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5" r:id="rId9"/>
    <p:sldId id="267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90" autoAdjust="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68C4-F8BF-43E3-8330-6C18CC5931C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B202-5A31-402F-95CF-E5CC3E54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.edu/read/23492/chapter/7#12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atimes.com/local/crime/la-me-lapd-audit-20151206-story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 fixed definition </a:t>
            </a:r>
            <a:r>
              <a:rPr lang="en-US" dirty="0"/>
              <a:t>of what constitutes violent crime</a:t>
            </a:r>
          </a:p>
          <a:p>
            <a:pPr lvl="1"/>
            <a:r>
              <a:rPr lang="en-US" dirty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/>
              <a:t>Efforts on going to classify crime (</a:t>
            </a:r>
            <a:r>
              <a:rPr lang="en-US" dirty="0">
                <a:hlinkClick r:id="rId3"/>
              </a:rPr>
              <a:t>https://www.nap.edu/read/23492/chapter/7#121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data analysis</a:t>
            </a:r>
            <a:r>
              <a:rPr lang="en-US" dirty="0"/>
              <a:t> can </a:t>
            </a:r>
            <a:r>
              <a:rPr lang="en-US" b="1" dirty="0"/>
              <a:t>only be as good as the underlying data</a:t>
            </a:r>
          </a:p>
          <a:p>
            <a:pPr lvl="1"/>
            <a:r>
              <a:rPr lang="en-US" dirty="0"/>
              <a:t>The LA Times article states that more then 25,000 serious crimes were classified as minor</a:t>
            </a:r>
          </a:p>
          <a:p>
            <a:pPr lvl="1"/>
            <a:r>
              <a:rPr lang="en-US" dirty="0">
                <a:hlinkClick r:id="rId4"/>
              </a:rPr>
              <a:t>https://www.latimes.com/local/crime/la-me-lapd-audit-20151206-story.html</a:t>
            </a:r>
            <a:endParaRPr lang="en-US" dirty="0"/>
          </a:p>
          <a:p>
            <a:r>
              <a:rPr lang="en-US" dirty="0"/>
              <a:t>Overall conclusion violent crime decrease sounds good, but </a:t>
            </a:r>
            <a:r>
              <a:rPr lang="en-US" b="1" dirty="0"/>
              <a:t>local stark differences</a:t>
            </a:r>
          </a:p>
          <a:p>
            <a:r>
              <a:rPr lang="en-US" dirty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202-5A31-402F-95CF-E5CC3E545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Project 1 - Information, Insights, and Analysis from the City of Los 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Frederik De Bruyker / Ehsan  Khan / Jeff Mackey </a:t>
            </a: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5E2-FC80-4776-AC50-39BD6322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81127"/>
          </a:xfrm>
        </p:spPr>
        <p:txBody>
          <a:bodyPr>
            <a:normAutofit/>
          </a:bodyPr>
          <a:lstStyle/>
          <a:p>
            <a:r>
              <a:rPr lang="en-US" dirty="0"/>
              <a:t>Is It Safe to Live in Los Angeles?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Total Reported Crimes in 2018:  </a:t>
            </a:r>
            <a:r>
              <a:rPr lang="en-US" sz="2400" dirty="0">
                <a:solidFill>
                  <a:srgbClr val="FF0000"/>
                </a:solidFill>
              </a:rPr>
              <a:t>225811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Total Population:  </a:t>
            </a:r>
            <a:r>
              <a:rPr lang="en-US" sz="2400" dirty="0">
                <a:solidFill>
                  <a:srgbClr val="FF0000"/>
                </a:solidFill>
              </a:rPr>
              <a:t>4.01 millions estimated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97DEA-C391-4A93-B772-6F5CA11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64143"/>
            <a:ext cx="9296400" cy="3667125"/>
          </a:xfrm>
        </p:spPr>
      </p:pic>
    </p:spTree>
    <p:extLst>
      <p:ext uri="{BB962C8B-B14F-4D97-AF65-F5344CB8AC3E}">
        <p14:creationId xmlns:p14="http://schemas.microsoft.com/office/powerpoint/2010/main" val="34183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AA14-0418-497B-963B-7619A4A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05802-84B2-4656-A99A-799BA3F3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1627008"/>
            <a:ext cx="7778984" cy="4865867"/>
          </a:xfrm>
        </p:spPr>
      </p:pic>
    </p:spTree>
    <p:extLst>
      <p:ext uri="{BB962C8B-B14F-4D97-AF65-F5344CB8AC3E}">
        <p14:creationId xmlns:p14="http://schemas.microsoft.com/office/powerpoint/2010/main" val="380626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5507-4969-4CC9-A690-0FBD4304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Rates:</a:t>
            </a:r>
            <a:br>
              <a:rPr lang="en-US" dirty="0"/>
            </a:br>
            <a:r>
              <a:rPr lang="en-US" dirty="0"/>
              <a:t>Other Views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C71050-A42C-4403-9EA3-3162C3D0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1965422"/>
            <a:ext cx="4900476" cy="32457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DADD5-6BD3-43D2-9DEE-BF8E4ECB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1965422"/>
            <a:ext cx="4797206" cy="3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5F18-E107-4392-B635-0760B449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Median Income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2DE93-BB87-42FF-9B0A-D2D275E32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5" y="1690688"/>
            <a:ext cx="6637282" cy="4259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9BDDF-83E5-4D13-829E-25C43548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1481222"/>
            <a:ext cx="3550920" cy="233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37A17-992A-4CD4-86DF-111F556C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4107815"/>
            <a:ext cx="3672840" cy="23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Violent Crimes Disparity by Zip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Top 10%</a:t>
            </a:r>
            <a:r>
              <a:rPr lang="en-US" dirty="0"/>
              <a:t> account for </a:t>
            </a:r>
            <a:r>
              <a:rPr lang="en-US" sz="3600" b="1" dirty="0"/>
              <a:t>43.66 %</a:t>
            </a:r>
            <a:endParaRPr lang="en-US" dirty="0"/>
          </a:p>
          <a:p>
            <a:r>
              <a:rPr lang="en-US" sz="3600" b="1" dirty="0"/>
              <a:t>Top 20 %</a:t>
            </a:r>
            <a:r>
              <a:rPr lang="en-US" dirty="0"/>
              <a:t> account for </a:t>
            </a:r>
            <a:r>
              <a:rPr lang="en-US" sz="3600" b="1" dirty="0"/>
              <a:t>65.19 %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CC99"/>
                </a:solidFill>
              </a:rPr>
              <a:t>Expectation versus Data: </a:t>
            </a:r>
            <a:br>
              <a:rPr lang="en-US" dirty="0">
                <a:solidFill>
                  <a:srgbClr val="00CC99"/>
                </a:solidFill>
              </a:rPr>
            </a:br>
            <a:r>
              <a:rPr lang="en-US" dirty="0">
                <a:solidFill>
                  <a:srgbClr val="00CC99"/>
                </a:solidFill>
              </a:rPr>
              <a:t>Violent Crime Victim Descent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Close % of Hispanic / Black victims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49.56 %</a:t>
            </a:r>
            <a:r>
              <a:rPr lang="en-US" sz="2800" dirty="0"/>
              <a:t> of </a:t>
            </a:r>
            <a:r>
              <a:rPr lang="en-US" sz="3600" b="1" dirty="0"/>
              <a:t>Hispanic</a:t>
            </a:r>
            <a:r>
              <a:rPr lang="en-US" sz="2800" dirty="0"/>
              <a:t> descent</a:t>
            </a:r>
          </a:p>
          <a:p>
            <a:pPr lvl="1"/>
            <a:r>
              <a:rPr lang="en-US" sz="3600" b="1" dirty="0"/>
              <a:t>Black / White </a:t>
            </a:r>
            <a:r>
              <a:rPr lang="en-US" sz="2800" dirty="0"/>
              <a:t>crime </a:t>
            </a:r>
            <a:r>
              <a:rPr lang="en-US" sz="2800" b="1" dirty="0"/>
              <a:t>not dramatically different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versus Data: </a:t>
            </a:r>
            <a:br>
              <a:rPr lang="en-US" dirty="0"/>
            </a:br>
            <a:r>
              <a:rPr lang="en-US" dirty="0"/>
              <a:t>Violent Crime Victim 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Higher % of female victim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60.15%</a:t>
            </a:r>
            <a:r>
              <a:rPr lang="en-US" dirty="0"/>
              <a:t> are </a:t>
            </a:r>
            <a:r>
              <a:rPr lang="en-US" sz="3600" b="1" dirty="0"/>
              <a:t>male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2018 versus 2017 : </a:t>
            </a:r>
            <a:br>
              <a:rPr lang="en-US" dirty="0"/>
            </a:br>
            <a:r>
              <a:rPr lang="en-US" dirty="0"/>
              <a:t>Overall Violent Crime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 article: </a:t>
            </a:r>
          </a:p>
          <a:p>
            <a:pPr lvl="1"/>
            <a:r>
              <a:rPr lang="en-US" sz="2800" dirty="0"/>
              <a:t>Violent crime: 2018: </a:t>
            </a:r>
            <a:r>
              <a:rPr lang="en-US" sz="3200" b="1" dirty="0"/>
              <a:t>27,246</a:t>
            </a:r>
          </a:p>
          <a:p>
            <a:pPr lvl="1"/>
            <a:r>
              <a:rPr lang="en-US" sz="2800" dirty="0"/>
              <a:t>Decrease of near to </a:t>
            </a:r>
            <a:r>
              <a:rPr lang="en-US" sz="3200" b="1" dirty="0"/>
              <a:t>4 %</a:t>
            </a:r>
            <a:endParaRPr lang="en-US" b="1" dirty="0"/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https://www.latimes.com/local/lanow/la-me-lapd-crime-stats-20181229-story.html</a:t>
            </a:r>
            <a:endParaRPr lang="en-US" sz="1600" dirty="0"/>
          </a:p>
          <a:p>
            <a:pPr>
              <a:spcBef>
                <a:spcPts val="2000"/>
              </a:spcBef>
            </a:pPr>
            <a:r>
              <a:rPr lang="en-US" dirty="0"/>
              <a:t>Analysis: </a:t>
            </a:r>
          </a:p>
          <a:p>
            <a:pPr lvl="1"/>
            <a:r>
              <a:rPr lang="en-US" sz="2800" dirty="0"/>
              <a:t>Violent crime: 2018: </a:t>
            </a:r>
            <a:r>
              <a:rPr lang="en-US" sz="3200" b="1" dirty="0"/>
              <a:t>27,991</a:t>
            </a:r>
            <a:r>
              <a:rPr lang="en-US" dirty="0"/>
              <a:t> </a:t>
            </a:r>
            <a:r>
              <a:rPr lang="en-US" sz="2800" dirty="0"/>
              <a:t>(from 2017: 29,045)</a:t>
            </a:r>
          </a:p>
          <a:p>
            <a:pPr lvl="1"/>
            <a:r>
              <a:rPr lang="en-US" sz="2800" dirty="0"/>
              <a:t>Decrease of </a:t>
            </a:r>
            <a:r>
              <a:rPr lang="en-US" sz="3200" b="1" dirty="0"/>
              <a:t>3.63 %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89" y="365125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2208281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96" y="4477921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fixed definition of violent crime</a:t>
            </a:r>
          </a:p>
          <a:p>
            <a:r>
              <a:rPr lang="en-US" sz="3600" dirty="0"/>
              <a:t>Analysis only as good as underlying data</a:t>
            </a:r>
          </a:p>
          <a:p>
            <a:r>
              <a:rPr lang="en-US" sz="3600" dirty="0"/>
              <a:t>Stark local differences</a:t>
            </a:r>
          </a:p>
          <a:p>
            <a:r>
              <a:rPr lang="en-US" sz="3600" dirty="0"/>
              <a:t>Changing perception</a:t>
            </a:r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24" y="365125"/>
            <a:ext cx="10515600" cy="1325563"/>
          </a:xfrm>
        </p:spPr>
        <p:txBody>
          <a:bodyPr/>
          <a:lstStyle/>
          <a:p>
            <a:r>
              <a:rPr lang="en-US" sz="4000" dirty="0"/>
              <a:t>Which zip codes not to live in LA?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25602" y="1618595"/>
            <a:ext cx="5516243" cy="334015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F54930-2819-4243-8FBA-FFCE2887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2913318"/>
            <a:ext cx="7211961" cy="36671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2C409-058E-4C43-9653-FE08A9BFC5DE}"/>
              </a:ext>
            </a:extLst>
          </p:cNvPr>
          <p:cNvSpPr txBox="1"/>
          <p:nvPr/>
        </p:nvSpPr>
        <p:spPr>
          <a:xfrm>
            <a:off x="838200" y="1969477"/>
            <a:ext cx="497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90037, 90003,  90011, 90057, 90062</a:t>
            </a:r>
          </a:p>
        </p:txBody>
      </p:sp>
    </p:spTree>
    <p:extLst>
      <p:ext uri="{BB962C8B-B14F-4D97-AF65-F5344CB8AC3E}">
        <p14:creationId xmlns:p14="http://schemas.microsoft.com/office/powerpoint/2010/main" val="39857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D4B2-5EB5-49C7-B1A7-F248A640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top crime changing?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4E2D2-3D56-4500-9A8D-7D369A086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2187846"/>
            <a:ext cx="2271963" cy="1514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31DEA6-E138-487D-B9F8-CBB392F1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2187846"/>
            <a:ext cx="2271963" cy="1514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89FEE-23AC-4A92-8F7C-24216FA4C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2187846"/>
            <a:ext cx="2271963" cy="151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55ED7-4A4E-4BA8-ACD0-2ECF6D09B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2187846"/>
            <a:ext cx="2271963" cy="1514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3C587-36BE-4271-A0F2-E0574200D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4093082"/>
            <a:ext cx="2271963" cy="1514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102F6-0913-4588-8DDF-1E394D3C7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4093082"/>
            <a:ext cx="2271963" cy="1514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0DB01D-BF52-4502-BD01-81AFFA5DEB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4093082"/>
            <a:ext cx="2271963" cy="1514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EF3D0E-4D0B-4B9D-ADA9-878D8585E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4093082"/>
            <a:ext cx="2271963" cy="15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5C5C-9429-48F7-AAFB-A6EF6DD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Some Months/Days Safer for Los </a:t>
            </a:r>
            <a:r>
              <a:rPr lang="en-US"/>
              <a:t>Angeles Residents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A5BD6-FA5A-40D1-9B33-135B153D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71" y="2437545"/>
            <a:ext cx="5705106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4DF2D-8658-4079-A429-0B926014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1" y="251669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388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open-sans</vt:lpstr>
      <vt:lpstr>Office Theme</vt:lpstr>
      <vt:lpstr>PowerPoint Presentation</vt:lpstr>
      <vt:lpstr>Top Violent Crimes Disparity by Zip Code</vt:lpstr>
      <vt:lpstr>Expectation versus Data:  Violent Crime Victim Descent</vt:lpstr>
      <vt:lpstr>Expectation versus Data:  Violent Crime Victim Gender</vt:lpstr>
      <vt:lpstr>News Validation: 2018 versus 2017 :  Overall Violent Crime</vt:lpstr>
      <vt:lpstr>News validation: Issues</vt:lpstr>
      <vt:lpstr>Which zip codes not to live in LA?</vt:lpstr>
      <vt:lpstr>Are the top crime changing?</vt:lpstr>
      <vt:lpstr>Are Some Months/Days Safer for Los Angeles Residents?</vt:lpstr>
      <vt:lpstr>Is It Safe to Live in Los Angeles?  Total Reported Crimes in 2018:  225811  Total Population:  4.01 millions estimated</vt:lpstr>
      <vt:lpstr>Effects of Property Values on Crime Rates</vt:lpstr>
      <vt:lpstr>Effects of Property Values on Crime Rates: Other Views</vt:lpstr>
      <vt:lpstr>Effects of Median Income on Crime Rates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Ehsan Khan</cp:lastModifiedBy>
  <cp:revision>31</cp:revision>
  <dcterms:created xsi:type="dcterms:W3CDTF">2019-03-27T11:13:19Z</dcterms:created>
  <dcterms:modified xsi:type="dcterms:W3CDTF">2019-03-30T02:38:13Z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