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90" autoAdjust="0"/>
  </p:normalViewPr>
  <p:slideViewPr>
    <p:cSldViewPr snapToGrid="0">
      <p:cViewPr varScale="1">
        <p:scale>
          <a:sx n="86" d="100"/>
          <a:sy n="86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68C4-F8BF-43E3-8330-6C18CC5931C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B202-5A31-402F-95CF-E5CC3E54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23492/chapter/7#12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atimes.com/local/crime/la-me-lapd-audit-20151206-sto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 fixed definition </a:t>
            </a:r>
            <a:r>
              <a:rPr lang="en-US" dirty="0" smtClean="0"/>
              <a:t>of what constitutes violent crime</a:t>
            </a:r>
          </a:p>
          <a:p>
            <a:pPr lvl="1"/>
            <a:r>
              <a:rPr lang="en-US" dirty="0" smtClean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 smtClean="0"/>
              <a:t>Efforts on going to classify crime (</a:t>
            </a:r>
            <a:r>
              <a:rPr lang="en-US" dirty="0" smtClean="0">
                <a:hlinkClick r:id="rId3"/>
              </a:rPr>
              <a:t>https://www.nap.edu/read/23492/chapter/7#121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data analysis</a:t>
            </a:r>
            <a:r>
              <a:rPr lang="en-US" dirty="0" smtClean="0"/>
              <a:t> can </a:t>
            </a:r>
            <a:r>
              <a:rPr lang="en-US" b="1" dirty="0" smtClean="0"/>
              <a:t>only be as good as the underlying data</a:t>
            </a:r>
          </a:p>
          <a:p>
            <a:pPr lvl="1"/>
            <a:r>
              <a:rPr lang="en-US" dirty="0" smtClean="0"/>
              <a:t>The LA Times article states that more then 25,000 serious crimes were classified as minor</a:t>
            </a:r>
          </a:p>
          <a:p>
            <a:pPr lvl="1"/>
            <a:r>
              <a:rPr lang="en-US" dirty="0" smtClean="0">
                <a:hlinkClick r:id="rId4"/>
              </a:rPr>
              <a:t>https://www.latimes.com/local/crime/la-me-lapd-audit-20151206-story.html</a:t>
            </a:r>
            <a:endParaRPr lang="en-US" dirty="0" smtClean="0"/>
          </a:p>
          <a:p>
            <a:r>
              <a:rPr lang="en-US" dirty="0" smtClean="0"/>
              <a:t>Overall conclusion violent crime decrease sounds good, but </a:t>
            </a:r>
            <a:r>
              <a:rPr lang="en-US" b="1" dirty="0" smtClean="0"/>
              <a:t>local stark differences</a:t>
            </a:r>
          </a:p>
          <a:p>
            <a:r>
              <a:rPr lang="en-US" dirty="0" smtClean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202-5A31-402F-95CF-E5CC3E545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Project 1 - Information, Insights, and Analysis from the City of Los 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Frederik De Bruyker / Ehsan  Khan / Jeff Mackey </a:t>
            </a: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Violent Crimes Disparity </a:t>
            </a:r>
            <a:r>
              <a:rPr lang="en-US" dirty="0"/>
              <a:t>by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Top 10</a:t>
            </a:r>
            <a:r>
              <a:rPr lang="en-US" sz="3600" b="1" dirty="0"/>
              <a:t>%</a:t>
            </a:r>
            <a:r>
              <a:rPr lang="en-US" dirty="0"/>
              <a:t> </a:t>
            </a:r>
            <a:r>
              <a:rPr lang="en-US" dirty="0" smtClean="0"/>
              <a:t>account </a:t>
            </a:r>
            <a:r>
              <a:rPr lang="en-US" dirty="0"/>
              <a:t>for </a:t>
            </a:r>
            <a:r>
              <a:rPr lang="en-US" sz="3600" b="1" dirty="0"/>
              <a:t>43.66 </a:t>
            </a:r>
            <a:r>
              <a:rPr lang="en-US" sz="3600" b="1" dirty="0" smtClean="0"/>
              <a:t>%</a:t>
            </a:r>
            <a:endParaRPr lang="en-US" dirty="0"/>
          </a:p>
          <a:p>
            <a:r>
              <a:rPr lang="en-US" sz="3600" b="1" dirty="0" smtClean="0"/>
              <a:t>Top 20 </a:t>
            </a:r>
            <a:r>
              <a:rPr lang="en-US" sz="3600" b="1" dirty="0"/>
              <a:t>%</a:t>
            </a:r>
            <a:r>
              <a:rPr lang="en-US" dirty="0"/>
              <a:t> </a:t>
            </a:r>
            <a:r>
              <a:rPr lang="en-US" dirty="0" smtClean="0"/>
              <a:t>account </a:t>
            </a:r>
            <a:r>
              <a:rPr lang="en-US" dirty="0"/>
              <a:t>for </a:t>
            </a:r>
            <a:r>
              <a:rPr lang="en-US" sz="3600" b="1" dirty="0"/>
              <a:t>65.19 </a:t>
            </a:r>
            <a:r>
              <a:rPr lang="en-US" sz="3600" b="1" dirty="0" smtClean="0"/>
              <a:t>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CC99"/>
                </a:solidFill>
              </a:rPr>
              <a:t>Expectation versus Data: </a:t>
            </a:r>
            <a:r>
              <a:rPr lang="en-US" dirty="0" smtClean="0">
                <a:solidFill>
                  <a:srgbClr val="00CC99"/>
                </a:solidFill>
              </a:rPr>
              <a:t/>
            </a:r>
            <a:br>
              <a:rPr lang="en-US" dirty="0" smtClean="0">
                <a:solidFill>
                  <a:srgbClr val="00CC99"/>
                </a:solidFill>
              </a:rPr>
            </a:br>
            <a:r>
              <a:rPr lang="en-US" dirty="0" smtClean="0">
                <a:solidFill>
                  <a:srgbClr val="00CC99"/>
                </a:solidFill>
              </a:rPr>
              <a:t>Violent Crime Victim </a:t>
            </a:r>
            <a:r>
              <a:rPr lang="en-US" dirty="0">
                <a:solidFill>
                  <a:srgbClr val="00CC99"/>
                </a:solidFill>
              </a:rPr>
              <a:t>Descent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  <a:endParaRPr lang="en-US" dirty="0" smtClean="0"/>
          </a:p>
          <a:p>
            <a:pPr lvl="1"/>
            <a:r>
              <a:rPr lang="en-US" sz="3200" b="1" dirty="0" smtClean="0"/>
              <a:t>Close % </a:t>
            </a:r>
            <a:r>
              <a:rPr lang="en-US" sz="3200" b="1" dirty="0"/>
              <a:t>of Hispanic / Black </a:t>
            </a:r>
            <a:r>
              <a:rPr lang="en-US" sz="3200" b="1" dirty="0" smtClean="0"/>
              <a:t>victims</a:t>
            </a:r>
          </a:p>
          <a:p>
            <a:r>
              <a:rPr lang="en-US" dirty="0" smtClean="0"/>
              <a:t>Data</a:t>
            </a:r>
            <a:r>
              <a:rPr lang="en-US" dirty="0"/>
              <a:t>: </a:t>
            </a:r>
          </a:p>
          <a:p>
            <a:pPr lvl="1"/>
            <a:r>
              <a:rPr lang="en-US" sz="3600" b="1" dirty="0"/>
              <a:t>49.56 %</a:t>
            </a:r>
            <a:r>
              <a:rPr lang="en-US" sz="2800" dirty="0"/>
              <a:t> of </a:t>
            </a:r>
            <a:r>
              <a:rPr lang="en-US" sz="3600" b="1" dirty="0" smtClean="0"/>
              <a:t>Hispanic</a:t>
            </a:r>
            <a:r>
              <a:rPr lang="en-US" sz="2800" dirty="0" smtClean="0"/>
              <a:t> </a:t>
            </a:r>
            <a:r>
              <a:rPr lang="en-US" sz="2800" dirty="0"/>
              <a:t>descent</a:t>
            </a:r>
          </a:p>
          <a:p>
            <a:pPr lvl="1"/>
            <a:r>
              <a:rPr lang="en-US" sz="3600" b="1" dirty="0"/>
              <a:t>Black / White </a:t>
            </a:r>
            <a:r>
              <a:rPr lang="en-US" sz="2800" dirty="0"/>
              <a:t>crime </a:t>
            </a:r>
            <a:r>
              <a:rPr lang="en-US" sz="2800" b="1" dirty="0" smtClean="0"/>
              <a:t>not dramatically </a:t>
            </a:r>
            <a:r>
              <a:rPr lang="en-US" sz="2800" b="1" dirty="0"/>
              <a:t>different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versus Data: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Violent Crime </a:t>
            </a:r>
            <a:r>
              <a:rPr lang="en-US" dirty="0" smtClean="0"/>
              <a:t>Victim </a:t>
            </a:r>
            <a:r>
              <a:rPr lang="en-US" dirty="0"/>
              <a:t>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  <a:endParaRPr lang="en-US" dirty="0" smtClean="0"/>
          </a:p>
          <a:p>
            <a:pPr lvl="1"/>
            <a:r>
              <a:rPr lang="en-US" sz="3200" b="1" dirty="0" smtClean="0"/>
              <a:t>Higher </a:t>
            </a:r>
            <a:r>
              <a:rPr lang="en-US" sz="3200" b="1" dirty="0"/>
              <a:t>% of female </a:t>
            </a:r>
            <a:r>
              <a:rPr lang="en-US" sz="3200" b="1" dirty="0" smtClean="0"/>
              <a:t>victim</a:t>
            </a:r>
            <a:endParaRPr lang="en-US" sz="3200" b="1" dirty="0"/>
          </a:p>
          <a:p>
            <a:r>
              <a:rPr lang="en-US" dirty="0"/>
              <a:t>Data: </a:t>
            </a:r>
            <a:endParaRPr lang="en-US" dirty="0" smtClean="0"/>
          </a:p>
          <a:p>
            <a:pPr lvl="1"/>
            <a:r>
              <a:rPr lang="en-US" sz="3600" b="1" dirty="0" smtClean="0"/>
              <a:t>60.15</a:t>
            </a:r>
            <a:r>
              <a:rPr lang="en-US" sz="3600" b="1" dirty="0"/>
              <a:t>%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sz="3600" b="1" dirty="0"/>
              <a:t>male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</a:t>
            </a:r>
            <a:r>
              <a:rPr lang="en-US" dirty="0" smtClean="0"/>
              <a:t>Validation</a:t>
            </a:r>
            <a:r>
              <a:rPr lang="en-US" dirty="0"/>
              <a:t>: 2018 versus 2017 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Overall Violent Crime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News article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Violent crime: 2018: </a:t>
            </a:r>
            <a:r>
              <a:rPr lang="en-US" sz="3200" b="1" dirty="0" smtClean="0"/>
              <a:t>27,246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of near to </a:t>
            </a:r>
            <a:r>
              <a:rPr lang="en-US" sz="3200" b="1" dirty="0"/>
              <a:t>4 %</a:t>
            </a:r>
            <a:endParaRPr lang="en-US" b="1" dirty="0"/>
          </a:p>
          <a:p>
            <a:pPr marL="457200" lvl="1" indent="0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://www.latimes.com/local/lanow/la-me-lapd-crime-stats-20181229-story.html</a:t>
            </a:r>
            <a:endParaRPr lang="en-US" sz="1400" dirty="0"/>
          </a:p>
          <a:p>
            <a:pPr>
              <a:spcBef>
                <a:spcPts val="2000"/>
              </a:spcBef>
            </a:pPr>
            <a:r>
              <a:rPr lang="en-US" dirty="0"/>
              <a:t>Analysis: </a:t>
            </a:r>
            <a:endParaRPr lang="en-US" dirty="0" smtClean="0"/>
          </a:p>
          <a:p>
            <a:pPr lvl="1"/>
            <a:r>
              <a:rPr lang="en-US" dirty="0"/>
              <a:t>Violent crime: 2018: </a:t>
            </a:r>
            <a:r>
              <a:rPr lang="en-US" sz="3200" b="1" dirty="0"/>
              <a:t>27,991</a:t>
            </a:r>
            <a:r>
              <a:rPr lang="en-US" dirty="0"/>
              <a:t> </a:t>
            </a:r>
            <a:r>
              <a:rPr lang="en-US" dirty="0" smtClean="0"/>
              <a:t>(from 2017: 29,045)</a:t>
            </a:r>
          </a:p>
          <a:p>
            <a:pPr lvl="1"/>
            <a:r>
              <a:rPr lang="en-US" dirty="0" smtClean="0"/>
              <a:t>Decrease </a:t>
            </a:r>
            <a:r>
              <a:rPr lang="en-US" dirty="0"/>
              <a:t>of </a:t>
            </a:r>
            <a:r>
              <a:rPr lang="en-US" sz="3200" b="1" dirty="0" smtClean="0"/>
              <a:t>3.63 </a:t>
            </a:r>
            <a:r>
              <a:rPr lang="en-US" sz="3200" b="1" dirty="0"/>
              <a:t>%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89" y="365125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2208281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96" y="4477921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fixed definition of </a:t>
            </a:r>
            <a:r>
              <a:rPr lang="en-US" sz="3600" dirty="0" smtClean="0"/>
              <a:t>violent crime</a:t>
            </a:r>
          </a:p>
          <a:p>
            <a:r>
              <a:rPr lang="en-US" sz="3600" dirty="0" smtClean="0"/>
              <a:t>Analysis only as good as underlying data</a:t>
            </a:r>
            <a:endParaRPr lang="en-US" sz="3600" dirty="0"/>
          </a:p>
          <a:p>
            <a:r>
              <a:rPr lang="en-US" sz="3600" dirty="0" smtClean="0"/>
              <a:t>Stark local differences</a:t>
            </a:r>
            <a:endParaRPr lang="en-US" sz="3600" dirty="0"/>
          </a:p>
          <a:p>
            <a:r>
              <a:rPr lang="en-US" sz="3600" dirty="0"/>
              <a:t>C</a:t>
            </a:r>
            <a:r>
              <a:rPr lang="en-US" sz="3600" dirty="0" smtClean="0"/>
              <a:t>hanging perception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70627"/>
              </p:ext>
            </p:extLst>
          </p:nvPr>
        </p:nvGraphicFramePr>
        <p:xfrm>
          <a:off x="11260138" y="3714750"/>
          <a:ext cx="6699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3" imgW="669600" imgH="375840" progId="Package">
                  <p:embed/>
                </p:oleObj>
              </mc:Choice>
              <mc:Fallback>
                <p:oleObj name="Packager Shell Object" showAsIcon="1" r:id="rId3" imgW="66960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0138" y="3714750"/>
                        <a:ext cx="66992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AA14-0418-497B-963B-7619A4A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05802-84B2-4656-A99A-799BA3F3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1627008"/>
            <a:ext cx="7778984" cy="4865867"/>
          </a:xfrm>
        </p:spPr>
      </p:pic>
    </p:spTree>
    <p:extLst>
      <p:ext uri="{BB962C8B-B14F-4D97-AF65-F5344CB8AC3E}">
        <p14:creationId xmlns:p14="http://schemas.microsoft.com/office/powerpoint/2010/main" val="380626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5507-4969-4CC9-A690-0FBD430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Rates:</a:t>
            </a:r>
            <a:br>
              <a:rPr lang="en-US" dirty="0"/>
            </a:br>
            <a:r>
              <a:rPr lang="en-US" dirty="0"/>
              <a:t>Other views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C71050-A42C-4403-9EA3-3162C3D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1965422"/>
            <a:ext cx="4900476" cy="32457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DADD5-6BD3-43D2-9DEE-BF8E4EC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1965422"/>
            <a:ext cx="4797206" cy="3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299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open-sans</vt:lpstr>
      <vt:lpstr>Office Theme</vt:lpstr>
      <vt:lpstr>Packager Shell Object</vt:lpstr>
      <vt:lpstr>PowerPoint Presentation</vt:lpstr>
      <vt:lpstr>Top Violent Crimes Disparity by Zip Code</vt:lpstr>
      <vt:lpstr>Expectation versus Data:  Violent Crime Victim Descent</vt:lpstr>
      <vt:lpstr>Expectation versus Data:  Violent Crime Victim Gender</vt:lpstr>
      <vt:lpstr>News Validation: 2018 versus 2017 :  Overall Violent Crime</vt:lpstr>
      <vt:lpstr>News validation: Issues</vt:lpstr>
      <vt:lpstr>Zip Codes</vt:lpstr>
      <vt:lpstr>Effects of Property Values on Crime Rates</vt:lpstr>
      <vt:lpstr>Effects of Property Values on Crime Rates: Other views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Frederik De Bruyker</cp:lastModifiedBy>
  <cp:revision>19</cp:revision>
  <dcterms:created xsi:type="dcterms:W3CDTF">2019-03-27T11:13:19Z</dcterms:created>
  <dcterms:modified xsi:type="dcterms:W3CDTF">2019-03-29T00:37:35Z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