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CC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931D-199D-4775-8AFB-7A6102A10C1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828E-982A-41F5-82DE-31C49CE21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times.com/local/lanow/la-me-lapd-crime-stats-20181229-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local/crime/la-me-lapd-audit-20151206-story.html" TargetMode="External"/><Relationship Id="rId2" Type="http://schemas.openxmlformats.org/officeDocument/2006/relationships/hyperlink" Target="https://www.nap.edu/read/23492/chapter/7#1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84" y="451295"/>
            <a:ext cx="12234672" cy="611733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507795" y="266629"/>
            <a:ext cx="9820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solidFill>
                  <a:srgbClr val="FFFFFF"/>
                </a:solidFill>
                <a:effectLst/>
                <a:latin typeface="open-sans"/>
              </a:rPr>
              <a:t>Rice University Data Analytics Boot Camp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Project 1 - Information</a:t>
            </a:r>
            <a:r>
              <a:rPr lang="en-US" dirty="0">
                <a:solidFill>
                  <a:schemeClr val="bg1"/>
                </a:solidFill>
              </a:rPr>
              <a:t>, Insights, and Analysis from the City of Los </a:t>
            </a:r>
            <a:r>
              <a:rPr lang="en-US" dirty="0" smtClean="0">
                <a:solidFill>
                  <a:schemeClr val="bg1"/>
                </a:solidFill>
              </a:rPr>
              <a:t>Angeles – Crime – 2010 through 2018</a:t>
            </a:r>
            <a:endParaRPr lang="en-US" b="0" i="0" dirty="0">
              <a:solidFill>
                <a:schemeClr val="bg1"/>
              </a:solidFill>
              <a:effectLst/>
              <a:latin typeface="open-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0960" y="6245337"/>
            <a:ext cx="472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Frederik De Bruyker / Ehsan  Khan / Jeff Mackey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Disparity by </a:t>
            </a:r>
            <a:r>
              <a:rPr lang="en-US" dirty="0" smtClean="0"/>
              <a:t>Zip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169 </a:t>
            </a:r>
            <a:r>
              <a:rPr lang="en-US" dirty="0" smtClean="0"/>
              <a:t>zip codes</a:t>
            </a:r>
            <a:endParaRPr lang="en-US" dirty="0" smtClean="0"/>
          </a:p>
          <a:p>
            <a:r>
              <a:rPr lang="en-US" sz="3600" b="1" dirty="0" smtClean="0"/>
              <a:t>10%</a:t>
            </a:r>
            <a:r>
              <a:rPr lang="en-US" dirty="0" smtClean="0"/>
              <a:t> of </a:t>
            </a:r>
            <a:r>
              <a:rPr lang="en-US" sz="3600" b="1" dirty="0" smtClean="0"/>
              <a:t>top violent crimes zip codes </a:t>
            </a:r>
            <a:r>
              <a:rPr lang="en-US" dirty="0" smtClean="0"/>
              <a:t>account for </a:t>
            </a:r>
            <a:r>
              <a:rPr lang="en-US" sz="3600" b="1" dirty="0" smtClean="0"/>
              <a:t>43.66 </a:t>
            </a:r>
            <a:r>
              <a:rPr lang="en-US" sz="3600" b="1" dirty="0" smtClean="0"/>
              <a:t>% of total</a:t>
            </a:r>
            <a:r>
              <a:rPr lang="en-US" dirty="0" smtClean="0"/>
              <a:t> violent crimes</a:t>
            </a:r>
          </a:p>
          <a:p>
            <a:r>
              <a:rPr lang="en-US" sz="3600" b="1" dirty="0" smtClean="0"/>
              <a:t>20 %</a:t>
            </a:r>
            <a:r>
              <a:rPr lang="en-US" dirty="0" smtClean="0"/>
              <a:t> of </a:t>
            </a:r>
            <a:r>
              <a:rPr lang="en-US" sz="3600" b="1" dirty="0"/>
              <a:t>top violent crimes zip codes </a:t>
            </a:r>
            <a:r>
              <a:rPr lang="en-US" dirty="0"/>
              <a:t>account for </a:t>
            </a:r>
            <a:r>
              <a:rPr lang="en-US" sz="3600" b="1" dirty="0" smtClean="0"/>
              <a:t>65.19 </a:t>
            </a:r>
            <a:r>
              <a:rPr lang="en-US" sz="3600" b="1" dirty="0"/>
              <a:t>% of total</a:t>
            </a:r>
            <a:r>
              <a:rPr lang="en-US" dirty="0"/>
              <a:t> violent crimes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99"/>
                </a:solidFill>
              </a:rPr>
              <a:t>Expectation versus Data: Victim Descent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Expectation: expected % of Hispanic / Black victims to be close</a:t>
            </a:r>
          </a:p>
          <a:p>
            <a:r>
              <a:rPr lang="en-US" dirty="0" smtClean="0"/>
              <a:t>Data: </a:t>
            </a:r>
          </a:p>
          <a:p>
            <a:pPr lvl="1"/>
            <a:r>
              <a:rPr lang="en-US" sz="3600" b="1" dirty="0" smtClean="0"/>
              <a:t>49.56 %</a:t>
            </a:r>
            <a:r>
              <a:rPr lang="en-US" sz="2800" dirty="0" smtClean="0"/>
              <a:t> of </a:t>
            </a:r>
            <a:r>
              <a:rPr lang="en-US" sz="3600" b="1" dirty="0" smtClean="0"/>
              <a:t>violent crime </a:t>
            </a:r>
            <a:r>
              <a:rPr lang="en-US" sz="2800" dirty="0" smtClean="0"/>
              <a:t>victims are of </a:t>
            </a:r>
            <a:r>
              <a:rPr lang="en-US" sz="3600" b="1" dirty="0" smtClean="0"/>
              <a:t>Hispanic</a:t>
            </a:r>
            <a:r>
              <a:rPr lang="en-US" sz="2800" dirty="0" smtClean="0"/>
              <a:t> descent</a:t>
            </a:r>
          </a:p>
          <a:p>
            <a:pPr lvl="1"/>
            <a:r>
              <a:rPr lang="en-US" sz="2800" dirty="0" smtClean="0"/>
              <a:t>Black / White crime are not that dramatically different</a:t>
            </a:r>
            <a:endParaRPr lang="en-US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45439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9969"/>
              </p:ext>
            </p:extLst>
          </p:nvPr>
        </p:nvGraphicFramePr>
        <p:xfrm>
          <a:off x="8013700" y="5414963"/>
          <a:ext cx="1498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845">
                  <a:extLst>
                    <a:ext uri="{9D8B030D-6E8A-4147-A177-3AD203B41FA5}">
                      <a16:colId xmlns:a16="http://schemas.microsoft.com/office/drawing/2014/main" val="2814594"/>
                    </a:ext>
                  </a:extLst>
                </a:gridCol>
                <a:gridCol w="823755">
                  <a:extLst>
                    <a:ext uri="{9D8B030D-6E8A-4147-A177-3AD203B41FA5}">
                      <a16:colId xmlns:a16="http://schemas.microsoft.com/office/drawing/2014/main" val="24365962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Descent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428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Hispanic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343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Black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23.80%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0445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15.10%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1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versus Data: Victim Gender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Expectation: higher % of female victim violent crime</a:t>
            </a:r>
          </a:p>
          <a:p>
            <a:r>
              <a:rPr lang="en-US" dirty="0" smtClean="0"/>
              <a:t>Data: </a:t>
            </a:r>
            <a:r>
              <a:rPr lang="en-US" sz="3600" b="1" dirty="0" smtClean="0"/>
              <a:t>60.15%</a:t>
            </a:r>
            <a:r>
              <a:rPr lang="en-US" dirty="0" smtClean="0"/>
              <a:t> of </a:t>
            </a:r>
            <a:r>
              <a:rPr lang="en-US" sz="3600" b="1" dirty="0" smtClean="0"/>
              <a:t>victims of violent crime</a:t>
            </a:r>
            <a:r>
              <a:rPr lang="en-US" dirty="0" smtClean="0"/>
              <a:t> are </a:t>
            </a:r>
            <a:r>
              <a:rPr lang="en-US" sz="3600" b="1" dirty="0" smtClean="0"/>
              <a:t>male</a:t>
            </a:r>
            <a:endParaRPr lang="en-US" b="1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44149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article: </a:t>
            </a:r>
            <a:r>
              <a:rPr lang="en-US" dirty="0" smtClean="0">
                <a:hlinkClick r:id="rId2"/>
              </a:rPr>
              <a:t>https://www.latimes.com/local/lanow/la-me-lapd-crime-stats-20181229-story.html</a:t>
            </a:r>
            <a:endParaRPr lang="en-US" dirty="0" smtClean="0"/>
          </a:p>
          <a:p>
            <a:pPr>
              <a:spcBef>
                <a:spcPts val="6000"/>
              </a:spcBef>
            </a:pPr>
            <a:r>
              <a:rPr lang="en-US" dirty="0" smtClean="0"/>
              <a:t>Analysis: 2018 versus 2017 from an overall violent crime perspective: from 29,045 to 27,991: decrease of 3.63 %</a:t>
            </a:r>
          </a:p>
          <a:p>
            <a:r>
              <a:rPr lang="en-US" dirty="0" smtClean="0"/>
              <a:t>Article validation: </a:t>
            </a:r>
            <a:r>
              <a:rPr lang="en-US" sz="3200" b="1" dirty="0" smtClean="0"/>
              <a:t>In line </a:t>
            </a:r>
            <a:r>
              <a:rPr lang="en-US" dirty="0" smtClean="0"/>
              <a:t>with article 27,246 for 2018 and a decrease of near to 4 %</a:t>
            </a:r>
          </a:p>
        </p:txBody>
      </p:sp>
      <p:pic>
        <p:nvPicPr>
          <p:cNvPr id="1026" name="Picture 2" descr="Image result for fak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78" y="164632"/>
            <a:ext cx="2836898" cy="13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13" y="4787899"/>
            <a:ext cx="2548563" cy="1699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4787900"/>
            <a:ext cx="2548563" cy="1699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789" y="4787899"/>
            <a:ext cx="2548563" cy="16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validation: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fixed definition of what constitutes violent crime</a:t>
            </a:r>
          </a:p>
          <a:p>
            <a:pPr lvl="1"/>
            <a:r>
              <a:rPr lang="en-US" dirty="0" smtClean="0"/>
              <a:t>The LA Times article describes violent crime as 'violent crime — which includes homicide, rape, robbery and aggravated assault‘</a:t>
            </a:r>
          </a:p>
          <a:p>
            <a:pPr lvl="1"/>
            <a:r>
              <a:rPr lang="en-US" dirty="0" smtClean="0"/>
              <a:t>Efforts on going to classify crime (</a:t>
            </a:r>
            <a:r>
              <a:rPr lang="en-US" dirty="0" smtClean="0">
                <a:hlinkClick r:id="rId2"/>
              </a:rPr>
              <a:t>https://www.nap.edu/read/23492/chapter/7#121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data analysis can only be as good as the underlying data</a:t>
            </a:r>
          </a:p>
          <a:p>
            <a:pPr lvl="1"/>
            <a:r>
              <a:rPr lang="en-US" dirty="0" smtClean="0"/>
              <a:t>The LA Times article states that more then 25,000 serious crimes were classified as minor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https://www.latimes.com/local/crime/la-me-lapd-audit-20151206-story.html</a:t>
            </a:r>
            <a:endParaRPr lang="en-US" dirty="0" smtClean="0"/>
          </a:p>
          <a:p>
            <a:r>
              <a:rPr lang="en-US" dirty="0" smtClean="0"/>
              <a:t>Overall conclusion violent crime decrease sounds good, but local stark differences</a:t>
            </a:r>
          </a:p>
          <a:p>
            <a:r>
              <a:rPr lang="en-US" dirty="0" smtClean="0"/>
              <a:t>How to account for changing perception of what constitutes a crime and/or what people consider ‘normal/acceptable’ behavior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open-sans</vt:lpstr>
      <vt:lpstr>Office Theme</vt:lpstr>
      <vt:lpstr>PowerPoint Presentation</vt:lpstr>
      <vt:lpstr>Strong Disparity by Zip Code</vt:lpstr>
      <vt:lpstr>Expectation versus Data: Victim Descent</vt:lpstr>
      <vt:lpstr>Expectation versus Data: Victim Gender</vt:lpstr>
      <vt:lpstr>News validation</vt:lpstr>
      <vt:lpstr>News validation: Issues</vt:lpstr>
    </vt:vector>
  </TitlesOfParts>
  <Company>Aramco Services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De Bruyker</dc:creator>
  <cp:keywords>Non-Business Use - No labeling</cp:keywords>
  <cp:lastModifiedBy>Frederik De Bruyker</cp:lastModifiedBy>
  <cp:revision>14</cp:revision>
  <dcterms:created xsi:type="dcterms:W3CDTF">2019-03-27T11:13:19Z</dcterms:created>
  <dcterms:modified xsi:type="dcterms:W3CDTF">2019-03-27T17:10:53Z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5a1d3a1a-2344-48a6-87f7-d3c770a77950</vt:lpwstr>
  </property>
  <property fmtid="{D5CDD505-2E9C-101B-9397-08002B2CF9AE}" pid="3" name="Classification">
    <vt:lpwstr>NonBusinessUse</vt:lpwstr>
  </property>
</Properties>
</file>