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  <p:sldId id="265" r:id="rId9"/>
    <p:sldId id="267" r:id="rId10"/>
    <p:sldId id="266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4690" autoAdjust="0"/>
  </p:normalViewPr>
  <p:slideViewPr>
    <p:cSldViewPr snapToGrid="0">
      <p:cViewPr varScale="1">
        <p:scale>
          <a:sx n="68" d="100"/>
          <a:sy n="68" d="100"/>
        </p:scale>
        <p:origin x="6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A68C4-F8BF-43E3-8330-6C18CC5931C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1B202-5A31-402F-95CF-E5CC3E54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5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p.edu/read/23492/chapter/7#121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latimes.com/local/crime/la-me-lapd-audit-20151206-story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 fixed definition </a:t>
            </a:r>
            <a:r>
              <a:rPr lang="en-US" dirty="0"/>
              <a:t>of what constitutes violent crime</a:t>
            </a:r>
          </a:p>
          <a:p>
            <a:pPr lvl="1"/>
            <a:r>
              <a:rPr lang="en-US" dirty="0"/>
              <a:t>The LA Times article describes violent crime as 'violent crime — which includes homicide, rape, robbery and aggravated assault‘</a:t>
            </a:r>
          </a:p>
          <a:p>
            <a:pPr lvl="1"/>
            <a:r>
              <a:rPr lang="en-US" dirty="0"/>
              <a:t>Efforts on going to classify crime (</a:t>
            </a:r>
            <a:r>
              <a:rPr lang="en-US" dirty="0">
                <a:hlinkClick r:id="rId3"/>
              </a:rPr>
              <a:t>https://www.nap.edu/read/23492/chapter/7#121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dirty="0"/>
              <a:t>data analysis</a:t>
            </a:r>
            <a:r>
              <a:rPr lang="en-US" dirty="0"/>
              <a:t> can </a:t>
            </a:r>
            <a:r>
              <a:rPr lang="en-US" b="1" dirty="0"/>
              <a:t>only be as good as the underlying data</a:t>
            </a:r>
          </a:p>
          <a:p>
            <a:pPr lvl="1"/>
            <a:r>
              <a:rPr lang="en-US" dirty="0"/>
              <a:t>The LA Times article states that more then 25,000 serious crimes were classified as minor</a:t>
            </a:r>
          </a:p>
          <a:p>
            <a:pPr lvl="1"/>
            <a:r>
              <a:rPr lang="en-US" dirty="0">
                <a:hlinkClick r:id="rId4"/>
              </a:rPr>
              <a:t>https://www.latimes.com/local/crime/la-me-lapd-audit-20151206-story.html</a:t>
            </a:r>
            <a:endParaRPr lang="en-US" dirty="0"/>
          </a:p>
          <a:p>
            <a:r>
              <a:rPr lang="en-US" dirty="0"/>
              <a:t>Overall conclusion violent crime decrease sounds good, but </a:t>
            </a:r>
            <a:r>
              <a:rPr lang="en-US" b="1" dirty="0"/>
              <a:t>local stark differences</a:t>
            </a:r>
          </a:p>
          <a:p>
            <a:r>
              <a:rPr lang="en-US" dirty="0"/>
              <a:t>How to account for changing perception of what constitutes a crime and/or what people consider ‘normal/acceptable’ behavior over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1B202-5A31-402F-95CF-E5CC3E545A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6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1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CC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3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9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CC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3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8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9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2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5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latimes.com/local/lanow/la-me-lapd-crime-stats-20181229-stor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784" y="451295"/>
            <a:ext cx="12234672" cy="611733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507795" y="266629"/>
            <a:ext cx="9820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open-sans"/>
              </a:rPr>
              <a:t>Rice University Data Analytics Boot Camp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Project 1 - Information, Insights, and Analysis from the City of Los Angeles – Crime – 2010 through 2018</a:t>
            </a:r>
            <a:endParaRPr lang="en-US" b="0" i="0" dirty="0">
              <a:solidFill>
                <a:schemeClr val="bg1"/>
              </a:solidFill>
              <a:effectLst/>
              <a:latin typeface="open-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0960" y="6245337"/>
            <a:ext cx="472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Frederik De Bruyker / Ehsan  Khan / Jeff Mackey </a:t>
            </a:r>
          </a:p>
        </p:txBody>
      </p:sp>
    </p:spTree>
    <p:extLst>
      <p:ext uri="{BB962C8B-B14F-4D97-AF65-F5344CB8AC3E}">
        <p14:creationId xmlns:p14="http://schemas.microsoft.com/office/powerpoint/2010/main" val="280214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25E2-FC80-4776-AC50-39BD6322C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it safe to live in Los Angeles?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97DEA-C391-4A93-B772-6F5CA1182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964143"/>
            <a:ext cx="9296400" cy="3667125"/>
          </a:xfrm>
        </p:spPr>
      </p:pic>
    </p:spTree>
    <p:extLst>
      <p:ext uri="{BB962C8B-B14F-4D97-AF65-F5344CB8AC3E}">
        <p14:creationId xmlns:p14="http://schemas.microsoft.com/office/powerpoint/2010/main" val="341839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AA14-0418-497B-963B-7619A4AD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Property Values on Crime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905802-84B2-4656-A99A-799BA3F39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02" y="1627008"/>
            <a:ext cx="7778984" cy="4865867"/>
          </a:xfrm>
        </p:spPr>
      </p:pic>
    </p:spTree>
    <p:extLst>
      <p:ext uri="{BB962C8B-B14F-4D97-AF65-F5344CB8AC3E}">
        <p14:creationId xmlns:p14="http://schemas.microsoft.com/office/powerpoint/2010/main" val="380626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5507-4969-4CC9-A690-0FBD4304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Property Values on Crime Rates:</a:t>
            </a:r>
            <a:br>
              <a:rPr lang="en-US" dirty="0"/>
            </a:br>
            <a:r>
              <a:rPr lang="en-US" dirty="0"/>
              <a:t>Other views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FC71050-A42C-4403-9EA3-3162C3D00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32" y="1965422"/>
            <a:ext cx="4900476" cy="324577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0DADD5-6BD3-43D2-9DEE-BF8E4ECB3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94" y="1965422"/>
            <a:ext cx="4797206" cy="32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5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Violent Crimes Disparity by Zip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Top 10%</a:t>
            </a:r>
            <a:r>
              <a:rPr lang="en-US" dirty="0"/>
              <a:t> account for </a:t>
            </a:r>
            <a:r>
              <a:rPr lang="en-US" sz="3600" b="1" dirty="0"/>
              <a:t>43.66 %</a:t>
            </a:r>
            <a:endParaRPr lang="en-US" dirty="0"/>
          </a:p>
          <a:p>
            <a:r>
              <a:rPr lang="en-US" sz="3600" b="1" dirty="0"/>
              <a:t>Top 20 %</a:t>
            </a:r>
            <a:r>
              <a:rPr lang="en-US" dirty="0"/>
              <a:t> account for </a:t>
            </a:r>
            <a:r>
              <a:rPr lang="en-US" sz="3600" b="1" dirty="0"/>
              <a:t>65.19 %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9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CC99"/>
                </a:solidFill>
              </a:rPr>
              <a:t>Expectation versus Data: </a:t>
            </a:r>
            <a:br>
              <a:rPr lang="en-US" dirty="0">
                <a:solidFill>
                  <a:srgbClr val="00CC99"/>
                </a:solidFill>
              </a:rPr>
            </a:br>
            <a:r>
              <a:rPr lang="en-US" dirty="0">
                <a:solidFill>
                  <a:srgbClr val="00CC99"/>
                </a:solidFill>
              </a:rPr>
              <a:t>Violent Crime Victim Descent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Expectation: </a:t>
            </a:r>
          </a:p>
          <a:p>
            <a:pPr lvl="1"/>
            <a:r>
              <a:rPr lang="en-US" sz="3200" b="1" dirty="0"/>
              <a:t>Close % of Hispanic / Black victims</a:t>
            </a:r>
          </a:p>
          <a:p>
            <a:r>
              <a:rPr lang="en-US" dirty="0"/>
              <a:t>Data: </a:t>
            </a:r>
          </a:p>
          <a:p>
            <a:pPr lvl="1"/>
            <a:r>
              <a:rPr lang="en-US" sz="3600" b="1" dirty="0"/>
              <a:t>49.56 %</a:t>
            </a:r>
            <a:r>
              <a:rPr lang="en-US" sz="2800" dirty="0"/>
              <a:t> of </a:t>
            </a:r>
            <a:r>
              <a:rPr lang="en-US" sz="3600" b="1" dirty="0"/>
              <a:t>Hispanic</a:t>
            </a:r>
            <a:r>
              <a:rPr lang="en-US" sz="2800" dirty="0"/>
              <a:t> descent</a:t>
            </a:r>
          </a:p>
          <a:p>
            <a:pPr lvl="1"/>
            <a:r>
              <a:rPr lang="en-US" sz="3600" b="1" dirty="0"/>
              <a:t>Black / White </a:t>
            </a:r>
            <a:r>
              <a:rPr lang="en-US" sz="2800" dirty="0"/>
              <a:t>crime </a:t>
            </a:r>
            <a:r>
              <a:rPr lang="en-US" sz="2800" b="1" dirty="0"/>
              <a:t>not dramatically different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454399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99969"/>
              </p:ext>
            </p:extLst>
          </p:nvPr>
        </p:nvGraphicFramePr>
        <p:xfrm>
          <a:off x="8013700" y="5414963"/>
          <a:ext cx="14986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4845">
                  <a:extLst>
                    <a:ext uri="{9D8B030D-6E8A-4147-A177-3AD203B41FA5}">
                      <a16:colId xmlns:a16="http://schemas.microsoft.com/office/drawing/2014/main" val="2814594"/>
                    </a:ext>
                  </a:extLst>
                </a:gridCol>
                <a:gridCol w="823755">
                  <a:extLst>
                    <a:ext uri="{9D8B030D-6E8A-4147-A177-3AD203B41FA5}">
                      <a16:colId xmlns:a16="http://schemas.microsoft.com/office/drawing/2014/main" val="24365962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Descent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4284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Hispanic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49.56%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73434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Black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23.80%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0445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White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15.10%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267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10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versus Data: </a:t>
            </a:r>
            <a:br>
              <a:rPr lang="en-US" dirty="0"/>
            </a:br>
            <a:r>
              <a:rPr lang="en-US" dirty="0"/>
              <a:t>Violent Crime Victim Gender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Expectation: </a:t>
            </a:r>
          </a:p>
          <a:p>
            <a:pPr lvl="1"/>
            <a:r>
              <a:rPr lang="en-US" sz="3200" b="1" dirty="0"/>
              <a:t>Higher % of female victim</a:t>
            </a:r>
          </a:p>
          <a:p>
            <a:r>
              <a:rPr lang="en-US" dirty="0"/>
              <a:t>Data: </a:t>
            </a:r>
          </a:p>
          <a:p>
            <a:pPr lvl="1"/>
            <a:r>
              <a:rPr lang="en-US" sz="3600" b="1" dirty="0"/>
              <a:t>60.15%</a:t>
            </a:r>
            <a:r>
              <a:rPr lang="en-US" dirty="0"/>
              <a:t> are </a:t>
            </a:r>
            <a:r>
              <a:rPr lang="en-US" sz="3600" b="1" dirty="0"/>
              <a:t>male</a:t>
            </a:r>
            <a:endParaRPr lang="en-US" b="1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399"/>
          </a:xfrm>
        </p:spPr>
      </p:pic>
    </p:spTree>
    <p:extLst>
      <p:ext uri="{BB962C8B-B14F-4D97-AF65-F5344CB8AC3E}">
        <p14:creationId xmlns:p14="http://schemas.microsoft.com/office/powerpoint/2010/main" val="244149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Validation: 2018 versus 2017 : </a:t>
            </a:r>
            <a:br>
              <a:rPr lang="en-US" dirty="0"/>
            </a:br>
            <a:r>
              <a:rPr lang="en-US" dirty="0"/>
              <a:t>Overall Violent Crime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News article: </a:t>
            </a:r>
          </a:p>
          <a:p>
            <a:pPr lvl="1"/>
            <a:r>
              <a:rPr lang="en-US" dirty="0"/>
              <a:t>Violent crime: 2018: </a:t>
            </a:r>
            <a:r>
              <a:rPr lang="en-US" sz="3200" b="1" dirty="0"/>
              <a:t>27,246</a:t>
            </a:r>
          </a:p>
          <a:p>
            <a:pPr lvl="1"/>
            <a:r>
              <a:rPr lang="en-US" dirty="0"/>
              <a:t>Decrease of near to </a:t>
            </a:r>
            <a:r>
              <a:rPr lang="en-US" sz="3200" b="1" dirty="0"/>
              <a:t>4 %</a:t>
            </a:r>
            <a:endParaRPr lang="en-US" b="1" dirty="0"/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https://www.latimes.com/local/lanow/la-me-lapd-crime-stats-20181229-story.html</a:t>
            </a:r>
            <a:endParaRPr lang="en-US" sz="1400" dirty="0"/>
          </a:p>
          <a:p>
            <a:pPr>
              <a:spcBef>
                <a:spcPts val="2000"/>
              </a:spcBef>
            </a:pPr>
            <a:r>
              <a:rPr lang="en-US" dirty="0"/>
              <a:t>Analysis: </a:t>
            </a:r>
          </a:p>
          <a:p>
            <a:pPr lvl="1"/>
            <a:r>
              <a:rPr lang="en-US" dirty="0"/>
              <a:t>Violent crime: 2018: </a:t>
            </a:r>
            <a:r>
              <a:rPr lang="en-US" sz="3200" b="1" dirty="0"/>
              <a:t>27,991</a:t>
            </a:r>
            <a:r>
              <a:rPr lang="en-US" dirty="0"/>
              <a:t> (from 2017: 29,045)</a:t>
            </a:r>
          </a:p>
          <a:p>
            <a:pPr lvl="1"/>
            <a:r>
              <a:rPr lang="en-US" dirty="0"/>
              <a:t>Decrease of </a:t>
            </a:r>
            <a:r>
              <a:rPr lang="en-US" sz="3200" b="1" dirty="0"/>
              <a:t>3.63 %</a:t>
            </a: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1026" name="Picture 2" descr="Image result for fake new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789" y="365125"/>
            <a:ext cx="2836898" cy="132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789" y="2208281"/>
            <a:ext cx="2548563" cy="16990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096" y="4477921"/>
            <a:ext cx="2548563" cy="169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3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validation: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 fixed definition of violent crime</a:t>
            </a:r>
          </a:p>
          <a:p>
            <a:r>
              <a:rPr lang="en-US" sz="3600" dirty="0"/>
              <a:t>Analysis only as good as underlying data</a:t>
            </a:r>
          </a:p>
          <a:p>
            <a:r>
              <a:rPr lang="en-US" sz="3600" dirty="0"/>
              <a:t>Stark local differences</a:t>
            </a:r>
          </a:p>
          <a:p>
            <a:r>
              <a:rPr lang="en-US" sz="3600" dirty="0"/>
              <a:t>Changing perception</a:t>
            </a:r>
          </a:p>
        </p:txBody>
      </p:sp>
    </p:spTree>
    <p:extLst>
      <p:ext uri="{BB962C8B-B14F-4D97-AF65-F5344CB8AC3E}">
        <p14:creationId xmlns:p14="http://schemas.microsoft.com/office/powerpoint/2010/main" val="197556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Which zip codes not to live in LA?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925602" y="1618595"/>
            <a:ext cx="5516243" cy="334015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8F54930-2819-4243-8FBA-FFCE2887E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" y="2167731"/>
            <a:ext cx="7211961" cy="3667125"/>
          </a:xfrm>
        </p:spPr>
      </p:pic>
    </p:spTree>
    <p:extLst>
      <p:ext uri="{BB962C8B-B14F-4D97-AF65-F5344CB8AC3E}">
        <p14:creationId xmlns:p14="http://schemas.microsoft.com/office/powerpoint/2010/main" val="398575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D4B2-5EB5-49C7-B1A7-F248A640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 top crime changing?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4E2D2-3D56-4500-9A8D-7D369A086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79" y="1990899"/>
            <a:ext cx="2271963" cy="1514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31DEA6-E138-487D-B9F8-CBB392F1C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58" y="1990899"/>
            <a:ext cx="2271963" cy="15146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A89FEE-23AC-4A92-8F7C-24216FA4C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93" y="1990899"/>
            <a:ext cx="2271963" cy="15146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455ED7-4A4E-4BA8-ACD0-2ECF6D09B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629" y="1990899"/>
            <a:ext cx="2271963" cy="15146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63C587-36BE-4271-A0F2-E0574200D2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79" y="3896135"/>
            <a:ext cx="2271963" cy="15146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C102F6-0913-4588-8DDF-1E394D3C75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58" y="3896135"/>
            <a:ext cx="2271963" cy="15146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0DB01D-BF52-4502-BD01-81AFFA5DEB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93" y="3896135"/>
            <a:ext cx="2271963" cy="15146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BEF3D0E-4D0B-4B9D-ADA9-878D8585E1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629" y="3896135"/>
            <a:ext cx="2271963" cy="151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5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5C5C-9429-48F7-AAFB-A6EF6DDE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some months/days safer for Los Angeles residents?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A5BD6-FA5A-40D1-9B33-135B153D6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671" y="2437545"/>
            <a:ext cx="5705106" cy="3658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84DF2D-8658-4079-A429-0B926014B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21" y="2516696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1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372</Words>
  <Application>Microsoft Office PowerPoint</Application>
  <PresentationFormat>Widescreen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open-sans</vt:lpstr>
      <vt:lpstr>Office Theme</vt:lpstr>
      <vt:lpstr>PowerPoint Presentation</vt:lpstr>
      <vt:lpstr>Top Violent Crimes Disparity by Zip Code</vt:lpstr>
      <vt:lpstr>Expectation versus Data:  Violent Crime Victim Descent</vt:lpstr>
      <vt:lpstr>Expectation versus Data:  Violent Crime Victim Gender</vt:lpstr>
      <vt:lpstr>News Validation: 2018 versus 2017 :  Overall Violent Crime</vt:lpstr>
      <vt:lpstr>News validation: Issues</vt:lpstr>
      <vt:lpstr>Which zip codes not to live in LA?</vt:lpstr>
      <vt:lpstr>Are the top crime changing?</vt:lpstr>
      <vt:lpstr>Are some months/days safer for Los Angeles residents?</vt:lpstr>
      <vt:lpstr>Is it safe to live in Los Angeles?</vt:lpstr>
      <vt:lpstr>Effects of Property Values on Crime Rates</vt:lpstr>
      <vt:lpstr>Effects of Property Values on Crime Rates: Other views</vt:lpstr>
    </vt:vector>
  </TitlesOfParts>
  <Company>Aramco Services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Frederik De Bruyker</dc:creator>
  <cp:keywords>Non-Business Use - No labeling</cp:keywords>
  <cp:lastModifiedBy>Ehsan Khan</cp:lastModifiedBy>
  <cp:revision>24</cp:revision>
  <dcterms:created xsi:type="dcterms:W3CDTF">2019-03-27T11:13:19Z</dcterms:created>
  <dcterms:modified xsi:type="dcterms:W3CDTF">2019-03-29T01:28:16Z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5a1d3a1a-2344-48a6-87f7-d3c770a77950</vt:lpwstr>
  </property>
  <property fmtid="{D5CDD505-2E9C-101B-9397-08002B2CF9AE}" pid="3" name="Classification">
    <vt:lpwstr>NonBusinessUse</vt:lpwstr>
  </property>
</Properties>
</file>