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54"/>
  </p:notesMasterIdLst>
  <p:handoutMasterIdLst>
    <p:handoutMasterId r:id="rId55"/>
  </p:handoutMasterIdLst>
  <p:sldIdLst>
    <p:sldId id="466" r:id="rId3"/>
    <p:sldId id="467" r:id="rId4"/>
    <p:sldId id="458" r:id="rId5"/>
    <p:sldId id="339" r:id="rId6"/>
    <p:sldId id="340" r:id="rId7"/>
    <p:sldId id="343" r:id="rId8"/>
    <p:sldId id="463" r:id="rId9"/>
    <p:sldId id="345" r:id="rId10"/>
    <p:sldId id="468" r:id="rId11"/>
    <p:sldId id="472" r:id="rId12"/>
    <p:sldId id="470" r:id="rId13"/>
    <p:sldId id="469" r:id="rId14"/>
    <p:sldId id="350" r:id="rId15"/>
    <p:sldId id="349" r:id="rId16"/>
    <p:sldId id="354" r:id="rId17"/>
    <p:sldId id="420" r:id="rId18"/>
    <p:sldId id="421" r:id="rId19"/>
    <p:sldId id="355" r:id="rId20"/>
    <p:sldId id="460" r:id="rId21"/>
    <p:sldId id="359" r:id="rId22"/>
    <p:sldId id="361" r:id="rId23"/>
    <p:sldId id="358" r:id="rId24"/>
    <p:sldId id="362" r:id="rId25"/>
    <p:sldId id="473" r:id="rId26"/>
    <p:sldId id="351" r:id="rId27"/>
    <p:sldId id="356" r:id="rId28"/>
    <p:sldId id="357" r:id="rId29"/>
    <p:sldId id="471" r:id="rId30"/>
    <p:sldId id="363" r:id="rId31"/>
    <p:sldId id="364" r:id="rId32"/>
    <p:sldId id="365" r:id="rId33"/>
    <p:sldId id="366" r:id="rId34"/>
    <p:sldId id="434" r:id="rId35"/>
    <p:sldId id="422" r:id="rId36"/>
    <p:sldId id="461" r:id="rId37"/>
    <p:sldId id="423" r:id="rId38"/>
    <p:sldId id="474" r:id="rId39"/>
    <p:sldId id="430" r:id="rId40"/>
    <p:sldId id="432" r:id="rId41"/>
    <p:sldId id="476" r:id="rId42"/>
    <p:sldId id="478" r:id="rId43"/>
    <p:sldId id="435" r:id="rId44"/>
    <p:sldId id="436" r:id="rId45"/>
    <p:sldId id="437" r:id="rId46"/>
    <p:sldId id="433" r:id="rId47"/>
    <p:sldId id="477" r:id="rId48"/>
    <p:sldId id="475" r:id="rId49"/>
    <p:sldId id="388" r:id="rId50"/>
    <p:sldId id="389" r:id="rId51"/>
    <p:sldId id="390" r:id="rId52"/>
    <p:sldId id="391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ge Holzmann" initials="HH" lastIdx="1" clrIdx="0">
    <p:extLst>
      <p:ext uri="{19B8F6BF-5375-455C-9EA6-DF929625EA0E}">
        <p15:presenceInfo xmlns:p15="http://schemas.microsoft.com/office/powerpoint/2012/main" userId="b32ceccf9f4f00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5" autoAdjust="0"/>
    <p:restoredTop sz="93281" autoAdjust="0"/>
  </p:normalViewPr>
  <p:slideViewPr>
    <p:cSldViewPr>
      <p:cViewPr varScale="1">
        <p:scale>
          <a:sx n="103" d="100"/>
          <a:sy n="103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3107-6EF7-470A-986F-7D50CE9D87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13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22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4/23/2018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420C-1A91-4B35-872B-7B421B526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5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>
            <a:lvl1pPr>
              <a:defRPr sz="2500" b="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635B-F282-41F4-8962-AFC51B66B8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5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A518-319B-4233-8DB1-49F2CC859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8463-2827-4941-960B-91DE55A459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66F8-1B10-4E72-B10B-496C9CE76A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D838-4475-4B96-B882-3695012E3A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CA40-7C8A-49C3-8DCF-9847A73E0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A41-B923-45DB-BE59-1326DD0E7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18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031-BE96-45D0-8B66-200441A116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B2E4-2FC2-4DD8-8D6E-CEB69DBDA2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1B4-8347-4000-8183-648484ACFB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4/23/2018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2BEC-4E18-4451-8A70-4F4F9CB05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asted-image.tif"/>
          <p:cNvPicPr>
            <a:picLocks noChangeAspect="1"/>
          </p:cNvPicPr>
          <p:nvPr userDrawn="1"/>
        </p:nvPicPr>
        <p:blipFill>
          <a:blip r:embed="rId13">
            <a:alphaModFix amt="2630"/>
            <a:extLst/>
          </a:blip>
          <a:stretch>
            <a:fillRect/>
          </a:stretch>
        </p:blipFill>
        <p:spPr>
          <a:xfrm>
            <a:off x="1498749" y="250827"/>
            <a:ext cx="6146501" cy="6105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190266" y="6034930"/>
            <a:ext cx="5296134" cy="6428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 userDrawn="1"/>
        </p:nvSpPr>
        <p:spPr>
          <a:xfrm>
            <a:off x="152399" y="110818"/>
            <a:ext cx="36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Scale Data Mining: </a:t>
            </a:r>
            <a:r>
              <a:rPr lang="en-US" b="1" dirty="0"/>
              <a:t>MapReduce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69975" y="111543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Helge Holzmann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04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helgeho/MapReduceLectu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NumberSumHadoop.java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xelastic.github.io/pokemonorbigdata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WordCountHadoop.java" TargetMode="External"/><Relationship Id="rId2" Type="http://schemas.openxmlformats.org/officeDocument/2006/relationships/hyperlink" Target="https://github.com/helgeho/MapReduceLecture/blob/master/src/WordCount.scala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ho/MapReduceLecture/blob/master/src/IndexCreation.pig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ArchiveSpark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helgeho/MapReduceLecture/blob/master/src/IndexCreation.scal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dist/lucene/hadoop/nightly/" TargetMode="External"/><Relationship Id="rId2" Type="http://schemas.openxmlformats.org/officeDocument/2006/relationships/hyperlink" Target="http://www.apache.org/dyn/closer.cgi/lucene/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hadoop/version_control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geho/MapReduceLecture/blob/master/src/Threaded.java" TargetMode="External"/><Relationship Id="rId7" Type="http://schemas.openxmlformats.org/officeDocument/2006/relationships/hyperlink" Target="https://github.com/helgeho/MapReduceLecture/blob/master/src/NumberSum.scala" TargetMode="External"/><Relationship Id="rId2" Type="http://schemas.openxmlformats.org/officeDocument/2006/relationships/hyperlink" Target="https://github.com/helgeho/MapReduceLecture/blob/master/src/Sequential.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helgeho/MapReduceLecture/blob/master/src/ParallelRefactored.java" TargetMode="External"/><Relationship Id="rId5" Type="http://schemas.openxmlformats.org/officeDocument/2006/relationships/hyperlink" Target="https://github.com/helgeho/MapReduceLecture/blob/master/src/Parallel.java" TargetMode="External"/><Relationship Id="rId4" Type="http://schemas.openxmlformats.org/officeDocument/2006/relationships/hyperlink" Target="https://github.com/helgeho/MapReduceLecture/blob/master/src/Synchronized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0" y="546506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443984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858000" cy="2387600"/>
          </a:xfrm>
        </p:spPr>
        <p:txBody>
          <a:bodyPr anchor="t">
            <a:normAutofit/>
          </a:bodyPr>
          <a:lstStyle/>
          <a:p>
            <a:br>
              <a:rPr lang="en-US" sz="5000" dirty="0"/>
            </a:br>
            <a:r>
              <a:rPr lang="en-US" sz="5000" b="1" dirty="0"/>
              <a:t>MapReduce</a:t>
            </a:r>
            <a:br>
              <a:rPr lang="en-US" sz="3750" dirty="0"/>
            </a:br>
            <a:r>
              <a:rPr lang="en-US" sz="3750" dirty="0"/>
              <a:t>Large Scale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6014"/>
            <a:ext cx="6858000" cy="2464769"/>
          </a:xfrm>
        </p:spPr>
        <p:txBody>
          <a:bodyPr>
            <a:normAutofit/>
          </a:bodyPr>
          <a:lstStyle/>
          <a:p>
            <a:r>
              <a:rPr lang="en-US" sz="2500" u="sng" dirty="0"/>
              <a:t>Helge Holzmann</a:t>
            </a:r>
            <a:r>
              <a:rPr lang="en-US" sz="2500" dirty="0"/>
              <a:t>, Avishek Anand</a:t>
            </a:r>
          </a:p>
          <a:p>
            <a:r>
              <a:rPr lang="en-US" sz="2000" dirty="0"/>
              <a:t>L3S Research Center, Hannover, Germany</a:t>
            </a:r>
          </a:p>
          <a:p>
            <a:r>
              <a:rPr lang="en-US" sz="2000" dirty="0"/>
              <a:t>14/04/2016</a:t>
            </a:r>
            <a:endParaRPr lang="en-US" sz="750" dirty="0"/>
          </a:p>
          <a:p>
            <a:endParaRPr lang="en-US" sz="750" dirty="0"/>
          </a:p>
          <a:p>
            <a:r>
              <a:rPr lang="en-US" i="1" dirty="0">
                <a:solidFill>
                  <a:srgbClr val="FFC800"/>
                </a:solidFill>
              </a:rPr>
              <a:t>based on Mining Massive Datasets</a:t>
            </a:r>
          </a:p>
          <a:p>
            <a:r>
              <a:rPr lang="en-US" i="1" dirty="0">
                <a:solidFill>
                  <a:srgbClr val="FFC800"/>
                </a:solidFill>
              </a:rPr>
              <a:t>by Jure Leskovec, Anand </a:t>
            </a:r>
            <a:r>
              <a:rPr lang="en-US" i="1" dirty="0" err="1">
                <a:solidFill>
                  <a:srgbClr val="FFC800"/>
                </a:solidFill>
              </a:rPr>
              <a:t>Rajaraman</a:t>
            </a:r>
            <a:r>
              <a:rPr lang="en-US" i="1" dirty="0">
                <a:solidFill>
                  <a:srgbClr val="FFC800"/>
                </a:solidFill>
              </a:rPr>
              <a:t>, Jeff Ullman (Stanford University)</a:t>
            </a:r>
          </a:p>
          <a:p>
            <a:r>
              <a:rPr lang="en-US" i="1" dirty="0">
                <a:solidFill>
                  <a:srgbClr val="FFC800"/>
                </a:solidFill>
                <a:hlinkClick r:id="rId3"/>
              </a:rPr>
              <a:t>http://www.mmds.org</a:t>
            </a:r>
            <a:endParaRPr lang="en-US" i="1" dirty="0">
              <a:solidFill>
                <a:srgbClr val="FFC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55957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Code </a:t>
            </a:r>
            <a:r>
              <a:rPr lang="de-DE" dirty="0" err="1"/>
              <a:t>examples</a:t>
            </a:r>
            <a:r>
              <a:rPr lang="de-DE" dirty="0"/>
              <a:t> on </a:t>
            </a:r>
            <a:r>
              <a:rPr lang="de-DE" dirty="0">
                <a:hlinkClick r:id="rId4"/>
              </a:rPr>
              <a:t>https://github.com/helgeho/MapReduceLecture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2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Implementations: Sum of Number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Imperative / </a:t>
            </a:r>
            <a:r>
              <a:rPr lang="de-DE" dirty="0" err="1"/>
              <a:t>Sequential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parallelizable</a:t>
            </a:r>
            <a:endParaRPr lang="de-DE" dirty="0"/>
          </a:p>
          <a:p>
            <a:r>
              <a:rPr lang="de-DE" dirty="0" err="1"/>
              <a:t>Concurrent</a:t>
            </a:r>
            <a:endParaRPr lang="de-DE" dirty="0"/>
          </a:p>
          <a:p>
            <a:pPr lvl="1"/>
            <a:r>
              <a:rPr lang="de-DE" b="1" dirty="0"/>
              <a:t>Challenge: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/>
              <a:t>effects</a:t>
            </a:r>
            <a:endParaRPr lang="de-DE" dirty="0"/>
          </a:p>
          <a:p>
            <a:r>
              <a:rPr lang="de-DE" dirty="0" err="1"/>
              <a:t>Synchronized</a:t>
            </a:r>
            <a:endParaRPr lang="de-DE" dirty="0"/>
          </a:p>
          <a:p>
            <a:pPr lvl="1"/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/ Parallel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parallizable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12884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Functional Implementation in Scheme / 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 err="1"/>
              <a:t>No</a:t>
            </a:r>
            <a:r>
              <a:rPr lang="de-DE" b="0" dirty="0"/>
              <a:t> </a:t>
            </a:r>
            <a:r>
              <a:rPr lang="de-DE" b="0" dirty="0" err="1"/>
              <a:t>side</a:t>
            </a:r>
            <a:r>
              <a:rPr lang="de-DE" b="0" dirty="0"/>
              <a:t> </a:t>
            </a:r>
            <a:r>
              <a:rPr lang="de-DE" b="0" dirty="0" err="1"/>
              <a:t>effects</a:t>
            </a:r>
            <a:r>
              <a:rPr lang="de-DE" b="0" dirty="0"/>
              <a:t>, </a:t>
            </a:r>
            <a:r>
              <a:rPr lang="de-DE" b="0" dirty="0" err="1"/>
              <a:t>less</a:t>
            </a:r>
            <a:r>
              <a:rPr lang="de-DE" b="0" dirty="0"/>
              <a:t> verbose</a:t>
            </a:r>
          </a:p>
          <a:p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r>
              <a:rPr lang="de-DE" b="0" dirty="0"/>
              <a:t>	(</a:t>
            </a:r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performed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fold-left</a:t>
            </a:r>
            <a:r>
              <a:rPr lang="de-DE" b="0" dirty="0"/>
              <a:t> </a:t>
            </a:r>
            <a:r>
              <a:rPr lang="de-DE" b="0" dirty="0" err="1"/>
              <a:t>here</a:t>
            </a:r>
            <a:r>
              <a:rPr lang="de-DE" b="0" dirty="0"/>
              <a:t>)</a:t>
            </a:r>
          </a:p>
          <a:p>
            <a:endParaRPr lang="de-DE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172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" y="530061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000" b="1" dirty="0"/>
              <a:t>Think functional!</a:t>
            </a:r>
          </a:p>
        </p:txBody>
      </p:sp>
    </p:spTree>
    <p:extLst>
      <p:ext uri="{BB962C8B-B14F-4D97-AF65-F5344CB8AC3E}">
        <p14:creationId xmlns:p14="http://schemas.microsoft.com/office/powerpoint/2010/main" val="34173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From Parallel to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multiple </a:t>
            </a:r>
            <a:r>
              <a:rPr lang="de-DE" b="1" dirty="0" err="1"/>
              <a:t>machines</a:t>
            </a:r>
            <a:endParaRPr lang="de-DE" b="1" dirty="0"/>
          </a:p>
          <a:p>
            <a:r>
              <a:rPr lang="de-DE" b="1" dirty="0" err="1"/>
              <a:t>Distribute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endParaRPr lang="de-DE" b="1" dirty="0"/>
          </a:p>
          <a:p>
            <a:pPr lvl="1"/>
            <a:r>
              <a:rPr lang="de-DE" dirty="0"/>
              <a:t>Distributed File System</a:t>
            </a:r>
          </a:p>
          <a:p>
            <a:r>
              <a:rPr lang="de-DE" b="1" dirty="0" err="1"/>
              <a:t>Distribute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computation</a:t>
            </a:r>
            <a:endParaRPr lang="de-DE" b="1" dirty="0"/>
          </a:p>
          <a:p>
            <a:pPr lvl="1"/>
            <a:r>
              <a:rPr lang="de-DE" dirty="0" err="1"/>
              <a:t>Loosely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,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coordination</a:t>
            </a:r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Sum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number</a:t>
            </a:r>
            <a:r>
              <a:rPr lang="de-DE" b="0" dirty="0"/>
              <a:t> </a:t>
            </a:r>
            <a:r>
              <a:rPr lang="de-DE" b="0" dirty="0" err="1"/>
              <a:t>strings</a:t>
            </a:r>
            <a:endParaRPr lang="de-DE" b="0" dirty="0"/>
          </a:p>
          <a:p>
            <a:pPr lvl="1"/>
            <a:r>
              <a:rPr lang="de-DE" dirty="0" err="1"/>
              <a:t>Hadoop</a:t>
            </a:r>
            <a:r>
              <a:rPr lang="de-DE" dirty="0"/>
              <a:t> Implementation: </a:t>
            </a:r>
            <a:r>
              <a:rPr lang="de-DE" i="1" dirty="0">
                <a:hlinkClick r:id="rId2"/>
              </a:rPr>
              <a:t>NumberSumHadoop.java</a:t>
            </a:r>
            <a:endParaRPr lang="de-DE" i="1" dirty="0"/>
          </a:p>
          <a:p>
            <a:pPr lvl="1"/>
            <a:endParaRPr lang="de-DE" dirty="0"/>
          </a:p>
          <a:p>
            <a:endParaRPr lang="de-DE" b="1" dirty="0"/>
          </a:p>
          <a:p>
            <a:endParaRPr lang="de-DE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File System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Reliable distributed file system</a:t>
            </a:r>
            <a:endParaRPr lang="en-GB" dirty="0"/>
          </a:p>
          <a:p>
            <a:r>
              <a:rPr lang="en-GB" dirty="0"/>
              <a:t>Data kept in “chunks” spread across machines</a:t>
            </a:r>
          </a:p>
          <a:p>
            <a:r>
              <a:rPr lang="en-GB" dirty="0"/>
              <a:t>Each chunk </a:t>
            </a:r>
            <a:r>
              <a:rPr lang="en-GB" dirty="0">
                <a:solidFill>
                  <a:schemeClr val="accent3"/>
                </a:solidFill>
              </a:rPr>
              <a:t>replicated</a:t>
            </a:r>
            <a:r>
              <a:rPr lang="en-GB" dirty="0"/>
              <a:t> on different machines </a:t>
            </a:r>
          </a:p>
          <a:p>
            <a:pPr lvl="1"/>
            <a:r>
              <a:rPr lang="en-GB" dirty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Bring computation directly to the data!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Chunk servers also serve as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File System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a.k.a. Name Node in </a:t>
            </a:r>
            <a:r>
              <a:rPr lang="en-US" dirty="0" err="1"/>
              <a:t>Hadoop’s</a:t>
            </a:r>
            <a:r>
              <a:rPr lang="en-US" dirty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Connects directly to chunk servers to access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Sequentially read a lot of data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/>
              <a:t>Extract something you care about</a:t>
            </a:r>
          </a:p>
          <a:p>
            <a:r>
              <a:rPr lang="en-US" b="1" dirty="0"/>
              <a:t>Group by key:</a:t>
            </a:r>
            <a:r>
              <a:rPr lang="en-US" dirty="0"/>
              <a:t> Sort and Shuffle</a:t>
            </a:r>
          </a:p>
          <a:p>
            <a:r>
              <a:rPr lang="en-US" b="1" dirty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/>
              <a:t>Aggregate, summarize, filter or transform</a:t>
            </a:r>
          </a:p>
          <a:p>
            <a:r>
              <a:rPr lang="en-US" dirty="0"/>
              <a:t>Write the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Outline stays the same, </a:t>
            </a:r>
            <a:r>
              <a:rPr lang="en-US" sz="2400" b="1" dirty="0"/>
              <a:t>Map </a:t>
            </a:r>
            <a:r>
              <a:rPr lang="en-US" sz="2400" dirty="0"/>
              <a:t>and </a:t>
            </a:r>
            <a:r>
              <a:rPr lang="en-US" sz="2400" b="1" dirty="0"/>
              <a:t>Reduce </a:t>
            </a:r>
            <a:r>
              <a:rPr lang="en-US" sz="2400" dirty="0"/>
              <a:t>change to fit the problem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/>
              <a:t>Map</a:t>
            </a:r>
            <a:r>
              <a:rPr lang="en-US" dirty="0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/>
              <a:t>Reduce </a:t>
            </a:r>
            <a:r>
              <a:rPr lang="en-US" dirty="0"/>
              <a:t>Step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Group</a:t>
              </a:r>
            </a:p>
            <a:p>
              <a:r>
                <a:rPr lang="en-US" b="1" dirty="0"/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key-value pairs</a:t>
            </a:r>
          </a:p>
          <a:p>
            <a:r>
              <a:rPr lang="en-US" dirty="0"/>
              <a:t>Programmer specifies two methods: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>
                <a:sym typeface="Wingdings" pitchFamily="2" charset="2"/>
              </a:rPr>
              <a:t>There is one Map call for every </a:t>
            </a:r>
            <a:r>
              <a:rPr lang="en-US" i="1" dirty="0">
                <a:sym typeface="Wingdings" pitchFamily="2" charset="2"/>
              </a:rPr>
              <a:t>(</a:t>
            </a:r>
            <a:r>
              <a:rPr lang="en-US" i="1" dirty="0" err="1">
                <a:sym typeface="Wingdings" pitchFamily="2" charset="2"/>
              </a:rPr>
              <a:t>k,v</a:t>
            </a:r>
            <a:r>
              <a:rPr lang="en-US" i="1" dirty="0"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>
                <a:sym typeface="Wingdings" pitchFamily="2" charset="2"/>
              </a:rPr>
              <a:t>All values </a:t>
            </a:r>
            <a:r>
              <a:rPr lang="en-US" b="1" i="1" dirty="0">
                <a:sym typeface="Wingdings" pitchFamily="2" charset="2"/>
              </a:rPr>
              <a:t>v’</a:t>
            </a:r>
            <a:r>
              <a:rPr lang="en-US" b="1" dirty="0">
                <a:sym typeface="Wingdings" pitchFamily="2" charset="2"/>
              </a:rPr>
              <a:t> with same key </a:t>
            </a:r>
            <a:r>
              <a:rPr lang="en-US" b="1" i="1" dirty="0">
                <a:sym typeface="Wingdings" pitchFamily="2" charset="2"/>
              </a:rPr>
              <a:t>k’</a:t>
            </a:r>
            <a:r>
              <a:rPr lang="en-US" b="1" dirty="0">
                <a:sym typeface="Wingdings" pitchFamily="2" charset="2"/>
              </a:rPr>
              <a:t> are reduced together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and processed in </a:t>
            </a:r>
            <a:r>
              <a:rPr lang="en-US" b="1" i="1" dirty="0">
                <a:sym typeface="Wingdings" pitchFamily="2" charset="2"/>
              </a:rPr>
              <a:t>v’</a:t>
            </a:r>
            <a:r>
              <a:rPr lang="en-US" b="1" dirty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Reduce function call per unique key </a:t>
            </a:r>
            <a:r>
              <a:rPr lang="en-US" i="1" dirty="0"/>
              <a:t>k’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/>
              <a:t>Map and Reduce and input files</a:t>
            </a:r>
          </a:p>
          <a:p>
            <a:pPr lvl="0"/>
            <a:r>
              <a:rPr lang="en-GB" b="1" dirty="0"/>
              <a:t>Workflow:</a:t>
            </a:r>
          </a:p>
          <a:p>
            <a:pPr lvl="1"/>
            <a:r>
              <a:rPr lang="en-GB" dirty="0"/>
              <a:t>Read inputs as a set of key-value-pairs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Map</a:t>
            </a:r>
            <a:r>
              <a:rPr lang="en-GB" b="1" dirty="0"/>
              <a:t> </a:t>
            </a:r>
            <a:r>
              <a:rPr lang="en-GB" dirty="0"/>
              <a:t>transforms input </a:t>
            </a:r>
            <a:r>
              <a:rPr lang="en-GB" dirty="0" err="1"/>
              <a:t>kv</a:t>
            </a:r>
            <a:r>
              <a:rPr lang="en-GB" dirty="0"/>
              <a:t>-pairs into a new set of </a:t>
            </a:r>
            <a:r>
              <a:rPr lang="en-GB" dirty="0" err="1"/>
              <a:t>k'v</a:t>
            </a:r>
            <a:r>
              <a:rPr lang="en-GB" dirty="0"/>
              <a:t>'-pairs</a:t>
            </a:r>
          </a:p>
          <a:p>
            <a:pPr lvl="1"/>
            <a:r>
              <a:rPr lang="en-GB" dirty="0"/>
              <a:t>Sorts &amp; Shuffles the </a:t>
            </a:r>
            <a:r>
              <a:rPr lang="en-GB" dirty="0" err="1"/>
              <a:t>k'v</a:t>
            </a:r>
            <a:r>
              <a:rPr lang="en-GB" dirty="0"/>
              <a:t>'-pairs to output nodes</a:t>
            </a:r>
          </a:p>
          <a:p>
            <a:pPr lvl="1"/>
            <a:r>
              <a:rPr lang="en-GB" dirty="0"/>
              <a:t>All </a:t>
            </a:r>
            <a:r>
              <a:rPr lang="en-GB" dirty="0" err="1"/>
              <a:t>k’v</a:t>
            </a:r>
            <a:r>
              <a:rPr lang="en-GB" dirty="0"/>
              <a:t>’-pairs with a given k’ are sent to the same </a:t>
            </a:r>
            <a:r>
              <a:rPr lang="en-GB" b="1" dirty="0">
                <a:solidFill>
                  <a:schemeClr val="accent4"/>
                </a:solidFill>
              </a:rPr>
              <a:t>reduce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4"/>
                </a:solidFill>
              </a:rPr>
              <a:t>Reduce</a:t>
            </a:r>
            <a:r>
              <a:rPr lang="en-GB" b="1" dirty="0"/>
              <a:t> </a:t>
            </a:r>
            <a:r>
              <a:rPr lang="en-GB" dirty="0"/>
              <a:t>processes all </a:t>
            </a:r>
            <a:r>
              <a:rPr lang="en-GB" dirty="0" err="1"/>
              <a:t>k'v</a:t>
            </a:r>
            <a:r>
              <a:rPr lang="en-GB" dirty="0"/>
              <a:t>'-pairs grouped by key into new </a:t>
            </a:r>
            <a:r>
              <a:rPr lang="en-GB" dirty="0" err="1"/>
              <a:t>k''v</a:t>
            </a:r>
            <a:r>
              <a:rPr lang="en-GB" dirty="0"/>
              <a:t>''-pairs</a:t>
            </a:r>
          </a:p>
          <a:p>
            <a:pPr lvl="1"/>
            <a:r>
              <a:rPr lang="en-GB" dirty="0"/>
              <a:t>Write the resulting pairs to files</a:t>
            </a:r>
          </a:p>
          <a:p>
            <a:pPr lvl="8"/>
            <a:endParaRPr lang="en-GB" dirty="0"/>
          </a:p>
          <a:p>
            <a:pPr lvl="0"/>
            <a:r>
              <a:rPr lang="en-GB" dirty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talk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</a:t>
            </a:r>
            <a:br>
              <a:rPr lang="en-US" dirty="0"/>
            </a:br>
            <a:r>
              <a:rPr lang="en-US" b="0" dirty="0"/>
              <a:t>from imperative, procedural; to functional; to parallel;</a:t>
            </a:r>
            <a:br>
              <a:rPr lang="en-US" b="0" dirty="0"/>
            </a:br>
            <a:r>
              <a:rPr lang="en-US" b="0" dirty="0"/>
              <a:t>to distributed; to MapReduce</a:t>
            </a:r>
          </a:p>
          <a:p>
            <a:r>
              <a:rPr lang="en-US" b="1" dirty="0"/>
              <a:t>Distributed computations and file systems</a:t>
            </a:r>
          </a:p>
          <a:p>
            <a:r>
              <a:rPr lang="en-US" b="1" dirty="0"/>
              <a:t>Problems and algorithms</a:t>
            </a:r>
          </a:p>
          <a:p>
            <a:r>
              <a:rPr lang="de-DE" dirty="0" err="1"/>
              <a:t>Refinements</a:t>
            </a:r>
            <a:r>
              <a:rPr lang="de-DE" dirty="0"/>
              <a:t>, </a:t>
            </a:r>
            <a:r>
              <a:rPr lang="de-DE" dirty="0" err="1"/>
              <a:t>extensions</a:t>
            </a:r>
            <a:r>
              <a:rPr lang="de-DE" dirty="0"/>
              <a:t>, alternatives</a:t>
            </a:r>
            <a:endParaRPr lang="en-US" b="1" dirty="0"/>
          </a:p>
          <a:p>
            <a:r>
              <a:rPr lang="en-US" b="1" dirty="0"/>
              <a:t>… many buzzwords</a:t>
            </a:r>
            <a:br>
              <a:rPr lang="en-US" b="1" dirty="0"/>
            </a:br>
            <a:r>
              <a:rPr lang="en-US" b="0" dirty="0"/>
              <a:t>Hadoop, Pig, Hive, Spark, … is it </a:t>
            </a:r>
            <a:r>
              <a:rPr lang="en-US" b="0" dirty="0" err="1"/>
              <a:t>Pokemon</a:t>
            </a:r>
            <a:r>
              <a:rPr lang="en-US" b="0" dirty="0"/>
              <a:t> or </a:t>
            </a:r>
            <a:r>
              <a:rPr lang="en-US" b="0" dirty="0" err="1"/>
              <a:t>BigData</a:t>
            </a:r>
            <a:r>
              <a:rPr lang="en-US" b="0" dirty="0"/>
              <a:t>? </a:t>
            </a:r>
            <a:r>
              <a:rPr lang="en-US" b="0" dirty="0">
                <a:hlinkClick r:id="rId2"/>
              </a:rPr>
              <a:t>https://pixelastic.github.io/pokemonorbigdata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Map-Reduce: A diagram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</a:p>
          <a:p>
            <a:pPr algn="ctr"/>
            <a:r>
              <a:rPr lang="en-US" sz="1200" b="1" dirty="0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Map-Reduce: Environment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>
                <a:solidFill>
                  <a:schemeClr val="accent4"/>
                </a:solidFill>
              </a:rPr>
              <a:t>Partitioning</a:t>
            </a:r>
            <a:r>
              <a:rPr lang="en-GB" dirty="0"/>
              <a:t> the input data</a:t>
            </a:r>
          </a:p>
          <a:p>
            <a:r>
              <a:rPr lang="en-GB" dirty="0">
                <a:solidFill>
                  <a:schemeClr val="accent4"/>
                </a:solidFill>
              </a:rPr>
              <a:t>Scheduling</a:t>
            </a:r>
            <a:r>
              <a:rPr lang="en-GB" dirty="0"/>
              <a:t> the program’s execution across a </a:t>
            </a:r>
            <a:br>
              <a:rPr lang="en-GB" dirty="0"/>
            </a:br>
            <a:r>
              <a:rPr lang="en-GB" dirty="0"/>
              <a:t>set of machines</a:t>
            </a:r>
          </a:p>
          <a:p>
            <a:r>
              <a:rPr lang="en-GB" dirty="0"/>
              <a:t>Performing the </a:t>
            </a:r>
            <a:r>
              <a:rPr lang="en-GB" b="1" dirty="0">
                <a:solidFill>
                  <a:schemeClr val="accent4"/>
                </a:solidFill>
              </a:rPr>
              <a:t>group by key</a:t>
            </a:r>
            <a:r>
              <a:rPr lang="en-GB" dirty="0"/>
              <a:t> step</a:t>
            </a:r>
          </a:p>
          <a:p>
            <a:r>
              <a:rPr lang="en-GB" dirty="0"/>
              <a:t>Handling machine </a:t>
            </a:r>
            <a:r>
              <a:rPr lang="en-GB" dirty="0">
                <a:solidFill>
                  <a:schemeClr val="accent4"/>
                </a:solidFill>
              </a:rPr>
              <a:t>failures</a:t>
            </a:r>
            <a:endParaRPr lang="en-GB" dirty="0"/>
          </a:p>
          <a:p>
            <a:r>
              <a:rPr lang="en-GB" dirty="0"/>
              <a:t>Managing required inter-machine </a:t>
            </a:r>
            <a:r>
              <a:rPr lang="en-GB" dirty="0">
                <a:solidFill>
                  <a:schemeClr val="accent4"/>
                </a:solidFill>
              </a:rPr>
              <a:t>communication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0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Input and final 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system (FS):</a:t>
            </a: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Intermediate 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of Map and Reduce workers</a:t>
            </a:r>
          </a:p>
          <a:p>
            <a:pPr lvl="8"/>
            <a:endParaRPr lang="en-US" dirty="0"/>
          </a:p>
          <a:p>
            <a:r>
              <a:rPr lang="en-US" b="1" dirty="0"/>
              <a:t>Output is often input to another </a:t>
            </a:r>
            <a:br>
              <a:rPr lang="en-US" b="1" dirty="0"/>
            </a:br>
            <a:r>
              <a:rPr lang="en-US" b="1" dirty="0" err="1"/>
              <a:t>MapReduce</a:t>
            </a:r>
            <a:r>
              <a:rPr lang="en-US" b="1" dirty="0"/>
              <a:t> 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available outside Google</a:t>
            </a: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accent3"/>
                </a:solidFill>
              </a:rPr>
              <a:t>Hadoop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An open-source implementation in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HDFS for stable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Download: </a:t>
            </a:r>
            <a:r>
              <a:rPr lang="en-US" sz="2400" dirty="0">
                <a:latin typeface="Arial Unicode MS" pitchFamily="34" charset="-128"/>
                <a:hlinkClick r:id="rId2"/>
              </a:rPr>
              <a:t>http://lucene.apache.org/hadoop/</a:t>
            </a:r>
            <a:endParaRPr lang="en-US" sz="2400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Aster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Cluster-optimized SQL Database that also implements </a:t>
            </a:r>
            <a:r>
              <a:rPr lang="en-US" dirty="0" err="1"/>
              <a:t>MapReduce</a:t>
            </a: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67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Programming Model: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/>
              <a:t>We have a huge text document</a:t>
            </a:r>
          </a:p>
          <a:p>
            <a:pPr lvl="8"/>
            <a:endParaRPr lang="en-US" dirty="0"/>
          </a:p>
          <a:p>
            <a:r>
              <a:rPr lang="en-US" dirty="0"/>
              <a:t>Count the number of times each </a:t>
            </a:r>
            <a:br>
              <a:rPr lang="en-US" dirty="0"/>
            </a:br>
            <a:r>
              <a:rPr lang="en-US" dirty="0"/>
              <a:t>distinct word appears in the 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</a:p>
          <a:p>
            <a:pPr lvl="1"/>
            <a:r>
              <a:rPr lang="en-US" dirty="0"/>
              <a:t>Analyze 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78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Word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(of,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(Endeavor,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(crew, 1)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(the, 1)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(crew, 2)</a:t>
            </a:r>
          </a:p>
          <a:p>
            <a:pPr algn="ctr"/>
            <a:r>
              <a:rPr lang="en-US" dirty="0"/>
              <a:t>(space, 1)</a:t>
            </a:r>
          </a:p>
          <a:p>
            <a:pPr algn="ctr"/>
            <a:r>
              <a:rPr lang="en-US" dirty="0"/>
              <a:t>(the, 3)</a:t>
            </a:r>
          </a:p>
          <a:p>
            <a:pPr algn="ctr"/>
            <a:r>
              <a:rPr lang="en-US" dirty="0"/>
              <a:t>(shuttle, 1)</a:t>
            </a:r>
          </a:p>
          <a:p>
            <a:pPr algn="ctr"/>
            <a:r>
              <a:rPr lang="en-US" dirty="0"/>
              <a:t>(recently, 1)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Sequentially read the data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Only  </a:t>
              </a:r>
              <a:r>
                <a:rPr lang="en-US" dirty="0">
                  <a:solidFill>
                    <a:schemeClr val="bg1"/>
                  </a:solidFill>
                </a:rPr>
                <a:t>  sequential    reads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emit(key, result)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Input: </a:t>
            </a:r>
            <a:r>
              <a:rPr lang="de-DE" b="0" dirty="0"/>
              <a:t>(</a:t>
            </a:r>
            <a:r>
              <a:rPr lang="de-DE" b="0" dirty="0" err="1"/>
              <a:t>big</a:t>
            </a:r>
            <a:r>
              <a:rPr lang="de-DE" b="0" dirty="0"/>
              <a:t>) </a:t>
            </a:r>
            <a:r>
              <a:rPr lang="de-DE" b="0" dirty="0" err="1"/>
              <a:t>text</a:t>
            </a:r>
            <a:r>
              <a:rPr lang="de-DE" b="0" dirty="0"/>
              <a:t> </a:t>
            </a:r>
            <a:r>
              <a:rPr lang="de-DE" b="0" dirty="0" err="1"/>
              <a:t>file</a:t>
            </a:r>
            <a:r>
              <a:rPr lang="de-DE" b="0" dirty="0"/>
              <a:t>(s),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sentence</a:t>
            </a:r>
            <a:r>
              <a:rPr lang="de-DE" b="0" dirty="0"/>
              <a:t> per </a:t>
            </a:r>
            <a:r>
              <a:rPr lang="de-DE" b="0" dirty="0" err="1"/>
              <a:t>line</a:t>
            </a:r>
            <a:r>
              <a:rPr lang="de-DE" b="0" dirty="0"/>
              <a:t>, </a:t>
            </a:r>
            <a:r>
              <a:rPr lang="de-DE" b="0" dirty="0" err="1"/>
              <a:t>split</a:t>
            </a:r>
            <a:r>
              <a:rPr lang="de-DE" b="0" dirty="0"/>
              <a:t> per </a:t>
            </a:r>
            <a:r>
              <a:rPr lang="de-DE" b="0" dirty="0" err="1"/>
              <a:t>line</a:t>
            </a:r>
            <a:endParaRPr lang="de-DE" b="0" dirty="0"/>
          </a:p>
          <a:p>
            <a:r>
              <a:rPr lang="de-DE" dirty="0"/>
              <a:t>Mapper </a:t>
            </a:r>
            <a:r>
              <a:rPr lang="de-DE" dirty="0" err="1"/>
              <a:t>input</a:t>
            </a:r>
            <a:r>
              <a:rPr lang="de-DE" dirty="0"/>
              <a:t>:</a:t>
            </a:r>
            <a:r>
              <a:rPr lang="de-DE" b="0" dirty="0"/>
              <a:t>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sentence</a:t>
            </a:r>
            <a:endParaRPr lang="de-DE" b="0" dirty="0"/>
          </a:p>
          <a:p>
            <a:r>
              <a:rPr lang="de-DE" dirty="0"/>
              <a:t>Mapper </a:t>
            </a:r>
            <a:r>
              <a:rPr lang="de-DE" dirty="0" err="1"/>
              <a:t>output</a:t>
            </a:r>
            <a:r>
              <a:rPr lang="de-DE" dirty="0"/>
              <a:t>: </a:t>
            </a:r>
            <a:r>
              <a:rPr lang="de-DE" b="0" dirty="0"/>
              <a:t>(</a:t>
            </a:r>
            <a:r>
              <a:rPr lang="de-DE" b="0" dirty="0" err="1"/>
              <a:t>word</a:t>
            </a:r>
            <a:r>
              <a:rPr lang="de-DE" b="0" dirty="0"/>
              <a:t>, 1)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: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word</a:t>
            </a:r>
            <a:r>
              <a:rPr lang="de-DE" b="0" dirty="0"/>
              <a:t>, </a:t>
            </a:r>
            <a:r>
              <a:rPr lang="de-DE" b="0" dirty="0" err="1"/>
              <a:t>corresponding</a:t>
            </a:r>
            <a:r>
              <a:rPr lang="de-DE" b="0" dirty="0"/>
              <a:t>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</a:t>
            </a:r>
            <a:r>
              <a:rPr lang="de-DE" b="0" dirty="0"/>
              <a:t> (</a:t>
            </a:r>
            <a:r>
              <a:rPr lang="de-DE" b="0" dirty="0" err="1"/>
              <a:t>word</a:t>
            </a:r>
            <a:r>
              <a:rPr lang="de-DE" b="0" dirty="0"/>
              <a:t>, </a:t>
            </a:r>
            <a:r>
              <a:rPr lang="de-DE" b="0" dirty="0" err="1"/>
              <a:t>count</a:t>
            </a:r>
            <a:r>
              <a:rPr lang="de-DE" b="0" dirty="0"/>
              <a:t>) </a:t>
            </a:r>
            <a:r>
              <a:rPr lang="de-DE" b="0" dirty="0" err="1"/>
              <a:t>pairs</a:t>
            </a:r>
            <a:endParaRPr lang="de-DE" b="0" dirty="0"/>
          </a:p>
          <a:p>
            <a:r>
              <a:rPr lang="de-DE" b="1" dirty="0"/>
              <a:t>Implementations:</a:t>
            </a:r>
          </a:p>
          <a:p>
            <a:pPr lvl="1"/>
            <a:r>
              <a:rPr lang="de-DE" dirty="0" err="1"/>
              <a:t>Functional</a:t>
            </a:r>
            <a:r>
              <a:rPr lang="de-DE" dirty="0"/>
              <a:t>: </a:t>
            </a:r>
            <a:r>
              <a:rPr lang="de-DE" i="1" dirty="0" err="1">
                <a:hlinkClick r:id="rId2"/>
              </a:rPr>
              <a:t>WordCount.scala</a:t>
            </a:r>
            <a:endParaRPr lang="de-DE" i="1" dirty="0"/>
          </a:p>
          <a:p>
            <a:pPr lvl="1"/>
            <a:r>
              <a:rPr lang="de-DE" dirty="0" err="1"/>
              <a:t>Hadoop</a:t>
            </a:r>
            <a:r>
              <a:rPr lang="de-DE" dirty="0"/>
              <a:t>: </a:t>
            </a:r>
            <a:r>
              <a:rPr lang="de-DE" i="1" dirty="0">
                <a:hlinkClick r:id="rId3"/>
              </a:rPr>
              <a:t>WordCountHadoop.java</a:t>
            </a:r>
            <a:endParaRPr lang="de-DE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node takes care of coordination:</a:t>
            </a: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to 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800"/>
                </a:solidFill>
              </a:rPr>
              <a:t>MapReduce</a:t>
            </a:r>
            <a:endParaRPr lang="en-US" dirty="0">
              <a:solidFill>
                <a:srgbClr val="FFC8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Much of the course will be devoted to </a:t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large scale computing</a:t>
            </a:r>
            <a:r>
              <a:rPr lang="en-US" dirty="0">
                <a:solidFill>
                  <a:srgbClr val="FF0066"/>
                </a:solidFill>
              </a:rPr>
              <a:t> for </a:t>
            </a:r>
            <a:r>
              <a:rPr lang="en-US" b="1" dirty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/>
              <a:t>How to distribute computation?</a:t>
            </a:r>
          </a:p>
          <a:p>
            <a:pPr lvl="1"/>
            <a:r>
              <a:rPr lang="en-US" dirty="0"/>
              <a:t>Distributed/parallel programming is hard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Map-reduce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addresses all of the above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br>
              <a:rPr lang="en-US" dirty="0"/>
            </a:br>
            <a:r>
              <a:rPr lang="en-US" dirty="0"/>
              <a:t>worker 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idle </a:t>
            </a:r>
          </a:p>
          <a:p>
            <a:pPr lvl="1"/>
            <a:r>
              <a:rPr lang="en-US" dirty="0"/>
              <a:t>Reduce task is restarted</a:t>
            </a:r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59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a thumb: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much larger than the number of nodes in the cluster</a:t>
            </a:r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up recovery from worker failures</a:t>
            </a:r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/>
              <a:t>M</a:t>
            </a:r>
          </a:p>
          <a:p>
            <a:pPr lvl="1"/>
            <a:r>
              <a:rPr lang="en-US" dirty="0"/>
              <a:t>Because 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68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Granularity &amp; Pipelining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Fine granularity tasks: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/>
              <a:t>map tasks &gt;&gt; machines</a:t>
            </a:r>
          </a:p>
          <a:p>
            <a:pPr lvl="1"/>
            <a:r>
              <a:rPr lang="en-US" dirty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</a:p>
          <a:p>
            <a:pPr lvl="1"/>
            <a:r>
              <a:rPr lang="en-US" dirty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Refinements: Backup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/>
              <a:t>Slow workers significantly lengthen the job completion time:</a:t>
            </a:r>
          </a:p>
          <a:p>
            <a:pPr lvl="2"/>
            <a:r>
              <a:rPr lang="en-US" dirty="0"/>
              <a:t>Other jobs on the machine</a:t>
            </a:r>
          </a:p>
          <a:p>
            <a:pPr lvl="2"/>
            <a:r>
              <a:rPr lang="en-US" dirty="0"/>
              <a:t>Bad disks</a:t>
            </a:r>
          </a:p>
          <a:p>
            <a:pPr lvl="2"/>
            <a:r>
              <a:rPr lang="en-US" dirty="0"/>
              <a:t>Weird things</a:t>
            </a:r>
          </a:p>
          <a:p>
            <a:r>
              <a:rPr lang="en-US" b="1" dirty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/>
              <a:t>Near end of phase, spawn backup copies of tasks</a:t>
            </a:r>
          </a:p>
          <a:p>
            <a:pPr lvl="2"/>
            <a:r>
              <a:rPr lang="en-US" dirty="0"/>
              <a:t>Whichever one finishes first “wins”</a:t>
            </a:r>
          </a:p>
          <a:p>
            <a:r>
              <a:rPr lang="en-US" b="1" dirty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/>
              <a:t>Dramatically shortens job completion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Combiners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Map 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the word count example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Can save network time by </a:t>
            </a:r>
            <a:br>
              <a:rPr lang="en-US" b="1" dirty="0"/>
            </a:br>
            <a:r>
              <a:rPr lang="en-US" b="1" dirty="0">
                <a:solidFill>
                  <a:schemeClr val="accent3"/>
                </a:solidFill>
              </a:rPr>
              <a:t>pre-aggregating values in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the mapper: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combine(k, 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Combiner is usually same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Works only if reduce </a:t>
            </a:r>
            <a:br>
              <a:rPr lang="en-US" dirty="0"/>
            </a:br>
            <a:r>
              <a:rPr lang="en-US" dirty="0"/>
              <a:t>function is commutative 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/>
              <a:t>Combiner combines the values of all keys of a single mapper (single machine):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Much less data needs to be copied and shuffled!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Refinement: Partition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Inputs to map tasks are created by contiguous splits of input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needs to ensure that records with the same intermediate key end up at the same worker</a:t>
            </a:r>
          </a:p>
          <a:p>
            <a:pPr>
              <a:lnSpc>
                <a:spcPct val="90000"/>
              </a:lnSpc>
            </a:pPr>
            <a:r>
              <a:rPr lang="en-US" b="1" dirty="0"/>
              <a:t>System uses a default partition function: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hash(key) mod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Sometimes useful to override the hash function: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72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Sorting with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81511"/>
          </a:xfrm>
        </p:spPr>
        <p:txBody>
          <a:bodyPr>
            <a:normAutofit/>
          </a:bodyPr>
          <a:lstStyle/>
          <a:p>
            <a:r>
              <a:rPr lang="de-DE" b="1" dirty="0" err="1"/>
              <a:t>Sorting</a:t>
            </a:r>
            <a:r>
              <a:rPr lang="de-DE" b="1" dirty="0"/>
              <a:t> </a:t>
            </a:r>
            <a:r>
              <a:rPr lang="de-DE" b="1" dirty="0" err="1"/>
              <a:t>reduce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Reduce</a:t>
            </a:r>
            <a:r>
              <a:rPr lang="de-DE" b="1" dirty="0"/>
              <a:t>:</a:t>
            </a:r>
          </a:p>
          <a:p>
            <a:pPr lvl="1"/>
            <a:r>
              <a:rPr lang="de-DE" dirty="0"/>
              <a:t>Mapper </a:t>
            </a:r>
            <a:r>
              <a:rPr lang="de-DE" dirty="0">
                <a:sym typeface="Wingdings" panose="05000000000000000000" pitchFamily="2" charset="2"/>
              </a:rPr>
              <a:t> Shuffle (Partition, </a:t>
            </a:r>
            <a:r>
              <a:rPr lang="de-DE" dirty="0" err="1">
                <a:sym typeface="Wingdings" panose="05000000000000000000" pitchFamily="2" charset="2"/>
              </a:rPr>
              <a:t>Sort</a:t>
            </a:r>
            <a:r>
              <a:rPr lang="de-DE" dirty="0">
                <a:sym typeface="Wingdings" panose="05000000000000000000" pitchFamily="2" charset="2"/>
              </a:rPr>
              <a:t>, Group)  </a:t>
            </a:r>
            <a:r>
              <a:rPr lang="de-DE" dirty="0" err="1">
                <a:sym typeface="Wingdings" panose="05000000000000000000" pitchFamily="2" charset="2"/>
              </a:rPr>
              <a:t>Reducer</a:t>
            </a:r>
            <a:endParaRPr lang="de-DE" i="1" dirty="0"/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 </a:t>
            </a:r>
            <a:r>
              <a:rPr lang="de-DE" b="0" dirty="0"/>
              <a:t>(</a:t>
            </a:r>
            <a:r>
              <a:rPr lang="de-DE" b="0" dirty="0" err="1"/>
              <a:t>key#secondary_key</a:t>
            </a:r>
            <a:r>
              <a:rPr lang="de-DE" b="0" dirty="0"/>
              <a:t>, </a:t>
            </a:r>
            <a:r>
              <a:rPr lang="de-DE" b="0" dirty="0" err="1"/>
              <a:t>value</a:t>
            </a:r>
            <a:r>
              <a:rPr lang="de-DE" b="0" dirty="0"/>
              <a:t>)</a:t>
            </a:r>
          </a:p>
          <a:p>
            <a:pPr lvl="1"/>
            <a:r>
              <a:rPr lang="de-DE" dirty="0"/>
              <a:t>E.g., </a:t>
            </a:r>
            <a:r>
              <a:rPr lang="de-DE" dirty="0" err="1"/>
              <a:t>sort</a:t>
            </a:r>
            <a:r>
              <a:rPr lang="de-DE" dirty="0"/>
              <a:t> "col1 col2 col3 col4" on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: ("</a:t>
            </a:r>
            <a:r>
              <a:rPr lang="de-DE" dirty="0" err="1"/>
              <a:t>key#c</a:t>
            </a:r>
            <a:r>
              <a:rPr lang="de-DE" dirty="0"/>
              <a:t>", "a b c d")</a:t>
            </a:r>
            <a:br>
              <a:rPr lang="de-DE" dirty="0"/>
            </a:br>
            <a:r>
              <a:rPr lang="de-DE" dirty="0"/>
              <a:t>"key#col3"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'</a:t>
            </a:r>
            <a:r>
              <a:rPr lang="de-DE" dirty="0" err="1"/>
              <a:t>key</a:t>
            </a:r>
            <a:r>
              <a:rPr lang="de-DE" dirty="0"/>
              <a:t>'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/>
              <a:t>Partition: </a:t>
            </a:r>
            <a:r>
              <a:rPr lang="de-DE" b="0" dirty="0" err="1"/>
              <a:t>Ensure</a:t>
            </a:r>
            <a:r>
              <a:rPr lang="de-DE" b="0" dirty="0"/>
              <a:t> same </a:t>
            </a:r>
            <a:r>
              <a:rPr lang="de-DE" b="0" dirty="0" err="1"/>
              <a:t>natural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r>
              <a:rPr lang="de-DE" b="0" dirty="0"/>
              <a:t> </a:t>
            </a:r>
            <a:r>
              <a:rPr lang="de-DE" b="0" dirty="0" err="1"/>
              <a:t>goes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same </a:t>
            </a:r>
            <a:r>
              <a:rPr lang="de-DE" b="0" dirty="0" err="1"/>
              <a:t>reducer</a:t>
            </a:r>
            <a:endParaRPr lang="de-DE" b="0" dirty="0"/>
          </a:p>
          <a:p>
            <a:r>
              <a:rPr lang="de-DE" dirty="0" err="1"/>
              <a:t>Sort</a:t>
            </a:r>
            <a:r>
              <a:rPr lang="de-DE" dirty="0"/>
              <a:t>:</a:t>
            </a:r>
            <a:r>
              <a:rPr lang="de-DE" b="0" dirty="0"/>
              <a:t> </a:t>
            </a:r>
            <a:r>
              <a:rPr lang="de-DE" b="0" dirty="0" err="1"/>
              <a:t>Sort</a:t>
            </a:r>
            <a:r>
              <a:rPr lang="de-DE" b="0" dirty="0"/>
              <a:t> </a:t>
            </a:r>
            <a:r>
              <a:rPr lang="de-DE" b="0" dirty="0" err="1"/>
              <a:t>records</a:t>
            </a:r>
            <a:r>
              <a:rPr lang="de-DE" b="0" dirty="0"/>
              <a:t> at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reducer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secondary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endParaRPr lang="de-DE" b="0" dirty="0"/>
          </a:p>
          <a:p>
            <a:r>
              <a:rPr lang="de-DE" dirty="0"/>
              <a:t>Group:</a:t>
            </a:r>
            <a:r>
              <a:rPr lang="de-DE" b="0" dirty="0"/>
              <a:t> Group </a:t>
            </a:r>
            <a:r>
              <a:rPr lang="de-DE" b="0" dirty="0" err="1"/>
              <a:t>records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natural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endParaRPr lang="de-DE" b="0" dirty="0"/>
          </a:p>
          <a:p>
            <a:r>
              <a:rPr lang="de-DE" dirty="0"/>
              <a:t>All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r>
              <a:rPr lang="de-DE" dirty="0"/>
              <a:t>Global </a:t>
            </a:r>
            <a:r>
              <a:rPr lang="de-DE" dirty="0" err="1"/>
              <a:t>sorting</a:t>
            </a:r>
            <a:r>
              <a:rPr lang="de-DE" dirty="0"/>
              <a:t>: </a:t>
            </a:r>
            <a:r>
              <a:rPr lang="de-DE" b="0" dirty="0" err="1"/>
              <a:t>one</a:t>
            </a:r>
            <a:r>
              <a:rPr lang="de-DE" b="0" dirty="0"/>
              <a:t> </a:t>
            </a:r>
            <a:r>
              <a:rPr lang="de-DE" b="0" dirty="0" err="1"/>
              <a:t>reducer</a:t>
            </a:r>
            <a:r>
              <a:rPr lang="de-DE" b="0" dirty="0"/>
              <a:t>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sorted</a:t>
            </a:r>
            <a:r>
              <a:rPr lang="de-DE" b="0" dirty="0"/>
              <a:t> </a:t>
            </a:r>
            <a:r>
              <a:rPr lang="de-DE" b="0" dirty="0" err="1"/>
              <a:t>partitioning</a:t>
            </a:r>
            <a:endParaRPr lang="de-DE" b="0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 not trivial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4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 By Map-Reduce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/>
              <a:t>Compute the natural join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</a:p>
          <a:p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each stored in files</a:t>
            </a:r>
          </a:p>
          <a:p>
            <a:r>
              <a:rPr lang="en-US" dirty="0"/>
              <a:t>Tuples are pairs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675"/>
              </p:ext>
            </p:extLst>
          </p:nvPr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5983"/>
              </p:ext>
            </p:extLst>
          </p:nvPr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93815"/>
              </p:ext>
            </p:extLst>
          </p:nvPr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6119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from B-values to </a:t>
            </a:r>
            <a:r>
              <a:rPr lang="en-US" b="1" i="1" dirty="0"/>
              <a:t>1...k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 </a:t>
            </a:r>
            <a:r>
              <a:rPr lang="en-US" i="1" dirty="0"/>
              <a:t>h(b)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Node Architecture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Chaining MapReduce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05311"/>
          </a:xfrm>
        </p:spPr>
        <p:txBody>
          <a:bodyPr>
            <a:normAutofit/>
          </a:bodyPr>
          <a:lstStyle/>
          <a:p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chaining</a:t>
            </a:r>
            <a:r>
              <a:rPr lang="de-DE" b="1" dirty="0"/>
              <a:t> multiple </a:t>
            </a:r>
            <a:r>
              <a:rPr lang="de-DE" b="1" dirty="0" err="1"/>
              <a:t>operations</a:t>
            </a:r>
            <a:r>
              <a:rPr lang="de-DE" b="1" dirty="0"/>
              <a:t>:</a:t>
            </a:r>
            <a:br>
              <a:rPr lang="de-DE" b="1" dirty="0"/>
            </a:br>
            <a:r>
              <a:rPr lang="de-DE" b="0" dirty="0"/>
              <a:t>such </a:t>
            </a:r>
            <a:r>
              <a:rPr lang="de-DE" b="0" dirty="0" err="1"/>
              <a:t>as</a:t>
            </a:r>
            <a:r>
              <a:rPr lang="de-DE" b="0" dirty="0"/>
              <a:t> </a:t>
            </a:r>
            <a:r>
              <a:rPr lang="de-DE" b="0" dirty="0" err="1"/>
              <a:t>Join</a:t>
            </a:r>
            <a:r>
              <a:rPr lang="de-DE" b="0" dirty="0"/>
              <a:t>, Group, Aggregate, </a:t>
            </a:r>
            <a:r>
              <a:rPr lang="de-DE" b="0" dirty="0" err="1"/>
              <a:t>Sort</a:t>
            </a:r>
            <a:r>
              <a:rPr lang="de-DE" b="0" dirty="0"/>
              <a:t>, …</a:t>
            </a:r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i="1" dirty="0" err="1"/>
              <a:t>Hive</a:t>
            </a:r>
            <a:r>
              <a:rPr lang="de-DE" i="1" dirty="0"/>
              <a:t>, </a:t>
            </a:r>
            <a:r>
              <a:rPr lang="de-DE" i="1" dirty="0" err="1"/>
              <a:t>Pig</a:t>
            </a:r>
            <a:r>
              <a:rPr lang="de-DE" i="1" dirty="0"/>
              <a:t>, Spark</a:t>
            </a:r>
            <a:r>
              <a:rPr lang="de-DE" dirty="0"/>
              <a:t>, …</a:t>
            </a:r>
          </a:p>
          <a:p>
            <a:r>
              <a:rPr lang="de-DE" i="1" dirty="0" err="1"/>
              <a:t>Hive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SQL (</a:t>
            </a:r>
            <a:r>
              <a:rPr lang="de-DE" dirty="0" err="1"/>
              <a:t>HiveQL</a:t>
            </a:r>
            <a:r>
              <a:rPr lang="de-DE" dirty="0"/>
              <a:t>) </a:t>
            </a:r>
            <a:r>
              <a:rPr lang="de-DE" dirty="0" err="1"/>
              <a:t>queries</a:t>
            </a:r>
            <a:endParaRPr lang="de-DE" dirty="0"/>
          </a:p>
          <a:p>
            <a:pPr lvl="1"/>
            <a:r>
              <a:rPr lang="de-DE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SUM(input1.field1) AS sum, COUNT(*) AS count FROM input1 JOIN input2 ON (input1.field2 = input2.field1) GROUP BY input2.field2 ORDER BY input2.field2 DESC;</a:t>
            </a:r>
          </a:p>
          <a:p>
            <a:pPr lvl="1"/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multiple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Inverted</a:t>
            </a:r>
            <a:r>
              <a:rPr lang="de-DE" b="0" dirty="0"/>
              <a:t> </a:t>
            </a:r>
            <a:r>
              <a:rPr lang="de-DE" b="0" dirty="0" err="1"/>
              <a:t>index</a:t>
            </a:r>
            <a:r>
              <a:rPr lang="de-DE" b="0" dirty="0"/>
              <a:t> </a:t>
            </a:r>
            <a:r>
              <a:rPr lang="de-DE" b="0" dirty="0" err="1"/>
              <a:t>creation</a:t>
            </a:r>
            <a:endParaRPr lang="de-DE" b="0" dirty="0"/>
          </a:p>
          <a:p>
            <a:pPr lvl="1"/>
            <a:r>
              <a:rPr lang="de-DE" dirty="0"/>
              <a:t>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Pig</a:t>
            </a:r>
            <a:r>
              <a:rPr lang="de-DE" dirty="0"/>
              <a:t>: </a:t>
            </a:r>
            <a:r>
              <a:rPr lang="de-DE" b="0" i="1" dirty="0" err="1">
                <a:hlinkClick r:id="rId2"/>
              </a:rPr>
              <a:t>IndexCreation.pig</a:t>
            </a:r>
            <a:endParaRPr lang="de-DE" b="0" i="1" dirty="0"/>
          </a:p>
          <a:p>
            <a:pPr lvl="1"/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multiple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9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Matrix Multiplication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67556"/>
              </p:ext>
            </p:extLst>
          </p:nvPr>
        </p:nvGraphicFramePr>
        <p:xfrm>
          <a:off x="850796" y="1828800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75" y="3422716"/>
            <a:ext cx="1746146" cy="633406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694909"/>
              </p:ext>
            </p:extLst>
          </p:nvPr>
        </p:nvGraphicFramePr>
        <p:xfrm>
          <a:off x="3429000" y="1825658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45284" y="222731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x</a:t>
            </a:r>
            <a:endParaRPr lang="en-US" sz="3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9000"/>
            <a:ext cx="78867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p</a:t>
            </a:r>
            <a:r>
              <a:rPr lang="de-DE" sz="3200" baseline="-25000" dirty="0"/>
              <a:t>ik</a:t>
            </a:r>
            <a:r>
              <a:rPr lang="de-DE" dirty="0"/>
              <a:t> =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1</a:t>
            </a:r>
            <a:r>
              <a:rPr lang="de-DE" b="0" dirty="0"/>
              <a:t>n</a:t>
            </a:r>
            <a:r>
              <a:rPr lang="de-DE" sz="2000" b="0" baseline="-25000" dirty="0"/>
              <a:t>1</a:t>
            </a:r>
            <a:r>
              <a:rPr lang="de-DE" sz="3200" baseline="-25000" dirty="0"/>
              <a:t>k</a:t>
            </a:r>
            <a:r>
              <a:rPr lang="de-DE" dirty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2</a:t>
            </a:r>
            <a:r>
              <a:rPr lang="de-DE" b="0" dirty="0"/>
              <a:t>n</a:t>
            </a:r>
            <a:r>
              <a:rPr lang="de-DE" sz="2000" b="0" baseline="-25000" dirty="0"/>
              <a:t>2</a:t>
            </a:r>
            <a:r>
              <a:rPr lang="de-DE" sz="3200" baseline="-25000" dirty="0"/>
              <a:t>k</a:t>
            </a:r>
            <a:r>
              <a:rPr lang="de-DE" dirty="0"/>
              <a:t> </a:t>
            </a:r>
            <a:r>
              <a:rPr lang="de-DE" b="0" dirty="0"/>
              <a:t>+</a:t>
            </a:r>
            <a:r>
              <a:rPr lang="de-DE" dirty="0"/>
              <a:t> </a:t>
            </a:r>
            <a:r>
              <a:rPr lang="de-DE" b="0" dirty="0"/>
              <a:t>m</a:t>
            </a:r>
            <a:r>
              <a:rPr lang="de-DE" sz="3200" baseline="-25000" dirty="0"/>
              <a:t>i</a:t>
            </a:r>
            <a:r>
              <a:rPr lang="de-DE" sz="2000" b="0" baseline="-25000" dirty="0"/>
              <a:t>3</a:t>
            </a:r>
            <a:r>
              <a:rPr lang="de-DE" b="0" dirty="0"/>
              <a:t>n</a:t>
            </a:r>
            <a:r>
              <a:rPr lang="de-DE" sz="2000" b="0" baseline="-25000" dirty="0"/>
              <a:t>3</a:t>
            </a:r>
            <a:r>
              <a:rPr lang="de-DE" sz="3200" baseline="-25000" dirty="0"/>
              <a:t>k</a:t>
            </a:r>
            <a:endParaRPr lang="en-US" sz="3200" baseline="-25000" dirty="0"/>
          </a:p>
          <a:p>
            <a:r>
              <a:rPr lang="de-DE" b="0" dirty="0"/>
              <a:t>Chain </a:t>
            </a:r>
            <a:r>
              <a:rPr lang="de-DE" b="0" dirty="0" err="1"/>
              <a:t>two</a:t>
            </a:r>
            <a:r>
              <a:rPr lang="de-DE" b="0" dirty="0"/>
              <a:t> </a:t>
            </a:r>
            <a:r>
              <a:rPr lang="de-DE" b="0" dirty="0" err="1"/>
              <a:t>MapReduce</a:t>
            </a:r>
            <a:r>
              <a:rPr lang="de-DE" b="0" dirty="0"/>
              <a:t> </a:t>
            </a:r>
            <a:r>
              <a:rPr lang="de-DE" b="0" dirty="0" err="1"/>
              <a:t>jobs</a:t>
            </a:r>
            <a:r>
              <a:rPr lang="de-DE" b="0" dirty="0"/>
              <a:t>:</a:t>
            </a:r>
          </a:p>
          <a:p>
            <a:pPr lvl="1"/>
            <a:r>
              <a:rPr lang="de-DE" b="0" dirty="0"/>
              <a:t>1. Natural </a:t>
            </a:r>
            <a:r>
              <a:rPr lang="de-DE" b="0" dirty="0" err="1"/>
              <a:t>join</a:t>
            </a:r>
            <a:r>
              <a:rPr lang="de-DE" b="0" dirty="0"/>
              <a:t>, </a:t>
            </a:r>
            <a:r>
              <a:rPr lang="de-DE" b="0" dirty="0" err="1"/>
              <a:t>multiply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in </a:t>
            </a:r>
            <a:r>
              <a:rPr lang="de-DE" b="0" dirty="0" err="1"/>
              <a:t>reducer</a:t>
            </a:r>
            <a:endParaRPr lang="de-DE" b="0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values</a:t>
            </a:r>
            <a:r>
              <a:rPr lang="de-DE" dirty="0"/>
              <a:t> of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j: all </a:t>
            </a:r>
            <a:r>
              <a:rPr lang="de-DE" dirty="0" err="1"/>
              <a:t>pairs</a:t>
            </a:r>
            <a:r>
              <a:rPr lang="de-DE" dirty="0"/>
              <a:t> (</a:t>
            </a:r>
            <a:r>
              <a:rPr lang="de-DE" i="1" dirty="0" err="1"/>
              <a:t>i#k</a:t>
            </a:r>
            <a:r>
              <a:rPr lang="de-DE" dirty="0"/>
              <a:t>, </a:t>
            </a:r>
            <a:r>
              <a:rPr lang="de-DE" dirty="0" err="1"/>
              <a:t>m</a:t>
            </a:r>
            <a:r>
              <a:rPr lang="de-DE" baseline="-25000" dirty="0" err="1"/>
              <a:t>ij</a:t>
            </a:r>
            <a:r>
              <a:rPr lang="de-DE" dirty="0" err="1"/>
              <a:t>n</a:t>
            </a:r>
            <a:r>
              <a:rPr lang="de-DE" baseline="-25000" dirty="0" err="1"/>
              <a:t>jk</a:t>
            </a:r>
            <a:r>
              <a:rPr lang="de-DE" dirty="0"/>
              <a:t>)</a:t>
            </a:r>
            <a:endParaRPr lang="de-DE" baseline="-25000" dirty="0"/>
          </a:p>
          <a:p>
            <a:pPr lvl="1"/>
            <a:r>
              <a:rPr lang="de-DE" b="0" dirty="0"/>
              <a:t>2. Group </a:t>
            </a:r>
            <a:r>
              <a:rPr lang="de-DE" b="0" dirty="0" err="1"/>
              <a:t>by</a:t>
            </a:r>
            <a:r>
              <a:rPr lang="de-DE" b="0" dirty="0"/>
              <a:t> </a:t>
            </a:r>
            <a:r>
              <a:rPr lang="de-DE" b="0" dirty="0" err="1"/>
              <a:t>key</a:t>
            </a:r>
            <a:r>
              <a:rPr lang="de-DE" b="0" dirty="0"/>
              <a:t>, </a:t>
            </a:r>
            <a:r>
              <a:rPr lang="de-DE" b="0" dirty="0" err="1"/>
              <a:t>sum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in </a:t>
            </a:r>
            <a:r>
              <a:rPr lang="de-DE" b="0" dirty="0" err="1"/>
              <a:t>reducer</a:t>
            </a:r>
            <a:endParaRPr lang="de-DE" b="0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i="1" dirty="0" err="1"/>
              <a:t>i#k</a:t>
            </a:r>
            <a:r>
              <a:rPr lang="de-DE" dirty="0"/>
              <a:t>: (</a:t>
            </a:r>
            <a:r>
              <a:rPr lang="de-DE" i="1" dirty="0" err="1"/>
              <a:t>i#k</a:t>
            </a:r>
            <a:r>
              <a:rPr lang="de-DE" dirty="0"/>
              <a:t>,                )</a:t>
            </a:r>
            <a:endParaRPr lang="de-DE" b="0" dirty="0"/>
          </a:p>
          <a:p>
            <a:endParaRPr lang="de-DE" b="0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07408"/>
              </p:ext>
            </p:extLst>
          </p:nvPr>
        </p:nvGraphicFramePr>
        <p:xfrm>
          <a:off x="6030771" y="1822516"/>
          <a:ext cx="1962150" cy="135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400" b="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6153" y="221867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=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85" y="5257800"/>
            <a:ext cx="822815" cy="4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Measures for Algorithms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b="1" dirty="0">
                <a:solidFill>
                  <a:srgbClr val="008000"/>
                </a:solidFill>
              </a:rPr>
              <a:t>In </a:t>
            </a:r>
            <a:r>
              <a:rPr lang="en-US" b="1" dirty="0" err="1">
                <a:solidFill>
                  <a:srgbClr val="008000"/>
                </a:solidFill>
              </a:rPr>
              <a:t>MapReduce</a:t>
            </a:r>
            <a:r>
              <a:rPr lang="en-US" b="1" dirty="0">
                <a:solidFill>
                  <a:srgbClr val="008000"/>
                </a:solidFill>
              </a:rPr>
              <a:t> we quantify the cost of an algorithm using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Communication cost</a:t>
            </a:r>
            <a:r>
              <a:rPr lang="en-US" dirty="0"/>
              <a:t>  = total I/O of all processes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 dirty="0">
                <a:solidFill>
                  <a:srgbClr val="FF0066"/>
                </a:solidFill>
              </a:rPr>
              <a:t>Elapsed communication cost</a:t>
            </a:r>
            <a:r>
              <a:rPr lang="en-US" dirty="0"/>
              <a:t> = max of I/O along any path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(</a:t>
            </a:r>
            <a:r>
              <a:rPr lang="en-US" i="1" dirty="0">
                <a:solidFill>
                  <a:srgbClr val="FF0066"/>
                </a:solidFill>
              </a:rPr>
              <a:t>Elapsed</a:t>
            </a:r>
            <a:r>
              <a:rPr lang="en-US" dirty="0"/>
              <a:t>) </a:t>
            </a:r>
            <a:r>
              <a:rPr lang="en-US" i="1" dirty="0">
                <a:solidFill>
                  <a:srgbClr val="FF0066"/>
                </a:solidFill>
              </a:rPr>
              <a:t>computation cost</a:t>
            </a:r>
            <a:r>
              <a:rPr lang="en-US" dirty="0"/>
              <a:t> analogous, but count only running time of processes</a:t>
            </a:r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609600" indent="-609600"/>
            <a:endParaRPr lang="en-US" sz="500" dirty="0"/>
          </a:p>
          <a:p>
            <a:pPr marL="292608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 that here the big-O notation is not the most useful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(adding more machines is always an option)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8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Cost Measures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For a map-reduce algorithm: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Communication cost 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input file size + 2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(sum of the sizes of all files passed from Map processes to Reduce processes) + the sum of the output sizes of the Reduce processes.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Elapsed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the sum of the largest input + output for any map process, plus the same for any reduce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8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Cost Measures Mean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the I/O (communication) or processing (computation) cost dominates</a:t>
            </a:r>
          </a:p>
          <a:p>
            <a:pPr lvl="1"/>
            <a:r>
              <a:rPr lang="en-US" dirty="0"/>
              <a:t>Ignore one or the other</a:t>
            </a:r>
          </a:p>
          <a:p>
            <a:endParaRPr lang="en-US" dirty="0"/>
          </a:p>
          <a:p>
            <a:r>
              <a:rPr lang="en-US" dirty="0"/>
              <a:t>Total cost tells what you pay in rent from </a:t>
            </a:r>
            <a:br>
              <a:rPr lang="en-US" dirty="0"/>
            </a:br>
            <a:r>
              <a:rPr lang="en-US" dirty="0"/>
              <a:t>your friendly neighborhood cloud</a:t>
            </a:r>
          </a:p>
          <a:p>
            <a:endParaRPr lang="en-US" dirty="0"/>
          </a:p>
          <a:p>
            <a:r>
              <a:rPr lang="en-US" dirty="0"/>
              <a:t>Elapsed cost is wall-clock time using parallelism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2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Map-Reduce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Total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= O(|R|+|S|+|R ⋈ S|)</a:t>
            </a:r>
          </a:p>
          <a:p>
            <a:r>
              <a:rPr lang="en-US" b="1" dirty="0">
                <a:solidFill>
                  <a:srgbClr val="0000FF"/>
                </a:solidFill>
              </a:rPr>
              <a:t>Elapsed communication cost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= O(s)</a:t>
            </a:r>
          </a:p>
          <a:p>
            <a:pPr lvl="1"/>
            <a:r>
              <a:rPr lang="en-US" dirty="0"/>
              <a:t>We’re going to pick </a:t>
            </a:r>
            <a:r>
              <a:rPr lang="en-US" b="1" i="1" dirty="0"/>
              <a:t>k</a:t>
            </a:r>
            <a:r>
              <a:rPr lang="en-US" dirty="0"/>
              <a:t> and the number of Map processes so that the I/O limit </a:t>
            </a:r>
            <a:r>
              <a:rPr lang="en-US" b="1" i="1" dirty="0"/>
              <a:t>s</a:t>
            </a:r>
            <a:r>
              <a:rPr lang="en-US" dirty="0"/>
              <a:t> is respected</a:t>
            </a:r>
          </a:p>
          <a:p>
            <a:pPr lvl="1"/>
            <a:r>
              <a:rPr lang="en-US" dirty="0"/>
              <a:t>We put a limit </a:t>
            </a:r>
            <a:r>
              <a:rPr lang="en-US" b="1" i="1" dirty="0"/>
              <a:t>s</a:t>
            </a:r>
            <a:r>
              <a:rPr lang="en-US" dirty="0"/>
              <a:t> on the amount of input or output that any one process can have. </a:t>
            </a:r>
            <a:r>
              <a:rPr lang="en-US" b="1" i="1" dirty="0"/>
              <a:t>s</a:t>
            </a:r>
            <a:r>
              <a:rPr lang="en-US" b="1" dirty="0"/>
              <a:t> could be:</a:t>
            </a:r>
          </a:p>
          <a:p>
            <a:pPr lvl="2"/>
            <a:r>
              <a:rPr lang="en-US" dirty="0"/>
              <a:t>What fits in main memory</a:t>
            </a:r>
          </a:p>
          <a:p>
            <a:pPr lvl="2"/>
            <a:r>
              <a:rPr lang="en-US" dirty="0"/>
              <a:t>What fits on local disk</a:t>
            </a:r>
          </a:p>
          <a:p>
            <a:r>
              <a:rPr lang="en-US" dirty="0"/>
              <a:t>With proper indexes, computation cost is linear in the input + output size</a:t>
            </a:r>
          </a:p>
          <a:p>
            <a:pPr lvl="1"/>
            <a:r>
              <a:rPr lang="en-US" dirty="0"/>
              <a:t>So computation cost is like comm. cost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Spark vs. Hadoop/MapReduce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57711"/>
          </a:xfrm>
        </p:spPr>
        <p:txBody>
          <a:bodyPr>
            <a:normAutofit/>
          </a:bodyPr>
          <a:lstStyle/>
          <a:p>
            <a:r>
              <a:rPr lang="de-DE" b="1" dirty="0"/>
              <a:t>Spark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recently</a:t>
            </a:r>
            <a:r>
              <a:rPr lang="de-DE" b="1" dirty="0"/>
              <a:t> </a:t>
            </a:r>
            <a:r>
              <a:rPr lang="de-DE" b="1" dirty="0" err="1"/>
              <a:t>become</a:t>
            </a:r>
            <a:r>
              <a:rPr lang="de-DE" b="1" dirty="0"/>
              <a:t> a </a:t>
            </a:r>
            <a:r>
              <a:rPr lang="de-DE" b="1" dirty="0" err="1"/>
              <a:t>very</a:t>
            </a:r>
            <a:r>
              <a:rPr lang="de-DE" b="1" dirty="0"/>
              <a:t> </a:t>
            </a:r>
            <a:r>
              <a:rPr lang="de-DE" b="1" dirty="0" err="1"/>
              <a:t>popular</a:t>
            </a:r>
            <a:r>
              <a:rPr lang="de-DE" b="1" dirty="0"/>
              <a:t> alternative</a:t>
            </a:r>
          </a:p>
          <a:p>
            <a:pPr lvl="1"/>
            <a:r>
              <a:rPr lang="de-DE" dirty="0"/>
              <a:t>Supports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map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, …</a:t>
            </a:r>
          </a:p>
          <a:p>
            <a:pPr lvl="1"/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100x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(s. </a:t>
            </a:r>
            <a:r>
              <a:rPr lang="de-DE" dirty="0">
                <a:hlinkClick r:id="rId2"/>
              </a:rPr>
              <a:t>http://spark.apache.org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Spark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archives</a:t>
            </a:r>
            <a:r>
              <a:rPr lang="de-DE" dirty="0"/>
              <a:t> @ L3S: </a:t>
            </a:r>
            <a:r>
              <a:rPr lang="de-DE" i="1" dirty="0" err="1"/>
              <a:t>ArchiveSpark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https://github.com/helgeho/ArchiveSpark</a:t>
            </a:r>
            <a:endParaRPr lang="de-DE" dirty="0"/>
          </a:p>
          <a:p>
            <a:r>
              <a:rPr lang="de-DE" b="1" dirty="0"/>
              <a:t>Extensive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memory</a:t>
            </a:r>
            <a:r>
              <a:rPr lang="de-DE" b="1" dirty="0"/>
              <a:t> vs. </a:t>
            </a:r>
            <a:r>
              <a:rPr lang="de-DE" dirty="0" err="1"/>
              <a:t>d</a:t>
            </a:r>
            <a:r>
              <a:rPr lang="de-DE" b="1" dirty="0" err="1"/>
              <a:t>isk</a:t>
            </a:r>
            <a:endParaRPr lang="de-DE" b="1" dirty="0"/>
          </a:p>
          <a:p>
            <a:pPr lvl="1"/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pPr lvl="1"/>
            <a:r>
              <a:rPr lang="de-DE" dirty="0"/>
              <a:t>Fault </a:t>
            </a:r>
            <a:r>
              <a:rPr lang="de-DE" dirty="0" err="1"/>
              <a:t>tolerance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lineage</a:t>
            </a:r>
            <a:r>
              <a:rPr lang="de-DE" dirty="0"/>
              <a:t> / </a:t>
            </a:r>
            <a:r>
              <a:rPr lang="de-DE" dirty="0" err="1"/>
              <a:t>recovering</a:t>
            </a:r>
            <a:r>
              <a:rPr lang="de-DE" dirty="0"/>
              <a:t> vs. </a:t>
            </a:r>
            <a:r>
              <a:rPr lang="de-DE" dirty="0" err="1"/>
              <a:t>replication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  <a:p>
            <a:pPr lvl="1"/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defered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(e.g., </a:t>
            </a:r>
            <a:r>
              <a:rPr lang="de-DE" dirty="0" err="1"/>
              <a:t>reduce</a:t>
            </a:r>
            <a:r>
              <a:rPr lang="de-DE" dirty="0"/>
              <a:t>, …)</a:t>
            </a:r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 err="1"/>
              <a:t>Inverted</a:t>
            </a:r>
            <a:r>
              <a:rPr lang="de-DE" b="0" dirty="0"/>
              <a:t> </a:t>
            </a:r>
            <a:r>
              <a:rPr lang="de-DE" b="0" dirty="0" err="1"/>
              <a:t>index</a:t>
            </a:r>
            <a:r>
              <a:rPr lang="de-DE" b="0" dirty="0"/>
              <a:t> </a:t>
            </a:r>
            <a:r>
              <a:rPr lang="de-DE" b="0" dirty="0" err="1"/>
              <a:t>creation</a:t>
            </a:r>
            <a:r>
              <a:rPr lang="de-DE" b="0" dirty="0"/>
              <a:t> (</a:t>
            </a:r>
            <a:r>
              <a:rPr lang="de-DE" b="0" dirty="0" err="1"/>
              <a:t>cp</a:t>
            </a:r>
            <a:r>
              <a:rPr lang="de-DE" b="0" dirty="0"/>
              <a:t>., </a:t>
            </a:r>
            <a:r>
              <a:rPr lang="de-DE" b="0" dirty="0" err="1"/>
              <a:t>Pig</a:t>
            </a:r>
            <a:r>
              <a:rPr lang="de-DE" b="0" dirty="0"/>
              <a:t>)</a:t>
            </a:r>
          </a:p>
          <a:p>
            <a:pPr lvl="1"/>
            <a:r>
              <a:rPr lang="de-DE" dirty="0"/>
              <a:t>Spark </a:t>
            </a:r>
            <a:r>
              <a:rPr lang="de-DE" dirty="0" err="1"/>
              <a:t>implementation</a:t>
            </a:r>
            <a:r>
              <a:rPr lang="de-DE" dirty="0"/>
              <a:t> (in Scala): </a:t>
            </a:r>
            <a:r>
              <a:rPr lang="de-DE" i="1" dirty="0" err="1">
                <a:hlinkClick r:id="rId4"/>
              </a:rPr>
              <a:t>IndexCreation.scala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9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MapReduce</a:t>
            </a:r>
            <a:r>
              <a:rPr lang="de-DE" dirty="0"/>
              <a:t>: </a:t>
            </a:r>
            <a:r>
              <a:rPr lang="de-DE" b="0" dirty="0" err="1"/>
              <a:t>distributed</a:t>
            </a:r>
            <a:r>
              <a:rPr lang="de-DE" b="0" dirty="0"/>
              <a:t> </a:t>
            </a:r>
            <a:r>
              <a:rPr lang="de-DE" b="0" dirty="0" err="1"/>
              <a:t>computing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endParaRPr lang="de-DE" b="0" dirty="0"/>
          </a:p>
          <a:p>
            <a:pPr lvl="1"/>
            <a:r>
              <a:rPr lang="de-DE" dirty="0"/>
              <a:t>Think </a:t>
            </a:r>
            <a:r>
              <a:rPr lang="de-DE" dirty="0" err="1"/>
              <a:t>functional</a:t>
            </a:r>
            <a:r>
              <a:rPr lang="de-DE" dirty="0"/>
              <a:t>!</a:t>
            </a:r>
          </a:p>
          <a:p>
            <a:r>
              <a:rPr lang="de-DE" dirty="0"/>
              <a:t>Distributed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replicates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endParaRPr lang="de-DE" dirty="0"/>
          </a:p>
          <a:p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exploits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locality</a:t>
            </a:r>
            <a:endParaRPr lang="de-DE" dirty="0"/>
          </a:p>
          <a:p>
            <a:pPr lvl="1"/>
            <a:r>
              <a:rPr lang="de-DE" dirty="0"/>
              <a:t>Computing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endParaRPr lang="de-DE" dirty="0"/>
          </a:p>
          <a:p>
            <a:r>
              <a:rPr lang="de-DE" dirty="0" err="1"/>
              <a:t>Refinements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flexibility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endParaRPr lang="de-DE" dirty="0"/>
          </a:p>
          <a:p>
            <a:pPr lvl="1"/>
            <a:r>
              <a:rPr lang="de-DE" dirty="0" err="1"/>
              <a:t>Combiners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mapper</a:t>
            </a:r>
            <a:r>
              <a:rPr lang="de-DE" dirty="0"/>
              <a:t>, </a:t>
            </a:r>
            <a:r>
              <a:rPr lang="de-DE" dirty="0" err="1"/>
              <a:t>shuffling</a:t>
            </a:r>
            <a:r>
              <a:rPr lang="de-DE"/>
              <a:t> 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r>
              <a:rPr lang="de-DE" dirty="0" err="1"/>
              <a:t>Chaining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86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 Dean and Sanjay </a:t>
            </a:r>
            <a:r>
              <a:rPr lang="en-US" dirty="0" err="1"/>
              <a:t>Ghemawat</a:t>
            </a:r>
            <a:r>
              <a:rPr lang="en-US" dirty="0"/>
              <a:t>: </a:t>
            </a:r>
            <a:r>
              <a:rPr lang="en-US" dirty="0" err="1"/>
              <a:t>MapReduce</a:t>
            </a:r>
            <a:r>
              <a:rPr lang="en-US" dirty="0"/>
              <a:t>: Simplified Data Processing   on Large Clusters</a:t>
            </a:r>
          </a:p>
          <a:p>
            <a:pPr lvl="1"/>
            <a:r>
              <a:rPr lang="en-US" dirty="0">
                <a:hlinkClick r:id="rId2"/>
              </a:rPr>
              <a:t>http://labs.google.com/papers/mapreduce.html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Sanjay </a:t>
            </a:r>
            <a:r>
              <a:rPr lang="en-US" dirty="0" err="1"/>
              <a:t>Ghemawat</a:t>
            </a:r>
            <a:r>
              <a:rPr lang="en-US" dirty="0"/>
              <a:t>, Howard </a:t>
            </a:r>
            <a:r>
              <a:rPr lang="en-US" dirty="0" err="1"/>
              <a:t>Gobioff</a:t>
            </a:r>
            <a:r>
              <a:rPr lang="en-US" dirty="0"/>
              <a:t>, and Shun-</a:t>
            </a:r>
            <a:r>
              <a:rPr lang="en-US" dirty="0" err="1"/>
              <a:t>Tak</a:t>
            </a:r>
            <a:r>
              <a:rPr lang="en-US" dirty="0"/>
              <a:t> Leung: The Google File System</a:t>
            </a:r>
          </a:p>
          <a:p>
            <a:pPr lvl="1"/>
            <a:r>
              <a:rPr lang="en-US" dirty="0">
                <a:hlinkClick r:id="rId3"/>
              </a:rPr>
              <a:t>http://labs.google.com/papers/gfs.html</a:t>
            </a:r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103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Hadoop Wiki</a:t>
            </a:r>
          </a:p>
          <a:p>
            <a:pPr lvl="1"/>
            <a:r>
              <a:rPr lang="en-US"/>
              <a:t> Introduction</a:t>
            </a:r>
          </a:p>
          <a:p>
            <a:pPr lvl="2"/>
            <a:r>
              <a:rPr lang="en-US"/>
              <a:t> </a:t>
            </a:r>
            <a:r>
              <a:rPr lang="en-US">
                <a:hlinkClick r:id="rId2"/>
              </a:rPr>
              <a:t>http://wiki.apache.org/lucene-hadoop/</a:t>
            </a:r>
            <a:endParaRPr lang="en-US"/>
          </a:p>
          <a:p>
            <a:pPr lvl="1"/>
            <a:r>
              <a:rPr lang="en-US"/>
              <a:t> Getting Started</a:t>
            </a:r>
          </a:p>
          <a:p>
            <a:pPr lvl="2"/>
            <a:r>
              <a:rPr lang="en-US">
                <a:hlinkClick r:id="rId3"/>
              </a:rPr>
              <a:t> http://wiki.apache.org/lucene-hadoop/GettingStartedWithHadoop</a:t>
            </a:r>
            <a:endParaRPr lang="en-US"/>
          </a:p>
          <a:p>
            <a:pPr lvl="1"/>
            <a:r>
              <a:rPr lang="en-US"/>
              <a:t> Map/Reduce Overview </a:t>
            </a:r>
          </a:p>
          <a:p>
            <a:pPr lvl="2"/>
            <a:r>
              <a:rPr lang="en-US">
                <a:hlinkClick r:id="rId4"/>
              </a:rPr>
              <a:t> http://wiki.apache.org/lucene-hadoop/HadoopMapReduce</a:t>
            </a:r>
            <a:endParaRPr lang="en-US"/>
          </a:p>
          <a:p>
            <a:pPr lvl="2"/>
            <a:r>
              <a:rPr lang="en-US">
                <a:hlinkClick r:id="rId5"/>
              </a:rPr>
              <a:t> http://wiki.apache.org/lucene-hadoop/HadoopMapRedClasses</a:t>
            </a:r>
            <a:endParaRPr lang="en-US"/>
          </a:p>
          <a:p>
            <a:pPr lvl="1"/>
            <a:r>
              <a:rPr lang="en-US"/>
              <a:t> Eclipse Environment</a:t>
            </a:r>
          </a:p>
          <a:p>
            <a:pPr lvl="2"/>
            <a:r>
              <a:rPr lang="en-US">
                <a:hlinkClick r:id="rId6"/>
              </a:rPr>
              <a:t>http://wiki.apache.org/lucene-hadoop/EclipseEnvironment</a:t>
            </a:r>
            <a:endParaRPr lang="en-US"/>
          </a:p>
          <a:p>
            <a:r>
              <a:rPr lang="en-US"/>
              <a:t> Javadoc</a:t>
            </a:r>
          </a:p>
          <a:p>
            <a:pPr lvl="1"/>
            <a:r>
              <a:rPr lang="en-US">
                <a:hlinkClick r:id="rId7"/>
              </a:rPr>
              <a:t> http://lucene.apache.org/hadoop/docs/api/</a:t>
            </a:r>
            <a:r>
              <a:rPr lang="en-US"/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Google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20+ billion web pages x 20KB = 400+ TB</a:t>
            </a:r>
          </a:p>
          <a:p>
            <a:r>
              <a:rPr lang="en-US" dirty="0"/>
              <a:t>1 computer reads 30-35 MB/sec from disk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~1,000 hard drives to store the web</a:t>
            </a:r>
          </a:p>
          <a:p>
            <a:r>
              <a:rPr lang="en-US" dirty="0">
                <a:solidFill>
                  <a:srgbClr val="D60093"/>
                </a:solidFill>
              </a:rPr>
              <a:t>Takes even more to </a:t>
            </a:r>
            <a:r>
              <a:rPr lang="en-US" b="1" dirty="0">
                <a:solidFill>
                  <a:srgbClr val="D60093"/>
                </a:solidFill>
              </a:rPr>
              <a:t>do</a:t>
            </a:r>
            <a:r>
              <a:rPr lang="en-US" dirty="0">
                <a:solidFill>
                  <a:srgbClr val="D60093"/>
                </a:solidFill>
              </a:rPr>
              <a:t> something useful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dirty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>
                <a:solidFill>
                  <a:srgbClr val="008000"/>
                </a:solidFill>
              </a:rPr>
              <a:t>Today, a standard architecture for such problems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Releases from Apache download mirrors</a:t>
            </a:r>
          </a:p>
          <a:p>
            <a:pPr lvl="1"/>
            <a:r>
              <a:rPr lang="en-US" dirty="0">
                <a:hlinkClick r:id="rId2"/>
              </a:rPr>
              <a:t>http://www.apache.org/dyn/closer.cgi/lucene/hadoop/</a:t>
            </a:r>
            <a:endParaRPr lang="en-US" dirty="0"/>
          </a:p>
          <a:p>
            <a:r>
              <a:rPr lang="en-US" dirty="0"/>
              <a:t> Nightly builds of source</a:t>
            </a:r>
          </a:p>
          <a:p>
            <a:pPr lvl="1"/>
            <a:r>
              <a:rPr lang="en-US" dirty="0">
                <a:hlinkClick r:id="rId3"/>
              </a:rPr>
              <a:t>http://people.apache.org/dist/lucene/hadoop/nightly/</a:t>
            </a:r>
            <a:endParaRPr lang="en-US" dirty="0"/>
          </a:p>
          <a:p>
            <a:r>
              <a:rPr lang="en-US" dirty="0"/>
              <a:t> Source code from subversion</a:t>
            </a:r>
          </a:p>
          <a:p>
            <a:pPr lvl="1"/>
            <a:r>
              <a:rPr lang="en-US" dirty="0">
                <a:hlinkClick r:id="rId4"/>
              </a:rPr>
              <a:t>http://lucene.apache.org/hadoop/version_control.html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1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Programming model inspired by functional language primitives</a:t>
            </a:r>
          </a:p>
          <a:p>
            <a:r>
              <a:rPr lang="en-US" dirty="0"/>
              <a:t>Partitioning/shuffling similar to many large-scale sorting systems </a:t>
            </a:r>
          </a:p>
          <a:p>
            <a:pPr lvl="1"/>
            <a:r>
              <a:rPr lang="en-US" dirty="0"/>
              <a:t>NOW-Sort ['97] </a:t>
            </a:r>
          </a:p>
          <a:p>
            <a:r>
              <a:rPr lang="en-US" dirty="0"/>
              <a:t>Re-execution for fault tolerance </a:t>
            </a:r>
          </a:p>
          <a:p>
            <a:pPr lvl="1"/>
            <a:r>
              <a:rPr lang="en-US" dirty="0"/>
              <a:t>BAD-FS ['04] and TACC ['97] </a:t>
            </a:r>
          </a:p>
          <a:p>
            <a:r>
              <a:rPr lang="en-US" dirty="0"/>
              <a:t>Locality optimization has parallels with Active Disks/Diamond work </a:t>
            </a:r>
          </a:p>
          <a:p>
            <a:pPr lvl="1"/>
            <a:r>
              <a:rPr lang="en-US" dirty="0"/>
              <a:t>Active Disks ['01], Diamond ['04] </a:t>
            </a:r>
          </a:p>
          <a:p>
            <a:r>
              <a:rPr lang="en-US" dirty="0"/>
              <a:t>Backup tasks similar to Eager Scheduling in Charlotte system </a:t>
            </a:r>
          </a:p>
          <a:p>
            <a:pPr lvl="1"/>
            <a:r>
              <a:rPr lang="en-US" dirty="0"/>
              <a:t>Charlotte ['96] </a:t>
            </a:r>
          </a:p>
          <a:p>
            <a:r>
              <a:rPr lang="en-US" dirty="0"/>
              <a:t>Dynamic load balancing solves similar problem as River's distributed queues </a:t>
            </a:r>
          </a:p>
          <a:p>
            <a:pPr lvl="1"/>
            <a:r>
              <a:rPr lang="en-US" dirty="0"/>
              <a:t>River ['99]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2011 it was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Google had 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http://bit.ly/Shh0RO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Large-scale computing</a:t>
            </a:r>
            <a:r>
              <a:rPr lang="en-US" dirty="0">
                <a:solidFill>
                  <a:srgbClr val="008000"/>
                </a:solidFill>
              </a:rPr>
              <a:t> for </a:t>
            </a:r>
            <a:r>
              <a:rPr lang="en-US" b="1" dirty="0">
                <a:solidFill>
                  <a:srgbClr val="008000"/>
                </a:solidFill>
              </a:rPr>
              <a:t>data mining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problems on </a:t>
            </a:r>
            <a:r>
              <a:rPr lang="en-US" b="1" dirty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How can we make it easy to write distributed programs?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1,000 servers, expect to loose 1/day</a:t>
            </a:r>
          </a:p>
          <a:p>
            <a:pPr lvl="2"/>
            <a:r>
              <a:rPr lang="en-US" dirty="0"/>
              <a:t>People estimated Google had ~1M machines in 2011</a:t>
            </a:r>
          </a:p>
          <a:p>
            <a:pPr lvl="3"/>
            <a:r>
              <a:rPr lang="en-US" dirty="0"/>
              <a:t>1,000 machines fail every day!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7981950" cy="1081089"/>
          </a:xfrm>
        </p:spPr>
        <p:txBody>
          <a:bodyPr>
            <a:normAutofit/>
          </a:bodyPr>
          <a:lstStyle/>
          <a:p>
            <a:r>
              <a:rPr lang="en-US" dirty="0"/>
              <a:t>Example: Sum of Number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SUM(</a:t>
            </a:r>
            <a:r>
              <a:rPr lang="de-DE" b="1" dirty="0"/>
              <a:t>"</a:t>
            </a:r>
            <a:r>
              <a:rPr lang="de-DE" b="1" dirty="0" err="1"/>
              <a:t>two</a:t>
            </a:r>
            <a:r>
              <a:rPr lang="de-DE" b="1" dirty="0"/>
              <a:t>", "</a:t>
            </a:r>
            <a:r>
              <a:rPr lang="de-DE" b="1" dirty="0" err="1"/>
              <a:t>seven</a:t>
            </a:r>
            <a:r>
              <a:rPr lang="de-DE" b="1" dirty="0"/>
              <a:t>", "</a:t>
            </a:r>
            <a:r>
              <a:rPr lang="de-DE" b="1" dirty="0" err="1"/>
              <a:t>one</a:t>
            </a:r>
            <a:r>
              <a:rPr lang="de-DE" b="1" dirty="0"/>
              <a:t>", "</a:t>
            </a:r>
            <a:r>
              <a:rPr lang="de-DE" b="1" dirty="0" err="1"/>
              <a:t>five</a:t>
            </a:r>
            <a:r>
              <a:rPr lang="de-DE" b="1" dirty="0"/>
              <a:t>") = 15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2, </a:t>
            </a:r>
            <a:r>
              <a:rPr lang="de-DE" dirty="0" err="1">
                <a:sym typeface="Wingdings" panose="05000000000000000000" pitchFamily="2" charset="2"/>
              </a:rPr>
              <a:t>seven</a:t>
            </a:r>
            <a:r>
              <a:rPr lang="de-DE" dirty="0">
                <a:sym typeface="Wingdings" panose="05000000000000000000" pitchFamily="2" charset="2"/>
              </a:rPr>
              <a:t>  7,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 1, </a:t>
            </a:r>
            <a:r>
              <a:rPr lang="de-DE" dirty="0" err="1">
                <a:sym typeface="Wingdings" panose="05000000000000000000" pitchFamily="2" charset="2"/>
              </a:rPr>
              <a:t>five</a:t>
            </a:r>
            <a:r>
              <a:rPr lang="de-DE" dirty="0">
                <a:sym typeface="Wingdings" panose="05000000000000000000" pitchFamily="2" charset="2"/>
              </a:rPr>
              <a:t>  5</a:t>
            </a:r>
            <a:endParaRPr lang="de-DE" dirty="0"/>
          </a:p>
          <a:p>
            <a:pPr marL="685800" lvl="1" indent="-342900">
              <a:buFont typeface="+mj-lt"/>
              <a:buAutoNum type="arabicPeriod"/>
            </a:pPr>
            <a:r>
              <a:rPr lang="de-DE" dirty="0" err="1"/>
              <a:t>Sum</a:t>
            </a:r>
            <a:r>
              <a:rPr lang="de-DE" dirty="0"/>
              <a:t> (</a:t>
            </a:r>
            <a:r>
              <a:rPr lang="de-DE" dirty="0" err="1"/>
              <a:t>reduce</a:t>
            </a:r>
            <a:r>
              <a:rPr lang="de-DE" dirty="0"/>
              <a:t>): 2 + 7 + 1 + 5 = 15</a:t>
            </a:r>
          </a:p>
          <a:p>
            <a:r>
              <a:rPr lang="de-DE" b="1" dirty="0" err="1"/>
              <a:t>Assumption</a:t>
            </a:r>
            <a:r>
              <a:rPr lang="de-DE" b="1" dirty="0"/>
              <a:t>: </a:t>
            </a:r>
            <a:r>
              <a:rPr lang="de-DE" b="0" dirty="0"/>
              <a:t>Mapping </a:t>
            </a:r>
            <a:r>
              <a:rPr lang="de-DE" b="0" dirty="0" err="1"/>
              <a:t>is</a:t>
            </a:r>
            <a:r>
              <a:rPr lang="de-DE" b="0" dirty="0"/>
              <a:t> expensive</a:t>
            </a:r>
          </a:p>
          <a:p>
            <a:r>
              <a:rPr lang="de-DE" b="1" dirty="0"/>
              <a:t>Implementations (</a:t>
            </a:r>
            <a:r>
              <a:rPr lang="de-DE" b="1" dirty="0" err="1"/>
              <a:t>from</a:t>
            </a:r>
            <a:r>
              <a:rPr lang="de-DE" b="1" dirty="0"/>
              <a:t> imperative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functional</a:t>
            </a:r>
            <a:r>
              <a:rPr lang="de-DE" b="1" dirty="0"/>
              <a:t>):</a:t>
            </a:r>
          </a:p>
          <a:p>
            <a:pPr lvl="1"/>
            <a:r>
              <a:rPr lang="de-DE" dirty="0" err="1"/>
              <a:t>Sequential</a:t>
            </a:r>
            <a:r>
              <a:rPr lang="de-DE" dirty="0"/>
              <a:t>: </a:t>
            </a:r>
            <a:r>
              <a:rPr lang="de-DE" i="1" dirty="0">
                <a:hlinkClick r:id="rId2"/>
              </a:rPr>
              <a:t>Sequential.java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</a:t>
            </a:r>
            <a:r>
              <a:rPr lang="de-DE" dirty="0" err="1"/>
              <a:t>concurrent</a:t>
            </a:r>
            <a:r>
              <a:rPr lang="de-DE" dirty="0"/>
              <a:t>: </a:t>
            </a:r>
            <a:r>
              <a:rPr lang="de-DE" i="1" dirty="0">
                <a:hlinkClick r:id="rId3"/>
              </a:rPr>
              <a:t>Threaded.java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</a:t>
            </a:r>
            <a:r>
              <a:rPr lang="de-DE" dirty="0" err="1"/>
              <a:t>synchronized</a:t>
            </a:r>
            <a:r>
              <a:rPr lang="de-DE" dirty="0"/>
              <a:t>: </a:t>
            </a:r>
            <a:r>
              <a:rPr lang="de-DE" i="1" dirty="0">
                <a:hlinkClick r:id="rId4"/>
              </a:rPr>
              <a:t>Synchronized.java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parallel: </a:t>
            </a:r>
            <a:r>
              <a:rPr lang="de-DE" i="1" dirty="0">
                <a:hlinkClick r:id="rId5"/>
              </a:rPr>
              <a:t>Parallel.java</a:t>
            </a:r>
            <a:endParaRPr lang="de-DE" i="1" dirty="0"/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, parallel, </a:t>
            </a:r>
            <a:r>
              <a:rPr lang="de-DE" dirty="0" err="1"/>
              <a:t>refactored</a:t>
            </a:r>
            <a:r>
              <a:rPr lang="de-DE" dirty="0"/>
              <a:t>: </a:t>
            </a:r>
            <a:r>
              <a:rPr lang="de-DE" i="1" dirty="0">
                <a:hlinkClick r:id="rId6"/>
              </a:rPr>
              <a:t>ParallelRefactored.java</a:t>
            </a:r>
            <a:endParaRPr lang="de-DE" i="1" dirty="0"/>
          </a:p>
          <a:p>
            <a:pPr lvl="1"/>
            <a:r>
              <a:rPr lang="de-DE" dirty="0" err="1"/>
              <a:t>Functional</a:t>
            </a:r>
            <a:r>
              <a:rPr lang="de-DE" dirty="0"/>
              <a:t>, parallel (in Scala): </a:t>
            </a:r>
            <a:r>
              <a:rPr lang="de-DE" i="1" dirty="0" err="1">
                <a:hlinkClick r:id="rId7"/>
              </a:rPr>
              <a:t>NumberSum.scala</a:t>
            </a:r>
            <a:endParaRPr lang="de-DE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50BF-3C45-4179-B610-4634C7C64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7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27553</TotalTime>
  <Words>3759</Words>
  <Application>Microsoft Office PowerPoint</Application>
  <PresentationFormat>On-screen Show (4:3)</PresentationFormat>
  <Paragraphs>717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</vt:lpstr>
      <vt:lpstr>Arial Narrow</vt:lpstr>
      <vt:lpstr>Arial Unicode MS</vt:lpstr>
      <vt:lpstr>Calibri</vt:lpstr>
      <vt:lpstr>Calibri Light</vt:lpstr>
      <vt:lpstr>Comic Sans MS</vt:lpstr>
      <vt:lpstr>Corbel</vt:lpstr>
      <vt:lpstr>Courier New</vt:lpstr>
      <vt:lpstr>Helvetica</vt:lpstr>
      <vt:lpstr>Monotype Sorts</vt:lpstr>
      <vt:lpstr>Symbol</vt:lpstr>
      <vt:lpstr>TradeGothic</vt:lpstr>
      <vt:lpstr>Wingdings</vt:lpstr>
      <vt:lpstr>Wingdings 2</vt:lpstr>
      <vt:lpstr>Module</vt:lpstr>
      <vt:lpstr>Office Theme</vt:lpstr>
      <vt:lpstr> MapReduce Large Scale Data Mining</vt:lpstr>
      <vt:lpstr>What are we going to talk about?</vt:lpstr>
      <vt:lpstr>MapReduce</vt:lpstr>
      <vt:lpstr>Single Node Architecture</vt:lpstr>
      <vt:lpstr>Motivation: Google Example</vt:lpstr>
      <vt:lpstr>Cluster Architecture</vt:lpstr>
      <vt:lpstr>PowerPoint Presentation</vt:lpstr>
      <vt:lpstr>Large-scale Computing</vt:lpstr>
      <vt:lpstr>Example: Sum of Number Strings</vt:lpstr>
      <vt:lpstr>Implementations: Sum of Number Strings</vt:lpstr>
      <vt:lpstr>Functional Implementation in Scheme / Lisp</vt:lpstr>
      <vt:lpstr>From Parallel to Distributed</vt:lpstr>
      <vt:lpstr>Distributed File System</vt:lpstr>
      <vt:lpstr>Distributed File System</vt:lpstr>
      <vt:lpstr>MapReduce: Overview</vt:lpstr>
      <vt:lpstr>MapReduce: The Map Step</vt:lpstr>
      <vt:lpstr>MapReduce: The Reduce Step</vt:lpstr>
      <vt:lpstr>More Specifically</vt:lpstr>
      <vt:lpstr>Map-Reduce</vt:lpstr>
      <vt:lpstr>Map-Reduce: A diagram</vt:lpstr>
      <vt:lpstr>Map-Reduce: In Parallel</vt:lpstr>
      <vt:lpstr>Map-Reduce: Environment</vt:lpstr>
      <vt:lpstr>Data Flow</vt:lpstr>
      <vt:lpstr>Implementations</vt:lpstr>
      <vt:lpstr>Programming Model: MapReduce</vt:lpstr>
      <vt:lpstr>MapReduce: Word Counting</vt:lpstr>
      <vt:lpstr>Word Count Using MapReduce</vt:lpstr>
      <vt:lpstr>Example: Word Count</vt:lpstr>
      <vt:lpstr>Coordination: Master</vt:lpstr>
      <vt:lpstr>Dealing with Failures</vt:lpstr>
      <vt:lpstr>How many Map and Reduce jobs?</vt:lpstr>
      <vt:lpstr>Task Granularity &amp; Pipelining</vt:lpstr>
      <vt:lpstr>Refinements: Backup Tasks</vt:lpstr>
      <vt:lpstr>Refinement: Combiners</vt:lpstr>
      <vt:lpstr>Refinement: Combiners</vt:lpstr>
      <vt:lpstr>Refinement: Partition Function</vt:lpstr>
      <vt:lpstr>Example: Sorting with MapReduce</vt:lpstr>
      <vt:lpstr>Example: Join By Map-Reduce</vt:lpstr>
      <vt:lpstr>Map-Reduce Join</vt:lpstr>
      <vt:lpstr>Chaining MapReduce Jobs</vt:lpstr>
      <vt:lpstr>Example: Matrix Multiplication</vt:lpstr>
      <vt:lpstr>Cost Measures for Algorithms</vt:lpstr>
      <vt:lpstr>Example: Cost Measures</vt:lpstr>
      <vt:lpstr>What Cost Measures Mean</vt:lpstr>
      <vt:lpstr>Cost of Map-Reduce Join</vt:lpstr>
      <vt:lpstr>Spark vs. Hadoop/MapReduce</vt:lpstr>
      <vt:lpstr>Summary</vt:lpstr>
      <vt:lpstr>Reading</vt:lpstr>
      <vt:lpstr>Resources</vt:lpstr>
      <vt:lpstr>Resources</vt:lpstr>
      <vt:lpstr>Further Reading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Helge Holzmann</cp:lastModifiedBy>
  <cp:revision>1396</cp:revision>
  <cp:lastPrinted>2011-10-20T04:01:43Z</cp:lastPrinted>
  <dcterms:created xsi:type="dcterms:W3CDTF">2009-06-12T17:14:38Z</dcterms:created>
  <dcterms:modified xsi:type="dcterms:W3CDTF">2018-04-23T12:17:37Z</dcterms:modified>
</cp:coreProperties>
</file>