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</p:sldMasterIdLst>
  <p:notesMasterIdLst>
    <p:notesMasterId r:id="rId54"/>
  </p:notesMasterIdLst>
  <p:handoutMasterIdLst>
    <p:handoutMasterId r:id="rId55"/>
  </p:handoutMasterIdLst>
  <p:sldIdLst>
    <p:sldId id="466" r:id="rId3"/>
    <p:sldId id="467" r:id="rId4"/>
    <p:sldId id="458" r:id="rId5"/>
    <p:sldId id="339" r:id="rId6"/>
    <p:sldId id="340" r:id="rId7"/>
    <p:sldId id="343" r:id="rId8"/>
    <p:sldId id="463" r:id="rId9"/>
    <p:sldId id="345" r:id="rId10"/>
    <p:sldId id="468" r:id="rId11"/>
    <p:sldId id="472" r:id="rId12"/>
    <p:sldId id="470" r:id="rId13"/>
    <p:sldId id="469" r:id="rId14"/>
    <p:sldId id="350" r:id="rId15"/>
    <p:sldId id="349" r:id="rId16"/>
    <p:sldId id="354" r:id="rId17"/>
    <p:sldId id="420" r:id="rId18"/>
    <p:sldId id="421" r:id="rId19"/>
    <p:sldId id="355" r:id="rId20"/>
    <p:sldId id="460" r:id="rId21"/>
    <p:sldId id="359" r:id="rId22"/>
    <p:sldId id="361" r:id="rId23"/>
    <p:sldId id="358" r:id="rId24"/>
    <p:sldId id="362" r:id="rId25"/>
    <p:sldId id="473" r:id="rId26"/>
    <p:sldId id="351" r:id="rId27"/>
    <p:sldId id="356" r:id="rId28"/>
    <p:sldId id="357" r:id="rId29"/>
    <p:sldId id="471" r:id="rId30"/>
    <p:sldId id="363" r:id="rId31"/>
    <p:sldId id="364" r:id="rId32"/>
    <p:sldId id="365" r:id="rId33"/>
    <p:sldId id="366" r:id="rId34"/>
    <p:sldId id="434" r:id="rId35"/>
    <p:sldId id="422" r:id="rId36"/>
    <p:sldId id="461" r:id="rId37"/>
    <p:sldId id="423" r:id="rId38"/>
    <p:sldId id="474" r:id="rId39"/>
    <p:sldId id="430" r:id="rId40"/>
    <p:sldId id="432" r:id="rId41"/>
    <p:sldId id="476" r:id="rId42"/>
    <p:sldId id="478" r:id="rId43"/>
    <p:sldId id="435" r:id="rId44"/>
    <p:sldId id="436" r:id="rId45"/>
    <p:sldId id="437" r:id="rId46"/>
    <p:sldId id="433" r:id="rId47"/>
    <p:sldId id="477" r:id="rId48"/>
    <p:sldId id="475" r:id="rId49"/>
    <p:sldId id="388" r:id="rId50"/>
    <p:sldId id="389" r:id="rId51"/>
    <p:sldId id="390" r:id="rId52"/>
    <p:sldId id="391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ge Holzmann" initials="HH" lastIdx="1" clrIdx="0">
    <p:extLst>
      <p:ext uri="{19B8F6BF-5375-455C-9EA6-DF929625EA0E}">
        <p15:presenceInfo xmlns:p15="http://schemas.microsoft.com/office/powerpoint/2012/main" userId="b32ceccf9f4f00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0000FF"/>
    <a:srgbClr val="FF0066"/>
    <a:srgbClr val="008000"/>
    <a:srgbClr val="D60093"/>
    <a:srgbClr val="CC0066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5" autoAdjust="0"/>
    <p:restoredTop sz="93281" autoAdjust="0"/>
  </p:normalViewPr>
  <p:slideViewPr>
    <p:cSldViewPr>
      <p:cViewPr varScale="1">
        <p:scale>
          <a:sx n="102" d="100"/>
          <a:sy n="102" d="100"/>
        </p:scale>
        <p:origin x="14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107-6EF7-470A-986F-7D50CE9D87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C6D8E-2BF0-4BFF-80F6-162900C916A0}" type="slidenum">
              <a:rPr lang="en-US"/>
              <a:pPr/>
              <a:t>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8479A-0051-45DD-8041-5E83DAFD685B}" type="slidenum">
              <a:rPr lang="en-US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1A16BB-2513-471D-9B09-24E0566F1FA6}" type="slidenum">
              <a:rPr lang="en-GB"/>
              <a:pPr/>
              <a:t>13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143900" y="9120731"/>
            <a:ext cx="3171300" cy="4804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6723" tIns="48174" rIns="96723" bIns="48174" anchor="b"/>
          <a:lstStyle/>
          <a:p>
            <a:pPr algn="r"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fld id="{2199D9A9-8D96-4916-B172-08B625A940CF}" type="slidenum">
              <a:rPr lang="en-GB" sz="1300">
                <a:solidFill>
                  <a:srgbClr val="7D7D7D"/>
                </a:solidFill>
              </a:rPr>
              <a:pPr algn="r">
                <a:tabLst>
                  <a:tab pos="0" algn="l"/>
                  <a:tab pos="948549" algn="l"/>
                  <a:tab pos="1897097" algn="l"/>
                  <a:tab pos="2845646" algn="l"/>
                  <a:tab pos="3794195" algn="l"/>
                  <a:tab pos="4742744" algn="l"/>
                  <a:tab pos="5691293" algn="l"/>
                  <a:tab pos="6639842" algn="l"/>
                  <a:tab pos="7588390" algn="l"/>
                  <a:tab pos="8536938" algn="l"/>
                  <a:tab pos="9485487" algn="l"/>
                  <a:tab pos="10434036" algn="l"/>
                </a:tabLst>
              </a:pPr>
              <a:t>13</a:t>
            </a:fld>
            <a:endParaRPr lang="en-GB" sz="1300" dirty="0">
              <a:solidFill>
                <a:srgbClr val="7D7D7D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6723" tIns="48174" rIns="96723" bIns="48174"/>
          <a:lstStyle/>
          <a:p>
            <a:pPr>
              <a:lnSpc>
                <a:spcPct val="98000"/>
              </a:lnSpc>
              <a:spcBef>
                <a:spcPts val="700"/>
              </a:spcBef>
              <a:spcAft>
                <a:spcPts val="207"/>
              </a:spcAft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endParaRPr lang="en-GB" sz="1900" dirty="0">
              <a:latin typeface="Helvetica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6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8CDA7-E52B-494C-B389-F38CB4400DB8}" type="slidenum">
              <a:rPr lang="en-GB"/>
              <a:pPr/>
              <a:t>22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9BA58-2EF6-4CF0-B254-DF8BFD9A32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9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ACAA9-CFDF-4E18-9880-33618E3A568B}" type="slidenum">
              <a:rPr lang="en-US"/>
              <a:pPr/>
              <a:t>32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420C-1A91-4B35-872B-7B421B526F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5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1081089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>
            <a:lvl1pPr>
              <a:defRPr sz="2500" b="1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35B-F282-41F4-8962-AFC51B66B8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58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A518-319B-4233-8DB1-49F2CC8598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63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8463-2827-4941-960B-91DE55A459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2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66F8-1B10-4E72-B10B-496C9CE76A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28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838-4475-4B96-B882-3695012E3A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004-7A34-4C69-A29F-7848CCE72792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CA40-7C8A-49C3-8DCF-9847A73E09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39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A41-B923-45DB-BE59-1326DD0E71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18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8031-BE96-45D0-8B66-200441A116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B2E4-2FC2-4DD8-8D6E-CEB69DBDA2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3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1B4-8347-4000-8183-648484ACFB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9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880-51F2-491D-B30A-1FC47B871D77}" type="datetime1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4/12/2016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ti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2BEC-4E18-4451-8A70-4F4F9CB057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asted-image.tif"/>
          <p:cNvPicPr>
            <a:picLocks noChangeAspect="1"/>
          </p:cNvPicPr>
          <p:nvPr userDrawn="1"/>
        </p:nvPicPr>
        <p:blipFill>
          <a:blip r:embed="rId13">
            <a:alphaModFix amt="2630"/>
            <a:extLst/>
          </a:blip>
          <a:stretch>
            <a:fillRect/>
          </a:stretch>
        </p:blipFill>
        <p:spPr>
          <a:xfrm>
            <a:off x="1498749" y="250827"/>
            <a:ext cx="6146501" cy="6105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ng"/>
          <p:cNvPicPr>
            <a:picLocks noChangeAspect="1"/>
          </p:cNvPicPr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190266" y="6034930"/>
            <a:ext cx="5296134" cy="64284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/>
          <p:cNvSpPr txBox="1"/>
          <p:nvPr userDrawn="1"/>
        </p:nvSpPr>
        <p:spPr>
          <a:xfrm>
            <a:off x="152399" y="110818"/>
            <a:ext cx="36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 Scale Data Mining: </a:t>
            </a:r>
            <a:r>
              <a:rPr lang="en-US" b="1" dirty="0" smtClean="0"/>
              <a:t>MapReduce</a:t>
            </a:r>
            <a:endParaRPr lang="en-US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269975" y="111543"/>
            <a:ext cx="172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Helge Holzmann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304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helgeho/MapReduceLectu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geho/MapReduceLecture/blob/master/src/NumberSumHadoop.java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xelastic.github.io/pokemonorbigdata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hadoo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MapReduceLecture/blob/master/src/WordCountHadoop.java" TargetMode="External"/><Relationship Id="rId2" Type="http://schemas.openxmlformats.org/officeDocument/2006/relationships/hyperlink" Target="https://github.com/helgeho/MapReduceLecture/blob/master/src/WordCount.scala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geho/MapReduceLecture/blob/master/src/IndexCreation.pig" TargetMode="Externa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ArchiveSpark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helgeho/MapReduceLecture/blob/master/src/IndexCreation.scala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google.com/papers/gfs.html" TargetMode="External"/><Relationship Id="rId2" Type="http://schemas.openxmlformats.org/officeDocument/2006/relationships/hyperlink" Target="http://labs.google.com/papers/mapreduce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lucene-hadoop/GettingStartedWithHadoop" TargetMode="External"/><Relationship Id="rId7" Type="http://schemas.openxmlformats.org/officeDocument/2006/relationships/hyperlink" Target="http://lucene.apache.org/hadoop/docs/api/" TargetMode="External"/><Relationship Id="rId2" Type="http://schemas.openxmlformats.org/officeDocument/2006/relationships/hyperlink" Target="http://wiki.apache.org/lucene-hado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apache.org/lucene-hadoop/EclipseEnvironment" TargetMode="External"/><Relationship Id="rId5" Type="http://schemas.openxmlformats.org/officeDocument/2006/relationships/hyperlink" Target="http://wiki.apache.org/lucene-hadoop/HadoopMapRedClasses" TargetMode="External"/><Relationship Id="rId4" Type="http://schemas.openxmlformats.org/officeDocument/2006/relationships/hyperlink" Target="http://wiki.apache.org/lucene-hadoop/HadoopMapRedu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apache.org/dist/lucene/hadoop/nightly/" TargetMode="External"/><Relationship Id="rId2" Type="http://schemas.openxmlformats.org/officeDocument/2006/relationships/hyperlink" Target="http://www.apache.org/dyn/closer.cgi/lucene/hado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ucene.apache.org/hadoop/version_control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hh0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MapReduceLecture/blob/master/src/Threaded.java" TargetMode="External"/><Relationship Id="rId7" Type="http://schemas.openxmlformats.org/officeDocument/2006/relationships/hyperlink" Target="https://github.com/helgeho/MapReduceLecture/blob/master/src/NumberSum.scala" TargetMode="External"/><Relationship Id="rId2" Type="http://schemas.openxmlformats.org/officeDocument/2006/relationships/hyperlink" Target="https://github.com/helgeho/MapReduceLecture/blob/master/src/Sequential.java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helgeho/MapReduceLecture/blob/master/src/ParallelRefactored.java" TargetMode="External"/><Relationship Id="rId5" Type="http://schemas.openxmlformats.org/officeDocument/2006/relationships/hyperlink" Target="https://github.com/helgeho/MapReduceLecture/blob/master/src/Parallel.java" TargetMode="External"/><Relationship Id="rId4" Type="http://schemas.openxmlformats.org/officeDocument/2006/relationships/hyperlink" Target="https://github.com/helgeho/MapReduceLecture/blob/master/src/Synchronized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0" y="5465063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ltGray">
          <a:xfrm>
            <a:off x="0" y="4443984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6858000" cy="2387600"/>
          </a:xfrm>
        </p:spPr>
        <p:txBody>
          <a:bodyPr anchor="t">
            <a:normAutofit/>
          </a:bodyPr>
          <a:lstStyle/>
          <a:p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b="1" dirty="0" smtClean="0"/>
              <a:t>MapReduce</a:t>
            </a:r>
            <a:r>
              <a:rPr lang="en-US" sz="3750" dirty="0" smtClean="0"/>
              <a:t/>
            </a:r>
            <a:br>
              <a:rPr lang="en-US" sz="3750" dirty="0" smtClean="0"/>
            </a:br>
            <a:r>
              <a:rPr lang="en-US" sz="3750" dirty="0" smtClean="0"/>
              <a:t>Large Scale Data Mining</a:t>
            </a:r>
            <a:endParaRPr lang="en-US" sz="37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6014"/>
            <a:ext cx="6858000" cy="2464769"/>
          </a:xfrm>
        </p:spPr>
        <p:txBody>
          <a:bodyPr>
            <a:normAutofit/>
          </a:bodyPr>
          <a:lstStyle/>
          <a:p>
            <a:r>
              <a:rPr lang="en-US" sz="2500" u="sng" dirty="0" smtClean="0"/>
              <a:t>Helge Holzmann</a:t>
            </a:r>
            <a:r>
              <a:rPr lang="en-US" sz="2500" dirty="0" smtClean="0"/>
              <a:t>, Avishek Anand</a:t>
            </a:r>
          </a:p>
          <a:p>
            <a:r>
              <a:rPr lang="en-US" sz="2000" dirty="0" smtClean="0"/>
              <a:t>L3S Research Center, Hannover, Germany</a:t>
            </a:r>
          </a:p>
          <a:p>
            <a:r>
              <a:rPr lang="en-US" sz="2000" dirty="0" smtClean="0"/>
              <a:t>14/04/2016</a:t>
            </a:r>
            <a:endParaRPr lang="en-US" sz="750" dirty="0" smtClean="0"/>
          </a:p>
          <a:p>
            <a:endParaRPr lang="en-US" sz="750" dirty="0"/>
          </a:p>
          <a:p>
            <a:r>
              <a:rPr lang="en-US" i="1" dirty="0">
                <a:solidFill>
                  <a:srgbClr val="FFC800"/>
                </a:solidFill>
              </a:rPr>
              <a:t>b</a:t>
            </a:r>
            <a:r>
              <a:rPr lang="en-US" i="1" dirty="0" smtClean="0">
                <a:solidFill>
                  <a:srgbClr val="FFC800"/>
                </a:solidFill>
              </a:rPr>
              <a:t>ased on Mining Massive Datasets</a:t>
            </a:r>
          </a:p>
          <a:p>
            <a:r>
              <a:rPr lang="en-US" i="1" dirty="0" smtClean="0">
                <a:solidFill>
                  <a:srgbClr val="FFC800"/>
                </a:solidFill>
              </a:rPr>
              <a:t>by Jure Leskovec, Anand </a:t>
            </a:r>
            <a:r>
              <a:rPr lang="en-US" i="1" dirty="0" err="1" smtClean="0">
                <a:solidFill>
                  <a:srgbClr val="FFC800"/>
                </a:solidFill>
              </a:rPr>
              <a:t>Rajaraman</a:t>
            </a:r>
            <a:r>
              <a:rPr lang="en-US" i="1" dirty="0" smtClean="0">
                <a:solidFill>
                  <a:srgbClr val="FFC800"/>
                </a:solidFill>
              </a:rPr>
              <a:t>, Jeff Ullman (Stanford University)</a:t>
            </a:r>
          </a:p>
          <a:p>
            <a:r>
              <a:rPr lang="en-US" i="1" dirty="0" smtClean="0">
                <a:solidFill>
                  <a:srgbClr val="FFC800"/>
                </a:solidFill>
                <a:hlinkClick r:id="rId3"/>
              </a:rPr>
              <a:t>http://</a:t>
            </a:r>
            <a:r>
              <a:rPr lang="en-US" i="1" dirty="0" smtClean="0">
                <a:solidFill>
                  <a:srgbClr val="FFC800"/>
                </a:solidFill>
                <a:hlinkClick r:id="rId3"/>
              </a:rPr>
              <a:t>www.mmds.org</a:t>
            </a:r>
            <a:endParaRPr lang="en-US" i="1" dirty="0" smtClean="0">
              <a:solidFill>
                <a:srgbClr val="FFC8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5595733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Code </a:t>
            </a:r>
            <a:r>
              <a:rPr lang="de-DE" dirty="0" err="1" smtClean="0"/>
              <a:t>examples</a:t>
            </a:r>
            <a:r>
              <a:rPr lang="de-DE" dirty="0"/>
              <a:t> on 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github.com/helgeho/MapReduceLecture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782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Implementations: Sum of </a:t>
            </a: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S</a:t>
            </a:r>
            <a:r>
              <a:rPr lang="en-US" dirty="0" smtClean="0"/>
              <a:t>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Imperative / </a:t>
            </a:r>
            <a:r>
              <a:rPr lang="de-DE" dirty="0" err="1" smtClean="0"/>
              <a:t>Sequential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parallelizable</a:t>
            </a:r>
            <a:endParaRPr lang="de-DE" dirty="0" smtClean="0"/>
          </a:p>
          <a:p>
            <a:r>
              <a:rPr lang="de-DE" dirty="0" err="1" smtClean="0"/>
              <a:t>Concurrent</a:t>
            </a:r>
            <a:endParaRPr lang="de-DE" dirty="0" smtClean="0"/>
          </a:p>
          <a:p>
            <a:pPr lvl="1"/>
            <a:r>
              <a:rPr lang="de-DE" b="1" dirty="0" smtClean="0"/>
              <a:t>Challenge</a:t>
            </a:r>
            <a:r>
              <a:rPr lang="de-DE" b="1" dirty="0"/>
              <a:t>: </a:t>
            </a:r>
            <a:r>
              <a:rPr lang="de-DE" b="1" dirty="0" err="1"/>
              <a:t>side</a:t>
            </a:r>
            <a:r>
              <a:rPr lang="de-DE" b="1" dirty="0"/>
              <a:t> </a:t>
            </a:r>
            <a:r>
              <a:rPr lang="de-DE" b="1" dirty="0" err="1" smtClean="0"/>
              <a:t>effects</a:t>
            </a:r>
            <a:endParaRPr lang="de-DE" dirty="0" smtClean="0"/>
          </a:p>
          <a:p>
            <a:r>
              <a:rPr lang="de-DE" dirty="0" err="1" smtClean="0"/>
              <a:t>Synchronized</a:t>
            </a:r>
            <a:endParaRPr lang="de-DE" dirty="0" smtClean="0"/>
          </a:p>
          <a:p>
            <a:pPr lvl="1"/>
            <a:r>
              <a:rPr lang="de-DE" dirty="0" err="1" smtClean="0"/>
              <a:t>Losing</a:t>
            </a:r>
            <a:r>
              <a:rPr lang="de-DE" dirty="0" smtClean="0"/>
              <a:t> </a:t>
            </a:r>
            <a:r>
              <a:rPr lang="de-DE" dirty="0" err="1" smtClean="0"/>
              <a:t>parallelism</a:t>
            </a:r>
            <a:endParaRPr lang="de-DE" dirty="0" smtClean="0"/>
          </a:p>
          <a:p>
            <a:r>
              <a:rPr lang="de-DE" dirty="0" err="1" smtClean="0"/>
              <a:t>Functional</a:t>
            </a:r>
            <a:r>
              <a:rPr lang="de-DE" dirty="0" smtClean="0"/>
              <a:t> / Parallel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parallizable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0061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b="1" dirty="0"/>
              <a:t>Think functional!</a:t>
            </a:r>
          </a:p>
        </p:txBody>
      </p:sp>
    </p:spTree>
    <p:extLst>
      <p:ext uri="{BB962C8B-B14F-4D97-AF65-F5344CB8AC3E}">
        <p14:creationId xmlns:p14="http://schemas.microsoft.com/office/powerpoint/2010/main" val="12884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Implementation in Scheme /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dirty="0" err="1" smtClean="0"/>
              <a:t>No</a:t>
            </a:r>
            <a:r>
              <a:rPr lang="de-DE" b="0" dirty="0" smtClean="0"/>
              <a:t> </a:t>
            </a:r>
            <a:r>
              <a:rPr lang="de-DE" b="0" dirty="0" err="1" smtClean="0"/>
              <a:t>side</a:t>
            </a:r>
            <a:r>
              <a:rPr lang="de-DE" b="0" dirty="0" smtClean="0"/>
              <a:t> </a:t>
            </a:r>
            <a:r>
              <a:rPr lang="de-DE" b="0" dirty="0" err="1" smtClean="0"/>
              <a:t>effects</a:t>
            </a:r>
            <a:r>
              <a:rPr lang="de-DE" b="0" dirty="0" smtClean="0"/>
              <a:t>, </a:t>
            </a:r>
            <a:r>
              <a:rPr lang="de-DE" b="0" dirty="0" err="1" smtClean="0"/>
              <a:t>less</a:t>
            </a:r>
            <a:r>
              <a:rPr lang="de-DE" b="0" dirty="0" smtClean="0"/>
              <a:t> verbose</a:t>
            </a:r>
            <a:endParaRPr lang="de-DE" b="0" dirty="0"/>
          </a:p>
          <a:p>
            <a:endParaRPr lang="de-DE" b="0" dirty="0" smtClean="0"/>
          </a:p>
          <a:p>
            <a:endParaRPr lang="de-DE" b="0" dirty="0"/>
          </a:p>
          <a:p>
            <a:endParaRPr lang="de-DE" b="0" dirty="0" smtClean="0"/>
          </a:p>
          <a:p>
            <a:endParaRPr lang="de-DE" b="0" dirty="0"/>
          </a:p>
          <a:p>
            <a:pPr marL="0" indent="0">
              <a:buNone/>
            </a:pPr>
            <a:endParaRPr lang="de-DE" b="0" dirty="0"/>
          </a:p>
          <a:p>
            <a:pPr marL="0" indent="0">
              <a:buNone/>
            </a:pPr>
            <a:r>
              <a:rPr lang="de-DE" b="0" dirty="0" smtClean="0"/>
              <a:t>	(</a:t>
            </a:r>
            <a:r>
              <a:rPr lang="de-DE" b="0" dirty="0" err="1" smtClean="0"/>
              <a:t>reduce</a:t>
            </a:r>
            <a:r>
              <a:rPr lang="de-DE" b="0" dirty="0" smtClean="0"/>
              <a:t> </a:t>
            </a:r>
            <a:r>
              <a:rPr lang="de-DE" b="0" dirty="0" err="1" smtClean="0"/>
              <a:t>is</a:t>
            </a:r>
            <a:r>
              <a:rPr lang="de-DE" b="0" dirty="0" smtClean="0"/>
              <a:t> </a:t>
            </a:r>
            <a:r>
              <a:rPr lang="de-DE" b="0" dirty="0" err="1" smtClean="0"/>
              <a:t>performed</a:t>
            </a:r>
            <a:r>
              <a:rPr lang="de-DE" b="0" dirty="0" smtClean="0"/>
              <a:t>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fold-left</a:t>
            </a:r>
            <a:r>
              <a:rPr lang="de-DE" b="0" dirty="0" smtClean="0"/>
              <a:t> </a:t>
            </a:r>
            <a:r>
              <a:rPr lang="de-DE" b="0" dirty="0" err="1" smtClean="0"/>
              <a:t>here</a:t>
            </a:r>
            <a:r>
              <a:rPr lang="de-DE" b="0" dirty="0" smtClean="0"/>
              <a:t>)</a:t>
            </a:r>
          </a:p>
          <a:p>
            <a:endParaRPr lang="de-DE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617220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" y="530061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b="1" dirty="0"/>
              <a:t>Think functional!</a:t>
            </a:r>
          </a:p>
        </p:txBody>
      </p:sp>
    </p:spTree>
    <p:extLst>
      <p:ext uri="{BB962C8B-B14F-4D97-AF65-F5344CB8AC3E}">
        <p14:creationId xmlns:p14="http://schemas.microsoft.com/office/powerpoint/2010/main" val="34173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From Parallel to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From</a:t>
            </a:r>
            <a:r>
              <a:rPr lang="de-DE" b="1" dirty="0" smtClean="0"/>
              <a:t> </a:t>
            </a:r>
            <a:r>
              <a:rPr lang="de-DE" b="1" dirty="0" err="1" smtClean="0"/>
              <a:t>one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multiple </a:t>
            </a:r>
            <a:r>
              <a:rPr lang="de-DE" b="1" dirty="0" err="1" smtClean="0"/>
              <a:t>machines</a:t>
            </a:r>
            <a:endParaRPr lang="de-DE" b="1" dirty="0" smtClean="0"/>
          </a:p>
          <a:p>
            <a:r>
              <a:rPr lang="de-DE" b="1" dirty="0" err="1" smtClean="0"/>
              <a:t>Distribute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endParaRPr lang="de-DE" b="1" dirty="0" smtClean="0"/>
          </a:p>
          <a:p>
            <a:pPr lvl="1"/>
            <a:r>
              <a:rPr lang="de-DE" dirty="0" smtClean="0"/>
              <a:t>Distributed File System</a:t>
            </a:r>
          </a:p>
          <a:p>
            <a:r>
              <a:rPr lang="de-DE" b="1" dirty="0" err="1" smtClean="0"/>
              <a:t>Distribute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computation</a:t>
            </a:r>
            <a:endParaRPr lang="de-DE" b="1" dirty="0" smtClean="0"/>
          </a:p>
          <a:p>
            <a:pPr lvl="1"/>
            <a:r>
              <a:rPr lang="de-DE" dirty="0" err="1" smtClean="0"/>
              <a:t>Loosely</a:t>
            </a:r>
            <a:r>
              <a:rPr lang="de-DE" dirty="0" smtClean="0"/>
              <a:t> </a:t>
            </a:r>
            <a:r>
              <a:rPr lang="de-DE" dirty="0" err="1" smtClean="0"/>
              <a:t>coupled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, </a:t>
            </a:r>
            <a:r>
              <a:rPr lang="de-DE" dirty="0" err="1" smtClean="0"/>
              <a:t>central</a:t>
            </a:r>
            <a:r>
              <a:rPr lang="de-DE" dirty="0" smtClean="0"/>
              <a:t> </a:t>
            </a:r>
            <a:r>
              <a:rPr lang="de-DE" dirty="0" err="1" smtClean="0"/>
              <a:t>coordination</a:t>
            </a:r>
            <a:endParaRPr lang="de-DE" dirty="0" smtClean="0"/>
          </a:p>
          <a:p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b="0" dirty="0" err="1" smtClean="0"/>
              <a:t>Sum</a:t>
            </a:r>
            <a:r>
              <a:rPr lang="de-DE" b="0" dirty="0" smtClean="0"/>
              <a:t> </a:t>
            </a:r>
            <a:r>
              <a:rPr lang="de-DE" b="0" dirty="0" err="1" smtClean="0"/>
              <a:t>of</a:t>
            </a:r>
            <a:r>
              <a:rPr lang="de-DE" b="0" dirty="0" smtClean="0"/>
              <a:t> </a:t>
            </a:r>
            <a:r>
              <a:rPr lang="de-DE" b="0" dirty="0" err="1" smtClean="0"/>
              <a:t>number</a:t>
            </a:r>
            <a:r>
              <a:rPr lang="de-DE" b="0" dirty="0" smtClean="0"/>
              <a:t> </a:t>
            </a:r>
            <a:r>
              <a:rPr lang="de-DE" b="0" dirty="0" err="1" smtClean="0"/>
              <a:t>strings</a:t>
            </a:r>
            <a:endParaRPr lang="de-DE" b="0" dirty="0" smtClean="0"/>
          </a:p>
          <a:p>
            <a:pPr lvl="1"/>
            <a:r>
              <a:rPr lang="de-DE" dirty="0" err="1" smtClean="0"/>
              <a:t>Hadoop</a:t>
            </a:r>
            <a:r>
              <a:rPr lang="de-DE" dirty="0" smtClean="0"/>
              <a:t> Implementation: </a:t>
            </a:r>
            <a:r>
              <a:rPr lang="de-DE" i="1" dirty="0" smtClean="0">
                <a:hlinkClick r:id="rId2"/>
              </a:rPr>
              <a:t>NumberSumHadoop.java</a:t>
            </a:r>
            <a:endParaRPr lang="de-DE" i="1" dirty="0" smtClean="0"/>
          </a:p>
          <a:p>
            <a:pPr lvl="1"/>
            <a:endParaRPr lang="de-DE" dirty="0" smtClean="0"/>
          </a:p>
          <a:p>
            <a:endParaRPr lang="de-DE" b="1" dirty="0" smtClean="0"/>
          </a:p>
          <a:p>
            <a:endParaRPr lang="de-DE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3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File System</a:t>
            </a:r>
            <a:endParaRPr lang="en-GB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Reliable distributed file system</a:t>
            </a:r>
            <a:endParaRPr lang="en-GB" dirty="0"/>
          </a:p>
          <a:p>
            <a:r>
              <a:rPr lang="en-GB" dirty="0" smtClean="0"/>
              <a:t>Data kept in “chunks” spread across machines</a:t>
            </a:r>
          </a:p>
          <a:p>
            <a:r>
              <a:rPr lang="en-GB" dirty="0" smtClean="0"/>
              <a:t>Each chunk </a:t>
            </a:r>
            <a:r>
              <a:rPr lang="en-GB" dirty="0" smtClean="0">
                <a:solidFill>
                  <a:schemeClr val="accent3"/>
                </a:solidFill>
              </a:rPr>
              <a:t>replicated</a:t>
            </a:r>
            <a:r>
              <a:rPr lang="en-GB" dirty="0" smtClean="0"/>
              <a:t> on different machines </a:t>
            </a:r>
          </a:p>
          <a:p>
            <a:pPr lvl="1"/>
            <a:r>
              <a:rPr lang="en-GB" dirty="0" smtClean="0"/>
              <a:t>Seamless recovery from disk or machine failure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47762" y="3962400"/>
            <a:ext cx="520700" cy="498475"/>
            <a:chOff x="528" y="2160"/>
            <a:chExt cx="328" cy="314"/>
          </a:xfrm>
        </p:grpSpPr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757362" y="3957638"/>
            <a:ext cx="552450" cy="498475"/>
            <a:chOff x="912" y="2157"/>
            <a:chExt cx="348" cy="314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757362" y="4498975"/>
            <a:ext cx="531813" cy="498475"/>
            <a:chOff x="912" y="2498"/>
            <a:chExt cx="335" cy="314"/>
          </a:xfrm>
        </p:grpSpPr>
        <p:sp>
          <p:nvSpPr>
            <p:cNvPr id="11293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147762" y="4495800"/>
            <a:ext cx="520700" cy="498475"/>
            <a:chOff x="528" y="2496"/>
            <a:chExt cx="328" cy="314"/>
          </a:xfrm>
        </p:grpSpPr>
        <p:sp>
          <p:nvSpPr>
            <p:cNvPr id="11296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10477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 rot="16200000">
            <a:off x="1443371" y="4402451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buClr>
                <a:srgbClr val="009999"/>
              </a:buClr>
              <a:buFont typeface="TradeGothic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65822" y="4419600"/>
            <a:ext cx="550863" cy="393700"/>
            <a:chOff x="3099" y="2165"/>
            <a:chExt cx="347" cy="248"/>
          </a:xfrm>
        </p:grpSpPr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459760" y="3970338"/>
            <a:ext cx="558800" cy="498475"/>
            <a:chOff x="3487" y="2165"/>
            <a:chExt cx="352" cy="314"/>
          </a:xfrm>
        </p:grpSpPr>
        <p:sp>
          <p:nvSpPr>
            <p:cNvPr id="1130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4780373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 rot="16200000">
            <a:off x="5186250" y="4410389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3</a:t>
            </a:r>
            <a:endParaRPr lang="en-GB" sz="1600" dirty="0">
              <a:solidFill>
                <a:srgbClr val="009999"/>
              </a:solidFill>
              <a:latin typeface="TradeGothic" pitchFamily="32" charset="0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586162" y="3962400"/>
            <a:ext cx="520700" cy="498475"/>
            <a:chOff x="2064" y="2160"/>
            <a:chExt cx="328" cy="314"/>
          </a:xfrm>
        </p:grpSpPr>
        <p:sp>
          <p:nvSpPr>
            <p:cNvPr id="11309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586162" y="4498975"/>
            <a:ext cx="531813" cy="498475"/>
            <a:chOff x="2064" y="2498"/>
            <a:chExt cx="335" cy="314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3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6562" y="4503738"/>
            <a:ext cx="520700" cy="498475"/>
            <a:chOff x="1680" y="2501"/>
            <a:chExt cx="328" cy="314"/>
          </a:xfrm>
        </p:grpSpPr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17" name="AutoShape 53"/>
          <p:cNvSpPr>
            <a:spLocks noChangeArrowheads="1"/>
          </p:cNvSpPr>
          <p:nvPr/>
        </p:nvSpPr>
        <p:spPr bwMode="auto">
          <a:xfrm>
            <a:off x="28765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AutoShape 54"/>
          <p:cNvSpPr>
            <a:spLocks noChangeArrowheads="1"/>
          </p:cNvSpPr>
          <p:nvPr/>
        </p:nvSpPr>
        <p:spPr bwMode="auto">
          <a:xfrm rot="16200000">
            <a:off x="3302334" y="4411975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2</a:t>
            </a:r>
          </a:p>
        </p:txBody>
      </p:sp>
      <p:sp>
        <p:nvSpPr>
          <p:cNvPr id="11319" name="AutoShape 55"/>
          <p:cNvSpPr>
            <a:spLocks noChangeArrowheads="1"/>
          </p:cNvSpPr>
          <p:nvPr/>
        </p:nvSpPr>
        <p:spPr bwMode="auto">
          <a:xfrm>
            <a:off x="6316847" y="4191000"/>
            <a:ext cx="638175" cy="606425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>
                <a:solidFill>
                  <a:srgbClr val="7D7D7D"/>
                </a:solidFill>
                <a:latin typeface="TradeGothic" pitchFamily="32" charset="0"/>
              </a:rPr>
              <a:t>…</a:t>
            </a:r>
          </a:p>
        </p:txBody>
      </p: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869047" y="3962400"/>
            <a:ext cx="531813" cy="498475"/>
            <a:chOff x="3504" y="2496"/>
            <a:chExt cx="335" cy="314"/>
          </a:xfrm>
        </p:grpSpPr>
        <p:sp>
          <p:nvSpPr>
            <p:cNvPr id="11325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2976748" y="3962400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4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875744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45028" y="5410200"/>
            <a:ext cx="6922633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Bring computation directly to the data!</a:t>
            </a:r>
            <a:endParaRPr lang="en-US" sz="2800" dirty="0"/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7058025" y="3970338"/>
            <a:ext cx="549275" cy="498475"/>
            <a:chOff x="3099" y="2165"/>
            <a:chExt cx="346" cy="314"/>
          </a:xfrm>
        </p:grpSpPr>
        <p:sp>
          <p:nvSpPr>
            <p:cNvPr id="8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7673975" y="3970338"/>
            <a:ext cx="558800" cy="498475"/>
            <a:chOff x="3487" y="2165"/>
            <a:chExt cx="352" cy="314"/>
          </a:xfrm>
        </p:grpSpPr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86" name="AutoShape 42"/>
          <p:cNvSpPr>
            <a:spLocks noChangeArrowheads="1"/>
          </p:cNvSpPr>
          <p:nvPr/>
        </p:nvSpPr>
        <p:spPr bwMode="auto">
          <a:xfrm>
            <a:off x="6994588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43"/>
          <p:cNvSpPr>
            <a:spLocks noChangeArrowheads="1"/>
          </p:cNvSpPr>
          <p:nvPr/>
        </p:nvSpPr>
        <p:spPr bwMode="auto">
          <a:xfrm rot="16200000">
            <a:off x="7400465" y="4393557"/>
            <a:ext cx="427979" cy="1519584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N</a:t>
            </a:r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7700962" y="4495800"/>
            <a:ext cx="531813" cy="498475"/>
            <a:chOff x="3504" y="2496"/>
            <a:chExt cx="335" cy="314"/>
          </a:xfrm>
        </p:grpSpPr>
        <p:sp>
          <p:nvSpPr>
            <p:cNvPr id="89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7089959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92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66800" y="6096000"/>
            <a:ext cx="6922633" cy="5334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 servers also serve as compute 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15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File System</a:t>
            </a: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Chunk servers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 is split into contiguous chunks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Typically each chunk is 16-64MB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chunk replicated (usually 2x or 3x)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Try to keep replicas in different racks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Master node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a.k.a. Name Node in </a:t>
            </a:r>
            <a:r>
              <a:rPr lang="en-US" dirty="0" err="1" smtClean="0"/>
              <a:t>Hadoop’s</a:t>
            </a:r>
            <a:r>
              <a:rPr lang="en-US" dirty="0" smtClean="0"/>
              <a:t> HDFS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Stores metadata about where files are stored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Might be replicated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4"/>
                </a:solidFill>
              </a:rPr>
              <a:t>Client library for file access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Talks to master to find chunk servers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Connects directly to chunk servers to access data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3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Sequentially read a lot of data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Map:</a:t>
            </a:r>
          </a:p>
          <a:p>
            <a:pPr lvl="1"/>
            <a:r>
              <a:rPr lang="en-US" dirty="0" smtClean="0"/>
              <a:t>Extract something you care about</a:t>
            </a:r>
          </a:p>
          <a:p>
            <a:r>
              <a:rPr lang="en-US" b="1" dirty="0"/>
              <a:t>Group by </a:t>
            </a:r>
            <a:r>
              <a:rPr lang="en-US" b="1" dirty="0" smtClean="0"/>
              <a:t>key:</a:t>
            </a:r>
            <a:r>
              <a:rPr lang="en-US" dirty="0" smtClean="0"/>
              <a:t> Sort and Shuffle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Reduce:</a:t>
            </a:r>
          </a:p>
          <a:p>
            <a:pPr lvl="1"/>
            <a:r>
              <a:rPr lang="en-US" dirty="0" smtClean="0"/>
              <a:t>Aggregate, summarize, filter or transform</a:t>
            </a:r>
          </a:p>
          <a:p>
            <a:r>
              <a:rPr lang="en-US" dirty="0" smtClean="0"/>
              <a:t>Write the result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5257800"/>
            <a:ext cx="54102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Outline stays the same, </a:t>
            </a:r>
            <a:r>
              <a:rPr lang="en-US" sz="2400" b="1" dirty="0" smtClean="0"/>
              <a:t>Map </a:t>
            </a:r>
            <a:r>
              <a:rPr lang="en-US" sz="2400" dirty="0" smtClean="0"/>
              <a:t>and </a:t>
            </a:r>
            <a:r>
              <a:rPr lang="en-US" sz="2400" b="1" dirty="0"/>
              <a:t>R</a:t>
            </a:r>
            <a:r>
              <a:rPr lang="en-US" sz="2400" b="1" dirty="0" smtClean="0"/>
              <a:t>educe </a:t>
            </a:r>
            <a:r>
              <a:rPr lang="en-US" sz="2400" dirty="0" smtClean="0"/>
              <a:t>change to fit the problem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 smtClean="0"/>
              <a:t>Map</a:t>
            </a:r>
            <a:r>
              <a:rPr lang="en-US" dirty="0" smtClean="0"/>
              <a:t> Step</a:t>
            </a:r>
            <a:endParaRPr lang="en-US" dirty="0"/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762000" y="3810000"/>
            <a:ext cx="121920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3200400" y="2514600"/>
            <a:ext cx="167640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2133600" y="2895600"/>
            <a:ext cx="7620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762000" y="3124200"/>
            <a:ext cx="121920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685800" y="5257800"/>
            <a:ext cx="121920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1020763" y="44196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3200400" y="3886200"/>
            <a:ext cx="167640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2133600" y="3657600"/>
            <a:ext cx="7620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7620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2004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Intermediate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3505200" y="4495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3276600" y="5181600"/>
            <a:ext cx="68580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3962400" y="5181600"/>
            <a:ext cx="99060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 smtClean="0"/>
              <a:t>Reduce </a:t>
            </a:r>
            <a:r>
              <a:rPr lang="en-US" dirty="0" smtClean="0"/>
              <a:t>Step</a:t>
            </a:r>
            <a:endParaRPr lang="en-US" dirty="0"/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609600" y="1828800"/>
            <a:ext cx="1873250" cy="3733800"/>
            <a:chOff x="3476" y="960"/>
            <a:chExt cx="1180" cy="2352"/>
          </a:xfrm>
        </p:grpSpPr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…</a:t>
                </a:r>
              </a:p>
            </p:txBody>
          </p:sp>
          <p:grpSp>
            <p:nvGrpSpPr>
              <p:cNvPr id="109588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grpSp>
            <p:nvGrpSpPr>
              <p:cNvPr id="109591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76" y="960"/>
              <a:ext cx="116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Intermediate</a:t>
              </a:r>
            </a:p>
            <a:p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pairs</a:t>
              </a:r>
              <a:endPara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2427288" y="3087689"/>
            <a:ext cx="849312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Group</a:t>
              </a:r>
            </a:p>
            <a:p>
              <a:r>
                <a:rPr lang="en-US" b="1" dirty="0" smtClean="0"/>
                <a:t>by key</a:t>
              </a:r>
              <a:endParaRPr lang="en-US" b="1" dirty="0"/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5943600" y="2971800"/>
            <a:ext cx="10668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7086600" y="2514600"/>
            <a:ext cx="12954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7086600" y="3124200"/>
            <a:ext cx="12954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7162800" y="5105400"/>
            <a:ext cx="12954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7573963" y="426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3276600" y="1905000"/>
            <a:ext cx="274320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6705600" y="1676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Input:</a:t>
            </a:r>
            <a:r>
              <a:rPr lang="en-US" dirty="0"/>
              <a:t> a set of </a:t>
            </a:r>
            <a:r>
              <a:rPr lang="en-US" dirty="0" smtClean="0"/>
              <a:t>key-value </a:t>
            </a:r>
            <a:r>
              <a:rPr lang="en-US" dirty="0"/>
              <a:t>pairs</a:t>
            </a:r>
          </a:p>
          <a:p>
            <a:r>
              <a:rPr lang="en-US" dirty="0" smtClean="0"/>
              <a:t>Programmer specifies two methods: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Map(k, v)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v’&gt;*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Takes a key-value pair and outputs a set of key-value pairs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E.g., key is the filename, value is a single line in the file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There is one Map call for every </a:t>
            </a:r>
            <a:r>
              <a:rPr lang="en-US" i="1" dirty="0" smtClean="0">
                <a:sym typeface="Wingdings" pitchFamily="2" charset="2"/>
              </a:rPr>
              <a:t>(</a:t>
            </a:r>
            <a:r>
              <a:rPr lang="en-US" i="1" dirty="0" err="1" smtClean="0">
                <a:sym typeface="Wingdings" pitchFamily="2" charset="2"/>
              </a:rPr>
              <a:t>k,v</a:t>
            </a:r>
            <a:r>
              <a:rPr lang="en-US" i="1" dirty="0" smtClean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pair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Reduce(k’, &lt;v’&gt;*)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v’’&gt;*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All values </a:t>
            </a:r>
            <a:r>
              <a:rPr lang="en-US" b="1" i="1" dirty="0" smtClean="0">
                <a:sym typeface="Wingdings" pitchFamily="2" charset="2"/>
              </a:rPr>
              <a:t>v’</a:t>
            </a:r>
            <a:r>
              <a:rPr lang="en-US" b="1" dirty="0" smtClean="0">
                <a:sym typeface="Wingdings" pitchFamily="2" charset="2"/>
              </a:rPr>
              <a:t> with same key </a:t>
            </a:r>
            <a:r>
              <a:rPr lang="en-US" b="1" i="1" dirty="0" smtClean="0">
                <a:sym typeface="Wingdings" pitchFamily="2" charset="2"/>
              </a:rPr>
              <a:t>k’</a:t>
            </a:r>
            <a:r>
              <a:rPr lang="en-US" b="1" dirty="0" smtClean="0">
                <a:sym typeface="Wingdings" pitchFamily="2" charset="2"/>
              </a:rPr>
              <a:t> are reduced together </a:t>
            </a:r>
            <a:br>
              <a:rPr lang="en-US" b="1" dirty="0" smtClean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and processed in </a:t>
            </a:r>
            <a:r>
              <a:rPr lang="en-US" b="1" i="1" dirty="0" smtClean="0">
                <a:sym typeface="Wingdings" pitchFamily="2" charset="2"/>
              </a:rPr>
              <a:t>v’</a:t>
            </a:r>
            <a:r>
              <a:rPr lang="en-US" b="1" dirty="0" smtClean="0">
                <a:sym typeface="Wingdings" pitchFamily="2" charset="2"/>
              </a:rPr>
              <a:t> order</a:t>
            </a:r>
          </a:p>
          <a:p>
            <a:pPr lvl="2"/>
            <a:r>
              <a:rPr lang="en-US" dirty="0"/>
              <a:t>There is one </a:t>
            </a:r>
            <a:r>
              <a:rPr lang="en-US" dirty="0" smtClean="0"/>
              <a:t>Reduce </a:t>
            </a:r>
            <a:r>
              <a:rPr lang="en-US" dirty="0"/>
              <a:t>function call per unique </a:t>
            </a:r>
            <a:r>
              <a:rPr lang="en-US" dirty="0" smtClean="0"/>
              <a:t>key </a:t>
            </a:r>
            <a:r>
              <a:rPr lang="en-US" i="1" dirty="0" smtClean="0"/>
              <a:t>k’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04800" y="1447800"/>
            <a:ext cx="5105400" cy="525780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 smtClean="0">
                <a:solidFill>
                  <a:schemeClr val="accent3"/>
                </a:solidFill>
              </a:rPr>
              <a:t>Programmer specifies:</a:t>
            </a:r>
          </a:p>
          <a:p>
            <a:pPr lvl="1"/>
            <a:r>
              <a:rPr lang="en-GB" dirty="0" smtClean="0"/>
              <a:t>Map and Reduce and input files</a:t>
            </a:r>
          </a:p>
          <a:p>
            <a:pPr lvl="0"/>
            <a:r>
              <a:rPr lang="en-GB" b="1" dirty="0" smtClean="0"/>
              <a:t>Workflow:</a:t>
            </a:r>
          </a:p>
          <a:p>
            <a:pPr lvl="1"/>
            <a:r>
              <a:rPr lang="en-GB" dirty="0" smtClean="0"/>
              <a:t>Read inputs as a set of key-value-pairs</a:t>
            </a:r>
          </a:p>
          <a:p>
            <a:pPr lvl="1"/>
            <a:r>
              <a:rPr lang="en-GB" b="1" dirty="0" smtClean="0">
                <a:solidFill>
                  <a:schemeClr val="accent2"/>
                </a:solidFill>
              </a:rPr>
              <a:t>Map</a:t>
            </a:r>
            <a:r>
              <a:rPr lang="en-GB" b="1" dirty="0" smtClean="0"/>
              <a:t> </a:t>
            </a:r>
            <a:r>
              <a:rPr lang="en-GB" dirty="0" smtClean="0"/>
              <a:t>transforms input </a:t>
            </a:r>
            <a:r>
              <a:rPr lang="en-GB" dirty="0" err="1" smtClean="0"/>
              <a:t>kv</a:t>
            </a:r>
            <a:r>
              <a:rPr lang="en-GB" dirty="0" smtClean="0"/>
              <a:t>-pairs into a new set of </a:t>
            </a:r>
            <a:r>
              <a:rPr lang="en-GB" dirty="0" err="1" smtClean="0"/>
              <a:t>k'v</a:t>
            </a:r>
            <a:r>
              <a:rPr lang="en-GB" dirty="0" smtClean="0"/>
              <a:t>'-pairs</a:t>
            </a:r>
          </a:p>
          <a:p>
            <a:pPr lvl="1"/>
            <a:r>
              <a:rPr lang="en-GB" dirty="0" smtClean="0"/>
              <a:t>Sorts &amp; Shuffles the </a:t>
            </a:r>
            <a:r>
              <a:rPr lang="en-GB" dirty="0" err="1" smtClean="0"/>
              <a:t>k'v</a:t>
            </a:r>
            <a:r>
              <a:rPr lang="en-GB" dirty="0" smtClean="0"/>
              <a:t>'-pairs to output nodes</a:t>
            </a:r>
          </a:p>
          <a:p>
            <a:pPr lvl="1"/>
            <a:r>
              <a:rPr lang="en-GB" dirty="0" smtClean="0"/>
              <a:t>All </a:t>
            </a:r>
            <a:r>
              <a:rPr lang="en-GB" dirty="0" err="1" smtClean="0"/>
              <a:t>k’v</a:t>
            </a:r>
            <a:r>
              <a:rPr lang="en-GB" dirty="0" smtClean="0"/>
              <a:t>’-pairs with a given k’ are sent to the same </a:t>
            </a:r>
            <a:r>
              <a:rPr lang="en-GB" b="1" dirty="0" smtClean="0">
                <a:solidFill>
                  <a:schemeClr val="accent4"/>
                </a:solidFill>
              </a:rPr>
              <a:t>reduce</a:t>
            </a:r>
            <a:endParaRPr lang="en-GB" dirty="0" smtClean="0"/>
          </a:p>
          <a:p>
            <a:pPr lvl="1"/>
            <a:r>
              <a:rPr lang="en-GB" b="1" dirty="0" smtClean="0">
                <a:solidFill>
                  <a:schemeClr val="accent4"/>
                </a:solidFill>
              </a:rPr>
              <a:t>Reduce</a:t>
            </a:r>
            <a:r>
              <a:rPr lang="en-GB" b="1" dirty="0" smtClean="0"/>
              <a:t> </a:t>
            </a:r>
            <a:r>
              <a:rPr lang="en-GB" dirty="0" smtClean="0"/>
              <a:t>processes all </a:t>
            </a:r>
            <a:r>
              <a:rPr lang="en-GB" dirty="0" err="1" smtClean="0"/>
              <a:t>k'v</a:t>
            </a:r>
            <a:r>
              <a:rPr lang="en-GB" dirty="0" smtClean="0"/>
              <a:t>'-pairs grouped by key into new </a:t>
            </a:r>
            <a:r>
              <a:rPr lang="en-GB" dirty="0" err="1" smtClean="0"/>
              <a:t>k''v</a:t>
            </a:r>
            <a:r>
              <a:rPr lang="en-GB" dirty="0" smtClean="0"/>
              <a:t>''-pairs</a:t>
            </a:r>
          </a:p>
          <a:p>
            <a:pPr lvl="1"/>
            <a:r>
              <a:rPr lang="en-GB" dirty="0" smtClean="0"/>
              <a:t>Write the resulting pairs to files</a:t>
            </a:r>
          </a:p>
          <a:p>
            <a:pPr lvl="8"/>
            <a:endParaRPr lang="en-GB" dirty="0" smtClean="0"/>
          </a:p>
          <a:p>
            <a:pPr lvl="0"/>
            <a:r>
              <a:rPr lang="en-GB" dirty="0" smtClean="0">
                <a:solidFill>
                  <a:schemeClr val="accent3"/>
                </a:solidFill>
              </a:rPr>
              <a:t>All phases are distributed with many tasks doing the work</a:t>
            </a:r>
          </a:p>
          <a:p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41963" y="1676400"/>
            <a:ext cx="566737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03900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10200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64338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1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070725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4163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Map 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43850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05788" y="2209800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13675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2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71658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Reduce 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283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Reduce 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03900" y="3276600"/>
            <a:ext cx="34925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803900" y="3276600"/>
            <a:ext cx="21844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148388" y="3276600"/>
            <a:ext cx="839787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26275" y="3276600"/>
            <a:ext cx="962025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235700" y="3276600"/>
            <a:ext cx="20193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8026400" y="3276600"/>
            <a:ext cx="2286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867400" y="5486400"/>
            <a:ext cx="619125" cy="609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0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769225" y="5486400"/>
            <a:ext cx="53657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1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19601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3116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410200" y="3657600"/>
            <a:ext cx="3276600" cy="2286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629400" y="3581400"/>
            <a:ext cx="8921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Shuffle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talk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from imperative, procedural; to functional; to parallel;</a:t>
            </a:r>
            <a:br>
              <a:rPr lang="en-US" b="0" dirty="0" smtClean="0"/>
            </a:br>
            <a:r>
              <a:rPr lang="en-US" b="0" dirty="0" smtClean="0"/>
              <a:t>to distributed; to MapReduce</a:t>
            </a:r>
          </a:p>
          <a:p>
            <a:r>
              <a:rPr lang="en-US" b="1" dirty="0" smtClean="0"/>
              <a:t>Distributed computations and file systems</a:t>
            </a:r>
            <a:endParaRPr lang="en-US" b="1" dirty="0" smtClean="0"/>
          </a:p>
          <a:p>
            <a:r>
              <a:rPr lang="en-US" b="1" dirty="0" smtClean="0"/>
              <a:t>Problems and </a:t>
            </a:r>
            <a:r>
              <a:rPr lang="en-US" b="1" dirty="0" smtClean="0"/>
              <a:t>algorithms</a:t>
            </a:r>
          </a:p>
          <a:p>
            <a:r>
              <a:rPr lang="de-DE" dirty="0" err="1" smtClean="0"/>
              <a:t>Refinements</a:t>
            </a:r>
            <a:r>
              <a:rPr lang="de-DE" dirty="0" smtClean="0"/>
              <a:t>, </a:t>
            </a:r>
            <a:r>
              <a:rPr lang="de-DE" dirty="0" err="1" smtClean="0"/>
              <a:t>extensions</a:t>
            </a:r>
            <a:r>
              <a:rPr lang="de-DE" dirty="0" smtClean="0"/>
              <a:t>, alternatives</a:t>
            </a:r>
            <a:endParaRPr lang="en-US" b="1" dirty="0" smtClean="0"/>
          </a:p>
          <a:p>
            <a:r>
              <a:rPr lang="en-US" b="1" dirty="0" smtClean="0"/>
              <a:t>… </a:t>
            </a:r>
            <a:r>
              <a:rPr lang="en-US" b="1" dirty="0" smtClean="0"/>
              <a:t>many buzzwords</a:t>
            </a:r>
            <a:br>
              <a:rPr lang="en-US" b="1" dirty="0" smtClean="0"/>
            </a:br>
            <a:r>
              <a:rPr lang="en-US" b="0" dirty="0" smtClean="0"/>
              <a:t>Hadoop, Pig</a:t>
            </a:r>
            <a:r>
              <a:rPr lang="en-US" b="0" dirty="0" smtClean="0"/>
              <a:t>, Hive, Spark, </a:t>
            </a:r>
            <a:r>
              <a:rPr lang="en-US" b="0" dirty="0" smtClean="0"/>
              <a:t>…</a:t>
            </a:r>
            <a:r>
              <a:rPr lang="en-US" b="0" dirty="0"/>
              <a:t> </a:t>
            </a:r>
            <a:r>
              <a:rPr lang="en-US" b="0" dirty="0" smtClean="0"/>
              <a:t>i</a:t>
            </a:r>
            <a:r>
              <a:rPr lang="en-US" b="0" dirty="0" smtClean="0"/>
              <a:t>s </a:t>
            </a:r>
            <a:r>
              <a:rPr lang="en-US" b="0" dirty="0" smtClean="0"/>
              <a:t>it </a:t>
            </a:r>
            <a:r>
              <a:rPr lang="en-US" b="0" dirty="0" err="1" smtClean="0"/>
              <a:t>Pokemon</a:t>
            </a:r>
            <a:r>
              <a:rPr lang="en-US" b="0" dirty="0" smtClean="0"/>
              <a:t> or </a:t>
            </a:r>
            <a:r>
              <a:rPr lang="en-US" b="0" dirty="0" err="1" smtClean="0"/>
              <a:t>BigData</a:t>
            </a:r>
            <a:r>
              <a:rPr lang="en-US" b="0" dirty="0" smtClean="0"/>
              <a:t>? </a:t>
            </a:r>
            <a:r>
              <a:rPr lang="en-US" b="0" dirty="0" smtClean="0">
                <a:hlinkClick r:id="rId2"/>
              </a:rPr>
              <a:t>https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pixelastic.github.io/pokemonorbigdata</a:t>
            </a:r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Map-Reduce: A diagram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Big document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MAP:</a:t>
            </a:r>
          </a:p>
          <a:p>
            <a:pPr algn="ctr"/>
            <a:r>
              <a:rPr lang="en-US" sz="1400" dirty="0" smtClean="0"/>
              <a:t>Read input and produces a set of key-value pairs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 by key:</a:t>
            </a:r>
          </a:p>
          <a:p>
            <a:pPr algn="ctr"/>
            <a:r>
              <a:rPr lang="en-US" sz="1400" dirty="0" smtClean="0"/>
              <a:t>Collect all pairs with same key</a:t>
            </a:r>
          </a:p>
          <a:p>
            <a:pPr algn="ctr"/>
            <a:r>
              <a:rPr lang="en-US" sz="1200" b="1" dirty="0" smtClean="0"/>
              <a:t>(Hash merge, Shuffle, Sort, Partition)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Reduce:</a:t>
            </a:r>
          </a:p>
          <a:p>
            <a:pPr algn="ctr"/>
            <a:r>
              <a:rPr lang="en-US" sz="1400" dirty="0" smtClean="0"/>
              <a:t>Collect all values belonging to the key and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Map-Reduce: In Parallel</a:t>
            </a:r>
            <a:endParaRPr lang="en-US" dirty="0"/>
          </a:p>
        </p:txBody>
      </p:sp>
      <p:pic>
        <p:nvPicPr>
          <p:cNvPr id="205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800850" cy="4705351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6179403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b="1" dirty="0">
                <a:solidFill>
                  <a:schemeClr val="accent3"/>
                </a:solidFill>
              </a:rPr>
              <a:t>All phases are distributed with many tasks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24811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Map-Reduce: Environment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GB" b="1" dirty="0" smtClean="0">
                <a:solidFill>
                  <a:srgbClr val="0000FF"/>
                </a:solidFill>
              </a:rPr>
              <a:t>Map-Reduce environment takes care of: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Partitioning</a:t>
            </a:r>
            <a:r>
              <a:rPr lang="en-GB" dirty="0" smtClean="0"/>
              <a:t> the input data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Scheduling</a:t>
            </a:r>
            <a:r>
              <a:rPr lang="en-GB" dirty="0" smtClean="0"/>
              <a:t> the program’s execution across a </a:t>
            </a:r>
            <a:br>
              <a:rPr lang="en-GB" dirty="0" smtClean="0"/>
            </a:br>
            <a:r>
              <a:rPr lang="en-GB" dirty="0" smtClean="0"/>
              <a:t>set of machines</a:t>
            </a:r>
          </a:p>
          <a:p>
            <a:r>
              <a:rPr lang="en-GB" dirty="0" smtClean="0"/>
              <a:t>Performing the </a:t>
            </a:r>
            <a:r>
              <a:rPr lang="en-GB" b="1" dirty="0" smtClean="0">
                <a:solidFill>
                  <a:schemeClr val="accent4"/>
                </a:solidFill>
              </a:rPr>
              <a:t>group by key</a:t>
            </a:r>
            <a:r>
              <a:rPr lang="en-GB" dirty="0" smtClean="0"/>
              <a:t> step</a:t>
            </a:r>
          </a:p>
          <a:p>
            <a:r>
              <a:rPr lang="en-GB" dirty="0" smtClean="0"/>
              <a:t>Handling machine </a:t>
            </a:r>
            <a:r>
              <a:rPr lang="en-GB" dirty="0" smtClean="0">
                <a:solidFill>
                  <a:schemeClr val="accent4"/>
                </a:solidFill>
              </a:rPr>
              <a:t>failures</a:t>
            </a:r>
            <a:endParaRPr lang="en-GB" dirty="0" smtClean="0"/>
          </a:p>
          <a:p>
            <a:r>
              <a:rPr lang="en-GB" dirty="0" smtClean="0"/>
              <a:t>Managing required inter-machine </a:t>
            </a:r>
            <a:r>
              <a:rPr lang="en-GB" dirty="0" smtClean="0">
                <a:solidFill>
                  <a:schemeClr val="accent4"/>
                </a:solidFill>
              </a:rPr>
              <a:t>communication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Input and final </a:t>
            </a:r>
            <a:r>
              <a:rPr lang="en-US" b="1" dirty="0">
                <a:solidFill>
                  <a:schemeClr val="accent4"/>
                </a:solidFill>
              </a:rPr>
              <a:t>output </a:t>
            </a:r>
            <a:r>
              <a:rPr lang="en-US" b="1" dirty="0"/>
              <a:t>are stored on a</a:t>
            </a:r>
            <a:r>
              <a:rPr lang="en-US" b="1" dirty="0">
                <a:solidFill>
                  <a:schemeClr val="accent4"/>
                </a:solidFill>
              </a:rPr>
              <a:t> distributed file </a:t>
            </a:r>
            <a:r>
              <a:rPr lang="en-US" b="1" dirty="0" smtClean="0">
                <a:solidFill>
                  <a:schemeClr val="accent4"/>
                </a:solidFill>
              </a:rPr>
              <a:t>system (FS):</a:t>
            </a:r>
            <a:endParaRPr lang="en-US" b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Scheduler tries to schedule map tasks “close” to physical storage location of input data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Intermediate </a:t>
            </a:r>
            <a:r>
              <a:rPr lang="en-US" b="1" dirty="0">
                <a:solidFill>
                  <a:schemeClr val="accent2"/>
                </a:solidFill>
              </a:rPr>
              <a:t>results</a:t>
            </a:r>
            <a:r>
              <a:rPr lang="en-US" b="1" dirty="0"/>
              <a:t> are stored on </a:t>
            </a:r>
            <a:r>
              <a:rPr lang="en-US" b="1" dirty="0">
                <a:solidFill>
                  <a:schemeClr val="accent2"/>
                </a:solidFill>
              </a:rPr>
              <a:t>local FS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of Map </a:t>
            </a:r>
            <a:r>
              <a:rPr lang="en-US" b="1" dirty="0"/>
              <a:t>and </a:t>
            </a:r>
            <a:r>
              <a:rPr lang="en-US" b="1" dirty="0" smtClean="0"/>
              <a:t>Reduce </a:t>
            </a:r>
            <a:r>
              <a:rPr lang="en-US" b="1" dirty="0"/>
              <a:t>workers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Output </a:t>
            </a:r>
            <a:r>
              <a:rPr lang="en-US" b="1" dirty="0"/>
              <a:t>is often input to another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MapReduce</a:t>
            </a:r>
            <a:r>
              <a:rPr lang="en-US" b="1" dirty="0" smtClean="0"/>
              <a:t> </a:t>
            </a:r>
            <a:r>
              <a:rPr lang="en-US" b="1" dirty="0"/>
              <a:t>task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1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Google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available outside Google</a:t>
            </a: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accent3"/>
                </a:solidFill>
              </a:rPr>
              <a:t>Hadoop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An open-source implementation in Java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Uses HDFS for stable storage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Download: </a:t>
            </a:r>
            <a:r>
              <a:rPr lang="en-US" sz="2400" dirty="0">
                <a:latin typeface="Arial Unicode MS" pitchFamily="34" charset="-128"/>
                <a:hlinkClick r:id="rId2"/>
              </a:rPr>
              <a:t>http://lucene.apache.org/hadoop/</a:t>
            </a:r>
            <a:endParaRPr lang="en-US" sz="24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Aster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Cluster-optimized SQL Database that also implements </a:t>
            </a:r>
            <a:r>
              <a:rPr lang="en-US" dirty="0" err="1" smtClean="0"/>
              <a:t>MapReduce</a:t>
            </a:r>
            <a:endParaRPr lang="en-US" sz="2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Model: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Warm-up task:</a:t>
            </a:r>
          </a:p>
          <a:p>
            <a:r>
              <a:rPr lang="en-US" dirty="0" smtClean="0"/>
              <a:t>We </a:t>
            </a:r>
            <a:r>
              <a:rPr lang="en-US" dirty="0"/>
              <a:t>have a </a:t>
            </a:r>
            <a:r>
              <a:rPr lang="en-US" dirty="0" smtClean="0"/>
              <a:t>huge text document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Count </a:t>
            </a:r>
            <a:r>
              <a:rPr lang="en-US" dirty="0"/>
              <a:t>the number of times 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distinct </a:t>
            </a:r>
            <a:r>
              <a:rPr lang="en-US" dirty="0"/>
              <a:t>word appears in the </a:t>
            </a:r>
            <a:r>
              <a:rPr lang="en-US" dirty="0" smtClean="0"/>
              <a:t>file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Sample application: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Analyze </a:t>
            </a:r>
            <a:r>
              <a:rPr lang="en-US" dirty="0"/>
              <a:t>web server logs to find popular URLs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7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Word Counting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468468"/>
            <a:ext cx="1600200" cy="2627531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The crew of the space shuttle Endeavor recently returned to Earth as ambassadors, harbingers of a new era of space exploration. Scientists at NASA are saying that the recent assembly of the </a:t>
            </a:r>
            <a:r>
              <a:rPr lang="en-US" sz="1100" dirty="0" err="1" smtClean="0">
                <a:latin typeface="Arial Narrow" pitchFamily="34" charset="0"/>
                <a:cs typeface="Arial" pitchFamily="34" charset="0"/>
              </a:rPr>
              <a:t>Dextre</a:t>
            </a:r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 bot is the first step in a long-term space-based man/</a:t>
            </a:r>
            <a:r>
              <a:rPr lang="en-US" sz="1100" dirty="0" err="1" smtClean="0">
                <a:latin typeface="Arial Narrow" pitchFamily="34" charset="0"/>
                <a:cs typeface="Arial" pitchFamily="34" charset="0"/>
              </a:rPr>
              <a:t>mache</a:t>
            </a:r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 partnership. '"The work we're doing now -- the robotics we're doing -- is what we're going to need ……………………..</a:t>
            </a:r>
            <a:endParaRPr lang="en-US" sz="11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6107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788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(of,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(Endeavor,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600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412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(crew, 2)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(the, 3)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8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MAP:</a:t>
            </a:r>
          </a:p>
          <a:p>
            <a:pPr algn="ctr"/>
            <a:r>
              <a:rPr lang="en-US" sz="1400" dirty="0" smtClean="0"/>
              <a:t>Read input and produces a set of key-value pairs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1600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 by key:</a:t>
            </a:r>
          </a:p>
          <a:p>
            <a:pPr algn="ctr"/>
            <a:r>
              <a:rPr lang="en-US" sz="1400" dirty="0" smtClean="0"/>
              <a:t>Collect all pairs with same key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61412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Reduce:</a:t>
            </a:r>
          </a:p>
          <a:p>
            <a:pPr algn="ctr"/>
            <a:r>
              <a:rPr lang="en-US" sz="1400" dirty="0" smtClean="0"/>
              <a:t>Collect all values belonging to the key and output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3622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12196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Provided by the programmer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Provided by the programmer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52907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434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68"/>
          <p:cNvGrpSpPr/>
          <p:nvPr/>
        </p:nvGrpSpPr>
        <p:grpSpPr>
          <a:xfrm>
            <a:off x="8001000" y="3200400"/>
            <a:ext cx="762000" cy="3200400"/>
            <a:chOff x="8001000" y="1752600"/>
            <a:chExt cx="762000" cy="3200400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7070789" y="2911411"/>
              <a:ext cx="2686954" cy="369332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Sequentially read the data</a:t>
              </a:r>
              <a:endParaRPr lang="en-US" dirty="0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8001000" y="1752600"/>
              <a:ext cx="762000" cy="3200400"/>
            </a:xfrm>
            <a:prstGeom prst="downArrow">
              <a:avLst/>
            </a:prstGeom>
            <a:ln cmpd="sng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7119681" y="3059689"/>
              <a:ext cx="2542684" cy="36933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Only  </a:t>
              </a:r>
              <a:r>
                <a:rPr lang="en-US" dirty="0" smtClean="0">
                  <a:solidFill>
                    <a:schemeClr val="bg1"/>
                  </a:solidFill>
                </a:rPr>
                <a:t>  sequential    reads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2102665" y="4056286"/>
            <a:ext cx="1707335" cy="1104600"/>
            <a:chOff x="179559" y="4370559"/>
            <a:chExt cx="1707335" cy="11046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494" y="49385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Group 80"/>
          <p:cNvGrpSpPr/>
          <p:nvPr/>
        </p:nvGrpSpPr>
        <p:grpSpPr>
          <a:xfrm>
            <a:off x="4114800" y="4371984"/>
            <a:ext cx="1707335" cy="782628"/>
            <a:chOff x="179559" y="4627743"/>
            <a:chExt cx="1707335" cy="78262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79559" y="54087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494" y="462774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152400" y="4021245"/>
            <a:ext cx="1707335" cy="1104600"/>
            <a:chOff x="179559" y="4370559"/>
            <a:chExt cx="1707335" cy="1104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494" y="491628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97"/>
          <p:cNvGrpSpPr/>
          <p:nvPr/>
        </p:nvGrpSpPr>
        <p:grpSpPr>
          <a:xfrm>
            <a:off x="3810000" y="3886200"/>
            <a:ext cx="22860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5" grpId="0"/>
      <p:bldP spid="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</a:t>
            </a:r>
            <a:r>
              <a:rPr lang="en-US" dirty="0" smtClean="0"/>
              <a:t>Using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document name; value: text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document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word w in value: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emit(w, 1)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09600" y="381000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reduce(key, values):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a word; value: an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over counts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result = 0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count v in values: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result += v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emit(key, result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Input: </a:t>
            </a:r>
            <a:r>
              <a:rPr lang="de-DE" b="0" dirty="0" smtClean="0"/>
              <a:t>(</a:t>
            </a:r>
            <a:r>
              <a:rPr lang="de-DE" b="0" dirty="0" err="1" smtClean="0"/>
              <a:t>big</a:t>
            </a:r>
            <a:r>
              <a:rPr lang="de-DE" b="0" dirty="0" smtClean="0"/>
              <a:t>) </a:t>
            </a:r>
            <a:r>
              <a:rPr lang="de-DE" b="0" dirty="0" err="1" smtClean="0"/>
              <a:t>text</a:t>
            </a:r>
            <a:r>
              <a:rPr lang="de-DE" b="0" dirty="0" smtClean="0"/>
              <a:t> </a:t>
            </a:r>
            <a:r>
              <a:rPr lang="de-DE" b="0" dirty="0" err="1" smtClean="0"/>
              <a:t>file</a:t>
            </a:r>
            <a:r>
              <a:rPr lang="de-DE" b="0" dirty="0" smtClean="0"/>
              <a:t>(s), </a:t>
            </a:r>
            <a:r>
              <a:rPr lang="de-DE" b="0" dirty="0" err="1" smtClean="0"/>
              <a:t>one</a:t>
            </a:r>
            <a:r>
              <a:rPr lang="de-DE" b="0" dirty="0" smtClean="0"/>
              <a:t> </a:t>
            </a:r>
            <a:r>
              <a:rPr lang="de-DE" b="0" dirty="0" err="1" smtClean="0"/>
              <a:t>sentence</a:t>
            </a:r>
            <a:r>
              <a:rPr lang="de-DE" b="0" dirty="0" smtClean="0"/>
              <a:t> per </a:t>
            </a:r>
            <a:r>
              <a:rPr lang="de-DE" b="0" dirty="0" err="1" smtClean="0"/>
              <a:t>line</a:t>
            </a:r>
            <a:r>
              <a:rPr lang="de-DE" b="0" dirty="0" smtClean="0"/>
              <a:t>, </a:t>
            </a:r>
            <a:r>
              <a:rPr lang="de-DE" b="0" dirty="0" err="1" smtClean="0"/>
              <a:t>split</a:t>
            </a:r>
            <a:r>
              <a:rPr lang="de-DE" b="0" dirty="0" smtClean="0"/>
              <a:t> per </a:t>
            </a:r>
            <a:r>
              <a:rPr lang="de-DE" b="0" dirty="0" err="1" smtClean="0"/>
              <a:t>line</a:t>
            </a:r>
            <a:endParaRPr lang="de-DE" b="0" dirty="0" smtClean="0"/>
          </a:p>
          <a:p>
            <a:r>
              <a:rPr lang="de-DE" dirty="0" smtClean="0"/>
              <a:t>Mapper </a:t>
            </a:r>
            <a:r>
              <a:rPr lang="de-DE" dirty="0" err="1"/>
              <a:t>i</a:t>
            </a:r>
            <a:r>
              <a:rPr lang="de-DE" dirty="0" err="1" smtClean="0"/>
              <a:t>nput</a:t>
            </a:r>
            <a:r>
              <a:rPr lang="de-DE" dirty="0" smtClean="0"/>
              <a:t>:</a:t>
            </a:r>
            <a:r>
              <a:rPr lang="de-DE" b="0" dirty="0" smtClean="0"/>
              <a:t> </a:t>
            </a:r>
            <a:r>
              <a:rPr lang="de-DE" b="0" dirty="0" err="1" smtClean="0"/>
              <a:t>one</a:t>
            </a:r>
            <a:r>
              <a:rPr lang="de-DE" b="0" dirty="0" smtClean="0"/>
              <a:t> </a:t>
            </a:r>
            <a:r>
              <a:rPr lang="de-DE" b="0" dirty="0" err="1" smtClean="0"/>
              <a:t>sentence</a:t>
            </a:r>
            <a:endParaRPr lang="de-DE" b="0" dirty="0" smtClean="0"/>
          </a:p>
          <a:p>
            <a:r>
              <a:rPr lang="de-DE" dirty="0" smtClean="0"/>
              <a:t>Mapper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b="0" dirty="0" smtClean="0"/>
              <a:t>(</a:t>
            </a:r>
            <a:r>
              <a:rPr lang="de-DE" b="0" dirty="0" err="1" smtClean="0"/>
              <a:t>word</a:t>
            </a:r>
            <a:r>
              <a:rPr lang="de-DE" b="0" dirty="0" smtClean="0"/>
              <a:t>, 1) </a:t>
            </a:r>
            <a:r>
              <a:rPr lang="de-DE" b="0" dirty="0" err="1" smtClean="0"/>
              <a:t>pairs</a:t>
            </a:r>
            <a:endParaRPr lang="de-DE" b="0" dirty="0" smtClean="0"/>
          </a:p>
          <a:p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: </a:t>
            </a:r>
            <a:r>
              <a:rPr lang="de-DE" b="0" dirty="0" err="1" smtClean="0"/>
              <a:t>one</a:t>
            </a:r>
            <a:r>
              <a:rPr lang="de-DE" b="0" dirty="0" smtClean="0"/>
              <a:t> </a:t>
            </a:r>
            <a:r>
              <a:rPr lang="de-DE" b="0" dirty="0" err="1" smtClean="0"/>
              <a:t>word</a:t>
            </a:r>
            <a:r>
              <a:rPr lang="de-DE" b="0" dirty="0" smtClean="0"/>
              <a:t>, </a:t>
            </a:r>
            <a:r>
              <a:rPr lang="de-DE" b="0" dirty="0" err="1" smtClean="0"/>
              <a:t>corresponding</a:t>
            </a:r>
            <a:r>
              <a:rPr lang="de-DE" b="0" dirty="0" smtClean="0"/>
              <a:t> </a:t>
            </a:r>
            <a:r>
              <a:rPr lang="de-DE" b="0" dirty="0" err="1" smtClean="0"/>
              <a:t>pairs</a:t>
            </a:r>
            <a:endParaRPr lang="de-DE" b="0" dirty="0" smtClean="0"/>
          </a:p>
          <a:p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:</a:t>
            </a:r>
            <a:r>
              <a:rPr lang="de-DE" b="0" dirty="0" smtClean="0"/>
              <a:t> (</a:t>
            </a:r>
            <a:r>
              <a:rPr lang="de-DE" b="0" dirty="0" err="1" smtClean="0"/>
              <a:t>word</a:t>
            </a:r>
            <a:r>
              <a:rPr lang="de-DE" b="0" dirty="0" smtClean="0"/>
              <a:t>, </a:t>
            </a:r>
            <a:r>
              <a:rPr lang="de-DE" b="0" dirty="0" err="1" smtClean="0"/>
              <a:t>count</a:t>
            </a:r>
            <a:r>
              <a:rPr lang="de-DE" b="0" dirty="0" smtClean="0"/>
              <a:t>) </a:t>
            </a:r>
            <a:r>
              <a:rPr lang="de-DE" b="0" dirty="0" err="1" smtClean="0"/>
              <a:t>pairs</a:t>
            </a:r>
            <a:endParaRPr lang="de-DE" b="0" dirty="0" smtClean="0"/>
          </a:p>
          <a:p>
            <a:r>
              <a:rPr lang="de-DE" b="1" dirty="0" smtClean="0"/>
              <a:t>Implementations:</a:t>
            </a:r>
          </a:p>
          <a:p>
            <a:pPr lvl="1"/>
            <a:r>
              <a:rPr lang="de-DE" dirty="0" err="1" smtClean="0"/>
              <a:t>Functional</a:t>
            </a:r>
            <a:r>
              <a:rPr lang="de-DE" dirty="0" smtClean="0"/>
              <a:t>: </a:t>
            </a:r>
            <a:r>
              <a:rPr lang="de-DE" i="1" dirty="0" err="1" smtClean="0">
                <a:hlinkClick r:id="rId2"/>
              </a:rPr>
              <a:t>WordCount.scala</a:t>
            </a:r>
            <a:endParaRPr lang="de-DE" i="1" dirty="0" smtClean="0"/>
          </a:p>
          <a:p>
            <a:pPr lvl="1"/>
            <a:r>
              <a:rPr lang="de-DE" dirty="0" err="1" smtClean="0"/>
              <a:t>Hadoop</a:t>
            </a:r>
            <a:r>
              <a:rPr lang="de-DE" dirty="0" smtClean="0"/>
              <a:t>: </a:t>
            </a:r>
            <a:r>
              <a:rPr lang="de-DE" i="1" dirty="0" smtClean="0">
                <a:hlinkClick r:id="rId3"/>
              </a:rPr>
              <a:t>WordCountHadoop.java</a:t>
            </a:r>
            <a:endParaRPr lang="de-DE" i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Coordination: Master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Master </a:t>
            </a:r>
            <a:r>
              <a:rPr lang="en-US" b="1" dirty="0" smtClean="0">
                <a:solidFill>
                  <a:schemeClr val="accent3"/>
                </a:solidFill>
              </a:rPr>
              <a:t>node takes care of coordination: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Task status:</a:t>
            </a:r>
            <a:r>
              <a:rPr lang="en-US" dirty="0"/>
              <a:t> (idle, in-progress, completed)</a:t>
            </a:r>
          </a:p>
          <a:p>
            <a:pPr lvl="1"/>
            <a:r>
              <a:rPr lang="en-US" b="1" dirty="0"/>
              <a:t>Idle tasks</a:t>
            </a:r>
            <a:r>
              <a:rPr lang="en-US" dirty="0"/>
              <a:t> get scheduled as workers become available</a:t>
            </a:r>
          </a:p>
          <a:p>
            <a:pPr lvl="1"/>
            <a:r>
              <a:rPr lang="en-US" dirty="0"/>
              <a:t>When a map task completes, it sends the master the location and sizes of its </a:t>
            </a:r>
            <a:r>
              <a:rPr lang="en-US" i="1" dirty="0"/>
              <a:t>R</a:t>
            </a:r>
            <a:r>
              <a:rPr lang="en-US" dirty="0"/>
              <a:t> intermediate files, one for each reducer</a:t>
            </a:r>
          </a:p>
          <a:p>
            <a:pPr lvl="1"/>
            <a:r>
              <a:rPr lang="en-US" dirty="0"/>
              <a:t>Master pushes this info to </a:t>
            </a:r>
            <a:r>
              <a:rPr lang="en-US" dirty="0" smtClean="0"/>
              <a:t>reducers</a:t>
            </a:r>
          </a:p>
          <a:p>
            <a:pPr lvl="7"/>
            <a:endParaRPr lang="en-US" dirty="0"/>
          </a:p>
          <a:p>
            <a:r>
              <a:rPr lang="en-US" dirty="0"/>
              <a:t>Master pings workers periodically </a:t>
            </a:r>
            <a:r>
              <a:rPr lang="en-US" dirty="0" smtClean="0"/>
              <a:t>to </a:t>
            </a:r>
            <a:r>
              <a:rPr lang="en-US" dirty="0"/>
              <a:t>detect failures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800"/>
                </a:solidFill>
              </a:rPr>
              <a:t>MapReduce</a:t>
            </a:r>
            <a:endParaRPr lang="en-US" dirty="0">
              <a:solidFill>
                <a:srgbClr val="FFC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Much of the course will be devoted to </a:t>
            </a:r>
            <a:br>
              <a:rPr lang="en-US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large scale computing</a:t>
            </a:r>
            <a:r>
              <a:rPr lang="en-US" dirty="0" smtClean="0">
                <a:solidFill>
                  <a:srgbClr val="FF0066"/>
                </a:solidFill>
              </a:rPr>
              <a:t> for </a:t>
            </a:r>
            <a:r>
              <a:rPr lang="en-US" b="1" dirty="0" smtClean="0">
                <a:solidFill>
                  <a:srgbClr val="FF0066"/>
                </a:solidFill>
              </a:rPr>
              <a:t>data mining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Challenges:</a:t>
            </a:r>
          </a:p>
          <a:p>
            <a:pPr lvl="1"/>
            <a:r>
              <a:rPr lang="en-US" dirty="0" smtClean="0"/>
              <a:t>How to distribute computation?</a:t>
            </a:r>
          </a:p>
          <a:p>
            <a:pPr lvl="1"/>
            <a:r>
              <a:rPr lang="en-US" dirty="0" smtClean="0"/>
              <a:t>Distributed/parallel programming is hard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Map-reduce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addresses all of the above</a:t>
            </a:r>
          </a:p>
          <a:p>
            <a:pPr lvl="1"/>
            <a:r>
              <a:rPr lang="en-US" dirty="0" smtClean="0"/>
              <a:t>Google’s computational/data manipulation model</a:t>
            </a:r>
          </a:p>
          <a:p>
            <a:pPr lvl="1"/>
            <a:r>
              <a:rPr lang="en-US" dirty="0" smtClean="0"/>
              <a:t>Elegant way to work with big data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Failures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Map worker failure</a:t>
            </a:r>
          </a:p>
          <a:p>
            <a:pPr lvl="1"/>
            <a:r>
              <a:rPr lang="en-US" dirty="0"/>
              <a:t>Map tasks completed or in-progress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worker </a:t>
            </a:r>
            <a:r>
              <a:rPr lang="en-US" dirty="0"/>
              <a:t>are reset to idle</a:t>
            </a:r>
          </a:p>
          <a:p>
            <a:pPr lvl="1"/>
            <a:r>
              <a:rPr lang="en-US" dirty="0"/>
              <a:t>Reduce workers are notified when task is rescheduled on another worker</a:t>
            </a:r>
          </a:p>
          <a:p>
            <a:r>
              <a:rPr lang="en-US" b="1" dirty="0">
                <a:solidFill>
                  <a:schemeClr val="accent3"/>
                </a:solidFill>
              </a:rPr>
              <a:t>Reduce worker failure</a:t>
            </a:r>
          </a:p>
          <a:p>
            <a:pPr lvl="1"/>
            <a:r>
              <a:rPr lang="en-US" dirty="0"/>
              <a:t>Only in-progress tasks are reset to </a:t>
            </a:r>
            <a:r>
              <a:rPr lang="en-US" dirty="0" smtClean="0"/>
              <a:t>idle </a:t>
            </a:r>
          </a:p>
          <a:p>
            <a:pPr lvl="1"/>
            <a:r>
              <a:rPr lang="en-US" dirty="0" smtClean="0"/>
              <a:t>Reduce task is restarted</a:t>
            </a:r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Master failure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task is aborted and client is notified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5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How many Map and Reduce jobs?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924800" cy="5257801"/>
          </a:xfrm>
        </p:spPr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 map tasks, </a:t>
            </a:r>
            <a:r>
              <a:rPr lang="en-US" i="1" dirty="0"/>
              <a:t>R</a:t>
            </a:r>
            <a:r>
              <a:rPr lang="en-US" dirty="0"/>
              <a:t> reduce tasks</a:t>
            </a:r>
          </a:p>
          <a:p>
            <a:r>
              <a:rPr lang="en-US" b="1" dirty="0">
                <a:solidFill>
                  <a:schemeClr val="accent3"/>
                </a:solidFill>
              </a:rPr>
              <a:t>Rule of </a:t>
            </a:r>
            <a:r>
              <a:rPr lang="en-US" b="1" dirty="0" smtClean="0">
                <a:solidFill>
                  <a:schemeClr val="accent3"/>
                </a:solidFill>
              </a:rPr>
              <a:t>a thumb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</a:p>
          <a:p>
            <a:pPr lvl="1"/>
            <a:r>
              <a:rPr lang="en-US" dirty="0"/>
              <a:t>Make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smtClean="0"/>
              <a:t>much </a:t>
            </a:r>
            <a:r>
              <a:rPr lang="en-US" dirty="0"/>
              <a:t>larger than the number of nodes in </a:t>
            </a:r>
            <a:r>
              <a:rPr lang="en-US" dirty="0" smtClean="0"/>
              <a:t>the cluster</a:t>
            </a:r>
            <a:endParaRPr lang="en-US" dirty="0"/>
          </a:p>
          <a:p>
            <a:pPr lvl="1"/>
            <a:r>
              <a:rPr lang="en-US" dirty="0"/>
              <a:t>One DFS chunk per map is common</a:t>
            </a:r>
          </a:p>
          <a:p>
            <a:pPr lvl="1"/>
            <a:r>
              <a:rPr lang="en-US" dirty="0"/>
              <a:t>Improves dynamic load balancing and speeds </a:t>
            </a:r>
            <a:r>
              <a:rPr lang="en-US" dirty="0" smtClean="0"/>
              <a:t>up recovery </a:t>
            </a:r>
            <a:r>
              <a:rPr lang="en-US" dirty="0"/>
              <a:t>from worker </a:t>
            </a:r>
            <a:r>
              <a:rPr lang="en-US" dirty="0" smtClean="0"/>
              <a:t>failures</a:t>
            </a:r>
            <a:endParaRPr lang="en-US" dirty="0"/>
          </a:p>
          <a:p>
            <a:r>
              <a:rPr lang="en-US" b="1" dirty="0"/>
              <a:t>Usually </a:t>
            </a:r>
            <a:r>
              <a:rPr lang="en-US" b="1" i="1" dirty="0"/>
              <a:t>R</a:t>
            </a:r>
            <a:r>
              <a:rPr lang="en-US" b="1" dirty="0"/>
              <a:t> is smaller than </a:t>
            </a:r>
            <a:r>
              <a:rPr lang="en-US" b="1" i="1" dirty="0" smtClean="0"/>
              <a:t>M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</a:t>
            </a:r>
            <a:r>
              <a:rPr lang="en-US" dirty="0"/>
              <a:t>output is spread across </a:t>
            </a:r>
            <a:r>
              <a:rPr lang="en-US" i="1" dirty="0"/>
              <a:t>R</a:t>
            </a:r>
            <a:r>
              <a:rPr lang="en-US" dirty="0"/>
              <a:t>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6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Granularity &amp; Pipelining</a:t>
            </a:r>
            <a:endParaRPr lang="en-US" dirty="0"/>
          </a:p>
        </p:txBody>
      </p:sp>
      <p:sp>
        <p:nvSpPr>
          <p:cNvPr id="1332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25780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Fine granularity tasks:</a:t>
            </a:r>
            <a:r>
              <a:rPr lang="en-US" dirty="0" smtClean="0">
                <a:solidFill>
                  <a:schemeClr val="accent3"/>
                </a:solidFill>
              </a:rPr>
              <a:t>  </a:t>
            </a:r>
            <a:r>
              <a:rPr lang="en-US" dirty="0" smtClean="0"/>
              <a:t>map tasks &gt;&gt; machines</a:t>
            </a:r>
          </a:p>
          <a:p>
            <a:pPr lvl="1"/>
            <a:r>
              <a:rPr lang="en-US" dirty="0" smtClean="0"/>
              <a:t>Minimizes time for fault recovery</a:t>
            </a:r>
          </a:p>
          <a:p>
            <a:pPr lvl="1"/>
            <a:r>
              <a:rPr lang="en-US" dirty="0"/>
              <a:t>Can do pipeline shuffling with map execution</a:t>
            </a:r>
            <a:endParaRPr lang="en-US" dirty="0" smtClean="0"/>
          </a:p>
          <a:p>
            <a:pPr lvl="1"/>
            <a:r>
              <a:rPr lang="en-US" dirty="0" smtClean="0"/>
              <a:t>Better dynamic load balancing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3318" name="Picture 6" descr="index-auto-0009-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3505200"/>
            <a:ext cx="7753350" cy="2590800"/>
          </a:xfrm>
          <a:prstGeom prst="rect">
            <a:avLst/>
          </a:prstGeom>
          <a:noFill/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86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tabLst>
                <a:tab pos="293688" algn="l"/>
                <a:tab pos="457200" algn="l"/>
              </a:tabLst>
            </a:pPr>
            <a:endParaRPr lang="en-US" b="1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Refinements: Backup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Problem</a:t>
            </a:r>
          </a:p>
          <a:p>
            <a:pPr lvl="1"/>
            <a:r>
              <a:rPr lang="en-US" dirty="0" smtClean="0"/>
              <a:t>Slow workers significantly lengthen the job completion time:</a:t>
            </a:r>
          </a:p>
          <a:p>
            <a:pPr lvl="2"/>
            <a:r>
              <a:rPr lang="en-US" dirty="0" smtClean="0"/>
              <a:t>Other jobs on the machine</a:t>
            </a:r>
          </a:p>
          <a:p>
            <a:pPr lvl="2"/>
            <a:r>
              <a:rPr lang="en-US" dirty="0" smtClean="0"/>
              <a:t>Bad disks</a:t>
            </a:r>
          </a:p>
          <a:p>
            <a:pPr lvl="2"/>
            <a:r>
              <a:rPr lang="en-US" dirty="0" smtClean="0"/>
              <a:t>Weird things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Solution</a:t>
            </a:r>
          </a:p>
          <a:p>
            <a:pPr lvl="1"/>
            <a:r>
              <a:rPr lang="en-US" dirty="0" smtClean="0"/>
              <a:t>Near end of phase, spawn backup copies of tasks</a:t>
            </a:r>
          </a:p>
          <a:p>
            <a:pPr lvl="2"/>
            <a:r>
              <a:rPr lang="en-US" dirty="0" smtClean="0"/>
              <a:t>Whichever one finishes first “wins”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Effect</a:t>
            </a:r>
          </a:p>
          <a:p>
            <a:pPr lvl="1"/>
            <a:r>
              <a:rPr lang="en-US" dirty="0" smtClean="0"/>
              <a:t>Dramatically shortens job completion time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Combiners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Often a </a:t>
            </a:r>
            <a:r>
              <a:rPr lang="en-US" dirty="0" smtClean="0"/>
              <a:t>Map </a:t>
            </a:r>
            <a:r>
              <a:rPr lang="en-US" dirty="0"/>
              <a:t>task will produce many pairs of the form </a:t>
            </a:r>
            <a:r>
              <a:rPr lang="en-US" i="1" dirty="0"/>
              <a:t>(k,v</a:t>
            </a:r>
            <a:r>
              <a:rPr lang="en-US" i="1" baseline="-25000" dirty="0"/>
              <a:t>1</a:t>
            </a:r>
            <a:r>
              <a:rPr lang="en-US" i="1" dirty="0"/>
              <a:t>), (k,v</a:t>
            </a:r>
            <a:r>
              <a:rPr lang="en-US" i="1" baseline="-25000" dirty="0"/>
              <a:t>2</a:t>
            </a:r>
            <a:r>
              <a:rPr lang="en-US" i="1" dirty="0"/>
              <a:t>), …</a:t>
            </a:r>
            <a:r>
              <a:rPr lang="en-US" dirty="0"/>
              <a:t> for the same key </a:t>
            </a:r>
            <a:r>
              <a:rPr lang="en-US" i="1" dirty="0"/>
              <a:t>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popular words in </a:t>
            </a:r>
            <a:r>
              <a:rPr lang="en-US" dirty="0" smtClean="0"/>
              <a:t>the word count example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Can </a:t>
            </a:r>
            <a:r>
              <a:rPr lang="en-US" b="1" dirty="0"/>
              <a:t>save network time by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accent3"/>
                </a:solidFill>
              </a:rPr>
              <a:t>pre-aggregating values in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the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mapper: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combine(k, </a:t>
            </a:r>
            <a:r>
              <a:rPr lang="en-US" dirty="0">
                <a:latin typeface="Arial" pitchFamily="34" charset="0"/>
                <a:cs typeface="Arial" pitchFamily="34" charset="0"/>
              </a:rPr>
              <a:t>list(v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))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v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Combiner is usually </a:t>
            </a:r>
            <a:r>
              <a:rPr lang="en-US" dirty="0">
                <a:sym typeface="Wingdings" pitchFamily="2" charset="2"/>
              </a:rPr>
              <a:t>same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as the reduce function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Works </a:t>
            </a:r>
            <a:r>
              <a:rPr lang="en-US" dirty="0"/>
              <a:t>only if reduce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is commutative </a:t>
            </a:r>
            <a:r>
              <a:rPr lang="en-US" dirty="0"/>
              <a:t>and associative</a:t>
            </a:r>
          </a:p>
        </p:txBody>
      </p:sp>
      <p:pic>
        <p:nvPicPr>
          <p:cNvPr id="1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7346" y="3048000"/>
            <a:ext cx="3634462" cy="25146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</a:t>
            </a:r>
            <a:r>
              <a:rPr lang="en-US" dirty="0"/>
              <a:t>Combiners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Back to our word counting example:</a:t>
            </a:r>
          </a:p>
          <a:p>
            <a:pPr lvl="1"/>
            <a:r>
              <a:rPr lang="en-US" dirty="0" smtClean="0"/>
              <a:t>Combiner combines the values of all keys of a single mapper (single machine):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Much less data needs to be copied and shuffled!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6" name="Picture 2" descr="http://www.admin-magazine.com/var/ezflow_site/storage/images/media/images/hadoop-f03/47069-1-eng-US/hadoop-F03_re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36220"/>
            <a:ext cx="6553200" cy="25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6800" y="303622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8763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Partition </a:t>
            </a:r>
            <a:r>
              <a:rPr lang="en-US" dirty="0"/>
              <a:t>Function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Want to control how keys get partitioned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Inputs </a:t>
            </a:r>
            <a:r>
              <a:rPr lang="en-US" dirty="0"/>
              <a:t>to map tasks are created by contiguous splits of input </a:t>
            </a:r>
            <a:r>
              <a:rPr lang="en-US" dirty="0" smtClean="0"/>
              <a:t>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 needs </a:t>
            </a:r>
            <a:r>
              <a:rPr lang="en-US" dirty="0"/>
              <a:t>to ensure that records with the same intermediate key end up at the same </a:t>
            </a:r>
            <a:r>
              <a:rPr lang="en-US" dirty="0" smtClean="0"/>
              <a:t>worker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System </a:t>
            </a:r>
            <a:r>
              <a:rPr lang="en-US" b="1" dirty="0"/>
              <a:t>uses a default partition </a:t>
            </a:r>
            <a:r>
              <a:rPr lang="en-US" b="1" dirty="0" smtClean="0"/>
              <a:t>function: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hash(key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 mod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</a:p>
          <a:p>
            <a:pPr lvl="8">
              <a:lnSpc>
                <a:spcPct val="90000"/>
              </a:lnSpc>
            </a:pPr>
            <a:endParaRPr lang="en-US" b="1" i="1" dirty="0" smtClean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D60093"/>
                </a:solidFill>
              </a:rPr>
              <a:t>Sometimes useful </a:t>
            </a:r>
            <a:r>
              <a:rPr lang="en-US" b="1" dirty="0">
                <a:solidFill>
                  <a:srgbClr val="D60093"/>
                </a:solidFill>
              </a:rPr>
              <a:t>to </a:t>
            </a:r>
            <a:r>
              <a:rPr lang="en-US" b="1" dirty="0" smtClean="0">
                <a:solidFill>
                  <a:srgbClr val="D60093"/>
                </a:solidFill>
              </a:rPr>
              <a:t>override the hash function:</a:t>
            </a:r>
            <a:endParaRPr lang="en-US" b="1" dirty="0">
              <a:solidFill>
                <a:srgbClr val="D6009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E.g.,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hash(hostname(URL)) mod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dirty="0"/>
              <a:t> ensures URLs from a host end up in the same output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7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Example: Sorting </a:t>
            </a:r>
            <a:r>
              <a:rPr lang="en-US" dirty="0" smtClean="0"/>
              <a:t>with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81511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Sorting</a:t>
            </a:r>
            <a:r>
              <a:rPr lang="de-DE" b="1" dirty="0" smtClean="0"/>
              <a:t> </a:t>
            </a:r>
            <a:r>
              <a:rPr lang="de-DE" b="1" dirty="0" err="1" smtClean="0"/>
              <a:t>reduce</a:t>
            </a:r>
            <a:r>
              <a:rPr lang="de-DE" b="1" dirty="0" smtClean="0"/>
              <a:t> </a:t>
            </a:r>
            <a:r>
              <a:rPr lang="de-DE" b="1" dirty="0" err="1" smtClean="0"/>
              <a:t>values</a:t>
            </a:r>
            <a:r>
              <a:rPr lang="de-DE" b="1" dirty="0" smtClean="0"/>
              <a:t> </a:t>
            </a:r>
            <a:r>
              <a:rPr lang="de-DE" b="1" dirty="0" err="1" smtClean="0"/>
              <a:t>between</a:t>
            </a:r>
            <a:r>
              <a:rPr lang="de-DE" b="1" dirty="0" smtClean="0"/>
              <a:t> </a:t>
            </a:r>
            <a:r>
              <a:rPr lang="de-DE" b="1" dirty="0" err="1" smtClean="0"/>
              <a:t>Map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Reduce</a:t>
            </a:r>
            <a:r>
              <a:rPr lang="de-DE" b="1" dirty="0" smtClean="0"/>
              <a:t>:</a:t>
            </a:r>
          </a:p>
          <a:p>
            <a:pPr lvl="1"/>
            <a:r>
              <a:rPr lang="de-DE" dirty="0" smtClean="0"/>
              <a:t>Mapper </a:t>
            </a:r>
            <a:r>
              <a:rPr lang="de-DE" dirty="0" smtClean="0">
                <a:sym typeface="Wingdings" panose="05000000000000000000" pitchFamily="2" charset="2"/>
              </a:rPr>
              <a:t> Shuffle (Partition, </a:t>
            </a:r>
            <a:r>
              <a:rPr lang="de-DE" dirty="0" err="1" smtClean="0">
                <a:sym typeface="Wingdings" panose="05000000000000000000" pitchFamily="2" charset="2"/>
              </a:rPr>
              <a:t>Sort</a:t>
            </a:r>
            <a:r>
              <a:rPr lang="de-DE" dirty="0" smtClean="0">
                <a:sym typeface="Wingdings" panose="05000000000000000000" pitchFamily="2" charset="2"/>
              </a:rPr>
              <a:t>, Group)  </a:t>
            </a:r>
            <a:r>
              <a:rPr lang="de-DE" dirty="0" err="1" smtClean="0">
                <a:sym typeface="Wingdings" panose="05000000000000000000" pitchFamily="2" charset="2"/>
              </a:rPr>
              <a:t>Reducer</a:t>
            </a:r>
            <a:endParaRPr lang="de-DE" i="1" dirty="0" smtClean="0"/>
          </a:p>
          <a:p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b="0" dirty="0" smtClean="0"/>
              <a:t>(</a:t>
            </a:r>
            <a:r>
              <a:rPr lang="de-DE" b="0" dirty="0" err="1" smtClean="0"/>
              <a:t>key#secondary_key</a:t>
            </a:r>
            <a:r>
              <a:rPr lang="de-DE" b="0" dirty="0" smtClean="0"/>
              <a:t>, </a:t>
            </a:r>
            <a:r>
              <a:rPr lang="de-DE" b="0" dirty="0" err="1" smtClean="0"/>
              <a:t>value</a:t>
            </a:r>
            <a:r>
              <a:rPr lang="de-DE" b="0" dirty="0" smtClean="0"/>
              <a:t>)</a:t>
            </a:r>
          </a:p>
          <a:p>
            <a:pPr lvl="1"/>
            <a:r>
              <a:rPr lang="de-DE" dirty="0" smtClean="0"/>
              <a:t>E.g., </a:t>
            </a:r>
            <a:r>
              <a:rPr lang="de-DE" dirty="0" err="1" smtClean="0"/>
              <a:t>sort</a:t>
            </a:r>
            <a:r>
              <a:rPr lang="de-DE" dirty="0" smtClean="0"/>
              <a:t> "col1 col2 col3 col4" on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: ("</a:t>
            </a:r>
            <a:r>
              <a:rPr lang="de-DE" dirty="0" err="1" smtClean="0"/>
              <a:t>key#c</a:t>
            </a:r>
            <a:r>
              <a:rPr lang="de-DE" dirty="0" smtClean="0"/>
              <a:t>", "a b c d")</a:t>
            </a:r>
            <a:br>
              <a:rPr lang="de-DE" dirty="0" smtClean="0"/>
            </a:br>
            <a:r>
              <a:rPr lang="de-DE" dirty="0" smtClean="0"/>
              <a:t>"key#col3"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a </a:t>
            </a:r>
            <a:r>
              <a:rPr lang="de-DE" dirty="0" err="1" smtClean="0"/>
              <a:t>composite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, </a:t>
            </a:r>
            <a:r>
              <a:rPr lang="de-DE" dirty="0" err="1" smtClean="0"/>
              <a:t>with</a:t>
            </a:r>
            <a:r>
              <a:rPr lang="de-DE" dirty="0" smtClean="0"/>
              <a:t> '</a:t>
            </a:r>
            <a:r>
              <a:rPr lang="de-DE" dirty="0" err="1" smtClean="0"/>
              <a:t>key</a:t>
            </a:r>
            <a:r>
              <a:rPr lang="de-DE" dirty="0" smtClean="0"/>
              <a:t>'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natural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endParaRPr lang="de-DE" dirty="0" smtClean="0"/>
          </a:p>
          <a:p>
            <a:r>
              <a:rPr lang="de-DE" dirty="0" smtClean="0"/>
              <a:t>Partition: </a:t>
            </a:r>
            <a:r>
              <a:rPr lang="de-DE" b="0" dirty="0" err="1" smtClean="0"/>
              <a:t>Ensure</a:t>
            </a:r>
            <a:r>
              <a:rPr lang="de-DE" b="0" dirty="0" smtClean="0"/>
              <a:t> same </a:t>
            </a:r>
            <a:r>
              <a:rPr lang="de-DE" b="0" dirty="0" err="1" smtClean="0"/>
              <a:t>natural</a:t>
            </a:r>
            <a:r>
              <a:rPr lang="de-DE" b="0" dirty="0" smtClean="0"/>
              <a:t> </a:t>
            </a:r>
            <a:r>
              <a:rPr lang="de-DE" b="0" dirty="0" err="1" smtClean="0"/>
              <a:t>key</a:t>
            </a:r>
            <a:r>
              <a:rPr lang="de-DE" b="0" dirty="0" smtClean="0"/>
              <a:t> </a:t>
            </a:r>
            <a:r>
              <a:rPr lang="de-DE" b="0" dirty="0" err="1" smtClean="0"/>
              <a:t>goes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same </a:t>
            </a:r>
            <a:r>
              <a:rPr lang="de-DE" b="0" dirty="0" err="1" smtClean="0"/>
              <a:t>reducer</a:t>
            </a:r>
            <a:endParaRPr lang="de-DE" b="0" dirty="0" smtClean="0"/>
          </a:p>
          <a:p>
            <a:r>
              <a:rPr lang="de-DE" dirty="0" err="1" smtClean="0"/>
              <a:t>Sort</a:t>
            </a:r>
            <a:r>
              <a:rPr lang="de-DE" dirty="0" smtClean="0"/>
              <a:t>:</a:t>
            </a:r>
            <a:r>
              <a:rPr lang="de-DE" b="0" dirty="0" smtClean="0"/>
              <a:t> </a:t>
            </a:r>
            <a:r>
              <a:rPr lang="de-DE" b="0" dirty="0" err="1" smtClean="0"/>
              <a:t>Sort</a:t>
            </a:r>
            <a:r>
              <a:rPr lang="de-DE" b="0" dirty="0" smtClean="0"/>
              <a:t> </a:t>
            </a:r>
            <a:r>
              <a:rPr lang="de-DE" b="0" dirty="0" err="1" smtClean="0"/>
              <a:t>records</a:t>
            </a:r>
            <a:r>
              <a:rPr lang="de-DE" b="0" dirty="0" smtClean="0"/>
              <a:t> at </a:t>
            </a:r>
            <a:r>
              <a:rPr lang="de-DE" b="0" dirty="0" err="1" smtClean="0"/>
              <a:t>the</a:t>
            </a:r>
            <a:r>
              <a:rPr lang="de-DE" b="0" dirty="0" smtClean="0"/>
              <a:t> </a:t>
            </a:r>
            <a:r>
              <a:rPr lang="de-DE" b="0" dirty="0" err="1" smtClean="0"/>
              <a:t>reducer</a:t>
            </a:r>
            <a:r>
              <a:rPr lang="de-DE" b="0" dirty="0" smtClean="0"/>
              <a:t>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secondary</a:t>
            </a:r>
            <a:r>
              <a:rPr lang="de-DE" b="0" dirty="0" smtClean="0"/>
              <a:t> </a:t>
            </a:r>
            <a:r>
              <a:rPr lang="de-DE" b="0" dirty="0" err="1" smtClean="0"/>
              <a:t>key</a:t>
            </a:r>
            <a:endParaRPr lang="de-DE" b="0" dirty="0" smtClean="0"/>
          </a:p>
          <a:p>
            <a:r>
              <a:rPr lang="de-DE" dirty="0" smtClean="0"/>
              <a:t>Group:</a:t>
            </a:r>
            <a:r>
              <a:rPr lang="de-DE" b="0" dirty="0" smtClean="0"/>
              <a:t> Group </a:t>
            </a:r>
            <a:r>
              <a:rPr lang="de-DE" b="0" dirty="0" err="1" smtClean="0"/>
              <a:t>records</a:t>
            </a:r>
            <a:r>
              <a:rPr lang="de-DE" b="0" dirty="0" smtClean="0"/>
              <a:t>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natural</a:t>
            </a:r>
            <a:r>
              <a:rPr lang="de-DE" b="0" dirty="0" smtClean="0"/>
              <a:t> </a:t>
            </a:r>
            <a:r>
              <a:rPr lang="de-DE" b="0" dirty="0" err="1" smtClean="0"/>
              <a:t>key</a:t>
            </a:r>
            <a:endParaRPr lang="de-DE" b="0" dirty="0" smtClean="0"/>
          </a:p>
          <a:p>
            <a:r>
              <a:rPr lang="de-DE" dirty="0" smtClean="0"/>
              <a:t>All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customized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sorting</a:t>
            </a:r>
            <a:endParaRPr lang="de-DE" dirty="0" smtClean="0"/>
          </a:p>
          <a:p>
            <a:r>
              <a:rPr lang="de-DE" dirty="0"/>
              <a:t>G</a:t>
            </a:r>
            <a:r>
              <a:rPr lang="de-DE" dirty="0" smtClean="0"/>
              <a:t>lobal </a:t>
            </a:r>
            <a:r>
              <a:rPr lang="de-DE" dirty="0" err="1" smtClean="0"/>
              <a:t>sorting</a:t>
            </a:r>
            <a:r>
              <a:rPr lang="de-DE" dirty="0" smtClean="0"/>
              <a:t>: </a:t>
            </a:r>
            <a:r>
              <a:rPr lang="de-DE" b="0" dirty="0" err="1" smtClean="0"/>
              <a:t>one</a:t>
            </a:r>
            <a:r>
              <a:rPr lang="de-DE" b="0" dirty="0" smtClean="0"/>
              <a:t> </a:t>
            </a:r>
            <a:r>
              <a:rPr lang="de-DE" b="0" dirty="0" err="1" smtClean="0"/>
              <a:t>reducer</a:t>
            </a:r>
            <a:r>
              <a:rPr lang="de-DE" b="0" dirty="0" smtClean="0"/>
              <a:t> </a:t>
            </a:r>
            <a:r>
              <a:rPr lang="de-DE" b="0" dirty="0" err="1" smtClean="0"/>
              <a:t>or</a:t>
            </a:r>
            <a:r>
              <a:rPr lang="de-DE" b="0" dirty="0" smtClean="0"/>
              <a:t> </a:t>
            </a:r>
            <a:r>
              <a:rPr lang="de-DE" b="0" dirty="0" err="1" smtClean="0"/>
              <a:t>sorted</a:t>
            </a:r>
            <a:r>
              <a:rPr lang="de-DE" b="0" dirty="0" smtClean="0"/>
              <a:t> </a:t>
            </a:r>
            <a:r>
              <a:rPr lang="de-DE" b="0" dirty="0" err="1" smtClean="0"/>
              <a:t>partitioning</a:t>
            </a:r>
            <a:endParaRPr lang="de-DE" b="0" dirty="0" smtClean="0"/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sorting</a:t>
            </a:r>
            <a:r>
              <a:rPr lang="de-DE" dirty="0" smtClean="0"/>
              <a:t> </a:t>
            </a:r>
            <a:r>
              <a:rPr lang="de-DE" dirty="0" err="1" smtClean="0"/>
              <a:t>partitions</a:t>
            </a:r>
            <a:r>
              <a:rPr lang="de-DE" dirty="0" smtClean="0"/>
              <a:t> not trivial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Join By Map-Reduce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b="1" dirty="0" smtClean="0"/>
              <a:t>Compute the natural join </a:t>
            </a:r>
            <a:r>
              <a:rPr lang="en-US" b="1" i="1" dirty="0" smtClean="0"/>
              <a:t>R(A,B) </a:t>
            </a:r>
            <a:r>
              <a:rPr lang="en-US" b="1" dirty="0" smtClean="0"/>
              <a:t>⋈</a:t>
            </a:r>
            <a:r>
              <a:rPr lang="en-US" b="1" i="1" dirty="0" smtClean="0"/>
              <a:t> S(B,C)</a:t>
            </a:r>
          </a:p>
          <a:p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 are each stored in files</a:t>
            </a:r>
          </a:p>
          <a:p>
            <a:r>
              <a:rPr lang="en-US" dirty="0" smtClean="0"/>
              <a:t>Tuples are pairs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or </a:t>
            </a:r>
            <a:r>
              <a:rPr lang="en-US" i="1" dirty="0" smtClean="0"/>
              <a:t>(</a:t>
            </a:r>
            <a:r>
              <a:rPr lang="en-US" i="1" dirty="0" err="1" smtClean="0"/>
              <a:t>b,c</a:t>
            </a:r>
            <a:r>
              <a:rPr lang="en-US" i="1" dirty="0" smtClean="0"/>
              <a:t>)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99675"/>
              </p:ext>
            </p:extLst>
          </p:nvPr>
        </p:nvGraphicFramePr>
        <p:xfrm>
          <a:off x="304800" y="3581400"/>
          <a:ext cx="2209800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75983"/>
              </p:ext>
            </p:extLst>
          </p:nvPr>
        </p:nvGraphicFramePr>
        <p:xfrm>
          <a:off x="38100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667000" y="4038600"/>
            <a:ext cx="696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⋈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93815"/>
              </p:ext>
            </p:extLst>
          </p:nvPr>
        </p:nvGraphicFramePr>
        <p:xfrm>
          <a:off x="67056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085776" y="4064000"/>
            <a:ext cx="500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=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226154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022" y="5257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611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Join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r>
              <a:rPr lang="en-US" b="1" dirty="0"/>
              <a:t>Use a hash function </a:t>
            </a:r>
            <a:r>
              <a:rPr lang="en-US" b="1" i="1" dirty="0"/>
              <a:t>h</a:t>
            </a:r>
            <a:r>
              <a:rPr lang="en-US" b="1" dirty="0"/>
              <a:t> </a:t>
            </a:r>
            <a:r>
              <a:rPr lang="en-US" b="1" dirty="0" smtClean="0"/>
              <a:t>from </a:t>
            </a:r>
            <a:r>
              <a:rPr lang="en-US" b="1" dirty="0"/>
              <a:t>B-values to </a:t>
            </a:r>
            <a:r>
              <a:rPr lang="en-US" b="1" i="1" dirty="0" smtClean="0"/>
              <a:t>1...</a:t>
            </a:r>
            <a:r>
              <a:rPr lang="en-US" b="1" i="1" dirty="0"/>
              <a:t>k</a:t>
            </a:r>
          </a:p>
          <a:p>
            <a:r>
              <a:rPr lang="en-US" b="1" dirty="0">
                <a:solidFill>
                  <a:srgbClr val="FF0066"/>
                </a:solidFill>
              </a:rPr>
              <a:t>A Map process </a:t>
            </a:r>
            <a:r>
              <a:rPr lang="en-US" b="1" dirty="0" smtClean="0">
                <a:solidFill>
                  <a:srgbClr val="FF0066"/>
                </a:solidFill>
              </a:rPr>
              <a:t>turns:</a:t>
            </a:r>
          </a:p>
          <a:p>
            <a:pPr lvl="1"/>
            <a:r>
              <a:rPr lang="en-US" dirty="0" smtClean="0"/>
              <a:t>Each input </a:t>
            </a:r>
            <a:r>
              <a:rPr lang="en-US" dirty="0"/>
              <a:t>tuple </a:t>
            </a:r>
            <a:r>
              <a:rPr lang="en-US" i="1" dirty="0"/>
              <a:t>R(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into key-value pair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 smtClean="0"/>
              <a:t>))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input tuple </a:t>
            </a:r>
            <a:r>
              <a:rPr lang="en-US" i="1" dirty="0"/>
              <a:t>S(</a:t>
            </a:r>
            <a:r>
              <a:rPr lang="en-US" i="1" dirty="0" err="1"/>
              <a:t>b,c</a:t>
            </a:r>
            <a:r>
              <a:rPr lang="en-US" i="1" dirty="0"/>
              <a:t>)</a:t>
            </a:r>
            <a:r>
              <a:rPr lang="en-US" dirty="0"/>
              <a:t> into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Map processes</a:t>
            </a:r>
            <a:r>
              <a:rPr lang="en-US" dirty="0" smtClean="0"/>
              <a:t> send each key-value pair with key </a:t>
            </a:r>
            <a:r>
              <a:rPr lang="en-US" i="1" dirty="0" smtClean="0"/>
              <a:t>b</a:t>
            </a:r>
            <a:r>
              <a:rPr lang="en-US" dirty="0" smtClean="0"/>
              <a:t> to Reduce process </a:t>
            </a:r>
            <a:r>
              <a:rPr lang="en-US" i="1" dirty="0" smtClean="0"/>
              <a:t>h(b)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does this automatically; just tell it what </a:t>
            </a:r>
            <a:r>
              <a:rPr lang="en-US" i="1" dirty="0" smtClean="0"/>
              <a:t>k</a:t>
            </a:r>
            <a:r>
              <a:rPr lang="en-US" dirty="0" smtClean="0"/>
              <a:t> is.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Reduce process</a:t>
            </a:r>
            <a:r>
              <a:rPr lang="en-US" dirty="0" smtClean="0"/>
              <a:t> matches all the pairs </a:t>
            </a:r>
            <a:r>
              <a:rPr lang="en-US" i="1" dirty="0" smtClean="0"/>
              <a:t>(b,(</a:t>
            </a:r>
            <a:r>
              <a:rPr lang="en-US" i="1" dirty="0" err="1" smtClean="0"/>
              <a:t>a,R</a:t>
            </a:r>
            <a:r>
              <a:rPr lang="en-US" i="1" dirty="0" smtClean="0"/>
              <a:t>))</a:t>
            </a:r>
            <a:r>
              <a:rPr lang="en-US" dirty="0" smtClean="0"/>
              <a:t> with all </a:t>
            </a:r>
            <a:r>
              <a:rPr lang="en-US" i="1" dirty="0" smtClean="0"/>
              <a:t>(b,(</a:t>
            </a:r>
            <a:r>
              <a:rPr lang="en-US" i="1" dirty="0" err="1" smtClean="0"/>
              <a:t>c,S</a:t>
            </a:r>
            <a:r>
              <a:rPr lang="en-US" i="1" dirty="0" smtClean="0"/>
              <a:t>)) </a:t>
            </a:r>
            <a:r>
              <a:rPr lang="en-US" dirty="0" smtClean="0"/>
              <a:t>and outputs </a:t>
            </a:r>
            <a:r>
              <a:rPr lang="en-US" i="1" dirty="0" smtClean="0"/>
              <a:t>(</a:t>
            </a:r>
            <a:r>
              <a:rPr lang="en-US" i="1" dirty="0" err="1" smtClean="0"/>
              <a:t>a,b,c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Architecture</a:t>
            </a:r>
            <a:endParaRPr lang="en-US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905000" y="35052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1905000" y="4648200"/>
            <a:ext cx="1524000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Disk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905000" y="27432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447800" y="2438400"/>
            <a:ext cx="2362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75125" y="3232150"/>
            <a:ext cx="3945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Machine Learning, Statistics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251325" y="4451350"/>
            <a:ext cx="3283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“Classical” Data Mining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7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8" grpId="0" animBg="1"/>
      <p:bldP spid="51210" grpId="0"/>
      <p:bldP spid="512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Chaining MapReduce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05311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Required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chaining</a:t>
            </a:r>
            <a:r>
              <a:rPr lang="de-DE" b="1" dirty="0" smtClean="0"/>
              <a:t> multiple </a:t>
            </a:r>
            <a:r>
              <a:rPr lang="de-DE" b="1" dirty="0" err="1" smtClean="0"/>
              <a:t>operations</a:t>
            </a:r>
            <a:r>
              <a:rPr lang="de-DE" b="1" dirty="0" smtClean="0"/>
              <a:t>:</a:t>
            </a:r>
            <a:br>
              <a:rPr lang="de-DE" b="1" dirty="0" smtClean="0"/>
            </a:br>
            <a:r>
              <a:rPr lang="de-DE" b="0" dirty="0" smtClean="0"/>
              <a:t>such </a:t>
            </a:r>
            <a:r>
              <a:rPr lang="de-DE" b="0" dirty="0" err="1" smtClean="0"/>
              <a:t>as</a:t>
            </a:r>
            <a:r>
              <a:rPr lang="de-DE" b="0" dirty="0" smtClean="0"/>
              <a:t> </a:t>
            </a:r>
            <a:r>
              <a:rPr lang="de-DE" b="0" dirty="0" err="1" smtClean="0"/>
              <a:t>Join</a:t>
            </a:r>
            <a:r>
              <a:rPr lang="de-DE" b="0" dirty="0" smtClean="0"/>
              <a:t>, Group, Aggregate, </a:t>
            </a:r>
            <a:r>
              <a:rPr lang="de-DE" b="0" dirty="0" err="1" smtClean="0"/>
              <a:t>Sort</a:t>
            </a:r>
            <a:r>
              <a:rPr lang="de-DE" b="0" dirty="0" smtClean="0"/>
              <a:t>, …</a:t>
            </a:r>
          </a:p>
          <a:p>
            <a:r>
              <a:rPr lang="de-DE" dirty="0" err="1" smtClean="0"/>
              <a:t>Simplified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i="1" dirty="0" err="1" smtClean="0"/>
              <a:t>Hive</a:t>
            </a:r>
            <a:r>
              <a:rPr lang="de-DE" i="1" dirty="0" smtClean="0"/>
              <a:t>, </a:t>
            </a:r>
            <a:r>
              <a:rPr lang="de-DE" i="1" dirty="0" err="1" smtClean="0"/>
              <a:t>Pig</a:t>
            </a:r>
            <a:r>
              <a:rPr lang="de-DE" i="1" dirty="0" smtClean="0"/>
              <a:t>, Spark</a:t>
            </a:r>
            <a:r>
              <a:rPr lang="de-DE" dirty="0" smtClean="0"/>
              <a:t>, …</a:t>
            </a:r>
          </a:p>
          <a:p>
            <a:r>
              <a:rPr lang="de-DE" i="1" dirty="0" err="1" smtClean="0"/>
              <a:t>Hive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SQL (</a:t>
            </a:r>
            <a:r>
              <a:rPr lang="de-DE" dirty="0" err="1" smtClean="0"/>
              <a:t>HiveQL</a:t>
            </a:r>
            <a:r>
              <a:rPr lang="de-DE" dirty="0" smtClean="0"/>
              <a:t>)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/>
            <a:r>
              <a:rPr lang="de-DE" dirty="0" smtClean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SUM(input1.field1) AS sum,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COUNT(*) AS count FROM input1 JOIN input2 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(input1.field2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input2.field1) GROUP BY input2.field2 ORDER BY input2.field2 DESC;</a:t>
            </a:r>
          </a:p>
          <a:p>
            <a:pPr lvl="1"/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multiple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b="0" dirty="0" err="1" smtClean="0"/>
              <a:t>Inverted</a:t>
            </a:r>
            <a:r>
              <a:rPr lang="de-DE" b="0" dirty="0" smtClean="0"/>
              <a:t> </a:t>
            </a:r>
            <a:r>
              <a:rPr lang="de-DE" b="0" dirty="0" err="1" smtClean="0"/>
              <a:t>index</a:t>
            </a:r>
            <a:r>
              <a:rPr lang="de-DE" b="0" dirty="0"/>
              <a:t> </a:t>
            </a:r>
            <a:r>
              <a:rPr lang="de-DE" b="0" dirty="0" err="1" smtClean="0"/>
              <a:t>creation</a:t>
            </a:r>
            <a:endParaRPr lang="de-DE" b="0" dirty="0" smtClean="0"/>
          </a:p>
          <a:p>
            <a:pPr lvl="1"/>
            <a:r>
              <a:rPr lang="de-DE" dirty="0" smtClean="0"/>
              <a:t>Implementation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i="1" dirty="0" err="1" smtClean="0"/>
              <a:t>Pig</a:t>
            </a:r>
            <a:r>
              <a:rPr lang="de-DE" dirty="0" smtClean="0"/>
              <a:t>: </a:t>
            </a:r>
            <a:r>
              <a:rPr lang="de-DE" b="0" i="1" dirty="0" err="1" smtClean="0">
                <a:hlinkClick r:id="rId2"/>
              </a:rPr>
              <a:t>IndexCreation.pig</a:t>
            </a:r>
            <a:endParaRPr lang="de-DE" b="0" i="1" dirty="0" smtClean="0"/>
          </a:p>
          <a:p>
            <a:pPr lvl="1"/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multiple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667556"/>
              </p:ext>
            </p:extLst>
          </p:nvPr>
        </p:nvGraphicFramePr>
        <p:xfrm>
          <a:off x="850796" y="1828800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  <a:gridCol w="654050"/>
                <a:gridCol w="654050"/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75" y="3422716"/>
            <a:ext cx="1746146" cy="633406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959342"/>
              </p:ext>
            </p:extLst>
          </p:nvPr>
        </p:nvGraphicFramePr>
        <p:xfrm>
          <a:off x="3429000" y="1825658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  <a:gridCol w="654050"/>
                <a:gridCol w="654050"/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45284" y="2227314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x</a:t>
            </a:r>
            <a:endParaRPr lang="en-US" sz="3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3429000"/>
            <a:ext cx="78867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 smtClean="0"/>
              <a:t>p</a:t>
            </a:r>
            <a:r>
              <a:rPr lang="de-DE" sz="3200" baseline="-25000" dirty="0" smtClean="0"/>
              <a:t>ik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b="0" dirty="0" smtClean="0"/>
              <a:t>m</a:t>
            </a:r>
            <a:r>
              <a:rPr lang="de-DE" sz="3200" baseline="-25000" dirty="0" smtClean="0"/>
              <a:t>i</a:t>
            </a:r>
            <a:r>
              <a:rPr lang="de-DE" sz="2000" b="0" baseline="-25000" dirty="0" smtClean="0"/>
              <a:t>1</a:t>
            </a:r>
            <a:r>
              <a:rPr lang="de-DE" b="0" dirty="0" smtClean="0"/>
              <a:t>n</a:t>
            </a:r>
            <a:r>
              <a:rPr lang="de-DE" sz="2000" b="0" baseline="-25000" dirty="0" smtClean="0"/>
              <a:t>1</a:t>
            </a:r>
            <a:r>
              <a:rPr lang="de-DE" sz="3200" baseline="-25000" dirty="0" smtClean="0"/>
              <a:t>k</a:t>
            </a:r>
            <a:r>
              <a:rPr lang="de-DE" dirty="0" smtClean="0"/>
              <a:t> </a:t>
            </a:r>
            <a:r>
              <a:rPr lang="de-DE" b="0" dirty="0"/>
              <a:t>+</a:t>
            </a:r>
            <a:r>
              <a:rPr lang="de-DE" dirty="0"/>
              <a:t> </a:t>
            </a:r>
            <a:r>
              <a:rPr lang="de-DE" b="0" dirty="0" smtClean="0"/>
              <a:t>m</a:t>
            </a:r>
            <a:r>
              <a:rPr lang="de-DE" sz="3200" baseline="-25000" dirty="0" smtClean="0"/>
              <a:t>i</a:t>
            </a:r>
            <a:r>
              <a:rPr lang="de-DE" sz="2000" b="0" baseline="-25000" dirty="0" smtClean="0"/>
              <a:t>2</a:t>
            </a:r>
            <a:r>
              <a:rPr lang="de-DE" b="0" dirty="0" smtClean="0"/>
              <a:t>n</a:t>
            </a:r>
            <a:r>
              <a:rPr lang="de-DE" sz="2000" b="0" baseline="-25000" dirty="0" smtClean="0"/>
              <a:t>2</a:t>
            </a:r>
            <a:r>
              <a:rPr lang="de-DE" sz="3200" baseline="-25000" dirty="0" smtClean="0"/>
              <a:t>k</a:t>
            </a:r>
            <a:r>
              <a:rPr lang="de-DE" dirty="0" smtClean="0"/>
              <a:t> </a:t>
            </a:r>
            <a:r>
              <a:rPr lang="de-DE" b="0" dirty="0"/>
              <a:t>+</a:t>
            </a:r>
            <a:r>
              <a:rPr lang="de-DE" dirty="0"/>
              <a:t> </a:t>
            </a:r>
            <a:r>
              <a:rPr lang="de-DE" b="0" dirty="0" smtClean="0"/>
              <a:t>m</a:t>
            </a:r>
            <a:r>
              <a:rPr lang="de-DE" sz="3200" baseline="-25000" dirty="0" smtClean="0"/>
              <a:t>i</a:t>
            </a:r>
            <a:r>
              <a:rPr lang="de-DE" sz="2000" b="0" baseline="-25000" dirty="0" smtClean="0"/>
              <a:t>3</a:t>
            </a:r>
            <a:r>
              <a:rPr lang="de-DE" b="0" dirty="0" smtClean="0"/>
              <a:t>n</a:t>
            </a:r>
            <a:r>
              <a:rPr lang="de-DE" sz="2000" b="0" baseline="-25000" dirty="0" smtClean="0"/>
              <a:t>3</a:t>
            </a:r>
            <a:r>
              <a:rPr lang="de-DE" sz="3200" baseline="-25000" dirty="0" smtClean="0"/>
              <a:t>k</a:t>
            </a:r>
            <a:endParaRPr lang="en-US" sz="3200" baseline="-25000" dirty="0"/>
          </a:p>
          <a:p>
            <a:r>
              <a:rPr lang="de-DE" b="0" dirty="0" smtClean="0"/>
              <a:t>Chain </a:t>
            </a:r>
            <a:r>
              <a:rPr lang="de-DE" b="0" dirty="0" err="1" smtClean="0"/>
              <a:t>two</a:t>
            </a:r>
            <a:r>
              <a:rPr lang="de-DE" b="0" dirty="0" smtClean="0"/>
              <a:t> </a:t>
            </a:r>
            <a:r>
              <a:rPr lang="de-DE" b="0" dirty="0" err="1" smtClean="0"/>
              <a:t>MapReduce</a:t>
            </a:r>
            <a:r>
              <a:rPr lang="de-DE" b="0" dirty="0" smtClean="0"/>
              <a:t> </a:t>
            </a:r>
            <a:r>
              <a:rPr lang="de-DE" b="0" dirty="0" err="1" smtClean="0"/>
              <a:t>jobs</a:t>
            </a:r>
            <a:r>
              <a:rPr lang="de-DE" b="0" dirty="0" smtClean="0"/>
              <a:t>:</a:t>
            </a:r>
          </a:p>
          <a:p>
            <a:pPr lvl="1"/>
            <a:r>
              <a:rPr lang="de-DE" b="0" dirty="0" smtClean="0"/>
              <a:t>1. Natural </a:t>
            </a:r>
            <a:r>
              <a:rPr lang="de-DE" b="0" dirty="0" err="1" smtClean="0"/>
              <a:t>join</a:t>
            </a:r>
            <a:r>
              <a:rPr lang="de-DE" b="0" dirty="0" smtClean="0"/>
              <a:t>, </a:t>
            </a:r>
            <a:r>
              <a:rPr lang="de-DE" b="0" dirty="0" err="1" smtClean="0"/>
              <a:t>multiply</a:t>
            </a:r>
            <a:r>
              <a:rPr lang="de-DE" b="0" dirty="0" smtClean="0"/>
              <a:t> </a:t>
            </a:r>
            <a:r>
              <a:rPr lang="de-DE" b="0" dirty="0" err="1" smtClean="0"/>
              <a:t>values</a:t>
            </a:r>
            <a:r>
              <a:rPr lang="de-DE" b="0" dirty="0" smtClean="0"/>
              <a:t> in </a:t>
            </a:r>
            <a:r>
              <a:rPr lang="de-DE" b="0" dirty="0" err="1" smtClean="0"/>
              <a:t>reducer</a:t>
            </a:r>
            <a:endParaRPr lang="de-DE" b="0" dirty="0" smtClean="0"/>
          </a:p>
          <a:p>
            <a:pPr lvl="2"/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j: all </a:t>
            </a:r>
            <a:r>
              <a:rPr lang="de-DE" dirty="0" err="1" smtClean="0"/>
              <a:t>pairs</a:t>
            </a:r>
            <a:r>
              <a:rPr lang="de-DE" dirty="0" smtClean="0"/>
              <a:t> (</a:t>
            </a:r>
            <a:r>
              <a:rPr lang="de-DE" i="1" dirty="0" err="1" smtClean="0"/>
              <a:t>i#k</a:t>
            </a:r>
            <a:r>
              <a:rPr lang="de-DE" dirty="0" smtClean="0"/>
              <a:t>, </a:t>
            </a:r>
            <a:r>
              <a:rPr lang="de-DE" dirty="0" err="1" smtClean="0"/>
              <a:t>m</a:t>
            </a:r>
            <a:r>
              <a:rPr lang="de-DE" baseline="-25000" dirty="0" err="1" smtClean="0"/>
              <a:t>ij</a:t>
            </a:r>
            <a:r>
              <a:rPr lang="de-DE" dirty="0" err="1" smtClean="0"/>
              <a:t>m</a:t>
            </a:r>
            <a:r>
              <a:rPr lang="de-DE" baseline="-25000" dirty="0" err="1" smtClean="0"/>
              <a:t>ij</a:t>
            </a:r>
            <a:r>
              <a:rPr lang="de-DE" dirty="0" smtClean="0"/>
              <a:t>)</a:t>
            </a:r>
            <a:endParaRPr lang="de-DE" baseline="-25000" dirty="0"/>
          </a:p>
          <a:p>
            <a:pPr lvl="1"/>
            <a:r>
              <a:rPr lang="de-DE" b="0" dirty="0" smtClean="0"/>
              <a:t>2. Group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key</a:t>
            </a:r>
            <a:r>
              <a:rPr lang="de-DE" b="0" dirty="0" smtClean="0"/>
              <a:t>, </a:t>
            </a:r>
            <a:r>
              <a:rPr lang="de-DE" b="0" dirty="0" err="1" smtClean="0"/>
              <a:t>sum</a:t>
            </a:r>
            <a:r>
              <a:rPr lang="de-DE" b="0" dirty="0" smtClean="0"/>
              <a:t> </a:t>
            </a:r>
            <a:r>
              <a:rPr lang="de-DE" b="0" dirty="0" err="1" smtClean="0"/>
              <a:t>values</a:t>
            </a:r>
            <a:r>
              <a:rPr lang="de-DE" b="0" dirty="0" smtClean="0"/>
              <a:t> in </a:t>
            </a:r>
            <a:r>
              <a:rPr lang="de-DE" b="0" dirty="0" err="1" smtClean="0"/>
              <a:t>reducer</a:t>
            </a:r>
            <a:endParaRPr lang="de-DE" b="0" dirty="0" smtClean="0"/>
          </a:p>
          <a:p>
            <a:pPr lvl="2"/>
            <a:r>
              <a:rPr lang="de-DE" dirty="0" smtClean="0"/>
              <a:t>Output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i="1" dirty="0" err="1" smtClean="0"/>
              <a:t>i#k</a:t>
            </a:r>
            <a:r>
              <a:rPr lang="de-DE" dirty="0" smtClean="0"/>
              <a:t>: (</a:t>
            </a:r>
            <a:r>
              <a:rPr lang="de-DE" i="1" dirty="0" err="1" smtClean="0"/>
              <a:t>i#k</a:t>
            </a:r>
            <a:r>
              <a:rPr lang="de-DE" dirty="0" smtClean="0"/>
              <a:t>,                )</a:t>
            </a:r>
            <a:endParaRPr lang="de-DE" b="0" dirty="0"/>
          </a:p>
          <a:p>
            <a:endParaRPr lang="de-DE" b="0" dirty="0" smtClean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107408"/>
              </p:ext>
            </p:extLst>
          </p:nvPr>
        </p:nvGraphicFramePr>
        <p:xfrm>
          <a:off x="6030771" y="1822516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  <a:gridCol w="654050"/>
                <a:gridCol w="654050"/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36153" y="2218673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=</a:t>
            </a:r>
            <a:endParaRPr lang="en-US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385" y="5257800"/>
            <a:ext cx="822815" cy="4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Measures for Algorithms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b="1" dirty="0" smtClean="0">
                <a:solidFill>
                  <a:srgbClr val="008000"/>
                </a:solidFill>
              </a:rPr>
              <a:t>In </a:t>
            </a:r>
            <a:r>
              <a:rPr lang="en-US" b="1" dirty="0" err="1" smtClean="0">
                <a:solidFill>
                  <a:srgbClr val="008000"/>
                </a:solidFill>
              </a:rPr>
              <a:t>MapReduce</a:t>
            </a:r>
            <a:r>
              <a:rPr lang="en-US" b="1" dirty="0" smtClean="0">
                <a:solidFill>
                  <a:srgbClr val="008000"/>
                </a:solidFill>
              </a:rPr>
              <a:t> we quantify the cost of an algorithm using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 dirty="0" smtClean="0">
                <a:solidFill>
                  <a:srgbClr val="FF0066"/>
                </a:solidFill>
              </a:rPr>
              <a:t>Communication </a:t>
            </a:r>
            <a:r>
              <a:rPr lang="en-US" i="1" dirty="0">
                <a:solidFill>
                  <a:srgbClr val="FF0066"/>
                </a:solidFill>
              </a:rPr>
              <a:t>cost</a:t>
            </a:r>
            <a:r>
              <a:rPr lang="en-US" dirty="0"/>
              <a:t>  = total I/O of all </a:t>
            </a:r>
            <a:r>
              <a:rPr lang="en-US" dirty="0" smtClean="0"/>
              <a:t>processes</a:t>
            </a:r>
            <a:endParaRPr lang="en-US" dirty="0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 dirty="0">
                <a:solidFill>
                  <a:srgbClr val="FF0066"/>
                </a:solidFill>
              </a:rPr>
              <a:t>Elapsed communication cost</a:t>
            </a:r>
            <a:r>
              <a:rPr lang="en-US" dirty="0"/>
              <a:t> = max of I/O along any </a:t>
            </a:r>
            <a:r>
              <a:rPr lang="en-US" dirty="0" smtClean="0"/>
              <a:t>path</a:t>
            </a:r>
            <a:endParaRPr lang="en-US" dirty="0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dirty="0"/>
              <a:t>(</a:t>
            </a:r>
            <a:r>
              <a:rPr lang="en-US" i="1" dirty="0" smtClean="0">
                <a:solidFill>
                  <a:srgbClr val="FF0066"/>
                </a:solidFill>
              </a:rPr>
              <a:t>Elapsed</a:t>
            </a:r>
            <a:r>
              <a:rPr lang="en-US" dirty="0" smtClean="0"/>
              <a:t>) </a:t>
            </a:r>
            <a:r>
              <a:rPr lang="en-US" i="1" dirty="0">
                <a:solidFill>
                  <a:srgbClr val="FF0066"/>
                </a:solidFill>
              </a:rPr>
              <a:t>computation </a:t>
            </a:r>
            <a:r>
              <a:rPr lang="en-US" i="1" dirty="0" smtClean="0">
                <a:solidFill>
                  <a:srgbClr val="FF0066"/>
                </a:solidFill>
              </a:rPr>
              <a:t>cost</a:t>
            </a:r>
            <a:r>
              <a:rPr lang="en-US" dirty="0" smtClean="0"/>
              <a:t> </a:t>
            </a:r>
            <a:r>
              <a:rPr lang="en-US" dirty="0"/>
              <a:t>analogous, but count only running time of </a:t>
            </a:r>
            <a:r>
              <a:rPr lang="en-US" dirty="0" smtClean="0"/>
              <a:t>processes</a:t>
            </a:r>
          </a:p>
          <a:p>
            <a:pPr marL="609600" indent="-609600"/>
            <a:endParaRPr lang="en-US" sz="500" dirty="0" smtClean="0"/>
          </a:p>
          <a:p>
            <a:pPr marL="609600" indent="-609600"/>
            <a:endParaRPr lang="en-US" sz="500" dirty="0"/>
          </a:p>
          <a:p>
            <a:pPr marL="609600" indent="-609600"/>
            <a:endParaRPr lang="en-US" sz="500" dirty="0" smtClean="0"/>
          </a:p>
          <a:p>
            <a:pPr marL="609600" indent="-609600"/>
            <a:endParaRPr lang="en-US" sz="500" dirty="0" smtClean="0"/>
          </a:p>
          <a:p>
            <a:pPr marL="292608" lvl="1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Note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here the big-O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notation is not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most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useful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adding more machines is always an option)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Cost Measures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For a map-reduce algorithm: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Communication cost =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input file size + 2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(sum of the sizes of all files passed from Map processes to Reduce processes) + the sum of the output sizes of the Reduce processes.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Elapsed communication cost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the sum of the largest input + output for any map process, plus the same for any reduce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Cost Measures Mean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Either the I/O (communication) or processing (computation) cost dominates</a:t>
            </a:r>
          </a:p>
          <a:p>
            <a:pPr lvl="1"/>
            <a:r>
              <a:rPr lang="en-US" dirty="0" smtClean="0"/>
              <a:t>Ignore one or the other</a:t>
            </a:r>
          </a:p>
          <a:p>
            <a:endParaRPr lang="en-US" dirty="0" smtClean="0"/>
          </a:p>
          <a:p>
            <a:r>
              <a:rPr lang="en-US" dirty="0" smtClean="0"/>
              <a:t>Total cost tells what you pay in rent from </a:t>
            </a:r>
            <a:br>
              <a:rPr lang="en-US" dirty="0" smtClean="0"/>
            </a:br>
            <a:r>
              <a:rPr lang="en-US" dirty="0" smtClean="0"/>
              <a:t>your friendly neighborhood cloud</a:t>
            </a:r>
          </a:p>
          <a:p>
            <a:endParaRPr lang="en-US" dirty="0" smtClean="0"/>
          </a:p>
          <a:p>
            <a:r>
              <a:rPr lang="en-US" dirty="0" smtClean="0"/>
              <a:t>Elapsed cost is wall-clock time using parallelism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of Map-Reduce Join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Total communication cost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= O(|R|+|S|+|R ⋈ S|)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Elapsed communication cost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O(s)</a:t>
            </a:r>
          </a:p>
          <a:p>
            <a:pPr lvl="1"/>
            <a:r>
              <a:rPr lang="en-US" dirty="0" smtClean="0"/>
              <a:t>We’re going to pick </a:t>
            </a:r>
            <a:r>
              <a:rPr lang="en-US" b="1" i="1" dirty="0" smtClean="0"/>
              <a:t>k</a:t>
            </a:r>
            <a:r>
              <a:rPr lang="en-US" dirty="0" smtClean="0"/>
              <a:t> and the number of Map processes so that the I/O limit </a:t>
            </a:r>
            <a:r>
              <a:rPr lang="en-US" b="1" i="1" dirty="0" smtClean="0"/>
              <a:t>s</a:t>
            </a:r>
            <a:r>
              <a:rPr lang="en-US" dirty="0" smtClean="0"/>
              <a:t> is respected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put a limit </a:t>
            </a:r>
            <a:r>
              <a:rPr lang="en-US" b="1" i="1" dirty="0"/>
              <a:t>s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the amount of input or output that any one process can </a:t>
            </a:r>
            <a:r>
              <a:rPr lang="en-US" dirty="0" smtClean="0"/>
              <a:t>have. </a:t>
            </a:r>
            <a:r>
              <a:rPr lang="en-US" b="1" i="1" dirty="0" smtClean="0"/>
              <a:t>s</a:t>
            </a:r>
            <a:r>
              <a:rPr lang="en-US" b="1" dirty="0" smtClean="0"/>
              <a:t> could </a:t>
            </a:r>
            <a:r>
              <a:rPr lang="en-US" b="1" dirty="0"/>
              <a:t>be:</a:t>
            </a:r>
          </a:p>
          <a:p>
            <a:pPr lvl="2"/>
            <a:r>
              <a:rPr lang="en-US" dirty="0"/>
              <a:t>What fits in main </a:t>
            </a:r>
            <a:r>
              <a:rPr lang="en-US" dirty="0" smtClean="0"/>
              <a:t>memory</a:t>
            </a:r>
            <a:endParaRPr lang="en-US" dirty="0"/>
          </a:p>
          <a:p>
            <a:pPr lvl="2"/>
            <a:r>
              <a:rPr lang="en-US" dirty="0"/>
              <a:t>What fits on local </a:t>
            </a:r>
            <a:r>
              <a:rPr lang="en-US" dirty="0" smtClean="0"/>
              <a:t>disk</a:t>
            </a:r>
            <a:endParaRPr lang="en-US" dirty="0"/>
          </a:p>
          <a:p>
            <a:r>
              <a:rPr lang="en-US" dirty="0" smtClean="0"/>
              <a:t>With proper indexes, computation cost is linear in the input + output size</a:t>
            </a:r>
          </a:p>
          <a:p>
            <a:pPr lvl="1"/>
            <a:r>
              <a:rPr lang="en-US" dirty="0" smtClean="0"/>
              <a:t>So computation cost is like comm. cost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Spark vs. Hadoop/MapReduce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57711"/>
          </a:xfrm>
        </p:spPr>
        <p:txBody>
          <a:bodyPr>
            <a:normAutofit/>
          </a:bodyPr>
          <a:lstStyle/>
          <a:p>
            <a:r>
              <a:rPr lang="de-DE" b="1" dirty="0" smtClean="0"/>
              <a:t>Spark </a:t>
            </a:r>
            <a:r>
              <a:rPr lang="de-DE" b="1" dirty="0" err="1" smtClean="0"/>
              <a:t>has</a:t>
            </a:r>
            <a:r>
              <a:rPr lang="de-DE" b="1" dirty="0" smtClean="0"/>
              <a:t> </a:t>
            </a:r>
            <a:r>
              <a:rPr lang="de-DE" b="1" dirty="0" err="1" smtClean="0"/>
              <a:t>recently</a:t>
            </a:r>
            <a:r>
              <a:rPr lang="de-DE" b="1" dirty="0" smtClean="0"/>
              <a:t> </a:t>
            </a:r>
            <a:r>
              <a:rPr lang="de-DE" b="1" dirty="0" err="1" smtClean="0"/>
              <a:t>become</a:t>
            </a:r>
            <a:r>
              <a:rPr lang="de-DE" b="1" dirty="0" smtClean="0"/>
              <a:t> </a:t>
            </a:r>
            <a:r>
              <a:rPr lang="de-DE" b="1" dirty="0" smtClean="0"/>
              <a:t>a </a:t>
            </a:r>
            <a:r>
              <a:rPr lang="de-DE" b="1" dirty="0" err="1" smtClean="0"/>
              <a:t>very</a:t>
            </a:r>
            <a:r>
              <a:rPr lang="de-DE" b="1" dirty="0" smtClean="0"/>
              <a:t> </a:t>
            </a:r>
            <a:r>
              <a:rPr lang="de-DE" b="1" dirty="0" err="1" smtClean="0"/>
              <a:t>popular</a:t>
            </a:r>
            <a:r>
              <a:rPr lang="de-DE" b="1" dirty="0" smtClean="0"/>
              <a:t> alternative</a:t>
            </a:r>
            <a:endParaRPr lang="de-DE" b="1" dirty="0" smtClean="0"/>
          </a:p>
          <a:p>
            <a:pPr lvl="1"/>
            <a:r>
              <a:rPr lang="de-DE" dirty="0" smtClean="0"/>
              <a:t>Supports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: </a:t>
            </a:r>
            <a:r>
              <a:rPr lang="de-DE" dirty="0" err="1" smtClean="0"/>
              <a:t>map</a:t>
            </a:r>
            <a:r>
              <a:rPr lang="de-DE" dirty="0" smtClean="0"/>
              <a:t>, </a:t>
            </a:r>
            <a:r>
              <a:rPr lang="de-DE" dirty="0" err="1" smtClean="0"/>
              <a:t>reduce</a:t>
            </a:r>
            <a:r>
              <a:rPr lang="de-DE" dirty="0" smtClean="0"/>
              <a:t>, …</a:t>
            </a:r>
          </a:p>
          <a:p>
            <a:pPr lvl="1"/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100x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Hadoop</a:t>
            </a:r>
            <a:r>
              <a:rPr lang="de-DE" dirty="0" smtClean="0"/>
              <a:t> (s.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spark.apache.org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Spark </a:t>
            </a:r>
            <a:r>
              <a:rPr lang="de-DE" dirty="0" err="1" smtClean="0"/>
              <a:t>for</a:t>
            </a:r>
            <a:r>
              <a:rPr lang="de-DE" dirty="0" smtClean="0"/>
              <a:t> Web </a:t>
            </a:r>
            <a:r>
              <a:rPr lang="de-DE" dirty="0" err="1" smtClean="0"/>
              <a:t>archives</a:t>
            </a:r>
            <a:r>
              <a:rPr lang="de-DE" dirty="0" smtClean="0"/>
              <a:t> @ L3S: </a:t>
            </a:r>
            <a:r>
              <a:rPr lang="de-DE" i="1" dirty="0" err="1" smtClean="0"/>
              <a:t>ArchiveSpark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github.com/helgeho/ArchiveSpark</a:t>
            </a:r>
            <a:endParaRPr lang="de-DE" dirty="0" smtClean="0"/>
          </a:p>
          <a:p>
            <a:r>
              <a:rPr lang="de-DE" b="1" dirty="0" smtClean="0"/>
              <a:t>Extensive </a:t>
            </a: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main</a:t>
            </a:r>
            <a:r>
              <a:rPr lang="de-DE" b="1" dirty="0" smtClean="0"/>
              <a:t> </a:t>
            </a:r>
            <a:r>
              <a:rPr lang="de-DE" b="1" dirty="0" err="1" smtClean="0"/>
              <a:t>memory</a:t>
            </a:r>
            <a:r>
              <a:rPr lang="de-DE" b="1" dirty="0" smtClean="0"/>
              <a:t> vs. </a:t>
            </a:r>
            <a:r>
              <a:rPr lang="de-DE" dirty="0" err="1"/>
              <a:t>d</a:t>
            </a:r>
            <a:r>
              <a:rPr lang="de-DE" b="1" dirty="0" err="1" smtClean="0"/>
              <a:t>isk</a:t>
            </a:r>
            <a:endParaRPr lang="de-DE" b="1" dirty="0" smtClean="0"/>
          </a:p>
          <a:p>
            <a:pPr lvl="1"/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  <a:p>
            <a:pPr lvl="1"/>
            <a:r>
              <a:rPr lang="de-DE" dirty="0" smtClean="0"/>
              <a:t>Fault </a:t>
            </a:r>
            <a:r>
              <a:rPr lang="de-DE" dirty="0" err="1" smtClean="0"/>
              <a:t>tolerance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lineage</a:t>
            </a:r>
            <a:r>
              <a:rPr lang="de-DE" dirty="0" smtClean="0"/>
              <a:t> / </a:t>
            </a:r>
            <a:r>
              <a:rPr lang="de-DE" dirty="0" err="1" smtClean="0"/>
              <a:t>recovering</a:t>
            </a:r>
            <a:r>
              <a:rPr lang="de-DE" dirty="0" smtClean="0"/>
              <a:t> vs. </a:t>
            </a:r>
            <a:r>
              <a:rPr lang="de-DE" dirty="0" err="1"/>
              <a:t>r</a:t>
            </a:r>
            <a:r>
              <a:rPr lang="de-DE" dirty="0" err="1" smtClean="0"/>
              <a:t>eplication</a:t>
            </a:r>
            <a:endParaRPr lang="de-DE" dirty="0" smtClean="0"/>
          </a:p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transformations</a:t>
            </a:r>
            <a:endParaRPr lang="de-DE" dirty="0"/>
          </a:p>
          <a:p>
            <a:pPr lvl="1"/>
            <a:r>
              <a:rPr lang="de-DE" dirty="0" err="1" smtClean="0"/>
              <a:t>Transformations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hained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defered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(e.g., </a:t>
            </a:r>
            <a:r>
              <a:rPr lang="de-DE" dirty="0" err="1" smtClean="0"/>
              <a:t>reduce</a:t>
            </a:r>
            <a:r>
              <a:rPr lang="de-DE" dirty="0" smtClean="0"/>
              <a:t>, …)</a:t>
            </a:r>
          </a:p>
          <a:p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b="0" dirty="0" err="1" smtClean="0"/>
              <a:t>Inverted</a:t>
            </a:r>
            <a:r>
              <a:rPr lang="de-DE" b="0" dirty="0" smtClean="0"/>
              <a:t> </a:t>
            </a:r>
            <a:r>
              <a:rPr lang="de-DE" b="0" dirty="0" err="1" smtClean="0"/>
              <a:t>index</a:t>
            </a:r>
            <a:r>
              <a:rPr lang="de-DE" b="0" dirty="0" smtClean="0"/>
              <a:t> </a:t>
            </a:r>
            <a:r>
              <a:rPr lang="de-DE" b="0" dirty="0" err="1" smtClean="0"/>
              <a:t>creation</a:t>
            </a:r>
            <a:r>
              <a:rPr lang="de-DE" b="0" dirty="0" smtClean="0"/>
              <a:t> (</a:t>
            </a:r>
            <a:r>
              <a:rPr lang="de-DE" b="0" dirty="0" err="1" smtClean="0"/>
              <a:t>cp</a:t>
            </a:r>
            <a:r>
              <a:rPr lang="de-DE" b="0" dirty="0" smtClean="0"/>
              <a:t>., </a:t>
            </a:r>
            <a:r>
              <a:rPr lang="de-DE" b="0" dirty="0" err="1" smtClean="0"/>
              <a:t>Pig</a:t>
            </a:r>
            <a:r>
              <a:rPr lang="de-DE" b="0" dirty="0" smtClean="0"/>
              <a:t>)</a:t>
            </a:r>
          </a:p>
          <a:p>
            <a:pPr lvl="1"/>
            <a:r>
              <a:rPr lang="de-DE" dirty="0" smtClean="0"/>
              <a:t>Spark </a:t>
            </a:r>
            <a:r>
              <a:rPr lang="de-DE" dirty="0" err="1" smtClean="0"/>
              <a:t>implementation</a:t>
            </a:r>
            <a:r>
              <a:rPr lang="de-DE" dirty="0" smtClean="0"/>
              <a:t> (in Scala): </a:t>
            </a:r>
            <a:r>
              <a:rPr lang="de-DE" i="1" dirty="0" err="1" smtClean="0">
                <a:hlinkClick r:id="rId4"/>
              </a:rPr>
              <a:t>IndexCreation.scala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MapReduce</a:t>
            </a:r>
            <a:r>
              <a:rPr lang="de-DE" dirty="0" smtClean="0"/>
              <a:t>: </a:t>
            </a:r>
            <a:r>
              <a:rPr lang="de-DE" b="0" dirty="0" err="1"/>
              <a:t>d</a:t>
            </a:r>
            <a:r>
              <a:rPr lang="de-DE" b="0" dirty="0" err="1" smtClean="0"/>
              <a:t>istributed</a:t>
            </a:r>
            <a:r>
              <a:rPr lang="de-DE" b="0" dirty="0" smtClean="0"/>
              <a:t> </a:t>
            </a:r>
            <a:r>
              <a:rPr lang="de-DE" b="0" dirty="0" err="1" smtClean="0"/>
              <a:t>computing</a:t>
            </a:r>
            <a:r>
              <a:rPr lang="de-DE" b="0" dirty="0" smtClean="0"/>
              <a:t> </a:t>
            </a:r>
            <a:r>
              <a:rPr lang="de-DE" b="0" dirty="0" err="1" smtClean="0"/>
              <a:t>model</a:t>
            </a:r>
            <a:endParaRPr lang="de-DE" b="0" dirty="0" smtClean="0"/>
          </a:p>
          <a:p>
            <a:pPr lvl="1"/>
            <a:r>
              <a:rPr lang="de-DE" dirty="0" smtClean="0"/>
              <a:t>Think </a:t>
            </a:r>
            <a:r>
              <a:rPr lang="de-DE" dirty="0" err="1" smtClean="0"/>
              <a:t>functional</a:t>
            </a:r>
            <a:r>
              <a:rPr lang="de-DE" dirty="0" smtClean="0"/>
              <a:t>!</a:t>
            </a:r>
          </a:p>
          <a:p>
            <a:r>
              <a:rPr lang="de-DE" dirty="0" smtClean="0"/>
              <a:t>Distributed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/>
              <a:t> </a:t>
            </a:r>
            <a:r>
              <a:rPr lang="de-DE" dirty="0" err="1" smtClean="0"/>
              <a:t>replicates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fault </a:t>
            </a:r>
            <a:r>
              <a:rPr lang="de-DE" dirty="0" err="1" smtClean="0"/>
              <a:t>tolerance</a:t>
            </a:r>
            <a:endParaRPr lang="de-DE" dirty="0" smtClean="0"/>
          </a:p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exploits</a:t>
            </a:r>
            <a:r>
              <a:rPr lang="de-DE" dirty="0" smtClean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locality</a:t>
            </a:r>
            <a:endParaRPr lang="de-DE" dirty="0"/>
          </a:p>
          <a:p>
            <a:pPr lvl="1"/>
            <a:r>
              <a:rPr lang="de-DE" dirty="0" smtClean="0"/>
              <a:t>Computing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endParaRPr lang="de-DE" dirty="0" smtClean="0"/>
          </a:p>
          <a:p>
            <a:r>
              <a:rPr lang="de-DE" dirty="0" err="1" smtClean="0"/>
              <a:t>Refinements</a:t>
            </a:r>
            <a:r>
              <a:rPr lang="de-DE" dirty="0" smtClean="0"/>
              <a:t> </a:t>
            </a:r>
            <a:r>
              <a:rPr lang="de-DE" dirty="0" err="1" smtClean="0"/>
              <a:t>enable</a:t>
            </a:r>
            <a:r>
              <a:rPr lang="de-DE" dirty="0" smtClean="0"/>
              <a:t> </a:t>
            </a:r>
            <a:r>
              <a:rPr lang="de-DE" dirty="0" err="1" smtClean="0"/>
              <a:t>flexibility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optimizations</a:t>
            </a:r>
            <a:endParaRPr lang="de-DE" dirty="0" smtClean="0"/>
          </a:p>
          <a:p>
            <a:pPr lvl="1"/>
            <a:r>
              <a:rPr lang="de-DE" dirty="0" err="1" smtClean="0"/>
              <a:t>Combiners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mapper</a:t>
            </a:r>
            <a:r>
              <a:rPr lang="de-DE" dirty="0" smtClean="0"/>
              <a:t>, </a:t>
            </a:r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sorting</a:t>
            </a:r>
            <a:endParaRPr lang="de-DE" dirty="0" smtClean="0"/>
          </a:p>
          <a:p>
            <a:r>
              <a:rPr lang="de-DE" dirty="0" err="1" smtClean="0"/>
              <a:t>Chaining</a:t>
            </a:r>
            <a:r>
              <a:rPr lang="de-DE" dirty="0" smtClean="0"/>
              <a:t>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larger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Tools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, but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crucial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</a:t>
            </a: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Jeffrey Dean and Sanjay </a:t>
            </a:r>
            <a:r>
              <a:rPr lang="en-US" dirty="0" err="1" smtClean="0"/>
              <a:t>Ghemawat</a:t>
            </a:r>
            <a:r>
              <a:rPr lang="en-US" dirty="0" smtClean="0"/>
              <a:t>: </a:t>
            </a:r>
            <a:r>
              <a:rPr lang="en-US" dirty="0" err="1" smtClean="0"/>
              <a:t>MapReduce</a:t>
            </a:r>
            <a:r>
              <a:rPr lang="en-US" dirty="0" smtClean="0"/>
              <a:t>: Simplified Data Processing   on Large Clusters</a:t>
            </a:r>
          </a:p>
          <a:p>
            <a:pPr lvl="1"/>
            <a:r>
              <a:rPr lang="en-US" dirty="0" smtClean="0">
                <a:hlinkClick r:id="rId2"/>
              </a:rPr>
              <a:t>http://labs.google.com/papers/mapreduce.html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Sanjay </a:t>
            </a:r>
            <a:r>
              <a:rPr lang="en-US" dirty="0" err="1" smtClean="0"/>
              <a:t>Ghemawat</a:t>
            </a:r>
            <a:r>
              <a:rPr lang="en-US" dirty="0" smtClean="0"/>
              <a:t>, Howard </a:t>
            </a:r>
            <a:r>
              <a:rPr lang="en-US" dirty="0" err="1" smtClean="0"/>
              <a:t>Gobioff</a:t>
            </a:r>
            <a:r>
              <a:rPr lang="en-US" dirty="0" smtClean="0"/>
              <a:t>, and Shun-</a:t>
            </a:r>
            <a:r>
              <a:rPr lang="en-US" dirty="0" err="1" smtClean="0"/>
              <a:t>Tak</a:t>
            </a:r>
            <a:r>
              <a:rPr lang="en-US" dirty="0" smtClean="0"/>
              <a:t> Leung: The Google File System</a:t>
            </a:r>
          </a:p>
          <a:p>
            <a:pPr lvl="1"/>
            <a:r>
              <a:rPr lang="en-US" dirty="0" smtClean="0">
                <a:hlinkClick r:id="rId3"/>
              </a:rPr>
              <a:t>http://labs.google.com/papers/gfs.html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1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Hadoop Wiki</a:t>
            </a:r>
          </a:p>
          <a:p>
            <a:pPr lvl="1"/>
            <a:r>
              <a:rPr lang="en-US" smtClean="0"/>
              <a:t> Introduction</a:t>
            </a:r>
          </a:p>
          <a:p>
            <a:pPr lvl="2"/>
            <a:r>
              <a:rPr lang="en-US" smtClean="0"/>
              <a:t> </a:t>
            </a:r>
            <a:r>
              <a:rPr lang="en-US" smtClean="0">
                <a:hlinkClick r:id="rId2"/>
              </a:rPr>
              <a:t>http://wiki.apache.org/lucene-hadoop/</a:t>
            </a:r>
            <a:endParaRPr lang="en-US" smtClean="0"/>
          </a:p>
          <a:p>
            <a:pPr lvl="1"/>
            <a:r>
              <a:rPr lang="en-US" smtClean="0"/>
              <a:t> Getting Started</a:t>
            </a:r>
          </a:p>
          <a:p>
            <a:pPr lvl="2"/>
            <a:r>
              <a:rPr lang="en-US" smtClean="0">
                <a:hlinkClick r:id="rId3"/>
              </a:rPr>
              <a:t> http://wiki.apache.org/lucene-hadoop/GettingStartedWithHadoop</a:t>
            </a:r>
            <a:endParaRPr lang="en-US" smtClean="0"/>
          </a:p>
          <a:p>
            <a:pPr lvl="1"/>
            <a:r>
              <a:rPr lang="en-US" smtClean="0"/>
              <a:t> Map/Reduce Overview </a:t>
            </a:r>
          </a:p>
          <a:p>
            <a:pPr lvl="2"/>
            <a:r>
              <a:rPr lang="en-US" smtClean="0">
                <a:hlinkClick r:id="rId4"/>
              </a:rPr>
              <a:t> http://wiki.apache.org/lucene-hadoop/HadoopMapReduce</a:t>
            </a:r>
            <a:endParaRPr lang="en-US" smtClean="0"/>
          </a:p>
          <a:p>
            <a:pPr lvl="2"/>
            <a:r>
              <a:rPr lang="en-US" smtClean="0">
                <a:hlinkClick r:id="rId5"/>
              </a:rPr>
              <a:t> http://wiki.apache.org/lucene-hadoop/HadoopMapRedClasses</a:t>
            </a:r>
            <a:endParaRPr lang="en-US" smtClean="0"/>
          </a:p>
          <a:p>
            <a:pPr lvl="1"/>
            <a:r>
              <a:rPr lang="en-US" smtClean="0"/>
              <a:t> Eclipse Environment</a:t>
            </a:r>
          </a:p>
          <a:p>
            <a:pPr lvl="2"/>
            <a:r>
              <a:rPr lang="en-US" smtClean="0">
                <a:hlinkClick r:id="rId6"/>
              </a:rPr>
              <a:t>http://wiki.apache.org/lucene-hadoop/EclipseEnvironment</a:t>
            </a:r>
            <a:endParaRPr lang="en-US" smtClean="0"/>
          </a:p>
          <a:p>
            <a:r>
              <a:rPr lang="en-US" smtClean="0"/>
              <a:t> Javadoc</a:t>
            </a:r>
          </a:p>
          <a:p>
            <a:pPr lvl="1"/>
            <a:r>
              <a:rPr lang="en-US" smtClean="0">
                <a:hlinkClick r:id="rId7"/>
              </a:rPr>
              <a:t> http://lucene.apache.org/hadoop/docs/api/</a:t>
            </a:r>
            <a:r>
              <a:rPr lang="en-US" smtClean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Google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20+ billion web pages x 20KB = 400+ TB</a:t>
            </a:r>
          </a:p>
          <a:p>
            <a:r>
              <a:rPr lang="en-US" dirty="0" smtClean="0"/>
              <a:t>1 computer reads 30-35 MB/sec from disk</a:t>
            </a:r>
          </a:p>
          <a:p>
            <a:pPr lvl="1"/>
            <a:r>
              <a:rPr lang="en-US" dirty="0" smtClean="0"/>
              <a:t>~4 months to read the web</a:t>
            </a:r>
          </a:p>
          <a:p>
            <a:r>
              <a:rPr lang="en-US" dirty="0" smtClean="0"/>
              <a:t>~1,000 hard drives to store the web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Takes even more to </a:t>
            </a:r>
            <a:r>
              <a:rPr lang="en-US" b="1" dirty="0" smtClean="0">
                <a:solidFill>
                  <a:srgbClr val="D60093"/>
                </a:solidFill>
              </a:rPr>
              <a:t>do</a:t>
            </a:r>
            <a:r>
              <a:rPr lang="en-US" dirty="0" smtClean="0">
                <a:solidFill>
                  <a:srgbClr val="D60093"/>
                </a:solidFill>
              </a:rPr>
              <a:t> something useful </a:t>
            </a:r>
            <a:br>
              <a:rPr lang="en-US" dirty="0" smtClean="0">
                <a:solidFill>
                  <a:srgbClr val="D60093"/>
                </a:solidFill>
              </a:rPr>
            </a:br>
            <a:r>
              <a:rPr lang="en-US" dirty="0" smtClean="0">
                <a:solidFill>
                  <a:srgbClr val="D60093"/>
                </a:solidFill>
              </a:rPr>
              <a:t>with the data!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Today, a standard </a:t>
            </a:r>
            <a:r>
              <a:rPr lang="en-US" b="1" dirty="0">
                <a:solidFill>
                  <a:srgbClr val="008000"/>
                </a:solidFill>
              </a:rPr>
              <a:t>architecture </a:t>
            </a:r>
            <a:r>
              <a:rPr lang="en-US" b="1" dirty="0" smtClean="0">
                <a:solidFill>
                  <a:srgbClr val="008000"/>
                </a:solidFill>
              </a:rPr>
              <a:t>for such problems is emerging</a:t>
            </a:r>
            <a:r>
              <a:rPr lang="en-US" b="1" dirty="0">
                <a:solidFill>
                  <a:srgbClr val="008000"/>
                </a:solidFill>
              </a:rPr>
              <a:t>:</a:t>
            </a:r>
          </a:p>
          <a:p>
            <a:pPr lvl="1"/>
            <a:r>
              <a:rPr lang="en-US" dirty="0"/>
              <a:t>Cluster of commodity Linux nodes</a:t>
            </a:r>
          </a:p>
          <a:p>
            <a:pPr lvl="1"/>
            <a:r>
              <a:rPr lang="en-US" dirty="0" smtClean="0"/>
              <a:t>Commodity network (</a:t>
            </a:r>
            <a:r>
              <a:rPr lang="en-US" dirty="0" err="1" smtClean="0"/>
              <a:t>ethernet</a:t>
            </a:r>
            <a:r>
              <a:rPr lang="en-US" dirty="0" smtClean="0"/>
              <a:t>) to connect them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Releases from Apache download mirrors</a:t>
            </a:r>
          </a:p>
          <a:p>
            <a:pPr lvl="1"/>
            <a:r>
              <a:rPr lang="en-US" dirty="0" smtClean="0">
                <a:hlinkClick r:id="rId2"/>
              </a:rPr>
              <a:t>http://www.apache.org/dyn/closer.cgi/lucene/hadoop/</a:t>
            </a:r>
            <a:endParaRPr lang="en-US" dirty="0" smtClean="0"/>
          </a:p>
          <a:p>
            <a:r>
              <a:rPr lang="en-US" dirty="0" smtClean="0"/>
              <a:t> Nightly builds of source</a:t>
            </a:r>
          </a:p>
          <a:p>
            <a:pPr lvl="1"/>
            <a:r>
              <a:rPr lang="en-US" dirty="0" smtClean="0">
                <a:hlinkClick r:id="rId3"/>
              </a:rPr>
              <a:t>http://people.apache.org/dist/lucene/hadoop/nightly/</a:t>
            </a:r>
            <a:endParaRPr lang="en-US" dirty="0" smtClean="0"/>
          </a:p>
          <a:p>
            <a:r>
              <a:rPr lang="en-US" dirty="0" smtClean="0"/>
              <a:t> Source code from subversion</a:t>
            </a:r>
          </a:p>
          <a:p>
            <a:pPr lvl="1"/>
            <a:r>
              <a:rPr lang="en-US" dirty="0" smtClean="0">
                <a:hlinkClick r:id="rId4"/>
              </a:rPr>
              <a:t>http://lucene.apache.org/hadoop/version_control.html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Programming model inspired by functional language primitives</a:t>
            </a:r>
          </a:p>
          <a:p>
            <a:r>
              <a:rPr lang="en-US" dirty="0" smtClean="0"/>
              <a:t>Partitioning/shuffling similar to many large-scale sorting systems </a:t>
            </a:r>
          </a:p>
          <a:p>
            <a:pPr lvl="1"/>
            <a:r>
              <a:rPr lang="en-US" dirty="0" smtClean="0"/>
              <a:t>NOW-Sort ['97] </a:t>
            </a:r>
          </a:p>
          <a:p>
            <a:r>
              <a:rPr lang="en-US" dirty="0" smtClean="0"/>
              <a:t>Re-execution for fault tolerance </a:t>
            </a:r>
          </a:p>
          <a:p>
            <a:pPr lvl="1"/>
            <a:r>
              <a:rPr lang="en-US" dirty="0" smtClean="0"/>
              <a:t>BAD-FS ['04] and TACC ['97] </a:t>
            </a:r>
          </a:p>
          <a:p>
            <a:r>
              <a:rPr lang="en-US" dirty="0" smtClean="0"/>
              <a:t>Locality optimization has parallels with Active Disks/Diamond work </a:t>
            </a:r>
          </a:p>
          <a:p>
            <a:pPr lvl="1"/>
            <a:r>
              <a:rPr lang="en-US" dirty="0" smtClean="0"/>
              <a:t>Active Disks ['01], Diamond ['04] </a:t>
            </a:r>
          </a:p>
          <a:p>
            <a:r>
              <a:rPr lang="en-US" dirty="0" smtClean="0"/>
              <a:t>Backup tasks similar to Eager Scheduling in Charlotte system </a:t>
            </a:r>
          </a:p>
          <a:p>
            <a:pPr lvl="1"/>
            <a:r>
              <a:rPr lang="en-US" dirty="0" smtClean="0"/>
              <a:t>Charlotte ['96] </a:t>
            </a:r>
          </a:p>
          <a:p>
            <a:r>
              <a:rPr lang="en-US" dirty="0" smtClean="0"/>
              <a:t>Dynamic load balancing solves similar problem as River's distributed queues </a:t>
            </a:r>
          </a:p>
          <a:p>
            <a:pPr lvl="1"/>
            <a:r>
              <a:rPr lang="en-US" dirty="0" smtClean="0"/>
              <a:t>River ['99]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Architecture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3733800"/>
            <a:ext cx="1295400" cy="1828800"/>
            <a:chOff x="912" y="1536"/>
            <a:chExt cx="1488" cy="2160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3733800"/>
            <a:ext cx="1295400" cy="1828800"/>
            <a:chOff x="912" y="1536"/>
            <a:chExt cx="1488" cy="216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4384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19812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16002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30480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914400" y="5715000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Each rack contains 16-64 nodes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953000" y="3733800"/>
            <a:ext cx="1295400" cy="1828800"/>
            <a:chOff x="912" y="1536"/>
            <a:chExt cx="1488" cy="216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4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239000" y="3733800"/>
            <a:ext cx="1295400" cy="1828800"/>
            <a:chOff x="912" y="1536"/>
            <a:chExt cx="1488" cy="2160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64008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59436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5562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7010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3886200" y="190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26670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51054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533400" y="1828800"/>
            <a:ext cx="21828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between </a:t>
            </a:r>
          </a:p>
          <a:p>
            <a:r>
              <a:rPr lang="en-US" dirty="0"/>
              <a:t>any pair of nodes</a:t>
            </a:r>
          </a:p>
          <a:p>
            <a:r>
              <a:rPr lang="en-US" dirty="0"/>
              <a:t>in a rack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2895600" y="1447800"/>
            <a:ext cx="430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2-10 Gbps backbone between racks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8063" y="6260068"/>
            <a:ext cx="816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2011 it was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guestimated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Google had </a:t>
            </a:r>
            <a:r>
              <a:rPr lang="en-US" dirty="0">
                <a:latin typeface="Arial" pitchFamily="34" charset="0"/>
                <a:cs typeface="Arial" pitchFamily="34" charset="0"/>
              </a:rPr>
              <a:t>1M machines,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bit.ly/Shh0RO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://www.filecluster.com/reviews/wp-content/uploads/2008/11/server_r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" y="1"/>
            <a:ext cx="94326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Large-scale computing</a:t>
            </a:r>
            <a:r>
              <a:rPr lang="en-US" dirty="0" smtClean="0">
                <a:solidFill>
                  <a:srgbClr val="008000"/>
                </a:solidFill>
              </a:rPr>
              <a:t> for </a:t>
            </a:r>
            <a:r>
              <a:rPr lang="en-US" b="1" dirty="0" smtClean="0">
                <a:solidFill>
                  <a:srgbClr val="008000"/>
                </a:solidFill>
              </a:rPr>
              <a:t>data mining 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problems on </a:t>
            </a:r>
            <a:r>
              <a:rPr lang="en-US" b="1" dirty="0" smtClean="0">
                <a:solidFill>
                  <a:srgbClr val="008000"/>
                </a:solidFill>
              </a:rPr>
              <a:t>commodity hardware</a:t>
            </a:r>
          </a:p>
          <a:p>
            <a:r>
              <a:rPr lang="en-US" b="1" dirty="0" smtClean="0"/>
              <a:t>Challenges: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How do you distribute computation?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How </a:t>
            </a:r>
            <a:r>
              <a:rPr lang="en-US" b="1" dirty="0">
                <a:solidFill>
                  <a:schemeClr val="accent2"/>
                </a:solidFill>
              </a:rPr>
              <a:t>can we make it easy to write distributed </a:t>
            </a:r>
            <a:r>
              <a:rPr lang="en-US" b="1" dirty="0" smtClean="0">
                <a:solidFill>
                  <a:schemeClr val="accent2"/>
                </a:solidFill>
              </a:rPr>
              <a:t>programs?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Machines fail:</a:t>
            </a:r>
          </a:p>
          <a:p>
            <a:pPr lvl="2"/>
            <a:r>
              <a:rPr lang="en-US" dirty="0"/>
              <a:t>One server may stay up 3 years (1,000 days)</a:t>
            </a:r>
          </a:p>
          <a:p>
            <a:pPr lvl="2"/>
            <a:r>
              <a:rPr lang="en-US" dirty="0"/>
              <a:t>If you have </a:t>
            </a:r>
            <a:r>
              <a:rPr lang="en-US" dirty="0" smtClean="0"/>
              <a:t>1,000 </a:t>
            </a:r>
            <a:r>
              <a:rPr lang="en-US" dirty="0"/>
              <a:t>servers, expect to loose </a:t>
            </a:r>
            <a:r>
              <a:rPr lang="en-US" dirty="0" smtClean="0"/>
              <a:t>1/day</a:t>
            </a:r>
          </a:p>
          <a:p>
            <a:pPr lvl="2"/>
            <a:r>
              <a:rPr lang="en-US" dirty="0" smtClean="0"/>
              <a:t>People estimated Google </a:t>
            </a:r>
            <a:r>
              <a:rPr lang="en-US" dirty="0"/>
              <a:t>had ~1M </a:t>
            </a:r>
            <a:r>
              <a:rPr lang="en-US" dirty="0" smtClean="0"/>
              <a:t>machines in 2011</a:t>
            </a:r>
          </a:p>
          <a:p>
            <a:pPr lvl="3"/>
            <a:r>
              <a:rPr lang="en-US" dirty="0" smtClean="0"/>
              <a:t>1,000 machines fail every day!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Example: Sum of </a:t>
            </a: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S</a:t>
            </a:r>
            <a:r>
              <a:rPr lang="en-US" dirty="0" smtClean="0"/>
              <a:t>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SUM(</a:t>
            </a:r>
            <a:r>
              <a:rPr lang="de-DE" b="1" dirty="0" smtClean="0"/>
              <a:t>"</a:t>
            </a:r>
            <a:r>
              <a:rPr lang="de-DE" b="1" dirty="0" err="1" smtClean="0"/>
              <a:t>two</a:t>
            </a:r>
            <a:r>
              <a:rPr lang="de-DE" b="1" dirty="0" smtClean="0"/>
              <a:t>", "</a:t>
            </a:r>
            <a:r>
              <a:rPr lang="de-DE" b="1" dirty="0" err="1" smtClean="0"/>
              <a:t>seven</a:t>
            </a:r>
            <a:r>
              <a:rPr lang="de-DE" b="1" dirty="0" smtClean="0"/>
              <a:t>", "</a:t>
            </a:r>
            <a:r>
              <a:rPr lang="de-DE" b="1" dirty="0" err="1" smtClean="0"/>
              <a:t>one</a:t>
            </a:r>
            <a:r>
              <a:rPr lang="de-DE" b="1" dirty="0" smtClean="0"/>
              <a:t>", "</a:t>
            </a:r>
            <a:r>
              <a:rPr lang="de-DE" b="1" dirty="0" err="1" smtClean="0"/>
              <a:t>five</a:t>
            </a:r>
            <a:r>
              <a:rPr lang="de-DE" b="1" dirty="0" smtClean="0"/>
              <a:t>") = 15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: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>
                <a:sym typeface="Wingdings" panose="05000000000000000000" pitchFamily="2" charset="2"/>
              </a:rPr>
              <a:t> 2, </a:t>
            </a:r>
            <a:r>
              <a:rPr lang="de-DE" dirty="0" err="1">
                <a:sym typeface="Wingdings" panose="05000000000000000000" pitchFamily="2" charset="2"/>
              </a:rPr>
              <a:t>seven</a:t>
            </a:r>
            <a:r>
              <a:rPr lang="de-DE" dirty="0">
                <a:sym typeface="Wingdings" panose="05000000000000000000" pitchFamily="2" charset="2"/>
              </a:rPr>
              <a:t>  7,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 1, </a:t>
            </a:r>
            <a:r>
              <a:rPr lang="de-DE" dirty="0" err="1">
                <a:sym typeface="Wingdings" panose="05000000000000000000" pitchFamily="2" charset="2"/>
              </a:rPr>
              <a:t>five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smtClean="0">
                <a:sym typeface="Wingdings" panose="05000000000000000000" pitchFamily="2" charset="2"/>
              </a:rPr>
              <a:t>5</a:t>
            </a:r>
            <a:endParaRPr lang="de-DE" dirty="0" smtClean="0"/>
          </a:p>
          <a:p>
            <a:pPr marL="685800" lvl="1" indent="-342900">
              <a:buFont typeface="+mj-lt"/>
              <a:buAutoNum type="arabicPeriod"/>
            </a:pPr>
            <a:r>
              <a:rPr lang="de-DE" dirty="0" err="1" smtClean="0"/>
              <a:t>Sum</a:t>
            </a:r>
            <a:r>
              <a:rPr lang="de-DE" dirty="0" smtClean="0"/>
              <a:t> (</a:t>
            </a:r>
            <a:r>
              <a:rPr lang="de-DE" dirty="0" err="1" smtClean="0"/>
              <a:t>reduce</a:t>
            </a:r>
            <a:r>
              <a:rPr lang="de-DE" dirty="0" smtClean="0"/>
              <a:t>): 2 + 7 + 1 + 5 = 15</a:t>
            </a:r>
          </a:p>
          <a:p>
            <a:r>
              <a:rPr lang="de-DE" b="1" dirty="0" err="1" smtClean="0"/>
              <a:t>Assumption</a:t>
            </a:r>
            <a:r>
              <a:rPr lang="de-DE" b="1" dirty="0" smtClean="0"/>
              <a:t>: </a:t>
            </a:r>
            <a:r>
              <a:rPr lang="de-DE" b="0" dirty="0" smtClean="0"/>
              <a:t>Mapping </a:t>
            </a:r>
            <a:r>
              <a:rPr lang="de-DE" b="0" dirty="0" err="1" smtClean="0"/>
              <a:t>is</a:t>
            </a:r>
            <a:r>
              <a:rPr lang="de-DE" b="0" dirty="0" smtClean="0"/>
              <a:t> expensive</a:t>
            </a:r>
          </a:p>
          <a:p>
            <a:r>
              <a:rPr lang="de-DE" b="1" dirty="0" smtClean="0"/>
              <a:t>Implementations (</a:t>
            </a:r>
            <a:r>
              <a:rPr lang="de-DE" b="1" dirty="0" err="1" smtClean="0"/>
              <a:t>from</a:t>
            </a:r>
            <a:r>
              <a:rPr lang="de-DE" b="1" dirty="0" smtClean="0"/>
              <a:t> imperative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functional</a:t>
            </a:r>
            <a:r>
              <a:rPr lang="de-DE" b="1" dirty="0" smtClean="0"/>
              <a:t>):</a:t>
            </a:r>
            <a:endParaRPr lang="de-DE" b="1" dirty="0" smtClean="0"/>
          </a:p>
          <a:p>
            <a:pPr lvl="1"/>
            <a:r>
              <a:rPr lang="de-DE" dirty="0" err="1" smtClean="0"/>
              <a:t>Sequential</a:t>
            </a:r>
            <a:r>
              <a:rPr lang="de-DE" dirty="0" smtClean="0"/>
              <a:t>: </a:t>
            </a:r>
            <a:r>
              <a:rPr lang="de-DE" i="1" dirty="0" smtClean="0">
                <a:hlinkClick r:id="rId2"/>
              </a:rPr>
              <a:t>Sequential.java</a:t>
            </a:r>
            <a:endParaRPr lang="de-DE" i="1" dirty="0" smtClean="0"/>
          </a:p>
          <a:p>
            <a:pPr lvl="1"/>
            <a:r>
              <a:rPr lang="de-DE" dirty="0" smtClean="0"/>
              <a:t>Multi-</a:t>
            </a:r>
            <a:r>
              <a:rPr lang="de-DE" dirty="0" err="1"/>
              <a:t>t</a:t>
            </a:r>
            <a:r>
              <a:rPr lang="de-DE" dirty="0" err="1" smtClean="0"/>
              <a:t>hreaded</a:t>
            </a:r>
            <a:r>
              <a:rPr lang="de-DE" dirty="0" smtClean="0"/>
              <a:t>, </a:t>
            </a:r>
            <a:r>
              <a:rPr lang="de-DE" dirty="0" err="1" smtClean="0"/>
              <a:t>concurrent</a:t>
            </a:r>
            <a:r>
              <a:rPr lang="de-DE" dirty="0" smtClean="0"/>
              <a:t>: </a:t>
            </a:r>
            <a:r>
              <a:rPr lang="de-DE" i="1" dirty="0" smtClean="0">
                <a:hlinkClick r:id="rId3"/>
              </a:rPr>
              <a:t>Threaded.java</a:t>
            </a:r>
            <a:endParaRPr lang="de-DE" i="1" dirty="0" smtClean="0"/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threaded</a:t>
            </a:r>
            <a:r>
              <a:rPr lang="de-DE" dirty="0" smtClean="0"/>
              <a:t>, </a:t>
            </a:r>
            <a:r>
              <a:rPr lang="de-DE" dirty="0" err="1" smtClean="0"/>
              <a:t>synchronized</a:t>
            </a:r>
            <a:r>
              <a:rPr lang="de-DE" dirty="0" smtClean="0"/>
              <a:t>: </a:t>
            </a:r>
            <a:r>
              <a:rPr lang="de-DE" i="1" dirty="0" smtClean="0">
                <a:hlinkClick r:id="rId4"/>
              </a:rPr>
              <a:t>Synchronized.java</a:t>
            </a:r>
            <a:endParaRPr lang="de-DE" i="1" dirty="0" smtClean="0"/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threaded</a:t>
            </a:r>
            <a:r>
              <a:rPr lang="de-DE" dirty="0" smtClean="0"/>
              <a:t>, parallel: </a:t>
            </a:r>
            <a:r>
              <a:rPr lang="de-DE" i="1" dirty="0" smtClean="0">
                <a:hlinkClick r:id="rId5"/>
              </a:rPr>
              <a:t>Parallel.java</a:t>
            </a:r>
            <a:endParaRPr lang="de-DE" i="1" dirty="0" smtClean="0"/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threaded</a:t>
            </a:r>
            <a:r>
              <a:rPr lang="de-DE" dirty="0" smtClean="0"/>
              <a:t>, parallel, </a:t>
            </a:r>
            <a:r>
              <a:rPr lang="de-DE" dirty="0" err="1" smtClean="0"/>
              <a:t>refactored</a:t>
            </a:r>
            <a:r>
              <a:rPr lang="de-DE" dirty="0" smtClean="0"/>
              <a:t>: </a:t>
            </a:r>
            <a:r>
              <a:rPr lang="de-DE" i="1" dirty="0" smtClean="0">
                <a:hlinkClick r:id="rId6"/>
              </a:rPr>
              <a:t>ParallelRefactored.java</a:t>
            </a:r>
            <a:endParaRPr lang="de-DE" i="1" dirty="0" smtClean="0"/>
          </a:p>
          <a:p>
            <a:pPr lvl="1"/>
            <a:r>
              <a:rPr lang="de-DE" dirty="0" err="1" smtClean="0"/>
              <a:t>Functional</a:t>
            </a:r>
            <a:r>
              <a:rPr lang="de-DE" dirty="0" smtClean="0"/>
              <a:t>, parallel (in Scala): </a:t>
            </a:r>
            <a:r>
              <a:rPr lang="de-DE" i="1" dirty="0" err="1" smtClean="0">
                <a:hlinkClick r:id="rId7"/>
              </a:rPr>
              <a:t>NumberSum.scala</a:t>
            </a:r>
            <a:endParaRPr lang="de-DE" i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27371</TotalTime>
  <Words>3347</Words>
  <Application>Microsoft Office PowerPoint</Application>
  <PresentationFormat>On-screen Show (4:3)</PresentationFormat>
  <Paragraphs>717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Arial Unicode MS</vt:lpstr>
      <vt:lpstr>Arial</vt:lpstr>
      <vt:lpstr>Arial Narrow</vt:lpstr>
      <vt:lpstr>Calibri</vt:lpstr>
      <vt:lpstr>Calibri Light</vt:lpstr>
      <vt:lpstr>Comic Sans MS</vt:lpstr>
      <vt:lpstr>Corbel</vt:lpstr>
      <vt:lpstr>Courier New</vt:lpstr>
      <vt:lpstr>Helvetica</vt:lpstr>
      <vt:lpstr>Monotype Sorts</vt:lpstr>
      <vt:lpstr>Symbol</vt:lpstr>
      <vt:lpstr>TradeGothic</vt:lpstr>
      <vt:lpstr>Wingdings</vt:lpstr>
      <vt:lpstr>Wingdings 2</vt:lpstr>
      <vt:lpstr>Module</vt:lpstr>
      <vt:lpstr>Office Theme</vt:lpstr>
      <vt:lpstr> MapReduce Large Scale Data Mining</vt:lpstr>
      <vt:lpstr>What are we going to talk about?</vt:lpstr>
      <vt:lpstr>MapReduce</vt:lpstr>
      <vt:lpstr>Single Node Architecture</vt:lpstr>
      <vt:lpstr>Motivation: Google Example</vt:lpstr>
      <vt:lpstr>Cluster Architecture</vt:lpstr>
      <vt:lpstr>PowerPoint Presentation</vt:lpstr>
      <vt:lpstr>Large-scale Computing</vt:lpstr>
      <vt:lpstr>Example: Sum of Number Strings</vt:lpstr>
      <vt:lpstr>Implementations: Sum of Number Strings</vt:lpstr>
      <vt:lpstr>Functional Implementation in Scheme / Lisp</vt:lpstr>
      <vt:lpstr>From Parallel to Distributed</vt:lpstr>
      <vt:lpstr>Distributed File System</vt:lpstr>
      <vt:lpstr>Distributed File System</vt:lpstr>
      <vt:lpstr>MapReduce: Overview</vt:lpstr>
      <vt:lpstr>MapReduce: The Map Step</vt:lpstr>
      <vt:lpstr>MapReduce: The Reduce Step</vt:lpstr>
      <vt:lpstr>More Specifically</vt:lpstr>
      <vt:lpstr>Map-Reduce</vt:lpstr>
      <vt:lpstr>Map-Reduce: A diagram</vt:lpstr>
      <vt:lpstr>Map-Reduce: In Parallel</vt:lpstr>
      <vt:lpstr>Map-Reduce: Environment</vt:lpstr>
      <vt:lpstr>Data Flow</vt:lpstr>
      <vt:lpstr>Implementations</vt:lpstr>
      <vt:lpstr>Programming Model: MapReduce</vt:lpstr>
      <vt:lpstr>MapReduce: Word Counting</vt:lpstr>
      <vt:lpstr>Word Count Using MapReduce</vt:lpstr>
      <vt:lpstr>Example: Word Count</vt:lpstr>
      <vt:lpstr>Coordination: Master</vt:lpstr>
      <vt:lpstr>Dealing with Failures</vt:lpstr>
      <vt:lpstr>How many Map and Reduce jobs?</vt:lpstr>
      <vt:lpstr>Task Granularity &amp; Pipelining</vt:lpstr>
      <vt:lpstr>Refinements: Backup Tasks</vt:lpstr>
      <vt:lpstr>Refinement: Combiners</vt:lpstr>
      <vt:lpstr>Refinement: Combiners</vt:lpstr>
      <vt:lpstr>Refinement: Partition Function</vt:lpstr>
      <vt:lpstr>Example: Sorting with MapReduce</vt:lpstr>
      <vt:lpstr>Example: Join By Map-Reduce</vt:lpstr>
      <vt:lpstr>Map-Reduce Join</vt:lpstr>
      <vt:lpstr>Chaining MapReduce Jobs</vt:lpstr>
      <vt:lpstr>Example: Matrix Multiplication</vt:lpstr>
      <vt:lpstr>Cost Measures for Algorithms</vt:lpstr>
      <vt:lpstr>Example: Cost Measures</vt:lpstr>
      <vt:lpstr>What Cost Measures Mean</vt:lpstr>
      <vt:lpstr>Cost of Map-Reduce Join</vt:lpstr>
      <vt:lpstr>Spark vs. Hadoop/MapReduce</vt:lpstr>
      <vt:lpstr>Summary</vt:lpstr>
      <vt:lpstr>Reading</vt:lpstr>
      <vt:lpstr>Resources</vt:lpstr>
      <vt:lpstr>Resources</vt:lpstr>
      <vt:lpstr>Further Reading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Helge Holzmann</cp:lastModifiedBy>
  <cp:revision>1390</cp:revision>
  <cp:lastPrinted>2011-10-20T04:01:43Z</cp:lastPrinted>
  <dcterms:created xsi:type="dcterms:W3CDTF">2009-06-12T17:14:38Z</dcterms:created>
  <dcterms:modified xsi:type="dcterms:W3CDTF">2016-04-12T14:38:19Z</dcterms:modified>
</cp:coreProperties>
</file>