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7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6" r:id="rId13"/>
    <p:sldId id="284" r:id="rId14"/>
    <p:sldId id="285" r:id="rId15"/>
    <p:sldId id="274" r:id="rId16"/>
    <p:sldId id="286" r:id="rId17"/>
    <p:sldId id="283" r:id="rId18"/>
    <p:sldId id="260" r:id="rId19"/>
    <p:sldId id="261" r:id="rId20"/>
    <p:sldId id="262" r:id="rId21"/>
    <p:sldId id="277" r:id="rId22"/>
    <p:sldId id="288" r:id="rId23"/>
    <p:sldId id="263" r:id="rId24"/>
    <p:sldId id="278" r:id="rId25"/>
    <p:sldId id="279" r:id="rId26"/>
    <p:sldId id="264" r:id="rId27"/>
    <p:sldId id="265" r:id="rId28"/>
    <p:sldId id="280" r:id="rId29"/>
    <p:sldId id="281" r:id="rId30"/>
    <p:sldId id="282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214"/>
  </p:normalViewPr>
  <p:slideViewPr>
    <p:cSldViewPr snapToGrid="0" snapToObjects="1">
      <p:cViewPr varScale="1">
        <p:scale>
          <a:sx n="58" d="100"/>
          <a:sy n="58" d="100"/>
        </p:scale>
        <p:origin x="251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node project =&gt; </a:t>
            </a:r>
            <a:r>
              <a:rPr lang="en-US" dirty="0" err="1"/>
              <a:t>npm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Install typescript locally =&gt; </a:t>
            </a:r>
            <a:r>
              <a:rPr lang="en-US" dirty="0" err="1"/>
              <a:t>npm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typescript build-dev</a:t>
            </a:r>
          </a:p>
          <a:p>
            <a:r>
              <a:rPr lang="en-US" dirty="0"/>
              <a:t>Create a typescript project =&gt; </a:t>
            </a:r>
            <a:r>
              <a:rPr lang="en-US" dirty="0" err="1"/>
              <a:t>tsc</a:t>
            </a:r>
            <a:r>
              <a:rPr lang="en-US" dirty="0"/>
              <a:t> –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r>
              <a:rPr lang="en-US" dirty="0"/>
              <a:t>Show </a:t>
            </a:r>
            <a:r>
              <a:rPr lang="en-US" dirty="0" err="1"/>
              <a:t>tsconfig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Program.tsx</a:t>
            </a:r>
            <a:r>
              <a:rPr lang="en-US" dirty="0"/>
              <a:t> file</a:t>
            </a:r>
          </a:p>
          <a:p>
            <a:r>
              <a:rPr lang="en-US" dirty="0"/>
              <a:t>Create an </a:t>
            </a:r>
            <a:r>
              <a:rPr lang="en-US" dirty="0" err="1"/>
              <a:t>index.html</a:t>
            </a:r>
            <a:r>
              <a:rPr lang="en-US" dirty="0"/>
              <a:t> page</a:t>
            </a:r>
          </a:p>
          <a:p>
            <a:r>
              <a:rPr lang="en-US" dirty="0"/>
              <a:t>Link </a:t>
            </a:r>
            <a:r>
              <a:rPr lang="en-US" dirty="0" err="1"/>
              <a:t>Program.js</a:t>
            </a:r>
            <a:r>
              <a:rPr lang="en-US" dirty="0"/>
              <a:t> to 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0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 example of a pipeline for </a:t>
            </a:r>
            <a:r>
              <a:rPr lang="en-US" dirty="0" err="1"/>
              <a:t>incr</a:t>
            </a:r>
            <a:r>
              <a:rPr lang="en-US" dirty="0"/>
              <a:t>, double and </a:t>
            </a:r>
            <a:r>
              <a:rPr lang="en-US"/>
              <a:t>divide functions</a:t>
            </a:r>
          </a:p>
        </p:txBody>
      </p:sp>
    </p:spTree>
    <p:extLst>
      <p:ext uri="{BB962C8B-B14F-4D97-AF65-F5344CB8AC3E}">
        <p14:creationId xmlns:p14="http://schemas.microsoft.com/office/powerpoint/2010/main" val="3486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73E9A-86B6-E841-940E-2DFF264FD47D}"/>
              </a:ext>
            </a:extLst>
          </p:cNvPr>
          <p:cNvSpPr txBox="1"/>
          <p:nvPr/>
        </p:nvSpPr>
        <p:spPr>
          <a:xfrm>
            <a:off x="5704906" y="5059245"/>
            <a:ext cx="15949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INFDEV04-5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FontTx/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Nodes can have event handlers attached to them. 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084339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516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140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863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elements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and </a:t>
            </a:r>
            <a:r>
              <a:rPr lang="en-US" sz="20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elements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 web page by adding and removing nodes from the DOM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342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046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a list of DOM objects containing all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"quote" class AND all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"comment" class.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elementList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document.querySelectorAll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'.quote, .comment’ 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978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is an interpreted programming language.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also dynamically typed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modification happens at runtime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integer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 = 123;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now 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‘567’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runs in varying environments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and debugging is needed to verify its behavior across multiple browsers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type checking could eliminates a class of programming errors </a:t>
            </a:r>
          </a:p>
        </p:txBody>
      </p:sp>
    </p:spTree>
    <p:extLst>
      <p:ext uri="{BB962C8B-B14F-4D97-AF65-F5344CB8AC3E}">
        <p14:creationId xmlns:p14="http://schemas.microsoft.com/office/powerpoint/2010/main" val="5576268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cript </a:t>
            </a:r>
          </a:p>
        </p:txBody>
      </p:sp>
      <p:sp>
        <p:nvSpPr>
          <p:cNvPr id="13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is a typed superset of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code can be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transpiled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into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is what you are actually going to execute (either in the browser or on the server)</a:t>
            </a:r>
          </a:p>
          <a:p>
            <a:pPr marL="0" indent="0" defTabSz="457200">
              <a:lnSpc>
                <a:spcPct val="150000"/>
              </a:lnSpc>
              <a:spcBef>
                <a:spcPts val="1300"/>
              </a:spcBef>
              <a:buSzTx/>
              <a:buNone/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two main goals of TypeScript: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Provide an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optional type system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 for JavaScript.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•	Provide planned features from future JavaScript editions to current JavaScript engines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TypeScript typ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475">
              <a:lnSpc>
                <a:spcPts val="10100"/>
              </a:lnSpc>
              <a:spcBef>
                <a:spcPts val="1400"/>
              </a:spcBef>
              <a:defRPr sz="6640"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The TypeScript type system</a:t>
            </a:r>
          </a:p>
        </p:txBody>
      </p:sp>
      <p:sp>
        <p:nvSpPr>
          <p:cNvPr id="139" name="• Types increase your agility when doing refactoring. It's better for the compiler to catch errors than to have things fail at run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increase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quality of the code 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when doing refactoring. </a:t>
            </a:r>
            <a:endParaRPr lang="en-US"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It's better for the compiler to catch errors than to have things fail at runtime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endParaRPr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are one of the best forms of documentation you can have. </a:t>
            </a:r>
            <a:endParaRPr lang="en-US"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 function signature is a theorem and the function body is the proof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in the MVC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using template engines </a:t>
            </a:r>
          </a:p>
          <a:p>
            <a:pPr marL="444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+ HTML Template = Template engine (Razor)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using  HTML components</a:t>
            </a:r>
          </a:p>
          <a:p>
            <a:pPr marL="444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+ HTML  =  React components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0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Explicit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'123'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a `string` to a `number`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927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417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Recor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Movie | Actor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454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| Actor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324485" lvl="0" indent="-324485" defTabSz="426466">
              <a:spcBef>
                <a:spcPts val="3000"/>
              </a:spcBef>
              <a:defRPr sz="2336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Discriminated union: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 element allows us to discriminate the specific case of a value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0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0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Intersection Typ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defRPr u="sng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Types: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400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sz="20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the same discriminated union can be built by reusing the previously defined types, augmented with intersections;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	•	this results in less code, and better intention declaration:</a:t>
            </a:r>
          </a:p>
          <a:p>
            <a:pPr marL="0" lvl="3" indent="6858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&amp; { kind: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"Movie"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 | Actor &amp; { kind: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"Actor"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| B?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Values of A | B are { x:"A1" }, { x:"A2" }, but also { y:"B1" }, etc. There are five of them;</a:t>
            </a:r>
          </a:p>
        </p:txBody>
      </p:sp>
    </p:spTree>
    <p:extLst>
      <p:ext uri="{BB962C8B-B14F-4D97-AF65-F5344CB8AC3E}">
        <p14:creationId xmlns:p14="http://schemas.microsoft.com/office/powerpoint/2010/main" val="193214774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  &amp; 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24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Values of A &amp; B are { x:"A1", y:"B1" }, { x:"A1", y:"B2" }, etc. There are six of them;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46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341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1423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-320040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4864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01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096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</a:t>
            </a:r>
            <a:r>
              <a:rPr lang="en-US" sz="2048" dirty="0">
                <a:sym typeface="Helvetica"/>
              </a:rPr>
              <a:t>higher order functions (functions accepting other functions as parameters) can also be combined with generics leading to complex constructions</a:t>
            </a:r>
          </a:p>
          <a:p>
            <a:pPr marL="72897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3038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</a:t>
            </a:r>
            <a:r>
              <a:rPr lang="en-US" sz="2048" dirty="0">
                <a:sym typeface="Helvetica"/>
              </a:rPr>
              <a:t>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olidFill>
                  <a:srgbClr val="0070C0"/>
                </a:solidFill>
                <a:sym typeface="Helvetica"/>
              </a:rPr>
              <a:t>type</a:t>
            </a:r>
            <a:r>
              <a:rPr lang="en-US" sz="2048" dirty="0">
                <a:sym typeface="Helvetica"/>
              </a:rPr>
              <a:t> Fun&lt;A,B&gt; = (_:A) =&gt; B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922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ym typeface="Helvetica"/>
              </a:rPr>
              <a:t>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add (</a:t>
            </a:r>
            <a:r>
              <a:rPr lang="en-US" sz="2048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</a:t>
            </a:r>
            <a:r>
              <a:rPr lang="en-US" sz="2048" dirty="0">
                <a:sym typeface="Helvetica"/>
              </a:rPr>
              <a:t>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olidFill>
                  <a:srgbClr val="0070C0"/>
                </a:solidFill>
                <a:sym typeface="Helvetica"/>
              </a:rPr>
              <a:t>type</a:t>
            </a:r>
            <a:r>
              <a:rPr lang="en-US" sz="2048" dirty="0">
                <a:sym typeface="Helvetica"/>
              </a:rPr>
              <a:t> Fun&lt;A,B&gt; = (_:A) =&gt; B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48" dirty="0">
                <a:solidFill>
                  <a:srgbClr val="0070C0"/>
                </a:solidFill>
                <a:sym typeface="Helvetica"/>
              </a:rPr>
              <a:t>let</a:t>
            </a:r>
            <a:r>
              <a:rPr lang="en-US" sz="2048" dirty="0">
                <a:sym typeface="Helvetica"/>
              </a:rPr>
              <a:t> pipeline : &lt;A,B,C&gt;(_:Fun&lt;A,B&gt;) =&gt; (_:Fun&lt;B,C&gt;) =&gt; Fun&lt;A,C&gt; = f =&gt; g =&gt; (x =&gt; g(f(x)))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1159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48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043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also defines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the way a document is accessed and manipulated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HTML table structure</a:t>
            </a:r>
          </a:p>
        </p:txBody>
      </p:sp>
      <p:sp>
        <p:nvSpPr>
          <p:cNvPr id="126" name="&lt;TABLE&gt;…"/>
          <p:cNvSpPr txBox="1">
            <a:spLocks noChangeAspect="1"/>
          </p:cNvSpPr>
          <p:nvPr/>
        </p:nvSpPr>
        <p:spPr>
          <a:xfrm>
            <a:off x="1805049" y="4396134"/>
            <a:ext cx="4089861" cy="4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lvl="2" indent="0"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&lt;ROWS&gt;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&lt;TD&gt;Shady Grove&lt;/TD&gt;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&lt;TD&gt;Aeolian&lt;/TD&gt;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&lt;TD&gt;Over the River, Charlie&lt;/TD&gt;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&lt;TD&gt;Dorian&lt;/TD&gt;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&lt;/ROWS&gt;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&lt;/TABLE&gt;</a:t>
            </a:r>
          </a:p>
        </p:txBody>
      </p:sp>
      <p:pic>
        <p:nvPicPr>
          <p:cNvPr id="127" name="table.gif" descr="tabl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037" y="4411934"/>
            <a:ext cx="5491926" cy="305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able in HTML"/>
          <p:cNvSpPr txBox="1"/>
          <p:nvPr/>
        </p:nvSpPr>
        <p:spPr>
          <a:xfrm>
            <a:off x="1585620" y="8894420"/>
            <a:ext cx="22643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Table in HTML </a:t>
            </a:r>
          </a:p>
        </p:txBody>
      </p:sp>
      <p:sp>
        <p:nvSpPr>
          <p:cNvPr id="129" name="Dom in the browser"/>
          <p:cNvSpPr txBox="1"/>
          <p:nvPr/>
        </p:nvSpPr>
        <p:spPr>
          <a:xfrm>
            <a:off x="8294014" y="8894420"/>
            <a:ext cx="29699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Dom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409596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tree.</a:t>
            </a: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53374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73372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02571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content. 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40823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1189</Words>
  <Application>Microsoft Macintosh PowerPoint</Application>
  <PresentationFormat>Custom</PresentationFormat>
  <Paragraphs>269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Calibri</vt:lpstr>
      <vt:lpstr>Courier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Menlo</vt:lpstr>
      <vt:lpstr>Times</vt:lpstr>
      <vt:lpstr>White</vt:lpstr>
      <vt:lpstr>Document Object Model (DOM) TypeScript</vt:lpstr>
      <vt:lpstr>Topics</vt:lpstr>
      <vt:lpstr>Document Object Model (DOM)</vt:lpstr>
      <vt:lpstr>Document Object Model (DOM)</vt:lpstr>
      <vt:lpstr>Document Object Model (DOM).</vt:lpstr>
      <vt:lpstr>Document Object Model (DOM)..</vt:lpstr>
      <vt:lpstr>Document Object Model (DOM)…</vt:lpstr>
      <vt:lpstr>Document Object Model (DOM)….</vt:lpstr>
      <vt:lpstr>Document Object Model (DOM)….</vt:lpstr>
      <vt:lpstr>Document Object Model (DOM)…..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JavaScript</vt:lpstr>
      <vt:lpstr>TypeScript </vt:lpstr>
      <vt:lpstr>The TypeScript type system</vt:lpstr>
      <vt:lpstr>Types in Typescript</vt:lpstr>
      <vt:lpstr>Types in Typescript</vt:lpstr>
      <vt:lpstr>Example</vt:lpstr>
      <vt:lpstr>Types in Typescript.</vt:lpstr>
      <vt:lpstr>Types in Typescript.</vt:lpstr>
      <vt:lpstr>Types in Typescript.</vt:lpstr>
      <vt:lpstr>Types in Typescript..</vt:lpstr>
      <vt:lpstr>Types in Typescript..</vt:lpstr>
      <vt:lpstr>Types in Typescript..</vt:lpstr>
      <vt:lpstr>Types in Typescript..</vt:lpstr>
      <vt:lpstr>Types in Typescript..</vt:lpstr>
      <vt:lpstr>Example</vt:lpstr>
      <vt:lpstr>Currying in Typescript</vt:lpstr>
      <vt:lpstr>Currying in Typescript.</vt:lpstr>
      <vt:lpstr>Currying in Typescript..</vt:lpstr>
      <vt:lpstr>Currying in Typescript…</vt:lpstr>
      <vt:lpstr>Currying in Typescript….</vt:lpstr>
      <vt:lpstr>Currying in Typescript…..</vt:lpstr>
      <vt:lpstr>Currying in Typescript……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 TypeScript</dc:title>
  <cp:lastModifiedBy>Omar, A. (Ahmad)</cp:lastModifiedBy>
  <cp:revision>165</cp:revision>
  <dcterms:modified xsi:type="dcterms:W3CDTF">2018-10-18T14:29:19Z</dcterms:modified>
</cp:coreProperties>
</file>