
<file path=[Content_Types].xml><?xml version="1.0" encoding="utf-8"?>
<Types xmlns="http://schemas.openxmlformats.org/package/2006/content-types"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r:id="rId1"/>
    <p:sldMasterId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1784" y="-1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8" name="Picture 6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69" name="Picture 6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1040040"/>
            <a:ext cx="9072360" cy="250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 b="1" i="1">
                <a:latin typeface="Arial"/>
              </a:rPr>
              <a:t>CODEHUNTER: CONTEXT-DRIVEN
COMPONENT-BASED SYNTHESIS FROM BIG DATA</a:t>
            </a:r>
            <a:endParaRPr sz="3600" b="1" i="1"/>
          </a:p>
        </p:txBody>
      </p:sp>
      <p:sp>
        <p:nvSpPr>
          <p:cNvPr id="71" name="TextShape 2"/>
          <p:cNvSpPr txBox="1"/>
          <p:nvPr/>
        </p:nvSpPr>
        <p:spPr>
          <a:xfrm>
            <a:off x="504000" y="4085080"/>
            <a:ext cx="9072360" cy="6853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>
                <a:latin typeface="Arial"/>
              </a:rPr>
              <a:t>YU FENG, YUEPENG WANG, ARATI KAUSHIK, ISIL DILLIG</a:t>
            </a:r>
            <a:endParaRPr sz="2400"/>
          </a:p>
        </p:txBody>
      </p:sp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5726112" y="5227637"/>
            <a:ext cx="3047760" cy="77112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2" y="5151437"/>
            <a:ext cx="1091132" cy="1086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Objective and Goals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951036"/>
            <a:ext cx="9072360" cy="520036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/>
              <a:t>• CODEHUNTER is a system for component-based </a:t>
            </a:r>
            <a:r>
              <a:rPr lang="en-US" sz="2400">
                <a:latin typeface="Arial"/>
              </a:rPr>
              <a:t>program synthesis in Java;</a:t>
            </a:r>
          </a:p>
          <a:p>
            <a:endParaRPr lang="en-US" sz="2400">
              <a:latin typeface="Arial"/>
            </a:endParaRPr>
          </a:p>
          <a:p>
            <a:r>
              <a:rPr lang="en-US" sz="2400"/>
              <a:t>• Data-driven: Rather than using a fixed </a:t>
            </a:r>
            <a:r>
              <a:rPr lang="en-US" sz="2400">
                <a:latin typeface="Arial"/>
              </a:rPr>
              <a:t>set of components, CODEHUNTER dynamically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discovers relevant components in large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code corpora;</a:t>
            </a:r>
          </a:p>
          <a:p>
            <a:endParaRPr sz="2400"/>
          </a:p>
          <a:p>
            <a:r>
              <a:rPr lang="en-US" sz="2400"/>
              <a:t>• Context-driven: CODEHUNTER uses context </a:t>
            </a:r>
            <a:r>
              <a:rPr lang="en-US" sz="2400">
                <a:latin typeface="Arial"/>
              </a:rPr>
              <a:t>of the program to be synthesized to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identify pertinent code snippets. We interpret</a:t>
            </a:r>
            <a:endParaRPr sz="2400"/>
          </a:p>
          <a:p>
            <a:r>
              <a:rPr lang="en-US" sz="2400">
                <a:latin typeface="Arial"/>
              </a:rPr>
              <a:t>program context in a broad way: it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includes method signature, comments, test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cases, program history . . 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Challenges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454040"/>
            <a:ext cx="9072360" cy="5013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/>
              <a:t>• Context abstraction: Identify a good abstraction</a:t>
            </a:r>
            <a:endParaRPr sz="2400"/>
          </a:p>
          <a:p>
            <a:r>
              <a:rPr lang="en-US" sz="2400"/>
              <a:t>of program context to drive database queries for discovering relevant components;</a:t>
            </a:r>
            <a:endParaRPr lang="en-US" sz="2400">
              <a:latin typeface="Arial"/>
            </a:endParaRPr>
          </a:p>
          <a:p>
            <a:endParaRPr sz="2400"/>
          </a:p>
          <a:p>
            <a:r>
              <a:rPr lang="en-US" sz="2400">
                <a:latin typeface="Arial"/>
              </a:rPr>
              <a:t>• Interface alignment: Once we identify relevant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component, figure out correspondence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between this component’s interface and existing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context elements;</a:t>
            </a:r>
          </a:p>
          <a:p>
            <a:endParaRPr sz="2400"/>
          </a:p>
          <a:p>
            <a:r>
              <a:rPr lang="en-US" sz="2400">
                <a:latin typeface="Arial"/>
              </a:rPr>
              <a:t>• Adaptor code synthesis: We need to synthesize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adaptor code to integrate component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into program context.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226160"/>
            <a:ext cx="9072360" cy="5469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/>
              <a:t>• Use Hidden Markov Models to learn a good </a:t>
            </a:r>
            <a:r>
              <a:rPr lang="en-US" sz="2400">
                <a:latin typeface="Arial"/>
              </a:rPr>
              <a:t>abstraction of program context to drive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database queries;</a:t>
            </a:r>
          </a:p>
          <a:p>
            <a:endParaRPr lang="en-US" sz="2400">
              <a:latin typeface="Arial"/>
            </a:endParaRPr>
          </a:p>
          <a:p>
            <a:r>
              <a:rPr lang="en-US" sz="2400"/>
              <a:t>• Formulate interface assignment as a satisfiability </a:t>
            </a:r>
            <a:r>
              <a:rPr lang="en-US" sz="2400">
                <a:latin typeface="Arial"/>
              </a:rPr>
              <a:t>modulo the theory of costs problem (i.e.,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find maximum cost matching that satisfies a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set of integrity constraints);</a:t>
            </a:r>
          </a:p>
          <a:p>
            <a:endParaRPr sz="2400"/>
          </a:p>
          <a:p>
            <a:r>
              <a:rPr lang="en-US" sz="2400"/>
              <a:t>• Use type-directed synthesis to generate </a:t>
            </a:r>
            <a:r>
              <a:rPr lang="en-US" sz="2400">
                <a:latin typeface="Arial"/>
              </a:rPr>
              <a:t>adaptor code.</a:t>
            </a:r>
            <a:endParaRPr sz="2400"/>
          </a:p>
        </p:txBody>
      </p:sp>
      <p:sp>
        <p:nvSpPr>
          <p:cNvPr id="80" name="TextShape 3"/>
          <p:cNvSpPr txBox="1"/>
          <p:nvPr/>
        </p:nvSpPr>
        <p:spPr>
          <a:xfrm>
            <a:off x="68400" y="158760"/>
            <a:ext cx="9072360" cy="1352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Arial"/>
                <a:ea typeface="Droid Sans Fallback"/>
              </a:rPr>
              <a:t>Solutions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155520" y="2100240"/>
            <a:ext cx="9848520" cy="468612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504360" y="300960"/>
            <a:ext cx="907236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Overview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0" y="3017520"/>
            <a:ext cx="1005480" cy="109692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3512160" y="3267360"/>
            <a:ext cx="602280" cy="3898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3"/>
          <a:stretch>
            <a:fillRect/>
          </a:stretch>
        </p:blipFill>
        <p:spPr>
          <a:xfrm>
            <a:off x="5212080" y="3291840"/>
            <a:ext cx="602280" cy="3898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4937760" y="4381920"/>
            <a:ext cx="53748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ccanthis ADF Std"/>
              </a:rPr>
              <a:t>int </a:t>
            </a:r>
            <a:endParaRPr/>
          </a:p>
        </p:txBody>
      </p:sp>
      <p:sp>
        <p:nvSpPr>
          <p:cNvPr id="87" name="Line 2"/>
          <p:cNvSpPr/>
          <p:nvPr/>
        </p:nvSpPr>
        <p:spPr>
          <a:xfrm>
            <a:off x="5401440" y="4592880"/>
            <a:ext cx="4302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88" name="CustomShape 3"/>
          <p:cNvSpPr/>
          <p:nvPr/>
        </p:nvSpPr>
        <p:spPr>
          <a:xfrm>
            <a:off x="5798520" y="4381920"/>
            <a:ext cx="96768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>
                <a:latin typeface="Accanthis ADF Std"/>
              </a:rPr>
              <a:t>String(1)</a:t>
            </a:r>
            <a:endParaRPr sz="1600"/>
          </a:p>
        </p:txBody>
      </p:sp>
      <p:sp>
        <p:nvSpPr>
          <p:cNvPr id="89" name="CustomShape 4"/>
          <p:cNvSpPr/>
          <p:nvPr/>
        </p:nvSpPr>
        <p:spPr>
          <a:xfrm>
            <a:off x="4937760" y="4114800"/>
            <a:ext cx="45684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ccanthis ADF Std"/>
              </a:rPr>
              <a:t>int </a:t>
            </a:r>
            <a:endParaRPr/>
          </a:p>
        </p:txBody>
      </p:sp>
      <p:sp>
        <p:nvSpPr>
          <p:cNvPr id="90" name="Line 5"/>
          <p:cNvSpPr/>
          <p:nvPr/>
        </p:nvSpPr>
        <p:spPr>
          <a:xfrm>
            <a:off x="5331960" y="432576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91" name="CustomShape 6"/>
          <p:cNvSpPr/>
          <p:nvPr/>
        </p:nvSpPr>
        <p:spPr>
          <a:xfrm>
            <a:off x="5669280" y="4114800"/>
            <a:ext cx="82260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ccanthis ADF Std"/>
              </a:rPr>
              <a:t>int(0)</a:t>
            </a:r>
            <a:endParaRPr/>
          </a:p>
        </p:txBody>
      </p:sp>
      <p:sp>
        <p:nvSpPr>
          <p:cNvPr id="92" name="CustomShape 7"/>
          <p:cNvSpPr/>
          <p:nvPr/>
        </p:nvSpPr>
        <p:spPr>
          <a:xfrm>
            <a:off x="4937760" y="4656240"/>
            <a:ext cx="77940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ccanthis ADF Std"/>
              </a:rPr>
              <a:t>String</a:t>
            </a:r>
            <a:endParaRPr/>
          </a:p>
        </p:txBody>
      </p:sp>
      <p:sp>
        <p:nvSpPr>
          <p:cNvPr id="93" name="Line 8"/>
          <p:cNvSpPr/>
          <p:nvPr/>
        </p:nvSpPr>
        <p:spPr>
          <a:xfrm>
            <a:off x="5610240" y="4867200"/>
            <a:ext cx="62388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94" name="CustomShape 9"/>
          <p:cNvSpPr/>
          <p:nvPr/>
        </p:nvSpPr>
        <p:spPr>
          <a:xfrm>
            <a:off x="6185520" y="4656240"/>
            <a:ext cx="140364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ccanthis ADF Std"/>
              </a:rPr>
              <a:t>Array(2)</a:t>
            </a:r>
            <a:endParaRPr/>
          </a:p>
        </p:txBody>
      </p:sp>
      <p:sp>
        <p:nvSpPr>
          <p:cNvPr id="95" name="CustomShape 10"/>
          <p:cNvSpPr/>
          <p:nvPr/>
        </p:nvSpPr>
        <p:spPr>
          <a:xfrm>
            <a:off x="4937760" y="4114800"/>
            <a:ext cx="45684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ccanthis ADF Std"/>
              </a:rPr>
              <a:t>int </a:t>
            </a:r>
            <a:endParaRPr/>
          </a:p>
        </p:txBody>
      </p:sp>
      <p:sp>
        <p:nvSpPr>
          <p:cNvPr id="96" name="Line 11"/>
          <p:cNvSpPr/>
          <p:nvPr/>
        </p:nvSpPr>
        <p:spPr>
          <a:xfrm>
            <a:off x="5331960" y="432576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97" name="CustomShape 12"/>
          <p:cNvSpPr/>
          <p:nvPr/>
        </p:nvSpPr>
        <p:spPr>
          <a:xfrm>
            <a:off x="5669280" y="4114800"/>
            <a:ext cx="82260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ccanthis ADF Std"/>
              </a:rPr>
              <a:t>int(0)</a:t>
            </a:r>
            <a:endParaRPr/>
          </a:p>
        </p:txBody>
      </p:sp>
      <p:sp>
        <p:nvSpPr>
          <p:cNvPr id="98" name="CustomShape 13"/>
          <p:cNvSpPr/>
          <p:nvPr/>
        </p:nvSpPr>
        <p:spPr>
          <a:xfrm>
            <a:off x="4937760" y="4930560"/>
            <a:ext cx="72576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ccanthis ADF Std"/>
              </a:rPr>
              <a:t>Array</a:t>
            </a:r>
            <a:endParaRPr/>
          </a:p>
        </p:txBody>
      </p:sp>
      <p:sp>
        <p:nvSpPr>
          <p:cNvPr id="99" name="Line 14"/>
          <p:cNvSpPr/>
          <p:nvPr/>
        </p:nvSpPr>
        <p:spPr>
          <a:xfrm>
            <a:off x="5563800" y="5141520"/>
            <a:ext cx="58104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00" name="CustomShape 15"/>
          <p:cNvSpPr/>
          <p:nvPr/>
        </p:nvSpPr>
        <p:spPr>
          <a:xfrm>
            <a:off x="6099480" y="4930560"/>
            <a:ext cx="1306800" cy="3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ccanthis ADF Std"/>
              </a:rPr>
              <a:t>Vector(2)</a:t>
            </a:r>
            <a:endParaRPr/>
          </a:p>
        </p:txBody>
      </p:sp>
      <p:sp>
        <p:nvSpPr>
          <p:cNvPr id="102" name="CustomShape 17"/>
          <p:cNvSpPr/>
          <p:nvPr/>
        </p:nvSpPr>
        <p:spPr>
          <a:xfrm>
            <a:off x="4846320" y="5212080"/>
            <a:ext cx="2468520" cy="30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500" b="1">
                <a:latin typeface="Arial"/>
              </a:rPr>
              <a:t>Type Conversion Cost</a:t>
            </a:r>
            <a:endParaRPr/>
          </a:p>
        </p:txBody>
      </p:sp>
      <p:sp>
        <p:nvSpPr>
          <p:cNvPr id="103" name="CustomShape 18"/>
          <p:cNvSpPr/>
          <p:nvPr/>
        </p:nvSpPr>
        <p:spPr>
          <a:xfrm>
            <a:off x="6368400" y="5852160"/>
            <a:ext cx="779400" cy="3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ccanthis ADF Std"/>
              </a:rPr>
              <a:t>String</a:t>
            </a:r>
            <a:endParaRPr/>
          </a:p>
        </p:txBody>
      </p:sp>
      <p:sp>
        <p:nvSpPr>
          <p:cNvPr id="104" name="Line 19"/>
          <p:cNvSpPr/>
          <p:nvPr/>
        </p:nvSpPr>
        <p:spPr>
          <a:xfrm>
            <a:off x="7008480" y="603504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05" name="CustomShape 20"/>
          <p:cNvSpPr/>
          <p:nvPr/>
        </p:nvSpPr>
        <p:spPr>
          <a:xfrm>
            <a:off x="7374240" y="5852160"/>
            <a:ext cx="1403640" cy="3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ccanthis ADF Std"/>
              </a:rPr>
              <a:t>Vector(2)</a:t>
            </a:r>
            <a:endParaRPr/>
          </a:p>
        </p:txBody>
      </p:sp>
      <p:sp>
        <p:nvSpPr>
          <p:cNvPr id="106" name="CustomShape 21"/>
          <p:cNvSpPr/>
          <p:nvPr/>
        </p:nvSpPr>
        <p:spPr>
          <a:xfrm>
            <a:off x="6492240" y="6152760"/>
            <a:ext cx="219420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>
                <a:latin typeface="Arial"/>
              </a:rPr>
              <a:t>Maximum Cost!</a:t>
            </a:r>
            <a:endParaRPr/>
          </a:p>
        </p:txBody>
      </p:sp>
      <p:sp>
        <p:nvSpPr>
          <p:cNvPr id="109" name="CustomShape 24"/>
          <p:cNvSpPr/>
          <p:nvPr/>
        </p:nvSpPr>
        <p:spPr>
          <a:xfrm>
            <a:off x="7315200" y="6442920"/>
            <a:ext cx="91404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r>
              <a:rPr lang="en-US" sz="1200" b="1">
                <a:latin typeface="Arial"/>
              </a:rPr>
              <a:t>Adapter </a:t>
            </a:r>
            <a:endParaRPr sz="1200"/>
          </a:p>
          <a:p>
            <a:r>
              <a:rPr lang="en-US" sz="1200" b="1">
                <a:latin typeface="Arial"/>
              </a:rPr>
              <a:t>Code</a:t>
            </a:r>
            <a:endParaRPr sz="1200"/>
          </a:p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 Synthesis</a:t>
            </a:r>
            <a:endParaRPr sz="1200"/>
          </a:p>
        </p:txBody>
      </p:sp>
      <p:pic>
        <p:nvPicPr>
          <p:cNvPr id="110" name="Picture 109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4846320"/>
            <a:ext cx="2866320" cy="261864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5"/>
          <a:stretch>
            <a:fillRect/>
          </a:stretch>
        </p:blipFill>
        <p:spPr>
          <a:xfrm>
            <a:off x="716760" y="2469240"/>
            <a:ext cx="2666160" cy="18280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6"/>
          <a:stretch>
            <a:fillRect/>
          </a:stretch>
        </p:blipFill>
        <p:spPr>
          <a:xfrm>
            <a:off x="5943600" y="3017880"/>
            <a:ext cx="3504600" cy="9136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7"/>
          <a:stretch>
            <a:fillRect/>
          </a:stretch>
        </p:blipFill>
        <p:spPr>
          <a:xfrm>
            <a:off x="4114800" y="5989680"/>
            <a:ext cx="2285640" cy="139752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8"/>
          <a:stretch>
            <a:fillRect/>
          </a:stretch>
        </p:blipFill>
        <p:spPr>
          <a:xfrm>
            <a:off x="6420240" y="5577840"/>
            <a:ext cx="2723400" cy="19944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9"/>
          <a:stretch>
            <a:fillRect/>
          </a:stretch>
        </p:blipFill>
        <p:spPr>
          <a:xfrm>
            <a:off x="7680960" y="4273200"/>
            <a:ext cx="1279800" cy="938520"/>
          </a:xfrm>
          <a:prstGeom prst="rect">
            <a:avLst/>
          </a:prstGeom>
          <a:ln>
            <a:noFill/>
          </a:ln>
        </p:spPr>
      </p:pic>
      <p:sp>
        <p:nvSpPr>
          <p:cNvPr id="116" name="CustomShape 25"/>
          <p:cNvSpPr/>
          <p:nvPr/>
        </p:nvSpPr>
        <p:spPr>
          <a:xfrm>
            <a:off x="6420240" y="5577840"/>
            <a:ext cx="2723400" cy="199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17" name="CustomShape 26"/>
          <p:cNvSpPr/>
          <p:nvPr/>
        </p:nvSpPr>
        <p:spPr>
          <a:xfrm>
            <a:off x="640080" y="5303520"/>
            <a:ext cx="2592000" cy="365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18" name="TextShape 27"/>
          <p:cNvSpPr txBox="1"/>
          <p:nvPr/>
        </p:nvSpPr>
        <p:spPr>
          <a:xfrm>
            <a:off x="504360" y="300960"/>
            <a:ext cx="907236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Our approach by example</a:t>
            </a:r>
            <a:endParaRPr/>
          </a:p>
        </p:txBody>
      </p:sp>
      <p:sp>
        <p:nvSpPr>
          <p:cNvPr id="39" name="Left Arrow 38"/>
          <p:cNvSpPr/>
          <p:nvPr/>
        </p:nvSpPr>
        <p:spPr>
          <a:xfrm>
            <a:off x="3232080" y="6442920"/>
            <a:ext cx="665232" cy="3087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>
            <a:off x="6234120" y="6442920"/>
            <a:ext cx="913680" cy="3087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7147800" y="4114800"/>
            <a:ext cx="441360" cy="11739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275</Words>
  <PresentationFormat>Custom</PresentationFormat>
  <Paragraphs>41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Yu Feng</cp:lastModifiedBy>
  <cp:revision>17</cp:revision>
  <dcterms:created xsi:type="dcterms:W3CDTF">2015-07-15T19:17:45Z</dcterms:created>
  <dcterms:modified xsi:type="dcterms:W3CDTF">2015-07-15T19:39:42Z</dcterms:modified>
</cp:coreProperties>
</file>