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16.png" ContentType="image/png"/>
  <Override PartName="/ppt/media/image14.png" ContentType="image/png"/>
  <Override PartName="/ppt/media/image13.png" ContentType="image/png"/>
  <Override PartName="/ppt/media/image12.png" ContentType="image/png"/>
  <Override PartName="/ppt/media/image10.png" ContentType="image/png"/>
  <Override PartName="/ppt/media/image15.png" ContentType="image/png"/>
  <Override PartName="/ppt/media/image9.png" ContentType="image/png"/>
  <Override PartName="/ppt/media/image8.png" ContentType="image/png"/>
  <Override PartName="/ppt/media/image6.png" ContentType="image/png"/>
  <Override PartName="/ppt/media/image5.png" ContentType="image/png"/>
  <Override PartName="/ppt/media/image7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1.png" ContentType="image/pn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5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8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68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69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5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Relationship Id="rId9" Type="http://schemas.openxmlformats.org/officeDocument/2006/relationships/image" Target="../media/image16.png"/><Relationship Id="rId10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Shape 1"/>
          <p:cNvSpPr txBox="1"/>
          <p:nvPr/>
        </p:nvSpPr>
        <p:spPr>
          <a:xfrm>
            <a:off x="504000" y="-320760"/>
            <a:ext cx="9072360" cy="2505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CODEHUNTER: CONTEXT-DRIVEN</a:t>
            </a:r>
            <a:r>
              <a:rPr lang="en-US" sz="4400">
                <a:latin typeface="Arial"/>
              </a:rPr>
              <a:t>
</a:t>
            </a:r>
            <a:r>
              <a:rPr lang="en-US" sz="4400">
                <a:latin typeface="Arial"/>
              </a:rPr>
              <a:t>COMPONENT-BASED SYNTHESIS FROM BIG DATA</a:t>
            </a:r>
            <a:endParaRPr/>
          </a:p>
        </p:txBody>
      </p:sp>
      <p:sp>
        <p:nvSpPr>
          <p:cNvPr id="71" name="TextShape 2"/>
          <p:cNvSpPr txBox="1"/>
          <p:nvPr/>
        </p:nvSpPr>
        <p:spPr>
          <a:xfrm>
            <a:off x="504000" y="1768680"/>
            <a:ext cx="907236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3200">
                <a:latin typeface="Arial"/>
              </a:rPr>
              <a:t>YU FENG, YUEPENG WANG, ARATI KAUSHIK, ISIL DILLIG</a:t>
            </a:r>
            <a:endParaRPr/>
          </a:p>
        </p:txBody>
      </p:sp>
      <p:pic>
        <p:nvPicPr>
          <p:cNvPr id="72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170160" y="5081040"/>
            <a:ext cx="2041920" cy="771120"/>
          </a:xfrm>
          <a:prstGeom prst="rect">
            <a:avLst/>
          </a:prstGeom>
          <a:ln>
            <a:noFill/>
          </a:ln>
        </p:spPr>
      </p:pic>
      <p:pic>
        <p:nvPicPr>
          <p:cNvPr id="73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556080" y="2774880"/>
            <a:ext cx="3047760" cy="771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Shape 1"/>
          <p:cNvSpPr txBox="1"/>
          <p:nvPr/>
        </p:nvSpPr>
        <p:spPr>
          <a:xfrm>
            <a:off x="504000" y="300960"/>
            <a:ext cx="907236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OBJECTIVE AND GOALS</a:t>
            </a:r>
            <a:endParaRPr/>
          </a:p>
        </p:txBody>
      </p:sp>
      <p:sp>
        <p:nvSpPr>
          <p:cNvPr id="75" name="TextShape 2"/>
          <p:cNvSpPr txBox="1"/>
          <p:nvPr/>
        </p:nvSpPr>
        <p:spPr>
          <a:xfrm>
            <a:off x="504000" y="770400"/>
            <a:ext cx="9072360" cy="6381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3200">
                <a:latin typeface="Arial"/>
              </a:rPr>
              <a:t>CODEHUNTER is a system for componentbased</a:t>
            </a:r>
            <a:endParaRPr/>
          </a:p>
          <a:p>
            <a:pPr algn="ctr"/>
            <a:r>
              <a:rPr lang="en-US" sz="3200">
                <a:latin typeface="Arial"/>
              </a:rPr>
              <a:t>program synthesis in Java. Unlike previous</a:t>
            </a:r>
            <a:endParaRPr/>
          </a:p>
          <a:p>
            <a:pPr algn="ctr"/>
            <a:r>
              <a:rPr lang="en-US" sz="3200">
                <a:latin typeface="Arial"/>
              </a:rPr>
              <a:t>component-based program synthesis approaches,</a:t>
            </a:r>
            <a:endParaRPr/>
          </a:p>
          <a:p>
            <a:pPr algn="ctr"/>
            <a:r>
              <a:rPr lang="en-US" sz="3200">
                <a:latin typeface="Arial"/>
              </a:rPr>
              <a:t>our approach is:</a:t>
            </a:r>
            <a:endParaRPr/>
          </a:p>
          <a:p>
            <a:pPr algn="ctr"/>
            <a:r>
              <a:rPr lang="en-US" sz="3200">
                <a:latin typeface="Arial"/>
              </a:rPr>
              <a:t>1. Data-driven: Rather than using a fixed</a:t>
            </a:r>
            <a:endParaRPr/>
          </a:p>
          <a:p>
            <a:pPr algn="ctr"/>
            <a:r>
              <a:rPr lang="en-US" sz="3200">
                <a:latin typeface="Arial"/>
              </a:rPr>
              <a:t>set of components, CODEHUNTER dynamically</a:t>
            </a:r>
            <a:endParaRPr/>
          </a:p>
          <a:p>
            <a:pPr algn="ctr"/>
            <a:r>
              <a:rPr lang="en-US" sz="3200">
                <a:latin typeface="Arial"/>
              </a:rPr>
              <a:t>discovers relevant components in large</a:t>
            </a:r>
            <a:endParaRPr/>
          </a:p>
          <a:p>
            <a:pPr algn="ctr"/>
            <a:r>
              <a:rPr lang="en-US" sz="3200">
                <a:latin typeface="Arial"/>
              </a:rPr>
              <a:t>code corpora.</a:t>
            </a:r>
            <a:endParaRPr/>
          </a:p>
          <a:p>
            <a:pPr algn="ctr"/>
            <a:r>
              <a:rPr lang="en-US" sz="3200">
                <a:latin typeface="Arial"/>
              </a:rPr>
              <a:t>2. Context-driven: CODEHUNTER uses context</a:t>
            </a:r>
            <a:endParaRPr/>
          </a:p>
          <a:p>
            <a:pPr algn="ctr"/>
            <a:r>
              <a:rPr lang="en-US" sz="3200">
                <a:latin typeface="Arial"/>
              </a:rPr>
              <a:t>of the program to be synthesized to</a:t>
            </a:r>
            <a:endParaRPr/>
          </a:p>
          <a:p>
            <a:pPr algn="ctr"/>
            <a:r>
              <a:rPr lang="en-US" sz="3200">
                <a:latin typeface="Arial"/>
              </a:rPr>
              <a:t>identify pertinent code snippets. We interpret</a:t>
            </a:r>
            <a:endParaRPr/>
          </a:p>
          <a:p>
            <a:pPr algn="ctr"/>
            <a:r>
              <a:rPr lang="en-US" sz="3200">
                <a:latin typeface="Arial"/>
              </a:rPr>
              <a:t>program context in a broad way: it</a:t>
            </a:r>
            <a:endParaRPr/>
          </a:p>
          <a:p>
            <a:pPr algn="ctr"/>
            <a:r>
              <a:rPr lang="en-US" sz="3200">
                <a:latin typeface="Arial"/>
              </a:rPr>
              <a:t>includes method signature, comments, test</a:t>
            </a:r>
            <a:endParaRPr/>
          </a:p>
          <a:p>
            <a:pPr algn="ctr"/>
            <a:r>
              <a:rPr lang="en-US" sz="3200">
                <a:latin typeface="Arial"/>
              </a:rPr>
              <a:t>cases, program history . . .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Shape 1"/>
          <p:cNvSpPr txBox="1"/>
          <p:nvPr/>
        </p:nvSpPr>
        <p:spPr>
          <a:xfrm>
            <a:off x="504000" y="300960"/>
            <a:ext cx="907236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Challenges</a:t>
            </a:r>
            <a:endParaRPr/>
          </a:p>
        </p:txBody>
      </p:sp>
      <p:sp>
        <p:nvSpPr>
          <p:cNvPr id="77" name="TextShape 2"/>
          <p:cNvSpPr txBox="1"/>
          <p:nvPr/>
        </p:nvSpPr>
        <p:spPr>
          <a:xfrm>
            <a:off x="504000" y="1454040"/>
            <a:ext cx="9072360" cy="5013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3200">
                <a:latin typeface="Arial"/>
              </a:rPr>
              <a:t>Context abstraction: Identify a good abstraction</a:t>
            </a:r>
            <a:endParaRPr/>
          </a:p>
          <a:p>
            <a:pPr algn="ctr"/>
            <a:r>
              <a:rPr lang="en-US" sz="3200">
                <a:latin typeface="Arial"/>
              </a:rPr>
              <a:t>of program context to drive</a:t>
            </a:r>
            <a:endParaRPr/>
          </a:p>
          <a:p>
            <a:pPr algn="ctr"/>
            <a:r>
              <a:rPr lang="en-US" sz="3200">
                <a:latin typeface="Arial"/>
              </a:rPr>
              <a:t>database queries for discovering relevant</a:t>
            </a:r>
            <a:endParaRPr/>
          </a:p>
          <a:p>
            <a:pPr algn="ctr"/>
            <a:r>
              <a:rPr lang="en-US" sz="3200">
                <a:latin typeface="Arial"/>
              </a:rPr>
              <a:t>components</a:t>
            </a:r>
            <a:endParaRPr/>
          </a:p>
          <a:p>
            <a:pPr algn="ctr"/>
            <a:r>
              <a:rPr lang="en-US" sz="3200">
                <a:latin typeface="Arial"/>
              </a:rPr>
              <a:t>• </a:t>
            </a:r>
            <a:r>
              <a:rPr lang="en-US" sz="3200">
                <a:latin typeface="Arial"/>
              </a:rPr>
              <a:t>Interface alignment: Once we identify relevant</a:t>
            </a:r>
            <a:endParaRPr/>
          </a:p>
          <a:p>
            <a:pPr algn="ctr"/>
            <a:r>
              <a:rPr lang="en-US" sz="3200">
                <a:latin typeface="Arial"/>
              </a:rPr>
              <a:t>component, figure out correspondence</a:t>
            </a:r>
            <a:endParaRPr/>
          </a:p>
          <a:p>
            <a:pPr algn="ctr"/>
            <a:r>
              <a:rPr lang="en-US" sz="3200">
                <a:latin typeface="Arial"/>
              </a:rPr>
              <a:t>between this component’s interface and existing</a:t>
            </a:r>
            <a:endParaRPr/>
          </a:p>
          <a:p>
            <a:pPr algn="ctr"/>
            <a:r>
              <a:rPr lang="en-US" sz="3200">
                <a:latin typeface="Arial"/>
              </a:rPr>
              <a:t>context elements</a:t>
            </a:r>
            <a:endParaRPr/>
          </a:p>
          <a:p>
            <a:pPr algn="ctr"/>
            <a:r>
              <a:rPr lang="en-US" sz="3200">
                <a:latin typeface="Arial"/>
              </a:rPr>
              <a:t>• </a:t>
            </a:r>
            <a:r>
              <a:rPr lang="en-US" sz="3200">
                <a:latin typeface="Arial"/>
              </a:rPr>
              <a:t>Adaptor code synthesis: We need to synthesize</a:t>
            </a:r>
            <a:endParaRPr/>
          </a:p>
          <a:p>
            <a:pPr algn="ctr"/>
            <a:r>
              <a:rPr lang="en-US" sz="3200">
                <a:latin typeface="Arial"/>
              </a:rPr>
              <a:t>adaptor code to integrate component</a:t>
            </a:r>
            <a:endParaRPr/>
          </a:p>
          <a:p>
            <a:pPr algn="ctr"/>
            <a:r>
              <a:rPr lang="en-US" sz="3200">
                <a:latin typeface="Arial"/>
              </a:rPr>
              <a:t>into program context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504000" y="300960"/>
            <a:ext cx="907236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9" name="TextShape 2"/>
          <p:cNvSpPr txBox="1"/>
          <p:nvPr/>
        </p:nvSpPr>
        <p:spPr>
          <a:xfrm>
            <a:off x="504000" y="1226160"/>
            <a:ext cx="9072360" cy="5469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3200">
                <a:latin typeface="Arial"/>
              </a:rPr>
              <a:t>We combine the advantages of statistical and</a:t>
            </a:r>
            <a:endParaRPr/>
          </a:p>
          <a:p>
            <a:pPr algn="ctr"/>
            <a:r>
              <a:rPr lang="en-US" sz="3200">
                <a:latin typeface="Arial"/>
              </a:rPr>
              <a:t>SMT-based techniques:</a:t>
            </a:r>
            <a:endParaRPr/>
          </a:p>
          <a:p>
            <a:pPr algn="ctr"/>
            <a:r>
              <a:rPr lang="en-US" sz="3200">
                <a:latin typeface="Arial"/>
              </a:rPr>
              <a:t>1. Use Hidden Markov Models to learn a good</a:t>
            </a:r>
            <a:endParaRPr/>
          </a:p>
          <a:p>
            <a:pPr algn="ctr"/>
            <a:r>
              <a:rPr lang="en-US" sz="3200">
                <a:latin typeface="Arial"/>
              </a:rPr>
              <a:t>abstraction of program context to drive</a:t>
            </a:r>
            <a:endParaRPr/>
          </a:p>
          <a:p>
            <a:pPr algn="ctr"/>
            <a:r>
              <a:rPr lang="en-US" sz="3200">
                <a:latin typeface="Arial"/>
              </a:rPr>
              <a:t>database queries</a:t>
            </a:r>
            <a:endParaRPr/>
          </a:p>
          <a:p>
            <a:pPr algn="ctr"/>
            <a:r>
              <a:rPr lang="en-US" sz="3200">
                <a:latin typeface="Arial"/>
              </a:rPr>
              <a:t>2. Formulate interface assignment as a satisfiability</a:t>
            </a:r>
            <a:endParaRPr/>
          </a:p>
          <a:p>
            <a:pPr algn="ctr"/>
            <a:r>
              <a:rPr lang="en-US" sz="3200">
                <a:latin typeface="Arial"/>
              </a:rPr>
              <a:t>modulo the theory of costs problem (i.e.,</a:t>
            </a:r>
            <a:endParaRPr/>
          </a:p>
          <a:p>
            <a:pPr algn="ctr"/>
            <a:r>
              <a:rPr lang="en-US" sz="3200">
                <a:latin typeface="Arial"/>
              </a:rPr>
              <a:t>find maximum cost matching that satisfies a</a:t>
            </a:r>
            <a:endParaRPr/>
          </a:p>
          <a:p>
            <a:pPr algn="ctr"/>
            <a:r>
              <a:rPr lang="en-US" sz="3200">
                <a:latin typeface="Arial"/>
              </a:rPr>
              <a:t>set of integrity constraints)</a:t>
            </a:r>
            <a:endParaRPr/>
          </a:p>
          <a:p>
            <a:pPr algn="ctr"/>
            <a:r>
              <a:rPr lang="en-US" sz="3200">
                <a:latin typeface="Arial"/>
              </a:rPr>
              <a:t>3. Use type-directed synthesis to generate</a:t>
            </a:r>
            <a:endParaRPr/>
          </a:p>
          <a:p>
            <a:pPr algn="ctr"/>
            <a:r>
              <a:rPr lang="en-US" sz="3200">
                <a:latin typeface="Arial"/>
              </a:rPr>
              <a:t>adaptor code</a:t>
            </a:r>
            <a:endParaRPr/>
          </a:p>
        </p:txBody>
      </p:sp>
      <p:sp>
        <p:nvSpPr>
          <p:cNvPr id="80" name="TextShape 3"/>
          <p:cNvSpPr txBox="1"/>
          <p:nvPr/>
        </p:nvSpPr>
        <p:spPr>
          <a:xfrm>
            <a:off x="68400" y="158760"/>
            <a:ext cx="9072360" cy="1352160"/>
          </a:xfrm>
          <a:prstGeom prst="rect">
            <a:avLst/>
          </a:prstGeom>
        </p:spPr>
        <p:txBody>
          <a:bodyPr lIns="90000" rIns="90000" tIns="45000" bIns="45000" anchor="ctr"/>
          <a:p>
            <a:pPr algn="ctr"/>
            <a:r>
              <a:rPr lang="en-US" sz="4400">
                <a:solidFill>
                  <a:srgbClr val="000000"/>
                </a:solidFill>
                <a:latin typeface="Arial"/>
                <a:ea typeface="Droid Sans Fallback"/>
              </a:rPr>
              <a:t>Solution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55520" y="2100240"/>
            <a:ext cx="9848520" cy="4686120"/>
          </a:xfrm>
          <a:prstGeom prst="rect">
            <a:avLst/>
          </a:prstGeom>
          <a:ln>
            <a:noFill/>
          </a:ln>
        </p:spPr>
      </p:pic>
      <p:sp>
        <p:nvSpPr>
          <p:cNvPr id="82" name="TextShape 1"/>
          <p:cNvSpPr txBox="1"/>
          <p:nvPr/>
        </p:nvSpPr>
        <p:spPr>
          <a:xfrm>
            <a:off x="504360" y="300960"/>
            <a:ext cx="907236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Overview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114800" y="3017520"/>
            <a:ext cx="1005480" cy="1096920"/>
          </a:xfrm>
          <a:prstGeom prst="rect">
            <a:avLst/>
          </a:prstGeom>
          <a:ln>
            <a:noFill/>
          </a:ln>
        </p:spPr>
      </p:pic>
      <p:pic>
        <p:nvPicPr>
          <p:cNvPr id="8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512160" y="3267360"/>
            <a:ext cx="602280" cy="389880"/>
          </a:xfrm>
          <a:prstGeom prst="rect">
            <a:avLst/>
          </a:prstGeom>
          <a:ln>
            <a:noFill/>
          </a:ln>
        </p:spPr>
      </p:pic>
      <p:pic>
        <p:nvPicPr>
          <p:cNvPr id="85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5212080" y="3291840"/>
            <a:ext cx="602280" cy="389880"/>
          </a:xfrm>
          <a:prstGeom prst="rect">
            <a:avLst/>
          </a:prstGeom>
          <a:ln>
            <a:noFill/>
          </a:ln>
        </p:spPr>
      </p:pic>
      <p:sp>
        <p:nvSpPr>
          <p:cNvPr id="86" name="CustomShape 1"/>
          <p:cNvSpPr/>
          <p:nvPr/>
        </p:nvSpPr>
        <p:spPr>
          <a:xfrm>
            <a:off x="4937760" y="4381920"/>
            <a:ext cx="537480" cy="358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ccanthis ADF Std"/>
              </a:rPr>
              <a:t>int </a:t>
            </a:r>
            <a:endParaRPr/>
          </a:p>
        </p:txBody>
      </p:sp>
      <p:sp>
        <p:nvSpPr>
          <p:cNvPr id="87" name="Line 2"/>
          <p:cNvSpPr/>
          <p:nvPr/>
        </p:nvSpPr>
        <p:spPr>
          <a:xfrm>
            <a:off x="5401440" y="4592880"/>
            <a:ext cx="43020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88" name="CustomShape 3"/>
          <p:cNvSpPr/>
          <p:nvPr/>
        </p:nvSpPr>
        <p:spPr>
          <a:xfrm>
            <a:off x="5798520" y="4381920"/>
            <a:ext cx="967680" cy="358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ccanthis ADF Std"/>
              </a:rPr>
              <a:t>String(1)</a:t>
            </a:r>
            <a:endParaRPr/>
          </a:p>
        </p:txBody>
      </p:sp>
      <p:sp>
        <p:nvSpPr>
          <p:cNvPr id="89" name="CustomShape 4"/>
          <p:cNvSpPr/>
          <p:nvPr/>
        </p:nvSpPr>
        <p:spPr>
          <a:xfrm>
            <a:off x="4937760" y="4114800"/>
            <a:ext cx="456840" cy="358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ccanthis ADF Std"/>
              </a:rPr>
              <a:t>int </a:t>
            </a:r>
            <a:endParaRPr/>
          </a:p>
        </p:txBody>
      </p:sp>
      <p:sp>
        <p:nvSpPr>
          <p:cNvPr id="90" name="Line 5"/>
          <p:cNvSpPr/>
          <p:nvPr/>
        </p:nvSpPr>
        <p:spPr>
          <a:xfrm>
            <a:off x="5331960" y="4325760"/>
            <a:ext cx="36576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91" name="CustomShape 6"/>
          <p:cNvSpPr/>
          <p:nvPr/>
        </p:nvSpPr>
        <p:spPr>
          <a:xfrm>
            <a:off x="5669280" y="4114800"/>
            <a:ext cx="822600" cy="358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ccanthis ADF Std"/>
              </a:rPr>
              <a:t>int(0)</a:t>
            </a:r>
            <a:endParaRPr/>
          </a:p>
        </p:txBody>
      </p:sp>
      <p:sp>
        <p:nvSpPr>
          <p:cNvPr id="92" name="CustomShape 7"/>
          <p:cNvSpPr/>
          <p:nvPr/>
        </p:nvSpPr>
        <p:spPr>
          <a:xfrm>
            <a:off x="4937760" y="4656240"/>
            <a:ext cx="779400" cy="358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ccanthis ADF Std"/>
              </a:rPr>
              <a:t>String</a:t>
            </a:r>
            <a:endParaRPr/>
          </a:p>
        </p:txBody>
      </p:sp>
      <p:sp>
        <p:nvSpPr>
          <p:cNvPr id="93" name="Line 8"/>
          <p:cNvSpPr/>
          <p:nvPr/>
        </p:nvSpPr>
        <p:spPr>
          <a:xfrm>
            <a:off x="5610240" y="4867200"/>
            <a:ext cx="62388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94" name="CustomShape 9"/>
          <p:cNvSpPr/>
          <p:nvPr/>
        </p:nvSpPr>
        <p:spPr>
          <a:xfrm>
            <a:off x="6185520" y="4656240"/>
            <a:ext cx="1403640" cy="358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ccanthis ADF Std"/>
              </a:rPr>
              <a:t>Array(2)</a:t>
            </a:r>
            <a:endParaRPr/>
          </a:p>
        </p:txBody>
      </p:sp>
      <p:sp>
        <p:nvSpPr>
          <p:cNvPr id="95" name="CustomShape 10"/>
          <p:cNvSpPr/>
          <p:nvPr/>
        </p:nvSpPr>
        <p:spPr>
          <a:xfrm>
            <a:off x="4937760" y="4114800"/>
            <a:ext cx="456840" cy="358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ccanthis ADF Std"/>
              </a:rPr>
              <a:t>int </a:t>
            </a:r>
            <a:endParaRPr/>
          </a:p>
        </p:txBody>
      </p:sp>
      <p:sp>
        <p:nvSpPr>
          <p:cNvPr id="96" name="Line 11"/>
          <p:cNvSpPr/>
          <p:nvPr/>
        </p:nvSpPr>
        <p:spPr>
          <a:xfrm>
            <a:off x="5331960" y="4325760"/>
            <a:ext cx="36576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97" name="CustomShape 12"/>
          <p:cNvSpPr/>
          <p:nvPr/>
        </p:nvSpPr>
        <p:spPr>
          <a:xfrm>
            <a:off x="5669280" y="4114800"/>
            <a:ext cx="822600" cy="358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ccanthis ADF Std"/>
              </a:rPr>
              <a:t>int(0)</a:t>
            </a:r>
            <a:endParaRPr/>
          </a:p>
        </p:txBody>
      </p:sp>
      <p:sp>
        <p:nvSpPr>
          <p:cNvPr id="98" name="CustomShape 13"/>
          <p:cNvSpPr/>
          <p:nvPr/>
        </p:nvSpPr>
        <p:spPr>
          <a:xfrm>
            <a:off x="4937760" y="4930560"/>
            <a:ext cx="725760" cy="358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ccanthis ADF Std"/>
              </a:rPr>
              <a:t>Array</a:t>
            </a:r>
            <a:endParaRPr/>
          </a:p>
        </p:txBody>
      </p:sp>
      <p:sp>
        <p:nvSpPr>
          <p:cNvPr id="99" name="Line 14"/>
          <p:cNvSpPr/>
          <p:nvPr/>
        </p:nvSpPr>
        <p:spPr>
          <a:xfrm>
            <a:off x="5563800" y="5141520"/>
            <a:ext cx="58104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100" name="CustomShape 15"/>
          <p:cNvSpPr/>
          <p:nvPr/>
        </p:nvSpPr>
        <p:spPr>
          <a:xfrm>
            <a:off x="6099480" y="4930560"/>
            <a:ext cx="1306800" cy="358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ccanthis ADF Std"/>
              </a:rPr>
              <a:t>Vector(2)</a:t>
            </a:r>
            <a:endParaRPr/>
          </a:p>
        </p:txBody>
      </p:sp>
      <p:sp>
        <p:nvSpPr>
          <p:cNvPr id="101" name="CustomShape 16"/>
          <p:cNvSpPr/>
          <p:nvPr/>
        </p:nvSpPr>
        <p:spPr>
          <a:xfrm>
            <a:off x="7223760" y="4572000"/>
            <a:ext cx="365400" cy="914040"/>
          </a:xfrm>
          <a:prstGeom prst="downArrow">
            <a:avLst>
              <a:gd name="adj1" fmla="val 16200"/>
              <a:gd name="adj2" fmla="val 5400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102" name="CustomShape 17"/>
          <p:cNvSpPr/>
          <p:nvPr/>
        </p:nvSpPr>
        <p:spPr>
          <a:xfrm>
            <a:off x="4846320" y="5212080"/>
            <a:ext cx="2468520" cy="304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1500">
                <a:latin typeface="Arial"/>
              </a:rPr>
              <a:t>Type Conversion Cost</a:t>
            </a:r>
            <a:endParaRPr/>
          </a:p>
        </p:txBody>
      </p:sp>
      <p:sp>
        <p:nvSpPr>
          <p:cNvPr id="103" name="CustomShape 18"/>
          <p:cNvSpPr/>
          <p:nvPr/>
        </p:nvSpPr>
        <p:spPr>
          <a:xfrm>
            <a:off x="6368400" y="5852160"/>
            <a:ext cx="779400" cy="300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1400">
                <a:latin typeface="Accanthis ADF Std"/>
              </a:rPr>
              <a:t>String</a:t>
            </a:r>
            <a:endParaRPr/>
          </a:p>
        </p:txBody>
      </p:sp>
      <p:sp>
        <p:nvSpPr>
          <p:cNvPr id="104" name="Line 19"/>
          <p:cNvSpPr/>
          <p:nvPr/>
        </p:nvSpPr>
        <p:spPr>
          <a:xfrm>
            <a:off x="7008480" y="6035040"/>
            <a:ext cx="45720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105" name="CustomShape 20"/>
          <p:cNvSpPr/>
          <p:nvPr/>
        </p:nvSpPr>
        <p:spPr>
          <a:xfrm>
            <a:off x="7374240" y="5852160"/>
            <a:ext cx="1403640" cy="300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1400">
                <a:latin typeface="Accanthis ADF Std"/>
              </a:rPr>
              <a:t>Vector(2)</a:t>
            </a:r>
            <a:endParaRPr/>
          </a:p>
        </p:txBody>
      </p:sp>
      <p:sp>
        <p:nvSpPr>
          <p:cNvPr id="106" name="CustomShape 21"/>
          <p:cNvSpPr/>
          <p:nvPr/>
        </p:nvSpPr>
        <p:spPr>
          <a:xfrm>
            <a:off x="6492240" y="6152760"/>
            <a:ext cx="2194200" cy="289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1400">
                <a:latin typeface="Arial"/>
              </a:rPr>
              <a:t>Maximum Cost!</a:t>
            </a:r>
            <a:endParaRPr/>
          </a:p>
        </p:txBody>
      </p:sp>
      <p:sp>
        <p:nvSpPr>
          <p:cNvPr id="107" name="CustomShape 22"/>
          <p:cNvSpPr/>
          <p:nvPr/>
        </p:nvSpPr>
        <p:spPr>
          <a:xfrm>
            <a:off x="6492240" y="6492240"/>
            <a:ext cx="731160" cy="365400"/>
          </a:xfrm>
          <a:prstGeom prst="leftArrow">
            <a:avLst>
              <a:gd name="adj1" fmla="val 5400"/>
              <a:gd name="adj2" fmla="val 5400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108" name="CustomShape 23"/>
          <p:cNvSpPr/>
          <p:nvPr/>
        </p:nvSpPr>
        <p:spPr>
          <a:xfrm>
            <a:off x="3291840" y="6492240"/>
            <a:ext cx="731160" cy="365400"/>
          </a:xfrm>
          <a:prstGeom prst="leftArrow">
            <a:avLst>
              <a:gd name="adj1" fmla="val 5400"/>
              <a:gd name="adj2" fmla="val 5400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109" name="CustomShape 24"/>
          <p:cNvSpPr/>
          <p:nvPr/>
        </p:nvSpPr>
        <p:spPr>
          <a:xfrm>
            <a:off x="7315200" y="6442920"/>
            <a:ext cx="914040" cy="7311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txBody>
          <a:bodyPr wrap="none" lIns="90000" rIns="90000" tIns="45000" bIns="45000" anchor="ctr"/>
          <a:p>
            <a:r>
              <a:rPr b="1" lang="en-US" sz="1400">
                <a:latin typeface="Arial"/>
              </a:rPr>
              <a:t>Adapter </a:t>
            </a:r>
            <a:endParaRPr/>
          </a:p>
          <a:p>
            <a:r>
              <a:rPr b="1" lang="en-US" sz="1400">
                <a:latin typeface="Arial"/>
              </a:rPr>
              <a:t>Code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en-US" sz="1400">
                <a:latin typeface="Arial"/>
              </a:rPr>
              <a:t> </a:t>
            </a:r>
            <a:r>
              <a:rPr b="1" lang="en-US" sz="1400">
                <a:latin typeface="Arial"/>
              </a:rPr>
              <a:t>Synthesis</a:t>
            </a:r>
            <a:endParaRPr/>
          </a:p>
        </p:txBody>
      </p:sp>
      <p:pic>
        <p:nvPicPr>
          <p:cNvPr id="110" name="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365760" y="4846320"/>
            <a:ext cx="2866320" cy="2618640"/>
          </a:xfrm>
          <a:prstGeom prst="rect">
            <a:avLst/>
          </a:prstGeom>
          <a:ln>
            <a:noFill/>
          </a:ln>
        </p:spPr>
      </p:pic>
      <p:pic>
        <p:nvPicPr>
          <p:cNvPr id="111" name="" descr=""/>
          <p:cNvPicPr/>
          <p:nvPr/>
        </p:nvPicPr>
        <p:blipFill>
          <a:blip r:embed="rId5"/>
          <a:stretch>
            <a:fillRect/>
          </a:stretch>
        </p:blipFill>
        <p:spPr>
          <a:xfrm>
            <a:off x="716760" y="2469240"/>
            <a:ext cx="2666160" cy="1828080"/>
          </a:xfrm>
          <a:prstGeom prst="rect">
            <a:avLst/>
          </a:prstGeom>
          <a:ln>
            <a:noFill/>
          </a:ln>
        </p:spPr>
      </p:pic>
      <p:pic>
        <p:nvPicPr>
          <p:cNvPr id="112" name="" descr=""/>
          <p:cNvPicPr/>
          <p:nvPr/>
        </p:nvPicPr>
        <p:blipFill>
          <a:blip r:embed="rId6"/>
          <a:stretch>
            <a:fillRect/>
          </a:stretch>
        </p:blipFill>
        <p:spPr>
          <a:xfrm>
            <a:off x="5943600" y="3017880"/>
            <a:ext cx="3504600" cy="913680"/>
          </a:xfrm>
          <a:prstGeom prst="rect">
            <a:avLst/>
          </a:prstGeom>
          <a:ln>
            <a:noFill/>
          </a:ln>
        </p:spPr>
      </p:pic>
      <p:pic>
        <p:nvPicPr>
          <p:cNvPr id="113" name="" descr=""/>
          <p:cNvPicPr/>
          <p:nvPr/>
        </p:nvPicPr>
        <p:blipFill>
          <a:blip r:embed="rId7"/>
          <a:stretch>
            <a:fillRect/>
          </a:stretch>
        </p:blipFill>
        <p:spPr>
          <a:xfrm>
            <a:off x="4114800" y="5989680"/>
            <a:ext cx="2285640" cy="1397520"/>
          </a:xfrm>
          <a:prstGeom prst="rect">
            <a:avLst/>
          </a:prstGeom>
          <a:ln>
            <a:noFill/>
          </a:ln>
        </p:spPr>
      </p:pic>
      <p:pic>
        <p:nvPicPr>
          <p:cNvPr id="114" name="" descr=""/>
          <p:cNvPicPr/>
          <p:nvPr/>
        </p:nvPicPr>
        <p:blipFill>
          <a:blip r:embed="rId8"/>
          <a:stretch>
            <a:fillRect/>
          </a:stretch>
        </p:blipFill>
        <p:spPr>
          <a:xfrm>
            <a:off x="6420240" y="5577840"/>
            <a:ext cx="2723400" cy="199440"/>
          </a:xfrm>
          <a:prstGeom prst="rect">
            <a:avLst/>
          </a:prstGeom>
          <a:ln>
            <a:noFill/>
          </a:ln>
        </p:spPr>
      </p:pic>
      <p:pic>
        <p:nvPicPr>
          <p:cNvPr id="115" name="" descr=""/>
          <p:cNvPicPr/>
          <p:nvPr/>
        </p:nvPicPr>
        <p:blipFill>
          <a:blip r:embed="rId9"/>
          <a:stretch>
            <a:fillRect/>
          </a:stretch>
        </p:blipFill>
        <p:spPr>
          <a:xfrm>
            <a:off x="7680960" y="4273200"/>
            <a:ext cx="1279800" cy="938520"/>
          </a:xfrm>
          <a:prstGeom prst="rect">
            <a:avLst/>
          </a:prstGeom>
          <a:ln>
            <a:noFill/>
          </a:ln>
        </p:spPr>
      </p:pic>
      <p:sp>
        <p:nvSpPr>
          <p:cNvPr id="116" name="CustomShape 25"/>
          <p:cNvSpPr/>
          <p:nvPr/>
        </p:nvSpPr>
        <p:spPr>
          <a:xfrm>
            <a:off x="6420240" y="5577840"/>
            <a:ext cx="2723400" cy="19944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</p:sp>
      <p:sp>
        <p:nvSpPr>
          <p:cNvPr id="117" name="CustomShape 26"/>
          <p:cNvSpPr/>
          <p:nvPr/>
        </p:nvSpPr>
        <p:spPr>
          <a:xfrm>
            <a:off x="640080" y="5303520"/>
            <a:ext cx="2592000" cy="36540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</p:sp>
      <p:sp>
        <p:nvSpPr>
          <p:cNvPr id="118" name="TextShape 27"/>
          <p:cNvSpPr txBox="1"/>
          <p:nvPr/>
        </p:nvSpPr>
        <p:spPr>
          <a:xfrm>
            <a:off x="504360" y="300960"/>
            <a:ext cx="907236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Our approach by example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