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A6190-2270-4253-B48B-745D6F526A1C}" type="datetimeFigureOut">
              <a:rPr lang="en-US" smtClean="0"/>
              <a:t>3/15/2011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AF857-6D92-4B0E-9202-3776103E9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2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2011年3月18日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分布式二级哈希表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0F7D4-43DF-4439-8B94-718F89BFF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2011年3月18日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分布式二级哈希表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0F7D4-43DF-4439-8B94-718F89BFF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8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2011年3月18日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分布式二级哈希表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0F7D4-43DF-4439-8B94-718F89BFF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6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2011年3月18日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分布式二级哈希表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0F7D4-43DF-4439-8B94-718F89BFF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9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2011年3月18日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分布式二级哈希表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0F7D4-43DF-4439-8B94-718F89BFF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3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2011年3月18日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分布式二级哈希表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0F7D4-43DF-4439-8B94-718F89BFF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32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2011年3月18日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分布式二级哈希表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0F7D4-43DF-4439-8B94-718F89BFF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07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2011年3月18日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分布式二级哈希表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0F7D4-43DF-4439-8B94-718F89BFF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27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2011年3月18日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分布式二级哈希表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0F7D4-43DF-4439-8B94-718F89BFF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4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2011年3月18日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分布式二级哈希表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0F7D4-43DF-4439-8B94-718F89BFF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61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2011年3月18日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分布式二级哈希表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0F7D4-43DF-4439-8B94-718F89BFF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5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2011年3月18日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分布式二级哈希表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0F7D4-43DF-4439-8B94-718F89BFF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4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97175"/>
            <a:ext cx="7772400" cy="1470025"/>
          </a:xfrm>
        </p:spPr>
        <p:txBody>
          <a:bodyPr/>
          <a:lstStyle/>
          <a:p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分布式二级哈希表</a:t>
            </a:r>
            <a:endParaRPr lang="en-US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指导老师：陈文光</a:t>
            </a:r>
            <a:endParaRPr lang="en-US" dirty="0" smtClean="0">
              <a:latin typeface="Microsoft YaHei" pitchFamily="34" charset="-122"/>
              <a:ea typeface="Microsoft YaHei" pitchFamily="34" charset="-122"/>
            </a:endParaRPr>
          </a:p>
          <a:p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学生：冯时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903224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717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itchFamily="34" charset="-122"/>
                <a:ea typeface="Microsoft YaHei" pitchFamily="34" charset="-122"/>
              </a:rPr>
              <a:t>提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问环节</a:t>
            </a:r>
            <a:endParaRPr lang="en-US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谢谢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latin typeface="Microsoft YaHei" pitchFamily="34" charset="-122"/>
                <a:ea typeface="Microsoft YaHei" pitchFamily="34" charset="-122"/>
              </a:rPr>
              <a:t>2011年3月18日</a:t>
            </a:r>
            <a:endParaRPr lang="en-US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latin typeface="Microsoft YaHei" pitchFamily="34" charset="-122"/>
                <a:ea typeface="Microsoft YaHei" pitchFamily="34" charset="-122"/>
              </a:rPr>
              <a:t>分布式二级哈希表</a:t>
            </a:r>
            <a:endParaRPr lang="en-US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0F7D4-43DF-4439-8B94-718F89BFFBE5}" type="slidenum">
              <a:rPr lang="en-US" smtClean="0">
                <a:latin typeface="Microsoft YaHei" pitchFamily="34" charset="-122"/>
                <a:ea typeface="Microsoft YaHei" pitchFamily="34" charset="-122"/>
              </a:rPr>
              <a:t>10</a:t>
            </a:fld>
            <a:endParaRPr lang="en-US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691743"/>
            <a:ext cx="903224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173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研究背景</a:t>
            </a:r>
            <a:endParaRPr lang="en-US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分布式存储系统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lvl="1"/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非关系型数据库（</a:t>
            </a:r>
            <a:r>
              <a:rPr lang="en-US" altLang="zh-CN" dirty="0" err="1" smtClean="0">
                <a:latin typeface="Microsoft YaHei" pitchFamily="34" charset="-122"/>
                <a:ea typeface="Microsoft YaHei" pitchFamily="34" charset="-122"/>
              </a:rPr>
              <a:t>NoSQL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数据库）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lvl="2"/>
            <a:r>
              <a:rPr lang="en-US" altLang="zh-CN" dirty="0" err="1" smtClean="0">
                <a:latin typeface="Microsoft YaHei" pitchFamily="34" charset="-122"/>
                <a:ea typeface="Microsoft YaHei" pitchFamily="34" charset="-122"/>
              </a:rPr>
              <a:t>MongoDB</a:t>
            </a:r>
            <a:endParaRPr lang="en-US" altLang="zh-CN" dirty="0">
              <a:latin typeface="Microsoft YaHei" pitchFamily="34" charset="-122"/>
              <a:ea typeface="Microsoft YaHei" pitchFamily="34" charset="-122"/>
            </a:endParaRPr>
          </a:p>
          <a:p>
            <a:pPr lvl="2"/>
            <a:r>
              <a:rPr lang="en-US" altLang="zh-CN" dirty="0" err="1" smtClean="0">
                <a:latin typeface="Microsoft YaHei" pitchFamily="34" charset="-122"/>
                <a:ea typeface="Microsoft YaHei" pitchFamily="34" charset="-122"/>
              </a:rPr>
              <a:t>BigTable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lvl="1"/>
            <a:r>
              <a:rPr lang="zh-CN" altLang="en-US" dirty="0">
                <a:latin typeface="Microsoft YaHei" pitchFamily="34" charset="-122"/>
                <a:ea typeface="Microsoft YaHei" pitchFamily="34" charset="-122"/>
              </a:rPr>
              <a:t>分布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式哈希表（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DHT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）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lvl="2"/>
            <a:r>
              <a:rPr lang="en-US" dirty="0" smtClean="0">
                <a:latin typeface="Microsoft YaHei" pitchFamily="34" charset="-122"/>
                <a:ea typeface="Microsoft YaHei" pitchFamily="34" charset="-122"/>
              </a:rPr>
              <a:t>Dynamo</a:t>
            </a:r>
          </a:p>
          <a:p>
            <a:pPr lvl="2"/>
            <a:r>
              <a:rPr lang="en-US" dirty="0" err="1" smtClean="0">
                <a:latin typeface="Microsoft YaHei" pitchFamily="34" charset="-122"/>
                <a:ea typeface="Microsoft YaHei" pitchFamily="34" charset="-122"/>
              </a:rPr>
              <a:t>MemcacheD</a:t>
            </a:r>
            <a:endParaRPr lang="en-US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2011年3月18日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>
                <a:latin typeface="Microsoft YaHei" pitchFamily="34" charset="-122"/>
                <a:ea typeface="Microsoft YaHei" pitchFamily="34" charset="-122"/>
              </a:rPr>
              <a:t>分布式二级哈希表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0F7D4-43DF-4439-8B94-718F89BFFB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研究</a:t>
            </a:r>
            <a:r>
              <a:rPr lang="zh-CN" altLang="en-US" dirty="0">
                <a:latin typeface="Microsoft YaHei" pitchFamily="34" charset="-122"/>
                <a:ea typeface="Microsoft YaHei" pitchFamily="34" charset="-122"/>
              </a:rPr>
              <a:t>内容</a:t>
            </a:r>
            <a:endParaRPr lang="en-US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分布式二级哈希表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lvl="1"/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Bucket</a:t>
            </a:r>
          </a:p>
          <a:p>
            <a:pPr lvl="1"/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Blob</a:t>
            </a:r>
          </a:p>
          <a:p>
            <a:r>
              <a:rPr lang="zh-CN" altLang="en-US" dirty="0">
                <a:latin typeface="Microsoft YaHei" pitchFamily="34" charset="-122"/>
                <a:ea typeface="Microsoft YaHei" pitchFamily="34" charset="-122"/>
              </a:rPr>
              <a:t>应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用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lvl="1"/>
            <a:r>
              <a:rPr lang="zh-CN" altLang="en-US" dirty="0">
                <a:latin typeface="Microsoft YaHei" pitchFamily="34" charset="-122"/>
                <a:ea typeface="Microsoft YaHei" pitchFamily="34" charset="-122"/>
              </a:rPr>
              <a:t>邮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件系统后端存储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lvl="1"/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个人在线照片集存储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lvl="1"/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latin typeface="Microsoft YaHei" pitchFamily="34" charset="-122"/>
                <a:ea typeface="Microsoft YaHei" pitchFamily="34" charset="-122"/>
              </a:rPr>
              <a:t>2011年3月18日</a:t>
            </a:r>
            <a:endParaRPr lang="en-US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latin typeface="Microsoft YaHei" pitchFamily="34" charset="-122"/>
                <a:ea typeface="Microsoft YaHei" pitchFamily="34" charset="-122"/>
              </a:rPr>
              <a:t>分布式二级哈希表</a:t>
            </a:r>
            <a:endParaRPr lang="en-US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0F7D4-43DF-4439-8B94-718F89BFFBE5}" type="slidenum">
              <a:rPr lang="en-US" smtClean="0">
                <a:latin typeface="Microsoft YaHei" pitchFamily="34" charset="-122"/>
                <a:ea typeface="Microsoft YaHei" pitchFamily="34" charset="-122"/>
              </a:rPr>
              <a:t>3</a:t>
            </a:fld>
            <a:endParaRPr lang="en-US">
              <a:latin typeface="Microsoft YaHei" pitchFamily="34" charset="-122"/>
              <a:ea typeface="Microsoft YaHei" pitchFamily="34" charset="-122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904011" y="1973579"/>
            <a:ext cx="3589019" cy="2976155"/>
            <a:chOff x="4914899" y="1876696"/>
            <a:chExt cx="3589019" cy="2976155"/>
          </a:xfrm>
        </p:grpSpPr>
        <p:grpSp>
          <p:nvGrpSpPr>
            <p:cNvPr id="22" name="Group 21"/>
            <p:cNvGrpSpPr/>
            <p:nvPr/>
          </p:nvGrpSpPr>
          <p:grpSpPr>
            <a:xfrm>
              <a:off x="4914899" y="1881051"/>
              <a:ext cx="990600" cy="2971800"/>
              <a:chOff x="5410200" y="2286000"/>
              <a:chExt cx="990600" cy="29718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791200" y="2286000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crosoft YaHei" pitchFamily="34" charset="-122"/>
                  <a:ea typeface="Microsoft YaHei" pitchFamily="34" charset="-122"/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791200" y="3252651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crosoft YaHei" pitchFamily="34" charset="-122"/>
                  <a:ea typeface="Microsoft YaHei" pitchFamily="34" charset="-122"/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5905500" y="26670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5410200" y="3252651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crosoft YaHei" pitchFamily="34" charset="-122"/>
                  <a:ea typeface="Microsoft YaHei" pitchFamily="34" charset="-122"/>
                </a:endParaRP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 flipH="1">
                <a:off x="5524500" y="2667000"/>
                <a:ext cx="26670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Oval 16"/>
              <p:cNvSpPr/>
              <p:nvPr/>
            </p:nvSpPr>
            <p:spPr>
              <a:xfrm>
                <a:off x="6172200" y="3252651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crosoft YaHei" pitchFamily="34" charset="-122"/>
                  <a:ea typeface="Microsoft YaHei" pitchFamily="34" charset="-122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6019800" y="2667000"/>
                <a:ext cx="26670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5905500" y="3581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Rectangle 19"/>
              <p:cNvSpPr/>
              <p:nvPr/>
            </p:nvSpPr>
            <p:spPr>
              <a:xfrm>
                <a:off x="5828211" y="4191000"/>
                <a:ext cx="154577" cy="106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crosoft YaHei" pitchFamily="34" charset="-122"/>
                  <a:ea typeface="Microsoft YaHei" pitchFamily="34" charset="-122"/>
                </a:endParaRP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>
                <a:off x="5497285" y="3581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5419996" y="4191000"/>
                <a:ext cx="154577" cy="106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crosoft YaHei" pitchFamily="34" charset="-122"/>
                  <a:ea typeface="Microsoft YaHei" pitchFamily="34" charset="-122"/>
                </a:endParaRP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>
                <a:off x="6293030" y="3581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6215741" y="4191000"/>
                <a:ext cx="154577" cy="106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crosoft YaHei" pitchFamily="34" charset="-122"/>
                  <a:ea typeface="Microsoft YaHei" pitchFamily="34" charset="-122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248400" y="1881051"/>
              <a:ext cx="990600" cy="2971800"/>
              <a:chOff x="5410200" y="2286000"/>
              <a:chExt cx="990600" cy="297180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5791200" y="2286000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crosoft YaHei" pitchFamily="34" charset="-122"/>
                  <a:ea typeface="Microsoft YaHei" pitchFamily="34" charset="-122"/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5791200" y="3252651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crosoft YaHei" pitchFamily="34" charset="-122"/>
                  <a:ea typeface="Microsoft YaHei" pitchFamily="34" charset="-122"/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5905500" y="26670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Oval 31"/>
              <p:cNvSpPr/>
              <p:nvPr/>
            </p:nvSpPr>
            <p:spPr>
              <a:xfrm>
                <a:off x="5410200" y="3252651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crosoft YaHei" pitchFamily="34" charset="-122"/>
                  <a:ea typeface="Microsoft YaHei" pitchFamily="34" charset="-122"/>
                </a:endParaRPr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 flipH="1">
                <a:off x="5524500" y="2667000"/>
                <a:ext cx="26670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6172200" y="3252651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crosoft YaHei" pitchFamily="34" charset="-122"/>
                  <a:ea typeface="Microsoft YaHei" pitchFamily="34" charset="-122"/>
                </a:endParaRPr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>
                <a:off x="6019800" y="2667000"/>
                <a:ext cx="26670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5905500" y="3581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Rectangle 36"/>
              <p:cNvSpPr/>
              <p:nvPr/>
            </p:nvSpPr>
            <p:spPr>
              <a:xfrm>
                <a:off x="5828211" y="4191000"/>
                <a:ext cx="154577" cy="106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crosoft YaHei" pitchFamily="34" charset="-122"/>
                  <a:ea typeface="Microsoft YaHei" pitchFamily="34" charset="-122"/>
                </a:endParaRPr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>
                <a:off x="5497285" y="3581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5419996" y="4191000"/>
                <a:ext cx="154577" cy="106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crosoft YaHei" pitchFamily="34" charset="-122"/>
                  <a:ea typeface="Microsoft YaHei" pitchFamily="34" charset="-122"/>
                </a:endParaRPr>
              </a:p>
            </p:txBody>
          </p:sp>
          <p:cxnSp>
            <p:nvCxnSpPr>
              <p:cNvPr id="40" name="Straight Arrow Connector 39"/>
              <p:cNvCxnSpPr/>
              <p:nvPr/>
            </p:nvCxnSpPr>
            <p:spPr>
              <a:xfrm>
                <a:off x="6293030" y="3581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Rectangle 40"/>
              <p:cNvSpPr/>
              <p:nvPr/>
            </p:nvSpPr>
            <p:spPr>
              <a:xfrm>
                <a:off x="6215741" y="4191000"/>
                <a:ext cx="154577" cy="106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crosoft YaHei" pitchFamily="34" charset="-122"/>
                  <a:ea typeface="Microsoft YaHei" pitchFamily="34" charset="-122"/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7513318" y="1876696"/>
              <a:ext cx="990600" cy="2971800"/>
              <a:chOff x="5410200" y="2286000"/>
              <a:chExt cx="990600" cy="2971800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5791200" y="2286000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crosoft YaHei" pitchFamily="34" charset="-122"/>
                  <a:ea typeface="Microsoft YaHei" pitchFamily="34" charset="-122"/>
                </a:endParaRPr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5791200" y="3252651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crosoft YaHei" pitchFamily="34" charset="-122"/>
                  <a:ea typeface="Microsoft YaHei" pitchFamily="34" charset="-122"/>
                </a:endParaRP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>
                <a:off x="5905500" y="26670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Oval 45"/>
              <p:cNvSpPr/>
              <p:nvPr/>
            </p:nvSpPr>
            <p:spPr>
              <a:xfrm>
                <a:off x="5410200" y="3252651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crosoft YaHei" pitchFamily="34" charset="-122"/>
                  <a:ea typeface="Microsoft YaHei" pitchFamily="34" charset="-122"/>
                </a:endParaRPr>
              </a:p>
            </p:txBody>
          </p:sp>
          <p:cxnSp>
            <p:nvCxnSpPr>
              <p:cNvPr id="47" name="Straight Arrow Connector 46"/>
              <p:cNvCxnSpPr/>
              <p:nvPr/>
            </p:nvCxnSpPr>
            <p:spPr>
              <a:xfrm flipH="1">
                <a:off x="5524500" y="2667000"/>
                <a:ext cx="26670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6172200" y="3252651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crosoft YaHei" pitchFamily="34" charset="-122"/>
                  <a:ea typeface="Microsoft YaHei" pitchFamily="34" charset="-122"/>
                </a:endParaRPr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>
                <a:off x="6019800" y="2667000"/>
                <a:ext cx="26670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>
                <a:off x="5905500" y="3581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5828211" y="4191000"/>
                <a:ext cx="154577" cy="106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crosoft YaHei" pitchFamily="34" charset="-122"/>
                  <a:ea typeface="Microsoft YaHei" pitchFamily="34" charset="-122"/>
                </a:endParaRPr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>
                <a:off x="5497285" y="3581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Rectangle 52"/>
              <p:cNvSpPr/>
              <p:nvPr/>
            </p:nvSpPr>
            <p:spPr>
              <a:xfrm>
                <a:off x="5419996" y="4191000"/>
                <a:ext cx="154577" cy="106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crosoft YaHei" pitchFamily="34" charset="-122"/>
                  <a:ea typeface="Microsoft YaHei" pitchFamily="34" charset="-122"/>
                </a:endParaRPr>
              </a:p>
            </p:txBody>
          </p:sp>
          <p:cxnSp>
            <p:nvCxnSpPr>
              <p:cNvPr id="54" name="Straight Arrow Connector 53"/>
              <p:cNvCxnSpPr/>
              <p:nvPr/>
            </p:nvCxnSpPr>
            <p:spPr>
              <a:xfrm>
                <a:off x="6293030" y="3581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Rectangle 54"/>
              <p:cNvSpPr/>
              <p:nvPr/>
            </p:nvSpPr>
            <p:spPr>
              <a:xfrm>
                <a:off x="6215741" y="4191000"/>
                <a:ext cx="154577" cy="106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crosoft YaHei" pitchFamily="34" charset="-122"/>
                  <a:ea typeface="Microsoft YaHei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700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研究</a:t>
            </a:r>
            <a:r>
              <a:rPr lang="zh-CN" altLang="en-US" dirty="0">
                <a:latin typeface="Microsoft YaHei" pitchFamily="34" charset="-122"/>
                <a:ea typeface="Microsoft YaHei" pitchFamily="34" charset="-122"/>
              </a:rPr>
              <a:t>内容</a:t>
            </a:r>
            <a:endParaRPr lang="en-US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Microsoft YaHei" pitchFamily="34" charset="-122"/>
                <a:ea typeface="Microsoft YaHei" pitchFamily="34" charset="-122"/>
              </a:rPr>
              <a:t>API</a:t>
            </a:r>
          </a:p>
          <a:p>
            <a:pPr lvl="1"/>
            <a:r>
              <a:rPr lang="en-US" dirty="0" smtClean="0">
                <a:latin typeface="Microsoft YaHei" pitchFamily="34" charset="-122"/>
                <a:ea typeface="Microsoft YaHei" pitchFamily="34" charset="-122"/>
              </a:rPr>
              <a:t>Bucket : delete, test, list</a:t>
            </a:r>
          </a:p>
          <a:p>
            <a:pPr lvl="1"/>
            <a:r>
              <a:rPr lang="en-US" dirty="0" smtClean="0">
                <a:latin typeface="Microsoft YaHei" pitchFamily="34" charset="-122"/>
                <a:ea typeface="Microsoft YaHei" pitchFamily="34" charset="-122"/>
              </a:rPr>
              <a:t>Blob: set, get, delete, test</a:t>
            </a:r>
          </a:p>
          <a:p>
            <a:endParaRPr lang="en-US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latin typeface="Microsoft YaHei" pitchFamily="34" charset="-122"/>
                <a:ea typeface="Microsoft YaHei" pitchFamily="34" charset="-122"/>
              </a:rPr>
              <a:t>2011年3月18日</a:t>
            </a:r>
            <a:endParaRPr lang="en-US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latin typeface="Microsoft YaHei" pitchFamily="34" charset="-122"/>
                <a:ea typeface="Microsoft YaHei" pitchFamily="34" charset="-122"/>
              </a:rPr>
              <a:t>分布式二级哈希表</a:t>
            </a:r>
            <a:endParaRPr lang="en-US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0F7D4-43DF-4439-8B94-718F89BFFBE5}" type="slidenum">
              <a:rPr lang="en-US" smtClean="0">
                <a:latin typeface="Microsoft YaHei" pitchFamily="34" charset="-122"/>
                <a:ea typeface="Microsoft YaHei" pitchFamily="34" charset="-122"/>
              </a:rPr>
              <a:t>4</a:t>
            </a:fld>
            <a:endParaRPr lang="en-US">
              <a:latin typeface="Microsoft YaHei" pitchFamily="34" charset="-122"/>
              <a:ea typeface="Microsoft YaHe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498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研究</a:t>
            </a:r>
            <a:r>
              <a:rPr lang="zh-CN" altLang="en-US" dirty="0">
                <a:latin typeface="Microsoft YaHei" pitchFamily="34" charset="-122"/>
                <a:ea typeface="Microsoft YaHei" pitchFamily="34" charset="-122"/>
              </a:rPr>
              <a:t>内容</a:t>
            </a:r>
            <a:endParaRPr lang="en-US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性能需求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lvl="1"/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集群规模：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50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台服务器</a:t>
            </a:r>
            <a:endParaRPr lang="en-US" dirty="0" smtClean="0">
              <a:latin typeface="Microsoft YaHei" pitchFamily="34" charset="-122"/>
              <a:ea typeface="Microsoft YaHei" pitchFamily="34" charset="-122"/>
            </a:endParaRPr>
          </a:p>
          <a:p>
            <a:pPr lvl="1"/>
            <a:r>
              <a:rPr lang="zh-CN" altLang="en-US" dirty="0">
                <a:latin typeface="Microsoft YaHei" pitchFamily="34" charset="-122"/>
                <a:ea typeface="Microsoft YaHei" pitchFamily="34" charset="-122"/>
              </a:rPr>
              <a:t>并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法</a:t>
            </a:r>
            <a:r>
              <a:rPr lang="zh-CN" altLang="en-US" dirty="0">
                <a:latin typeface="Microsoft YaHei" pitchFamily="34" charset="-122"/>
                <a:ea typeface="Microsoft YaHei" pitchFamily="34" charset="-122"/>
              </a:rPr>
              <a:t>写：成功率高于</a:t>
            </a:r>
            <a:r>
              <a:rPr lang="en-US" altLang="zh-CN" dirty="0">
                <a:latin typeface="Microsoft YaHei" pitchFamily="34" charset="-122"/>
                <a:ea typeface="Microsoft YaHei" pitchFamily="34" charset="-122"/>
              </a:rPr>
              <a:t>99.999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%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；</a:t>
            </a:r>
            <a:r>
              <a:rPr lang="en-US" altLang="zh-CN" dirty="0">
                <a:latin typeface="Microsoft YaHei" pitchFamily="34" charset="-122"/>
                <a:ea typeface="Microsoft YaHei" pitchFamily="34" charset="-122"/>
              </a:rPr>
              <a:t>100</a:t>
            </a:r>
            <a:r>
              <a:rPr lang="zh-CN" altLang="en-US" dirty="0">
                <a:latin typeface="Microsoft YaHei" pitchFamily="34" charset="-122"/>
                <a:ea typeface="Microsoft YaHei" pitchFamily="34" charset="-122"/>
              </a:rPr>
              <a:t>个访问进程时能达到</a:t>
            </a:r>
            <a:r>
              <a:rPr lang="en-US" altLang="zh-CN" dirty="0">
                <a:latin typeface="Microsoft YaHei" pitchFamily="34" charset="-122"/>
                <a:ea typeface="Microsoft YaHei" pitchFamily="34" charset="-122"/>
              </a:rPr>
              <a:t>2500TPS</a:t>
            </a:r>
            <a:r>
              <a:rPr lang="zh-CN" altLang="en-US" dirty="0">
                <a:latin typeface="Microsoft YaHei" pitchFamily="34" charset="-122"/>
                <a:ea typeface="Microsoft YaHei" pitchFamily="34" charset="-122"/>
              </a:rPr>
              <a:t>；平均响应时间小于</a:t>
            </a:r>
            <a:r>
              <a:rPr lang="en-US" altLang="zh-CN" dirty="0">
                <a:latin typeface="Microsoft YaHei" pitchFamily="34" charset="-122"/>
                <a:ea typeface="Microsoft YaHei" pitchFamily="34" charset="-122"/>
              </a:rPr>
              <a:t>50ms</a:t>
            </a:r>
            <a:r>
              <a:rPr lang="zh-CN" altLang="en-US" dirty="0">
                <a:latin typeface="Microsoft YaHei" pitchFamily="34" charset="-122"/>
                <a:ea typeface="Microsoft YaHei" pitchFamily="34" charset="-122"/>
              </a:rPr>
              <a:t>，</a:t>
            </a:r>
            <a:r>
              <a:rPr lang="en-US" altLang="zh-CN" dirty="0">
                <a:latin typeface="Microsoft YaHei" pitchFamily="34" charset="-122"/>
                <a:ea typeface="Microsoft YaHei" pitchFamily="34" charset="-122"/>
              </a:rPr>
              <a:t>90%</a:t>
            </a:r>
            <a:r>
              <a:rPr lang="zh-CN" altLang="en-US" dirty="0">
                <a:latin typeface="Microsoft YaHei" pitchFamily="34" charset="-122"/>
                <a:ea typeface="Microsoft YaHei" pitchFamily="34" charset="-122"/>
              </a:rPr>
              <a:t>的请求响应时间小于</a:t>
            </a:r>
            <a:r>
              <a:rPr lang="en-US" altLang="zh-CN" dirty="0">
                <a:latin typeface="Microsoft YaHei" pitchFamily="34" charset="-122"/>
                <a:ea typeface="Microsoft YaHei" pitchFamily="34" charset="-122"/>
              </a:rPr>
              <a:t>200ms</a:t>
            </a:r>
            <a:r>
              <a:rPr lang="zh-CN" altLang="en-US" dirty="0">
                <a:latin typeface="Microsoft YaHei" pitchFamily="34" charset="-122"/>
                <a:ea typeface="Microsoft YaHei" pitchFamily="34" charset="-122"/>
              </a:rPr>
              <a:t>；</a:t>
            </a:r>
            <a:endParaRPr lang="en-US" dirty="0" smtClean="0">
              <a:latin typeface="Microsoft YaHei" pitchFamily="34" charset="-122"/>
              <a:ea typeface="Microsoft YaHei" pitchFamily="34" charset="-122"/>
            </a:endParaRPr>
          </a:p>
          <a:p>
            <a:pPr lvl="1"/>
            <a:r>
              <a:rPr lang="zh-CN" altLang="en-US" dirty="0">
                <a:latin typeface="Microsoft YaHei" pitchFamily="34" charset="-122"/>
                <a:ea typeface="Microsoft YaHei" pitchFamily="34" charset="-122"/>
              </a:rPr>
              <a:t>并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法读：</a:t>
            </a:r>
            <a:r>
              <a:rPr lang="zh-CN" altLang="en-US" dirty="0">
                <a:latin typeface="Microsoft YaHei" pitchFamily="34" charset="-122"/>
                <a:ea typeface="Microsoft YaHei" pitchFamily="34" charset="-122"/>
              </a:rPr>
              <a:t>成功率高于</a:t>
            </a:r>
            <a:r>
              <a:rPr lang="en-US" altLang="zh-CN" dirty="0">
                <a:latin typeface="Microsoft YaHei" pitchFamily="34" charset="-122"/>
                <a:ea typeface="Microsoft YaHei" pitchFamily="34" charset="-122"/>
              </a:rPr>
              <a:t>99.999%</a:t>
            </a:r>
            <a:r>
              <a:rPr lang="zh-CN" altLang="en-US" dirty="0">
                <a:latin typeface="Microsoft YaHei" pitchFamily="34" charset="-122"/>
                <a:ea typeface="Microsoft YaHei" pitchFamily="34" charset="-122"/>
              </a:rPr>
              <a:t>；</a:t>
            </a:r>
            <a:r>
              <a:rPr lang="en-US" altLang="zh-CN" dirty="0">
                <a:latin typeface="Microsoft YaHei" pitchFamily="34" charset="-122"/>
                <a:ea typeface="Microsoft YaHei" pitchFamily="34" charset="-122"/>
              </a:rPr>
              <a:t>100</a:t>
            </a:r>
            <a:r>
              <a:rPr lang="zh-CN" altLang="en-US" dirty="0">
                <a:latin typeface="Microsoft YaHei" pitchFamily="34" charset="-122"/>
                <a:ea typeface="Microsoft YaHei" pitchFamily="34" charset="-122"/>
              </a:rPr>
              <a:t>个访问进程时能达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到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5000TPS</a:t>
            </a:r>
            <a:r>
              <a:rPr lang="zh-CN" altLang="en-US" dirty="0">
                <a:latin typeface="Microsoft YaHei" pitchFamily="34" charset="-122"/>
                <a:ea typeface="Microsoft YaHei" pitchFamily="34" charset="-122"/>
              </a:rPr>
              <a:t>；平均响应时间小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于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30ms</a:t>
            </a:r>
            <a:r>
              <a:rPr lang="zh-CN" altLang="en-US" dirty="0">
                <a:latin typeface="Microsoft YaHei" pitchFamily="34" charset="-122"/>
                <a:ea typeface="Microsoft YaHei" pitchFamily="34" charset="-122"/>
              </a:rPr>
              <a:t>，</a:t>
            </a:r>
            <a:r>
              <a:rPr lang="en-US" altLang="zh-CN" dirty="0">
                <a:latin typeface="Microsoft YaHei" pitchFamily="34" charset="-122"/>
                <a:ea typeface="Microsoft YaHei" pitchFamily="34" charset="-122"/>
              </a:rPr>
              <a:t>90%</a:t>
            </a:r>
            <a:r>
              <a:rPr lang="zh-CN" altLang="en-US" dirty="0">
                <a:latin typeface="Microsoft YaHei" pitchFamily="34" charset="-122"/>
                <a:ea typeface="Microsoft YaHei" pitchFamily="34" charset="-122"/>
              </a:rPr>
              <a:t>的请求响应时间小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于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100ms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；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r>
              <a:rPr lang="zh-CN" altLang="en-US" dirty="0">
                <a:latin typeface="Microsoft YaHei" pitchFamily="34" charset="-122"/>
                <a:ea typeface="Microsoft YaHei" pitchFamily="34" charset="-122"/>
              </a:rPr>
              <a:t>参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考系统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lvl="1"/>
            <a:r>
              <a:rPr lang="en-US" dirty="0" err="1" smtClean="0">
                <a:latin typeface="Microsoft YaHei" pitchFamily="34" charset="-122"/>
                <a:ea typeface="Microsoft YaHei" pitchFamily="34" charset="-122"/>
              </a:rPr>
              <a:t>Redis</a:t>
            </a:r>
            <a:endParaRPr lang="en-US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latin typeface="Microsoft YaHei" pitchFamily="34" charset="-122"/>
                <a:ea typeface="Microsoft YaHei" pitchFamily="34" charset="-122"/>
              </a:rPr>
              <a:t>2011年3月18日</a:t>
            </a:r>
            <a:endParaRPr lang="en-US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latin typeface="Microsoft YaHei" pitchFamily="34" charset="-122"/>
                <a:ea typeface="Microsoft YaHei" pitchFamily="34" charset="-122"/>
              </a:rPr>
              <a:t>分布式二级哈希表</a:t>
            </a:r>
            <a:endParaRPr lang="en-US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0F7D4-43DF-4439-8B94-718F89BFFBE5}" type="slidenum">
              <a:rPr lang="en-US" smtClean="0">
                <a:latin typeface="Microsoft YaHei" pitchFamily="34" charset="-122"/>
                <a:ea typeface="Microsoft YaHei" pitchFamily="34" charset="-122"/>
              </a:rPr>
              <a:t>5</a:t>
            </a:fld>
            <a:endParaRPr lang="en-US">
              <a:latin typeface="Microsoft YaHei" pitchFamily="34" charset="-122"/>
              <a:ea typeface="Microsoft YaHe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43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Microsoft YaHei" pitchFamily="34" charset="-122"/>
                <a:ea typeface="Microsoft YaHei" pitchFamily="34" charset="-122"/>
              </a:rPr>
              <a:t>Redis</a:t>
            </a:r>
            <a:endParaRPr lang="en-US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增强的分布式哈希表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lvl="1"/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值可以是“哈希”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lvl="1"/>
            <a:r>
              <a:rPr lang="en-US" b="1" dirty="0" smtClean="0">
                <a:latin typeface="Microsoft YaHei" pitchFamily="34" charset="-122"/>
                <a:ea typeface="Microsoft YaHei" pitchFamily="34" charset="-122"/>
              </a:rPr>
              <a:t>HSET</a:t>
            </a:r>
            <a:r>
              <a:rPr lang="en-US" dirty="0" smtClean="0">
                <a:latin typeface="Microsoft YaHei" pitchFamily="34" charset="-122"/>
                <a:ea typeface="Microsoft YaHei" pitchFamily="34" charset="-122"/>
              </a:rPr>
              <a:t> key field value  --  Blob set</a:t>
            </a:r>
          </a:p>
          <a:p>
            <a:r>
              <a:rPr lang="zh-CN" altLang="en-US" dirty="0">
                <a:latin typeface="Microsoft YaHei" pitchFamily="34" charset="-122"/>
                <a:ea typeface="Microsoft YaHei" pitchFamily="34" charset="-122"/>
              </a:rPr>
              <a:t>数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据驻留在内存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/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虚存中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lvl="1"/>
            <a:r>
              <a:rPr lang="zh-CN" altLang="en-US" dirty="0">
                <a:latin typeface="Microsoft YaHei" pitchFamily="34" charset="-122"/>
                <a:ea typeface="Microsoft YaHei" pitchFamily="34" charset="-122"/>
              </a:rPr>
              <a:t>高性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能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r>
              <a:rPr lang="zh-CN" altLang="en-US" dirty="0">
                <a:latin typeface="Microsoft YaHei" pitchFamily="34" charset="-122"/>
                <a:ea typeface="Microsoft YaHei" pitchFamily="34" charset="-122"/>
              </a:rPr>
              <a:t>开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源，用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ANSI C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写成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endParaRPr lang="en-US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latin typeface="Microsoft YaHei" pitchFamily="34" charset="-122"/>
                <a:ea typeface="Microsoft YaHei" pitchFamily="34" charset="-122"/>
              </a:rPr>
              <a:t>2011年3月18日</a:t>
            </a:r>
            <a:endParaRPr lang="en-US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latin typeface="Microsoft YaHei" pitchFamily="34" charset="-122"/>
                <a:ea typeface="Microsoft YaHei" pitchFamily="34" charset="-122"/>
              </a:rPr>
              <a:t>分布式二级哈希表</a:t>
            </a:r>
            <a:endParaRPr lang="en-US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0F7D4-43DF-4439-8B94-718F89BFFBE5}" type="slidenum">
              <a:rPr lang="en-US" smtClean="0">
                <a:latin typeface="Microsoft YaHei" pitchFamily="34" charset="-122"/>
                <a:ea typeface="Microsoft YaHei" pitchFamily="34" charset="-122"/>
              </a:rPr>
              <a:t>6</a:t>
            </a:fld>
            <a:endParaRPr lang="en-US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2052" name="Picture 4" descr="C:\Users\fredfsh\Desktop\redis-300dp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343400"/>
            <a:ext cx="3048000" cy="101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51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Microsoft YaHei" pitchFamily="34" charset="-122"/>
                <a:ea typeface="Microsoft YaHei" pitchFamily="34" charset="-122"/>
              </a:rPr>
              <a:t>Redis</a:t>
            </a:r>
            <a:endParaRPr lang="en-US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数据备份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lvl="1"/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主从模式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latin typeface="Microsoft YaHei" pitchFamily="34" charset="-122"/>
                <a:ea typeface="Microsoft YaHei" pitchFamily="34" charset="-122"/>
              </a:rPr>
              <a:t>2011年3月18日</a:t>
            </a:r>
            <a:endParaRPr lang="en-US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latin typeface="Microsoft YaHei" pitchFamily="34" charset="-122"/>
                <a:ea typeface="Microsoft YaHei" pitchFamily="34" charset="-122"/>
              </a:rPr>
              <a:t>分布式二级哈希表</a:t>
            </a:r>
            <a:endParaRPr lang="en-US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0F7D4-43DF-4439-8B94-718F89BFFBE5}" type="slidenum">
              <a:rPr lang="en-US" smtClean="0">
                <a:latin typeface="Microsoft YaHei" pitchFamily="34" charset="-122"/>
                <a:ea typeface="Microsoft YaHei" pitchFamily="34" charset="-122"/>
              </a:rPr>
              <a:t>7</a:t>
            </a:fld>
            <a:endParaRPr lang="en-US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65" t="27457" r="37036" b="5000"/>
          <a:stretch/>
        </p:blipFill>
        <p:spPr bwMode="auto">
          <a:xfrm>
            <a:off x="3657600" y="1695994"/>
            <a:ext cx="4226044" cy="4247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539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590799"/>
            <a:ext cx="4126091" cy="3276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研究方案</a:t>
            </a:r>
            <a:endParaRPr lang="en-US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Microsoft YaHei" pitchFamily="34" charset="-122"/>
                <a:ea typeface="Microsoft YaHei" pitchFamily="34" charset="-122"/>
              </a:rPr>
              <a:t>实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现数据的分布式存储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lvl="1"/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实现一</a:t>
            </a:r>
            <a:r>
              <a:rPr lang="zh-CN" altLang="en-US" dirty="0">
                <a:latin typeface="Microsoft YaHei" pitchFamily="34" charset="-122"/>
                <a:ea typeface="Microsoft YaHei" pitchFamily="34" charset="-122"/>
              </a:rPr>
              <a:t>致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性哈希的路由层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lvl="1"/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服务器间通信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实现数据的持久存储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lvl="1"/>
            <a:r>
              <a:rPr lang="zh-CN" altLang="en-US" dirty="0">
                <a:latin typeface="Microsoft YaHei" pitchFamily="34" charset="-122"/>
                <a:ea typeface="Microsoft YaHei" pitchFamily="34" charset="-122"/>
              </a:rPr>
              <a:t>快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照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lvl="1"/>
            <a:r>
              <a:rPr lang="zh-CN" altLang="en-US" dirty="0">
                <a:latin typeface="Microsoft YaHei" pitchFamily="34" charset="-122"/>
                <a:ea typeface="Microsoft YaHei" pitchFamily="34" charset="-122"/>
              </a:rPr>
              <a:t>日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志文件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r>
              <a:rPr lang="zh-CN" altLang="en-US" dirty="0">
                <a:latin typeface="Microsoft YaHei" pitchFamily="34" charset="-122"/>
                <a:ea typeface="Microsoft YaHei" pitchFamily="34" charset="-122"/>
              </a:rPr>
              <a:t>增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强故障恢复能力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 lvl="1"/>
            <a:r>
              <a:rPr lang="zh-CN" altLang="en-US" dirty="0">
                <a:latin typeface="Microsoft YaHei" pitchFamily="34" charset="-122"/>
                <a:ea typeface="Microsoft YaHei" pitchFamily="34" charset="-122"/>
              </a:rPr>
              <a:t>心跳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latin typeface="Microsoft YaHei" pitchFamily="34" charset="-122"/>
                <a:ea typeface="Microsoft YaHei" pitchFamily="34" charset="-122"/>
              </a:rPr>
              <a:t>2011年3月18日</a:t>
            </a:r>
            <a:endParaRPr lang="en-US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latin typeface="Microsoft YaHei" pitchFamily="34" charset="-122"/>
                <a:ea typeface="Microsoft YaHei" pitchFamily="34" charset="-122"/>
              </a:rPr>
              <a:t>分布式二级哈希表</a:t>
            </a:r>
            <a:endParaRPr lang="en-US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0F7D4-43DF-4439-8B94-718F89BFFBE5}" type="slidenum">
              <a:rPr lang="en-US" smtClean="0">
                <a:latin typeface="Microsoft YaHei" pitchFamily="34" charset="-122"/>
                <a:ea typeface="Microsoft YaHei" pitchFamily="34" charset="-122"/>
              </a:rPr>
              <a:t>8</a:t>
            </a:fld>
            <a:endParaRPr lang="en-US">
              <a:latin typeface="Microsoft YaHei" pitchFamily="34" charset="-122"/>
              <a:ea typeface="Microsoft YaHe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860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研究计划</a:t>
            </a:r>
            <a:endParaRPr lang="en-US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第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1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－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2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周：前期调研，确定基础系统。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第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3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－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6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周：研读</a:t>
            </a:r>
            <a:r>
              <a:rPr lang="en-US" altLang="zh-CN" dirty="0" err="1" smtClean="0">
                <a:latin typeface="Microsoft YaHei" pitchFamily="34" charset="-122"/>
                <a:ea typeface="Microsoft YaHei" pitchFamily="34" charset="-122"/>
              </a:rPr>
              <a:t>Redis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代码。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第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7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－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8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周：基于</a:t>
            </a:r>
            <a:r>
              <a:rPr lang="en-US" altLang="zh-CN" dirty="0" err="1" smtClean="0">
                <a:latin typeface="Microsoft YaHei" pitchFamily="34" charset="-122"/>
                <a:ea typeface="Microsoft YaHei" pitchFamily="34" charset="-122"/>
              </a:rPr>
              <a:t>Redis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进行开发，实现上述功能。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第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9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－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11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周：部署，调试，优化，达到性能要求。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第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12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－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15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周：撰写论文，整理材料。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latin typeface="Microsoft YaHei" pitchFamily="34" charset="-122"/>
                <a:ea typeface="Microsoft YaHei" pitchFamily="34" charset="-122"/>
              </a:rPr>
              <a:t>2011年3月18日</a:t>
            </a:r>
            <a:endParaRPr lang="en-US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latin typeface="Microsoft YaHei" pitchFamily="34" charset="-122"/>
                <a:ea typeface="Microsoft YaHei" pitchFamily="34" charset="-122"/>
              </a:rPr>
              <a:t>分布式二级哈希表</a:t>
            </a:r>
            <a:endParaRPr lang="en-US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0F7D4-43DF-4439-8B94-718F89BFFBE5}" type="slidenum">
              <a:rPr lang="en-US" smtClean="0">
                <a:latin typeface="Microsoft YaHei" pitchFamily="34" charset="-122"/>
                <a:ea typeface="Microsoft YaHei" pitchFamily="34" charset="-122"/>
              </a:rPr>
              <a:t>9</a:t>
            </a:fld>
            <a:endParaRPr lang="en-US">
              <a:latin typeface="Microsoft YaHei" pitchFamily="34" charset="-122"/>
              <a:ea typeface="Microsoft YaHe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37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575</Words>
  <Application>Microsoft Office PowerPoint</Application>
  <PresentationFormat>On-screen Show (4:3)</PresentationFormat>
  <Paragraphs>83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分布式二级哈希表</vt:lpstr>
      <vt:lpstr>研究背景</vt:lpstr>
      <vt:lpstr>研究内容</vt:lpstr>
      <vt:lpstr>研究内容</vt:lpstr>
      <vt:lpstr>研究内容</vt:lpstr>
      <vt:lpstr>Redis</vt:lpstr>
      <vt:lpstr>Redis</vt:lpstr>
      <vt:lpstr>研究方案</vt:lpstr>
      <vt:lpstr>研究计划</vt:lpstr>
      <vt:lpstr>提问环节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开题报告</dc:title>
  <dc:creator>fredfsh</dc:creator>
  <cp:lastModifiedBy>fredfsh</cp:lastModifiedBy>
  <cp:revision>31</cp:revision>
  <dcterms:created xsi:type="dcterms:W3CDTF">2011-03-15T06:51:44Z</dcterms:created>
  <dcterms:modified xsi:type="dcterms:W3CDTF">2011-03-15T12:28:11Z</dcterms:modified>
</cp:coreProperties>
</file>