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8"/>
  </p:notesMasterIdLst>
  <p:handoutMasterIdLst>
    <p:handoutMasterId r:id="rId9"/>
  </p:handoutMasterIdLst>
  <p:sldIdLst>
    <p:sldId id="296" r:id="rId2"/>
    <p:sldId id="298" r:id="rId3"/>
    <p:sldId id="436" r:id="rId4"/>
    <p:sldId id="438" r:id="rId5"/>
    <p:sldId id="437" r:id="rId6"/>
    <p:sldId id="43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88" autoAdjust="0"/>
    <p:restoredTop sz="94643"/>
  </p:normalViewPr>
  <p:slideViewPr>
    <p:cSldViewPr snapToGrid="0">
      <p:cViewPr varScale="1">
        <p:scale>
          <a:sx n="118" d="100"/>
          <a:sy n="118" d="100"/>
        </p:scale>
        <p:origin x="102" y="378"/>
      </p:cViewPr>
      <p:guideLst/>
    </p:cSldViewPr>
  </p:slideViewPr>
  <p:notesTextViewPr>
    <p:cViewPr>
      <p:scale>
        <a:sx n="1" d="1"/>
        <a:sy n="1" d="1"/>
      </p:scale>
      <p:origin x="0" y="0"/>
    </p:cViewPr>
  </p:notesTextViewPr>
  <p:notesViewPr>
    <p:cSldViewPr snapToGrid="0">
      <p:cViewPr varScale="1">
        <p:scale>
          <a:sx n="73" d="100"/>
          <a:sy n="73" d="100"/>
        </p:scale>
        <p:origin x="1840"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EC7E77-22F1-404B-8746-4E3B9784AE4A}" type="datetimeFigureOut">
              <a:rPr lang="en-US" smtClean="0"/>
              <a:t>2/24/2017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826175-E8C3-41A7-B77E-DE00DA2EC165}" type="slidenum">
              <a:rPr lang="en-US" smtClean="0"/>
              <a:t>‹#›</a:t>
            </a:fld>
            <a:endParaRPr lang="en-US"/>
          </a:p>
        </p:txBody>
      </p:sp>
    </p:spTree>
    <p:extLst>
      <p:ext uri="{BB962C8B-B14F-4D97-AF65-F5344CB8AC3E}">
        <p14:creationId xmlns:p14="http://schemas.microsoft.com/office/powerpoint/2010/main" val="9566522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6E4104-E8DF-C34B-870D-1A8FD573CAEA}" type="datetimeFigureOut">
              <a:rPr lang="en-US" smtClean="0"/>
              <a:t>2/24/2017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E036D9-7FE8-7B4C-972A-841E363FEBBF}" type="slidenum">
              <a:rPr lang="en-US" smtClean="0"/>
              <a:t>‹#›</a:t>
            </a:fld>
            <a:endParaRPr lang="en-US"/>
          </a:p>
        </p:txBody>
      </p:sp>
    </p:spTree>
    <p:extLst>
      <p:ext uri="{BB962C8B-B14F-4D97-AF65-F5344CB8AC3E}">
        <p14:creationId xmlns:p14="http://schemas.microsoft.com/office/powerpoint/2010/main" val="27013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9DBFAC-FA60-43F8-A8A6-39A62E280CEC}" type="datetime1">
              <a:rPr lang="en-US" smtClean="0"/>
              <a:t>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A7BA36-2B71-49C4-83F0-5FE80CE88F3F}" type="slidenum">
              <a:rPr lang="en-US" smtClean="0"/>
              <a:t>‹#›</a:t>
            </a:fld>
            <a:endParaRPr lang="en-US"/>
          </a:p>
        </p:txBody>
      </p:sp>
    </p:spTree>
    <p:extLst>
      <p:ext uri="{BB962C8B-B14F-4D97-AF65-F5344CB8AC3E}">
        <p14:creationId xmlns:p14="http://schemas.microsoft.com/office/powerpoint/2010/main" val="2809543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0516F7-5506-47AC-BB08-33B643C08687}" type="datetime1">
              <a:rPr lang="en-US" smtClean="0"/>
              <a:t>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A7BA36-2B71-49C4-83F0-5FE80CE88F3F}" type="slidenum">
              <a:rPr lang="en-US" smtClean="0"/>
              <a:t>‹#›</a:t>
            </a:fld>
            <a:endParaRPr lang="en-US"/>
          </a:p>
        </p:txBody>
      </p:sp>
    </p:spTree>
    <p:extLst>
      <p:ext uri="{BB962C8B-B14F-4D97-AF65-F5344CB8AC3E}">
        <p14:creationId xmlns:p14="http://schemas.microsoft.com/office/powerpoint/2010/main" val="2438373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7AA5C8-D13B-40C5-9D47-F7EE3C6844A7}" type="datetime1">
              <a:rPr lang="en-US" smtClean="0"/>
              <a:t>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A7BA36-2B71-49C4-83F0-5FE80CE88F3F}" type="slidenum">
              <a:rPr lang="en-US" smtClean="0"/>
              <a:t>‹#›</a:t>
            </a:fld>
            <a:endParaRPr lang="en-US"/>
          </a:p>
        </p:txBody>
      </p:sp>
    </p:spTree>
    <p:extLst>
      <p:ext uri="{BB962C8B-B14F-4D97-AF65-F5344CB8AC3E}">
        <p14:creationId xmlns:p14="http://schemas.microsoft.com/office/powerpoint/2010/main" val="770230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7" name="Picture Placeholder 16"/>
          <p:cNvSpPr>
            <a:spLocks noGrp="1"/>
          </p:cNvSpPr>
          <p:nvPr>
            <p:ph type="pic" sz="quarter" idx="10"/>
          </p:nvPr>
        </p:nvSpPr>
        <p:spPr>
          <a:xfrm>
            <a:off x="-12192" y="0"/>
            <a:ext cx="12204192" cy="6858000"/>
          </a:xfrm>
          <a:prstGeom prst="rect">
            <a:avLst/>
          </a:prstGeom>
        </p:spPr>
        <p:txBody>
          <a:bodyPr/>
          <a:lstStyle/>
          <a:p>
            <a:pPr lvl="0"/>
            <a:r>
              <a:rPr lang="en-US" noProof="0" dirty="0"/>
              <a:t>Drag picture to placeholder or click icon to add</a:t>
            </a:r>
          </a:p>
        </p:txBody>
      </p:sp>
      <p:sp>
        <p:nvSpPr>
          <p:cNvPr id="19" name="Text Placeholder 18"/>
          <p:cNvSpPr>
            <a:spLocks noGrp="1"/>
          </p:cNvSpPr>
          <p:nvPr>
            <p:ph type="body" sz="quarter" idx="11"/>
          </p:nvPr>
        </p:nvSpPr>
        <p:spPr>
          <a:xfrm>
            <a:off x="303670" y="2043258"/>
            <a:ext cx="4849681" cy="2415052"/>
          </a:xfrm>
          <a:prstGeom prst="rect">
            <a:avLst/>
          </a:prstGeom>
        </p:spPr>
        <p:txBody>
          <a:bodyPr lIns="0" tIns="0" rIns="0" bIns="0" anchor="ctr" anchorCtr="0">
            <a:normAutofit/>
          </a:bodyPr>
          <a:lstStyle>
            <a:lvl1pPr marL="0">
              <a:spcBef>
                <a:spcPts val="0"/>
              </a:spcBef>
              <a:defRPr sz="4000" b="1" i="0">
                <a:solidFill>
                  <a:schemeClr val="bg1"/>
                </a:solidFill>
                <a:latin typeface="Aria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3" name="Text Placeholder 2"/>
          <p:cNvSpPr>
            <a:spLocks noGrp="1"/>
          </p:cNvSpPr>
          <p:nvPr>
            <p:ph type="body" sz="quarter" idx="13"/>
          </p:nvPr>
        </p:nvSpPr>
        <p:spPr>
          <a:xfrm>
            <a:off x="302684" y="4958531"/>
            <a:ext cx="2377545" cy="482600"/>
          </a:xfrm>
          <a:prstGeom prst="rect">
            <a:avLst/>
          </a:prstGeom>
        </p:spPr>
        <p:txBody>
          <a:bodyPr lIns="0" tIns="0" rIns="0" bIns="0">
            <a:noAutofit/>
          </a:bodyPr>
          <a:lstStyle>
            <a:lvl1pPr>
              <a:spcBef>
                <a:spcPts val="0"/>
              </a:spcBef>
              <a:defRPr sz="1333" baseline="0">
                <a:solidFill>
                  <a:srgbClr val="FFFFFF"/>
                </a:solidFill>
              </a:defRPr>
            </a:lvl1pPr>
            <a:lvl2pPr marL="609585" indent="0">
              <a:buNone/>
              <a:defRPr/>
            </a:lvl2pPr>
            <a:lvl3pPr marL="1219170" indent="0">
              <a:buNone/>
              <a:defRPr/>
            </a:lvl3pPr>
          </a:lstStyle>
          <a:p>
            <a:pPr lvl="0"/>
            <a:r>
              <a:rPr lang="en-US" dirty="0"/>
              <a:t>Click to edit Master text styles</a:t>
            </a:r>
          </a:p>
        </p:txBody>
      </p:sp>
    </p:spTree>
    <p:extLst>
      <p:ext uri="{BB962C8B-B14F-4D97-AF65-F5344CB8AC3E}">
        <p14:creationId xmlns:p14="http://schemas.microsoft.com/office/powerpoint/2010/main" val="215970179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4B6A4B-CC9A-4DD7-BEB4-4F1E51DB2648}" type="datetime1">
              <a:rPr lang="en-US" smtClean="0"/>
              <a:t>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A7BA36-2B71-49C4-83F0-5FE80CE88F3F}" type="slidenum">
              <a:rPr lang="en-US" smtClean="0"/>
              <a:t>‹#›</a:t>
            </a:fld>
            <a:endParaRPr lang="en-US"/>
          </a:p>
        </p:txBody>
      </p:sp>
    </p:spTree>
    <p:extLst>
      <p:ext uri="{BB962C8B-B14F-4D97-AF65-F5344CB8AC3E}">
        <p14:creationId xmlns:p14="http://schemas.microsoft.com/office/powerpoint/2010/main" val="2798420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2ADDA91-84EB-412D-89A5-7E635A0D97D4}" type="datetime1">
              <a:rPr lang="en-US" smtClean="0"/>
              <a:t>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A7BA36-2B71-49C4-83F0-5FE80CE88F3F}" type="slidenum">
              <a:rPr lang="en-US" smtClean="0"/>
              <a:t>‹#›</a:t>
            </a:fld>
            <a:endParaRPr lang="en-US"/>
          </a:p>
        </p:txBody>
      </p:sp>
    </p:spTree>
    <p:extLst>
      <p:ext uri="{BB962C8B-B14F-4D97-AF65-F5344CB8AC3E}">
        <p14:creationId xmlns:p14="http://schemas.microsoft.com/office/powerpoint/2010/main" val="1365609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10AEE6-5A54-4087-BFF4-68453D54677F}" type="datetime1">
              <a:rPr lang="en-US" smtClean="0"/>
              <a:t>2/24/2017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A7BA36-2B71-49C4-83F0-5FE80CE88F3F}" type="slidenum">
              <a:rPr lang="en-US" smtClean="0"/>
              <a:t>‹#›</a:t>
            </a:fld>
            <a:endParaRPr lang="en-US"/>
          </a:p>
        </p:txBody>
      </p:sp>
    </p:spTree>
    <p:extLst>
      <p:ext uri="{BB962C8B-B14F-4D97-AF65-F5344CB8AC3E}">
        <p14:creationId xmlns:p14="http://schemas.microsoft.com/office/powerpoint/2010/main" val="46729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141BC5-EEF3-4F82-BAE2-04A94A0BDE58}" type="datetime1">
              <a:rPr lang="en-US" smtClean="0"/>
              <a:t>2/24/2017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A7BA36-2B71-49C4-83F0-5FE80CE88F3F}" type="slidenum">
              <a:rPr lang="en-US" smtClean="0"/>
              <a:t>‹#›</a:t>
            </a:fld>
            <a:endParaRPr lang="en-US"/>
          </a:p>
        </p:txBody>
      </p:sp>
    </p:spTree>
    <p:extLst>
      <p:ext uri="{BB962C8B-B14F-4D97-AF65-F5344CB8AC3E}">
        <p14:creationId xmlns:p14="http://schemas.microsoft.com/office/powerpoint/2010/main" val="4282434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EE1DC8-4CE7-43CC-8DCD-2CF419B27ECD}" type="datetime1">
              <a:rPr lang="en-US" smtClean="0"/>
              <a:t>2/24/2017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A7BA36-2B71-49C4-83F0-5FE80CE88F3F}" type="slidenum">
              <a:rPr lang="en-US" smtClean="0"/>
              <a:t>‹#›</a:t>
            </a:fld>
            <a:endParaRPr lang="en-US"/>
          </a:p>
        </p:txBody>
      </p:sp>
    </p:spTree>
    <p:extLst>
      <p:ext uri="{BB962C8B-B14F-4D97-AF65-F5344CB8AC3E}">
        <p14:creationId xmlns:p14="http://schemas.microsoft.com/office/powerpoint/2010/main" val="747210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7C5B2F-BD59-4FBE-8CF3-B8BF89A49204}" type="datetime1">
              <a:rPr lang="en-US" smtClean="0"/>
              <a:t>2/24/2017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A7BA36-2B71-49C4-83F0-5FE80CE88F3F}" type="slidenum">
              <a:rPr lang="en-US" smtClean="0"/>
              <a:t>‹#›</a:t>
            </a:fld>
            <a:endParaRPr lang="en-US"/>
          </a:p>
        </p:txBody>
      </p:sp>
    </p:spTree>
    <p:extLst>
      <p:ext uri="{BB962C8B-B14F-4D97-AF65-F5344CB8AC3E}">
        <p14:creationId xmlns:p14="http://schemas.microsoft.com/office/powerpoint/2010/main" val="2881678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B1BC6F-7FA5-4093-87D4-E9F77D6FE83A}" type="datetime1">
              <a:rPr lang="en-US" smtClean="0"/>
              <a:t>2/24/2017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A7BA36-2B71-49C4-83F0-5FE80CE88F3F}" type="slidenum">
              <a:rPr lang="en-US" smtClean="0"/>
              <a:t>‹#›</a:t>
            </a:fld>
            <a:endParaRPr lang="en-US"/>
          </a:p>
        </p:txBody>
      </p:sp>
    </p:spTree>
    <p:extLst>
      <p:ext uri="{BB962C8B-B14F-4D97-AF65-F5344CB8AC3E}">
        <p14:creationId xmlns:p14="http://schemas.microsoft.com/office/powerpoint/2010/main" val="2942638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93DCEB3-286B-45E5-82C8-B50FA27D7797}" type="datetime1">
              <a:rPr lang="en-US" smtClean="0"/>
              <a:t>2/24/2017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A7BA36-2B71-49C4-83F0-5FE80CE88F3F}" type="slidenum">
              <a:rPr lang="en-US" smtClean="0"/>
              <a:t>‹#›</a:t>
            </a:fld>
            <a:endParaRPr lang="en-US"/>
          </a:p>
        </p:txBody>
      </p:sp>
    </p:spTree>
    <p:extLst>
      <p:ext uri="{BB962C8B-B14F-4D97-AF65-F5344CB8AC3E}">
        <p14:creationId xmlns:p14="http://schemas.microsoft.com/office/powerpoint/2010/main" val="1308194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ABAB8B-CC16-437C-8FFF-11D47F5F8526}" type="datetime1">
              <a:rPr lang="en-US" smtClean="0"/>
              <a:t>2/24/2017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A7BA36-2B71-49C4-83F0-5FE80CE88F3F}" type="slidenum">
              <a:rPr lang="en-US" smtClean="0"/>
              <a:t>‹#›</a:t>
            </a:fld>
            <a:endParaRPr lang="en-US"/>
          </a:p>
        </p:txBody>
      </p:sp>
    </p:spTree>
    <p:extLst>
      <p:ext uri="{BB962C8B-B14F-4D97-AF65-F5344CB8AC3E}">
        <p14:creationId xmlns:p14="http://schemas.microsoft.com/office/powerpoint/2010/main" val="5839729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Church%E2%80%93Turing_thesi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Placeholder 9"/>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72" b="72"/>
          <a:stretch>
            <a:fillRect/>
          </a:stretch>
        </p:blipFill>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0" y="1461685"/>
            <a:ext cx="5783943" cy="4267200"/>
          </a:xfrm>
          <a:prstGeom prst="rect">
            <a:avLst/>
          </a:prstGeom>
          <a:solidFill>
            <a:srgbClr val="57068C"/>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sz="2400" dirty="0">
              <a:solidFill>
                <a:schemeClr val="lt1"/>
              </a:solidFill>
            </a:endParaRPr>
          </a:p>
        </p:txBody>
      </p:sp>
      <p:pic>
        <p:nvPicPr>
          <p:cNvPr id="7173" name="Picture 11" descr="nyu_white.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229" y="1557785"/>
            <a:ext cx="89958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Text Placeholder 2"/>
          <p:cNvSpPr>
            <a:spLocks noGrp="1"/>
          </p:cNvSpPr>
          <p:nvPr>
            <p:ph type="body" sz="quarter" idx="11"/>
          </p:nvPr>
        </p:nvSpPr>
        <p:spPr bwMode="auto">
          <a:xfrm>
            <a:off x="193505" y="2877125"/>
            <a:ext cx="5387238" cy="210381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normAutofit/>
          </a:bodyPr>
          <a:lstStyle/>
          <a:p>
            <a:pPr indent="0">
              <a:spcBef>
                <a:spcPct val="0"/>
              </a:spcBef>
              <a:buNone/>
            </a:pPr>
            <a:r>
              <a:rPr lang="en-US" altLang="en-US" sz="2800" b="0" dirty="0">
                <a:latin typeface="Garamond" panose="02020404030301010803" pitchFamily="18" charset="0"/>
              </a:rPr>
              <a:t>Recitation Four</a:t>
            </a:r>
          </a:p>
        </p:txBody>
      </p:sp>
      <p:sp>
        <p:nvSpPr>
          <p:cNvPr id="7" name="Text Placeholder 3"/>
          <p:cNvSpPr txBox="1">
            <a:spLocks/>
          </p:cNvSpPr>
          <p:nvPr/>
        </p:nvSpPr>
        <p:spPr bwMode="auto">
          <a:xfrm>
            <a:off x="1531257" y="1540770"/>
            <a:ext cx="3860800" cy="3840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lvl1pPr marL="228600" indent="-228600" algn="l" defTabSz="914400" rtl="0" eaLnBrk="1" latinLnBrk="0" hangingPunct="1">
              <a:lnSpc>
                <a:spcPct val="90000"/>
              </a:lnSpc>
              <a:spcBef>
                <a:spcPts val="0"/>
              </a:spcBef>
              <a:buFont typeface="Arial" panose="020B0604020202020204" pitchFamily="34" charset="0"/>
              <a:buChar char="•"/>
              <a:defRPr sz="1333" kern="1200" baseline="0">
                <a:solidFill>
                  <a:srgbClr val="FFFFFF"/>
                </a:solidFill>
                <a:latin typeface="+mn-lt"/>
                <a:ea typeface="+mn-ea"/>
                <a:cs typeface="+mn-cs"/>
              </a:defRPr>
            </a:lvl1pPr>
            <a:lvl2pPr marL="609585"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21917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Font typeface="Arial" panose="020B0604020202020204" pitchFamily="34" charset="0"/>
              <a:buNone/>
            </a:pPr>
            <a:r>
              <a:rPr lang="en-US" altLang="en-US" sz="1600" dirty="0">
                <a:latin typeface="Garamond" panose="02020404030301010803" pitchFamily="18" charset="0"/>
              </a:rPr>
              <a:t>Courant Institute of Mathematical Sciences</a:t>
            </a:r>
          </a:p>
          <a:p>
            <a:pPr marL="0" indent="0">
              <a:spcBef>
                <a:spcPct val="0"/>
              </a:spcBef>
              <a:buFont typeface="Arial" panose="020B0604020202020204" pitchFamily="34" charset="0"/>
              <a:buNone/>
            </a:pPr>
            <a:r>
              <a:rPr lang="en-US" altLang="en-US" sz="1600" dirty="0">
                <a:latin typeface="Garamond" panose="02020404030301010803" pitchFamily="18" charset="0"/>
              </a:rPr>
              <a:t>Department of Computer Science </a:t>
            </a:r>
          </a:p>
          <a:p>
            <a:pPr marL="0" indent="0">
              <a:spcBef>
                <a:spcPct val="0"/>
              </a:spcBef>
              <a:buFont typeface="Arial" panose="020B0604020202020204" pitchFamily="34" charset="0"/>
              <a:buNone/>
            </a:pPr>
            <a:r>
              <a:rPr lang="en-US" altLang="en-US" sz="1600" dirty="0">
                <a:latin typeface="Garamond" panose="02020404030301010803" pitchFamily="18" charset="0"/>
              </a:rPr>
              <a:t>CS102 Data Structures</a:t>
            </a:r>
          </a:p>
          <a:p>
            <a:pPr marL="0" indent="0">
              <a:spcBef>
                <a:spcPct val="0"/>
              </a:spcBef>
              <a:buFont typeface="Arial" panose="020B0604020202020204" pitchFamily="34" charset="0"/>
              <a:buNone/>
            </a:pPr>
            <a:endParaRPr lang="en-US" altLang="en-US" sz="1600" dirty="0">
              <a:latin typeface="Garamond" panose="02020404030301010803" pitchFamily="18" charset="0"/>
            </a:endParaRPr>
          </a:p>
        </p:txBody>
      </p:sp>
    </p:spTree>
    <p:extLst>
      <p:ext uri="{BB962C8B-B14F-4D97-AF65-F5344CB8AC3E}">
        <p14:creationId xmlns:p14="http://schemas.microsoft.com/office/powerpoint/2010/main" val="128798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Objectives</a:t>
            </a:r>
          </a:p>
        </p:txBody>
      </p:sp>
      <p:sp>
        <p:nvSpPr>
          <p:cNvPr id="6" name="Content Placeholder 5"/>
          <p:cNvSpPr>
            <a:spLocks noGrp="1"/>
          </p:cNvSpPr>
          <p:nvPr>
            <p:ph idx="1"/>
          </p:nvPr>
        </p:nvSpPr>
        <p:spPr>
          <a:xfrm>
            <a:off x="896257" y="1636939"/>
            <a:ext cx="9183914" cy="4351338"/>
          </a:xfrm>
        </p:spPr>
        <p:txBody>
          <a:bodyPr>
            <a:noAutofit/>
          </a:bodyPr>
          <a:lstStyle/>
          <a:p>
            <a:pPr>
              <a:buFont typeface="Wingdings" panose="05000000000000000000" pitchFamily="2" charset="2"/>
              <a:buChar char="v"/>
            </a:pPr>
            <a:r>
              <a:rPr lang="en-US" dirty="0"/>
              <a:t> Recursion - revisited</a:t>
            </a:r>
          </a:p>
          <a:p>
            <a:pPr>
              <a:buFont typeface="Wingdings" panose="05000000000000000000" pitchFamily="2" charset="2"/>
              <a:buChar char="v"/>
            </a:pPr>
            <a:endParaRPr lang="en-US" dirty="0"/>
          </a:p>
        </p:txBody>
      </p:sp>
      <p:sp>
        <p:nvSpPr>
          <p:cNvPr id="2" name="Slide Number Placeholder 1"/>
          <p:cNvSpPr>
            <a:spLocks noGrp="1"/>
          </p:cNvSpPr>
          <p:nvPr>
            <p:ph type="sldNum" sz="quarter" idx="12"/>
          </p:nvPr>
        </p:nvSpPr>
        <p:spPr/>
        <p:txBody>
          <a:bodyPr/>
          <a:lstStyle/>
          <a:p>
            <a:fld id="{AFA7BA36-2B71-49C4-83F0-5FE80CE88F3F}" type="slidenum">
              <a:rPr lang="en-US"/>
              <a:t>2</a:t>
            </a:fld>
            <a:endParaRPr lang="en-US"/>
          </a:p>
        </p:txBody>
      </p:sp>
    </p:spTree>
    <p:extLst>
      <p:ext uri="{BB962C8B-B14F-4D97-AF65-F5344CB8AC3E}">
        <p14:creationId xmlns:p14="http://schemas.microsoft.com/office/powerpoint/2010/main" val="225672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Solution to Permutations</a:t>
            </a:r>
          </a:p>
        </p:txBody>
      </p:sp>
      <p:sp>
        <p:nvSpPr>
          <p:cNvPr id="6" name="Content Placeholder 5"/>
          <p:cNvSpPr>
            <a:spLocks noGrp="1"/>
          </p:cNvSpPr>
          <p:nvPr>
            <p:ph idx="1"/>
          </p:nvPr>
        </p:nvSpPr>
        <p:spPr>
          <a:xfrm>
            <a:off x="896257" y="1636939"/>
            <a:ext cx="9183914" cy="4351338"/>
          </a:xfrm>
        </p:spPr>
        <p:txBody>
          <a:bodyPr>
            <a:noAutofit/>
          </a:bodyPr>
          <a:lstStyle/>
          <a:p>
            <a:r>
              <a:rPr lang="en-US" dirty="0"/>
              <a:t>Given a number n, return all possible permutations of 1…n .</a:t>
            </a:r>
          </a:p>
          <a:p>
            <a:endParaRPr lang="en-US" dirty="0"/>
          </a:p>
          <a:p>
            <a:r>
              <a:rPr lang="en-US" dirty="0"/>
              <a:t>For example,</a:t>
            </a:r>
          </a:p>
          <a:p>
            <a:pPr lvl="1"/>
            <a:r>
              <a:rPr lang="en-US" dirty="0"/>
              <a:t>Input 3 have the following permutations:</a:t>
            </a:r>
          </a:p>
          <a:p>
            <a:pPr lvl="1"/>
            <a:r>
              <a:rPr lang="en-US" dirty="0"/>
              <a:t>[  [1,2,3],  [1,3,2],  [2,1,3],  [2,3,1],  [3,1,2],  [3,2,1] ]</a:t>
            </a:r>
          </a:p>
          <a:p>
            <a:endParaRPr lang="en-US" dirty="0"/>
          </a:p>
          <a:p>
            <a:r>
              <a:rPr lang="en-US" dirty="0"/>
              <a:t>See codes for more example.</a:t>
            </a:r>
          </a:p>
          <a:p>
            <a:endParaRPr lang="en-US" dirty="0"/>
          </a:p>
        </p:txBody>
      </p:sp>
      <p:sp>
        <p:nvSpPr>
          <p:cNvPr id="2" name="Slide Number Placeholder 1"/>
          <p:cNvSpPr>
            <a:spLocks noGrp="1"/>
          </p:cNvSpPr>
          <p:nvPr>
            <p:ph type="sldNum" sz="quarter" idx="12"/>
          </p:nvPr>
        </p:nvSpPr>
        <p:spPr/>
        <p:txBody>
          <a:bodyPr/>
          <a:lstStyle/>
          <a:p>
            <a:fld id="{AFA7BA36-2B71-49C4-83F0-5FE80CE88F3F}" type="slidenum">
              <a:rPr lang="en-US"/>
              <a:t>3</a:t>
            </a:fld>
            <a:endParaRPr lang="en-US"/>
          </a:p>
        </p:txBody>
      </p:sp>
    </p:spTree>
    <p:extLst>
      <p:ext uri="{BB962C8B-B14F-4D97-AF65-F5344CB8AC3E}">
        <p14:creationId xmlns:p14="http://schemas.microsoft.com/office/powerpoint/2010/main" val="736025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this question on </a:t>
            </a:r>
            <a:r>
              <a:rPr lang="en-US" dirty="0" err="1"/>
              <a:t>NYUClasses</a:t>
            </a:r>
            <a:r>
              <a:rPr lang="en-US" dirty="0"/>
              <a:t>:</a:t>
            </a:r>
          </a:p>
        </p:txBody>
      </p:sp>
      <p:sp>
        <p:nvSpPr>
          <p:cNvPr id="3" name="Content Placeholder 2"/>
          <p:cNvSpPr>
            <a:spLocks noGrp="1"/>
          </p:cNvSpPr>
          <p:nvPr>
            <p:ph idx="1"/>
          </p:nvPr>
        </p:nvSpPr>
        <p:spPr/>
        <p:txBody>
          <a:bodyPr/>
          <a:lstStyle/>
          <a:p>
            <a:r>
              <a:rPr lang="en-US" b="1" dirty="0"/>
              <a:t>abstract classes vs interfaces - when to use which?</a:t>
            </a:r>
          </a:p>
          <a:p>
            <a:r>
              <a:rPr lang="en-US" dirty="0"/>
              <a:t>The choice of whether to design your functionality as an interface or an abstract class can sometimes be a difficult one. An </a:t>
            </a:r>
            <a:r>
              <a:rPr lang="en-US" i="1" dirty="0"/>
              <a:t>abstract class</a:t>
            </a:r>
            <a:r>
              <a:rPr lang="en-US" dirty="0"/>
              <a:t> is a class that cannot be instantiated, but must be inherited from. An abstract class may be fully implemented, but is more usually partially implemented or not implemented at all, thereby encapsulating common functionality for inherited classes.</a:t>
            </a:r>
            <a:endParaRPr lang="en-US" dirty="0"/>
          </a:p>
        </p:txBody>
      </p:sp>
      <p:sp>
        <p:nvSpPr>
          <p:cNvPr id="4" name="Slide Number Placeholder 3"/>
          <p:cNvSpPr>
            <a:spLocks noGrp="1"/>
          </p:cNvSpPr>
          <p:nvPr>
            <p:ph type="sldNum" sz="quarter" idx="12"/>
          </p:nvPr>
        </p:nvSpPr>
        <p:spPr/>
        <p:txBody>
          <a:bodyPr/>
          <a:lstStyle/>
          <a:p>
            <a:fld id="{AFA7BA36-2B71-49C4-83F0-5FE80CE88F3F}" type="slidenum">
              <a:rPr lang="en-US" smtClean="0"/>
              <a:t>4</a:t>
            </a:fld>
            <a:endParaRPr lang="en-US"/>
          </a:p>
        </p:txBody>
      </p:sp>
    </p:spTree>
    <p:extLst>
      <p:ext uri="{BB962C8B-B14F-4D97-AF65-F5344CB8AC3E}">
        <p14:creationId xmlns:p14="http://schemas.microsoft.com/office/powerpoint/2010/main" val="2986399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Methods vs. Recursion</a:t>
            </a:r>
          </a:p>
        </p:txBody>
      </p:sp>
      <p:sp>
        <p:nvSpPr>
          <p:cNvPr id="3" name="Content Placeholder 2"/>
          <p:cNvSpPr>
            <a:spLocks noGrp="1"/>
          </p:cNvSpPr>
          <p:nvPr>
            <p:ph idx="1"/>
          </p:nvPr>
        </p:nvSpPr>
        <p:spPr/>
        <p:txBody>
          <a:bodyPr/>
          <a:lstStyle/>
          <a:p>
            <a:r>
              <a:rPr lang="en-US" dirty="0"/>
              <a:t>You can </a:t>
            </a:r>
            <a:r>
              <a:rPr lang="en-US" b="1" dirty="0"/>
              <a:t>always</a:t>
            </a:r>
            <a:r>
              <a:rPr lang="en-US" dirty="0"/>
              <a:t> make a recursive function an iterative one.</a:t>
            </a:r>
          </a:p>
          <a:p>
            <a:pPr lvl="1"/>
            <a:r>
              <a:rPr lang="en-US" dirty="0"/>
              <a:t>See </a:t>
            </a:r>
            <a:r>
              <a:rPr lang="en-US" dirty="0">
                <a:hlinkClick r:id="rId2"/>
              </a:rPr>
              <a:t>Church Turing Thesis</a:t>
            </a:r>
            <a:r>
              <a:rPr lang="en-US" dirty="0"/>
              <a:t>.</a:t>
            </a:r>
          </a:p>
          <a:p>
            <a:endParaRPr lang="en-US" dirty="0"/>
          </a:p>
          <a:p>
            <a:r>
              <a:rPr lang="en-US" dirty="0"/>
              <a:t>For example: Fibonacci Sequence</a:t>
            </a:r>
          </a:p>
          <a:p>
            <a:pPr lvl="1"/>
            <a:r>
              <a:rPr lang="en-US" dirty="0"/>
              <a:t>Demo</a:t>
            </a:r>
          </a:p>
          <a:p>
            <a:pPr lvl="1"/>
            <a:endParaRPr lang="en-US" dirty="0"/>
          </a:p>
        </p:txBody>
      </p:sp>
      <p:sp>
        <p:nvSpPr>
          <p:cNvPr id="4" name="Slide Number Placeholder 3"/>
          <p:cNvSpPr>
            <a:spLocks noGrp="1"/>
          </p:cNvSpPr>
          <p:nvPr>
            <p:ph type="sldNum" sz="quarter" idx="12"/>
          </p:nvPr>
        </p:nvSpPr>
        <p:spPr/>
        <p:txBody>
          <a:bodyPr/>
          <a:lstStyle/>
          <a:p>
            <a:fld id="{AFA7BA36-2B71-49C4-83F0-5FE80CE88F3F}" type="slidenum">
              <a:rPr lang="en-US" smtClean="0"/>
              <a:t>5</a:t>
            </a:fld>
            <a:endParaRPr lang="en-US"/>
          </a:p>
        </p:txBody>
      </p:sp>
    </p:spTree>
    <p:extLst>
      <p:ext uri="{BB962C8B-B14F-4D97-AF65-F5344CB8AC3E}">
        <p14:creationId xmlns:p14="http://schemas.microsoft.com/office/powerpoint/2010/main" val="3146946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Greatest Common Divisor</a:t>
            </a:r>
          </a:p>
        </p:txBody>
      </p:sp>
      <p:sp>
        <p:nvSpPr>
          <p:cNvPr id="3" name="Content Placeholder 2"/>
          <p:cNvSpPr>
            <a:spLocks noGrp="1"/>
          </p:cNvSpPr>
          <p:nvPr>
            <p:ph idx="1"/>
          </p:nvPr>
        </p:nvSpPr>
        <p:spPr/>
        <p:txBody>
          <a:bodyPr/>
          <a:lstStyle/>
          <a:p>
            <a:r>
              <a:rPr lang="en-US" dirty="0"/>
              <a:t>Compute the GCD of two given number x and y using both iterative method and recursive method.</a:t>
            </a:r>
          </a:p>
          <a:p>
            <a:pPr lvl="1"/>
            <a:r>
              <a:rPr lang="en-US" dirty="0"/>
              <a:t>public static </a:t>
            </a:r>
            <a:r>
              <a:rPr lang="en-US" dirty="0" err="1"/>
              <a:t>int</a:t>
            </a:r>
            <a:r>
              <a:rPr lang="en-US" dirty="0"/>
              <a:t> </a:t>
            </a:r>
            <a:r>
              <a:rPr lang="en-US" dirty="0" err="1"/>
              <a:t>gcdIterative</a:t>
            </a:r>
            <a:r>
              <a:rPr lang="en-US" dirty="0"/>
              <a:t>(</a:t>
            </a:r>
            <a:r>
              <a:rPr lang="en-US" dirty="0" err="1"/>
              <a:t>int</a:t>
            </a:r>
            <a:r>
              <a:rPr lang="en-US" dirty="0"/>
              <a:t> x, </a:t>
            </a:r>
            <a:r>
              <a:rPr lang="en-US" dirty="0" err="1"/>
              <a:t>int</a:t>
            </a:r>
            <a:r>
              <a:rPr lang="en-US" dirty="0"/>
              <a:t> y)</a:t>
            </a:r>
          </a:p>
          <a:p>
            <a:pPr lvl="1"/>
            <a:r>
              <a:rPr lang="en-US" dirty="0"/>
              <a:t>public static </a:t>
            </a:r>
            <a:r>
              <a:rPr lang="en-US" dirty="0" err="1"/>
              <a:t>int</a:t>
            </a:r>
            <a:r>
              <a:rPr lang="en-US" dirty="0"/>
              <a:t> </a:t>
            </a:r>
            <a:r>
              <a:rPr lang="en-US" dirty="0" err="1"/>
              <a:t>gcdRecursion</a:t>
            </a:r>
            <a:r>
              <a:rPr lang="en-US" dirty="0"/>
              <a:t>(</a:t>
            </a:r>
            <a:r>
              <a:rPr lang="en-US" dirty="0" err="1"/>
              <a:t>int</a:t>
            </a:r>
            <a:r>
              <a:rPr lang="en-US" dirty="0"/>
              <a:t> x, </a:t>
            </a:r>
            <a:r>
              <a:rPr lang="en-US" dirty="0" err="1"/>
              <a:t>int</a:t>
            </a:r>
            <a:r>
              <a:rPr lang="en-US" dirty="0"/>
              <a:t> y)</a:t>
            </a:r>
          </a:p>
          <a:p>
            <a:r>
              <a:rPr lang="en-US" dirty="0"/>
              <a:t>Submit your codes to </a:t>
            </a:r>
            <a:r>
              <a:rPr lang="en-US" dirty="0" err="1"/>
              <a:t>NYUClasses</a:t>
            </a:r>
            <a:r>
              <a:rPr lang="en-US" dirty="0"/>
              <a:t>.</a:t>
            </a:r>
          </a:p>
        </p:txBody>
      </p:sp>
      <p:sp>
        <p:nvSpPr>
          <p:cNvPr id="4" name="Slide Number Placeholder 3"/>
          <p:cNvSpPr>
            <a:spLocks noGrp="1"/>
          </p:cNvSpPr>
          <p:nvPr>
            <p:ph type="sldNum" sz="quarter" idx="12"/>
          </p:nvPr>
        </p:nvSpPr>
        <p:spPr/>
        <p:txBody>
          <a:bodyPr/>
          <a:lstStyle/>
          <a:p>
            <a:fld id="{AFA7BA36-2B71-49C4-83F0-5FE80CE88F3F}" type="slidenum">
              <a:rPr lang="en-US" smtClean="0"/>
              <a:t>6</a:t>
            </a:fld>
            <a:endParaRPr lang="en-US"/>
          </a:p>
        </p:txBody>
      </p:sp>
    </p:spTree>
    <p:extLst>
      <p:ext uri="{BB962C8B-B14F-4D97-AF65-F5344CB8AC3E}">
        <p14:creationId xmlns:p14="http://schemas.microsoft.com/office/powerpoint/2010/main" val="16838654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5432</TotalTime>
  <Words>172</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Garamond</vt:lpstr>
      <vt:lpstr>Wingdings</vt:lpstr>
      <vt:lpstr>Office Theme</vt:lpstr>
      <vt:lpstr>PowerPoint Presentation</vt:lpstr>
      <vt:lpstr>Objectives</vt:lpstr>
      <vt:lpstr>Solution to Permutations</vt:lpstr>
      <vt:lpstr>Answer this question on NYUClasses:</vt:lpstr>
      <vt:lpstr>Iterative Methods vs. Recursion</vt:lpstr>
      <vt:lpstr>Greatest Common Divisor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anasse bari</dc:creator>
  <cp:lastModifiedBy>Fred Fung</cp:lastModifiedBy>
  <cp:revision>130</cp:revision>
  <dcterms:created xsi:type="dcterms:W3CDTF">2016-01-31T01:51:23Z</dcterms:created>
  <dcterms:modified xsi:type="dcterms:W3CDTF">2017-02-25T00:01:18Z</dcterms:modified>
</cp:coreProperties>
</file>