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327" r:id="rId2"/>
    <p:sldId id="261" r:id="rId3"/>
    <p:sldId id="259" r:id="rId4"/>
    <p:sldId id="262" r:id="rId5"/>
    <p:sldId id="300" r:id="rId6"/>
    <p:sldId id="328" r:id="rId7"/>
    <p:sldId id="330" r:id="rId8"/>
    <p:sldId id="331" r:id="rId9"/>
    <p:sldId id="309" r:id="rId10"/>
    <p:sldId id="311" r:id="rId11"/>
    <p:sldId id="312" r:id="rId12"/>
    <p:sldId id="313" r:id="rId13"/>
    <p:sldId id="314" r:id="rId14"/>
    <p:sldId id="342" r:id="rId15"/>
    <p:sldId id="343" r:id="rId16"/>
    <p:sldId id="344" r:id="rId17"/>
    <p:sldId id="336" r:id="rId18"/>
    <p:sldId id="319" r:id="rId19"/>
    <p:sldId id="320" r:id="rId20"/>
    <p:sldId id="338" r:id="rId21"/>
    <p:sldId id="339" r:id="rId22"/>
    <p:sldId id="321" r:id="rId23"/>
    <p:sldId id="322" r:id="rId24"/>
    <p:sldId id="323" r:id="rId25"/>
    <p:sldId id="325" r:id="rId26"/>
    <p:sldId id="278" r:id="rId27"/>
    <p:sldId id="266" r:id="rId28"/>
    <p:sldId id="341" r:id="rId29"/>
    <p:sldId id="297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Roboto" panose="020B0604020202020204" charset="0"/>
      <p:regular r:id="rId36"/>
      <p:bold r:id="rId37"/>
      <p:italic r:id="rId38"/>
      <p:boldItalic r:id="rId39"/>
    </p:embeddedFont>
    <p:embeddedFont>
      <p:font typeface="Dosis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57B9CE-27B7-45A4-9341-B09BDB51A24E}">
  <a:tblStyle styleId="{AF57B9CE-27B7-45A4-9341-B09BDB51A2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91BD0C-065F-43EE-8344-79AE29CD5F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 snapToGrid="0">
      <p:cViewPr varScale="1">
        <p:scale>
          <a:sx n="98" d="100"/>
          <a:sy n="98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76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692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42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68" name="Google Shape;68;p8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7" r:id="rId5"/>
    <p:sldLayoutId id="2147483658" r:id="rId6"/>
  </p:sldLayoutIdLst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testCI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4;p15">
            <a:extLst>
              <a:ext uri="{FF2B5EF4-FFF2-40B4-BE49-F238E27FC236}">
                <a16:creationId xmlns:a16="http://schemas.microsoft.com/office/drawing/2014/main" id="{68A3157A-ED55-4273-BB5C-A9D06B9F7ED6}"/>
              </a:ext>
            </a:extLst>
          </p:cNvPr>
          <p:cNvSpPr txBox="1">
            <a:spLocks/>
          </p:cNvSpPr>
          <p:nvPr/>
        </p:nvSpPr>
        <p:spPr>
          <a:xfrm>
            <a:off x="4129223" y="4044990"/>
            <a:ext cx="4995216" cy="7720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fr-FR" sz="1200" b="1" dirty="0">
                <a:solidFill>
                  <a:schemeClr val="tx1"/>
                </a:solidFill>
              </a:rPr>
              <a:t>                                                   Présenté par :</a:t>
            </a:r>
          </a:p>
          <a:p>
            <a:pPr marL="0" indent="0">
              <a:buFont typeface="Roboto"/>
              <a:buNone/>
            </a:pPr>
            <a:r>
              <a:rPr lang="fr-FR" sz="1200" b="1" dirty="0">
                <a:solidFill>
                  <a:schemeClr val="tx1"/>
                </a:solidFill>
              </a:rPr>
              <a:t>       FOUDA ONDOA YVES                                 </a:t>
            </a:r>
            <a:r>
              <a:rPr lang="fr-FR" sz="1200" dirty="0">
                <a:solidFill>
                  <a:schemeClr val="tx1"/>
                </a:solidFill>
              </a:rPr>
              <a:t>Matricule :</a:t>
            </a:r>
            <a:r>
              <a:rPr lang="fr-FR" sz="1200" b="1" dirty="0">
                <a:solidFill>
                  <a:schemeClr val="tx1"/>
                </a:solidFill>
              </a:rPr>
              <a:t> 19IO21IU   </a:t>
            </a:r>
          </a:p>
          <a:p>
            <a:pPr marL="0" indent="0">
              <a:buNone/>
            </a:pPr>
            <a:r>
              <a:rPr lang="fr-FR" sz="1200" i="1" dirty="0">
                <a:solidFill>
                  <a:schemeClr val="tx1"/>
                </a:solidFill>
              </a:rPr>
              <a:t>Mention : Génie informatique                  Parcours : Génie informatique</a:t>
            </a:r>
          </a:p>
          <a:p>
            <a:pPr marL="0" indent="0">
              <a:buFont typeface="Roboto"/>
              <a:buNone/>
            </a:pP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" name="Google Shape;123;p15">
            <a:extLst>
              <a:ext uri="{FF2B5EF4-FFF2-40B4-BE49-F238E27FC236}">
                <a16:creationId xmlns:a16="http://schemas.microsoft.com/office/drawing/2014/main" id="{B29EFB2B-9066-4CDC-95D8-B792417E7A2E}"/>
              </a:ext>
            </a:extLst>
          </p:cNvPr>
          <p:cNvSpPr txBox="1">
            <a:spLocks/>
          </p:cNvSpPr>
          <p:nvPr/>
        </p:nvSpPr>
        <p:spPr>
          <a:xfrm>
            <a:off x="-339449" y="3124836"/>
            <a:ext cx="4127675" cy="169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fr-FR" sz="2000" b="1" dirty="0">
                <a:solidFill>
                  <a:srgbClr val="FF8700"/>
                </a:solidFill>
              </a:rPr>
              <a:t>THÈME :</a:t>
            </a:r>
            <a:br>
              <a:rPr lang="fr-FR" sz="2000" b="1" dirty="0">
                <a:solidFill>
                  <a:srgbClr val="FF8700"/>
                </a:solidFill>
              </a:rPr>
            </a:br>
            <a:r>
              <a:rPr lang="fr-FR" sz="2000" b="1" dirty="0">
                <a:solidFill>
                  <a:srgbClr val="FF8700"/>
                </a:solidFill>
              </a:rPr>
              <a:t>CONCEPTION D’UN SYSTÈME DE GESTION DES COMPÉTITIONS SPORTIVES A L’UNIVERSITÉ DE NGAOUNDÉRÉ</a:t>
            </a:r>
            <a:r>
              <a:rPr lang="fr-FR" dirty="0">
                <a:solidFill>
                  <a:srgbClr val="FF8700"/>
                </a:solidFill>
              </a:rPr>
              <a:t/>
            </a:r>
            <a:br>
              <a:rPr lang="fr-FR" dirty="0">
                <a:solidFill>
                  <a:srgbClr val="FF8700"/>
                </a:solidFill>
              </a:rPr>
            </a:br>
            <a:endParaRPr lang="fr-FR" dirty="0">
              <a:solidFill>
                <a:srgbClr val="FF870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58BFF1-DE1E-4F95-85AE-C809D3F9BD20}"/>
              </a:ext>
            </a:extLst>
          </p:cNvPr>
          <p:cNvSpPr txBox="1"/>
          <p:nvPr/>
        </p:nvSpPr>
        <p:spPr>
          <a:xfrm>
            <a:off x="1724388" y="668641"/>
            <a:ext cx="5209309" cy="772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ln>
                  <a:noFill/>
                </a:ln>
                <a:solidFill>
                  <a:schemeClr val="tx1"/>
                </a:solidFill>
                <a:effectLst>
                  <a:reflection blurRad="6350" stA="53000" endA="300" endPos="35500" dir="5400000" sy="-90000" algn="bl"/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Soutenance de mémoire de fin d’études en vue de l’obtention du Diplôme Universitaire de Technologie</a:t>
            </a:r>
            <a:br>
              <a:rPr lang="fr-FR" sz="1400" dirty="0">
                <a:ln>
                  <a:noFill/>
                </a:ln>
                <a:solidFill>
                  <a:schemeClr val="tx1"/>
                </a:solidFill>
                <a:effectLst>
                  <a:reflection blurRad="6350" stA="53000" endA="300" endPos="35500" dir="5400000" sy="-90000" algn="bl"/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400" dirty="0">
                <a:ln>
                  <a:noFill/>
                </a:ln>
                <a:solidFill>
                  <a:schemeClr val="tx1"/>
                </a:solidFill>
                <a:effectLst>
                  <a:reflection blurRad="6350" stA="53000" endA="300" endPos="35500" dir="5400000" sy="-90000" algn="bl"/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(DUT) en Génie informatique</a:t>
            </a:r>
            <a:endParaRPr lang="fr-FR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665C6DC-1314-4C17-9088-3527E6DC3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086" y="67757"/>
            <a:ext cx="674914" cy="651056"/>
          </a:xfrm>
          <a:prstGeom prst="rect">
            <a:avLst/>
          </a:prstGeom>
        </p:spPr>
      </p:pic>
      <p:sp>
        <p:nvSpPr>
          <p:cNvPr id="14" name="Google Shape;124;p15">
            <a:extLst>
              <a:ext uri="{FF2B5EF4-FFF2-40B4-BE49-F238E27FC236}">
                <a16:creationId xmlns:a16="http://schemas.microsoft.com/office/drawing/2014/main" id="{6DE7D987-A745-4467-81B3-8020F744BDBB}"/>
              </a:ext>
            </a:extLst>
          </p:cNvPr>
          <p:cNvSpPr txBox="1">
            <a:spLocks/>
          </p:cNvSpPr>
          <p:nvPr/>
        </p:nvSpPr>
        <p:spPr>
          <a:xfrm>
            <a:off x="3897086" y="2742765"/>
            <a:ext cx="5336213" cy="116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fr-FR" sz="1200" b="1" dirty="0">
                <a:solidFill>
                  <a:schemeClr val="tx1"/>
                </a:solidFill>
              </a:rPr>
              <a:t>                                                   ENCADREURS :</a:t>
            </a:r>
          </a:p>
          <a:p>
            <a:pPr marL="0" indent="0">
              <a:buFont typeface="Roboto"/>
              <a:buNone/>
            </a:pPr>
            <a:r>
              <a:rPr lang="fr-FR" sz="1200" b="1" dirty="0">
                <a:solidFill>
                  <a:schemeClr val="tx1"/>
                </a:solidFill>
              </a:rPr>
              <a:t>       Pr YENKE BLAISE OMER                             Mr KANI DJOULDE  ARMAND</a:t>
            </a:r>
          </a:p>
          <a:p>
            <a:pPr marL="0" indent="0">
              <a:buFont typeface="Roboto"/>
              <a:buNone/>
            </a:pPr>
            <a:r>
              <a:rPr lang="fr-FR" sz="1200" i="1" dirty="0">
                <a:solidFill>
                  <a:schemeClr val="tx1"/>
                </a:solidFill>
              </a:rPr>
              <a:t>Chef de département informatique        Enseignant à l’IUT de Ngaoundéré</a:t>
            </a:r>
          </a:p>
          <a:p>
            <a:pPr marL="0" indent="0">
              <a:buFont typeface="Roboto"/>
              <a:buNone/>
            </a:pPr>
            <a:endParaRPr lang="fr-FR" sz="2400" b="1" dirty="0">
              <a:solidFill>
                <a:srgbClr val="FFFFFF"/>
              </a:solidFill>
            </a:endParaRPr>
          </a:p>
        </p:txBody>
      </p:sp>
      <p:sp>
        <p:nvSpPr>
          <p:cNvPr id="15" name="Google Shape;124;p15">
            <a:extLst>
              <a:ext uri="{FF2B5EF4-FFF2-40B4-BE49-F238E27FC236}">
                <a16:creationId xmlns:a16="http://schemas.microsoft.com/office/drawing/2014/main" id="{6B98EEBB-6549-4E44-9D80-4BC0E37E9CA0}"/>
              </a:ext>
            </a:extLst>
          </p:cNvPr>
          <p:cNvSpPr txBox="1">
            <a:spLocks/>
          </p:cNvSpPr>
          <p:nvPr/>
        </p:nvSpPr>
        <p:spPr>
          <a:xfrm>
            <a:off x="1724388" y="1525631"/>
            <a:ext cx="5336212" cy="7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fr-FR" sz="1400" b="1" dirty="0">
                <a:solidFill>
                  <a:schemeClr val="tx1"/>
                </a:solidFill>
              </a:rPr>
              <a:t>Stage effectué du 1 juin au 27 Août 2021 à l’Institut Universitaire de Technologie de Ngaoundéré </a:t>
            </a:r>
          </a:p>
          <a:p>
            <a:pPr marL="0" indent="0" algn="ctr">
              <a:buFont typeface="Roboto"/>
              <a:buNone/>
            </a:pPr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4681703-3305-4913-8FCE-A4FE14C38D5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00" y="1519217"/>
            <a:ext cx="1219385" cy="956409"/>
          </a:xfrm>
          <a:prstGeom prst="rect">
            <a:avLst/>
          </a:prstGeom>
          <a:solidFill>
            <a:schemeClr val="lt1"/>
          </a:solidFill>
          <a:effectLst>
            <a:glow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176912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6A6A5-2C45-4779-B1F8-39223BC1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langage de modélisation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FEFD8A-1C50-4396-ACD2-79838E6E0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0851" y="1099672"/>
            <a:ext cx="4351565" cy="749100"/>
          </a:xfrm>
        </p:spPr>
        <p:txBody>
          <a:bodyPr/>
          <a:lstStyle/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Nous avon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 travaillé avec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UML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90DC79-8792-427E-B1AA-FCCA67167B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  <p:sp>
        <p:nvSpPr>
          <p:cNvPr id="5" name="Google Shape;693;p48">
            <a:extLst>
              <a:ext uri="{FF2B5EF4-FFF2-40B4-BE49-F238E27FC236}">
                <a16:creationId xmlns:a16="http://schemas.microsoft.com/office/drawing/2014/main" id="{C8BB74BE-13EF-434A-98B7-ADF2A35DE67F}"/>
              </a:ext>
            </a:extLst>
          </p:cNvPr>
          <p:cNvSpPr/>
          <p:nvPr/>
        </p:nvSpPr>
        <p:spPr>
          <a:xfrm>
            <a:off x="1104900" y="1949665"/>
            <a:ext cx="931902" cy="834553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solidFill>
            <a:srgbClr val="00153E"/>
          </a:solidFill>
          <a:ln w="12175" cap="rnd" cmpd="sng">
            <a:solidFill>
              <a:schemeClr val="dk1">
                <a:alpha val="62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03;p48">
            <a:extLst>
              <a:ext uri="{FF2B5EF4-FFF2-40B4-BE49-F238E27FC236}">
                <a16:creationId xmlns:a16="http://schemas.microsoft.com/office/drawing/2014/main" id="{3403AE44-84F4-4AF2-9861-6DB72D1B7791}"/>
              </a:ext>
            </a:extLst>
          </p:cNvPr>
          <p:cNvSpPr/>
          <p:nvPr/>
        </p:nvSpPr>
        <p:spPr>
          <a:xfrm>
            <a:off x="43160" y="2784218"/>
            <a:ext cx="976789" cy="961685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solidFill>
            <a:srgbClr val="002060"/>
          </a:solidFill>
          <a:ln w="12175" cap="rnd" cmpd="sng">
            <a:solidFill>
              <a:schemeClr val="dk1">
                <a:alpha val="62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1955">
            <a:extLst>
              <a:ext uri="{FF2B5EF4-FFF2-40B4-BE49-F238E27FC236}">
                <a16:creationId xmlns:a16="http://schemas.microsoft.com/office/drawing/2014/main" id="{8F9DC87C-9AE4-4AF9-802B-D094B293AE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40682" y="1089944"/>
            <a:ext cx="1672590" cy="1188720"/>
          </a:xfrm>
          <a:prstGeom prst="rect">
            <a:avLst/>
          </a:prstGeom>
        </p:spPr>
      </p:pic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33352F35-18E2-4020-B4C5-627D638CF83D}"/>
              </a:ext>
            </a:extLst>
          </p:cNvPr>
          <p:cNvSpPr txBox="1">
            <a:spLocks/>
          </p:cNvSpPr>
          <p:nvPr/>
        </p:nvSpPr>
        <p:spPr>
          <a:xfrm>
            <a:off x="2009784" y="1592894"/>
            <a:ext cx="4351565" cy="483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en-US" sz="1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Son interêt :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D607EB9E-3E2E-4B26-8E98-09A45FC86924}"/>
              </a:ext>
            </a:extLst>
          </p:cNvPr>
          <p:cNvSpPr txBox="1">
            <a:spLocks/>
          </p:cNvSpPr>
          <p:nvPr/>
        </p:nvSpPr>
        <p:spPr>
          <a:xfrm>
            <a:off x="2386074" y="2128158"/>
            <a:ext cx="4990903" cy="96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Langage graphique pour visualiser, spécifier, construire et documenter un logiciel;</a:t>
            </a:r>
            <a:endParaRPr lang="fr-FR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CD87EDD0-6928-420A-80F2-C99DA3E299E4}"/>
              </a:ext>
            </a:extLst>
          </p:cNvPr>
          <p:cNvSpPr txBox="1">
            <a:spLocks/>
          </p:cNvSpPr>
          <p:nvPr/>
        </p:nvSpPr>
        <p:spPr>
          <a:xfrm>
            <a:off x="2386074" y="2913860"/>
            <a:ext cx="5606143" cy="80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Indépendance du langage vis à vis du  langage programmation  </a:t>
            </a:r>
            <a:endParaRPr lang="fr-FR" dirty="0"/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FD218B9B-1F5E-449E-90C5-3E97C9A225B9}"/>
              </a:ext>
            </a:extLst>
          </p:cNvPr>
          <p:cNvSpPr txBox="1">
            <a:spLocks/>
          </p:cNvSpPr>
          <p:nvPr/>
        </p:nvSpPr>
        <p:spPr>
          <a:xfrm>
            <a:off x="2694214" y="3745903"/>
            <a:ext cx="5606143" cy="80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UML est un outil indépendant de la méthode</a:t>
            </a:r>
          </a:p>
        </p:txBody>
      </p:sp>
    </p:spTree>
    <p:extLst>
      <p:ext uri="{BB962C8B-B14F-4D97-AF65-F5344CB8AC3E}">
        <p14:creationId xmlns:p14="http://schemas.microsoft.com/office/powerpoint/2010/main" val="247038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/>
      <p:bldP spid="9" grpId="0"/>
      <p:bldP spid="11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856B4-344B-4A52-9F97-400F551B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développement : méthode agile Scrum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713188-8411-477D-86D2-C0941134E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2568" y="1267295"/>
            <a:ext cx="6664239" cy="2924200"/>
          </a:xfrm>
        </p:spPr>
        <p:txBody>
          <a:bodyPr/>
          <a:lstStyle/>
          <a:p>
            <a:pPr marL="38100" indent="0">
              <a:buNone/>
            </a:pPr>
            <a:r>
              <a:rPr lang="fr-FR" sz="1600" dirty="0"/>
              <a:t>      Une  méthode idéale pour  la gestion de projets informatiques.  </a:t>
            </a:r>
          </a:p>
          <a:p>
            <a:pPr marL="38100" indent="0" algn="ctr">
              <a:buNone/>
            </a:pPr>
            <a:r>
              <a:rPr lang="fr-FR" sz="1600" dirty="0">
                <a:solidFill>
                  <a:schemeClr val="accent1"/>
                </a:solidFill>
              </a:rPr>
              <a:t>Le principe </a:t>
            </a:r>
          </a:p>
          <a:p>
            <a:pPr marL="38100" indent="0">
              <a:buNone/>
            </a:pPr>
            <a:r>
              <a:rPr lang="fr-FR" sz="1600" dirty="0"/>
              <a:t> </a:t>
            </a:r>
            <a:r>
              <a:rPr lang="en" sz="1600" dirty="0">
                <a:solidFill>
                  <a:srgbClr val="222222"/>
                </a:solidFill>
              </a:rPr>
              <a:t>👉  </a:t>
            </a:r>
            <a:r>
              <a:rPr lang="fr-FR" sz="1600" dirty="0"/>
              <a:t>Pouvoir modifier la direction prise par le projet au fur et à mesure de son avancement. </a:t>
            </a:r>
          </a:p>
          <a:p>
            <a:pPr marL="38100" indent="0" algn="ctr">
              <a:buNone/>
            </a:pPr>
            <a:r>
              <a:rPr lang="fr-FR" sz="1600" dirty="0"/>
              <a:t>  </a:t>
            </a:r>
            <a:r>
              <a:rPr lang="fr-FR" sz="1600" dirty="0">
                <a:solidFill>
                  <a:schemeClr val="accent1"/>
                </a:solidFill>
              </a:rPr>
              <a:t>Avantage  </a:t>
            </a:r>
          </a:p>
          <a:p>
            <a:pPr marL="38100" indent="0">
              <a:buNone/>
            </a:pPr>
            <a:r>
              <a:rPr lang="fr-FR" sz="1600" dirty="0"/>
              <a:t> </a:t>
            </a:r>
            <a:r>
              <a:rPr lang="en" sz="1600" dirty="0">
                <a:solidFill>
                  <a:srgbClr val="222222"/>
                </a:solidFill>
              </a:rPr>
              <a:t>👉  </a:t>
            </a:r>
            <a:r>
              <a:rPr lang="fr-FR" sz="1600" dirty="0"/>
              <a:t>Conditions de réussite réorientables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0EF36A-170F-4187-A9D8-6B56478729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grpSp>
        <p:nvGrpSpPr>
          <p:cNvPr id="5" name="Google Shape;848;p48">
            <a:extLst>
              <a:ext uri="{FF2B5EF4-FFF2-40B4-BE49-F238E27FC236}">
                <a16:creationId xmlns:a16="http://schemas.microsoft.com/office/drawing/2014/main" id="{40C5E96B-4879-4DFD-A0DE-2C8E8B943D09}"/>
              </a:ext>
            </a:extLst>
          </p:cNvPr>
          <p:cNvGrpSpPr/>
          <p:nvPr/>
        </p:nvGrpSpPr>
        <p:grpSpPr>
          <a:xfrm>
            <a:off x="426719" y="3878143"/>
            <a:ext cx="1294326" cy="989282"/>
            <a:chOff x="4604550" y="3714775"/>
            <a:chExt cx="439625" cy="319075"/>
          </a:xfrm>
        </p:grpSpPr>
        <p:sp>
          <p:nvSpPr>
            <p:cNvPr id="6" name="Google Shape;849;p48">
              <a:extLst>
                <a:ext uri="{FF2B5EF4-FFF2-40B4-BE49-F238E27FC236}">
                  <a16:creationId xmlns:a16="http://schemas.microsoft.com/office/drawing/2014/main" id="{4909A88B-1A51-48D4-B7E8-69C777C9E269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>
                  <a:alpha val="37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50;p48">
              <a:extLst>
                <a:ext uri="{FF2B5EF4-FFF2-40B4-BE49-F238E27FC236}">
                  <a16:creationId xmlns:a16="http://schemas.microsoft.com/office/drawing/2014/main" id="{752FF7E4-1C56-4921-A919-8C24E534C878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>
                  <a:alpha val="37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1479;p49">
            <a:extLst>
              <a:ext uri="{FF2B5EF4-FFF2-40B4-BE49-F238E27FC236}">
                <a16:creationId xmlns:a16="http://schemas.microsoft.com/office/drawing/2014/main" id="{35AB800B-00D8-43B8-B799-86B5FC58697F}"/>
              </a:ext>
            </a:extLst>
          </p:cNvPr>
          <p:cNvGrpSpPr/>
          <p:nvPr/>
        </p:nvGrpSpPr>
        <p:grpSpPr>
          <a:xfrm>
            <a:off x="378777" y="2571750"/>
            <a:ext cx="973790" cy="921287"/>
            <a:chOff x="8095060" y="5664590"/>
            <a:chExt cx="497404" cy="594389"/>
          </a:xfrm>
        </p:grpSpPr>
        <p:grpSp>
          <p:nvGrpSpPr>
            <p:cNvPr id="9" name="Google Shape;1480;p49">
              <a:extLst>
                <a:ext uri="{FF2B5EF4-FFF2-40B4-BE49-F238E27FC236}">
                  <a16:creationId xmlns:a16="http://schemas.microsoft.com/office/drawing/2014/main" id="{C5AE0B90-EF74-49FC-8175-568A7DF39985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2" name="Google Shape;1481;p49">
                <a:extLst>
                  <a:ext uri="{FF2B5EF4-FFF2-40B4-BE49-F238E27FC236}">
                    <a16:creationId xmlns:a16="http://schemas.microsoft.com/office/drawing/2014/main" id="{BDCF6560-9A2C-49EE-B60D-0E787A00FE71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482;p49">
                <a:extLst>
                  <a:ext uri="{FF2B5EF4-FFF2-40B4-BE49-F238E27FC236}">
                    <a16:creationId xmlns:a16="http://schemas.microsoft.com/office/drawing/2014/main" id="{C810622A-082D-48C6-B9CA-A64C882922C2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483;p49">
                <a:extLst>
                  <a:ext uri="{FF2B5EF4-FFF2-40B4-BE49-F238E27FC236}">
                    <a16:creationId xmlns:a16="http://schemas.microsoft.com/office/drawing/2014/main" id="{92C9ED04-BF3F-41AE-ADB6-F23342778B63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484;p49">
              <a:extLst>
                <a:ext uri="{FF2B5EF4-FFF2-40B4-BE49-F238E27FC236}">
                  <a16:creationId xmlns:a16="http://schemas.microsoft.com/office/drawing/2014/main" id="{4D5CDC4D-7C14-4EB8-94DE-C4665BBA62A7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9" name="Google Shape;1485;p49">
                <a:extLst>
                  <a:ext uri="{FF2B5EF4-FFF2-40B4-BE49-F238E27FC236}">
                    <a16:creationId xmlns:a16="http://schemas.microsoft.com/office/drawing/2014/main" id="{721AF2AB-F720-402B-871D-C3B905CB86CD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486;p49">
                <a:extLst>
                  <a:ext uri="{FF2B5EF4-FFF2-40B4-BE49-F238E27FC236}">
                    <a16:creationId xmlns:a16="http://schemas.microsoft.com/office/drawing/2014/main" id="{E22ACC73-508D-4E53-981B-84034EFAB219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487;p49">
                <a:extLst>
                  <a:ext uri="{FF2B5EF4-FFF2-40B4-BE49-F238E27FC236}">
                    <a16:creationId xmlns:a16="http://schemas.microsoft.com/office/drawing/2014/main" id="{A68CB707-1CB8-4153-95EA-C76C98E559AF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1488;p49">
              <a:extLst>
                <a:ext uri="{FF2B5EF4-FFF2-40B4-BE49-F238E27FC236}">
                  <a16:creationId xmlns:a16="http://schemas.microsoft.com/office/drawing/2014/main" id="{242E9EB4-8720-4241-8A2D-A8E49B382EA0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6" name="Google Shape;1489;p49">
                <a:extLst>
                  <a:ext uri="{FF2B5EF4-FFF2-40B4-BE49-F238E27FC236}">
                    <a16:creationId xmlns:a16="http://schemas.microsoft.com/office/drawing/2014/main" id="{5096B1DC-5371-48A3-8420-5664D1118C77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490;p49">
                <a:extLst>
                  <a:ext uri="{FF2B5EF4-FFF2-40B4-BE49-F238E27FC236}">
                    <a16:creationId xmlns:a16="http://schemas.microsoft.com/office/drawing/2014/main" id="{106F0B82-74F7-48CF-BDDD-C3204C94C683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491;p49">
                <a:extLst>
                  <a:ext uri="{FF2B5EF4-FFF2-40B4-BE49-F238E27FC236}">
                    <a16:creationId xmlns:a16="http://schemas.microsoft.com/office/drawing/2014/main" id="{B18F33AC-CCE3-4F0C-879C-4F0A5DB7244C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1492;p49">
              <a:extLst>
                <a:ext uri="{FF2B5EF4-FFF2-40B4-BE49-F238E27FC236}">
                  <a16:creationId xmlns:a16="http://schemas.microsoft.com/office/drawing/2014/main" id="{2400423F-1CD2-49B9-9C81-0208E3A9640D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" name="Google Shape;1493;p49">
                <a:extLst>
                  <a:ext uri="{FF2B5EF4-FFF2-40B4-BE49-F238E27FC236}">
                    <a16:creationId xmlns:a16="http://schemas.microsoft.com/office/drawing/2014/main" id="{6AA559A4-14F0-4859-8D60-723ACD88CB35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494;p49">
                <a:extLst>
                  <a:ext uri="{FF2B5EF4-FFF2-40B4-BE49-F238E27FC236}">
                    <a16:creationId xmlns:a16="http://schemas.microsoft.com/office/drawing/2014/main" id="{577196AF-5670-4BB7-BE10-19B8F3069A43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495;p49">
                <a:extLst>
                  <a:ext uri="{FF2B5EF4-FFF2-40B4-BE49-F238E27FC236}">
                    <a16:creationId xmlns:a16="http://schemas.microsoft.com/office/drawing/2014/main" id="{8449F485-0098-4D4D-B421-42CC24C53DBB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" name="Google Shape;842;p48">
            <a:extLst>
              <a:ext uri="{FF2B5EF4-FFF2-40B4-BE49-F238E27FC236}">
                <a16:creationId xmlns:a16="http://schemas.microsoft.com/office/drawing/2014/main" id="{DCB525B7-93D7-4A7B-BE2D-052F419AD626}"/>
              </a:ext>
            </a:extLst>
          </p:cNvPr>
          <p:cNvGrpSpPr/>
          <p:nvPr/>
        </p:nvGrpSpPr>
        <p:grpSpPr>
          <a:xfrm>
            <a:off x="7413171" y="3801482"/>
            <a:ext cx="1273628" cy="1065943"/>
            <a:chOff x="3932350" y="3714775"/>
            <a:chExt cx="439650" cy="319075"/>
          </a:xfrm>
        </p:grpSpPr>
        <p:sp>
          <p:nvSpPr>
            <p:cNvPr id="26" name="Google Shape;843;p48">
              <a:extLst>
                <a:ext uri="{FF2B5EF4-FFF2-40B4-BE49-F238E27FC236}">
                  <a16:creationId xmlns:a16="http://schemas.microsoft.com/office/drawing/2014/main" id="{C65FBED7-937C-4C1D-8ADD-B3206D954C81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>
                  <a:alpha val="22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44;p48">
              <a:extLst>
                <a:ext uri="{FF2B5EF4-FFF2-40B4-BE49-F238E27FC236}">
                  <a16:creationId xmlns:a16="http://schemas.microsoft.com/office/drawing/2014/main" id="{A576258E-BD30-4B24-831E-3928B1B5B67F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>
                  <a:alpha val="22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45;p48">
              <a:extLst>
                <a:ext uri="{FF2B5EF4-FFF2-40B4-BE49-F238E27FC236}">
                  <a16:creationId xmlns:a16="http://schemas.microsoft.com/office/drawing/2014/main" id="{9118D09C-1DF9-4BB1-98CD-B29139132AB0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>
                  <a:alpha val="22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46;p48">
              <a:extLst>
                <a:ext uri="{FF2B5EF4-FFF2-40B4-BE49-F238E27FC236}">
                  <a16:creationId xmlns:a16="http://schemas.microsoft.com/office/drawing/2014/main" id="{0BDA14B8-5ACE-4A4F-94DC-DB27B09C79BF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>
                  <a:alpha val="22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47;p48">
              <a:extLst>
                <a:ext uri="{FF2B5EF4-FFF2-40B4-BE49-F238E27FC236}">
                  <a16:creationId xmlns:a16="http://schemas.microsoft.com/office/drawing/2014/main" id="{AB3D0D1E-2DB8-4400-89AC-3624F7122249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>
                  <a:alpha val="22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842;p48">
            <a:extLst>
              <a:ext uri="{FF2B5EF4-FFF2-40B4-BE49-F238E27FC236}">
                <a16:creationId xmlns:a16="http://schemas.microsoft.com/office/drawing/2014/main" id="{12D22775-10B1-4274-A216-9B6B34E62A1E}"/>
              </a:ext>
            </a:extLst>
          </p:cNvPr>
          <p:cNvGrpSpPr/>
          <p:nvPr/>
        </p:nvGrpSpPr>
        <p:grpSpPr>
          <a:xfrm>
            <a:off x="717409" y="1183015"/>
            <a:ext cx="1273628" cy="1065943"/>
            <a:chOff x="3932350" y="3714775"/>
            <a:chExt cx="439650" cy="319075"/>
          </a:xfrm>
        </p:grpSpPr>
        <p:sp>
          <p:nvSpPr>
            <p:cNvPr id="32" name="Google Shape;843;p48">
              <a:extLst>
                <a:ext uri="{FF2B5EF4-FFF2-40B4-BE49-F238E27FC236}">
                  <a16:creationId xmlns:a16="http://schemas.microsoft.com/office/drawing/2014/main" id="{58C735C9-6ECD-4B14-B39D-707A3DF1AE48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>
                  <a:alpha val="1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44;p48">
              <a:extLst>
                <a:ext uri="{FF2B5EF4-FFF2-40B4-BE49-F238E27FC236}">
                  <a16:creationId xmlns:a16="http://schemas.microsoft.com/office/drawing/2014/main" id="{BB5EEB9B-A57E-4377-803E-3700C564B0E9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>
                  <a:alpha val="1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45;p48">
              <a:extLst>
                <a:ext uri="{FF2B5EF4-FFF2-40B4-BE49-F238E27FC236}">
                  <a16:creationId xmlns:a16="http://schemas.microsoft.com/office/drawing/2014/main" id="{81312339-9B34-4342-AF05-6428C4320025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>
                  <a:alpha val="1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46;p48">
              <a:extLst>
                <a:ext uri="{FF2B5EF4-FFF2-40B4-BE49-F238E27FC236}">
                  <a16:creationId xmlns:a16="http://schemas.microsoft.com/office/drawing/2014/main" id="{714AC86D-E705-43F7-80E5-31FD953F9329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>
                  <a:alpha val="1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47;p48">
              <a:extLst>
                <a:ext uri="{FF2B5EF4-FFF2-40B4-BE49-F238E27FC236}">
                  <a16:creationId xmlns:a16="http://schemas.microsoft.com/office/drawing/2014/main" id="{D2C3F663-9BAC-405E-925B-9B08192A4C23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>
                  <a:alpha val="1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848;p48">
            <a:extLst>
              <a:ext uri="{FF2B5EF4-FFF2-40B4-BE49-F238E27FC236}">
                <a16:creationId xmlns:a16="http://schemas.microsoft.com/office/drawing/2014/main" id="{1575A7BB-3976-4915-8923-6106F7697783}"/>
              </a:ext>
            </a:extLst>
          </p:cNvPr>
          <p:cNvGrpSpPr/>
          <p:nvPr/>
        </p:nvGrpSpPr>
        <p:grpSpPr>
          <a:xfrm>
            <a:off x="7389051" y="1221345"/>
            <a:ext cx="1294326" cy="989282"/>
            <a:chOff x="4604550" y="3714775"/>
            <a:chExt cx="439625" cy="319075"/>
          </a:xfrm>
        </p:grpSpPr>
        <p:sp>
          <p:nvSpPr>
            <p:cNvPr id="38" name="Google Shape;849;p48">
              <a:extLst>
                <a:ext uri="{FF2B5EF4-FFF2-40B4-BE49-F238E27FC236}">
                  <a16:creationId xmlns:a16="http://schemas.microsoft.com/office/drawing/2014/main" id="{C00AFAFF-3B32-4844-8CAC-1DB82532A20A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>
                  <a:alpha val="19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50;p48">
              <a:extLst>
                <a:ext uri="{FF2B5EF4-FFF2-40B4-BE49-F238E27FC236}">
                  <a16:creationId xmlns:a16="http://schemas.microsoft.com/office/drawing/2014/main" id="{EB6BA45B-300A-4E86-BB62-A1E66E4DBE0A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>
                  <a:alpha val="19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0792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822E0-B0BA-4EF5-AD6C-473682359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742" y="1540042"/>
            <a:ext cx="7366225" cy="1126239"/>
          </a:xfrm>
        </p:spPr>
        <p:txBody>
          <a:bodyPr/>
          <a:lstStyle/>
          <a:p>
            <a:pPr algn="ctr"/>
            <a:r>
              <a:rPr lang="fr-FR" dirty="0"/>
              <a:t>4-Analyse et conception</a:t>
            </a:r>
          </a:p>
        </p:txBody>
      </p:sp>
    </p:spTree>
    <p:extLst>
      <p:ext uri="{BB962C8B-B14F-4D97-AF65-F5344CB8AC3E}">
        <p14:creationId xmlns:p14="http://schemas.microsoft.com/office/powerpoint/2010/main" val="280496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FBA87-BC38-466D-BEA8-54890CF5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Acteurs du système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EDE47C-2956-4DF9-8A1A-62CCF9A5CC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57EAE81-4693-4315-888C-BDB89010CA48}"/>
              </a:ext>
            </a:extLst>
          </p:cNvPr>
          <p:cNvGrpSpPr/>
          <p:nvPr/>
        </p:nvGrpSpPr>
        <p:grpSpPr>
          <a:xfrm>
            <a:off x="552761" y="1188984"/>
            <a:ext cx="4871024" cy="2420557"/>
            <a:chOff x="1217825" y="1544601"/>
            <a:chExt cx="4871024" cy="2420557"/>
          </a:xfrm>
        </p:grpSpPr>
        <p:sp>
          <p:nvSpPr>
            <p:cNvPr id="6" name="Google Shape;441;p42">
              <a:extLst>
                <a:ext uri="{FF2B5EF4-FFF2-40B4-BE49-F238E27FC236}">
                  <a16:creationId xmlns:a16="http://schemas.microsoft.com/office/drawing/2014/main" id="{58557ECE-399D-4CF2-A876-4683799C544B}"/>
                </a:ext>
              </a:extLst>
            </p:cNvPr>
            <p:cNvSpPr/>
            <p:nvPr/>
          </p:nvSpPr>
          <p:spPr>
            <a:xfrm>
              <a:off x="1217825" y="1544601"/>
              <a:ext cx="3618000" cy="1363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371600" bIns="91425" anchor="t" anchorCtr="0">
              <a:noAutofit/>
            </a:bodyPr>
            <a:lstStyle/>
            <a:p>
              <a:r>
                <a:rPr lang="fr-FR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Son rôle principal </a:t>
              </a:r>
              <a:r>
                <a:rPr lang="fr-FR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sera la mise en place et le suivi de la compétition.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" name="Google Shape;445;p42">
              <a:extLst>
                <a:ext uri="{FF2B5EF4-FFF2-40B4-BE49-F238E27FC236}">
                  <a16:creationId xmlns:a16="http://schemas.microsoft.com/office/drawing/2014/main" id="{C9B3C641-7F80-4C2B-83E1-8C1F42CB6476}"/>
                </a:ext>
              </a:extLst>
            </p:cNvPr>
            <p:cNvSpPr/>
            <p:nvPr/>
          </p:nvSpPr>
          <p:spPr>
            <a:xfrm>
              <a:off x="3582801" y="1797550"/>
              <a:ext cx="2506048" cy="2167608"/>
            </a:xfrm>
            <a:prstGeom prst="pie">
              <a:avLst>
                <a:gd name="adj1" fmla="val 10788866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CD805F28-5AFB-4F84-8696-0D13FCD0AA14}"/>
              </a:ext>
            </a:extLst>
          </p:cNvPr>
          <p:cNvGrpSpPr/>
          <p:nvPr/>
        </p:nvGrpSpPr>
        <p:grpSpPr>
          <a:xfrm>
            <a:off x="4147981" y="1188984"/>
            <a:ext cx="4794133" cy="2390304"/>
            <a:chOff x="3809440" y="1544601"/>
            <a:chExt cx="4794133" cy="2390304"/>
          </a:xfrm>
        </p:grpSpPr>
        <p:sp>
          <p:nvSpPr>
            <p:cNvPr id="7" name="Google Shape;442;p42">
              <a:extLst>
                <a:ext uri="{FF2B5EF4-FFF2-40B4-BE49-F238E27FC236}">
                  <a16:creationId xmlns:a16="http://schemas.microsoft.com/office/drawing/2014/main" id="{009EA6C7-94B2-4D64-95C0-88E47214820E}"/>
                </a:ext>
              </a:extLst>
            </p:cNvPr>
            <p:cNvSpPr/>
            <p:nvPr/>
          </p:nvSpPr>
          <p:spPr>
            <a:xfrm>
              <a:off x="4985573" y="1544601"/>
              <a:ext cx="3618000" cy="1363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371600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" name="Google Shape;446;p42">
              <a:extLst>
                <a:ext uri="{FF2B5EF4-FFF2-40B4-BE49-F238E27FC236}">
                  <a16:creationId xmlns:a16="http://schemas.microsoft.com/office/drawing/2014/main" id="{F8DBEAA2-1A5F-49AA-B6A3-C40FAB32FF37}"/>
                </a:ext>
              </a:extLst>
            </p:cNvPr>
            <p:cNvSpPr/>
            <p:nvPr/>
          </p:nvSpPr>
          <p:spPr>
            <a:xfrm rot="5400000">
              <a:off x="3935321" y="1671669"/>
              <a:ext cx="2137355" cy="2389117"/>
            </a:xfrm>
            <a:prstGeom prst="pie">
              <a:avLst>
                <a:gd name="adj1" fmla="val 10788866"/>
                <a:gd name="adj2" fmla="val 16200000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4CBFAFEA-FF6C-4079-AB59-4DB77C37310D}"/>
              </a:ext>
            </a:extLst>
          </p:cNvPr>
          <p:cNvGrpSpPr/>
          <p:nvPr/>
        </p:nvGrpSpPr>
        <p:grpSpPr>
          <a:xfrm>
            <a:off x="472959" y="2299761"/>
            <a:ext cx="4799889" cy="2389386"/>
            <a:chOff x="1217825" y="2031005"/>
            <a:chExt cx="4799889" cy="2389386"/>
          </a:xfrm>
        </p:grpSpPr>
        <p:sp>
          <p:nvSpPr>
            <p:cNvPr id="8" name="Google Shape;443;p42">
              <a:extLst>
                <a:ext uri="{FF2B5EF4-FFF2-40B4-BE49-F238E27FC236}">
                  <a16:creationId xmlns:a16="http://schemas.microsoft.com/office/drawing/2014/main" id="{128DFB13-BBDA-49C7-88AF-5147E306A514}"/>
                </a:ext>
              </a:extLst>
            </p:cNvPr>
            <p:cNvSpPr/>
            <p:nvPr/>
          </p:nvSpPr>
          <p:spPr>
            <a:xfrm>
              <a:off x="1217825" y="3057191"/>
              <a:ext cx="3618000" cy="1363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371600" bIns="91425" anchor="b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Son rôle principal </a:t>
              </a:r>
              <a:r>
                <a:rPr lang="fr-FR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sera d’éditer les informations sur les participants de sa salle.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fr-FR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fr-FR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" name="Google Shape;448;p42">
              <a:extLst>
                <a:ext uri="{FF2B5EF4-FFF2-40B4-BE49-F238E27FC236}">
                  <a16:creationId xmlns:a16="http://schemas.microsoft.com/office/drawing/2014/main" id="{AD730F9E-37C2-4E75-BFCA-C5428FE6F06A}"/>
                </a:ext>
              </a:extLst>
            </p:cNvPr>
            <p:cNvSpPr/>
            <p:nvPr/>
          </p:nvSpPr>
          <p:spPr>
            <a:xfrm rot="16200000">
              <a:off x="3794697" y="1904536"/>
              <a:ext cx="2096548" cy="2349486"/>
            </a:xfrm>
            <a:prstGeom prst="pie">
              <a:avLst>
                <a:gd name="adj1" fmla="val 10788866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D2FCC0B-DE3B-429C-ADB6-A2849A609D62}"/>
              </a:ext>
            </a:extLst>
          </p:cNvPr>
          <p:cNvGrpSpPr/>
          <p:nvPr/>
        </p:nvGrpSpPr>
        <p:grpSpPr>
          <a:xfrm>
            <a:off x="4180691" y="2248645"/>
            <a:ext cx="4816952" cy="2440502"/>
            <a:chOff x="3786621" y="1979889"/>
            <a:chExt cx="4816952" cy="2440502"/>
          </a:xfrm>
        </p:grpSpPr>
        <p:sp>
          <p:nvSpPr>
            <p:cNvPr id="9" name="Google Shape;444;p42">
              <a:extLst>
                <a:ext uri="{FF2B5EF4-FFF2-40B4-BE49-F238E27FC236}">
                  <a16:creationId xmlns:a16="http://schemas.microsoft.com/office/drawing/2014/main" id="{94A21BB6-00A9-4778-B353-11806D4D38F4}"/>
                </a:ext>
              </a:extLst>
            </p:cNvPr>
            <p:cNvSpPr/>
            <p:nvPr/>
          </p:nvSpPr>
          <p:spPr>
            <a:xfrm>
              <a:off x="4985573" y="3057191"/>
              <a:ext cx="3618000" cy="1363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371600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" name="Google Shape;447;p42">
              <a:extLst>
                <a:ext uri="{FF2B5EF4-FFF2-40B4-BE49-F238E27FC236}">
                  <a16:creationId xmlns:a16="http://schemas.microsoft.com/office/drawing/2014/main" id="{DA9A7909-607E-41CE-BC8B-12AE4AA1375A}"/>
                </a:ext>
              </a:extLst>
            </p:cNvPr>
            <p:cNvSpPr/>
            <p:nvPr/>
          </p:nvSpPr>
          <p:spPr>
            <a:xfrm rot="10800000">
              <a:off x="3786621" y="1979889"/>
              <a:ext cx="2389118" cy="2154603"/>
            </a:xfrm>
            <a:prstGeom prst="pie">
              <a:avLst>
                <a:gd name="adj1" fmla="val 10779299"/>
                <a:gd name="adj2" fmla="val 16200000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Google Shape;258;p30">
            <a:extLst>
              <a:ext uri="{FF2B5EF4-FFF2-40B4-BE49-F238E27FC236}">
                <a16:creationId xmlns:a16="http://schemas.microsoft.com/office/drawing/2014/main" id="{77211196-7268-4A21-806D-5A4565AB5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11739" y="1984984"/>
            <a:ext cx="751983" cy="394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chemeClr val="bg1"/>
                </a:solidFill>
              </a:rPr>
              <a:t>DASA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25" name="Google Shape;258;p30">
            <a:extLst>
              <a:ext uri="{FF2B5EF4-FFF2-40B4-BE49-F238E27FC236}">
                <a16:creationId xmlns:a16="http://schemas.microsoft.com/office/drawing/2014/main" id="{E963144F-1A11-42ED-A427-F1AC89ECE646}"/>
              </a:ext>
            </a:extLst>
          </p:cNvPr>
          <p:cNvSpPr txBox="1">
            <a:spLocks/>
          </p:cNvSpPr>
          <p:nvPr/>
        </p:nvSpPr>
        <p:spPr>
          <a:xfrm>
            <a:off x="5334140" y="3168302"/>
            <a:ext cx="1317442" cy="90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fr-FR" sz="1200" b="1" dirty="0">
                <a:solidFill>
                  <a:schemeClr val="bg1"/>
                </a:solidFill>
              </a:rPr>
              <a:t>Super administrateur</a:t>
            </a:r>
          </a:p>
        </p:txBody>
      </p:sp>
      <p:sp>
        <p:nvSpPr>
          <p:cNvPr id="26" name="Google Shape;258;p30">
            <a:extLst>
              <a:ext uri="{FF2B5EF4-FFF2-40B4-BE49-F238E27FC236}">
                <a16:creationId xmlns:a16="http://schemas.microsoft.com/office/drawing/2014/main" id="{A6761A38-5E6C-4FD7-83FF-3CF04D6D7E64}"/>
              </a:ext>
            </a:extLst>
          </p:cNvPr>
          <p:cNvSpPr txBox="1">
            <a:spLocks/>
          </p:cNvSpPr>
          <p:nvPr/>
        </p:nvSpPr>
        <p:spPr>
          <a:xfrm>
            <a:off x="3052442" y="1810509"/>
            <a:ext cx="1095539" cy="39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buFont typeface="Roboto"/>
              <a:buNone/>
            </a:pPr>
            <a:r>
              <a:rPr lang="fr-FR" sz="1200" b="1" dirty="0">
                <a:solidFill>
                  <a:schemeClr val="bg1"/>
                </a:solidFill>
              </a:rPr>
              <a:t>Responsable compétition</a:t>
            </a:r>
          </a:p>
        </p:txBody>
      </p:sp>
      <p:sp>
        <p:nvSpPr>
          <p:cNvPr id="27" name="Google Shape;258;p30">
            <a:extLst>
              <a:ext uri="{FF2B5EF4-FFF2-40B4-BE49-F238E27FC236}">
                <a16:creationId xmlns:a16="http://schemas.microsoft.com/office/drawing/2014/main" id="{C5974C91-1C3C-4D6E-909F-311C6A858498}"/>
              </a:ext>
            </a:extLst>
          </p:cNvPr>
          <p:cNvSpPr txBox="1">
            <a:spLocks/>
          </p:cNvSpPr>
          <p:nvPr/>
        </p:nvSpPr>
        <p:spPr>
          <a:xfrm>
            <a:off x="3061715" y="3325947"/>
            <a:ext cx="1095539" cy="62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buFont typeface="Roboto"/>
              <a:buNone/>
            </a:pPr>
            <a:r>
              <a:rPr lang="fr-FR" sz="1200" b="1" dirty="0">
                <a:solidFill>
                  <a:schemeClr val="bg1"/>
                </a:solidFill>
              </a:rPr>
              <a:t>Responsable classe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254437E-0F95-459A-A5C7-BA4751508276}"/>
              </a:ext>
            </a:extLst>
          </p:cNvPr>
          <p:cNvGrpSpPr/>
          <p:nvPr/>
        </p:nvGrpSpPr>
        <p:grpSpPr>
          <a:xfrm>
            <a:off x="4239238" y="2324991"/>
            <a:ext cx="1095539" cy="2196652"/>
            <a:chOff x="4239238" y="2324991"/>
            <a:chExt cx="1095539" cy="2196652"/>
          </a:xfrm>
        </p:grpSpPr>
        <p:sp>
          <p:nvSpPr>
            <p:cNvPr id="5" name="Google Shape;785;p48">
              <a:extLst>
                <a:ext uri="{FF2B5EF4-FFF2-40B4-BE49-F238E27FC236}">
                  <a16:creationId xmlns:a16="http://schemas.microsoft.com/office/drawing/2014/main" id="{275F96D1-DE27-4CE1-91A5-D3D95BAA04F4}"/>
                </a:ext>
              </a:extLst>
            </p:cNvPr>
            <p:cNvSpPr/>
            <p:nvPr/>
          </p:nvSpPr>
          <p:spPr>
            <a:xfrm>
              <a:off x="4365324" y="2324991"/>
              <a:ext cx="779399" cy="895711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8;p30">
              <a:extLst>
                <a:ext uri="{FF2B5EF4-FFF2-40B4-BE49-F238E27FC236}">
                  <a16:creationId xmlns:a16="http://schemas.microsoft.com/office/drawing/2014/main" id="{237EF368-02C0-4AC3-8F3F-F1A446AC70B4}"/>
                </a:ext>
              </a:extLst>
            </p:cNvPr>
            <p:cNvSpPr txBox="1">
              <a:spLocks/>
            </p:cNvSpPr>
            <p:nvPr/>
          </p:nvSpPr>
          <p:spPr>
            <a:xfrm>
              <a:off x="4239238" y="3245933"/>
              <a:ext cx="1095539" cy="12757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4191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Roboto"/>
                <a:buChar char="▸"/>
                <a:defRPr sz="30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"/>
                <a:buChar char="▹"/>
                <a:defRPr sz="24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400"/>
                <a:buFont typeface="Roboto"/>
                <a:buChar char="▹"/>
                <a:defRPr sz="24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1800"/>
                <a:buFont typeface="Roboto"/>
                <a:buChar char="▹"/>
                <a:defRPr sz="18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1800"/>
                <a:buFont typeface="Roboto"/>
                <a:buChar char="▹"/>
                <a:defRPr sz="18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1800"/>
                <a:buFont typeface="Roboto"/>
                <a:buChar char="▹"/>
                <a:defRPr sz="18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1800"/>
                <a:buFont typeface="Roboto"/>
                <a:buChar char="▹"/>
                <a:defRPr sz="18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1800"/>
                <a:buFont typeface="Roboto"/>
                <a:buChar char="▹"/>
                <a:defRPr sz="18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1800"/>
                <a:buFont typeface="Roboto"/>
                <a:buChar char="▹"/>
                <a:defRPr sz="18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 algn="ctr">
                <a:buFont typeface="Roboto"/>
                <a:buNone/>
              </a:pPr>
              <a:r>
                <a:rPr lang="fr-FR" sz="1200" b="1" dirty="0">
                  <a:solidFill>
                    <a:schemeClr val="tx1"/>
                  </a:solidFill>
                </a:rPr>
                <a:t>Internaute</a:t>
              </a:r>
            </a:p>
            <a:p>
              <a:pPr marL="0" indent="0" algn="ctr">
                <a:buFont typeface="Roboto"/>
                <a:buNone/>
              </a:pPr>
              <a:r>
                <a:rPr lang="fr-FR" sz="1200" dirty="0">
                  <a:solidFill>
                    <a:schemeClr val="tx1"/>
                  </a:solidFill>
                </a:rPr>
                <a:t>C’est un utilisateur final de l’application.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29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98E0550-54E1-4B7A-8790-18F313036A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17254F-0D12-4D6C-88BB-C81509D29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59" y="-83127"/>
            <a:ext cx="5911559" cy="47058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AD7870-E2D4-4108-A3BD-8910D230BCB2}"/>
              </a:ext>
            </a:extLst>
          </p:cNvPr>
          <p:cNvSpPr/>
          <p:nvPr/>
        </p:nvSpPr>
        <p:spPr>
          <a:xfrm>
            <a:off x="2307650" y="4508375"/>
            <a:ext cx="5911559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Dosis" pitchFamily="2" charset="0"/>
              </a:rPr>
              <a:t> Diagramme de cas d’utilisation de l’internaute</a:t>
            </a:r>
          </a:p>
        </p:txBody>
      </p:sp>
    </p:spTree>
    <p:extLst>
      <p:ext uri="{BB962C8B-B14F-4D97-AF65-F5344CB8AC3E}">
        <p14:creationId xmlns:p14="http://schemas.microsoft.com/office/powerpoint/2010/main" val="364400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C1EE4C4-3D44-4411-A474-42C5B4E0F1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9DBE90-9CDE-49C0-910E-195995A0E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77" y="-13067"/>
            <a:ext cx="6002987" cy="48126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5FC507-FC08-4D42-B178-11935733AA19}"/>
              </a:ext>
            </a:extLst>
          </p:cNvPr>
          <p:cNvSpPr/>
          <p:nvPr/>
        </p:nvSpPr>
        <p:spPr>
          <a:xfrm>
            <a:off x="2131005" y="4685284"/>
            <a:ext cx="5911559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Dosis" pitchFamily="2" charset="0"/>
              </a:rPr>
              <a:t> Diagramme de cas d’utilisation du responsable de classe</a:t>
            </a:r>
          </a:p>
        </p:txBody>
      </p:sp>
    </p:spTree>
    <p:extLst>
      <p:ext uri="{BB962C8B-B14F-4D97-AF65-F5344CB8AC3E}">
        <p14:creationId xmlns:p14="http://schemas.microsoft.com/office/powerpoint/2010/main" val="276586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B2A7725-590C-4C8E-8A5A-E28E8EFEEF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85873A-0D32-4D2A-A263-05CEB1D9B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44" y="97277"/>
            <a:ext cx="6111402" cy="53793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3223D4-6C4B-40C7-8707-58D8B1B57F60}"/>
              </a:ext>
            </a:extLst>
          </p:cNvPr>
          <p:cNvSpPr/>
          <p:nvPr/>
        </p:nvSpPr>
        <p:spPr>
          <a:xfrm>
            <a:off x="1891145" y="4647023"/>
            <a:ext cx="5911559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Dosis" pitchFamily="2" charset="0"/>
              </a:rPr>
              <a:t>Diagramme de cas d’utilisation du responsable de compétition</a:t>
            </a:r>
          </a:p>
        </p:txBody>
      </p:sp>
    </p:spTree>
    <p:extLst>
      <p:ext uri="{BB962C8B-B14F-4D97-AF65-F5344CB8AC3E}">
        <p14:creationId xmlns:p14="http://schemas.microsoft.com/office/powerpoint/2010/main" val="183494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9866431-E1BF-4A88-B88A-E6B823DBE3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  <p:sp>
        <p:nvSpPr>
          <p:cNvPr id="4" name="Google Shape;249;p29">
            <a:extLst>
              <a:ext uri="{FF2B5EF4-FFF2-40B4-BE49-F238E27FC236}">
                <a16:creationId xmlns:a16="http://schemas.microsoft.com/office/drawing/2014/main" id="{A4182C5B-6A75-44A9-989C-F409C596583D}"/>
              </a:ext>
            </a:extLst>
          </p:cNvPr>
          <p:cNvSpPr/>
          <p:nvPr/>
        </p:nvSpPr>
        <p:spPr>
          <a:xfrm>
            <a:off x="0" y="1751714"/>
            <a:ext cx="1339703" cy="820036"/>
          </a:xfrm>
          <a:prstGeom prst="chevron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accent1"/>
                </a:solidFill>
                <a:latin typeface="Dosis" pitchFamily="2" charset="0"/>
                <a:ea typeface="Roboto"/>
                <a:cs typeface="Roboto"/>
                <a:sym typeface="Roboto"/>
              </a:rPr>
              <a:t>Diagramme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accent1"/>
                </a:solidFill>
                <a:latin typeface="Dosis" pitchFamily="2" charset="0"/>
                <a:ea typeface="Roboto"/>
                <a:cs typeface="Roboto"/>
                <a:sym typeface="Roboto"/>
              </a:rPr>
              <a:t> de classe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AE60516-0847-46CA-B950-7ECA35FA4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85" y="-1"/>
            <a:ext cx="8006316" cy="5433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6C122E6-D860-4F50-8362-23A7B9514A66}"/>
              </a:ext>
            </a:extLst>
          </p:cNvPr>
          <p:cNvSpPr txBox="1"/>
          <p:nvPr/>
        </p:nvSpPr>
        <p:spPr>
          <a:xfrm>
            <a:off x="1236036" y="1799463"/>
            <a:ext cx="5130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rgbClr val="222222"/>
                </a:solidFill>
              </a:rPr>
              <a:t>👉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D16854D-7EB0-40A4-86D7-8FB393A47B16}"/>
              </a:ext>
            </a:extLst>
          </p:cNvPr>
          <p:cNvSpPr txBox="1"/>
          <p:nvPr/>
        </p:nvSpPr>
        <p:spPr>
          <a:xfrm>
            <a:off x="3710763" y="2562728"/>
            <a:ext cx="372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rgbClr val="222222"/>
                </a:solidFill>
              </a:rPr>
              <a:t>👉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AC357F4-A2CB-4C2E-9A43-BF05267482CB}"/>
              </a:ext>
            </a:extLst>
          </p:cNvPr>
          <p:cNvSpPr txBox="1"/>
          <p:nvPr/>
        </p:nvSpPr>
        <p:spPr>
          <a:xfrm rot="16200000">
            <a:off x="5963061" y="3203527"/>
            <a:ext cx="3077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rgbClr val="222222"/>
                </a:solidFill>
              </a:rPr>
              <a:t>👉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8FB7F86-D9B2-4A30-A462-F49D24E75747}"/>
              </a:ext>
            </a:extLst>
          </p:cNvPr>
          <p:cNvSpPr txBox="1"/>
          <p:nvPr/>
        </p:nvSpPr>
        <p:spPr>
          <a:xfrm>
            <a:off x="2308676" y="2408839"/>
            <a:ext cx="372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rgbClr val="222222"/>
                </a:solidFill>
              </a:rPr>
              <a:t>👉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817DC1-E7E0-41A6-872E-3741082E31FF}"/>
              </a:ext>
            </a:extLst>
          </p:cNvPr>
          <p:cNvSpPr txBox="1"/>
          <p:nvPr/>
        </p:nvSpPr>
        <p:spPr>
          <a:xfrm>
            <a:off x="2175244" y="3357416"/>
            <a:ext cx="372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rgbClr val="222222"/>
                </a:solidFill>
              </a:rPr>
              <a:t>👉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A7B465-C7BD-4472-856A-540CBD2FB2D6}"/>
              </a:ext>
            </a:extLst>
          </p:cNvPr>
          <p:cNvSpPr txBox="1"/>
          <p:nvPr/>
        </p:nvSpPr>
        <p:spPr>
          <a:xfrm>
            <a:off x="2947878" y="1658911"/>
            <a:ext cx="372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rgbClr val="222222"/>
                </a:solidFill>
              </a:rPr>
              <a:t>👉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5C0E0E5-D543-4A5B-8744-351C19C0C4B0}"/>
              </a:ext>
            </a:extLst>
          </p:cNvPr>
          <p:cNvSpPr txBox="1"/>
          <p:nvPr/>
        </p:nvSpPr>
        <p:spPr>
          <a:xfrm>
            <a:off x="1546515" y="471767"/>
            <a:ext cx="372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rgbClr val="222222"/>
                </a:solidFill>
              </a:rPr>
              <a:t>👉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CAE5CA7-1711-48F9-A820-565CC9D83B12}"/>
              </a:ext>
            </a:extLst>
          </p:cNvPr>
          <p:cNvSpPr txBox="1"/>
          <p:nvPr/>
        </p:nvSpPr>
        <p:spPr>
          <a:xfrm>
            <a:off x="765545" y="2943593"/>
            <a:ext cx="372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rgbClr val="222222"/>
                </a:solidFill>
              </a:rPr>
              <a:t>👉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500FB02-B547-443B-9F37-43B3952A64BA}"/>
              </a:ext>
            </a:extLst>
          </p:cNvPr>
          <p:cNvSpPr txBox="1"/>
          <p:nvPr/>
        </p:nvSpPr>
        <p:spPr>
          <a:xfrm>
            <a:off x="5744810" y="943543"/>
            <a:ext cx="372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rgbClr val="222222"/>
                </a:solidFill>
              </a:rPr>
              <a:t>👉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43AB56B-797A-4962-8539-FE77A7814397}"/>
              </a:ext>
            </a:extLst>
          </p:cNvPr>
          <p:cNvSpPr txBox="1"/>
          <p:nvPr/>
        </p:nvSpPr>
        <p:spPr>
          <a:xfrm>
            <a:off x="6531051" y="2007843"/>
            <a:ext cx="372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rgbClr val="222222"/>
                </a:solidFill>
              </a:rPr>
              <a:t>👉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087FC02-6BCD-4EEB-B5BF-AB837C8F0350}"/>
              </a:ext>
            </a:extLst>
          </p:cNvPr>
          <p:cNvSpPr txBox="1"/>
          <p:nvPr/>
        </p:nvSpPr>
        <p:spPr>
          <a:xfrm rot="5400000">
            <a:off x="8370483" y="1472841"/>
            <a:ext cx="372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rgbClr val="222222"/>
                </a:solidFill>
              </a:rPr>
              <a:t>👉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A633170-A507-4E07-A556-27F86C0122B9}"/>
              </a:ext>
            </a:extLst>
          </p:cNvPr>
          <p:cNvSpPr txBox="1"/>
          <p:nvPr/>
        </p:nvSpPr>
        <p:spPr>
          <a:xfrm rot="16200000">
            <a:off x="3929014" y="4691432"/>
            <a:ext cx="3077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rgbClr val="222222"/>
                </a:solidFill>
              </a:rPr>
              <a:t>👉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27EC941-3A68-4678-BFB2-18FEBD5C325B}"/>
              </a:ext>
            </a:extLst>
          </p:cNvPr>
          <p:cNvSpPr txBox="1"/>
          <p:nvPr/>
        </p:nvSpPr>
        <p:spPr>
          <a:xfrm>
            <a:off x="6496495" y="4568481"/>
            <a:ext cx="3077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rgbClr val="222222"/>
                </a:solidFill>
              </a:rPr>
              <a:t>👉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05E5478-D40B-461D-A484-86394B1408DA}"/>
              </a:ext>
            </a:extLst>
          </p:cNvPr>
          <p:cNvSpPr txBox="1"/>
          <p:nvPr/>
        </p:nvSpPr>
        <p:spPr>
          <a:xfrm>
            <a:off x="6579279" y="3672937"/>
            <a:ext cx="975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rgbClr val="222222"/>
                </a:solidFill>
              </a:rPr>
              <a:t>👉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9CC8D32-902F-41F6-AACD-19DCCAFEAEDC}"/>
              </a:ext>
            </a:extLst>
          </p:cNvPr>
          <p:cNvSpPr txBox="1"/>
          <p:nvPr/>
        </p:nvSpPr>
        <p:spPr>
          <a:xfrm rot="16200000">
            <a:off x="8649187" y="3479242"/>
            <a:ext cx="3077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rgbClr val="222222"/>
                </a:solidFill>
              </a:rPr>
              <a:t>👉</a:t>
            </a:r>
            <a:endParaRPr lang="fr-FR" dirty="0"/>
          </a:p>
        </p:txBody>
      </p:sp>
      <p:sp>
        <p:nvSpPr>
          <p:cNvPr id="24" name="Google Shape;249;p29">
            <a:extLst>
              <a:ext uri="{FF2B5EF4-FFF2-40B4-BE49-F238E27FC236}">
                <a16:creationId xmlns:a16="http://schemas.microsoft.com/office/drawing/2014/main" id="{A0065481-F0FD-4CCC-9F15-1EBEF0BB1259}"/>
              </a:ext>
            </a:extLst>
          </p:cNvPr>
          <p:cNvSpPr/>
          <p:nvPr/>
        </p:nvSpPr>
        <p:spPr>
          <a:xfrm>
            <a:off x="95693" y="4016928"/>
            <a:ext cx="1339703" cy="551553"/>
          </a:xfrm>
          <a:prstGeom prst="chevron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chemeClr val="tx1"/>
                </a:solidFill>
                <a:latin typeface="Dosis" pitchFamily="2" charset="0"/>
                <a:ea typeface="Roboto"/>
                <a:cs typeface="Roboto"/>
                <a:sym typeface="Roboto"/>
              </a:rPr>
              <a:t>15 classes principales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accent1"/>
                </a:solidFill>
                <a:latin typeface="Dosis" pitchFamily="2" charset="0"/>
                <a:ea typeface="Roboto"/>
                <a:cs typeface="Roboto"/>
                <a:sym typeface="Robot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67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822E0-B0BA-4EF5-AD6C-473682359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7" y="1876925"/>
            <a:ext cx="7366225" cy="909671"/>
          </a:xfrm>
        </p:spPr>
        <p:txBody>
          <a:bodyPr/>
          <a:lstStyle/>
          <a:p>
            <a:pPr algn="ctr"/>
            <a:r>
              <a:rPr lang="fr-FR" dirty="0"/>
              <a:t>5-Tests</a:t>
            </a:r>
          </a:p>
        </p:txBody>
      </p:sp>
    </p:spTree>
    <p:extLst>
      <p:ext uri="{BB962C8B-B14F-4D97-AF65-F5344CB8AC3E}">
        <p14:creationId xmlns:p14="http://schemas.microsoft.com/office/powerpoint/2010/main" val="375218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62C78-C1A9-439F-AC3E-1FD0BB17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39FECB-3398-44BC-A903-888BF11D77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E9D8129-66F1-468E-9A2C-955C2D9AA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90" y="1394141"/>
            <a:ext cx="653987" cy="65398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32BC62F-816F-4A38-A17E-96A5D28A1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160" y="1375385"/>
            <a:ext cx="489489" cy="6915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47ED126-61C2-4AFB-8C87-FFAC77182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487" y="1506105"/>
            <a:ext cx="796402" cy="4300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5AEFB13-4714-4BF9-9868-3A125C8F0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426" y="2440160"/>
            <a:ext cx="612446" cy="63645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C1354DE-449C-4294-896C-20B40C120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6343" y="1375385"/>
            <a:ext cx="1258162" cy="691500"/>
          </a:xfrm>
          <a:prstGeom prst="rect">
            <a:avLst/>
          </a:prstGeom>
        </p:spPr>
      </p:pic>
      <p:sp>
        <p:nvSpPr>
          <p:cNvPr id="10" name="Google Shape;249;p29">
            <a:extLst>
              <a:ext uri="{FF2B5EF4-FFF2-40B4-BE49-F238E27FC236}">
                <a16:creationId xmlns:a16="http://schemas.microsoft.com/office/drawing/2014/main" id="{E10CB9D6-AD1B-4726-96F1-170EA2428F6E}"/>
              </a:ext>
            </a:extLst>
          </p:cNvPr>
          <p:cNvSpPr/>
          <p:nvPr/>
        </p:nvSpPr>
        <p:spPr>
          <a:xfrm>
            <a:off x="59662" y="1025175"/>
            <a:ext cx="1939566" cy="1257372"/>
          </a:xfrm>
          <a:prstGeom prst="chevron">
            <a:avLst>
              <a:gd name="adj" fmla="val 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chemeClr val="tx1"/>
                </a:solidFill>
                <a:latin typeface="Dosis" pitchFamily="2" charset="0"/>
                <a:ea typeface="Roboto"/>
                <a:cs typeface="Roboto"/>
                <a:sym typeface="Roboto"/>
              </a:rPr>
              <a:t>Langages</a:t>
            </a:r>
            <a:r>
              <a:rPr lang="fr-FR" sz="1600" b="1" dirty="0">
                <a:solidFill>
                  <a:schemeClr val="accent1"/>
                </a:solidFill>
                <a:latin typeface="Dosis" pitchFamily="2" charset="0"/>
                <a:ea typeface="Roboto"/>
                <a:cs typeface="Roboto"/>
                <a:sym typeface="Roboto"/>
              </a:rPr>
              <a:t>  </a:t>
            </a:r>
            <a:r>
              <a:rPr lang="fr-FR" sz="1600" b="1" dirty="0">
                <a:solidFill>
                  <a:schemeClr val="tx1"/>
                </a:solidFill>
                <a:latin typeface="Dosis" pitchFamily="2" charset="0"/>
                <a:ea typeface="Roboto"/>
                <a:cs typeface="Roboto"/>
                <a:sym typeface="Roboto"/>
              </a:rPr>
              <a:t>utilisés</a:t>
            </a:r>
          </a:p>
        </p:txBody>
      </p:sp>
      <p:sp>
        <p:nvSpPr>
          <p:cNvPr id="12" name="Google Shape;249;p29">
            <a:extLst>
              <a:ext uri="{FF2B5EF4-FFF2-40B4-BE49-F238E27FC236}">
                <a16:creationId xmlns:a16="http://schemas.microsoft.com/office/drawing/2014/main" id="{31B39CDD-4831-4BAF-910A-7330572894CC}"/>
              </a:ext>
            </a:extLst>
          </p:cNvPr>
          <p:cNvSpPr/>
          <p:nvPr/>
        </p:nvSpPr>
        <p:spPr>
          <a:xfrm>
            <a:off x="59662" y="2282547"/>
            <a:ext cx="1939567" cy="944257"/>
          </a:xfrm>
          <a:prstGeom prst="chevron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chemeClr val="tx1"/>
                </a:solidFill>
                <a:latin typeface="Dosis" pitchFamily="2" charset="0"/>
                <a:ea typeface="Roboto"/>
                <a:cs typeface="Roboto"/>
                <a:sym typeface="Roboto"/>
              </a:rPr>
              <a:t>Frameworks utilisés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35E3FA1-C10C-4759-B4FF-39E9759D39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3565" y="2346407"/>
            <a:ext cx="611512" cy="73110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7E49CC4-6013-484A-80CB-1D450647C9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5424" y="2106629"/>
            <a:ext cx="1699256" cy="1210658"/>
          </a:xfrm>
          <a:prstGeom prst="rect">
            <a:avLst/>
          </a:prstGeom>
        </p:spPr>
      </p:pic>
      <p:sp>
        <p:nvSpPr>
          <p:cNvPr id="18" name="Google Shape;249;p29">
            <a:extLst>
              <a:ext uri="{FF2B5EF4-FFF2-40B4-BE49-F238E27FC236}">
                <a16:creationId xmlns:a16="http://schemas.microsoft.com/office/drawing/2014/main" id="{6F7B07CB-0557-4D9B-8460-D3F843BBCB74}"/>
              </a:ext>
            </a:extLst>
          </p:cNvPr>
          <p:cNvSpPr/>
          <p:nvPr/>
        </p:nvSpPr>
        <p:spPr>
          <a:xfrm>
            <a:off x="0" y="3386625"/>
            <a:ext cx="1939567" cy="731700"/>
          </a:xfrm>
          <a:prstGeom prst="chevron">
            <a:avLst>
              <a:gd name="adj" fmla="val 49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chemeClr val="tx1"/>
                </a:solidFill>
                <a:latin typeface="Dosis" pitchFamily="2" charset="0"/>
                <a:ea typeface="Roboto"/>
                <a:cs typeface="Roboto"/>
                <a:sym typeface="Roboto"/>
              </a:rPr>
              <a:t>Logiciels utilisés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3BFDA7E2-8F5F-41BA-B94F-0E9D202D44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8651" y="3481869"/>
            <a:ext cx="653988" cy="63645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C269D66C-590D-4DB1-A86B-5F6106AFAC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6520" y="3513156"/>
            <a:ext cx="568514" cy="61455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1291CFB-78E7-4A56-ABA6-CC80E1D948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26047" y="3491253"/>
            <a:ext cx="689004" cy="636456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DE32F56-FBDD-4D82-9D1E-1FC3CE8CA8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12694" y="3513156"/>
            <a:ext cx="568514" cy="594015"/>
          </a:xfrm>
          <a:prstGeom prst="rect">
            <a:avLst/>
          </a:prstGeom>
        </p:spPr>
      </p:pic>
      <p:sp>
        <p:nvSpPr>
          <p:cNvPr id="38" name="Google Shape;249;p29">
            <a:extLst>
              <a:ext uri="{FF2B5EF4-FFF2-40B4-BE49-F238E27FC236}">
                <a16:creationId xmlns:a16="http://schemas.microsoft.com/office/drawing/2014/main" id="{793349AC-10D0-4B2D-9437-9D3C35DE8D3D}"/>
              </a:ext>
            </a:extLst>
          </p:cNvPr>
          <p:cNvSpPr/>
          <p:nvPr/>
        </p:nvSpPr>
        <p:spPr>
          <a:xfrm>
            <a:off x="5848969" y="2744135"/>
            <a:ext cx="3309329" cy="996053"/>
          </a:xfrm>
          <a:prstGeom prst="chevron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chemeClr val="tx1"/>
                </a:solidFill>
                <a:latin typeface="Dosis" pitchFamily="2" charset="0"/>
                <a:ea typeface="Roboto"/>
                <a:cs typeface="Roboto"/>
                <a:sym typeface="Roboto"/>
              </a:rPr>
              <a:t>                         Outils matériels</a:t>
            </a:r>
          </a:p>
          <a:p>
            <a:pPr lvl="0" algn="just"/>
            <a:r>
              <a:rPr lang="fr-FR" dirty="0">
                <a:solidFill>
                  <a:schemeClr val="tx1"/>
                </a:solidFill>
                <a:latin typeface="Dosis" pitchFamily="2" charset="0"/>
                <a:ea typeface="Roboto"/>
                <a:cs typeface="Roboto"/>
                <a:sym typeface="Roboto"/>
              </a:rPr>
              <a:t>DELL Intel core i5  2.00GHz, 2.60 GHz,  8.00 GB RAM, Windows 10 professionnel 64 bits.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sz="1100" b="1" dirty="0">
              <a:solidFill>
                <a:schemeClr val="tx1"/>
              </a:solidFill>
              <a:latin typeface="Dosis" pitchFamily="2" charset="0"/>
              <a:ea typeface="Roboto"/>
              <a:cs typeface="Roboto"/>
              <a:sym typeface="Roboto"/>
            </a:endParaRPr>
          </a:p>
        </p:txBody>
      </p:sp>
      <p:grpSp>
        <p:nvGrpSpPr>
          <p:cNvPr id="39" name="Google Shape;319;p34">
            <a:extLst>
              <a:ext uri="{FF2B5EF4-FFF2-40B4-BE49-F238E27FC236}">
                <a16:creationId xmlns:a16="http://schemas.microsoft.com/office/drawing/2014/main" id="{3554E5D3-43B8-4E2B-A621-12278D1CB188}"/>
              </a:ext>
            </a:extLst>
          </p:cNvPr>
          <p:cNvGrpSpPr/>
          <p:nvPr/>
        </p:nvGrpSpPr>
        <p:grpSpPr>
          <a:xfrm>
            <a:off x="6900700" y="1665637"/>
            <a:ext cx="1357515" cy="906113"/>
            <a:chOff x="1177450" y="241631"/>
            <a:chExt cx="6173152" cy="3616776"/>
          </a:xfrm>
        </p:grpSpPr>
        <p:sp>
          <p:nvSpPr>
            <p:cNvPr id="40" name="Google Shape;320;p34">
              <a:extLst>
                <a:ext uri="{FF2B5EF4-FFF2-40B4-BE49-F238E27FC236}">
                  <a16:creationId xmlns:a16="http://schemas.microsoft.com/office/drawing/2014/main" id="{4DC1D80A-CC2C-45F7-B45A-D795F19A2058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21;p34">
              <a:extLst>
                <a:ext uri="{FF2B5EF4-FFF2-40B4-BE49-F238E27FC236}">
                  <a16:creationId xmlns:a16="http://schemas.microsoft.com/office/drawing/2014/main" id="{0E78EDCE-27D7-4CCE-BC1A-ECC44143B96D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22;p34">
              <a:extLst>
                <a:ext uri="{FF2B5EF4-FFF2-40B4-BE49-F238E27FC236}">
                  <a16:creationId xmlns:a16="http://schemas.microsoft.com/office/drawing/2014/main" id="{E416C9A9-B900-484E-95E0-F21FF5CF594B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23;p34">
              <a:extLst>
                <a:ext uri="{FF2B5EF4-FFF2-40B4-BE49-F238E27FC236}">
                  <a16:creationId xmlns:a16="http://schemas.microsoft.com/office/drawing/2014/main" id="{F2C76AE7-C7D2-4278-9B40-491D8E979CFE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5" name="Image 44">
            <a:extLst>
              <a:ext uri="{FF2B5EF4-FFF2-40B4-BE49-F238E27FC236}">
                <a16:creationId xmlns:a16="http://schemas.microsoft.com/office/drawing/2014/main" id="{2FE0FC5A-518F-4BD5-97D8-F5A8DE93CF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09354" y="3455595"/>
            <a:ext cx="689004" cy="68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6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0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                          PLAN </a:t>
            </a:r>
            <a:endParaRPr sz="4000"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237;p28">
            <a:extLst>
              <a:ext uri="{FF2B5EF4-FFF2-40B4-BE49-F238E27FC236}">
                <a16:creationId xmlns:a16="http://schemas.microsoft.com/office/drawing/2014/main" id="{E6752393-67CF-47A8-88CF-102F68C742E7}"/>
              </a:ext>
            </a:extLst>
          </p:cNvPr>
          <p:cNvSpPr txBox="1">
            <a:spLocks/>
          </p:cNvSpPr>
          <p:nvPr/>
        </p:nvSpPr>
        <p:spPr>
          <a:xfrm>
            <a:off x="1314600" y="882211"/>
            <a:ext cx="68967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fr-FR" dirty="0">
                <a:solidFill>
                  <a:schemeClr val="accent1"/>
                </a:solidFill>
              </a:rPr>
              <a:t>1- Présentation de l’entreprise</a:t>
            </a:r>
          </a:p>
        </p:txBody>
      </p:sp>
      <p:sp>
        <p:nvSpPr>
          <p:cNvPr id="8" name="Google Shape;237;p28">
            <a:extLst>
              <a:ext uri="{FF2B5EF4-FFF2-40B4-BE49-F238E27FC236}">
                <a16:creationId xmlns:a16="http://schemas.microsoft.com/office/drawing/2014/main" id="{353A6361-4D0A-4710-B81B-07824888C446}"/>
              </a:ext>
            </a:extLst>
          </p:cNvPr>
          <p:cNvSpPr txBox="1">
            <a:spLocks/>
          </p:cNvSpPr>
          <p:nvPr/>
        </p:nvSpPr>
        <p:spPr>
          <a:xfrm>
            <a:off x="1630462" y="1508424"/>
            <a:ext cx="68967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fr-FR" dirty="0">
                <a:solidFill>
                  <a:schemeClr val="accent1"/>
                </a:solidFill>
              </a:rPr>
              <a:t>2</a:t>
            </a:r>
            <a:r>
              <a:rPr lang="fr-FR" sz="3200" dirty="0">
                <a:solidFill>
                  <a:schemeClr val="accent1"/>
                </a:solidFill>
              </a:rPr>
              <a:t>- </a:t>
            </a:r>
            <a:r>
              <a:rPr lang="fr-FR" dirty="0">
                <a:solidFill>
                  <a:schemeClr val="accent1"/>
                </a:solidFill>
              </a:rPr>
              <a:t>Généralités et problématique</a:t>
            </a:r>
          </a:p>
        </p:txBody>
      </p:sp>
      <p:sp>
        <p:nvSpPr>
          <p:cNvPr id="10" name="Google Shape;237;p28">
            <a:extLst>
              <a:ext uri="{FF2B5EF4-FFF2-40B4-BE49-F238E27FC236}">
                <a16:creationId xmlns:a16="http://schemas.microsoft.com/office/drawing/2014/main" id="{A8C63084-0044-4B97-A7EE-9F0A845EC400}"/>
              </a:ext>
            </a:extLst>
          </p:cNvPr>
          <p:cNvSpPr txBox="1">
            <a:spLocks/>
          </p:cNvSpPr>
          <p:nvPr/>
        </p:nvSpPr>
        <p:spPr>
          <a:xfrm>
            <a:off x="1746522" y="2095740"/>
            <a:ext cx="7236834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fr-FR" sz="3200" dirty="0">
                <a:solidFill>
                  <a:schemeClr val="accent1"/>
                </a:solidFill>
              </a:rPr>
              <a:t> </a:t>
            </a:r>
            <a:r>
              <a:rPr lang="fr-FR" dirty="0">
                <a:solidFill>
                  <a:schemeClr val="accent1"/>
                </a:solidFill>
              </a:rPr>
              <a:t>3-Langage de modélisation et méthode de développement</a:t>
            </a:r>
          </a:p>
        </p:txBody>
      </p:sp>
      <p:sp>
        <p:nvSpPr>
          <p:cNvPr id="11" name="Google Shape;237;p28">
            <a:extLst>
              <a:ext uri="{FF2B5EF4-FFF2-40B4-BE49-F238E27FC236}">
                <a16:creationId xmlns:a16="http://schemas.microsoft.com/office/drawing/2014/main" id="{5B48F5FC-4665-4169-A8EE-EADCCB413CDF}"/>
              </a:ext>
            </a:extLst>
          </p:cNvPr>
          <p:cNvSpPr txBox="1">
            <a:spLocks/>
          </p:cNvSpPr>
          <p:nvPr/>
        </p:nvSpPr>
        <p:spPr>
          <a:xfrm>
            <a:off x="300282" y="2741536"/>
            <a:ext cx="68967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fr-FR" sz="3200" dirty="0">
                <a:solidFill>
                  <a:schemeClr val="accent1"/>
                </a:solidFill>
              </a:rPr>
              <a:t> </a:t>
            </a:r>
            <a:r>
              <a:rPr lang="fr-FR" dirty="0">
                <a:solidFill>
                  <a:schemeClr val="accent1"/>
                </a:solidFill>
              </a:rPr>
              <a:t>4-Analyse et  conception</a:t>
            </a:r>
          </a:p>
        </p:txBody>
      </p:sp>
      <p:sp>
        <p:nvSpPr>
          <p:cNvPr id="12" name="Google Shape;237;p28">
            <a:extLst>
              <a:ext uri="{FF2B5EF4-FFF2-40B4-BE49-F238E27FC236}">
                <a16:creationId xmlns:a16="http://schemas.microsoft.com/office/drawing/2014/main" id="{7656BC3B-C011-4709-8D13-B5EADAAEEBC7}"/>
              </a:ext>
            </a:extLst>
          </p:cNvPr>
          <p:cNvSpPr txBox="1">
            <a:spLocks/>
          </p:cNvSpPr>
          <p:nvPr/>
        </p:nvSpPr>
        <p:spPr>
          <a:xfrm>
            <a:off x="-310855" y="3305265"/>
            <a:ext cx="68967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fr-FR" dirty="0">
                <a:solidFill>
                  <a:schemeClr val="accent1"/>
                </a:solidFill>
              </a:rPr>
              <a:t>5- Tests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ED315E-0CCE-47C3-8C5C-6CDEDEF677FA}"/>
              </a:ext>
            </a:extLst>
          </p:cNvPr>
          <p:cNvSpPr txBox="1"/>
          <p:nvPr/>
        </p:nvSpPr>
        <p:spPr>
          <a:xfrm>
            <a:off x="2852967" y="4105987"/>
            <a:ext cx="52607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  <a:latin typeface="Dosis" pitchFamily="2" charset="0"/>
              </a:rPr>
              <a:t>6-Conclusion et perspectives</a:t>
            </a:r>
            <a:endParaRPr lang="fr-FR" sz="2400" dirty="0">
              <a:latin typeface="Dosis" pitchFamily="2" charset="0"/>
            </a:endParaRPr>
          </a:p>
        </p:txBody>
      </p:sp>
      <p:grpSp>
        <p:nvGrpSpPr>
          <p:cNvPr id="15" name="Google Shape;643;p48">
            <a:extLst>
              <a:ext uri="{FF2B5EF4-FFF2-40B4-BE49-F238E27FC236}">
                <a16:creationId xmlns:a16="http://schemas.microsoft.com/office/drawing/2014/main" id="{FE14029D-98F6-4265-A975-AC570274337C}"/>
              </a:ext>
            </a:extLst>
          </p:cNvPr>
          <p:cNvGrpSpPr/>
          <p:nvPr/>
        </p:nvGrpSpPr>
        <p:grpSpPr>
          <a:xfrm>
            <a:off x="291697" y="2270280"/>
            <a:ext cx="1100844" cy="1477531"/>
            <a:chOff x="590250" y="244200"/>
            <a:chExt cx="407975" cy="532175"/>
          </a:xfrm>
        </p:grpSpPr>
        <p:sp>
          <p:nvSpPr>
            <p:cNvPr id="16" name="Google Shape;644;p48">
              <a:extLst>
                <a:ext uri="{FF2B5EF4-FFF2-40B4-BE49-F238E27FC236}">
                  <a16:creationId xmlns:a16="http://schemas.microsoft.com/office/drawing/2014/main" id="{24866E1E-69E3-4848-A4F6-AE86274DEAD1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45;p48">
              <a:extLst>
                <a:ext uri="{FF2B5EF4-FFF2-40B4-BE49-F238E27FC236}">
                  <a16:creationId xmlns:a16="http://schemas.microsoft.com/office/drawing/2014/main" id="{DC36493E-88C9-40C2-A1B7-D53A2C6EAAD4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6;p48">
              <a:extLst>
                <a:ext uri="{FF2B5EF4-FFF2-40B4-BE49-F238E27FC236}">
                  <a16:creationId xmlns:a16="http://schemas.microsoft.com/office/drawing/2014/main" id="{DA9D2485-1EA4-4BA6-A326-BF8A16CBBBD6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7;p48">
              <a:extLst>
                <a:ext uri="{FF2B5EF4-FFF2-40B4-BE49-F238E27FC236}">
                  <a16:creationId xmlns:a16="http://schemas.microsoft.com/office/drawing/2014/main" id="{00F74E84-CE63-40B8-B778-D381709AE6F9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8;p48">
              <a:extLst>
                <a:ext uri="{FF2B5EF4-FFF2-40B4-BE49-F238E27FC236}">
                  <a16:creationId xmlns:a16="http://schemas.microsoft.com/office/drawing/2014/main" id="{5747725A-05DB-4D18-B65E-7FBA61927938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49;p48">
              <a:extLst>
                <a:ext uri="{FF2B5EF4-FFF2-40B4-BE49-F238E27FC236}">
                  <a16:creationId xmlns:a16="http://schemas.microsoft.com/office/drawing/2014/main" id="{F4845046-8587-4301-95B6-D47618195518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0;p48">
              <a:extLst>
                <a:ext uri="{FF2B5EF4-FFF2-40B4-BE49-F238E27FC236}">
                  <a16:creationId xmlns:a16="http://schemas.microsoft.com/office/drawing/2014/main" id="{BF822A7C-DE88-458A-A4F9-F924067264DC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1;p48">
              <a:extLst>
                <a:ext uri="{FF2B5EF4-FFF2-40B4-BE49-F238E27FC236}">
                  <a16:creationId xmlns:a16="http://schemas.microsoft.com/office/drawing/2014/main" id="{0A8DB554-EDD8-4D6D-9B4F-369D5AFD5E6E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2;p48">
              <a:extLst>
                <a:ext uri="{FF2B5EF4-FFF2-40B4-BE49-F238E27FC236}">
                  <a16:creationId xmlns:a16="http://schemas.microsoft.com/office/drawing/2014/main" id="{23F2782E-AF59-4A6E-826D-252464F58A37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3;p48">
              <a:extLst>
                <a:ext uri="{FF2B5EF4-FFF2-40B4-BE49-F238E27FC236}">
                  <a16:creationId xmlns:a16="http://schemas.microsoft.com/office/drawing/2014/main" id="{CCB4A8E7-133F-4BC4-AF9E-3EF07EEF96F5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4;p48">
              <a:extLst>
                <a:ext uri="{FF2B5EF4-FFF2-40B4-BE49-F238E27FC236}">
                  <a16:creationId xmlns:a16="http://schemas.microsoft.com/office/drawing/2014/main" id="{81008937-0CE0-4D45-861E-0AC022CE45B1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5;p48">
              <a:extLst>
                <a:ext uri="{FF2B5EF4-FFF2-40B4-BE49-F238E27FC236}">
                  <a16:creationId xmlns:a16="http://schemas.microsoft.com/office/drawing/2014/main" id="{A6514293-679B-484B-B8C3-6AA7B6D0F004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6;p48">
              <a:extLst>
                <a:ext uri="{FF2B5EF4-FFF2-40B4-BE49-F238E27FC236}">
                  <a16:creationId xmlns:a16="http://schemas.microsoft.com/office/drawing/2014/main" id="{8E09A864-0E74-4D07-9AE8-7CC68509E5F7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7;p48">
              <a:extLst>
                <a:ext uri="{FF2B5EF4-FFF2-40B4-BE49-F238E27FC236}">
                  <a16:creationId xmlns:a16="http://schemas.microsoft.com/office/drawing/2014/main" id="{89523B08-B584-4FA2-9990-3C240E1BE20D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643;p48">
            <a:extLst>
              <a:ext uri="{FF2B5EF4-FFF2-40B4-BE49-F238E27FC236}">
                <a16:creationId xmlns:a16="http://schemas.microsoft.com/office/drawing/2014/main" id="{F8E95895-EBE5-46F5-A1EE-1E4D69D2CBCD}"/>
              </a:ext>
            </a:extLst>
          </p:cNvPr>
          <p:cNvGrpSpPr/>
          <p:nvPr/>
        </p:nvGrpSpPr>
        <p:grpSpPr>
          <a:xfrm>
            <a:off x="7719411" y="2255270"/>
            <a:ext cx="1100844" cy="1477531"/>
            <a:chOff x="590250" y="244200"/>
            <a:chExt cx="407975" cy="532175"/>
          </a:xfrm>
        </p:grpSpPr>
        <p:sp>
          <p:nvSpPr>
            <p:cNvPr id="46" name="Google Shape;644;p48">
              <a:extLst>
                <a:ext uri="{FF2B5EF4-FFF2-40B4-BE49-F238E27FC236}">
                  <a16:creationId xmlns:a16="http://schemas.microsoft.com/office/drawing/2014/main" id="{6F82419C-592F-4122-914B-4629CEA6501F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2060">
                  <a:alpha val="3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45;p48">
              <a:extLst>
                <a:ext uri="{FF2B5EF4-FFF2-40B4-BE49-F238E27FC236}">
                  <a16:creationId xmlns:a16="http://schemas.microsoft.com/office/drawing/2014/main" id="{DB4929B5-EDDD-4B6E-8426-3DC7C9CB7831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2060">
                  <a:alpha val="3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46;p48">
              <a:extLst>
                <a:ext uri="{FF2B5EF4-FFF2-40B4-BE49-F238E27FC236}">
                  <a16:creationId xmlns:a16="http://schemas.microsoft.com/office/drawing/2014/main" id="{44C3002E-5336-4E16-AF8F-B85E1F6D623B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2060">
                  <a:alpha val="3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47;p48">
              <a:extLst>
                <a:ext uri="{FF2B5EF4-FFF2-40B4-BE49-F238E27FC236}">
                  <a16:creationId xmlns:a16="http://schemas.microsoft.com/office/drawing/2014/main" id="{AE6AC7C6-E896-4921-B93F-F8B54BE52BFB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2060">
                  <a:alpha val="3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48;p48">
              <a:extLst>
                <a:ext uri="{FF2B5EF4-FFF2-40B4-BE49-F238E27FC236}">
                  <a16:creationId xmlns:a16="http://schemas.microsoft.com/office/drawing/2014/main" id="{3FC6CB67-DFCB-486C-89F2-381631C44FFF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2060">
                  <a:alpha val="3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49;p48">
              <a:extLst>
                <a:ext uri="{FF2B5EF4-FFF2-40B4-BE49-F238E27FC236}">
                  <a16:creationId xmlns:a16="http://schemas.microsoft.com/office/drawing/2014/main" id="{5F9638A4-0596-4026-BB7E-9097D26148BC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2060">
                  <a:alpha val="3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50;p48">
              <a:extLst>
                <a:ext uri="{FF2B5EF4-FFF2-40B4-BE49-F238E27FC236}">
                  <a16:creationId xmlns:a16="http://schemas.microsoft.com/office/drawing/2014/main" id="{EDB3F68A-6972-4BC7-B90B-DB090FABD605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2060">
                  <a:alpha val="3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51;p48">
              <a:extLst>
                <a:ext uri="{FF2B5EF4-FFF2-40B4-BE49-F238E27FC236}">
                  <a16:creationId xmlns:a16="http://schemas.microsoft.com/office/drawing/2014/main" id="{C519FAAA-DF8D-470C-93B4-0DC027459443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2060">
                  <a:alpha val="3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52;p48">
              <a:extLst>
                <a:ext uri="{FF2B5EF4-FFF2-40B4-BE49-F238E27FC236}">
                  <a16:creationId xmlns:a16="http://schemas.microsoft.com/office/drawing/2014/main" id="{969F45E2-D970-44D3-B156-F1D2A5A8A41F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2060">
                  <a:alpha val="3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53;p48">
              <a:extLst>
                <a:ext uri="{FF2B5EF4-FFF2-40B4-BE49-F238E27FC236}">
                  <a16:creationId xmlns:a16="http://schemas.microsoft.com/office/drawing/2014/main" id="{7DCA19F7-CB38-4D0E-8F04-E0D02297AD8A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2060">
                  <a:alpha val="3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54;p48">
              <a:extLst>
                <a:ext uri="{FF2B5EF4-FFF2-40B4-BE49-F238E27FC236}">
                  <a16:creationId xmlns:a16="http://schemas.microsoft.com/office/drawing/2014/main" id="{B0CDB66B-FD67-4734-9B41-178B5F26ED41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2060">
                  <a:alpha val="3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55;p48">
              <a:extLst>
                <a:ext uri="{FF2B5EF4-FFF2-40B4-BE49-F238E27FC236}">
                  <a16:creationId xmlns:a16="http://schemas.microsoft.com/office/drawing/2014/main" id="{30F8962F-D7A4-48D0-8670-92960779DFA8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2060">
                  <a:alpha val="3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56;p48">
              <a:extLst>
                <a:ext uri="{FF2B5EF4-FFF2-40B4-BE49-F238E27FC236}">
                  <a16:creationId xmlns:a16="http://schemas.microsoft.com/office/drawing/2014/main" id="{1ED0F9B0-EA39-4110-9234-4BDA71B37870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2060">
                  <a:alpha val="3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57;p48">
              <a:extLst>
                <a:ext uri="{FF2B5EF4-FFF2-40B4-BE49-F238E27FC236}">
                  <a16:creationId xmlns:a16="http://schemas.microsoft.com/office/drawing/2014/main" id="{D1937F36-D5A8-4098-AB12-ECAAB38459ED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2060">
                  <a:alpha val="3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43;p48">
            <a:extLst>
              <a:ext uri="{FF2B5EF4-FFF2-40B4-BE49-F238E27FC236}">
                <a16:creationId xmlns:a16="http://schemas.microsoft.com/office/drawing/2014/main" id="{444D0972-1406-43DF-9F90-6AF404516CA9}"/>
              </a:ext>
            </a:extLst>
          </p:cNvPr>
          <p:cNvGrpSpPr/>
          <p:nvPr/>
        </p:nvGrpSpPr>
        <p:grpSpPr>
          <a:xfrm>
            <a:off x="4060132" y="2187700"/>
            <a:ext cx="1100844" cy="1477531"/>
            <a:chOff x="590250" y="244200"/>
            <a:chExt cx="407975" cy="532175"/>
          </a:xfrm>
        </p:grpSpPr>
        <p:sp>
          <p:nvSpPr>
            <p:cNvPr id="61" name="Google Shape;644;p48">
              <a:extLst>
                <a:ext uri="{FF2B5EF4-FFF2-40B4-BE49-F238E27FC236}">
                  <a16:creationId xmlns:a16="http://schemas.microsoft.com/office/drawing/2014/main" id="{9451B9E2-1D4A-488F-B9BF-2A54741529F7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2060">
                  <a:alpha val="23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45;p48">
              <a:extLst>
                <a:ext uri="{FF2B5EF4-FFF2-40B4-BE49-F238E27FC236}">
                  <a16:creationId xmlns:a16="http://schemas.microsoft.com/office/drawing/2014/main" id="{7679F1B4-78C7-4390-A4EF-7E3AE41B1B8F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2060">
                  <a:alpha val="23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46;p48">
              <a:extLst>
                <a:ext uri="{FF2B5EF4-FFF2-40B4-BE49-F238E27FC236}">
                  <a16:creationId xmlns:a16="http://schemas.microsoft.com/office/drawing/2014/main" id="{24F5C88D-B999-4E8E-BE5F-2C78EC0DAF5C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2060">
                  <a:alpha val="23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7;p48">
              <a:extLst>
                <a:ext uri="{FF2B5EF4-FFF2-40B4-BE49-F238E27FC236}">
                  <a16:creationId xmlns:a16="http://schemas.microsoft.com/office/drawing/2014/main" id="{40E85B91-073B-4FC8-98E6-2E3C27CACEA7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2060">
                  <a:alpha val="23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48;p48">
              <a:extLst>
                <a:ext uri="{FF2B5EF4-FFF2-40B4-BE49-F238E27FC236}">
                  <a16:creationId xmlns:a16="http://schemas.microsoft.com/office/drawing/2014/main" id="{56732BF9-AB91-48BF-BAC2-A9D407C518EA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2060">
                  <a:alpha val="23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49;p48">
              <a:extLst>
                <a:ext uri="{FF2B5EF4-FFF2-40B4-BE49-F238E27FC236}">
                  <a16:creationId xmlns:a16="http://schemas.microsoft.com/office/drawing/2014/main" id="{523026B2-277F-403E-A48E-8DFC45F725AD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2060">
                  <a:alpha val="23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50;p48">
              <a:extLst>
                <a:ext uri="{FF2B5EF4-FFF2-40B4-BE49-F238E27FC236}">
                  <a16:creationId xmlns:a16="http://schemas.microsoft.com/office/drawing/2014/main" id="{99ACB189-D7C1-4F2E-9B4B-0445DF5924CF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2060">
                  <a:alpha val="23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51;p48">
              <a:extLst>
                <a:ext uri="{FF2B5EF4-FFF2-40B4-BE49-F238E27FC236}">
                  <a16:creationId xmlns:a16="http://schemas.microsoft.com/office/drawing/2014/main" id="{ED760F76-08EB-44BC-98C7-EA239087513A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2060">
                  <a:alpha val="23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52;p48">
              <a:extLst>
                <a:ext uri="{FF2B5EF4-FFF2-40B4-BE49-F238E27FC236}">
                  <a16:creationId xmlns:a16="http://schemas.microsoft.com/office/drawing/2014/main" id="{E69480C0-A6E3-4846-9018-E7FAC819C1DE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2060">
                  <a:alpha val="23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53;p48">
              <a:extLst>
                <a:ext uri="{FF2B5EF4-FFF2-40B4-BE49-F238E27FC236}">
                  <a16:creationId xmlns:a16="http://schemas.microsoft.com/office/drawing/2014/main" id="{DED66630-4207-4A42-9D36-C6335E0EDA47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2060">
                  <a:alpha val="23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54;p48">
              <a:extLst>
                <a:ext uri="{FF2B5EF4-FFF2-40B4-BE49-F238E27FC236}">
                  <a16:creationId xmlns:a16="http://schemas.microsoft.com/office/drawing/2014/main" id="{9EA2BA5C-C6F9-474E-B2B9-9F971F0AB81E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2060">
                  <a:alpha val="23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55;p48">
              <a:extLst>
                <a:ext uri="{FF2B5EF4-FFF2-40B4-BE49-F238E27FC236}">
                  <a16:creationId xmlns:a16="http://schemas.microsoft.com/office/drawing/2014/main" id="{73693976-1207-4987-8139-424B46663C4D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2060">
                  <a:alpha val="23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56;p48">
              <a:extLst>
                <a:ext uri="{FF2B5EF4-FFF2-40B4-BE49-F238E27FC236}">
                  <a16:creationId xmlns:a16="http://schemas.microsoft.com/office/drawing/2014/main" id="{9D65044B-9C55-4F44-9763-59C1340491ED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2060">
                  <a:alpha val="23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57;p48">
              <a:extLst>
                <a:ext uri="{FF2B5EF4-FFF2-40B4-BE49-F238E27FC236}">
                  <a16:creationId xmlns:a16="http://schemas.microsoft.com/office/drawing/2014/main" id="{65663CBE-A967-4FFA-97E7-AF540467B74F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2060">
                  <a:alpha val="23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66E49F-9535-4855-90DA-B2CF8AB6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6EA30A4-AF2F-47FF-9B9E-5C20D12BEB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</a:t>
            </a:fld>
            <a:endParaRPr lang="fr-FR"/>
          </a:p>
        </p:txBody>
      </p:sp>
      <p:sp>
        <p:nvSpPr>
          <p:cNvPr id="4" name="Google Shape;249;p29">
            <a:extLst>
              <a:ext uri="{FF2B5EF4-FFF2-40B4-BE49-F238E27FC236}">
                <a16:creationId xmlns:a16="http://schemas.microsoft.com/office/drawing/2014/main" id="{19DD5776-E35B-4E75-BDBD-D9318C540F6E}"/>
              </a:ext>
            </a:extLst>
          </p:cNvPr>
          <p:cNvSpPr/>
          <p:nvPr/>
        </p:nvSpPr>
        <p:spPr>
          <a:xfrm>
            <a:off x="135116" y="1025175"/>
            <a:ext cx="2235105" cy="2295541"/>
          </a:xfrm>
          <a:prstGeom prst="chevron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tx1"/>
                </a:solidFill>
                <a:latin typeface="Dosis" pitchFamily="2" charset="0"/>
                <a:ea typeface="Roboto"/>
                <a:cs typeface="Roboto"/>
                <a:sym typeface="Roboto"/>
              </a:rPr>
              <a:t>        PLAN DE TEST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19132E9-E497-46AA-9068-4B0ED116EAAE}"/>
              </a:ext>
            </a:extLst>
          </p:cNvPr>
          <p:cNvSpPr txBox="1"/>
          <p:nvPr/>
        </p:nvSpPr>
        <p:spPr>
          <a:xfrm>
            <a:off x="2565586" y="1892016"/>
            <a:ext cx="5263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rgbClr val="222222"/>
                </a:solidFill>
              </a:rPr>
              <a:t>👉</a:t>
            </a:r>
            <a:r>
              <a:rPr lang="en" sz="1400" b="1" dirty="0">
                <a:solidFill>
                  <a:srgbClr val="222222"/>
                </a:solidFill>
              </a:rPr>
              <a:t>Se connecter en tant que respons</a:t>
            </a:r>
            <a:r>
              <a:rPr lang="fr-FR" b="1" dirty="0">
                <a:solidFill>
                  <a:srgbClr val="222222"/>
                </a:solidFill>
              </a:rPr>
              <a:t>a</a:t>
            </a:r>
            <a:r>
              <a:rPr lang="en" sz="1400" b="1" dirty="0">
                <a:solidFill>
                  <a:srgbClr val="222222"/>
                </a:solidFill>
              </a:rPr>
              <a:t>ble de compétition</a:t>
            </a:r>
            <a:endParaRPr lang="fr-FR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1F402BE-87A6-48D5-805B-CFEFC08BB248}"/>
              </a:ext>
            </a:extLst>
          </p:cNvPr>
          <p:cNvSpPr txBox="1"/>
          <p:nvPr/>
        </p:nvSpPr>
        <p:spPr>
          <a:xfrm>
            <a:off x="2565586" y="2354600"/>
            <a:ext cx="5263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rgbClr val="222222"/>
                </a:solidFill>
              </a:rPr>
              <a:t>👉</a:t>
            </a:r>
            <a:r>
              <a:rPr lang="en" sz="1400" b="1" dirty="0">
                <a:solidFill>
                  <a:srgbClr val="222222"/>
                </a:solidFill>
              </a:rPr>
              <a:t>Se connecter en tant que respons</a:t>
            </a:r>
            <a:r>
              <a:rPr lang="fr-FR" b="1" dirty="0">
                <a:solidFill>
                  <a:srgbClr val="222222"/>
                </a:solidFill>
              </a:rPr>
              <a:t>a</a:t>
            </a:r>
            <a:r>
              <a:rPr lang="en" sz="1400" b="1" dirty="0">
                <a:solidFill>
                  <a:srgbClr val="222222"/>
                </a:solidFill>
              </a:rPr>
              <a:t>ble de classe</a:t>
            </a:r>
            <a:endParaRPr lang="fr-FR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B642040-8CE4-4F15-90C4-F78CE21017B8}"/>
              </a:ext>
            </a:extLst>
          </p:cNvPr>
          <p:cNvSpPr txBox="1"/>
          <p:nvPr/>
        </p:nvSpPr>
        <p:spPr>
          <a:xfrm>
            <a:off x="2565586" y="2817184"/>
            <a:ext cx="5263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rgbClr val="222222"/>
                </a:solidFill>
              </a:rPr>
              <a:t>👉</a:t>
            </a:r>
            <a:r>
              <a:rPr lang="en" sz="1400" b="1" dirty="0">
                <a:solidFill>
                  <a:srgbClr val="222222"/>
                </a:solidFill>
              </a:rPr>
              <a:t>Les actions de l’utilisateur final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4764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15;p44">
            <a:extLst>
              <a:ext uri="{FF2B5EF4-FFF2-40B4-BE49-F238E27FC236}">
                <a16:creationId xmlns:a16="http://schemas.microsoft.com/office/drawing/2014/main" id="{06755409-F676-478A-A31B-0806A6A9360B}"/>
              </a:ext>
            </a:extLst>
          </p:cNvPr>
          <p:cNvSpPr/>
          <p:nvPr/>
        </p:nvSpPr>
        <p:spPr>
          <a:xfrm>
            <a:off x="3803516" y="1663032"/>
            <a:ext cx="1879847" cy="13753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fr-FR" sz="2400" b="1" u="sng" dirty="0">
                <a:solidFill>
                  <a:schemeClr val="bg1"/>
                </a:solidFill>
                <a:latin typeface="Dosis" pitchFamily="2" charset="0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TEST</a:t>
            </a:r>
            <a:endParaRPr lang="fr-FR" sz="2400" b="1" u="sng" dirty="0">
              <a:solidFill>
                <a:schemeClr val="bg1"/>
              </a:solidFill>
              <a:latin typeface="Dosis" pitchFamily="2" charset="0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C96C156-21B1-46F1-9507-F0C19E9D39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F3E2953-0C9E-4C68-8711-AAA2098E657A}"/>
              </a:ext>
            </a:extLst>
          </p:cNvPr>
          <p:cNvSpPr txBox="1"/>
          <p:nvPr/>
        </p:nvSpPr>
        <p:spPr>
          <a:xfrm rot="5400000">
            <a:off x="3943249" y="471970"/>
            <a:ext cx="16965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9600" dirty="0">
                <a:solidFill>
                  <a:srgbClr val="222222"/>
                </a:solidFill>
              </a:rPr>
              <a:t>👉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407061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250"/>
                            </p:stCondLst>
                            <p:childTnLst>
                              <p:par>
                                <p:cTn id="14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750"/>
                            </p:stCondLst>
                            <p:childTnLst>
                              <p:par>
                                <p:cTn id="20" presetID="47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950"/>
                            </p:stCondLst>
                            <p:childTnLst>
                              <p:par>
                                <p:cTn id="26" presetID="47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450"/>
                            </p:stCondLst>
                            <p:childTnLst>
                              <p:par>
                                <p:cTn id="32" presetID="47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950"/>
                            </p:stCondLst>
                            <p:childTnLst>
                              <p:par>
                                <p:cTn id="38" presetID="47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450"/>
                            </p:stCondLst>
                            <p:childTnLst>
                              <p:par>
                                <p:cTn id="44" presetID="47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3" grpId="3"/>
      <p:bldP spid="3" grpId="4"/>
      <p:bldP spid="3" grpId="5"/>
      <p:bldP spid="3" grpId="6"/>
      <p:bldP spid="3" grpId="7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822E0-B0BA-4EF5-AD6C-473682359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774" y="730150"/>
            <a:ext cx="7366225" cy="2381300"/>
          </a:xfrm>
        </p:spPr>
        <p:txBody>
          <a:bodyPr/>
          <a:lstStyle/>
          <a:p>
            <a:pPr algn="ctr"/>
            <a:r>
              <a:rPr lang="fr-FR" dirty="0"/>
              <a:t>6-Conclusions et perspectives</a:t>
            </a:r>
          </a:p>
        </p:txBody>
      </p:sp>
    </p:spTree>
    <p:extLst>
      <p:ext uri="{BB962C8B-B14F-4D97-AF65-F5344CB8AC3E}">
        <p14:creationId xmlns:p14="http://schemas.microsoft.com/office/powerpoint/2010/main" val="294087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603A58-C7AE-4833-89A1-23073F01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7-Conclusions et perspectives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8B9F196-A069-4994-839F-4EAC499013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6E3752-F10C-42E8-A9B5-3D86FC32E372}"/>
              </a:ext>
            </a:extLst>
          </p:cNvPr>
          <p:cNvSpPr txBox="1"/>
          <p:nvPr/>
        </p:nvSpPr>
        <p:spPr>
          <a:xfrm>
            <a:off x="814671" y="1320327"/>
            <a:ext cx="8329329" cy="843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lnSpc>
                <a:spcPts val="1950"/>
              </a:lnSpc>
            </a:pPr>
            <a:r>
              <a:rPr lang="fr-FR" sz="1600" b="1" dirty="0">
                <a:solidFill>
                  <a:schemeClr val="accent1"/>
                </a:solidFill>
                <a:effectLst/>
                <a:latin typeface="Dosis" pitchFamily="2" charset="0"/>
                <a:ea typeface="Times New Roman" panose="02020603050405020304" pitchFamily="18" charset="0"/>
              </a:rPr>
              <a:t>Rappel de l’objectif</a:t>
            </a:r>
            <a:r>
              <a:rPr lang="fr-FR" sz="1600" dirty="0">
                <a:solidFill>
                  <a:srgbClr val="000000"/>
                </a:solidFill>
                <a:effectLst/>
                <a:latin typeface="Dosis" pitchFamily="2" charset="0"/>
                <a:ea typeface="Times New Roman" panose="02020603050405020304" pitchFamily="18" charset="0"/>
              </a:rPr>
              <a:t> </a:t>
            </a:r>
          </a:p>
          <a:p>
            <a:pPr indent="449580" algn="ctr">
              <a:lnSpc>
                <a:spcPts val="1950"/>
              </a:lnSpc>
            </a:pPr>
            <a:r>
              <a:rPr lang="fr-FR" sz="1600" dirty="0">
                <a:latin typeface="Dosis" pitchFamily="2" charset="0"/>
                <a:ea typeface="Times New Roman" panose="02020603050405020304" pitchFamily="18" charset="0"/>
              </a:rPr>
              <a:t>           C</a:t>
            </a:r>
            <a:r>
              <a:rPr lang="fr-FR" sz="1600" dirty="0">
                <a:solidFill>
                  <a:srgbClr val="000000"/>
                </a:solidFill>
                <a:effectLst/>
                <a:latin typeface="Dosis" pitchFamily="2" charset="0"/>
                <a:ea typeface="Times New Roman" panose="02020603050405020304" pitchFamily="18" charset="0"/>
              </a:rPr>
              <a:t>oncevoir une solution logicielle qui permettra de gérer   l’organisation et le suivi des activités sportives se déroulant au sein de l’université de Ngaoundéré. </a:t>
            </a:r>
            <a:endParaRPr lang="fr-FR" sz="1600" dirty="0">
              <a:effectLst/>
              <a:latin typeface="Dosis" pitchFamily="2" charset="0"/>
              <a:ea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A27CD2-C446-4EC3-938C-85A1B96C5292}"/>
              </a:ext>
            </a:extLst>
          </p:cNvPr>
          <p:cNvSpPr txBox="1"/>
          <p:nvPr/>
        </p:nvSpPr>
        <p:spPr>
          <a:xfrm>
            <a:off x="1404258" y="2355192"/>
            <a:ext cx="7707085" cy="843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lnSpc>
                <a:spcPts val="1950"/>
              </a:lnSpc>
            </a:pPr>
            <a:r>
              <a:rPr lang="fr-FR" sz="1600" b="1" dirty="0">
                <a:solidFill>
                  <a:schemeClr val="accent1"/>
                </a:solidFill>
                <a:effectLst/>
                <a:latin typeface="Dosis" pitchFamily="2" charset="0"/>
                <a:ea typeface="Times New Roman" panose="02020603050405020304" pitchFamily="18" charset="0"/>
              </a:rPr>
              <a:t>Résultat </a:t>
            </a:r>
          </a:p>
          <a:p>
            <a:pPr indent="449580" algn="ctr">
              <a:lnSpc>
                <a:spcPts val="1950"/>
              </a:lnSpc>
            </a:pPr>
            <a:r>
              <a:rPr lang="fr-FR" sz="1600" b="1" dirty="0">
                <a:solidFill>
                  <a:schemeClr val="accent1"/>
                </a:solidFill>
                <a:latin typeface="Dosis" pitchFamily="2" charset="0"/>
                <a:ea typeface="Times New Roman" panose="02020603050405020304" pitchFamily="18" charset="0"/>
              </a:rPr>
              <a:t> </a:t>
            </a:r>
            <a:r>
              <a:rPr lang="fr-FR" sz="1600" dirty="0">
                <a:latin typeface="Dosis" pitchFamily="2" charset="0"/>
                <a:ea typeface="Times New Roman" panose="02020603050405020304" pitchFamily="18" charset="0"/>
              </a:rPr>
              <a:t>Sport Event est le résultat obtenu sur l’informatisation de la gestion des compétitions sportives au sein de notre université.</a:t>
            </a:r>
          </a:p>
        </p:txBody>
      </p:sp>
      <p:grpSp>
        <p:nvGrpSpPr>
          <p:cNvPr id="9" name="Google Shape;738;p48">
            <a:extLst>
              <a:ext uri="{FF2B5EF4-FFF2-40B4-BE49-F238E27FC236}">
                <a16:creationId xmlns:a16="http://schemas.microsoft.com/office/drawing/2014/main" id="{8BC49922-526B-4141-A40E-47C73427F021}"/>
              </a:ext>
            </a:extLst>
          </p:cNvPr>
          <p:cNvGrpSpPr/>
          <p:nvPr/>
        </p:nvGrpSpPr>
        <p:grpSpPr>
          <a:xfrm>
            <a:off x="4365171" y="1025175"/>
            <a:ext cx="3374572" cy="3305185"/>
            <a:chOff x="5961125" y="1623900"/>
            <a:chExt cx="427450" cy="448175"/>
          </a:xfrm>
        </p:grpSpPr>
        <p:sp>
          <p:nvSpPr>
            <p:cNvPr id="10" name="Google Shape;739;p48">
              <a:extLst>
                <a:ext uri="{FF2B5EF4-FFF2-40B4-BE49-F238E27FC236}">
                  <a16:creationId xmlns:a16="http://schemas.microsoft.com/office/drawing/2014/main" id="{EDADB09D-8518-45C7-A9B8-9F87F849A14B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>
                  <a:alpha val="18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40;p48">
              <a:extLst>
                <a:ext uri="{FF2B5EF4-FFF2-40B4-BE49-F238E27FC236}">
                  <a16:creationId xmlns:a16="http://schemas.microsoft.com/office/drawing/2014/main" id="{C1990EE2-B8FB-45AC-93A6-8525F5EAD278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>
                  <a:alpha val="18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41;p48">
              <a:extLst>
                <a:ext uri="{FF2B5EF4-FFF2-40B4-BE49-F238E27FC236}">
                  <a16:creationId xmlns:a16="http://schemas.microsoft.com/office/drawing/2014/main" id="{44CBE00B-417C-4220-91D6-816B52EB4285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>
                  <a:alpha val="18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42;p48">
              <a:extLst>
                <a:ext uri="{FF2B5EF4-FFF2-40B4-BE49-F238E27FC236}">
                  <a16:creationId xmlns:a16="http://schemas.microsoft.com/office/drawing/2014/main" id="{894D8A2A-5842-4E1B-978B-A7BBB286112C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>
                  <a:alpha val="18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3;p48">
              <a:extLst>
                <a:ext uri="{FF2B5EF4-FFF2-40B4-BE49-F238E27FC236}">
                  <a16:creationId xmlns:a16="http://schemas.microsoft.com/office/drawing/2014/main" id="{48C74673-6327-4585-BA00-55D600D1DC70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>
                  <a:alpha val="18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44;p48">
              <a:extLst>
                <a:ext uri="{FF2B5EF4-FFF2-40B4-BE49-F238E27FC236}">
                  <a16:creationId xmlns:a16="http://schemas.microsoft.com/office/drawing/2014/main" id="{5359BFEE-58DF-416E-B99A-EA2901E02165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>
                  <a:alpha val="18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45;p48">
              <a:extLst>
                <a:ext uri="{FF2B5EF4-FFF2-40B4-BE49-F238E27FC236}">
                  <a16:creationId xmlns:a16="http://schemas.microsoft.com/office/drawing/2014/main" id="{B45EDA3F-BCAD-474F-9BAF-044933D9526E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>
                  <a:alpha val="18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42;p48">
            <a:extLst>
              <a:ext uri="{FF2B5EF4-FFF2-40B4-BE49-F238E27FC236}">
                <a16:creationId xmlns:a16="http://schemas.microsoft.com/office/drawing/2014/main" id="{FC3E12B2-5074-47E8-BE30-85EDD7025840}"/>
              </a:ext>
            </a:extLst>
          </p:cNvPr>
          <p:cNvGrpSpPr/>
          <p:nvPr/>
        </p:nvGrpSpPr>
        <p:grpSpPr>
          <a:xfrm>
            <a:off x="132243" y="3432919"/>
            <a:ext cx="1752601" cy="1285901"/>
            <a:chOff x="3932350" y="3714775"/>
            <a:chExt cx="439650" cy="319075"/>
          </a:xfrm>
        </p:grpSpPr>
        <p:sp>
          <p:nvSpPr>
            <p:cNvPr id="21" name="Google Shape;843;p48">
              <a:extLst>
                <a:ext uri="{FF2B5EF4-FFF2-40B4-BE49-F238E27FC236}">
                  <a16:creationId xmlns:a16="http://schemas.microsoft.com/office/drawing/2014/main" id="{E9608FF4-834F-49E9-94B7-AAA22FCE0256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>
                  <a:alpha val="14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44;p48">
              <a:extLst>
                <a:ext uri="{FF2B5EF4-FFF2-40B4-BE49-F238E27FC236}">
                  <a16:creationId xmlns:a16="http://schemas.microsoft.com/office/drawing/2014/main" id="{35871BA0-BC42-448A-AF92-F9A262D9731A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>
                  <a:alpha val="14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45;p48">
              <a:extLst>
                <a:ext uri="{FF2B5EF4-FFF2-40B4-BE49-F238E27FC236}">
                  <a16:creationId xmlns:a16="http://schemas.microsoft.com/office/drawing/2014/main" id="{3EA51BAB-B668-43B5-9A90-44D1F7DFA328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>
                  <a:alpha val="14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46;p48">
              <a:extLst>
                <a:ext uri="{FF2B5EF4-FFF2-40B4-BE49-F238E27FC236}">
                  <a16:creationId xmlns:a16="http://schemas.microsoft.com/office/drawing/2014/main" id="{AD167C59-5AC4-48F5-A203-F05AAB82DCEE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>
                  <a:alpha val="14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47;p48">
              <a:extLst>
                <a:ext uri="{FF2B5EF4-FFF2-40B4-BE49-F238E27FC236}">
                  <a16:creationId xmlns:a16="http://schemas.microsoft.com/office/drawing/2014/main" id="{D9AD746D-CBCF-4DF0-A00F-2FC8C957B615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>
                  <a:alpha val="14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875;p48">
            <a:extLst>
              <a:ext uri="{FF2B5EF4-FFF2-40B4-BE49-F238E27FC236}">
                <a16:creationId xmlns:a16="http://schemas.microsoft.com/office/drawing/2014/main" id="{1A2CF64D-72D1-423C-868A-6D59BA5E4EAA}"/>
              </a:ext>
            </a:extLst>
          </p:cNvPr>
          <p:cNvSpPr/>
          <p:nvPr/>
        </p:nvSpPr>
        <p:spPr>
          <a:xfrm>
            <a:off x="32657" y="1621838"/>
            <a:ext cx="1450658" cy="1509570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>
                <a:alpha val="44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842;p48">
            <a:extLst>
              <a:ext uri="{FF2B5EF4-FFF2-40B4-BE49-F238E27FC236}">
                <a16:creationId xmlns:a16="http://schemas.microsoft.com/office/drawing/2014/main" id="{197036B2-D27E-45B8-823E-ACFED87A8310}"/>
              </a:ext>
            </a:extLst>
          </p:cNvPr>
          <p:cNvGrpSpPr/>
          <p:nvPr/>
        </p:nvGrpSpPr>
        <p:grpSpPr>
          <a:xfrm>
            <a:off x="132243" y="3223936"/>
            <a:ext cx="1752601" cy="1285901"/>
            <a:chOff x="3932350" y="3714775"/>
            <a:chExt cx="439650" cy="319075"/>
          </a:xfrm>
        </p:grpSpPr>
        <p:sp>
          <p:nvSpPr>
            <p:cNvPr id="28" name="Google Shape;843;p48">
              <a:extLst>
                <a:ext uri="{FF2B5EF4-FFF2-40B4-BE49-F238E27FC236}">
                  <a16:creationId xmlns:a16="http://schemas.microsoft.com/office/drawing/2014/main" id="{F3A413C8-A868-4A8A-B4F0-DED440C76A31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>
                  <a:alpha val="14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44;p48">
              <a:extLst>
                <a:ext uri="{FF2B5EF4-FFF2-40B4-BE49-F238E27FC236}">
                  <a16:creationId xmlns:a16="http://schemas.microsoft.com/office/drawing/2014/main" id="{354D4C60-BFA0-4B52-9517-0AED5DA9CA41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>
                  <a:alpha val="14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45;p48">
              <a:extLst>
                <a:ext uri="{FF2B5EF4-FFF2-40B4-BE49-F238E27FC236}">
                  <a16:creationId xmlns:a16="http://schemas.microsoft.com/office/drawing/2014/main" id="{7EDD1B4E-2F2C-4B33-81AE-A59C774D98D9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>
                  <a:alpha val="14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46;p48">
              <a:extLst>
                <a:ext uri="{FF2B5EF4-FFF2-40B4-BE49-F238E27FC236}">
                  <a16:creationId xmlns:a16="http://schemas.microsoft.com/office/drawing/2014/main" id="{C8560022-DC7C-4F47-8D70-644DF886757F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>
                  <a:alpha val="14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47;p48">
              <a:extLst>
                <a:ext uri="{FF2B5EF4-FFF2-40B4-BE49-F238E27FC236}">
                  <a16:creationId xmlns:a16="http://schemas.microsoft.com/office/drawing/2014/main" id="{254521ED-C4F5-4E31-A522-5C089E18F630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>
                  <a:alpha val="14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947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6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2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328" tmFilter="0, 0; 0.125,0.2665; 0.25,0.4; 0.375,0.465; 0.5,0.5;  0.625,0.535; 0.75,0.6; 0.875,0.7335; 1,1">
                                          <p:stCondLst>
                                            <p:cond delay="13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, 0; 0.125,0.2665; 0.25,0.4; 0.375,0.465; 0.5,0.5;  0.625,0.535; 0.75,0.6; 0.875,0.7335; 1,1">
                                          <p:stCondLst>
                                            <p:cond delay="264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28" tmFilter="0, 0; 0.125,0.2665; 0.25,0.4; 0.375,0.465; 0.5,0.5;  0.625,0.535; 0.75,0.6; 0.875,0.7335; 1,1">
                                          <p:stCondLst>
                                            <p:cond delay="3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52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332" decel="50000">
                                          <p:stCondLst>
                                            <p:cond delay="135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52">
                                          <p:stCondLst>
                                            <p:cond delay="26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332" decel="50000">
                                          <p:stCondLst>
                                            <p:cond delay="2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52">
                                          <p:stCondLst>
                                            <p:cond delay="32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332" decel="50000">
                                          <p:stCondLst>
                                            <p:cond delay="333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52">
                                          <p:stCondLst>
                                            <p:cond delay="361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332" decel="50000">
                                          <p:stCondLst>
                                            <p:cond delay="3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FCE642-A25F-4EDB-AF70-B23D301B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7-Conclusions et perspectives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7651BB-F7BF-47E4-9288-F403C71941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24</a:t>
            </a:fld>
            <a:endParaRPr lang="fr-FR"/>
          </a:p>
        </p:txBody>
      </p:sp>
      <p:grpSp>
        <p:nvGrpSpPr>
          <p:cNvPr id="5" name="Google Shape;738;p48">
            <a:extLst>
              <a:ext uri="{FF2B5EF4-FFF2-40B4-BE49-F238E27FC236}">
                <a16:creationId xmlns:a16="http://schemas.microsoft.com/office/drawing/2014/main" id="{4624E673-C89C-414F-9961-AD9C97E6AAA1}"/>
              </a:ext>
            </a:extLst>
          </p:cNvPr>
          <p:cNvGrpSpPr/>
          <p:nvPr/>
        </p:nvGrpSpPr>
        <p:grpSpPr>
          <a:xfrm>
            <a:off x="6977742" y="2738701"/>
            <a:ext cx="2057400" cy="2128724"/>
            <a:chOff x="5961125" y="1623900"/>
            <a:chExt cx="427450" cy="448175"/>
          </a:xfrm>
        </p:grpSpPr>
        <p:sp>
          <p:nvSpPr>
            <p:cNvPr id="6" name="Google Shape;739;p48">
              <a:extLst>
                <a:ext uri="{FF2B5EF4-FFF2-40B4-BE49-F238E27FC236}">
                  <a16:creationId xmlns:a16="http://schemas.microsoft.com/office/drawing/2014/main" id="{33E4C946-8AF7-4C36-80F7-750E255D3F7A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>
                  <a:alpha val="18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40;p48">
              <a:extLst>
                <a:ext uri="{FF2B5EF4-FFF2-40B4-BE49-F238E27FC236}">
                  <a16:creationId xmlns:a16="http://schemas.microsoft.com/office/drawing/2014/main" id="{2C1CEB9C-C315-4FF6-AFF6-C555CAF7B134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>
                  <a:alpha val="18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41;p48">
              <a:extLst>
                <a:ext uri="{FF2B5EF4-FFF2-40B4-BE49-F238E27FC236}">
                  <a16:creationId xmlns:a16="http://schemas.microsoft.com/office/drawing/2014/main" id="{EA1395FB-44CF-49A6-BB41-D62CB3754425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>
                  <a:alpha val="18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42;p48">
              <a:extLst>
                <a:ext uri="{FF2B5EF4-FFF2-40B4-BE49-F238E27FC236}">
                  <a16:creationId xmlns:a16="http://schemas.microsoft.com/office/drawing/2014/main" id="{DFF6F77D-F03D-4FBB-A3BA-0E91E02E79E3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>
                  <a:alpha val="18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743;p48">
              <a:extLst>
                <a:ext uri="{FF2B5EF4-FFF2-40B4-BE49-F238E27FC236}">
                  <a16:creationId xmlns:a16="http://schemas.microsoft.com/office/drawing/2014/main" id="{114B1212-479C-4744-BB53-2DD79A2E140B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>
                  <a:alpha val="18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44;p48">
              <a:extLst>
                <a:ext uri="{FF2B5EF4-FFF2-40B4-BE49-F238E27FC236}">
                  <a16:creationId xmlns:a16="http://schemas.microsoft.com/office/drawing/2014/main" id="{CB4B8FC9-6B30-45FF-9A72-3206E29126A9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>
                  <a:alpha val="18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45;p48">
              <a:extLst>
                <a:ext uri="{FF2B5EF4-FFF2-40B4-BE49-F238E27FC236}">
                  <a16:creationId xmlns:a16="http://schemas.microsoft.com/office/drawing/2014/main" id="{A6A65312-D8A6-4709-AB70-AB71B9B2D46E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>
                  <a:alpha val="18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738;p48">
            <a:extLst>
              <a:ext uri="{FF2B5EF4-FFF2-40B4-BE49-F238E27FC236}">
                <a16:creationId xmlns:a16="http://schemas.microsoft.com/office/drawing/2014/main" id="{EF1C238A-1A44-4C5A-BBB2-94D2639B71CD}"/>
              </a:ext>
            </a:extLst>
          </p:cNvPr>
          <p:cNvGrpSpPr/>
          <p:nvPr/>
        </p:nvGrpSpPr>
        <p:grpSpPr>
          <a:xfrm>
            <a:off x="0" y="1091135"/>
            <a:ext cx="1545770" cy="1480615"/>
            <a:chOff x="5961125" y="1623900"/>
            <a:chExt cx="427450" cy="448175"/>
          </a:xfrm>
        </p:grpSpPr>
        <p:sp>
          <p:nvSpPr>
            <p:cNvPr id="30" name="Google Shape;739;p48">
              <a:extLst>
                <a:ext uri="{FF2B5EF4-FFF2-40B4-BE49-F238E27FC236}">
                  <a16:creationId xmlns:a16="http://schemas.microsoft.com/office/drawing/2014/main" id="{2D68FF57-E71D-4B95-AD4B-F8009AD76E42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>
                  <a:alpha val="18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40;p48">
              <a:extLst>
                <a:ext uri="{FF2B5EF4-FFF2-40B4-BE49-F238E27FC236}">
                  <a16:creationId xmlns:a16="http://schemas.microsoft.com/office/drawing/2014/main" id="{217E0CAD-2BAF-4A97-A19D-94F223054B80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>
                  <a:alpha val="18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1;p48">
              <a:extLst>
                <a:ext uri="{FF2B5EF4-FFF2-40B4-BE49-F238E27FC236}">
                  <a16:creationId xmlns:a16="http://schemas.microsoft.com/office/drawing/2014/main" id="{DE508EE9-8A25-47FB-B2EA-B0BB09EDDDA4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>
                  <a:alpha val="18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2;p48">
              <a:extLst>
                <a:ext uri="{FF2B5EF4-FFF2-40B4-BE49-F238E27FC236}">
                  <a16:creationId xmlns:a16="http://schemas.microsoft.com/office/drawing/2014/main" id="{14F680B5-72C8-4C82-A2C0-33993A08DE62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>
                  <a:alpha val="18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743;p48">
              <a:extLst>
                <a:ext uri="{FF2B5EF4-FFF2-40B4-BE49-F238E27FC236}">
                  <a16:creationId xmlns:a16="http://schemas.microsoft.com/office/drawing/2014/main" id="{AD86F21E-8C2C-4738-A323-E9204A2C7464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>
                  <a:alpha val="18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4;p48">
              <a:extLst>
                <a:ext uri="{FF2B5EF4-FFF2-40B4-BE49-F238E27FC236}">
                  <a16:creationId xmlns:a16="http://schemas.microsoft.com/office/drawing/2014/main" id="{C98B89CF-52C3-4535-BC4D-D466C0C2F1DD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>
                  <a:alpha val="18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5;p48">
              <a:extLst>
                <a:ext uri="{FF2B5EF4-FFF2-40B4-BE49-F238E27FC236}">
                  <a16:creationId xmlns:a16="http://schemas.microsoft.com/office/drawing/2014/main" id="{5664CE37-8925-4D65-9FF0-CE4E302F5F75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>
                  <a:alpha val="18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803;p48">
            <a:extLst>
              <a:ext uri="{FF2B5EF4-FFF2-40B4-BE49-F238E27FC236}">
                <a16:creationId xmlns:a16="http://schemas.microsoft.com/office/drawing/2014/main" id="{D92A0FC7-CA12-403D-83E0-023B25460641}"/>
              </a:ext>
            </a:extLst>
          </p:cNvPr>
          <p:cNvSpPr/>
          <p:nvPr/>
        </p:nvSpPr>
        <p:spPr>
          <a:xfrm>
            <a:off x="95880" y="3261635"/>
            <a:ext cx="1345288" cy="1211901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>
                <a:alpha val="29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" name="Google Shape;851;p48">
            <a:extLst>
              <a:ext uri="{FF2B5EF4-FFF2-40B4-BE49-F238E27FC236}">
                <a16:creationId xmlns:a16="http://schemas.microsoft.com/office/drawing/2014/main" id="{DE900745-A225-42E3-B020-D4526F550D49}"/>
              </a:ext>
            </a:extLst>
          </p:cNvPr>
          <p:cNvGrpSpPr/>
          <p:nvPr/>
        </p:nvGrpSpPr>
        <p:grpSpPr>
          <a:xfrm>
            <a:off x="3450929" y="1637442"/>
            <a:ext cx="2242141" cy="2113452"/>
            <a:chOff x="5292575" y="3681900"/>
            <a:chExt cx="420150" cy="373275"/>
          </a:xfrm>
        </p:grpSpPr>
        <p:sp>
          <p:nvSpPr>
            <p:cNvPr id="39" name="Google Shape;852;p48">
              <a:extLst>
                <a:ext uri="{FF2B5EF4-FFF2-40B4-BE49-F238E27FC236}">
                  <a16:creationId xmlns:a16="http://schemas.microsoft.com/office/drawing/2014/main" id="{F651898B-62EB-40AB-B766-2A0EA1846091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>
                  <a:alpha val="12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53;p48">
              <a:extLst>
                <a:ext uri="{FF2B5EF4-FFF2-40B4-BE49-F238E27FC236}">
                  <a16:creationId xmlns:a16="http://schemas.microsoft.com/office/drawing/2014/main" id="{AE3E140B-D512-4F7C-BA6B-59B926259264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>
                  <a:alpha val="12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54;p48">
              <a:extLst>
                <a:ext uri="{FF2B5EF4-FFF2-40B4-BE49-F238E27FC236}">
                  <a16:creationId xmlns:a16="http://schemas.microsoft.com/office/drawing/2014/main" id="{61A4AE3E-A493-45F3-B460-DD7FCC995C87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>
                  <a:alpha val="12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55;p48">
              <a:extLst>
                <a:ext uri="{FF2B5EF4-FFF2-40B4-BE49-F238E27FC236}">
                  <a16:creationId xmlns:a16="http://schemas.microsoft.com/office/drawing/2014/main" id="{5F4EB1EA-BA4C-4AB0-9DFA-A69D7F248863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>
                  <a:alpha val="12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56;p48">
              <a:extLst>
                <a:ext uri="{FF2B5EF4-FFF2-40B4-BE49-F238E27FC236}">
                  <a16:creationId xmlns:a16="http://schemas.microsoft.com/office/drawing/2014/main" id="{3B689FCF-D8C4-449C-B65F-9389DD7370D7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>
                  <a:alpha val="12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57;p48">
              <a:extLst>
                <a:ext uri="{FF2B5EF4-FFF2-40B4-BE49-F238E27FC236}">
                  <a16:creationId xmlns:a16="http://schemas.microsoft.com/office/drawing/2014/main" id="{0F8221BF-953D-49C3-B226-EA4188B1624E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>
                  <a:alpha val="12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58;p48">
              <a:extLst>
                <a:ext uri="{FF2B5EF4-FFF2-40B4-BE49-F238E27FC236}">
                  <a16:creationId xmlns:a16="http://schemas.microsoft.com/office/drawing/2014/main" id="{09B70D6F-1A45-4281-8965-C979E1E723DD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>
                  <a:alpha val="12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DC926A68-5ED6-41EF-AEB6-479378574EAF}"/>
              </a:ext>
            </a:extLst>
          </p:cNvPr>
          <p:cNvSpPr txBox="1"/>
          <p:nvPr/>
        </p:nvSpPr>
        <p:spPr>
          <a:xfrm>
            <a:off x="2168558" y="1729503"/>
            <a:ext cx="5512512" cy="2144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lnSpc>
                <a:spcPts val="1950"/>
              </a:lnSpc>
            </a:pPr>
            <a:r>
              <a:rPr lang="fr-FR" sz="1800" b="1" dirty="0">
                <a:solidFill>
                  <a:schemeClr val="accent1"/>
                </a:solidFill>
                <a:latin typeface="Dosis" pitchFamily="2" charset="0"/>
                <a:ea typeface="Times New Roman" panose="02020603050405020304" pitchFamily="18" charset="0"/>
              </a:rPr>
              <a:t>Des perspectives multiples :</a:t>
            </a:r>
          </a:p>
          <a:p>
            <a:pPr indent="449580">
              <a:lnSpc>
                <a:spcPts val="1950"/>
              </a:lnSpc>
            </a:pPr>
            <a:endParaRPr lang="fr-FR" sz="1800" b="1" dirty="0">
              <a:latin typeface="Dosis" pitchFamily="2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1950"/>
              </a:lnSpc>
              <a:buFont typeface="Wingdings" panose="05000000000000000000" pitchFamily="2" charset="2"/>
              <a:buChar char="q"/>
            </a:pPr>
            <a:r>
              <a:rPr lang="fr-FR" sz="1800" dirty="0">
                <a:latin typeface="Dosis" pitchFamily="2" charset="0"/>
                <a:ea typeface="Times New Roman" panose="02020603050405020304" pitchFamily="18" charset="0"/>
              </a:rPr>
              <a:t>Un module de gestion des compétitions individuelles.</a:t>
            </a:r>
          </a:p>
          <a:p>
            <a:pPr>
              <a:lnSpc>
                <a:spcPts val="1950"/>
              </a:lnSpc>
            </a:pPr>
            <a:r>
              <a:rPr lang="fr-FR" sz="1800" dirty="0">
                <a:latin typeface="Dosis" pitchFamily="2" charset="0"/>
                <a:ea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ts val="1950"/>
              </a:lnSpc>
              <a:buFont typeface="Wingdings" panose="05000000000000000000" pitchFamily="2" charset="2"/>
              <a:buChar char="q"/>
            </a:pPr>
            <a:r>
              <a:rPr lang="fr-FR" sz="1800" dirty="0">
                <a:latin typeface="Dosis" pitchFamily="2" charset="0"/>
                <a:ea typeface="Times New Roman" panose="02020603050405020304" pitchFamily="18" charset="0"/>
              </a:rPr>
              <a:t>Un module de  gestion de la coupe du recteur.</a:t>
            </a:r>
          </a:p>
          <a:p>
            <a:pPr>
              <a:lnSpc>
                <a:spcPts val="1950"/>
              </a:lnSpc>
            </a:pPr>
            <a:endParaRPr lang="fr-FR" sz="1800" dirty="0">
              <a:latin typeface="Dosis" pitchFamily="2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1950"/>
              </a:lnSpc>
              <a:buFont typeface="Wingdings" panose="05000000000000000000" pitchFamily="2" charset="2"/>
              <a:buChar char="q"/>
            </a:pPr>
            <a:r>
              <a:rPr lang="fr-FR" sz="1800" dirty="0">
                <a:latin typeface="Dosis" pitchFamily="2" charset="0"/>
                <a:ea typeface="Times New Roman" panose="02020603050405020304" pitchFamily="18" charset="0"/>
              </a:rPr>
              <a:t>Un module de gestion des athlètes.</a:t>
            </a:r>
          </a:p>
          <a:p>
            <a:pPr>
              <a:lnSpc>
                <a:spcPts val="1950"/>
              </a:lnSpc>
            </a:pPr>
            <a:endParaRPr lang="fr-FR" sz="1800" dirty="0">
              <a:latin typeface="Dosis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9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1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10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SPORT EVENT </a:t>
            </a:r>
            <a:endParaRPr dirty="0"/>
          </a:p>
        </p:txBody>
      </p:sp>
      <p:sp>
        <p:nvSpPr>
          <p:cNvPr id="4" name="Google Shape;330;p35">
            <a:extLst>
              <a:ext uri="{FF2B5EF4-FFF2-40B4-BE49-F238E27FC236}">
                <a16:creationId xmlns:a16="http://schemas.microsoft.com/office/drawing/2014/main" id="{59F896FA-A207-43CF-8037-B578E0F00CAF}"/>
              </a:ext>
            </a:extLst>
          </p:cNvPr>
          <p:cNvSpPr txBox="1">
            <a:spLocks/>
          </p:cNvSpPr>
          <p:nvPr/>
        </p:nvSpPr>
        <p:spPr>
          <a:xfrm>
            <a:off x="1033300" y="1583350"/>
            <a:ext cx="667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fr-FR" sz="6000" dirty="0">
                <a:solidFill>
                  <a:schemeClr val="bg1"/>
                </a:solidFill>
              </a:rPr>
              <a:t>MERCI  BEAUCOUP</a:t>
            </a:r>
          </a:p>
        </p:txBody>
      </p:sp>
      <p:sp>
        <p:nvSpPr>
          <p:cNvPr id="5" name="Google Shape;331;p35">
            <a:extLst>
              <a:ext uri="{FF2B5EF4-FFF2-40B4-BE49-F238E27FC236}">
                <a16:creationId xmlns:a16="http://schemas.microsoft.com/office/drawing/2014/main" id="{7BF364AD-903F-43D8-9CAA-432C8F7DE7AC}"/>
              </a:ext>
            </a:extLst>
          </p:cNvPr>
          <p:cNvSpPr txBox="1">
            <a:spLocks/>
          </p:cNvSpPr>
          <p:nvPr/>
        </p:nvSpPr>
        <p:spPr>
          <a:xfrm>
            <a:off x="1033300" y="2630575"/>
            <a:ext cx="7185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dirty="0">
                <a:solidFill>
                  <a:schemeClr val="lt1"/>
                </a:solidFill>
              </a:rPr>
              <a:t>Nous vous remercions pour votre aimable attention et le calme manifesté durant toute la présentation </a:t>
            </a:r>
            <a:endParaRPr lang="fr-FR" sz="24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3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>
        <p14:flythrough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2">
              <a:lumMod val="25000"/>
            </a:schemeClr>
          </a:fgClr>
          <a:bgClr>
            <a:schemeClr val="bg1"/>
          </a:bgClr>
        </a:patt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>
            <a:spLocks noGrp="1"/>
          </p:cNvSpPr>
          <p:nvPr>
            <p:ph type="ctrTitle" idx="4294967295"/>
          </p:nvPr>
        </p:nvSpPr>
        <p:spPr>
          <a:xfrm>
            <a:off x="955479" y="207946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MERCI  BEAUCOUP</a:t>
            </a:r>
            <a:endParaRPr sz="6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>
        <p14:flythrough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SPORT EVENT </a:t>
            </a:r>
            <a:endParaRPr dirty="0"/>
          </a:p>
        </p:txBody>
      </p:sp>
      <p:sp>
        <p:nvSpPr>
          <p:cNvPr id="5" name="Google Shape;331;p35">
            <a:extLst>
              <a:ext uri="{FF2B5EF4-FFF2-40B4-BE49-F238E27FC236}">
                <a16:creationId xmlns:a16="http://schemas.microsoft.com/office/drawing/2014/main" id="{7BF364AD-903F-43D8-9CAA-432C8F7DE7AC}"/>
              </a:ext>
            </a:extLst>
          </p:cNvPr>
          <p:cNvSpPr txBox="1">
            <a:spLocks/>
          </p:cNvSpPr>
          <p:nvPr/>
        </p:nvSpPr>
        <p:spPr>
          <a:xfrm>
            <a:off x="1033300" y="2630575"/>
            <a:ext cx="7185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dirty="0">
                <a:solidFill>
                  <a:schemeClr val="lt1"/>
                </a:solidFill>
              </a:rPr>
              <a:t>Nous vous remercions pour votre aimable attention et le calme manifesté durant toute la présentation </a:t>
            </a:r>
            <a:endParaRPr lang="fr-FR" sz="24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>
        <p14:flythrough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SPORT EVENT </a:t>
            </a:r>
            <a:endParaRPr dirty="0"/>
          </a:p>
        </p:txBody>
      </p:sp>
      <p:sp>
        <p:nvSpPr>
          <p:cNvPr id="4" name="Google Shape;330;p35">
            <a:extLst>
              <a:ext uri="{FF2B5EF4-FFF2-40B4-BE49-F238E27FC236}">
                <a16:creationId xmlns:a16="http://schemas.microsoft.com/office/drawing/2014/main" id="{59F896FA-A207-43CF-8037-B578E0F00CAF}"/>
              </a:ext>
            </a:extLst>
          </p:cNvPr>
          <p:cNvSpPr txBox="1">
            <a:spLocks/>
          </p:cNvSpPr>
          <p:nvPr/>
        </p:nvSpPr>
        <p:spPr>
          <a:xfrm>
            <a:off x="1033300" y="1583350"/>
            <a:ext cx="667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fr-FR" sz="6000" dirty="0">
                <a:solidFill>
                  <a:schemeClr val="bg1"/>
                </a:solidFill>
              </a:rPr>
              <a:t>MERCI  BEAUCOUP</a:t>
            </a:r>
          </a:p>
        </p:txBody>
      </p:sp>
      <p:sp>
        <p:nvSpPr>
          <p:cNvPr id="5" name="Google Shape;331;p35">
            <a:extLst>
              <a:ext uri="{FF2B5EF4-FFF2-40B4-BE49-F238E27FC236}">
                <a16:creationId xmlns:a16="http://schemas.microsoft.com/office/drawing/2014/main" id="{7BF364AD-903F-43D8-9CAA-432C8F7DE7AC}"/>
              </a:ext>
            </a:extLst>
          </p:cNvPr>
          <p:cNvSpPr txBox="1">
            <a:spLocks/>
          </p:cNvSpPr>
          <p:nvPr/>
        </p:nvSpPr>
        <p:spPr>
          <a:xfrm>
            <a:off x="1033300" y="2630575"/>
            <a:ext cx="7185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dirty="0">
                <a:solidFill>
                  <a:schemeClr val="lt1"/>
                </a:solidFill>
              </a:rPr>
              <a:t>Nous vous remercions pour votre aimable attention et le calme manifesté durant toute la présentation </a:t>
            </a:r>
            <a:endParaRPr lang="fr-FR" sz="24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>
        <p14:flythrough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ctrTitle" idx="4294967295"/>
          </p:nvPr>
        </p:nvSpPr>
        <p:spPr>
          <a:xfrm>
            <a:off x="4400550" y="1260025"/>
            <a:ext cx="474345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dirty="0">
                <a:solidFill>
                  <a:schemeClr val="bg1"/>
                </a:solidFill>
              </a:rPr>
              <a:t>SPORT EVENT 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4294967295"/>
          </p:nvPr>
        </p:nvSpPr>
        <p:spPr>
          <a:xfrm>
            <a:off x="1790700" y="3162350"/>
            <a:ext cx="6960581" cy="79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Une application sportive au service de l’université</a:t>
            </a:r>
            <a:endParaRPr sz="2400" dirty="0">
              <a:solidFill>
                <a:srgbClr val="FFFFFF"/>
              </a:solidFill>
            </a:endParaRPr>
          </a:p>
        </p:txBody>
      </p:sp>
      <p:pic>
        <p:nvPicPr>
          <p:cNvPr id="126" name="Google Shape;126;p15"/>
          <p:cNvPicPr preferRelativeResize="0"/>
          <p:nvPr/>
        </p:nvPicPr>
        <p:blipFill>
          <a:blip r:embed="rId3"/>
          <a:srcRect t="7811" b="7811"/>
          <a:stretch/>
        </p:blipFill>
        <p:spPr>
          <a:xfrm flipH="1">
            <a:off x="982119" y="731700"/>
            <a:ext cx="3742800" cy="21054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41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1764746" y="1668457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1-Présentation de l’entreprise</a:t>
            </a:r>
            <a:endParaRPr dirty="0"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32000F1-2547-4AE6-B21E-5CF923E1D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00" y="2633181"/>
            <a:ext cx="1476581" cy="1228896"/>
          </a:xfrm>
          <a:prstGeom prst="rect">
            <a:avLst/>
          </a:prstGeom>
        </p:spPr>
      </p:pic>
      <p:sp>
        <p:nvSpPr>
          <p:cNvPr id="151" name="Google Shape;151;p19"/>
          <p:cNvSpPr txBox="1">
            <a:spLocks noGrp="1"/>
          </p:cNvSpPr>
          <p:nvPr>
            <p:ph type="subTitle" idx="4294967295"/>
          </p:nvPr>
        </p:nvSpPr>
        <p:spPr>
          <a:xfrm>
            <a:off x="2419814" y="12584"/>
            <a:ext cx="6568069" cy="578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800" b="1" dirty="0">
                <a:latin typeface="Roboto" panose="02000000000000000000" pitchFamily="2" charset="0"/>
                <a:ea typeface="Roboto" panose="02000000000000000000" pitchFamily="2" charset="0"/>
              </a:rPr>
              <a:t>L</a:t>
            </a:r>
            <a:r>
              <a:rPr lang="fr-FR" sz="18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’Institut Universitaire de Technologie de Ngaoundéré (IUT)</a:t>
            </a:r>
            <a:endParaRPr lang="fr-FR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4" name="Google Shape;164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17" name="Google Shape;151;p19">
            <a:extLst>
              <a:ext uri="{FF2B5EF4-FFF2-40B4-BE49-F238E27FC236}">
                <a16:creationId xmlns:a16="http://schemas.microsoft.com/office/drawing/2014/main" id="{4AA983A1-21EC-490D-B55C-6D2B658AE9CC}"/>
              </a:ext>
            </a:extLst>
          </p:cNvPr>
          <p:cNvSpPr txBox="1">
            <a:spLocks/>
          </p:cNvSpPr>
          <p:nvPr/>
        </p:nvSpPr>
        <p:spPr>
          <a:xfrm>
            <a:off x="4205737" y="2363672"/>
            <a:ext cx="4872053" cy="217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fr-FR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       </a:t>
            </a:r>
            <a:r>
              <a:rPr lang="fr-FR" sz="18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0</a:t>
            </a:r>
            <a:r>
              <a:rPr lang="fr-FR" sz="1800" dirty="0">
                <a:solidFill>
                  <a:schemeClr val="accent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3 cycles disponibles</a:t>
            </a:r>
          </a:p>
          <a:p>
            <a:pPr marL="0" indent="0">
              <a:buFont typeface="Roboto"/>
              <a:buNone/>
            </a:pPr>
            <a:r>
              <a:rPr lang="fr-FR" sz="1800" dirty="0">
                <a:solidFill>
                  <a:schemeClr val="accent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 </a:t>
            </a:r>
          </a:p>
          <a:p>
            <a:pPr marL="0" lvl="0" indent="0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                 U</a:t>
            </a:r>
            <a:r>
              <a:rPr lang="fr-FR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 cycle de Diplôme Universitaire de Technologie (DUT);  </a:t>
            </a:r>
          </a:p>
          <a:p>
            <a:pPr marL="0" indent="0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r-FR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                 Un cycle  de Licence de Technologie (DLT);</a:t>
            </a:r>
          </a:p>
          <a:p>
            <a:pPr marL="0" indent="0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r-FR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                 Un cycle </a:t>
            </a:r>
            <a:r>
              <a:rPr lang="fr-FR" sz="12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Brevet de Technicien Supérieur (</a:t>
            </a:r>
            <a:r>
              <a:rPr lang="fr-FR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BTS).</a:t>
            </a:r>
          </a:p>
          <a:p>
            <a:pPr marL="0" indent="0">
              <a:buNone/>
            </a:pPr>
            <a:endParaRPr lang="fr-FR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fr-FR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Google Shape;691;p48">
            <a:extLst>
              <a:ext uri="{FF2B5EF4-FFF2-40B4-BE49-F238E27FC236}">
                <a16:creationId xmlns:a16="http://schemas.microsoft.com/office/drawing/2014/main" id="{2DD04DBC-E970-4062-A688-E782AAE51B00}"/>
              </a:ext>
            </a:extLst>
          </p:cNvPr>
          <p:cNvSpPr/>
          <p:nvPr/>
        </p:nvSpPr>
        <p:spPr>
          <a:xfrm>
            <a:off x="0" y="1434596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8C8A40-41D6-4A88-9E21-B2ACC428D0AA}"/>
              </a:ext>
            </a:extLst>
          </p:cNvPr>
          <p:cNvSpPr txBox="1"/>
          <p:nvPr/>
        </p:nvSpPr>
        <p:spPr>
          <a:xfrm>
            <a:off x="574288" y="1405564"/>
            <a:ext cx="512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Roboto"/>
              <a:buNone/>
            </a:pPr>
            <a:r>
              <a:rPr lang="fr-FR" sz="18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Son objectif principal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90805C0-84BD-4BCC-9B7F-E3BAA0406F4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45" y="0"/>
            <a:ext cx="1004969" cy="956409"/>
          </a:xfrm>
          <a:prstGeom prst="rect">
            <a:avLst/>
          </a:prstGeom>
          <a:solidFill>
            <a:schemeClr val="lt1"/>
          </a:solidFill>
          <a:effectLst>
            <a:glow>
              <a:schemeClr val="bg1"/>
            </a:glo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9144D65-CA45-4831-9F12-D44CC1D25B89}"/>
              </a:ext>
            </a:extLst>
          </p:cNvPr>
          <p:cNvSpPr txBox="1"/>
          <p:nvPr/>
        </p:nvSpPr>
        <p:spPr>
          <a:xfrm>
            <a:off x="2732809" y="603599"/>
            <a:ext cx="68147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600" dirty="0">
                <a:solidFill>
                  <a:srgbClr val="222222"/>
                </a:solidFill>
              </a:rPr>
              <a:t>👉 </a:t>
            </a:r>
            <a:r>
              <a:rPr lang="fr-FR" sz="16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Créée le19 janvier 1993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r>
              <a:rPr lang="en" sz="1600" dirty="0">
                <a:solidFill>
                  <a:srgbClr val="222222"/>
                </a:solidFill>
              </a:rPr>
              <a:t>👉</a:t>
            </a:r>
            <a:r>
              <a:rPr lang="fr-FR" sz="16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établissement de formation professionnel; </a:t>
            </a:r>
          </a:p>
          <a:p>
            <a:endParaRPr lang="fr-FR" sz="16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BBAF9D9-6CB2-433B-BDF4-4697667610E5}"/>
              </a:ext>
            </a:extLst>
          </p:cNvPr>
          <p:cNvSpPr txBox="1"/>
          <p:nvPr/>
        </p:nvSpPr>
        <p:spPr>
          <a:xfrm>
            <a:off x="-16212" y="1897963"/>
            <a:ext cx="48720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Roboto"/>
              <a:buNone/>
            </a:pPr>
            <a:r>
              <a:rPr lang="en" sz="1400" dirty="0">
                <a:solidFill>
                  <a:srgbClr val="222222"/>
                </a:solidFill>
              </a:rPr>
              <a:t>👉 </a:t>
            </a:r>
            <a:r>
              <a:rPr lang="fr-FR" sz="1400" dirty="0">
                <a:latin typeface="Roboto" panose="02000000000000000000" pitchFamily="2" charset="0"/>
                <a:ea typeface="Roboto" panose="02000000000000000000" pitchFamily="2" charset="0"/>
              </a:rPr>
              <a:t>Former des techniciens supérieurs qualifiés, dotés des compétences adaptées aux besoins des entreprises.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F66ADF9-6B82-4091-88ED-0A0379BA4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3385" y="3143929"/>
            <a:ext cx="250720" cy="32194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91C83B1-29A1-4806-AAE7-15BCFF059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3385" y="3859705"/>
            <a:ext cx="250720" cy="32194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CF20C1F-7D06-4C00-9909-3FAB081C0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3385" y="3498203"/>
            <a:ext cx="250720" cy="321948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C467FE5-EC98-4649-90EE-846680EF62A5}"/>
              </a:ext>
            </a:extLst>
          </p:cNvPr>
          <p:cNvSpPr txBox="1"/>
          <p:nvPr/>
        </p:nvSpPr>
        <p:spPr>
          <a:xfrm>
            <a:off x="0" y="4083307"/>
            <a:ext cx="368987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r-FR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600" dirty="0">
                <a:solidFill>
                  <a:srgbClr val="222222"/>
                </a:solidFill>
              </a:rPr>
              <a:t>👉</a:t>
            </a:r>
            <a:r>
              <a:rPr lang="fr-FR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Des enseignants qualifi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é</a:t>
            </a:r>
            <a:r>
              <a:rPr lang="fr-FR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 repartis dans  6 départements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build="p"/>
      <p:bldP spid="18" grpId="0" animBg="1"/>
      <p:bldP spid="7" grpId="0"/>
      <p:bldP spid="12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878A45-5372-4A76-9055-DF124181E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543" y="2289850"/>
            <a:ext cx="5220000" cy="1159800"/>
          </a:xfrm>
        </p:spPr>
        <p:txBody>
          <a:bodyPr/>
          <a:lstStyle/>
          <a:p>
            <a:pPr algn="ctr"/>
            <a:r>
              <a:rPr lang="fr-FR" dirty="0"/>
              <a:t>2- Généralités et problématique 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41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357CB0ED-9FD9-4854-AF1D-A761B3F12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36" y="3288891"/>
            <a:ext cx="609528" cy="62486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F78B5F4-9654-4C03-85AC-6E3BD6D33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39" y="248712"/>
            <a:ext cx="2032000" cy="1450276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E97F0D75-769C-436C-A5DB-5CA9FD4A5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824" y="2707568"/>
            <a:ext cx="1151327" cy="127624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D6951DEC-BAE2-4038-9AF4-289F1CA88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121" y="3472407"/>
            <a:ext cx="620883" cy="624863"/>
          </a:xfrm>
          <a:prstGeom prst="rect">
            <a:avLst/>
          </a:prstGeom>
          <a:solidFill>
            <a:schemeClr val="lt1">
              <a:alpha val="57000"/>
            </a:schemeClr>
          </a:solidFill>
          <a:effectLst>
            <a:glow>
              <a:schemeClr val="accent1">
                <a:alpha val="40000"/>
              </a:schemeClr>
            </a:glow>
          </a:effectLst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63B4E766-20F4-48D0-B967-FDA6B9D22549}"/>
              </a:ext>
            </a:extLst>
          </p:cNvPr>
          <p:cNvGrpSpPr/>
          <p:nvPr/>
        </p:nvGrpSpPr>
        <p:grpSpPr>
          <a:xfrm>
            <a:off x="690811" y="1383617"/>
            <a:ext cx="1151327" cy="1188133"/>
            <a:chOff x="764052" y="1689108"/>
            <a:chExt cx="1151327" cy="1188133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DE3904A0-E0FC-4E90-8F1E-368E715B8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4052" y="1689108"/>
              <a:ext cx="1151327" cy="1188133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8CDB08F-FD72-44CB-8C90-820B7BD44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24000" y="2371905"/>
              <a:ext cx="391379" cy="399690"/>
            </a:xfrm>
            <a:prstGeom prst="rect">
              <a:avLst/>
            </a:prstGeom>
          </p:spPr>
        </p:pic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1629201-1C06-4BA5-82E8-E0E43415DE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A2BFDF-441B-4C01-AC63-F13AE7972D30}"/>
              </a:ext>
            </a:extLst>
          </p:cNvPr>
          <p:cNvSpPr txBox="1">
            <a:spLocks/>
          </p:cNvSpPr>
          <p:nvPr/>
        </p:nvSpPr>
        <p:spPr>
          <a:xfrm>
            <a:off x="3294415" y="345735"/>
            <a:ext cx="3670563" cy="15824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algn="just"/>
            <a:r>
              <a:rPr lang="fr-FR" sz="18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l’Université de Ngaoundéré</a:t>
            </a:r>
          </a:p>
          <a:p>
            <a:pPr marL="38100" algn="just"/>
            <a:endParaRPr lang="fr-FR" sz="18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8100" algn="just"/>
            <a:r>
              <a:rPr lang="en" sz="1600" dirty="0">
                <a:solidFill>
                  <a:srgbClr val="222222"/>
                </a:solidFill>
              </a:rPr>
              <a:t>👉 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 compétitions sportives</a:t>
            </a:r>
          </a:p>
          <a:p>
            <a:pPr marL="38100" algn="just"/>
            <a:r>
              <a:rPr lang="en" sz="1600" dirty="0">
                <a:solidFill>
                  <a:srgbClr val="222222"/>
                </a:solidFill>
              </a:rPr>
              <a:t>👉 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les deux genres </a:t>
            </a:r>
          </a:p>
          <a:p>
            <a:pPr marL="38100" algn="just"/>
            <a:r>
              <a:rPr lang="en" sz="1600" dirty="0">
                <a:solidFill>
                  <a:srgbClr val="222222"/>
                </a:solidFill>
              </a:rPr>
              <a:t>👉 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plusieurs disciplines </a:t>
            </a:r>
          </a:p>
          <a:p>
            <a:pPr marL="38100" algn="ctr"/>
            <a:endParaRPr lang="fr-FR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B0E78C76-27DA-48C1-8082-87B11EA0C577}"/>
              </a:ext>
            </a:extLst>
          </p:cNvPr>
          <p:cNvSpPr txBox="1">
            <a:spLocks/>
          </p:cNvSpPr>
          <p:nvPr/>
        </p:nvSpPr>
        <p:spPr>
          <a:xfrm>
            <a:off x="-105447" y="2364007"/>
            <a:ext cx="4274550" cy="127624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algn="ctr"/>
            <a:r>
              <a:rPr lang="fr-FR" sz="18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Aujourd'hui les activités sportives </a:t>
            </a:r>
          </a:p>
          <a:p>
            <a:pPr marL="38100" algn="ctr"/>
            <a:r>
              <a:rPr lang="fr-FR" sz="1600" dirty="0">
                <a:solidFill>
                  <a:schemeClr val="tx1"/>
                </a:solidFill>
                <a:latin typeface="Dosis" pitchFamily="2" charset="0"/>
                <a:ea typeface="Roboto" panose="02000000000000000000" pitchFamily="2" charset="0"/>
              </a:rPr>
              <a:t>Sont des facteurs de détente importants</a:t>
            </a:r>
          </a:p>
          <a:p>
            <a:pPr marL="38100" algn="ctr"/>
            <a:r>
              <a:rPr lang="fr-FR" sz="1600" dirty="0">
                <a:latin typeface="Dosis" pitchFamily="2" charset="0"/>
              </a:rPr>
              <a:t>Celles-ci sont dans une certaine mesure indispensable pour les étudiants 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8EACB8AD-31A0-4610-8362-C727480BFB49}"/>
              </a:ext>
            </a:extLst>
          </p:cNvPr>
          <p:cNvSpPr txBox="1">
            <a:spLocks/>
          </p:cNvSpPr>
          <p:nvPr/>
        </p:nvSpPr>
        <p:spPr>
          <a:xfrm>
            <a:off x="4464924" y="3215321"/>
            <a:ext cx="3670563" cy="96443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algn="just"/>
            <a:r>
              <a:rPr lang="fr-FR" sz="1600" dirty="0">
                <a:latin typeface="Dosis" pitchFamily="2" charset="0"/>
              </a:rPr>
              <a:t>un moyen de diriger et de contrôler l’ organisation  existe : </a:t>
            </a:r>
            <a:r>
              <a:rPr lang="fr-FR" sz="1600" dirty="0">
                <a:solidFill>
                  <a:schemeClr val="accent1"/>
                </a:solidFill>
                <a:latin typeface="Dosis" pitchFamily="2" charset="0"/>
              </a:rPr>
              <a:t>c’est le système de gestion des compétitions sportives de l’université</a:t>
            </a:r>
            <a:endParaRPr lang="fr-FR" sz="1600" dirty="0">
              <a:solidFill>
                <a:schemeClr val="accent1"/>
              </a:solidFill>
              <a:latin typeface="Dosis" pitchFamily="2" charset="0"/>
              <a:ea typeface="Roboto" panose="02000000000000000000" pitchFamily="2" charset="0"/>
            </a:endParaRPr>
          </a:p>
          <a:p>
            <a:pPr marL="38100" algn="just"/>
            <a:endParaRPr lang="fr-F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8100"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116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DCEBD8D2-9E60-4809-B349-5D1FC093F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454" y="181848"/>
            <a:ext cx="1619476" cy="1095528"/>
          </a:xfrm>
          <a:prstGeom prst="rect">
            <a:avLst/>
          </a:prstGeom>
        </p:spPr>
      </p:pic>
      <p:sp>
        <p:nvSpPr>
          <p:cNvPr id="15" name="Bouton d'action : Aide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8D0DDA1-7968-460E-9FC4-915A0A45E2BF}"/>
              </a:ext>
            </a:extLst>
          </p:cNvPr>
          <p:cNvSpPr/>
          <p:nvPr/>
        </p:nvSpPr>
        <p:spPr>
          <a:xfrm rot="18416874">
            <a:off x="3241368" y="3470567"/>
            <a:ext cx="983549" cy="849997"/>
          </a:xfrm>
          <a:prstGeom prst="actionButtonHel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Bouton d'action : Aide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B393262-5DBD-4AFF-BF10-88AA35E85FC1}"/>
              </a:ext>
            </a:extLst>
          </p:cNvPr>
          <p:cNvSpPr/>
          <p:nvPr/>
        </p:nvSpPr>
        <p:spPr>
          <a:xfrm rot="2648283">
            <a:off x="4803655" y="3470568"/>
            <a:ext cx="1150129" cy="849997"/>
          </a:xfrm>
          <a:prstGeom prst="actionButtonHel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" name="Google Shape;1187;p49">
            <a:extLst>
              <a:ext uri="{FF2B5EF4-FFF2-40B4-BE49-F238E27FC236}">
                <a16:creationId xmlns:a16="http://schemas.microsoft.com/office/drawing/2014/main" id="{689ABA53-D173-48EC-A1C0-258526FAEDF8}"/>
              </a:ext>
            </a:extLst>
          </p:cNvPr>
          <p:cNvGrpSpPr/>
          <p:nvPr/>
        </p:nvGrpSpPr>
        <p:grpSpPr>
          <a:xfrm>
            <a:off x="4146824" y="3872580"/>
            <a:ext cx="850352" cy="968828"/>
            <a:chOff x="4539787" y="1011032"/>
            <a:chExt cx="598958" cy="720261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10" name="Google Shape;1188;p49">
              <a:extLst>
                <a:ext uri="{FF2B5EF4-FFF2-40B4-BE49-F238E27FC236}">
                  <a16:creationId xmlns:a16="http://schemas.microsoft.com/office/drawing/2014/main" id="{6A657327-8792-4D0C-8C7C-46A9080368B7}"/>
                </a:ext>
              </a:extLst>
            </p:cNvPr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89;p49">
              <a:extLst>
                <a:ext uri="{FF2B5EF4-FFF2-40B4-BE49-F238E27FC236}">
                  <a16:creationId xmlns:a16="http://schemas.microsoft.com/office/drawing/2014/main" id="{455B5F2A-F3D0-424F-8F03-BD6BE413C15D}"/>
                </a:ext>
              </a:extLst>
            </p:cNvPr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90;p49">
              <a:extLst>
                <a:ext uri="{FF2B5EF4-FFF2-40B4-BE49-F238E27FC236}">
                  <a16:creationId xmlns:a16="http://schemas.microsoft.com/office/drawing/2014/main" id="{F968005A-FA91-4346-A52C-CF0C0BAD9B6F}"/>
                </a:ext>
              </a:extLst>
            </p:cNvPr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91;p49">
              <a:extLst>
                <a:ext uri="{FF2B5EF4-FFF2-40B4-BE49-F238E27FC236}">
                  <a16:creationId xmlns:a16="http://schemas.microsoft.com/office/drawing/2014/main" id="{1CCCE53E-720C-40A0-BFE1-8958C639AA48}"/>
                </a:ext>
              </a:extLst>
            </p:cNvPr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92;p49">
              <a:extLst>
                <a:ext uri="{FF2B5EF4-FFF2-40B4-BE49-F238E27FC236}">
                  <a16:creationId xmlns:a16="http://schemas.microsoft.com/office/drawing/2014/main" id="{B3233E43-32EF-4301-9F1F-11C79742C1DC}"/>
                </a:ext>
              </a:extLst>
            </p:cNvPr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Bouton d'action : Aid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A16C104-5032-4542-B49F-E729D0927011}"/>
              </a:ext>
            </a:extLst>
          </p:cNvPr>
          <p:cNvSpPr/>
          <p:nvPr/>
        </p:nvSpPr>
        <p:spPr>
          <a:xfrm>
            <a:off x="3884533" y="3009885"/>
            <a:ext cx="1480456" cy="849997"/>
          </a:xfrm>
          <a:prstGeom prst="actionButtonHel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D72CE19-D5EA-40EF-87BE-584EC39CDD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3C2BE5-9303-4F09-8853-485AD59B2EEC}"/>
              </a:ext>
            </a:extLst>
          </p:cNvPr>
          <p:cNvSpPr txBox="1"/>
          <p:nvPr/>
        </p:nvSpPr>
        <p:spPr>
          <a:xfrm>
            <a:off x="2054440" y="125866"/>
            <a:ext cx="4353850" cy="856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Clr>
                <a:srgbClr val="FF8700"/>
              </a:buClr>
              <a:buSzPts val="2600"/>
              <a:buFont typeface="Roboto"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sym typeface="Roboto"/>
              </a:rPr>
              <a:t>Le</a:t>
            </a:r>
            <a:r>
              <a:rPr kumimoji="0" lang="fr-FR" sz="2000" b="1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sym typeface="Roboto"/>
              </a:rPr>
              <a:t> système actuel </a:t>
            </a:r>
            <a:endParaRPr lang="fr-FR" sz="2000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  <a:sym typeface="Roboto"/>
            </a:endParaRPr>
          </a:p>
          <a:p>
            <a:pPr marL="6350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Clr>
                <a:srgbClr val="FF8700"/>
              </a:buClr>
              <a:buSzPts val="2600"/>
              <a:buFont typeface="Roboto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sym typeface="Roboto"/>
              </a:rPr>
              <a:t>Est opérationnel  mais,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0E8BE2-EBE1-4DC6-A27D-EBDBF9824D2A}"/>
              </a:ext>
            </a:extLst>
          </p:cNvPr>
          <p:cNvSpPr txBox="1"/>
          <p:nvPr/>
        </p:nvSpPr>
        <p:spPr>
          <a:xfrm>
            <a:off x="542086" y="1217244"/>
            <a:ext cx="1593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Clr>
                <a:srgbClr val="FF8700"/>
              </a:buClr>
              <a:buSzPts val="2600"/>
              <a:buFont typeface="Roboto"/>
              <a:buNone/>
              <a:tabLst/>
              <a:defRPr/>
            </a:pPr>
            <a:r>
              <a:rPr lang="fr-FR" sz="18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sym typeface="Roboto"/>
              </a:rPr>
              <a:t>Difficultés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BAB369-B3C1-4F3E-8DBB-93B049366E3F}"/>
              </a:ext>
            </a:extLst>
          </p:cNvPr>
          <p:cNvSpPr txBox="1"/>
          <p:nvPr/>
        </p:nvSpPr>
        <p:spPr>
          <a:xfrm>
            <a:off x="-41567" y="1621943"/>
            <a:ext cx="4912855" cy="2231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lvl="0">
              <a:spcBef>
                <a:spcPts val="600"/>
              </a:spcBef>
              <a:spcAft>
                <a:spcPts val="800"/>
              </a:spcAft>
              <a:buClr>
                <a:srgbClr val="FF8700"/>
              </a:buClr>
              <a:buSzPts val="2600"/>
              <a:defRPr/>
            </a:pPr>
            <a:r>
              <a:rPr lang="fr-FR" sz="18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sym typeface="Roboto"/>
              </a:rPr>
              <a:t> </a:t>
            </a:r>
            <a:r>
              <a:rPr lang="en" sz="1800" dirty="0">
                <a:solidFill>
                  <a:srgbClr val="222222"/>
                </a:solidFill>
              </a:rPr>
              <a:t>👉 </a:t>
            </a:r>
            <a:r>
              <a:rPr lang="fr-FR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sym typeface="Roboto"/>
              </a:rPr>
              <a:t>Suivre le déroulement des compétitions</a:t>
            </a:r>
          </a:p>
          <a:p>
            <a:pPr marL="63500" lvl="0">
              <a:spcBef>
                <a:spcPts val="600"/>
              </a:spcBef>
              <a:spcAft>
                <a:spcPts val="800"/>
              </a:spcAft>
              <a:buClr>
                <a:srgbClr val="FF8700"/>
              </a:buClr>
              <a:buSzPts val="2600"/>
              <a:defRPr/>
            </a:pPr>
            <a:r>
              <a:rPr lang="en" sz="1800" dirty="0">
                <a:solidFill>
                  <a:srgbClr val="222222"/>
                </a:solidFill>
              </a:rPr>
              <a:t>👉 </a:t>
            </a:r>
            <a:r>
              <a:rPr lang="fr-FR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sym typeface="Roboto"/>
              </a:rPr>
              <a:t>Consulter les informations sur les compétitions</a:t>
            </a:r>
          </a:p>
          <a:p>
            <a:pPr marL="63500" lvl="0">
              <a:spcBef>
                <a:spcPts val="600"/>
              </a:spcBef>
              <a:spcAft>
                <a:spcPts val="800"/>
              </a:spcAft>
              <a:buClr>
                <a:srgbClr val="FF8700"/>
              </a:buClr>
              <a:buSzPts val="2600"/>
              <a:defRPr/>
            </a:pPr>
            <a:r>
              <a:rPr lang="en" sz="1800" dirty="0">
                <a:solidFill>
                  <a:srgbClr val="222222"/>
                </a:solidFill>
              </a:rPr>
              <a:t>👉 </a:t>
            </a:r>
            <a:r>
              <a:rPr lang="fr-FR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sym typeface="Roboto"/>
              </a:rPr>
              <a:t>Gérer les informations et les disponiblités concernant les infrastructures </a:t>
            </a:r>
          </a:p>
          <a:p>
            <a:pPr marL="63500" lvl="0" algn="ctr">
              <a:spcBef>
                <a:spcPts val="600"/>
              </a:spcBef>
              <a:spcAft>
                <a:spcPts val="800"/>
              </a:spcAft>
              <a:buClr>
                <a:srgbClr val="FF8700"/>
              </a:buClr>
              <a:buSzPts val="2600"/>
              <a:defRPr/>
            </a:pPr>
            <a:endParaRPr lang="fr-FR" sz="18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2F56279-A998-4800-B96B-DABD06C5D1A8}"/>
              </a:ext>
            </a:extLst>
          </p:cNvPr>
          <p:cNvSpPr txBox="1"/>
          <p:nvPr/>
        </p:nvSpPr>
        <p:spPr>
          <a:xfrm>
            <a:off x="6259423" y="1277376"/>
            <a:ext cx="26635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Clr>
                <a:srgbClr val="FF8700"/>
              </a:buClr>
              <a:buSzPts val="2600"/>
              <a:buFont typeface="Roboto"/>
              <a:buNone/>
              <a:tabLst/>
              <a:defRPr/>
            </a:pPr>
            <a:r>
              <a:rPr lang="fr-FR" sz="16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sym typeface="Roboto"/>
              </a:rPr>
              <a:t>Il n’est pas informatisé</a:t>
            </a:r>
          </a:p>
        </p:txBody>
      </p:sp>
      <p:sp>
        <p:nvSpPr>
          <p:cNvPr id="20" name="Signe de multiplication 19">
            <a:extLst>
              <a:ext uri="{FF2B5EF4-FFF2-40B4-BE49-F238E27FC236}">
                <a16:creationId xmlns:a16="http://schemas.microsoft.com/office/drawing/2014/main" id="{70C725BD-632F-4435-AE0E-2B5F2B9E0303}"/>
              </a:ext>
            </a:extLst>
          </p:cNvPr>
          <p:cNvSpPr/>
          <p:nvPr/>
        </p:nvSpPr>
        <p:spPr>
          <a:xfrm>
            <a:off x="6876150" y="-9227"/>
            <a:ext cx="1430084" cy="1625157"/>
          </a:xfrm>
          <a:prstGeom prst="mathMultiply">
            <a:avLst>
              <a:gd name="adj1" fmla="val 60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A8E93F5-286E-4030-B061-69B1CE74AFFB}"/>
              </a:ext>
            </a:extLst>
          </p:cNvPr>
          <p:cNvGrpSpPr/>
          <p:nvPr/>
        </p:nvGrpSpPr>
        <p:grpSpPr>
          <a:xfrm>
            <a:off x="5418377" y="1706033"/>
            <a:ext cx="3733721" cy="2749279"/>
            <a:chOff x="5418377" y="1706033"/>
            <a:chExt cx="3733721" cy="2749279"/>
          </a:xfrm>
        </p:grpSpPr>
        <p:sp>
          <p:nvSpPr>
            <p:cNvPr id="21" name="Google Shape;693;p48">
              <a:extLst>
                <a:ext uri="{FF2B5EF4-FFF2-40B4-BE49-F238E27FC236}">
                  <a16:creationId xmlns:a16="http://schemas.microsoft.com/office/drawing/2014/main" id="{54A2B116-AB52-41BB-8D92-05CEF3296CD7}"/>
                </a:ext>
              </a:extLst>
            </p:cNvPr>
            <p:cNvSpPr/>
            <p:nvPr/>
          </p:nvSpPr>
          <p:spPr>
            <a:xfrm>
              <a:off x="5418377" y="1706033"/>
              <a:ext cx="3733721" cy="2749279"/>
            </a:xfrm>
            <a:custGeom>
              <a:avLst/>
              <a:gdLst/>
              <a:ahLst/>
              <a:cxnLst/>
              <a:rect l="l" t="t" r="r" b="b"/>
              <a:pathLst>
                <a:path w="16173" h="14711" fill="none" extrusionOk="0">
                  <a:moveTo>
                    <a:pt x="8087" y="1"/>
                  </a:moveTo>
                  <a:lnTo>
                    <a:pt x="8087" y="1"/>
                  </a:lnTo>
                  <a:lnTo>
                    <a:pt x="7672" y="1"/>
                  </a:lnTo>
                  <a:lnTo>
                    <a:pt x="7258" y="25"/>
                  </a:lnTo>
                  <a:lnTo>
                    <a:pt x="6844" y="74"/>
                  </a:lnTo>
                  <a:lnTo>
                    <a:pt x="6455" y="122"/>
                  </a:lnTo>
                  <a:lnTo>
                    <a:pt x="6065" y="195"/>
                  </a:lnTo>
                  <a:lnTo>
                    <a:pt x="5675" y="293"/>
                  </a:lnTo>
                  <a:lnTo>
                    <a:pt x="5310" y="415"/>
                  </a:lnTo>
                  <a:lnTo>
                    <a:pt x="4945" y="536"/>
                  </a:lnTo>
                  <a:lnTo>
                    <a:pt x="4579" y="658"/>
                  </a:lnTo>
                  <a:lnTo>
                    <a:pt x="4238" y="829"/>
                  </a:lnTo>
                  <a:lnTo>
                    <a:pt x="3897" y="975"/>
                  </a:lnTo>
                  <a:lnTo>
                    <a:pt x="3557" y="1170"/>
                  </a:lnTo>
                  <a:lnTo>
                    <a:pt x="3240" y="1364"/>
                  </a:lnTo>
                  <a:lnTo>
                    <a:pt x="2948" y="1559"/>
                  </a:lnTo>
                  <a:lnTo>
                    <a:pt x="2655" y="1778"/>
                  </a:lnTo>
                  <a:lnTo>
                    <a:pt x="2363" y="1998"/>
                  </a:lnTo>
                  <a:lnTo>
                    <a:pt x="2095" y="2241"/>
                  </a:lnTo>
                  <a:lnTo>
                    <a:pt x="1852" y="2485"/>
                  </a:lnTo>
                  <a:lnTo>
                    <a:pt x="1608" y="2753"/>
                  </a:lnTo>
                  <a:lnTo>
                    <a:pt x="1389" y="3021"/>
                  </a:lnTo>
                  <a:lnTo>
                    <a:pt x="1170" y="3288"/>
                  </a:lnTo>
                  <a:lnTo>
                    <a:pt x="975" y="3581"/>
                  </a:lnTo>
                  <a:lnTo>
                    <a:pt x="804" y="3873"/>
                  </a:lnTo>
                  <a:lnTo>
                    <a:pt x="634" y="4190"/>
                  </a:lnTo>
                  <a:lnTo>
                    <a:pt x="488" y="4506"/>
                  </a:lnTo>
                  <a:lnTo>
                    <a:pt x="366" y="4823"/>
                  </a:lnTo>
                  <a:lnTo>
                    <a:pt x="244" y="5139"/>
                  </a:lnTo>
                  <a:lnTo>
                    <a:pt x="171" y="5480"/>
                  </a:lnTo>
                  <a:lnTo>
                    <a:pt x="98" y="5821"/>
                  </a:lnTo>
                  <a:lnTo>
                    <a:pt x="49" y="6162"/>
                  </a:lnTo>
                  <a:lnTo>
                    <a:pt x="1" y="6503"/>
                  </a:lnTo>
                  <a:lnTo>
                    <a:pt x="1" y="6869"/>
                  </a:lnTo>
                  <a:lnTo>
                    <a:pt x="1" y="6869"/>
                  </a:lnTo>
                  <a:lnTo>
                    <a:pt x="1" y="7234"/>
                  </a:lnTo>
                  <a:lnTo>
                    <a:pt x="49" y="7624"/>
                  </a:lnTo>
                  <a:lnTo>
                    <a:pt x="98" y="7989"/>
                  </a:lnTo>
                  <a:lnTo>
                    <a:pt x="196" y="8330"/>
                  </a:lnTo>
                  <a:lnTo>
                    <a:pt x="293" y="8695"/>
                  </a:lnTo>
                  <a:lnTo>
                    <a:pt x="415" y="9036"/>
                  </a:lnTo>
                  <a:lnTo>
                    <a:pt x="561" y="9377"/>
                  </a:lnTo>
                  <a:lnTo>
                    <a:pt x="731" y="9718"/>
                  </a:lnTo>
                  <a:lnTo>
                    <a:pt x="902" y="10035"/>
                  </a:lnTo>
                  <a:lnTo>
                    <a:pt x="1097" y="10327"/>
                  </a:lnTo>
                  <a:lnTo>
                    <a:pt x="1340" y="10644"/>
                  </a:lnTo>
                  <a:lnTo>
                    <a:pt x="1559" y="10936"/>
                  </a:lnTo>
                  <a:lnTo>
                    <a:pt x="1827" y="11204"/>
                  </a:lnTo>
                  <a:lnTo>
                    <a:pt x="2095" y="11472"/>
                  </a:lnTo>
                  <a:lnTo>
                    <a:pt x="2387" y="11740"/>
                  </a:lnTo>
                  <a:lnTo>
                    <a:pt x="2680" y="11983"/>
                  </a:lnTo>
                  <a:lnTo>
                    <a:pt x="2680" y="11983"/>
                  </a:lnTo>
                  <a:lnTo>
                    <a:pt x="2485" y="12349"/>
                  </a:lnTo>
                  <a:lnTo>
                    <a:pt x="2266" y="12714"/>
                  </a:lnTo>
                  <a:lnTo>
                    <a:pt x="2022" y="13104"/>
                  </a:lnTo>
                  <a:lnTo>
                    <a:pt x="1706" y="13469"/>
                  </a:lnTo>
                  <a:lnTo>
                    <a:pt x="1365" y="13834"/>
                  </a:lnTo>
                  <a:lnTo>
                    <a:pt x="1170" y="14005"/>
                  </a:lnTo>
                  <a:lnTo>
                    <a:pt x="951" y="14151"/>
                  </a:lnTo>
                  <a:lnTo>
                    <a:pt x="731" y="14297"/>
                  </a:lnTo>
                  <a:lnTo>
                    <a:pt x="512" y="14443"/>
                  </a:lnTo>
                  <a:lnTo>
                    <a:pt x="269" y="14540"/>
                  </a:lnTo>
                  <a:lnTo>
                    <a:pt x="1" y="14662"/>
                  </a:lnTo>
                  <a:lnTo>
                    <a:pt x="1" y="14662"/>
                  </a:lnTo>
                  <a:lnTo>
                    <a:pt x="122" y="14662"/>
                  </a:lnTo>
                  <a:lnTo>
                    <a:pt x="488" y="14711"/>
                  </a:lnTo>
                  <a:lnTo>
                    <a:pt x="1024" y="14711"/>
                  </a:lnTo>
                  <a:lnTo>
                    <a:pt x="1365" y="14711"/>
                  </a:lnTo>
                  <a:lnTo>
                    <a:pt x="1706" y="14687"/>
                  </a:lnTo>
                  <a:lnTo>
                    <a:pt x="2095" y="14614"/>
                  </a:lnTo>
                  <a:lnTo>
                    <a:pt x="2485" y="14540"/>
                  </a:lnTo>
                  <a:lnTo>
                    <a:pt x="2899" y="14419"/>
                  </a:lnTo>
                  <a:lnTo>
                    <a:pt x="3313" y="14273"/>
                  </a:lnTo>
                  <a:lnTo>
                    <a:pt x="3751" y="14078"/>
                  </a:lnTo>
                  <a:lnTo>
                    <a:pt x="4165" y="13834"/>
                  </a:lnTo>
                  <a:lnTo>
                    <a:pt x="4579" y="13566"/>
                  </a:lnTo>
                  <a:lnTo>
                    <a:pt x="4969" y="13201"/>
                  </a:lnTo>
                  <a:lnTo>
                    <a:pt x="4969" y="13201"/>
                  </a:lnTo>
                  <a:lnTo>
                    <a:pt x="5334" y="13323"/>
                  </a:lnTo>
                  <a:lnTo>
                    <a:pt x="5700" y="13444"/>
                  </a:lnTo>
                  <a:lnTo>
                    <a:pt x="6089" y="13518"/>
                  </a:lnTo>
                  <a:lnTo>
                    <a:pt x="6479" y="13591"/>
                  </a:lnTo>
                  <a:lnTo>
                    <a:pt x="6869" y="13664"/>
                  </a:lnTo>
                  <a:lnTo>
                    <a:pt x="7258" y="13712"/>
                  </a:lnTo>
                  <a:lnTo>
                    <a:pt x="7672" y="13737"/>
                  </a:lnTo>
                  <a:lnTo>
                    <a:pt x="8087" y="13737"/>
                  </a:lnTo>
                  <a:lnTo>
                    <a:pt x="8087" y="13737"/>
                  </a:lnTo>
                  <a:lnTo>
                    <a:pt x="8501" y="13737"/>
                  </a:lnTo>
                  <a:lnTo>
                    <a:pt x="8915" y="13712"/>
                  </a:lnTo>
                  <a:lnTo>
                    <a:pt x="9329" y="13664"/>
                  </a:lnTo>
                  <a:lnTo>
                    <a:pt x="9718" y="13591"/>
                  </a:lnTo>
                  <a:lnTo>
                    <a:pt x="10108" y="13518"/>
                  </a:lnTo>
                  <a:lnTo>
                    <a:pt x="10498" y="13420"/>
                  </a:lnTo>
                  <a:lnTo>
                    <a:pt x="10863" y="13323"/>
                  </a:lnTo>
                  <a:lnTo>
                    <a:pt x="11228" y="13201"/>
                  </a:lnTo>
                  <a:lnTo>
                    <a:pt x="11594" y="13055"/>
                  </a:lnTo>
                  <a:lnTo>
                    <a:pt x="11935" y="12909"/>
                  </a:lnTo>
                  <a:lnTo>
                    <a:pt x="12276" y="12738"/>
                  </a:lnTo>
                  <a:lnTo>
                    <a:pt x="12617" y="12568"/>
                  </a:lnTo>
                  <a:lnTo>
                    <a:pt x="12933" y="12373"/>
                  </a:lnTo>
                  <a:lnTo>
                    <a:pt x="13225" y="12178"/>
                  </a:lnTo>
                  <a:lnTo>
                    <a:pt x="13518" y="11959"/>
                  </a:lnTo>
                  <a:lnTo>
                    <a:pt x="13810" y="11715"/>
                  </a:lnTo>
                  <a:lnTo>
                    <a:pt x="14078" y="11496"/>
                  </a:lnTo>
                  <a:lnTo>
                    <a:pt x="14321" y="11228"/>
                  </a:lnTo>
                  <a:lnTo>
                    <a:pt x="14565" y="10985"/>
                  </a:lnTo>
                  <a:lnTo>
                    <a:pt x="14784" y="10717"/>
                  </a:lnTo>
                  <a:lnTo>
                    <a:pt x="15003" y="10424"/>
                  </a:lnTo>
                  <a:lnTo>
                    <a:pt x="15198" y="10132"/>
                  </a:lnTo>
                  <a:lnTo>
                    <a:pt x="15369" y="9840"/>
                  </a:lnTo>
                  <a:lnTo>
                    <a:pt x="15539" y="9548"/>
                  </a:lnTo>
                  <a:lnTo>
                    <a:pt x="15685" y="9231"/>
                  </a:lnTo>
                  <a:lnTo>
                    <a:pt x="15807" y="8914"/>
                  </a:lnTo>
                  <a:lnTo>
                    <a:pt x="15929" y="8574"/>
                  </a:lnTo>
                  <a:lnTo>
                    <a:pt x="16002" y="8257"/>
                  </a:lnTo>
                  <a:lnTo>
                    <a:pt x="16075" y="7916"/>
                  </a:lnTo>
                  <a:lnTo>
                    <a:pt x="16124" y="7575"/>
                  </a:lnTo>
                  <a:lnTo>
                    <a:pt x="16172" y="7210"/>
                  </a:lnTo>
                  <a:lnTo>
                    <a:pt x="16172" y="6869"/>
                  </a:lnTo>
                  <a:lnTo>
                    <a:pt x="16172" y="6869"/>
                  </a:lnTo>
                  <a:lnTo>
                    <a:pt x="16172" y="6503"/>
                  </a:lnTo>
                  <a:lnTo>
                    <a:pt x="16124" y="6162"/>
                  </a:lnTo>
                  <a:lnTo>
                    <a:pt x="16075" y="5821"/>
                  </a:lnTo>
                  <a:lnTo>
                    <a:pt x="16002" y="5480"/>
                  </a:lnTo>
                  <a:lnTo>
                    <a:pt x="15929" y="5139"/>
                  </a:lnTo>
                  <a:lnTo>
                    <a:pt x="15807" y="4823"/>
                  </a:lnTo>
                  <a:lnTo>
                    <a:pt x="15685" y="4506"/>
                  </a:lnTo>
                  <a:lnTo>
                    <a:pt x="15539" y="4190"/>
                  </a:lnTo>
                  <a:lnTo>
                    <a:pt x="15369" y="3873"/>
                  </a:lnTo>
                  <a:lnTo>
                    <a:pt x="15198" y="3581"/>
                  </a:lnTo>
                  <a:lnTo>
                    <a:pt x="15003" y="3288"/>
                  </a:lnTo>
                  <a:lnTo>
                    <a:pt x="14784" y="3021"/>
                  </a:lnTo>
                  <a:lnTo>
                    <a:pt x="14565" y="2753"/>
                  </a:lnTo>
                  <a:lnTo>
                    <a:pt x="14321" y="2485"/>
                  </a:lnTo>
                  <a:lnTo>
                    <a:pt x="14078" y="2241"/>
                  </a:lnTo>
                  <a:lnTo>
                    <a:pt x="13810" y="1998"/>
                  </a:lnTo>
                  <a:lnTo>
                    <a:pt x="13518" y="1778"/>
                  </a:lnTo>
                  <a:lnTo>
                    <a:pt x="13225" y="1559"/>
                  </a:lnTo>
                  <a:lnTo>
                    <a:pt x="12933" y="1364"/>
                  </a:lnTo>
                  <a:lnTo>
                    <a:pt x="12617" y="1170"/>
                  </a:lnTo>
                  <a:lnTo>
                    <a:pt x="12276" y="975"/>
                  </a:lnTo>
                  <a:lnTo>
                    <a:pt x="11935" y="829"/>
                  </a:lnTo>
                  <a:lnTo>
                    <a:pt x="11594" y="658"/>
                  </a:lnTo>
                  <a:lnTo>
                    <a:pt x="11228" y="536"/>
                  </a:lnTo>
                  <a:lnTo>
                    <a:pt x="10863" y="415"/>
                  </a:lnTo>
                  <a:lnTo>
                    <a:pt x="10498" y="293"/>
                  </a:lnTo>
                  <a:lnTo>
                    <a:pt x="10108" y="195"/>
                  </a:lnTo>
                  <a:lnTo>
                    <a:pt x="9718" y="122"/>
                  </a:lnTo>
                  <a:lnTo>
                    <a:pt x="9329" y="74"/>
                  </a:lnTo>
                  <a:lnTo>
                    <a:pt x="8915" y="25"/>
                  </a:lnTo>
                  <a:lnTo>
                    <a:pt x="8501" y="1"/>
                  </a:lnTo>
                  <a:lnTo>
                    <a:pt x="8087" y="1"/>
                  </a:lnTo>
                  <a:lnTo>
                    <a:pt x="8087" y="1"/>
                  </a:lnTo>
                  <a:close/>
                </a:path>
              </a:pathLst>
            </a:custGeom>
            <a:solidFill>
              <a:srgbClr val="00153E"/>
            </a:solidFill>
            <a:ln w="12175" cap="rnd" cmpd="sng">
              <a:solidFill>
                <a:schemeClr val="dk1">
                  <a:alpha val="62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80590F7-FE4C-4457-9144-6B12A935C82C}"/>
                </a:ext>
              </a:extLst>
            </p:cNvPr>
            <p:cNvSpPr txBox="1"/>
            <p:nvPr/>
          </p:nvSpPr>
          <p:spPr>
            <a:xfrm>
              <a:off x="5841805" y="2308576"/>
              <a:ext cx="2886864" cy="12567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350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800"/>
                </a:spcAft>
                <a:buClr>
                  <a:srgbClr val="FF8700"/>
                </a:buClr>
                <a:buSzPts val="2600"/>
                <a:buFont typeface="Roboto"/>
                <a:buNone/>
                <a:tabLst/>
                <a:defRPr/>
              </a:pPr>
              <a:r>
                <a:rPr lang="fr-FR" sz="16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  <a:sym typeface="Roboto"/>
                </a:rPr>
                <a:t>Comment résoudre les difficultés rencontrées par le  système actuel ?</a:t>
              </a:r>
            </a:p>
            <a:p>
              <a:pPr marL="6350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800"/>
                </a:spcAft>
                <a:buClr>
                  <a:srgbClr val="FF8700"/>
                </a:buClr>
                <a:buSzPts val="2600"/>
                <a:buFont typeface="Roboto"/>
                <a:buNone/>
                <a:tabLst/>
                <a:defRPr/>
              </a:pPr>
              <a:r>
                <a:rPr lang="fr-FR" sz="16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  <a:sym typeface="Roboto"/>
                </a:rPr>
                <a:t>Et accroitre son efficacité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61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8" grpId="0" animBg="1"/>
      <p:bldP spid="7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AED9A7D-D7CD-4653-AB8C-AA2136587D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01ECD210-A87C-4E16-ABD9-E9A226B75CB9}"/>
              </a:ext>
            </a:extLst>
          </p:cNvPr>
          <p:cNvSpPr txBox="1">
            <a:spLocks/>
          </p:cNvSpPr>
          <p:nvPr/>
        </p:nvSpPr>
        <p:spPr>
          <a:xfrm>
            <a:off x="1618352" y="158298"/>
            <a:ext cx="6559866" cy="7491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/>
              <a:t>                                </a:t>
            </a:r>
            <a:r>
              <a:rPr lang="fr-FR" sz="2800" dirty="0">
                <a:solidFill>
                  <a:schemeClr val="accent1"/>
                </a:solidFill>
              </a:rPr>
              <a:t>Solution proposée</a:t>
            </a:r>
          </a:p>
        </p:txBody>
      </p:sp>
      <p:grpSp>
        <p:nvGrpSpPr>
          <p:cNvPr id="28" name="Google Shape;1412;p49">
            <a:extLst>
              <a:ext uri="{FF2B5EF4-FFF2-40B4-BE49-F238E27FC236}">
                <a16:creationId xmlns:a16="http://schemas.microsoft.com/office/drawing/2014/main" id="{80357C73-5561-4678-BFEF-8E8FC108A9A4}"/>
              </a:ext>
            </a:extLst>
          </p:cNvPr>
          <p:cNvGrpSpPr/>
          <p:nvPr/>
        </p:nvGrpSpPr>
        <p:grpSpPr>
          <a:xfrm>
            <a:off x="781014" y="2509374"/>
            <a:ext cx="846761" cy="749104"/>
            <a:chOff x="7050768" y="5526196"/>
            <a:chExt cx="719953" cy="647537"/>
          </a:xfrm>
        </p:grpSpPr>
        <p:sp>
          <p:nvSpPr>
            <p:cNvPr id="29" name="Google Shape;1413;p49">
              <a:extLst>
                <a:ext uri="{FF2B5EF4-FFF2-40B4-BE49-F238E27FC236}">
                  <a16:creationId xmlns:a16="http://schemas.microsoft.com/office/drawing/2014/main" id="{89636683-46B8-4673-8CB9-616F8F62FC19}"/>
                </a:ext>
              </a:extLst>
            </p:cNvPr>
            <p:cNvSpPr/>
            <p:nvPr/>
          </p:nvSpPr>
          <p:spPr>
            <a:xfrm>
              <a:off x="7465241" y="5526196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414;p49">
              <a:extLst>
                <a:ext uri="{FF2B5EF4-FFF2-40B4-BE49-F238E27FC236}">
                  <a16:creationId xmlns:a16="http://schemas.microsoft.com/office/drawing/2014/main" id="{70E9619B-AEAD-4D19-964D-29E4D2677B67}"/>
                </a:ext>
              </a:extLst>
            </p:cNvPr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415;p49">
              <a:extLst>
                <a:ext uri="{FF2B5EF4-FFF2-40B4-BE49-F238E27FC236}">
                  <a16:creationId xmlns:a16="http://schemas.microsoft.com/office/drawing/2014/main" id="{3342038E-F6D5-43C6-9E16-BF69FFF49DAF}"/>
                </a:ext>
              </a:extLst>
            </p:cNvPr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416;p49">
              <a:extLst>
                <a:ext uri="{FF2B5EF4-FFF2-40B4-BE49-F238E27FC236}">
                  <a16:creationId xmlns:a16="http://schemas.microsoft.com/office/drawing/2014/main" id="{07B7740B-9971-44AA-9151-440202AFB26D}"/>
                </a:ext>
              </a:extLst>
            </p:cNvPr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417;p49">
              <a:extLst>
                <a:ext uri="{FF2B5EF4-FFF2-40B4-BE49-F238E27FC236}">
                  <a16:creationId xmlns:a16="http://schemas.microsoft.com/office/drawing/2014/main" id="{F939BBC7-95C6-4943-A239-3E9221FF0229}"/>
                </a:ext>
              </a:extLst>
            </p:cNvPr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418;p49">
              <a:extLst>
                <a:ext uri="{FF2B5EF4-FFF2-40B4-BE49-F238E27FC236}">
                  <a16:creationId xmlns:a16="http://schemas.microsoft.com/office/drawing/2014/main" id="{81ED07E7-4488-454B-9DF0-BC7529C45331}"/>
                </a:ext>
              </a:extLst>
            </p:cNvPr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419;p49">
              <a:extLst>
                <a:ext uri="{FF2B5EF4-FFF2-40B4-BE49-F238E27FC236}">
                  <a16:creationId xmlns:a16="http://schemas.microsoft.com/office/drawing/2014/main" id="{2F46A284-BFA3-4DE7-B354-F31C4225EB08}"/>
                </a:ext>
              </a:extLst>
            </p:cNvPr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420;p49">
              <a:extLst>
                <a:ext uri="{FF2B5EF4-FFF2-40B4-BE49-F238E27FC236}">
                  <a16:creationId xmlns:a16="http://schemas.microsoft.com/office/drawing/2014/main" id="{4DA32BB0-9940-409F-AC62-E043BEB15EC6}"/>
                </a:ext>
              </a:extLst>
            </p:cNvPr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421;p49">
              <a:extLst>
                <a:ext uri="{FF2B5EF4-FFF2-40B4-BE49-F238E27FC236}">
                  <a16:creationId xmlns:a16="http://schemas.microsoft.com/office/drawing/2014/main" id="{8FA886E1-A421-42BA-A1F2-34FF807F33B0}"/>
                </a:ext>
              </a:extLst>
            </p:cNvPr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422;p49">
              <a:extLst>
                <a:ext uri="{FF2B5EF4-FFF2-40B4-BE49-F238E27FC236}">
                  <a16:creationId xmlns:a16="http://schemas.microsoft.com/office/drawing/2014/main" id="{7DB15D9A-9B68-4307-9DF6-63BD9940EE7B}"/>
                </a:ext>
              </a:extLst>
            </p:cNvPr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423;p49">
              <a:extLst>
                <a:ext uri="{FF2B5EF4-FFF2-40B4-BE49-F238E27FC236}">
                  <a16:creationId xmlns:a16="http://schemas.microsoft.com/office/drawing/2014/main" id="{000313A1-B9B0-41FA-BB6F-138D9A5FB6B9}"/>
                </a:ext>
              </a:extLst>
            </p:cNvPr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424;p49">
              <a:extLst>
                <a:ext uri="{FF2B5EF4-FFF2-40B4-BE49-F238E27FC236}">
                  <a16:creationId xmlns:a16="http://schemas.microsoft.com/office/drawing/2014/main" id="{70CE22D7-7B74-4D85-A739-0EC73557CBE6}"/>
                </a:ext>
              </a:extLst>
            </p:cNvPr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1227;p49">
            <a:extLst>
              <a:ext uri="{FF2B5EF4-FFF2-40B4-BE49-F238E27FC236}">
                <a16:creationId xmlns:a16="http://schemas.microsoft.com/office/drawing/2014/main" id="{A5DDDEBA-EF14-433A-A0D8-EE0382345792}"/>
              </a:ext>
            </a:extLst>
          </p:cNvPr>
          <p:cNvGrpSpPr/>
          <p:nvPr/>
        </p:nvGrpSpPr>
        <p:grpSpPr>
          <a:xfrm>
            <a:off x="1650111" y="3276770"/>
            <a:ext cx="842970" cy="929337"/>
            <a:chOff x="6506504" y="937343"/>
            <a:chExt cx="744273" cy="793950"/>
          </a:xfrm>
          <a:solidFill>
            <a:schemeClr val="accent1"/>
          </a:solidFill>
          <a:effectLst>
            <a:glow>
              <a:schemeClr val="accent1">
                <a:alpha val="0"/>
              </a:schemeClr>
            </a:glow>
            <a:outerShdw blurRad="50800" dir="5400000" sx="1000" sy="1000" algn="ctr" rotWithShape="0">
              <a:srgbClr val="000000">
                <a:alpha val="0"/>
              </a:srgbClr>
            </a:outerShdw>
            <a:reflection endPos="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57" name="Google Shape;1228;p49">
              <a:extLst>
                <a:ext uri="{FF2B5EF4-FFF2-40B4-BE49-F238E27FC236}">
                  <a16:creationId xmlns:a16="http://schemas.microsoft.com/office/drawing/2014/main" id="{729AFE41-B949-4794-AEE3-E6BB5C1F5D42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229;p49">
              <a:extLst>
                <a:ext uri="{FF2B5EF4-FFF2-40B4-BE49-F238E27FC236}">
                  <a16:creationId xmlns:a16="http://schemas.microsoft.com/office/drawing/2014/main" id="{931834A4-0ECA-47FF-9A23-BAD9E94FDA07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p3d/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230;p49">
              <a:extLst>
                <a:ext uri="{FF2B5EF4-FFF2-40B4-BE49-F238E27FC236}">
                  <a16:creationId xmlns:a16="http://schemas.microsoft.com/office/drawing/2014/main" id="{3F04A6B2-DC1D-4C86-B325-56634294F267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" name="Google Shape;1231;p49">
              <a:extLst>
                <a:ext uri="{FF2B5EF4-FFF2-40B4-BE49-F238E27FC236}">
                  <a16:creationId xmlns:a16="http://schemas.microsoft.com/office/drawing/2014/main" id="{7EEC4739-BD1C-4C52-AE46-9E57E2847BE8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  <a:grpFill/>
          </p:grpSpPr>
          <p:sp>
            <p:nvSpPr>
              <p:cNvPr id="61" name="Google Shape;1232;p49">
                <a:extLst>
                  <a:ext uri="{FF2B5EF4-FFF2-40B4-BE49-F238E27FC236}">
                    <a16:creationId xmlns:a16="http://schemas.microsoft.com/office/drawing/2014/main" id="{F693A7A3-91A0-439F-87F7-216BCDF628E9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1233;p49">
                <a:extLst>
                  <a:ext uri="{FF2B5EF4-FFF2-40B4-BE49-F238E27FC236}">
                    <a16:creationId xmlns:a16="http://schemas.microsoft.com/office/drawing/2014/main" id="{DF62420C-30C8-40F2-9952-F1B357C55246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1234;p49">
                <a:extLst>
                  <a:ext uri="{FF2B5EF4-FFF2-40B4-BE49-F238E27FC236}">
                    <a16:creationId xmlns:a16="http://schemas.microsoft.com/office/drawing/2014/main" id="{41CC021E-45EA-4A57-A794-95B416EE03B9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1235;p49">
                <a:extLst>
                  <a:ext uri="{FF2B5EF4-FFF2-40B4-BE49-F238E27FC236}">
                    <a16:creationId xmlns:a16="http://schemas.microsoft.com/office/drawing/2014/main" id="{C0885A00-6113-4FBC-B198-E311C91511C8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1236;p49">
                <a:extLst>
                  <a:ext uri="{FF2B5EF4-FFF2-40B4-BE49-F238E27FC236}">
                    <a16:creationId xmlns:a16="http://schemas.microsoft.com/office/drawing/2014/main" id="{7BCC18FB-4CF9-48A4-8460-0804BBBC94CC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1237;p49">
                <a:extLst>
                  <a:ext uri="{FF2B5EF4-FFF2-40B4-BE49-F238E27FC236}">
                    <a16:creationId xmlns:a16="http://schemas.microsoft.com/office/drawing/2014/main" id="{DF08E890-1FDF-4F0A-A5EA-99DD0C352E8F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1238;p49">
                <a:extLst>
                  <a:ext uri="{FF2B5EF4-FFF2-40B4-BE49-F238E27FC236}">
                    <a16:creationId xmlns:a16="http://schemas.microsoft.com/office/drawing/2014/main" id="{0439EFCD-B67D-4825-BED4-62B3F8ACAAA8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1239;p49">
                <a:extLst>
                  <a:ext uri="{FF2B5EF4-FFF2-40B4-BE49-F238E27FC236}">
                    <a16:creationId xmlns:a16="http://schemas.microsoft.com/office/drawing/2014/main" id="{68BF6F0A-111D-4A2C-AFD7-1DBC428FC9E4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rgbClr val="00153E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1240;p49">
                <a:extLst>
                  <a:ext uri="{FF2B5EF4-FFF2-40B4-BE49-F238E27FC236}">
                    <a16:creationId xmlns:a16="http://schemas.microsoft.com/office/drawing/2014/main" id="{8E7A76DE-5C1E-4C2D-BA50-610D2A9436EE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rgbClr val="00153E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1241;p49">
                <a:extLst>
                  <a:ext uri="{FF2B5EF4-FFF2-40B4-BE49-F238E27FC236}">
                    <a16:creationId xmlns:a16="http://schemas.microsoft.com/office/drawing/2014/main" id="{BCE3EE47-1CC6-4BE0-BEBE-B9BE04CD2F36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rgbClr val="00153E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1" name="Google Shape;1227;p49">
            <a:extLst>
              <a:ext uri="{FF2B5EF4-FFF2-40B4-BE49-F238E27FC236}">
                <a16:creationId xmlns:a16="http://schemas.microsoft.com/office/drawing/2014/main" id="{AF8E6ADF-9149-4B58-8C3D-CFA338294602}"/>
              </a:ext>
            </a:extLst>
          </p:cNvPr>
          <p:cNvGrpSpPr/>
          <p:nvPr/>
        </p:nvGrpSpPr>
        <p:grpSpPr>
          <a:xfrm>
            <a:off x="783761" y="1133256"/>
            <a:ext cx="842970" cy="929337"/>
            <a:chOff x="6506504" y="937343"/>
            <a:chExt cx="744273" cy="793950"/>
          </a:xfrm>
          <a:solidFill>
            <a:schemeClr val="accent1"/>
          </a:solidFill>
          <a:effectLst>
            <a:glow>
              <a:schemeClr val="accent1">
                <a:alpha val="0"/>
              </a:schemeClr>
            </a:glow>
            <a:outerShdw blurRad="50800" dir="5400000" sx="1000" sy="1000" algn="ctr" rotWithShape="0">
              <a:srgbClr val="000000">
                <a:alpha val="0"/>
              </a:srgbClr>
            </a:outerShdw>
            <a:reflection endPos="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72" name="Google Shape;1228;p49">
              <a:extLst>
                <a:ext uri="{FF2B5EF4-FFF2-40B4-BE49-F238E27FC236}">
                  <a16:creationId xmlns:a16="http://schemas.microsoft.com/office/drawing/2014/main" id="{0900DF04-0F9D-4364-9009-E42C9455FA9A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229;p49">
              <a:extLst>
                <a:ext uri="{FF2B5EF4-FFF2-40B4-BE49-F238E27FC236}">
                  <a16:creationId xmlns:a16="http://schemas.microsoft.com/office/drawing/2014/main" id="{4838B3FB-B0BC-4D86-ACFA-00D6C7F190FB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p3d/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230;p49">
              <a:extLst>
                <a:ext uri="{FF2B5EF4-FFF2-40B4-BE49-F238E27FC236}">
                  <a16:creationId xmlns:a16="http://schemas.microsoft.com/office/drawing/2014/main" id="{A0FCF4DA-65D2-48A8-86F1-D9097DCB8CC5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" name="Google Shape;1231;p49">
              <a:extLst>
                <a:ext uri="{FF2B5EF4-FFF2-40B4-BE49-F238E27FC236}">
                  <a16:creationId xmlns:a16="http://schemas.microsoft.com/office/drawing/2014/main" id="{8201008D-174C-4EED-9292-41D463FEFED5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  <a:grpFill/>
          </p:grpSpPr>
          <p:sp>
            <p:nvSpPr>
              <p:cNvPr id="76" name="Google Shape;1232;p49">
                <a:extLst>
                  <a:ext uri="{FF2B5EF4-FFF2-40B4-BE49-F238E27FC236}">
                    <a16:creationId xmlns:a16="http://schemas.microsoft.com/office/drawing/2014/main" id="{FDCDCE6D-0372-4CE2-A83B-7652EF2A35FC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1233;p49">
                <a:extLst>
                  <a:ext uri="{FF2B5EF4-FFF2-40B4-BE49-F238E27FC236}">
                    <a16:creationId xmlns:a16="http://schemas.microsoft.com/office/drawing/2014/main" id="{47B8A74B-24E4-4C43-8411-28EB0942F2F5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1234;p49">
                <a:extLst>
                  <a:ext uri="{FF2B5EF4-FFF2-40B4-BE49-F238E27FC236}">
                    <a16:creationId xmlns:a16="http://schemas.microsoft.com/office/drawing/2014/main" id="{EF1EAFBB-8DC4-4D09-A4D4-6EA4ED6D1E7A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1235;p49">
                <a:extLst>
                  <a:ext uri="{FF2B5EF4-FFF2-40B4-BE49-F238E27FC236}">
                    <a16:creationId xmlns:a16="http://schemas.microsoft.com/office/drawing/2014/main" id="{5E292C4E-9208-4C1C-9A07-A6E9E7B022B7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1236;p49">
                <a:extLst>
                  <a:ext uri="{FF2B5EF4-FFF2-40B4-BE49-F238E27FC236}">
                    <a16:creationId xmlns:a16="http://schemas.microsoft.com/office/drawing/2014/main" id="{2BBCE7AE-6C6B-4E6C-B37B-149875E818BC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1237;p49">
                <a:extLst>
                  <a:ext uri="{FF2B5EF4-FFF2-40B4-BE49-F238E27FC236}">
                    <a16:creationId xmlns:a16="http://schemas.microsoft.com/office/drawing/2014/main" id="{25F14291-6986-4BEA-B7A7-BE25E101FEED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1238;p49">
                <a:extLst>
                  <a:ext uri="{FF2B5EF4-FFF2-40B4-BE49-F238E27FC236}">
                    <a16:creationId xmlns:a16="http://schemas.microsoft.com/office/drawing/2014/main" id="{65F866B6-02E6-406D-B2B4-D50E2CB30429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1239;p49">
                <a:extLst>
                  <a:ext uri="{FF2B5EF4-FFF2-40B4-BE49-F238E27FC236}">
                    <a16:creationId xmlns:a16="http://schemas.microsoft.com/office/drawing/2014/main" id="{B6DB480C-1FFE-4B50-8C64-8A53603A580C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rgbClr val="00153E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1240;p49">
                <a:extLst>
                  <a:ext uri="{FF2B5EF4-FFF2-40B4-BE49-F238E27FC236}">
                    <a16:creationId xmlns:a16="http://schemas.microsoft.com/office/drawing/2014/main" id="{57CF5731-57A2-484A-AE55-5FE4421E849B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rgbClr val="00153E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1241;p49">
                <a:extLst>
                  <a:ext uri="{FF2B5EF4-FFF2-40B4-BE49-F238E27FC236}">
                    <a16:creationId xmlns:a16="http://schemas.microsoft.com/office/drawing/2014/main" id="{B26BDA0B-EDC9-47C5-B30B-3FD20BBDAF01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rgbClr val="00153E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6" name="Google Shape;319;p34">
            <a:extLst>
              <a:ext uri="{FF2B5EF4-FFF2-40B4-BE49-F238E27FC236}">
                <a16:creationId xmlns:a16="http://schemas.microsoft.com/office/drawing/2014/main" id="{4F98E8F6-3F15-4685-AA2C-8728374427C9}"/>
              </a:ext>
            </a:extLst>
          </p:cNvPr>
          <p:cNvGrpSpPr/>
          <p:nvPr/>
        </p:nvGrpSpPr>
        <p:grpSpPr>
          <a:xfrm>
            <a:off x="4734730" y="2514677"/>
            <a:ext cx="1357515" cy="906113"/>
            <a:chOff x="1177450" y="241631"/>
            <a:chExt cx="6173152" cy="3616776"/>
          </a:xfrm>
        </p:grpSpPr>
        <p:sp>
          <p:nvSpPr>
            <p:cNvPr id="87" name="Google Shape;320;p34">
              <a:extLst>
                <a:ext uri="{FF2B5EF4-FFF2-40B4-BE49-F238E27FC236}">
                  <a16:creationId xmlns:a16="http://schemas.microsoft.com/office/drawing/2014/main" id="{C3426033-BEEF-48FE-BD45-2A69D2380D2D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321;p34">
              <a:extLst>
                <a:ext uri="{FF2B5EF4-FFF2-40B4-BE49-F238E27FC236}">
                  <a16:creationId xmlns:a16="http://schemas.microsoft.com/office/drawing/2014/main" id="{D4201099-C06B-4950-B05C-B18007BBB6EF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322;p34">
              <a:extLst>
                <a:ext uri="{FF2B5EF4-FFF2-40B4-BE49-F238E27FC236}">
                  <a16:creationId xmlns:a16="http://schemas.microsoft.com/office/drawing/2014/main" id="{AFA34407-4A3F-4D91-AEC5-7DF59777917D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323;p34">
              <a:extLst>
                <a:ext uri="{FF2B5EF4-FFF2-40B4-BE49-F238E27FC236}">
                  <a16:creationId xmlns:a16="http://schemas.microsoft.com/office/drawing/2014/main" id="{C9D6D252-07D2-4335-AB31-EE0F72C4BEC2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295;p32">
            <a:extLst>
              <a:ext uri="{FF2B5EF4-FFF2-40B4-BE49-F238E27FC236}">
                <a16:creationId xmlns:a16="http://schemas.microsoft.com/office/drawing/2014/main" id="{63D8D6F4-064B-4EF4-B26A-2B8719BFA6D8}"/>
              </a:ext>
            </a:extLst>
          </p:cNvPr>
          <p:cNvGrpSpPr/>
          <p:nvPr/>
        </p:nvGrpSpPr>
        <p:grpSpPr>
          <a:xfrm>
            <a:off x="5413208" y="3776983"/>
            <a:ext cx="517672" cy="825539"/>
            <a:chOff x="2547150" y="238125"/>
            <a:chExt cx="2525675" cy="5238750"/>
          </a:xfrm>
        </p:grpSpPr>
        <p:sp>
          <p:nvSpPr>
            <p:cNvPr id="92" name="Google Shape;296;p32">
              <a:extLst>
                <a:ext uri="{FF2B5EF4-FFF2-40B4-BE49-F238E27FC236}">
                  <a16:creationId xmlns:a16="http://schemas.microsoft.com/office/drawing/2014/main" id="{2434DA04-4142-4C1D-903E-99B2565F5392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297;p32">
              <a:extLst>
                <a:ext uri="{FF2B5EF4-FFF2-40B4-BE49-F238E27FC236}">
                  <a16:creationId xmlns:a16="http://schemas.microsoft.com/office/drawing/2014/main" id="{3F54F51F-2653-4BF4-B8AA-BF65DFF74B00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98;p32">
              <a:extLst>
                <a:ext uri="{FF2B5EF4-FFF2-40B4-BE49-F238E27FC236}">
                  <a16:creationId xmlns:a16="http://schemas.microsoft.com/office/drawing/2014/main" id="{BDD20F1F-1F02-4533-8C5E-0112709EE070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99;p32">
              <a:extLst>
                <a:ext uri="{FF2B5EF4-FFF2-40B4-BE49-F238E27FC236}">
                  <a16:creationId xmlns:a16="http://schemas.microsoft.com/office/drawing/2014/main" id="{3D01AAF3-0FE0-48EC-90EF-B63F9EC10D3A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ZoneTexte 96">
            <a:extLst>
              <a:ext uri="{FF2B5EF4-FFF2-40B4-BE49-F238E27FC236}">
                <a16:creationId xmlns:a16="http://schemas.microsoft.com/office/drawing/2014/main" id="{24369DAE-B986-4840-82F6-C70829954B9D}"/>
              </a:ext>
            </a:extLst>
          </p:cNvPr>
          <p:cNvSpPr txBox="1"/>
          <p:nvPr/>
        </p:nvSpPr>
        <p:spPr>
          <a:xfrm>
            <a:off x="2470585" y="1060072"/>
            <a:ext cx="45282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indent="0" algn="ctr">
              <a:buNone/>
            </a:pPr>
            <a:r>
              <a:rPr lang="en" sz="2000" dirty="0">
                <a:solidFill>
                  <a:srgbClr val="222222"/>
                </a:solidFill>
              </a:rPr>
              <a:t>👉 </a:t>
            </a:r>
            <a:r>
              <a:rPr lang="fr-FR" sz="2000" b="1" dirty="0">
                <a:latin typeface="Dosis" pitchFamily="2" charset="0"/>
              </a:rPr>
              <a:t>Mise en place d’une application web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5E6E9FDE-C7B6-4514-AE43-E4791D1EEB3C}"/>
              </a:ext>
            </a:extLst>
          </p:cNvPr>
          <p:cNvSpPr txBox="1"/>
          <p:nvPr/>
        </p:nvSpPr>
        <p:spPr>
          <a:xfrm>
            <a:off x="2106023" y="1589134"/>
            <a:ext cx="6507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latin typeface="Dosis" pitchFamily="2" charset="0"/>
              </a:rPr>
              <a:t>Pour la gestion informatisée des  compétitions sportives  pour le compte de l’université de Ngaoundéré</a:t>
            </a:r>
          </a:p>
        </p:txBody>
      </p:sp>
      <p:sp>
        <p:nvSpPr>
          <p:cNvPr id="103" name="Google Shape;691;p48">
            <a:extLst>
              <a:ext uri="{FF2B5EF4-FFF2-40B4-BE49-F238E27FC236}">
                <a16:creationId xmlns:a16="http://schemas.microsoft.com/office/drawing/2014/main" id="{85C81351-3E0A-4A2A-B367-11687B602D8C}"/>
              </a:ext>
            </a:extLst>
          </p:cNvPr>
          <p:cNvSpPr/>
          <p:nvPr/>
        </p:nvSpPr>
        <p:spPr>
          <a:xfrm rot="2625998">
            <a:off x="4069488" y="2836502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solidFill>
            <a:schemeClr val="tx1"/>
          </a:solidFill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691;p48">
            <a:extLst>
              <a:ext uri="{FF2B5EF4-FFF2-40B4-BE49-F238E27FC236}">
                <a16:creationId xmlns:a16="http://schemas.microsoft.com/office/drawing/2014/main" id="{609DBEDA-B409-4837-BAF3-0E28935819D1}"/>
              </a:ext>
            </a:extLst>
          </p:cNvPr>
          <p:cNvSpPr/>
          <p:nvPr/>
        </p:nvSpPr>
        <p:spPr>
          <a:xfrm rot="2628815">
            <a:off x="4698526" y="4051207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solidFill>
            <a:schemeClr val="tx1"/>
          </a:solidFill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1227;p49">
            <a:extLst>
              <a:ext uri="{FF2B5EF4-FFF2-40B4-BE49-F238E27FC236}">
                <a16:creationId xmlns:a16="http://schemas.microsoft.com/office/drawing/2014/main" id="{0C443278-56CD-416D-AE71-441218881657}"/>
              </a:ext>
            </a:extLst>
          </p:cNvPr>
          <p:cNvGrpSpPr/>
          <p:nvPr/>
        </p:nvGrpSpPr>
        <p:grpSpPr>
          <a:xfrm>
            <a:off x="-90162" y="3276770"/>
            <a:ext cx="842970" cy="929337"/>
            <a:chOff x="6506504" y="937343"/>
            <a:chExt cx="744273" cy="793950"/>
          </a:xfrm>
          <a:solidFill>
            <a:schemeClr val="accent1"/>
          </a:solidFill>
          <a:effectLst>
            <a:glow>
              <a:schemeClr val="accent1">
                <a:alpha val="0"/>
              </a:schemeClr>
            </a:glow>
            <a:outerShdw blurRad="50800" dir="5400000" sx="1000" sy="1000" algn="ctr" rotWithShape="0">
              <a:srgbClr val="000000">
                <a:alpha val="0"/>
              </a:srgbClr>
            </a:outerShdw>
            <a:reflection endPos="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100" name="Google Shape;1228;p49">
              <a:extLst>
                <a:ext uri="{FF2B5EF4-FFF2-40B4-BE49-F238E27FC236}">
                  <a16:creationId xmlns:a16="http://schemas.microsoft.com/office/drawing/2014/main" id="{F10CF712-AF63-4FCF-9F15-2150AD29F065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229;p49">
              <a:extLst>
                <a:ext uri="{FF2B5EF4-FFF2-40B4-BE49-F238E27FC236}">
                  <a16:creationId xmlns:a16="http://schemas.microsoft.com/office/drawing/2014/main" id="{DDBA2F91-0666-42F3-B452-3219F432711D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p3d/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30;p49">
              <a:extLst>
                <a:ext uri="{FF2B5EF4-FFF2-40B4-BE49-F238E27FC236}">
                  <a16:creationId xmlns:a16="http://schemas.microsoft.com/office/drawing/2014/main" id="{68982BC5-1345-4CBA-BDAE-C0BCBC72F420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" name="Google Shape;1231;p49">
              <a:extLst>
                <a:ext uri="{FF2B5EF4-FFF2-40B4-BE49-F238E27FC236}">
                  <a16:creationId xmlns:a16="http://schemas.microsoft.com/office/drawing/2014/main" id="{BD4D0C55-B46D-4E21-A074-070218A61BAE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  <a:grpFill/>
          </p:grpSpPr>
          <p:sp>
            <p:nvSpPr>
              <p:cNvPr id="106" name="Google Shape;1232;p49">
                <a:extLst>
                  <a:ext uri="{FF2B5EF4-FFF2-40B4-BE49-F238E27FC236}">
                    <a16:creationId xmlns:a16="http://schemas.microsoft.com/office/drawing/2014/main" id="{8C787091-331F-4C2A-9F60-FF1DE05EFA62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233;p49">
                <a:extLst>
                  <a:ext uri="{FF2B5EF4-FFF2-40B4-BE49-F238E27FC236}">
                    <a16:creationId xmlns:a16="http://schemas.microsoft.com/office/drawing/2014/main" id="{9566F632-4870-4393-87AF-73B7F42CB232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234;p49">
                <a:extLst>
                  <a:ext uri="{FF2B5EF4-FFF2-40B4-BE49-F238E27FC236}">
                    <a16:creationId xmlns:a16="http://schemas.microsoft.com/office/drawing/2014/main" id="{D291AC09-1CCA-4A59-9654-4DAA2495F46B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235;p49">
                <a:extLst>
                  <a:ext uri="{FF2B5EF4-FFF2-40B4-BE49-F238E27FC236}">
                    <a16:creationId xmlns:a16="http://schemas.microsoft.com/office/drawing/2014/main" id="{E0FFAACC-89D9-4FCD-85AD-382638EFC6D4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236;p49">
                <a:extLst>
                  <a:ext uri="{FF2B5EF4-FFF2-40B4-BE49-F238E27FC236}">
                    <a16:creationId xmlns:a16="http://schemas.microsoft.com/office/drawing/2014/main" id="{4EF87369-F15B-48D5-99A5-302B4AE4C979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237;p49">
                <a:extLst>
                  <a:ext uri="{FF2B5EF4-FFF2-40B4-BE49-F238E27FC236}">
                    <a16:creationId xmlns:a16="http://schemas.microsoft.com/office/drawing/2014/main" id="{9C9770FD-56B8-47B1-9068-1D2D67A412A2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238;p49">
                <a:extLst>
                  <a:ext uri="{FF2B5EF4-FFF2-40B4-BE49-F238E27FC236}">
                    <a16:creationId xmlns:a16="http://schemas.microsoft.com/office/drawing/2014/main" id="{630856A6-6DC2-4B12-A375-9D1CA93F555B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239;p49">
                <a:extLst>
                  <a:ext uri="{FF2B5EF4-FFF2-40B4-BE49-F238E27FC236}">
                    <a16:creationId xmlns:a16="http://schemas.microsoft.com/office/drawing/2014/main" id="{75B3F770-607C-494F-9717-ACEAADEC92CC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rgbClr val="00153E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240;p49">
                <a:extLst>
                  <a:ext uri="{FF2B5EF4-FFF2-40B4-BE49-F238E27FC236}">
                    <a16:creationId xmlns:a16="http://schemas.microsoft.com/office/drawing/2014/main" id="{B8A04403-9001-4A60-9C6F-F5AA400F12F0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rgbClr val="00153E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241;p49">
                <a:extLst>
                  <a:ext uri="{FF2B5EF4-FFF2-40B4-BE49-F238E27FC236}">
                    <a16:creationId xmlns:a16="http://schemas.microsoft.com/office/drawing/2014/main" id="{B55E9DB3-362D-449D-8A25-171A2DDE5A57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rgbClr val="00153E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483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21600000">
                                      <p:cBhvr>
                                        <p:cTn id="6" dur="1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822E0-B0BA-4EF5-AD6C-473682359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553" y="1006876"/>
            <a:ext cx="7366225" cy="2381300"/>
          </a:xfrm>
        </p:spPr>
        <p:txBody>
          <a:bodyPr/>
          <a:lstStyle/>
          <a:p>
            <a:pPr algn="ctr"/>
            <a:r>
              <a:rPr lang="fr-FR" dirty="0"/>
              <a:t>3-Langage de modélisation  et  méthode de développement </a:t>
            </a:r>
          </a:p>
        </p:txBody>
      </p:sp>
    </p:spTree>
    <p:extLst>
      <p:ext uri="{BB962C8B-B14F-4D97-AF65-F5344CB8AC3E}">
        <p14:creationId xmlns:p14="http://schemas.microsoft.com/office/powerpoint/2010/main" val="248922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8013</TotalTime>
  <Words>782</Words>
  <Application>Microsoft Office PowerPoint</Application>
  <PresentationFormat>Affichage à l'écran (16:9)</PresentationFormat>
  <Paragraphs>152</Paragraphs>
  <Slides>29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6" baseType="lpstr">
      <vt:lpstr>Calibri</vt:lpstr>
      <vt:lpstr>Roboto</vt:lpstr>
      <vt:lpstr>Dosis</vt:lpstr>
      <vt:lpstr>Wingdings</vt:lpstr>
      <vt:lpstr>Arial</vt:lpstr>
      <vt:lpstr>Times New Roman</vt:lpstr>
      <vt:lpstr>William template</vt:lpstr>
      <vt:lpstr>Présentation PowerPoint</vt:lpstr>
      <vt:lpstr>                          PLAN </vt:lpstr>
      <vt:lpstr>1-Présentation de l’entreprise</vt:lpstr>
      <vt:lpstr>Présentation PowerPoint</vt:lpstr>
      <vt:lpstr>2- Généralités et problématique  </vt:lpstr>
      <vt:lpstr>Présentation PowerPoint</vt:lpstr>
      <vt:lpstr>Présentation PowerPoint</vt:lpstr>
      <vt:lpstr>Présentation PowerPoint</vt:lpstr>
      <vt:lpstr>3-Langage de modélisation  et  méthode de développement </vt:lpstr>
      <vt:lpstr>Le langage de modélisation</vt:lpstr>
      <vt:lpstr>Méthode de développement : méthode agile Scrum </vt:lpstr>
      <vt:lpstr>4-Analyse et conception</vt:lpstr>
      <vt:lpstr>Acteurs du système</vt:lpstr>
      <vt:lpstr>Présentation PowerPoint</vt:lpstr>
      <vt:lpstr>Présentation PowerPoint</vt:lpstr>
      <vt:lpstr>Présentation PowerPoint</vt:lpstr>
      <vt:lpstr>Présentation PowerPoint</vt:lpstr>
      <vt:lpstr>5-Tests</vt:lpstr>
      <vt:lpstr>Implémentation</vt:lpstr>
      <vt:lpstr>Tests</vt:lpstr>
      <vt:lpstr>Présentation PowerPoint</vt:lpstr>
      <vt:lpstr>6-Conclusions et perspectives</vt:lpstr>
      <vt:lpstr>7-Conclusions et perspectives</vt:lpstr>
      <vt:lpstr>7-Conclusions et perspectives</vt:lpstr>
      <vt:lpstr>SPORT EVENT </vt:lpstr>
      <vt:lpstr>MERCI  BEAUCOUP</vt:lpstr>
      <vt:lpstr>SPORT EVENT </vt:lpstr>
      <vt:lpstr>SPORT EVENT </vt:lpstr>
      <vt:lpstr>SPORT EVENT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BIENVENUE  A MA SOUTENANCE DE FIN   D’ETUDE DUT </dc:title>
  <cp:lastModifiedBy>lion</cp:lastModifiedBy>
  <cp:revision>136</cp:revision>
  <dcterms:modified xsi:type="dcterms:W3CDTF">2023-12-15T09:46:11Z</dcterms:modified>
</cp:coreProperties>
</file>