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88" r:id="rId4"/>
    <p:sldId id="258" r:id="rId5"/>
    <p:sldId id="270" r:id="rId6"/>
    <p:sldId id="259" r:id="rId7"/>
    <p:sldId id="260" r:id="rId8"/>
    <p:sldId id="261" r:id="rId9"/>
    <p:sldId id="263" r:id="rId10"/>
    <p:sldId id="262" r:id="rId11"/>
    <p:sldId id="264" r:id="rId12"/>
    <p:sldId id="265" r:id="rId13"/>
    <p:sldId id="266" r:id="rId14"/>
    <p:sldId id="267" r:id="rId15"/>
    <p:sldId id="268" r:id="rId16"/>
    <p:sldId id="269" r:id="rId17"/>
    <p:sldId id="271" r:id="rId18"/>
    <p:sldId id="272" r:id="rId19"/>
    <p:sldId id="273" r:id="rId20"/>
    <p:sldId id="290" r:id="rId21"/>
    <p:sldId id="278" r:id="rId22"/>
    <p:sldId id="274" r:id="rId23"/>
    <p:sldId id="279" r:id="rId24"/>
    <p:sldId id="281" r:id="rId25"/>
    <p:sldId id="280" r:id="rId26"/>
    <p:sldId id="284" r:id="rId27"/>
    <p:sldId id="285" r:id="rId28"/>
    <p:sldId id="286" r:id="rId29"/>
    <p:sldId id="287" r:id="rId30"/>
    <p:sldId id="289" r:id="rId31"/>
    <p:sldId id="275" r:id="rId32"/>
    <p:sldId id="282" r:id="rId33"/>
    <p:sldId id="276" r:id="rId34"/>
    <p:sldId id="27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 Evan R" initials="CER" lastIdx="1" clrIdx="0">
    <p:extLst>
      <p:ext uri="{19B8F6BF-5375-455C-9EA6-DF929625EA0E}">
        <p15:presenceInfo xmlns:p15="http://schemas.microsoft.com/office/powerpoint/2012/main" userId="S-1-5-21-1981756720-1202999891-1092489882-1083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79784" autoAdjust="0"/>
  </p:normalViewPr>
  <p:slideViewPr>
    <p:cSldViewPr snapToGrid="0">
      <p:cViewPr varScale="1">
        <p:scale>
          <a:sx n="53" d="100"/>
          <a:sy n="53" d="100"/>
        </p:scale>
        <p:origin x="6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9B32A-07ED-4522-B92B-578F6F9C50B5}" type="datetimeFigureOut">
              <a:rPr lang="en-US" smtClean="0"/>
              <a:t>5/9/2018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F3307-2931-4AA0-BA72-DD639348A691}" type="slidenum">
              <a:rPr lang="en-US" smtClean="0"/>
              <a:t>‹#›</a:t>
            </a:fld>
            <a:endParaRPr lang="en-US"/>
          </a:p>
        </p:txBody>
      </p:sp>
    </p:spTree>
    <p:extLst>
      <p:ext uri="{BB962C8B-B14F-4D97-AF65-F5344CB8AC3E}">
        <p14:creationId xmlns:p14="http://schemas.microsoft.com/office/powerpoint/2010/main" val="187197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a:t>
            </a:r>
          </a:p>
          <a:p>
            <a:pPr marL="228600" indent="-228600">
              <a:buAutoNum type="arabicParenR"/>
            </a:pPr>
            <a:r>
              <a:rPr lang="en-US" baseline="0" dirty="0" smtClean="0"/>
              <a:t>How many people here plan to build their own machine learning models from scratch?</a:t>
            </a:r>
          </a:p>
          <a:p>
            <a:pPr marL="228600" indent="-228600">
              <a:buAutoNum type="arabicParenR"/>
            </a:pPr>
            <a:r>
              <a:rPr lang="en-US" baseline="0" dirty="0" smtClean="0"/>
              <a:t>How many people want to know basic info and when to use each model?</a:t>
            </a:r>
          </a:p>
          <a:p>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3</a:t>
            </a:fld>
            <a:endParaRPr lang="en-US" dirty="0"/>
          </a:p>
        </p:txBody>
      </p:sp>
    </p:spTree>
    <p:extLst>
      <p:ext uri="{BB962C8B-B14F-4D97-AF65-F5344CB8AC3E}">
        <p14:creationId xmlns:p14="http://schemas.microsoft.com/office/powerpoint/2010/main" val="1883698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a:t>
            </a:r>
            <a:r>
              <a:rPr lang="en-US" baseline="0" dirty="0" smtClean="0"/>
              <a:t> steps are going to be very similar for all classification models</a:t>
            </a:r>
          </a:p>
          <a:p>
            <a:pPr marL="628650" lvl="1" indent="-171450">
              <a:buFont typeface="Arial" panose="020B0604020202020204" pitchFamily="34" charset="0"/>
              <a:buChar char="•"/>
            </a:pPr>
            <a:r>
              <a:rPr lang="en-US" baseline="0" dirty="0" smtClean="0"/>
              <a:t>Sometimes there will need to be special hyperparameters set before training the model</a:t>
            </a:r>
          </a:p>
          <a:p>
            <a:pPr marL="628650" lvl="1" indent="-171450">
              <a:buFont typeface="Arial" panose="020B0604020202020204" pitchFamily="34" charset="0"/>
              <a:buChar char="•"/>
            </a:pPr>
            <a:r>
              <a:rPr lang="en-US" baseline="0" dirty="0" smtClean="0"/>
              <a:t>Log </a:t>
            </a:r>
            <a:r>
              <a:rPr lang="en-US" baseline="0" dirty="0" err="1" smtClean="0"/>
              <a:t>reg</a:t>
            </a:r>
            <a:r>
              <a:rPr lang="en-US" baseline="0" dirty="0" smtClean="0"/>
              <a:t> is a simple model that does not require pre-set hyperparameters (except regularization if necessary)</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16</a:t>
            </a:fld>
            <a:endParaRPr lang="en-US"/>
          </a:p>
        </p:txBody>
      </p:sp>
    </p:spTree>
    <p:extLst>
      <p:ext uri="{BB962C8B-B14F-4D97-AF65-F5344CB8AC3E}">
        <p14:creationId xmlns:p14="http://schemas.microsoft.com/office/powerpoint/2010/main" val="200283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least</a:t>
            </a:r>
            <a:r>
              <a:rPr lang="en-US" baseline="0" dirty="0" smtClean="0"/>
              <a:t> squares, it extends the equation out to the number of predictors.</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17</a:t>
            </a:fld>
            <a:endParaRPr lang="en-US"/>
          </a:p>
        </p:txBody>
      </p:sp>
    </p:spTree>
    <p:extLst>
      <p:ext uri="{BB962C8B-B14F-4D97-AF65-F5344CB8AC3E}">
        <p14:creationId xmlns:p14="http://schemas.microsoft.com/office/powerpoint/2010/main" val="380191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 income coefficient is 40 as the table was measured in units of $1000</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18</a:t>
            </a:fld>
            <a:endParaRPr lang="en-US"/>
          </a:p>
        </p:txBody>
      </p:sp>
    </p:spTree>
    <p:extLst>
      <p:ext uri="{BB962C8B-B14F-4D97-AF65-F5344CB8AC3E}">
        <p14:creationId xmlns:p14="http://schemas.microsoft.com/office/powerpoint/2010/main" val="1646348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Advantages:</a:t>
            </a:r>
          </a:p>
          <a:p>
            <a:pPr marL="628650" lvl="1" indent="-171450">
              <a:buFont typeface="Arial" panose="020B0604020202020204" pitchFamily="34" charset="0"/>
              <a:buChar char="•"/>
            </a:pPr>
            <a:r>
              <a:rPr lang="en-US" dirty="0" smtClean="0"/>
              <a:t>Efficient:</a:t>
            </a:r>
            <a:r>
              <a:rPr lang="en-US" baseline="0" dirty="0" smtClean="0"/>
              <a:t> E</a:t>
            </a:r>
            <a:r>
              <a:rPr lang="en-US" dirty="0" smtClean="0"/>
              <a:t>asy</a:t>
            </a:r>
            <a:r>
              <a:rPr lang="en-US" baseline="0" dirty="0" smtClean="0"/>
              <a:t> to set up and run with minimal computing power necessary</a:t>
            </a:r>
          </a:p>
          <a:p>
            <a:pPr marL="628650" lvl="1" indent="-171450">
              <a:buFont typeface="Arial" panose="020B0604020202020204" pitchFamily="34" charset="0"/>
              <a:buChar char="•"/>
            </a:pPr>
            <a:r>
              <a:rPr lang="en-US" dirty="0" smtClean="0"/>
              <a:t>probability: many classification algorithms aren’t based upon probability</a:t>
            </a:r>
            <a:r>
              <a:rPr lang="en-US" baseline="0" dirty="0" smtClean="0"/>
              <a:t> and finding that information can prove difficult</a:t>
            </a:r>
          </a:p>
          <a:p>
            <a:pPr marL="628650" lvl="1" indent="-171450">
              <a:buFont typeface="Arial" panose="020B0604020202020204" pitchFamily="34" charset="0"/>
              <a:buChar char="•"/>
            </a:pPr>
            <a:r>
              <a:rPr lang="en-US" baseline="0" dirty="0" smtClean="0"/>
              <a:t>Correlation: Naïve Bayes does care…</a:t>
            </a:r>
          </a:p>
          <a:p>
            <a:pPr marL="628650" lvl="1" indent="-171450">
              <a:buFont typeface="Arial" panose="020B0604020202020204" pitchFamily="34" charset="0"/>
              <a:buChar char="•"/>
            </a:pPr>
            <a:r>
              <a:rPr lang="en-US" baseline="0" dirty="0" smtClean="0"/>
              <a:t>Parameters: few but some optional tuning parameters</a:t>
            </a:r>
          </a:p>
          <a:p>
            <a:pPr marL="1085850" lvl="2" indent="-171450">
              <a:buFont typeface="Arial" panose="020B0604020202020204" pitchFamily="34" charset="0"/>
              <a:buChar char="•"/>
            </a:pPr>
            <a:r>
              <a:rPr lang="en-US" baseline="0" dirty="0" smtClean="0"/>
              <a:t>Regularization – (value of lambda)</a:t>
            </a:r>
          </a:p>
          <a:p>
            <a:pPr marL="171450" lvl="0" indent="-171450">
              <a:buFont typeface="Arial" panose="020B0604020202020204" pitchFamily="34" charset="0"/>
              <a:buChar char="•"/>
            </a:pPr>
            <a:r>
              <a:rPr lang="en-US" baseline="0" dirty="0" smtClean="0"/>
              <a:t>Drawbacks:</a:t>
            </a:r>
          </a:p>
          <a:p>
            <a:pPr marL="628650" lvl="1" indent="-171450">
              <a:buFont typeface="Arial" panose="020B0604020202020204" pitchFamily="34" charset="0"/>
              <a:buChar char="•"/>
            </a:pPr>
            <a:r>
              <a:rPr lang="en-US" baseline="0" dirty="0" smtClean="0"/>
              <a:t>Large feature space: struggles compared to other algorithms when many features are included in the model</a:t>
            </a:r>
          </a:p>
          <a:p>
            <a:pPr marL="628650" lvl="1" indent="-171450">
              <a:buFont typeface="Arial" panose="020B0604020202020204" pitchFamily="34" charset="0"/>
              <a:buChar char="•"/>
            </a:pPr>
            <a:r>
              <a:rPr lang="en-US" baseline="0" dirty="0" smtClean="0"/>
              <a:t>Multi-class prediction: other algorithms are better suited like LDA, decision trees, and naïve </a:t>
            </a:r>
            <a:r>
              <a:rPr lang="en-US" baseline="0" dirty="0" err="1" smtClean="0"/>
              <a:t>bayes</a:t>
            </a:r>
            <a:r>
              <a:rPr lang="en-US" baseline="0" dirty="0" smtClean="0"/>
              <a:t>.</a:t>
            </a:r>
          </a:p>
          <a:p>
            <a:pPr marL="628650" lvl="1" indent="-171450">
              <a:buFont typeface="Arial" panose="020B0604020202020204" pitchFamily="34" charset="0"/>
              <a:buChar char="•"/>
            </a:pPr>
            <a:r>
              <a:rPr lang="en-US" baseline="0" dirty="0" smtClean="0"/>
              <a:t>Unstable: 7777777777777777</a:t>
            </a:r>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029F3307-2931-4AA0-BA72-DD639348A691}" type="slidenum">
              <a:rPr lang="en-US" smtClean="0"/>
              <a:t>19</a:t>
            </a:fld>
            <a:endParaRPr lang="en-US"/>
          </a:p>
        </p:txBody>
      </p:sp>
    </p:spTree>
    <p:extLst>
      <p:ext uri="{BB962C8B-B14F-4D97-AF65-F5344CB8AC3E}">
        <p14:creationId xmlns:p14="http://schemas.microsoft.com/office/powerpoint/2010/main" val="1782028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22</a:t>
            </a:fld>
            <a:endParaRPr lang="en-US"/>
          </a:p>
        </p:txBody>
      </p:sp>
    </p:spTree>
    <p:extLst>
      <p:ext uri="{BB962C8B-B14F-4D97-AF65-F5344CB8AC3E}">
        <p14:creationId xmlns:p14="http://schemas.microsoft.com/office/powerpoint/2010/main" val="2957956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Model = parametric</a:t>
            </a:r>
          </a:p>
          <a:p>
            <a:pPr marL="171450" indent="-171450">
              <a:buFont typeface="Arial" panose="020B0604020202020204" pitchFamily="34" charset="0"/>
              <a:buChar char="•"/>
            </a:pPr>
            <a:r>
              <a:rPr lang="en-US" dirty="0" smtClean="0"/>
              <a:t>Assumes Gaussian or</a:t>
            </a:r>
            <a:r>
              <a:rPr lang="en-US" baseline="0" dirty="0" smtClean="0"/>
              <a:t> </a:t>
            </a:r>
            <a:r>
              <a:rPr lang="en-US" dirty="0" smtClean="0"/>
              <a:t>normal</a:t>
            </a:r>
            <a:r>
              <a:rPr lang="en-US" baseline="0" dirty="0" smtClean="0"/>
              <a:t>ly distributed variables to be used in model</a:t>
            </a:r>
          </a:p>
          <a:p>
            <a:pPr marL="171450" indent="-171450">
              <a:buFont typeface="Arial" panose="020B0604020202020204" pitchFamily="34" charset="0"/>
              <a:buChar char="•"/>
            </a:pPr>
            <a:r>
              <a:rPr lang="en-US" baseline="0" dirty="0" smtClean="0"/>
              <a:t>NB: assumes complete independence of variables</a:t>
            </a:r>
          </a:p>
        </p:txBody>
      </p:sp>
      <p:sp>
        <p:nvSpPr>
          <p:cNvPr id="4" name="Slide Number Placeholder 3"/>
          <p:cNvSpPr>
            <a:spLocks noGrp="1"/>
          </p:cNvSpPr>
          <p:nvPr>
            <p:ph type="sldNum" sz="quarter" idx="10"/>
          </p:nvPr>
        </p:nvSpPr>
        <p:spPr/>
        <p:txBody>
          <a:bodyPr/>
          <a:lstStyle/>
          <a:p>
            <a:fld id="{029F3307-2931-4AA0-BA72-DD639348A691}" type="slidenum">
              <a:rPr lang="en-US" smtClean="0"/>
              <a:t>23</a:t>
            </a:fld>
            <a:endParaRPr lang="en-US"/>
          </a:p>
        </p:txBody>
      </p:sp>
    </p:spTree>
    <p:extLst>
      <p:ext uri="{BB962C8B-B14F-4D97-AF65-F5344CB8AC3E}">
        <p14:creationId xmlns:p14="http://schemas.microsoft.com/office/powerpoint/2010/main" val="3845101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Transform</a:t>
            </a:r>
            <a:r>
              <a:rPr lang="en-US" baseline="0" dirty="0" smtClean="0"/>
              <a:t> variables to make more “Gaussian-looking” distribution using log and root for exponential distributions and Box-cox transformation for skewed distributions.</a:t>
            </a:r>
          </a:p>
          <a:p>
            <a:pPr marL="228600" indent="-228600">
              <a:buAutoNum type="arabicParenR"/>
            </a:pPr>
            <a:r>
              <a:rPr lang="en-US" baseline="0" dirty="0" smtClean="0"/>
              <a:t>2) Sigma-clipping is a method of removing outliers</a:t>
            </a:r>
          </a:p>
          <a:p>
            <a:pPr marL="228600" indent="-228600">
              <a:buAutoNum type="arabicParenR"/>
            </a:pPr>
            <a:r>
              <a:rPr lang="en-US" baseline="0" dirty="0" smtClean="0"/>
              <a:t>Standardization techniques can make your data have a mean of 0 and standard deviation of 1</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24</a:t>
            </a:fld>
            <a:endParaRPr lang="en-US"/>
          </a:p>
        </p:txBody>
      </p:sp>
    </p:spTree>
    <p:extLst>
      <p:ext uri="{BB962C8B-B14F-4D97-AF65-F5344CB8AC3E}">
        <p14:creationId xmlns:p14="http://schemas.microsoft.com/office/powerpoint/2010/main" val="429463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 going to go into great detail about the math, jus</a:t>
            </a:r>
            <a:r>
              <a:rPr lang="en-US" baseline="0" dirty="0" smtClean="0"/>
              <a:t>t focused on knowing the use cases where it is valuable</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25</a:t>
            </a:fld>
            <a:endParaRPr lang="en-US"/>
          </a:p>
        </p:txBody>
      </p:sp>
    </p:spTree>
    <p:extLst>
      <p:ext uri="{BB962C8B-B14F-4D97-AF65-F5344CB8AC3E}">
        <p14:creationId xmlns:p14="http://schemas.microsoft.com/office/powerpoint/2010/main" val="2799152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26</a:t>
            </a:fld>
            <a:endParaRPr lang="en-US"/>
          </a:p>
        </p:txBody>
      </p:sp>
    </p:spTree>
    <p:extLst>
      <p:ext uri="{BB962C8B-B14F-4D97-AF65-F5344CB8AC3E}">
        <p14:creationId xmlns:p14="http://schemas.microsoft.com/office/powerpoint/2010/main" val="2147447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27</a:t>
            </a:fld>
            <a:endParaRPr lang="en-US"/>
          </a:p>
        </p:txBody>
      </p:sp>
    </p:spTree>
    <p:extLst>
      <p:ext uri="{BB962C8B-B14F-4D97-AF65-F5344CB8AC3E}">
        <p14:creationId xmlns:p14="http://schemas.microsoft.com/office/powerpoint/2010/main" val="2463583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main built-in</a:t>
            </a:r>
            <a:r>
              <a:rPr lang="en-US" baseline="0" dirty="0" smtClean="0"/>
              <a:t> measurements that will be commonly seen in many R and Python ml libraries (Caret for R, </a:t>
            </a:r>
            <a:r>
              <a:rPr lang="en-US" baseline="0" dirty="0" err="1" smtClean="0"/>
              <a:t>SkLearn</a:t>
            </a:r>
            <a:r>
              <a:rPr lang="en-US" baseline="0" dirty="0" smtClean="0"/>
              <a:t> for Python)</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5</a:t>
            </a:fld>
            <a:endParaRPr lang="en-US"/>
          </a:p>
        </p:txBody>
      </p:sp>
    </p:spTree>
    <p:extLst>
      <p:ext uri="{BB962C8B-B14F-4D97-AF65-F5344CB8AC3E}">
        <p14:creationId xmlns:p14="http://schemas.microsoft.com/office/powerpoint/2010/main" val="980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a:t>
            </a:r>
            <a:r>
              <a:rPr lang="en-US" baseline="0" dirty="0" smtClean="0"/>
              <a:t> model – unable to classify more complex classification tasks</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28</a:t>
            </a:fld>
            <a:endParaRPr lang="en-US"/>
          </a:p>
        </p:txBody>
      </p:sp>
    </p:spTree>
    <p:extLst>
      <p:ext uri="{BB962C8B-B14F-4D97-AF65-F5344CB8AC3E}">
        <p14:creationId xmlns:p14="http://schemas.microsoft.com/office/powerpoint/2010/main" val="694565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aseline="0" dirty="0" smtClean="0"/>
              <a:t>Simple binary classification</a:t>
            </a:r>
          </a:p>
          <a:p>
            <a:pPr marL="228600" indent="-228600">
              <a:buAutoNum type="arabicParenR"/>
            </a:pPr>
            <a:r>
              <a:rPr lang="en-US" baseline="0" dirty="0" smtClean="0"/>
              <a:t>Variance differences violate LDA requirements, QDA is more flexible for this case</a:t>
            </a:r>
          </a:p>
          <a:p>
            <a:pPr marL="228600" indent="-228600">
              <a:buAutoNum type="arabicParenR"/>
            </a:pPr>
            <a:r>
              <a:rPr lang="en-US" baseline="0" dirty="0" smtClean="0"/>
              <a:t>Could also use QDA, but additional flexibility also comes at a cost when flexibility is not needed.</a:t>
            </a:r>
          </a:p>
        </p:txBody>
      </p:sp>
      <p:sp>
        <p:nvSpPr>
          <p:cNvPr id="4" name="Slide Number Placeholder 3"/>
          <p:cNvSpPr>
            <a:spLocks noGrp="1"/>
          </p:cNvSpPr>
          <p:nvPr>
            <p:ph type="sldNum" sz="quarter" idx="10"/>
          </p:nvPr>
        </p:nvSpPr>
        <p:spPr/>
        <p:txBody>
          <a:bodyPr/>
          <a:lstStyle/>
          <a:p>
            <a:fld id="{029F3307-2931-4AA0-BA72-DD639348A691}" type="slidenum">
              <a:rPr lang="en-US" smtClean="0"/>
              <a:t>30</a:t>
            </a:fld>
            <a:endParaRPr lang="en-US"/>
          </a:p>
        </p:txBody>
      </p:sp>
    </p:spTree>
    <p:extLst>
      <p:ext uri="{BB962C8B-B14F-4D97-AF65-F5344CB8AC3E}">
        <p14:creationId xmlns:p14="http://schemas.microsoft.com/office/powerpoint/2010/main" val="1152752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Generative</a:t>
            </a:r>
          </a:p>
          <a:p>
            <a:pPr marL="171450" indent="-171450">
              <a:buFont typeface="Arial" panose="020B0604020202020204" pitchFamily="34" charset="0"/>
              <a:buChar char="•"/>
            </a:pPr>
            <a:r>
              <a:rPr lang="en-US" dirty="0" smtClean="0"/>
              <a:t>Discriminative</a:t>
            </a:r>
          </a:p>
          <a:p>
            <a:pPr marL="628650" lvl="1" indent="-171450">
              <a:buFont typeface="Arial" panose="020B0604020202020204" pitchFamily="34" charset="0"/>
              <a:buChar char="•"/>
            </a:pPr>
            <a:r>
              <a:rPr lang="en-US" dirty="0" smtClean="0"/>
              <a:t>Could</a:t>
            </a:r>
            <a:r>
              <a:rPr lang="en-US" baseline="0" dirty="0" smtClean="0"/>
              <a:t> be hard or soft boundary (more info when we cover SVM later)</a:t>
            </a:r>
            <a:endParaRPr lang="en-US" dirty="0" smtClean="0"/>
          </a:p>
        </p:txBody>
      </p:sp>
      <p:sp>
        <p:nvSpPr>
          <p:cNvPr id="4" name="Slide Number Placeholder 3"/>
          <p:cNvSpPr>
            <a:spLocks noGrp="1"/>
          </p:cNvSpPr>
          <p:nvPr>
            <p:ph type="sldNum" sz="quarter" idx="10"/>
          </p:nvPr>
        </p:nvSpPr>
        <p:spPr/>
        <p:txBody>
          <a:bodyPr/>
          <a:lstStyle/>
          <a:p>
            <a:fld id="{029F3307-2931-4AA0-BA72-DD639348A691}" type="slidenum">
              <a:rPr lang="en-US" smtClean="0"/>
              <a:t>33</a:t>
            </a:fld>
            <a:endParaRPr lang="en-US"/>
          </a:p>
        </p:txBody>
      </p:sp>
    </p:spTree>
    <p:extLst>
      <p:ext uri="{BB962C8B-B14F-4D97-AF65-F5344CB8AC3E}">
        <p14:creationId xmlns:p14="http://schemas.microsoft.com/office/powerpoint/2010/main" val="3987892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Generative:</a:t>
            </a:r>
          </a:p>
          <a:p>
            <a:pPr marL="628650" lvl="1" indent="-171450">
              <a:buFont typeface="Arial" panose="020B0604020202020204" pitchFamily="34" charset="0"/>
              <a:buChar char="•"/>
            </a:pPr>
            <a:r>
              <a:rPr lang="en-US" dirty="0" smtClean="0"/>
              <a:t>Learns joint probability (1/2 of all points</a:t>
            </a:r>
            <a:r>
              <a:rPr lang="en-US" baseline="0" dirty="0" smtClean="0"/>
              <a:t> = (1,0), ¼ of all points = (2,0) and (2,1))</a:t>
            </a:r>
          </a:p>
          <a:p>
            <a:pPr marL="171450" lvl="0" indent="-171450">
              <a:buFont typeface="Arial" panose="020B0604020202020204" pitchFamily="34" charset="0"/>
              <a:buChar char="•"/>
            </a:pPr>
            <a:r>
              <a:rPr lang="en-US" baseline="0" dirty="0" smtClean="0"/>
              <a:t>Discriminative:</a:t>
            </a:r>
          </a:p>
          <a:p>
            <a:pPr marL="628650" lvl="1" indent="-171450">
              <a:buFont typeface="Arial" panose="020B0604020202020204" pitchFamily="34" charset="0"/>
              <a:buChar char="•"/>
            </a:pPr>
            <a:r>
              <a:rPr lang="en-US" baseline="0" dirty="0" smtClean="0"/>
              <a:t>Learns conditional probability (when x = 1 -&gt; y is always 0, when x = 2 -&gt; ½ observations y = 0 and ½ y = 1)</a:t>
            </a:r>
          </a:p>
          <a:p>
            <a:pPr marL="171450" lvl="0" indent="-171450">
              <a:buFont typeface="Arial" panose="020B0604020202020204" pitchFamily="34" charset="0"/>
              <a:buChar char="•"/>
            </a:pPr>
            <a:r>
              <a:rPr lang="en-US" baseline="0" dirty="0" smtClean="0"/>
              <a:t>Basic Idea = know generative models are built on joint probabilities while discriminative models are built on conditional probabilities</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34</a:t>
            </a:fld>
            <a:endParaRPr lang="en-US"/>
          </a:p>
        </p:txBody>
      </p:sp>
    </p:spTree>
    <p:extLst>
      <p:ext uri="{BB962C8B-B14F-4D97-AF65-F5344CB8AC3E}">
        <p14:creationId xmlns:p14="http://schemas.microsoft.com/office/powerpoint/2010/main" val="219844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6</a:t>
            </a:fld>
            <a:endParaRPr lang="en-US" dirty="0"/>
          </a:p>
        </p:txBody>
      </p:sp>
    </p:spTree>
    <p:extLst>
      <p:ext uri="{BB962C8B-B14F-4D97-AF65-F5344CB8AC3E}">
        <p14:creationId xmlns:p14="http://schemas.microsoft.com/office/powerpoint/2010/main" val="319075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Assumptions:</a:t>
            </a:r>
          </a:p>
          <a:p>
            <a:pPr marL="228600" indent="-228600">
              <a:buFont typeface="+mj-lt"/>
              <a:buAutoNum type="arabicPeriod"/>
            </a:pPr>
            <a:r>
              <a:rPr lang="en-US" dirty="0" smtClean="0"/>
              <a:t>Errors</a:t>
            </a:r>
            <a:r>
              <a:rPr lang="en-US" baseline="0" dirty="0" smtClean="0"/>
              <a:t> are normally distributed</a:t>
            </a:r>
          </a:p>
          <a:p>
            <a:pPr marL="228600" indent="-228600">
              <a:buFont typeface="+mj-lt"/>
              <a:buAutoNum type="arabicPeriod"/>
            </a:pPr>
            <a:r>
              <a:rPr lang="en-US" baseline="0" dirty="0" smtClean="0"/>
              <a:t>Conditional variance is constant, in binary classification it is not.</a:t>
            </a:r>
          </a:p>
          <a:p>
            <a:pPr marL="228600" indent="-228600">
              <a:buFont typeface="+mj-lt"/>
              <a:buAutoNum type="arabicPeriod"/>
            </a:pPr>
            <a:r>
              <a:rPr lang="en-US" baseline="0" dirty="0" smtClean="0"/>
              <a:t>Linear regression may give us predictions that are out of range (0-1)</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7</a:t>
            </a:fld>
            <a:endParaRPr lang="en-US"/>
          </a:p>
        </p:txBody>
      </p:sp>
    </p:spTree>
    <p:extLst>
      <p:ext uri="{BB962C8B-B14F-4D97-AF65-F5344CB8AC3E}">
        <p14:creationId xmlns:p14="http://schemas.microsoft.com/office/powerpoint/2010/main" val="414185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we aren’t looking at probability,</a:t>
            </a:r>
            <a:r>
              <a:rPr lang="en-US" baseline="0" dirty="0" smtClean="0"/>
              <a:t> we directly model the data to predict a quantitative value </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8</a:t>
            </a:fld>
            <a:endParaRPr lang="en-US"/>
          </a:p>
        </p:txBody>
      </p:sp>
    </p:spTree>
    <p:extLst>
      <p:ext uri="{BB962C8B-B14F-4D97-AF65-F5344CB8AC3E}">
        <p14:creationId xmlns:p14="http://schemas.microsoft.com/office/powerpoint/2010/main" val="218391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Left</a:t>
            </a:r>
            <a:r>
              <a:rPr lang="en-US" baseline="0" dirty="0" smtClean="0"/>
              <a:t> = linear regression</a:t>
            </a:r>
          </a:p>
          <a:p>
            <a:pPr marL="457200" lvl="1" indent="0">
              <a:buFont typeface="Arial" panose="020B0604020202020204" pitchFamily="34" charset="0"/>
              <a:buNone/>
            </a:pPr>
            <a:r>
              <a:rPr lang="en-US" baseline="0" dirty="0" smtClean="0"/>
              <a:t>What is wrong with this?</a:t>
            </a:r>
          </a:p>
          <a:p>
            <a:pPr marL="457200" lvl="1"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Right = logistic regression</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10</a:t>
            </a:fld>
            <a:endParaRPr lang="en-US" dirty="0"/>
          </a:p>
        </p:txBody>
      </p:sp>
    </p:spTree>
    <p:extLst>
      <p:ext uri="{BB962C8B-B14F-4D97-AF65-F5344CB8AC3E}">
        <p14:creationId xmlns:p14="http://schemas.microsoft.com/office/powerpoint/2010/main" val="404396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Maximum</a:t>
                </a:r>
                <a:r>
                  <a:rPr lang="en-US" baseline="0" dirty="0" smtClean="0"/>
                  <a:t> likelihood = seek estimates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oMath>
                </a14:m>
                <a:r>
                  <a:rPr lang="en-US" dirty="0" smtClean="0"/>
                  <a:t>and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1</m:t>
                    </m:r>
                  </m:oMath>
                </a14:m>
                <a:r>
                  <a:rPr lang="en-US" dirty="0" smtClean="0"/>
                  <a:t> so that</a:t>
                </a:r>
                <a:r>
                  <a:rPr lang="en-US" baseline="0" dirty="0" smtClean="0"/>
                  <a:t> the predicted probability of default for each individual corresponds to their actual observed default status. </a:t>
                </a:r>
              </a:p>
              <a:p>
                <a:pPr marL="628650" lvl="1" indent="-171450">
                  <a:buFont typeface="Arial" panose="020B0604020202020204" pitchFamily="34" charset="0"/>
                  <a:buChar char="•"/>
                </a:pPr>
                <a:r>
                  <a:rPr lang="en-US" baseline="0" dirty="0" smtClean="0"/>
                  <a:t>Not going to go into detail about how this is calculated, but just know this is an important step and how our coefficients are estimated.</a:t>
                </a:r>
                <a:endParaRPr lang="en-US" dirty="0"/>
              </a:p>
            </p:txBody>
          </p:sp>
        </mc:Choice>
        <mc:Fallback>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Maximum</a:t>
                </a:r>
                <a:r>
                  <a:rPr lang="en-US" baseline="0" dirty="0" smtClean="0"/>
                  <a:t> likelihood = seek estimates for </a:t>
                </a:r>
                <a:r>
                  <a:rPr lang="en-US" i="0" smtClean="0">
                    <a:latin typeface="Cambria Math" panose="02040503050406030204" pitchFamily="18" charset="0"/>
                    <a:ea typeface="Cambria Math" panose="02040503050406030204" pitchFamily="18" charset="0"/>
                  </a:rPr>
                  <a:t>𝛽</a:t>
                </a:r>
                <a:r>
                  <a:rPr lang="en-US" i="0" smtClean="0">
                    <a:latin typeface="Cambria Math" panose="02040503050406030204" pitchFamily="18" charset="0"/>
                    <a:ea typeface="Cambria Math" panose="02040503050406030204" pitchFamily="18" charset="0"/>
                  </a:rPr>
                  <a:t>0</a:t>
                </a:r>
                <a:r>
                  <a:rPr lang="en-US" b="0" i="0" smtClean="0">
                    <a:latin typeface="Cambria Math" panose="02040503050406030204" pitchFamily="18" charset="0"/>
                    <a:ea typeface="Cambria Math" panose="02040503050406030204" pitchFamily="18" charset="0"/>
                  </a:rPr>
                  <a:t> </a:t>
                </a:r>
                <a:r>
                  <a:rPr lang="en-US" dirty="0" smtClean="0"/>
                  <a:t>and </a:t>
                </a:r>
                <a:r>
                  <a:rPr lang="en-US" i="0">
                    <a:latin typeface="Cambria Math" panose="02040503050406030204" pitchFamily="18" charset="0"/>
                    <a:ea typeface="Cambria Math" panose="02040503050406030204" pitchFamily="18" charset="0"/>
                  </a:rPr>
                  <a:t>𝛽1</a:t>
                </a:r>
                <a:r>
                  <a:rPr lang="en-US" dirty="0" smtClean="0"/>
                  <a:t> so that</a:t>
                </a:r>
                <a:r>
                  <a:rPr lang="en-US" baseline="0" dirty="0" smtClean="0"/>
                  <a:t> the predicted probability of default for each individual corresponds to their actual observed default status. </a:t>
                </a:r>
              </a:p>
              <a:p>
                <a:pPr marL="628650" lvl="1" indent="-171450">
                  <a:buFont typeface="Arial" panose="020B0604020202020204" pitchFamily="34" charset="0"/>
                  <a:buChar char="•"/>
                </a:pPr>
                <a:r>
                  <a:rPr lang="en-US" baseline="0" dirty="0" smtClean="0"/>
                  <a:t>Not going to go into detail about how this is calculated, but just know this is an important step and how our coefficients are estimated.</a:t>
                </a:r>
                <a:endParaRPr lang="en-US" dirty="0"/>
              </a:p>
            </p:txBody>
          </p:sp>
        </mc:Fallback>
      </mc:AlternateContent>
      <p:sp>
        <p:nvSpPr>
          <p:cNvPr id="4" name="Slide Number Placeholder 3"/>
          <p:cNvSpPr>
            <a:spLocks noGrp="1"/>
          </p:cNvSpPr>
          <p:nvPr>
            <p:ph type="sldNum" sz="quarter" idx="10"/>
          </p:nvPr>
        </p:nvSpPr>
        <p:spPr/>
        <p:txBody>
          <a:bodyPr/>
          <a:lstStyle/>
          <a:p>
            <a:fld id="{029F3307-2931-4AA0-BA72-DD639348A691}" type="slidenum">
              <a:rPr lang="en-US" smtClean="0"/>
              <a:t>12</a:t>
            </a:fld>
            <a:endParaRPr lang="en-US" dirty="0"/>
          </a:p>
        </p:txBody>
      </p:sp>
    </p:spTree>
    <p:extLst>
      <p:ext uri="{BB962C8B-B14F-4D97-AF65-F5344CB8AC3E}">
        <p14:creationId xmlns:p14="http://schemas.microsoft.com/office/powerpoint/2010/main" val="4245222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Can also use qualitative predictors using dummy variable approach</a:t>
            </a:r>
          </a:p>
          <a:p>
            <a:pPr marL="628650" lvl="1" indent="-171450">
              <a:buFont typeface="Arial" panose="020B0604020202020204" pitchFamily="34" charset="0"/>
              <a:buChar char="•"/>
            </a:pPr>
            <a:r>
              <a:rPr lang="en-US" baseline="0" dirty="0" smtClean="0"/>
              <a:t>For example “Student” variable, set to 0 for “no” and 1 for “yes”</a:t>
            </a:r>
          </a:p>
        </p:txBody>
      </p:sp>
      <p:sp>
        <p:nvSpPr>
          <p:cNvPr id="4" name="Slide Number Placeholder 3"/>
          <p:cNvSpPr>
            <a:spLocks noGrp="1"/>
          </p:cNvSpPr>
          <p:nvPr>
            <p:ph type="sldNum" sz="quarter" idx="10"/>
          </p:nvPr>
        </p:nvSpPr>
        <p:spPr/>
        <p:txBody>
          <a:bodyPr/>
          <a:lstStyle/>
          <a:p>
            <a:fld id="{029F3307-2931-4AA0-BA72-DD639348A691}" type="slidenum">
              <a:rPr lang="en-US" smtClean="0"/>
              <a:t>14</a:t>
            </a:fld>
            <a:endParaRPr lang="en-US"/>
          </a:p>
        </p:txBody>
      </p:sp>
    </p:spTree>
    <p:extLst>
      <p:ext uri="{BB962C8B-B14F-4D97-AF65-F5344CB8AC3E}">
        <p14:creationId xmlns:p14="http://schemas.microsoft.com/office/powerpoint/2010/main" val="179525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1)</a:t>
            </a:r>
            <a:r>
              <a:rPr lang="en-US" baseline="0" dirty="0" smtClean="0"/>
              <a:t> General machine learning practice, will take up 90% of your time</a:t>
            </a:r>
          </a:p>
          <a:p>
            <a:pPr marL="171450" indent="-171450">
              <a:buFont typeface="Arial" panose="020B0604020202020204" pitchFamily="34" charset="0"/>
              <a:buChar char="•"/>
            </a:pPr>
            <a:r>
              <a:rPr lang="en-US" baseline="0" dirty="0" smtClean="0"/>
              <a:t>2)</a:t>
            </a:r>
          </a:p>
          <a:p>
            <a:pPr marL="171450" indent="-171450">
              <a:buFont typeface="Arial" panose="020B0604020202020204" pitchFamily="34" charset="0"/>
              <a:buChar char="•"/>
            </a:pPr>
            <a:r>
              <a:rPr lang="en-US" baseline="0" dirty="0" smtClean="0"/>
              <a:t>3) Again, mathematical details aren’t important </a:t>
            </a:r>
          </a:p>
          <a:p>
            <a:pPr marL="171450" indent="-171450">
              <a:buFont typeface="Arial" panose="020B0604020202020204" pitchFamily="34" charset="0"/>
              <a:buChar char="•"/>
            </a:pPr>
            <a:r>
              <a:rPr lang="en-US" baseline="0" dirty="0" smtClean="0"/>
              <a:t>4) Predictions will be made automatically for all your data in pre-built log </a:t>
            </a:r>
            <a:r>
              <a:rPr lang="en-US" baseline="0" dirty="0" err="1" smtClean="0"/>
              <a:t>reg</a:t>
            </a:r>
            <a:r>
              <a:rPr lang="en-US" baseline="0" dirty="0" smtClean="0"/>
              <a:t> functions in R and Python</a:t>
            </a:r>
            <a:endParaRPr lang="en-US" dirty="0"/>
          </a:p>
        </p:txBody>
      </p:sp>
      <p:sp>
        <p:nvSpPr>
          <p:cNvPr id="4" name="Slide Number Placeholder 3"/>
          <p:cNvSpPr>
            <a:spLocks noGrp="1"/>
          </p:cNvSpPr>
          <p:nvPr>
            <p:ph type="sldNum" sz="quarter" idx="10"/>
          </p:nvPr>
        </p:nvSpPr>
        <p:spPr/>
        <p:txBody>
          <a:bodyPr/>
          <a:lstStyle/>
          <a:p>
            <a:fld id="{029F3307-2931-4AA0-BA72-DD639348A691}" type="slidenum">
              <a:rPr lang="en-US" smtClean="0"/>
              <a:t>15</a:t>
            </a:fld>
            <a:endParaRPr lang="en-US"/>
          </a:p>
        </p:txBody>
      </p:sp>
    </p:spTree>
    <p:extLst>
      <p:ext uri="{BB962C8B-B14F-4D97-AF65-F5344CB8AC3E}">
        <p14:creationId xmlns:p14="http://schemas.microsoft.com/office/powerpoint/2010/main" val="3562844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holar.cu.edu.eg/?q=abo/files/linear_discreminate_analysisp_detailed_tutorails.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OqmJhPQYRc8"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Machine Learning</a:t>
            </a:r>
            <a:endParaRPr lang="en-US" dirty="0"/>
          </a:p>
        </p:txBody>
      </p:sp>
      <p:sp>
        <p:nvSpPr>
          <p:cNvPr id="3" name="Subtitle 2"/>
          <p:cNvSpPr>
            <a:spLocks noGrp="1"/>
          </p:cNvSpPr>
          <p:nvPr>
            <p:ph type="subTitle" idx="1"/>
          </p:nvPr>
        </p:nvSpPr>
        <p:spPr/>
        <p:txBody>
          <a:bodyPr>
            <a:normAutofit/>
          </a:bodyPr>
          <a:lstStyle/>
          <a:p>
            <a:r>
              <a:rPr lang="en-US" sz="2800" dirty="0" smtClean="0"/>
              <a:t>Week 4 - Classification</a:t>
            </a:r>
            <a:endParaRPr lang="en-US" sz="2800" dirty="0"/>
          </a:p>
        </p:txBody>
      </p:sp>
    </p:spTree>
    <p:extLst>
      <p:ext uri="{BB962C8B-B14F-4D97-AF65-F5344CB8AC3E}">
        <p14:creationId xmlns:p14="http://schemas.microsoft.com/office/powerpoint/2010/main" val="2004307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62691542"/>
              </p:ext>
            </p:extLst>
          </p:nvPr>
        </p:nvGraphicFramePr>
        <p:xfrm>
          <a:off x="919070" y="1957388"/>
          <a:ext cx="10178138" cy="4615443"/>
        </p:xfrm>
        <a:graphic>
          <a:graphicData uri="http://schemas.openxmlformats.org/presentationml/2006/ole">
            <mc:AlternateContent xmlns:mc="http://schemas.openxmlformats.org/markup-compatibility/2006">
              <mc:Choice xmlns:v="urn:schemas-microsoft-com:vml" Requires="v">
                <p:oleObj spid="_x0000_s1044" name="Acrobat Document" r:id="rId4" imgW="3342960" imgH="1516320" progId="AcroExch.Document.DC">
                  <p:embed/>
                </p:oleObj>
              </mc:Choice>
              <mc:Fallback>
                <p:oleObj name="Acrobat Document" r:id="rId4" imgW="3342960" imgH="1516320" progId="AcroExch.Document.DC">
                  <p:embed/>
                  <p:pic>
                    <p:nvPicPr>
                      <p:cNvPr id="0" name=""/>
                      <p:cNvPicPr/>
                      <p:nvPr/>
                    </p:nvPicPr>
                    <p:blipFill>
                      <a:blip r:embed="rId5"/>
                      <a:stretch>
                        <a:fillRect/>
                      </a:stretch>
                    </p:blipFill>
                    <p:spPr>
                      <a:xfrm>
                        <a:off x="919070" y="1957388"/>
                        <a:ext cx="10178138" cy="4615443"/>
                      </a:xfrm>
                      <a:prstGeom prst="rect">
                        <a:avLst/>
                      </a:prstGeom>
                    </p:spPr>
                  </p:pic>
                </p:oleObj>
              </mc:Fallback>
            </mc:AlternateContent>
          </a:graphicData>
        </a:graphic>
      </p:graphicFrame>
    </p:spTree>
    <p:extLst>
      <p:ext uri="{BB962C8B-B14F-4D97-AF65-F5344CB8AC3E}">
        <p14:creationId xmlns:p14="http://schemas.microsoft.com/office/powerpoint/2010/main" val="665870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Interpreting the results:</a:t>
            </a:r>
          </a:p>
          <a:p>
            <a:r>
              <a:rPr lang="en-US" dirty="0" smtClean="0"/>
              <a:t>If probability of default (Y) &gt; 0.5 the model may predict that they will default on their payment.</a:t>
            </a:r>
            <a:endParaRPr lang="en-US" dirty="0"/>
          </a:p>
          <a:p>
            <a:r>
              <a:rPr lang="en-US" dirty="0" smtClean="0"/>
              <a:t>If the company wants to be conservative in its prediction, they may choose a higher threshold for example Y &gt; 0.8.</a:t>
            </a:r>
          </a:p>
        </p:txBody>
      </p:sp>
    </p:spTree>
    <p:extLst>
      <p:ext uri="{BB962C8B-B14F-4D97-AF65-F5344CB8AC3E}">
        <p14:creationId xmlns:p14="http://schemas.microsoft.com/office/powerpoint/2010/main" val="137724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75501"/>
            <a:ext cx="9905998" cy="1478570"/>
          </a:xfrm>
        </p:spPr>
        <p:txBody>
          <a:bodyPr/>
          <a:lstStyle/>
          <a:p>
            <a:r>
              <a:rPr lang="en-US" dirty="0" smtClean="0"/>
              <a:t>The logistic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2" y="1854071"/>
                <a:ext cx="9905999" cy="4336664"/>
              </a:xfrm>
            </p:spPr>
            <p:txBody>
              <a:bodyPr/>
              <a:lstStyle/>
              <a:p>
                <a14:m>
                  <m:oMath xmlns:m="http://schemas.openxmlformats.org/officeDocument/2006/math">
                    <m:r>
                      <a:rPr lang="en-US" sz="3600" b="0" i="1" smtClean="0">
                        <a:latin typeface="Cambria Math" panose="02040503050406030204" pitchFamily="18" charset="0"/>
                      </a:rPr>
                      <m:t>𝑝</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𝑋</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ea typeface="Cambria Math" panose="02040503050406030204" pitchFamily="18" charset="0"/>
                              </a:rPr>
                              <m:t>𝛽</m:t>
                            </m:r>
                            <m:r>
                              <a:rPr lang="en-US" sz="3600" i="1">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𝛽</m:t>
                            </m:r>
                            <m:r>
                              <a:rPr lang="en-US" sz="3600" i="1">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𝑋</m:t>
                            </m:r>
                          </m:sup>
                        </m:sSup>
                      </m:num>
                      <m:den>
                        <m:r>
                          <a:rPr lang="en-US" sz="3600" b="0" i="1" smtClean="0">
                            <a:latin typeface="Cambria Math" panose="02040503050406030204" pitchFamily="18" charset="0"/>
                          </a:rPr>
                          <m:t>1+</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ea typeface="Cambria Math" panose="02040503050406030204" pitchFamily="18" charset="0"/>
                              </a:rPr>
                              <m:t>𝛽</m:t>
                            </m:r>
                            <m:r>
                              <a:rPr lang="en-US" sz="3600" i="1">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𝛽</m:t>
                            </m:r>
                            <m:r>
                              <a:rPr lang="en-US" sz="3600" i="1">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𝑋</m:t>
                            </m:r>
                          </m:sup>
                        </m:sSup>
                      </m:den>
                    </m:f>
                  </m:oMath>
                </a14:m>
                <a:endParaRPr lang="en-US" b="0" dirty="0" smtClean="0"/>
              </a:p>
              <a:p>
                <a:r>
                  <a:rPr lang="en-US" dirty="0" smtClean="0"/>
                  <a:t>Logistic model can predict some values as close to, but never below, zero.</a:t>
                </a:r>
              </a:p>
              <a:p>
                <a:pPr lvl="1"/>
                <a:r>
                  <a:rPr lang="en-US" dirty="0" smtClean="0"/>
                  <a:t>Example of credit default model, low balances will have a probability close to zero but never below it (as can be seen with our linear model).</a:t>
                </a:r>
              </a:p>
              <a:p>
                <a:r>
                  <a:rPr lang="en-US" dirty="0" smtClean="0"/>
                  <a:t>But what about the coefficients</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oMath>
                </a14:m>
                <a:r>
                  <a:rPr lang="en-US" dirty="0" smtClean="0"/>
                  <a:t>and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1</m:t>
                    </m:r>
                  </m:oMath>
                </a14:m>
                <a:r>
                  <a:rPr lang="en-US" dirty="0" smtClean="0"/>
                  <a:t>?</a:t>
                </a:r>
              </a:p>
              <a:p>
                <a:pPr lvl="1"/>
                <a:r>
                  <a:rPr lang="en-US" dirty="0" smtClean="0"/>
                  <a:t>In linear regression we used least squares to estimate these.</a:t>
                </a:r>
              </a:p>
              <a:p>
                <a:pPr lvl="1"/>
                <a:r>
                  <a:rPr lang="en-US" dirty="0" smtClean="0"/>
                  <a:t>In logistic regression we use maximum likelihood.</a:t>
                </a:r>
              </a:p>
              <a:p>
                <a:pPr lvl="1"/>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2" y="1854071"/>
                <a:ext cx="9905999" cy="4336664"/>
              </a:xfrm>
              <a:blipFill>
                <a:blip r:embed="rId3"/>
                <a:stretch>
                  <a:fillRect l="-1231"/>
                </a:stretch>
              </a:blipFill>
            </p:spPr>
            <p:txBody>
              <a:bodyPr/>
              <a:lstStyle/>
              <a:p>
                <a:r>
                  <a:rPr lang="en-US">
                    <a:noFill/>
                  </a:rPr>
                  <a:t> </a:t>
                </a:r>
              </a:p>
            </p:txBody>
          </p:sp>
        </mc:Fallback>
      </mc:AlternateContent>
    </p:spTree>
    <p:extLst>
      <p:ext uri="{BB962C8B-B14F-4D97-AF65-F5344CB8AC3E}">
        <p14:creationId xmlns:p14="http://schemas.microsoft.com/office/powerpoint/2010/main" val="32771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a:t>
            </a:r>
            <a:r>
              <a:rPr lang="en-US" dirty="0" err="1"/>
              <a:t>Reg</a:t>
            </a:r>
            <a:r>
              <a:rPr lang="en-US" dirty="0"/>
              <a:t> – Making Predictions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3" y="3323967"/>
                <a:ext cx="9905999" cy="2685537"/>
              </a:xfrm>
            </p:spPr>
            <p:txBody>
              <a:bodyPr>
                <a:normAutofit/>
              </a:bodyPr>
              <a:lstStyle/>
              <a:p>
                <a:r>
                  <a:rPr lang="en-US" dirty="0"/>
                  <a:t>Predict the credit default probability for someone with a balance of $</a:t>
                </a:r>
                <a:r>
                  <a:rPr lang="en-US" dirty="0" smtClean="0"/>
                  <a:t>1000</a:t>
                </a:r>
                <a:endParaRPr lang="en-US" i="1" dirty="0" smtClean="0">
                  <a:latin typeface="Cambria Math" panose="02040503050406030204" pitchFamily="18" charset="0"/>
                </a:endParaRPr>
              </a:p>
              <a:p>
                <a14:m>
                  <m:oMath xmlns:m="http://schemas.openxmlformats.org/officeDocument/2006/math">
                    <m:r>
                      <a:rPr lang="en-US" sz="3200" i="1" smtClean="0">
                        <a:latin typeface="Cambria Math" panose="02040503050406030204" pitchFamily="18" charset="0"/>
                      </a:rPr>
                      <m:t>𝑝</m:t>
                    </m:r>
                    <m:d>
                      <m:dPr>
                        <m:ctrlPr>
                          <a:rPr lang="en-US" sz="3200" i="1">
                            <a:latin typeface="Cambria Math" panose="02040503050406030204" pitchFamily="18" charset="0"/>
                          </a:rPr>
                        </m:ctrlPr>
                      </m:dPr>
                      <m:e>
                        <m:r>
                          <a:rPr lang="en-US" sz="3200" i="1">
                            <a:latin typeface="Cambria Math" panose="02040503050406030204" pitchFamily="18" charset="0"/>
                          </a:rPr>
                          <m:t>𝑋</m:t>
                        </m:r>
                      </m:e>
                    </m:d>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acc>
                              <m:accPr>
                                <m:chr m:val="̂"/>
                                <m:ctrlPr>
                                  <a:rPr lang="en-US" sz="3200" i="1" smtClean="0">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0+</m:t>
                            </m:r>
                            <m:acc>
                              <m:accPr>
                                <m:chr m:val="̂"/>
                                <m:ctrlPr>
                                  <a:rPr lang="en-US" sz="3200" i="1" smtClean="0">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𝑋</m:t>
                            </m:r>
                          </m:sup>
                        </m:sSup>
                      </m:num>
                      <m:den>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0+</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𝑋</m:t>
                            </m:r>
                          </m:sup>
                        </m:sSup>
                      </m:den>
                    </m:f>
                  </m:oMath>
                </a14:m>
                <a:r>
                  <a:rPr lang="en-US" sz="3200" dirty="0" smtClean="0"/>
                  <a:t> = </a:t>
                </a:r>
                <a14:m>
                  <m:oMath xmlns:m="http://schemas.openxmlformats.org/officeDocument/2006/math">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b="0" i="1" smtClean="0">
                                <a:latin typeface="Cambria Math" panose="02040503050406030204" pitchFamily="18" charset="0"/>
                              </a:rPr>
                              <m:t>−10.6513</m:t>
                            </m:r>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0.0055 ×1000</m:t>
                            </m:r>
                          </m:sup>
                        </m:sSup>
                      </m:num>
                      <m:den>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−10.6513</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0.0055 ×1000</m:t>
                            </m:r>
                          </m:sup>
                        </m:sSup>
                      </m:den>
                    </m:f>
                  </m:oMath>
                </a14:m>
                <a:r>
                  <a:rPr lang="en-US" sz="3200" dirty="0" smtClean="0"/>
                  <a:t> = 0.00576</a:t>
                </a:r>
              </a:p>
              <a:p>
                <a:r>
                  <a:rPr lang="en-US" sz="3200" dirty="0" smtClean="0"/>
                  <a:t>Prediction = No Default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3" y="3323967"/>
                <a:ext cx="9905999" cy="2685537"/>
              </a:xfrm>
              <a:blipFill>
                <a:blip r:embed="rId2"/>
                <a:stretch>
                  <a:fillRect l="-1969" t="-294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374174" y="1874666"/>
            <a:ext cx="9030685" cy="1325733"/>
          </a:xfrm>
          <a:prstGeom prst="rect">
            <a:avLst/>
          </a:prstGeom>
        </p:spPr>
      </p:pic>
    </p:spTree>
    <p:extLst>
      <p:ext uri="{BB962C8B-B14F-4D97-AF65-F5344CB8AC3E}">
        <p14:creationId xmlns:p14="http://schemas.microsoft.com/office/powerpoint/2010/main" val="14346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a:t>
            </a:r>
            <a:r>
              <a:rPr lang="en-US" dirty="0" err="1" smtClean="0"/>
              <a:t>Reg</a:t>
            </a:r>
            <a:r>
              <a:rPr lang="en-US" dirty="0" smtClean="0"/>
              <a:t> – Making Predictions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Predict the credit default probability for someone with a balance of $2500</a:t>
                </a:r>
                <a:endParaRPr lang="en-US" i="1" dirty="0">
                  <a:latin typeface="Cambria Math" panose="02040503050406030204" pitchFamily="18" charset="0"/>
                </a:endParaRPr>
              </a:p>
              <a:p>
                <a14:m>
                  <m:oMath xmlns:m="http://schemas.openxmlformats.org/officeDocument/2006/math">
                    <m:r>
                      <a:rPr lang="en-US" sz="3200" i="1">
                        <a:latin typeface="Cambria Math" panose="02040503050406030204" pitchFamily="18" charset="0"/>
                      </a:rPr>
                      <m:t>𝑝</m:t>
                    </m:r>
                    <m:d>
                      <m:dPr>
                        <m:ctrlPr>
                          <a:rPr lang="en-US" sz="3200" i="1">
                            <a:latin typeface="Cambria Math" panose="02040503050406030204" pitchFamily="18" charset="0"/>
                          </a:rPr>
                        </m:ctrlPr>
                      </m:dPr>
                      <m:e>
                        <m:r>
                          <a:rPr lang="en-US" sz="3200" i="1">
                            <a:latin typeface="Cambria Math" panose="02040503050406030204" pitchFamily="18" charset="0"/>
                          </a:rPr>
                          <m:t>𝑋</m:t>
                        </m:r>
                      </m:e>
                    </m:d>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smtClean="0">
                                <a:latin typeface="Cambria Math" panose="02040503050406030204" pitchFamily="18" charset="0"/>
                              </a:rPr>
                            </m:ctrlPr>
                          </m:sSupPr>
                          <m:e>
                            <m:r>
                              <a:rPr lang="en-US" sz="3200" i="1">
                                <a:latin typeface="Cambria Math" panose="02040503050406030204" pitchFamily="18" charset="0"/>
                              </a:rPr>
                              <m:t>𝑒</m:t>
                            </m:r>
                          </m:e>
                          <m:sup>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0+</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𝑋</m:t>
                            </m:r>
                          </m:sup>
                        </m:sSup>
                      </m:num>
                      <m:den>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0+</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𝑋</m:t>
                            </m:r>
                          </m:sup>
                        </m:sSup>
                      </m:den>
                    </m:f>
                  </m:oMath>
                </a14:m>
                <a:r>
                  <a:rPr lang="en-US" sz="3200" dirty="0"/>
                  <a:t> = </a:t>
                </a:r>
                <a14:m>
                  <m:oMath xmlns:m="http://schemas.openxmlformats.org/officeDocument/2006/math">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−10.6513</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0.0055 ×</m:t>
                            </m:r>
                            <m:r>
                              <a:rPr lang="en-US" sz="3200" b="0" i="1" smtClean="0">
                                <a:latin typeface="Cambria Math" panose="02040503050406030204" pitchFamily="18" charset="0"/>
                                <a:ea typeface="Cambria Math" panose="02040503050406030204" pitchFamily="18" charset="0"/>
                              </a:rPr>
                              <m:t>25</m:t>
                            </m:r>
                            <m:r>
                              <a:rPr lang="en-US" sz="3200" i="1">
                                <a:latin typeface="Cambria Math" panose="02040503050406030204" pitchFamily="18" charset="0"/>
                                <a:ea typeface="Cambria Math" panose="02040503050406030204" pitchFamily="18" charset="0"/>
                              </a:rPr>
                              <m:t>00</m:t>
                            </m:r>
                          </m:sup>
                        </m:sSup>
                      </m:num>
                      <m:den>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−10.6513</m:t>
                            </m:r>
                            <m:r>
                              <a:rPr lang="en-US" sz="3200" i="1">
                                <a:latin typeface="Cambria Math" panose="02040503050406030204" pitchFamily="18" charset="0"/>
                                <a:ea typeface="Cambria Math" panose="02040503050406030204" pitchFamily="18" charset="0"/>
                              </a:rPr>
                              <m:t>+0.0055 ×</m:t>
                            </m:r>
                            <m:r>
                              <a:rPr lang="en-US" sz="3200" b="0" i="1" smtClean="0">
                                <a:latin typeface="Cambria Math" panose="02040503050406030204" pitchFamily="18" charset="0"/>
                                <a:ea typeface="Cambria Math" panose="02040503050406030204" pitchFamily="18" charset="0"/>
                              </a:rPr>
                              <m:t>25</m:t>
                            </m:r>
                            <m:r>
                              <a:rPr lang="en-US" sz="3200" i="1">
                                <a:latin typeface="Cambria Math" panose="02040503050406030204" pitchFamily="18" charset="0"/>
                                <a:ea typeface="Cambria Math" panose="02040503050406030204" pitchFamily="18" charset="0"/>
                              </a:rPr>
                              <m:t>00</m:t>
                            </m:r>
                          </m:sup>
                        </m:sSup>
                      </m:den>
                    </m:f>
                  </m:oMath>
                </a14:m>
                <a:r>
                  <a:rPr lang="en-US" sz="3200" dirty="0"/>
                  <a:t> = </a:t>
                </a:r>
                <a:r>
                  <a:rPr lang="en-US" sz="3200" dirty="0" smtClean="0"/>
                  <a:t>0.956</a:t>
                </a:r>
              </a:p>
              <a:p>
                <a:r>
                  <a:rPr lang="en-US" sz="3200" dirty="0" smtClean="0"/>
                  <a:t>Prediction = Default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969" t="-2238"/>
                </a:stretch>
              </a:blipFill>
            </p:spPr>
            <p:txBody>
              <a:bodyPr/>
              <a:lstStyle/>
              <a:p>
                <a:r>
                  <a:rPr lang="en-US">
                    <a:noFill/>
                  </a:rPr>
                  <a:t> </a:t>
                </a:r>
              </a:p>
            </p:txBody>
          </p:sp>
        </mc:Fallback>
      </mc:AlternateContent>
    </p:spTree>
    <p:extLst>
      <p:ext uri="{BB962C8B-B14F-4D97-AF65-F5344CB8AC3E}">
        <p14:creationId xmlns:p14="http://schemas.microsoft.com/office/powerpoint/2010/main" val="185233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a:t>
            </a:r>
            <a:r>
              <a:rPr lang="en-US" dirty="0" err="1" smtClean="0"/>
              <a:t>Reg</a:t>
            </a:r>
            <a:r>
              <a:rPr lang="en-US" dirty="0" smtClean="0"/>
              <a:t> – Step by Step</a:t>
            </a:r>
            <a:endParaRPr lang="en-US" dirty="0"/>
          </a:p>
        </p:txBody>
      </p:sp>
      <p:sp>
        <p:nvSpPr>
          <p:cNvPr id="3" name="Content Placeholder 2"/>
          <p:cNvSpPr>
            <a:spLocks noGrp="1"/>
          </p:cNvSpPr>
          <p:nvPr>
            <p:ph idx="1"/>
          </p:nvPr>
        </p:nvSpPr>
        <p:spPr/>
        <p:txBody>
          <a:bodyPr/>
          <a:lstStyle/>
          <a:p>
            <a:r>
              <a:rPr lang="en-US" dirty="0" smtClean="0"/>
              <a:t>1) Ensure data is cleaned and ready for analysis.</a:t>
            </a:r>
          </a:p>
          <a:p>
            <a:r>
              <a:rPr lang="en-US" dirty="0" smtClean="0"/>
              <a:t>2) Select predictor(s), if qualitative convert to dummy variable</a:t>
            </a:r>
          </a:p>
          <a:p>
            <a:pPr lvl="1"/>
            <a:r>
              <a:rPr lang="en-US" dirty="0" smtClean="0"/>
              <a:t>(we’ll talk about multiple logistic regression later)</a:t>
            </a:r>
          </a:p>
          <a:p>
            <a:r>
              <a:rPr lang="en-US" dirty="0" smtClean="0"/>
              <a:t>3) Estimate regression coefficients using likelihood function</a:t>
            </a:r>
          </a:p>
          <a:p>
            <a:r>
              <a:rPr lang="en-US" dirty="0" smtClean="0"/>
              <a:t>4) Predict probability of target class based on predictor(s)</a:t>
            </a:r>
            <a:endParaRPr lang="en-US" dirty="0"/>
          </a:p>
        </p:txBody>
      </p:sp>
    </p:spTree>
    <p:extLst>
      <p:ext uri="{BB962C8B-B14F-4D97-AF65-F5344CB8AC3E}">
        <p14:creationId xmlns:p14="http://schemas.microsoft.com/office/powerpoint/2010/main" val="9545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REG – Automated ML Example</a:t>
            </a:r>
            <a:endParaRPr lang="en-US" dirty="0"/>
          </a:p>
        </p:txBody>
      </p:sp>
      <p:sp>
        <p:nvSpPr>
          <p:cNvPr id="3" name="Content Placeholder 2"/>
          <p:cNvSpPr>
            <a:spLocks noGrp="1"/>
          </p:cNvSpPr>
          <p:nvPr>
            <p:ph idx="1"/>
          </p:nvPr>
        </p:nvSpPr>
        <p:spPr>
          <a:xfrm>
            <a:off x="1141412" y="2249487"/>
            <a:ext cx="9905999" cy="4085052"/>
          </a:xfrm>
        </p:spPr>
        <p:txBody>
          <a:bodyPr>
            <a:normAutofit/>
          </a:bodyPr>
          <a:lstStyle/>
          <a:p>
            <a:r>
              <a:rPr lang="en-US" dirty="0" smtClean="0"/>
              <a:t>A little review, how do we set up our data (assuming clean data and features pre-selected)?</a:t>
            </a:r>
          </a:p>
          <a:p>
            <a:pPr lvl="1"/>
            <a:r>
              <a:rPr lang="en-US" dirty="0" smtClean="0"/>
              <a:t>1) Split our data into training and testing/validation set</a:t>
            </a:r>
          </a:p>
          <a:p>
            <a:pPr lvl="2"/>
            <a:r>
              <a:rPr lang="en-US" dirty="0" smtClean="0"/>
              <a:t>Typically 80% for training, 20% for testing</a:t>
            </a:r>
          </a:p>
          <a:p>
            <a:pPr lvl="1"/>
            <a:r>
              <a:rPr lang="en-US" dirty="0" smtClean="0"/>
              <a:t>2) Fit our logistic regression model to our training dataset</a:t>
            </a:r>
          </a:p>
          <a:p>
            <a:pPr lvl="1"/>
            <a:r>
              <a:rPr lang="en-US" dirty="0" smtClean="0"/>
              <a:t>3) Use our trained model to prediction dataset</a:t>
            </a:r>
          </a:p>
          <a:p>
            <a:pPr lvl="1"/>
            <a:r>
              <a:rPr lang="en-US" dirty="0" smtClean="0"/>
              <a:t>4) Measure our model accuracy by comparing our predictions to the testing dataset</a:t>
            </a:r>
          </a:p>
          <a:p>
            <a:pPr lvl="2"/>
            <a:r>
              <a:rPr lang="en-US" dirty="0" smtClean="0"/>
              <a:t>Often can be done via automatic classification reports</a:t>
            </a:r>
          </a:p>
          <a:p>
            <a:pPr lvl="2"/>
            <a:r>
              <a:rPr lang="en-US" dirty="0" smtClean="0"/>
              <a:t>Generates confusion matrix, precision, recall, f1-scores</a:t>
            </a:r>
            <a:endParaRPr lang="en-US" dirty="0"/>
          </a:p>
        </p:txBody>
      </p:sp>
    </p:spTree>
    <p:extLst>
      <p:ext uri="{BB962C8B-B14F-4D97-AF65-F5344CB8AC3E}">
        <p14:creationId xmlns:p14="http://schemas.microsoft.com/office/powerpoint/2010/main" val="100909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Logistic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2" y="2249487"/>
                <a:ext cx="9905999" cy="3621226"/>
              </a:xfrm>
            </p:spPr>
            <p:txBody>
              <a:bodyPr/>
              <a:lstStyle/>
              <a:p>
                <a:r>
                  <a:rPr lang="en-US" dirty="0" smtClean="0"/>
                  <a:t>Similar to linear regression, we are also able run logistic regression using multiple predictors.</a:t>
                </a:r>
              </a:p>
              <a:p>
                <a14:m>
                  <m:oMath xmlns:m="http://schemas.openxmlformats.org/officeDocument/2006/math">
                    <m:r>
                      <a:rPr lang="en-US" sz="3200" i="1">
                        <a:latin typeface="Cambria Math" panose="02040503050406030204" pitchFamily="18" charset="0"/>
                      </a:rPr>
                      <m:t>𝑝</m:t>
                    </m:r>
                    <m:d>
                      <m:dPr>
                        <m:ctrlPr>
                          <a:rPr lang="en-US" sz="3200" i="1">
                            <a:latin typeface="Cambria Math" panose="02040503050406030204" pitchFamily="18" charset="0"/>
                          </a:rPr>
                        </m:ctrlPr>
                      </m:dPr>
                      <m:e>
                        <m:r>
                          <a:rPr lang="en-US" sz="3200" i="1">
                            <a:latin typeface="Cambria Math" panose="02040503050406030204" pitchFamily="18" charset="0"/>
                          </a:rPr>
                          <m:t>𝑋</m:t>
                        </m:r>
                      </m:e>
                    </m:d>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0+</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𝑋</m:t>
                            </m:r>
                            <m:r>
                              <a:rPr lang="en-US" sz="3200" b="0" i="1" smtClean="0">
                                <a:latin typeface="Cambria Math" panose="02040503050406030204" pitchFamily="18" charset="0"/>
                                <a:ea typeface="Cambria Math" panose="02040503050406030204" pitchFamily="18" charset="0"/>
                              </a:rPr>
                              <m:t>1+…+</m:t>
                            </m:r>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b="0" i="1" smtClean="0">
                                <a:latin typeface="Cambria Math" panose="02040503050406030204" pitchFamily="18" charset="0"/>
                                <a:ea typeface="Cambria Math" panose="02040503050406030204" pitchFamily="18" charset="0"/>
                              </a:rPr>
                              <m:t>𝑝</m:t>
                            </m:r>
                            <m:r>
                              <a:rPr lang="en-US" sz="3200" i="1">
                                <a:latin typeface="Cambria Math" panose="02040503050406030204" pitchFamily="18" charset="0"/>
                                <a:ea typeface="Cambria Math" panose="02040503050406030204" pitchFamily="18" charset="0"/>
                              </a:rPr>
                              <m:t>𝑋</m:t>
                            </m:r>
                            <m:r>
                              <a:rPr lang="en-US" sz="3200" b="0" i="1" smtClean="0">
                                <a:latin typeface="Cambria Math" panose="02040503050406030204" pitchFamily="18" charset="0"/>
                                <a:ea typeface="Cambria Math" panose="02040503050406030204" pitchFamily="18" charset="0"/>
                              </a:rPr>
                              <m:t>𝑝</m:t>
                            </m:r>
                          </m:sup>
                        </m:sSup>
                      </m:num>
                      <m:den>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0+</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𝑋</m:t>
                            </m:r>
                            <m:r>
                              <a:rPr lang="en-US" sz="3200" b="0" i="1" smtClean="0">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acc>
                              <m:accPr>
                                <m:chr m:val="̂"/>
                                <m:ctrlPr>
                                  <a:rPr lang="en-US" sz="3200" i="1" smtClean="0">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r>
                              <a:rPr lang="en-US" sz="3200" i="1">
                                <a:latin typeface="Cambria Math" panose="02040503050406030204" pitchFamily="18" charset="0"/>
                                <a:ea typeface="Cambria Math" panose="02040503050406030204" pitchFamily="18" charset="0"/>
                              </a:rPr>
                              <m:t>𝑝</m:t>
                            </m:r>
                            <m:r>
                              <a:rPr lang="en-US" sz="3200" i="1">
                                <a:latin typeface="Cambria Math" panose="02040503050406030204" pitchFamily="18" charset="0"/>
                                <a:ea typeface="Cambria Math" panose="02040503050406030204" pitchFamily="18" charset="0"/>
                              </a:rPr>
                              <m:t>𝑋</m:t>
                            </m:r>
                            <m:r>
                              <a:rPr lang="en-US" sz="3200" i="1">
                                <a:latin typeface="Cambria Math" panose="02040503050406030204" pitchFamily="18" charset="0"/>
                                <a:ea typeface="Cambria Math" panose="02040503050406030204" pitchFamily="18" charset="0"/>
                              </a:rPr>
                              <m:t>𝑝</m:t>
                            </m:r>
                          </m:sup>
                        </m:sSup>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2" y="2249487"/>
                <a:ext cx="9905999" cy="3621226"/>
              </a:xfrm>
              <a:blipFill>
                <a:blip r:embed="rId3"/>
                <a:stretch>
                  <a:fillRect l="-1231" t="-2189"/>
                </a:stretch>
              </a:blipFill>
            </p:spPr>
            <p:txBody>
              <a:bodyPr/>
              <a:lstStyle/>
              <a:p>
                <a:r>
                  <a:rPr lang="en-US">
                    <a:noFill/>
                  </a:rPr>
                  <a:t> </a:t>
                </a:r>
              </a:p>
            </p:txBody>
          </p:sp>
        </mc:Fallback>
      </mc:AlternateContent>
    </p:spTree>
    <p:extLst>
      <p:ext uri="{BB962C8B-B14F-4D97-AF65-F5344CB8AC3E}">
        <p14:creationId xmlns:p14="http://schemas.microsoft.com/office/powerpoint/2010/main" val="19698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Logistic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0412" y="4200939"/>
                <a:ext cx="11012556" cy="2279373"/>
              </a:xfrm>
            </p:spPr>
            <p:txBody>
              <a:bodyPr>
                <a:normAutofit/>
              </a:bodyPr>
              <a:lstStyle/>
              <a:p>
                <a:r>
                  <a:rPr lang="en-US" dirty="0" smtClean="0"/>
                  <a:t>Predict probability of default for a student with a balance of $1500 and an income of $40,000:</a:t>
                </a:r>
              </a:p>
              <a:p>
                <a14:m>
                  <m:oMath xmlns:m="http://schemas.openxmlformats.org/officeDocument/2006/math">
                    <m:r>
                      <a:rPr lang="en-US" sz="2600" i="1">
                        <a:latin typeface="Cambria Math" panose="02040503050406030204" pitchFamily="18" charset="0"/>
                      </a:rPr>
                      <m:t>𝑝</m:t>
                    </m:r>
                    <m:d>
                      <m:dPr>
                        <m:ctrlPr>
                          <a:rPr lang="en-US" sz="2600" i="1">
                            <a:latin typeface="Cambria Math" panose="02040503050406030204" pitchFamily="18" charset="0"/>
                          </a:rPr>
                        </m:ctrlPr>
                      </m:dPr>
                      <m:e>
                        <m:r>
                          <a:rPr lang="en-US" sz="2600" i="1">
                            <a:latin typeface="Cambria Math" panose="02040503050406030204" pitchFamily="18" charset="0"/>
                          </a:rPr>
                          <m:t>𝑋</m:t>
                        </m:r>
                      </m:e>
                    </m:d>
                    <m:r>
                      <a:rPr lang="en-US" sz="2600" i="1">
                        <a:latin typeface="Cambria Math" panose="02040503050406030204" pitchFamily="18" charset="0"/>
                      </a:rPr>
                      <m:t>=</m:t>
                    </m:r>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ea typeface="Cambria Math" panose="02040503050406030204" pitchFamily="18" charset="0"/>
                              </a:rPr>
                              <m:t>𝛽</m:t>
                            </m:r>
                            <m:r>
                              <a:rPr lang="en-US" sz="2600" i="1">
                                <a:latin typeface="Cambria Math" panose="02040503050406030204" pitchFamily="18" charset="0"/>
                                <a:ea typeface="Cambria Math" panose="02040503050406030204" pitchFamily="18" charset="0"/>
                              </a:rPr>
                              <m:t>0+</m:t>
                            </m:r>
                            <m:r>
                              <a:rPr lang="en-US" sz="2600" i="1">
                                <a:latin typeface="Cambria Math" panose="02040503050406030204" pitchFamily="18" charset="0"/>
                                <a:ea typeface="Cambria Math" panose="02040503050406030204" pitchFamily="18" charset="0"/>
                              </a:rPr>
                              <m:t>𝛽</m:t>
                            </m:r>
                            <m:r>
                              <a:rPr lang="en-US" sz="2600" i="1">
                                <a:latin typeface="Cambria Math" panose="02040503050406030204" pitchFamily="18" charset="0"/>
                                <a:ea typeface="Cambria Math" panose="02040503050406030204" pitchFamily="18" charset="0"/>
                              </a:rPr>
                              <m:t>1</m:t>
                            </m:r>
                            <m:r>
                              <a:rPr lang="en-US" sz="2600" i="1">
                                <a:latin typeface="Cambria Math" panose="02040503050406030204" pitchFamily="18" charset="0"/>
                                <a:ea typeface="Cambria Math" panose="02040503050406030204" pitchFamily="18" charset="0"/>
                              </a:rPr>
                              <m:t>𝑋</m:t>
                            </m:r>
                            <m:r>
                              <a:rPr lang="en-US" sz="2600" i="1">
                                <a:latin typeface="Cambria Math" panose="02040503050406030204" pitchFamily="18" charset="0"/>
                                <a:ea typeface="Cambria Math" panose="02040503050406030204" pitchFamily="18" charset="0"/>
                              </a:rPr>
                              <m:t>1+…+</m:t>
                            </m:r>
                            <m:r>
                              <a:rPr lang="en-US" sz="2600" i="1">
                                <a:latin typeface="Cambria Math" panose="02040503050406030204" pitchFamily="18" charset="0"/>
                                <a:ea typeface="Cambria Math" panose="02040503050406030204" pitchFamily="18" charset="0"/>
                              </a:rPr>
                              <m:t>𝛽</m:t>
                            </m:r>
                            <m:r>
                              <a:rPr lang="en-US" sz="2600" i="1">
                                <a:latin typeface="Cambria Math" panose="02040503050406030204" pitchFamily="18" charset="0"/>
                                <a:ea typeface="Cambria Math" panose="02040503050406030204" pitchFamily="18" charset="0"/>
                              </a:rPr>
                              <m:t>𝑝</m:t>
                            </m:r>
                            <m:r>
                              <a:rPr lang="en-US" sz="2600" i="1">
                                <a:latin typeface="Cambria Math" panose="02040503050406030204" pitchFamily="18" charset="0"/>
                                <a:ea typeface="Cambria Math" panose="02040503050406030204" pitchFamily="18" charset="0"/>
                              </a:rPr>
                              <m:t>𝑋</m:t>
                            </m:r>
                            <m:r>
                              <a:rPr lang="en-US" sz="2600" i="1">
                                <a:latin typeface="Cambria Math" panose="02040503050406030204" pitchFamily="18" charset="0"/>
                                <a:ea typeface="Cambria Math" panose="02040503050406030204" pitchFamily="18" charset="0"/>
                              </a:rPr>
                              <m:t>𝑝</m:t>
                            </m:r>
                          </m:sup>
                        </m:sSup>
                      </m:num>
                      <m:den>
                        <m:r>
                          <a:rPr lang="en-US" sz="2600" i="1">
                            <a:latin typeface="Cambria Math" panose="02040503050406030204" pitchFamily="18" charset="0"/>
                          </a:rPr>
                          <m:t>1+</m:t>
                        </m:r>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ea typeface="Cambria Math" panose="02040503050406030204" pitchFamily="18" charset="0"/>
                              </a:rPr>
                              <m:t>0+</m:t>
                            </m:r>
                            <m:r>
                              <a:rPr lang="en-US" sz="2600" i="1">
                                <a:latin typeface="Cambria Math" panose="02040503050406030204" pitchFamily="18" charset="0"/>
                                <a:ea typeface="Cambria Math" panose="02040503050406030204" pitchFamily="18" charset="0"/>
                              </a:rPr>
                              <m:t>𝛽</m:t>
                            </m:r>
                            <m:r>
                              <a:rPr lang="en-US" sz="2600" i="1">
                                <a:latin typeface="Cambria Math" panose="02040503050406030204" pitchFamily="18" charset="0"/>
                                <a:ea typeface="Cambria Math" panose="02040503050406030204" pitchFamily="18" charset="0"/>
                              </a:rPr>
                              <m:t>1</m:t>
                            </m:r>
                            <m:r>
                              <a:rPr lang="en-US" sz="2600" i="1">
                                <a:latin typeface="Cambria Math" panose="02040503050406030204" pitchFamily="18" charset="0"/>
                                <a:ea typeface="Cambria Math" panose="02040503050406030204" pitchFamily="18" charset="0"/>
                              </a:rPr>
                              <m:t>𝑋</m:t>
                            </m:r>
                            <m:r>
                              <a:rPr lang="en-US" sz="2600" i="1">
                                <a:latin typeface="Cambria Math" panose="02040503050406030204" pitchFamily="18" charset="0"/>
                                <a:ea typeface="Cambria Math" panose="02040503050406030204" pitchFamily="18" charset="0"/>
                              </a:rPr>
                              <m:t>1+…+</m:t>
                            </m:r>
                            <m:r>
                              <a:rPr lang="en-US" sz="2600" i="1">
                                <a:latin typeface="Cambria Math" panose="02040503050406030204" pitchFamily="18" charset="0"/>
                                <a:ea typeface="Cambria Math" panose="02040503050406030204" pitchFamily="18" charset="0"/>
                              </a:rPr>
                              <m:t>𝛽</m:t>
                            </m:r>
                            <m:r>
                              <a:rPr lang="en-US" sz="2600" i="1">
                                <a:latin typeface="Cambria Math" panose="02040503050406030204" pitchFamily="18" charset="0"/>
                                <a:ea typeface="Cambria Math" panose="02040503050406030204" pitchFamily="18" charset="0"/>
                              </a:rPr>
                              <m:t>𝑝𝑋𝑝</m:t>
                            </m:r>
                          </m:sup>
                        </m:sSup>
                      </m:den>
                    </m:f>
                  </m:oMath>
                </a14:m>
                <a:r>
                  <a:rPr lang="en-US" sz="2600" dirty="0"/>
                  <a:t>= </a:t>
                </a:r>
                <a14:m>
                  <m:oMath xmlns:m="http://schemas.openxmlformats.org/officeDocument/2006/math">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−10.</m:t>
                            </m:r>
                            <m:r>
                              <a:rPr lang="en-US" sz="2600" b="0" i="1" smtClean="0">
                                <a:latin typeface="Cambria Math" panose="02040503050406030204" pitchFamily="18" charset="0"/>
                              </a:rPr>
                              <m:t>869</m:t>
                            </m:r>
                            <m:r>
                              <a:rPr lang="en-US" sz="2600" i="1">
                                <a:latin typeface="Cambria Math" panose="02040503050406030204" pitchFamily="18" charset="0"/>
                                <a:ea typeface="Cambria Math" panose="02040503050406030204" pitchFamily="18" charset="0"/>
                              </a:rPr>
                              <m:t>+0.005</m:t>
                            </m:r>
                            <m:r>
                              <a:rPr lang="en-US" sz="2600" b="0" i="1" smtClean="0">
                                <a:latin typeface="Cambria Math" panose="02040503050406030204" pitchFamily="18" charset="0"/>
                                <a:ea typeface="Cambria Math" panose="02040503050406030204" pitchFamily="18" charset="0"/>
                              </a:rPr>
                              <m:t>7</m:t>
                            </m:r>
                            <m:r>
                              <a:rPr lang="en-US" sz="2600" i="1">
                                <a:latin typeface="Cambria Math" panose="02040503050406030204" pitchFamily="18" charset="0"/>
                                <a:ea typeface="Cambria Math" panose="02040503050406030204" pitchFamily="18" charset="0"/>
                              </a:rPr>
                              <m:t>×1</m:t>
                            </m:r>
                            <m:r>
                              <a:rPr lang="en-US" sz="2600" b="0" i="1" smtClean="0">
                                <a:latin typeface="Cambria Math" panose="02040503050406030204" pitchFamily="18" charset="0"/>
                                <a:ea typeface="Cambria Math" panose="02040503050406030204" pitchFamily="18" charset="0"/>
                              </a:rPr>
                              <m:t>5</m:t>
                            </m:r>
                            <m:r>
                              <a:rPr lang="en-US" sz="2600" i="1">
                                <a:latin typeface="Cambria Math" panose="02040503050406030204" pitchFamily="18" charset="0"/>
                                <a:ea typeface="Cambria Math" panose="02040503050406030204" pitchFamily="18" charset="0"/>
                              </a:rPr>
                              <m:t>00</m:t>
                            </m:r>
                            <m:r>
                              <a:rPr lang="en-US" sz="2600" b="0" i="1" smtClean="0">
                                <a:latin typeface="Cambria Math" panose="02040503050406030204" pitchFamily="18" charset="0"/>
                                <a:ea typeface="Cambria Math" panose="02040503050406030204" pitchFamily="18" charset="0"/>
                              </a:rPr>
                              <m:t>+0.003×40−0.6468×1</m:t>
                            </m:r>
                          </m:sup>
                        </m:sSup>
                      </m:num>
                      <m:den>
                        <m:r>
                          <a:rPr lang="en-US" sz="2600" i="1">
                            <a:latin typeface="Cambria Math" panose="02040503050406030204" pitchFamily="18" charset="0"/>
                          </a:rPr>
                          <m:t>1+</m:t>
                        </m:r>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m:t>
                            </m:r>
                            <m:r>
                              <a:rPr lang="en-US" sz="2600" i="1">
                                <a:latin typeface="Cambria Math" panose="02040503050406030204" pitchFamily="18" charset="0"/>
                              </a:rPr>
                              <m:t>10.869</m:t>
                            </m:r>
                            <m:r>
                              <a:rPr lang="en-US" sz="2600" i="1">
                                <a:latin typeface="Cambria Math" panose="02040503050406030204" pitchFamily="18" charset="0"/>
                                <a:ea typeface="Cambria Math" panose="02040503050406030204" pitchFamily="18" charset="0"/>
                              </a:rPr>
                              <m:t>+0.005</m:t>
                            </m:r>
                            <m:r>
                              <a:rPr lang="en-US" sz="2600" i="1">
                                <a:latin typeface="Cambria Math" panose="02040503050406030204" pitchFamily="18" charset="0"/>
                                <a:ea typeface="Cambria Math" panose="02040503050406030204" pitchFamily="18" charset="0"/>
                              </a:rPr>
                              <m:t>7</m:t>
                            </m:r>
                            <m:r>
                              <a:rPr lang="en-US" sz="2600" i="1">
                                <a:latin typeface="Cambria Math" panose="02040503050406030204" pitchFamily="18" charset="0"/>
                                <a:ea typeface="Cambria Math" panose="02040503050406030204" pitchFamily="18" charset="0"/>
                              </a:rPr>
                              <m:t>×1</m:t>
                            </m:r>
                            <m:r>
                              <a:rPr lang="en-US" sz="2600" i="1">
                                <a:latin typeface="Cambria Math" panose="02040503050406030204" pitchFamily="18" charset="0"/>
                                <a:ea typeface="Cambria Math" panose="02040503050406030204" pitchFamily="18" charset="0"/>
                              </a:rPr>
                              <m:t>5</m:t>
                            </m:r>
                            <m:r>
                              <a:rPr lang="en-US" sz="2600" i="1">
                                <a:latin typeface="Cambria Math" panose="02040503050406030204" pitchFamily="18" charset="0"/>
                                <a:ea typeface="Cambria Math" panose="02040503050406030204" pitchFamily="18" charset="0"/>
                              </a:rPr>
                              <m:t>00</m:t>
                            </m:r>
                            <m:r>
                              <a:rPr lang="en-US" sz="2600" i="1">
                                <a:latin typeface="Cambria Math" panose="02040503050406030204" pitchFamily="18" charset="0"/>
                                <a:ea typeface="Cambria Math" panose="02040503050406030204" pitchFamily="18" charset="0"/>
                              </a:rPr>
                              <m:t>+0.003×40−0.6468×1</m:t>
                            </m:r>
                          </m:sup>
                        </m:sSup>
                      </m:den>
                    </m:f>
                  </m:oMath>
                </a14:m>
                <a:r>
                  <a:rPr lang="en-US" sz="2600" dirty="0"/>
                  <a:t> = </a:t>
                </a:r>
                <a:r>
                  <a:rPr lang="en-US" sz="2600" dirty="0" smtClean="0"/>
                  <a:t>0.058</a:t>
                </a:r>
                <a:endParaRPr lang="en-US" sz="26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0412" y="4200939"/>
                <a:ext cx="11012556" cy="2279373"/>
              </a:xfrm>
              <a:blipFill>
                <a:blip r:embed="rId3"/>
                <a:stretch>
                  <a:fillRect l="-1163" t="-3476" r="-1274"/>
                </a:stretch>
              </a:blipFill>
            </p:spPr>
            <p:txBody>
              <a:bodyPr/>
              <a:lstStyle/>
              <a:p>
                <a:r>
                  <a:rPr lang="en-US">
                    <a:noFill/>
                  </a:rPr>
                  <a:t> </a:t>
                </a:r>
              </a:p>
            </p:txBody>
          </p:sp>
        </mc:Fallback>
      </mc:AlternateContent>
      <p:pic>
        <p:nvPicPr>
          <p:cNvPr id="5" name="Content Placeholder 3"/>
          <p:cNvPicPr>
            <a:picLocks noChangeAspect="1"/>
          </p:cNvPicPr>
          <p:nvPr/>
        </p:nvPicPr>
        <p:blipFill>
          <a:blip r:embed="rId4"/>
          <a:stretch>
            <a:fillRect/>
          </a:stretch>
        </p:blipFill>
        <p:spPr>
          <a:xfrm>
            <a:off x="1141412" y="1839602"/>
            <a:ext cx="9659110" cy="2109546"/>
          </a:xfrm>
          <a:prstGeom prst="rect">
            <a:avLst/>
          </a:prstGeom>
        </p:spPr>
      </p:pic>
    </p:spTree>
    <p:extLst>
      <p:ext uri="{BB962C8B-B14F-4D97-AF65-F5344CB8AC3E}">
        <p14:creationId xmlns:p14="http://schemas.microsoft.com/office/powerpoint/2010/main" val="411174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a:t>
            </a:r>
            <a:r>
              <a:rPr lang="en-US" dirty="0" err="1" smtClean="0"/>
              <a:t>Reg</a:t>
            </a:r>
            <a:r>
              <a:rPr lang="en-US" dirty="0"/>
              <a:t> </a:t>
            </a:r>
            <a:r>
              <a:rPr lang="en-US" dirty="0" smtClean="0"/>
              <a:t>– Advantages and Drawbacks</a:t>
            </a:r>
            <a:endParaRPr lang="en-US" dirty="0"/>
          </a:p>
        </p:txBody>
      </p:sp>
      <p:sp>
        <p:nvSpPr>
          <p:cNvPr id="3" name="Content Placeholder 2"/>
          <p:cNvSpPr>
            <a:spLocks noGrp="1"/>
          </p:cNvSpPr>
          <p:nvPr>
            <p:ph idx="1"/>
          </p:nvPr>
        </p:nvSpPr>
        <p:spPr>
          <a:xfrm>
            <a:off x="1141412" y="1897380"/>
            <a:ext cx="10162858" cy="4674869"/>
          </a:xfrm>
        </p:spPr>
        <p:txBody>
          <a:bodyPr>
            <a:normAutofit fontScale="92500" lnSpcReduction="10000"/>
          </a:bodyPr>
          <a:lstStyle/>
          <a:p>
            <a:r>
              <a:rPr lang="en-US" dirty="0" smtClean="0"/>
              <a:t>Advantages:</a:t>
            </a:r>
          </a:p>
          <a:p>
            <a:pPr lvl="1"/>
            <a:r>
              <a:rPr lang="en-US" sz="2400" dirty="0" smtClean="0"/>
              <a:t>Efficient and simple implementation</a:t>
            </a:r>
          </a:p>
          <a:p>
            <a:pPr lvl="1"/>
            <a:r>
              <a:rPr lang="en-US" sz="2400" dirty="0" smtClean="0"/>
              <a:t>Gives probability scores for observations</a:t>
            </a:r>
          </a:p>
          <a:p>
            <a:pPr lvl="1"/>
            <a:r>
              <a:rPr lang="en-US" sz="2400" dirty="0" smtClean="0"/>
              <a:t>Doesn’t care about correlation of features</a:t>
            </a:r>
          </a:p>
          <a:p>
            <a:pPr lvl="1"/>
            <a:r>
              <a:rPr lang="en-US" sz="2400" dirty="0" smtClean="0"/>
              <a:t>Few tuning parameters necessary (regularization)</a:t>
            </a:r>
          </a:p>
          <a:p>
            <a:r>
              <a:rPr lang="en-US" dirty="0" smtClean="0"/>
              <a:t>Drawbacks:</a:t>
            </a:r>
          </a:p>
          <a:p>
            <a:pPr lvl="1"/>
            <a:r>
              <a:rPr lang="en-US" sz="2400" dirty="0" smtClean="0"/>
              <a:t>Lacks performance when feature space is large, especially categorical variables</a:t>
            </a:r>
          </a:p>
          <a:p>
            <a:pPr lvl="1"/>
            <a:r>
              <a:rPr lang="en-US" sz="2400" dirty="0" smtClean="0"/>
              <a:t>Not well-suited for multi-class prediction</a:t>
            </a:r>
          </a:p>
          <a:p>
            <a:pPr lvl="1"/>
            <a:r>
              <a:rPr lang="en-US" sz="2400" dirty="0" smtClean="0"/>
              <a:t>Unstable with well separated classes or with small amount of data</a:t>
            </a:r>
          </a:p>
          <a:p>
            <a:pPr lvl="1"/>
            <a:r>
              <a:rPr lang="en-US" sz="2400" dirty="0" smtClean="0"/>
              <a:t>Linear Model</a:t>
            </a:r>
          </a:p>
          <a:p>
            <a:pPr lvl="1"/>
            <a:endParaRPr lang="en-US" sz="2400" dirty="0" smtClean="0"/>
          </a:p>
        </p:txBody>
      </p:sp>
    </p:spTree>
    <p:extLst>
      <p:ext uri="{BB962C8B-B14F-4D97-AF65-F5344CB8AC3E}">
        <p14:creationId xmlns:p14="http://schemas.microsoft.com/office/powerpoint/2010/main" val="24419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a:xfrm>
            <a:off x="1141412" y="2249486"/>
            <a:ext cx="9905999" cy="4151313"/>
          </a:xfrm>
        </p:spPr>
        <p:txBody>
          <a:bodyPr>
            <a:normAutofit/>
          </a:bodyPr>
          <a:lstStyle/>
          <a:p>
            <a:r>
              <a:rPr lang="en-US" dirty="0" smtClean="0"/>
              <a:t>Logistic Regression</a:t>
            </a:r>
          </a:p>
          <a:p>
            <a:r>
              <a:rPr lang="en-US" dirty="0" smtClean="0"/>
              <a:t>Linear Discriminant Analysis (LDA)</a:t>
            </a:r>
          </a:p>
          <a:p>
            <a:r>
              <a:rPr lang="en-US" dirty="0" smtClean="0"/>
              <a:t>Quadratic Discriminant Analysis (QDA)</a:t>
            </a:r>
          </a:p>
          <a:p>
            <a:r>
              <a:rPr lang="en-US" dirty="0" smtClean="0"/>
              <a:t>Bayes Theorem</a:t>
            </a:r>
          </a:p>
          <a:p>
            <a:r>
              <a:rPr lang="en-US" dirty="0" smtClean="0"/>
              <a:t>Next week:</a:t>
            </a:r>
          </a:p>
          <a:p>
            <a:pPr lvl="1"/>
            <a:r>
              <a:rPr lang="en-US" dirty="0"/>
              <a:t>Naïve </a:t>
            </a:r>
            <a:r>
              <a:rPr lang="en-US" dirty="0" smtClean="0"/>
              <a:t>Bayes</a:t>
            </a:r>
          </a:p>
          <a:p>
            <a:pPr lvl="1"/>
            <a:r>
              <a:rPr lang="en-US" dirty="0" smtClean="0"/>
              <a:t>K-Nearest-Neighbors (KNN)</a:t>
            </a:r>
          </a:p>
          <a:p>
            <a:pPr lvl="1"/>
            <a:r>
              <a:rPr lang="en-US" dirty="0" smtClean="0"/>
              <a:t>Support Vector Machine (SVM)</a:t>
            </a:r>
            <a:endParaRPr lang="en-US" dirty="0"/>
          </a:p>
        </p:txBody>
      </p:sp>
    </p:spTree>
    <p:extLst>
      <p:ext uri="{BB962C8B-B14F-4D97-AF65-F5344CB8AC3E}">
        <p14:creationId xmlns:p14="http://schemas.microsoft.com/office/powerpoint/2010/main" val="118321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a:t>
            </a:r>
            <a:r>
              <a:rPr lang="en-US" dirty="0" err="1" smtClean="0"/>
              <a:t>Reg</a:t>
            </a:r>
            <a:r>
              <a:rPr lang="en-US" dirty="0" smtClean="0"/>
              <a:t> – Example</a:t>
            </a:r>
            <a:endParaRPr lang="en-US" dirty="0"/>
          </a:p>
        </p:txBody>
      </p:sp>
      <p:sp>
        <p:nvSpPr>
          <p:cNvPr id="3" name="Content Placeholder 2"/>
          <p:cNvSpPr>
            <a:spLocks noGrp="1"/>
          </p:cNvSpPr>
          <p:nvPr>
            <p:ph idx="1"/>
          </p:nvPr>
        </p:nvSpPr>
        <p:spPr>
          <a:xfrm>
            <a:off x="1141412" y="2249486"/>
            <a:ext cx="9905999" cy="4082733"/>
          </a:xfrm>
        </p:spPr>
        <p:txBody>
          <a:bodyPr>
            <a:normAutofit/>
          </a:bodyPr>
          <a:lstStyle/>
          <a:p>
            <a:r>
              <a:rPr lang="en-US" dirty="0" smtClean="0"/>
              <a:t>We would like to know if a tumor is malignant or not. We have information on the tumor’s radius, tumor’s area, what the patient ate for breakfast, and the patients number of kids. Assuming clean data, what steps should we take in our analysis?</a:t>
            </a:r>
          </a:p>
          <a:p>
            <a:r>
              <a:rPr lang="en-US" dirty="0" smtClean="0"/>
              <a:t>1) Feature selection	</a:t>
            </a:r>
          </a:p>
          <a:p>
            <a:r>
              <a:rPr lang="en-US" dirty="0" smtClean="0"/>
              <a:t>2) Estimate coefficients using the likelihood function</a:t>
            </a:r>
          </a:p>
          <a:p>
            <a:r>
              <a:rPr lang="en-US" dirty="0" smtClean="0"/>
              <a:t>3) Fit our logistic regression model to our data</a:t>
            </a:r>
            <a:r>
              <a:rPr lang="en-US" dirty="0"/>
              <a:t> </a:t>
            </a:r>
            <a:r>
              <a:rPr lang="en-US" dirty="0" smtClean="0"/>
              <a:t>to make probability predictions</a:t>
            </a:r>
          </a:p>
        </p:txBody>
      </p:sp>
    </p:spTree>
    <p:extLst>
      <p:ext uri="{BB962C8B-B14F-4D97-AF65-F5344CB8AC3E}">
        <p14:creationId xmlns:p14="http://schemas.microsoft.com/office/powerpoint/2010/main" val="135371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REG – Summary</a:t>
            </a:r>
            <a:endParaRPr lang="en-US" dirty="0"/>
          </a:p>
        </p:txBody>
      </p:sp>
      <p:sp>
        <p:nvSpPr>
          <p:cNvPr id="3" name="Content Placeholder 2"/>
          <p:cNvSpPr>
            <a:spLocks noGrp="1"/>
          </p:cNvSpPr>
          <p:nvPr>
            <p:ph idx="1"/>
          </p:nvPr>
        </p:nvSpPr>
        <p:spPr/>
        <p:txBody>
          <a:bodyPr/>
          <a:lstStyle/>
          <a:p>
            <a:r>
              <a:rPr lang="en-US" b="1" dirty="0" smtClean="0"/>
              <a:t>Use </a:t>
            </a:r>
            <a:r>
              <a:rPr lang="en-US" b="1" dirty="0"/>
              <a:t>logistic regression for </a:t>
            </a:r>
            <a:r>
              <a:rPr lang="en-US" b="1" dirty="0" smtClean="0"/>
              <a:t>simple </a:t>
            </a:r>
            <a:r>
              <a:rPr lang="en-US" b="1" dirty="0"/>
              <a:t>binary classification </a:t>
            </a:r>
            <a:r>
              <a:rPr lang="en-US" b="1" dirty="0" smtClean="0"/>
              <a:t>problems</a:t>
            </a:r>
          </a:p>
        </p:txBody>
      </p:sp>
    </p:spTree>
    <p:extLst>
      <p:ext uri="{BB962C8B-B14F-4D97-AF65-F5344CB8AC3E}">
        <p14:creationId xmlns:p14="http://schemas.microsoft.com/office/powerpoint/2010/main" val="396323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Discriminant Analysis (LDA)</a:t>
            </a:r>
            <a:endParaRPr lang="en-US" dirty="0"/>
          </a:p>
        </p:txBody>
      </p:sp>
      <p:sp>
        <p:nvSpPr>
          <p:cNvPr id="3" name="Content Placeholder 2"/>
          <p:cNvSpPr>
            <a:spLocks noGrp="1"/>
          </p:cNvSpPr>
          <p:nvPr>
            <p:ph idx="1"/>
          </p:nvPr>
        </p:nvSpPr>
        <p:spPr>
          <a:xfrm>
            <a:off x="1141412" y="2249486"/>
            <a:ext cx="9905999" cy="4071303"/>
          </a:xfrm>
        </p:spPr>
        <p:txBody>
          <a:bodyPr>
            <a:normAutofit lnSpcReduction="10000"/>
          </a:bodyPr>
          <a:lstStyle/>
          <a:p>
            <a:r>
              <a:rPr lang="en-US" dirty="0" smtClean="0"/>
              <a:t>Popular parametric model for multi-class prediction</a:t>
            </a:r>
          </a:p>
          <a:p>
            <a:r>
              <a:rPr lang="en-US" dirty="0" smtClean="0"/>
              <a:t>Generative model</a:t>
            </a:r>
          </a:p>
          <a:p>
            <a:r>
              <a:rPr lang="en-US" dirty="0" smtClean="0"/>
              <a:t>LDA is the preferred multi-class linear classification technique</a:t>
            </a:r>
          </a:p>
          <a:p>
            <a:r>
              <a:rPr lang="en-US" dirty="0" smtClean="0"/>
              <a:t>Primarily used for continuous predictors only</a:t>
            </a:r>
          </a:p>
          <a:p>
            <a:r>
              <a:rPr lang="en-US" dirty="0" smtClean="0"/>
              <a:t>Also commonly used as a dimensionality reduction technique</a:t>
            </a:r>
          </a:p>
          <a:p>
            <a:r>
              <a:rPr lang="en-US" u="sng" dirty="0" smtClean="0"/>
              <a:t>Goal:</a:t>
            </a:r>
            <a:r>
              <a:rPr lang="en-US" dirty="0" smtClean="0"/>
              <a:t> Create a lower-dimensional axis where each class is linearly separable by maximizing the distance between each class and minimize the variance between the points within each class.</a:t>
            </a:r>
          </a:p>
          <a:p>
            <a:endParaRPr lang="en-US" dirty="0" smtClean="0"/>
          </a:p>
        </p:txBody>
      </p:sp>
    </p:spTree>
    <p:extLst>
      <p:ext uri="{BB962C8B-B14F-4D97-AF65-F5344CB8AC3E}">
        <p14:creationId xmlns:p14="http://schemas.microsoft.com/office/powerpoint/2010/main" val="6778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 Assumptions</a:t>
            </a:r>
            <a:endParaRPr lang="en-US" dirty="0"/>
          </a:p>
        </p:txBody>
      </p:sp>
      <p:sp>
        <p:nvSpPr>
          <p:cNvPr id="3" name="Content Placeholder 2"/>
          <p:cNvSpPr>
            <a:spLocks noGrp="1"/>
          </p:cNvSpPr>
          <p:nvPr>
            <p:ph idx="1"/>
          </p:nvPr>
        </p:nvSpPr>
        <p:spPr/>
        <p:txBody>
          <a:bodyPr/>
          <a:lstStyle/>
          <a:p>
            <a:r>
              <a:rPr lang="en-US" dirty="0" smtClean="0"/>
              <a:t>Gaussian distribution of variables</a:t>
            </a:r>
          </a:p>
          <a:p>
            <a:r>
              <a:rPr lang="en-US" dirty="0" smtClean="0"/>
              <a:t>Each variable has the same variance (equal covariance)</a:t>
            </a:r>
          </a:p>
          <a:p>
            <a:pPr lvl="1"/>
            <a:r>
              <a:rPr lang="en-US" dirty="0" smtClean="0"/>
              <a:t>Values of each variable vary around their mean by the same amount on average</a:t>
            </a:r>
          </a:p>
          <a:p>
            <a:pPr lvl="1"/>
            <a:r>
              <a:rPr lang="en-US" dirty="0" smtClean="0"/>
              <a:t>Homoscedasticity</a:t>
            </a:r>
          </a:p>
          <a:p>
            <a:pPr lvl="1"/>
            <a:r>
              <a:rPr lang="en-US" dirty="0" smtClean="0"/>
              <a:t>Differs from Naïve Bayes Classifier</a:t>
            </a:r>
            <a:endParaRPr lang="en-US" dirty="0"/>
          </a:p>
        </p:txBody>
      </p:sp>
    </p:spTree>
    <p:extLst>
      <p:ext uri="{BB962C8B-B14F-4D97-AF65-F5344CB8AC3E}">
        <p14:creationId xmlns:p14="http://schemas.microsoft.com/office/powerpoint/2010/main" val="64400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 Preparing your Data</a:t>
            </a:r>
            <a:endParaRPr lang="en-US" dirty="0"/>
          </a:p>
        </p:txBody>
      </p:sp>
      <p:sp>
        <p:nvSpPr>
          <p:cNvPr id="3" name="Content Placeholder 2"/>
          <p:cNvSpPr>
            <a:spLocks noGrp="1"/>
          </p:cNvSpPr>
          <p:nvPr>
            <p:ph idx="1"/>
          </p:nvPr>
        </p:nvSpPr>
        <p:spPr/>
        <p:txBody>
          <a:bodyPr/>
          <a:lstStyle/>
          <a:p>
            <a:r>
              <a:rPr lang="en-US" dirty="0" smtClean="0"/>
              <a:t>1) Ensure Gaussian distribution of predictors</a:t>
            </a:r>
          </a:p>
          <a:p>
            <a:pPr lvl="1"/>
            <a:r>
              <a:rPr lang="en-US" dirty="0" smtClean="0"/>
              <a:t>Review univariate distributions of each attribute and transform if necessary.</a:t>
            </a:r>
          </a:p>
          <a:p>
            <a:r>
              <a:rPr lang="en-US" dirty="0" smtClean="0"/>
              <a:t>2) Remove outliers</a:t>
            </a:r>
          </a:p>
          <a:p>
            <a:pPr lvl="1"/>
            <a:r>
              <a:rPr lang="en-US" dirty="0" smtClean="0"/>
              <a:t>These values can skew basic statistics used to separate classes (mean, standard dev)</a:t>
            </a:r>
            <a:endParaRPr lang="en-US" dirty="0"/>
          </a:p>
          <a:p>
            <a:r>
              <a:rPr lang="en-US" dirty="0" smtClean="0"/>
              <a:t>3) Ensure same variance</a:t>
            </a:r>
          </a:p>
          <a:p>
            <a:pPr lvl="1"/>
            <a:r>
              <a:rPr lang="en-US" dirty="0" smtClean="0"/>
              <a:t>Standardize your data if necessary.</a:t>
            </a:r>
            <a:endParaRPr lang="en-US" dirty="0"/>
          </a:p>
        </p:txBody>
      </p:sp>
    </p:spTree>
    <p:extLst>
      <p:ext uri="{BB962C8B-B14F-4D97-AF65-F5344CB8AC3E}">
        <p14:creationId xmlns:p14="http://schemas.microsoft.com/office/powerpoint/2010/main" val="300177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 How it 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LDA estimates the mean and variance from your data for each class</a:t>
            </a:r>
          </a:p>
          <a:p>
            <a:pPr lvl="1"/>
            <a:r>
              <a:rPr lang="en-US" dirty="0" smtClean="0"/>
              <a:t>Note: not each </a:t>
            </a:r>
            <a:r>
              <a:rPr lang="en-US" u="sng" dirty="0" smtClean="0"/>
              <a:t>predictor</a:t>
            </a:r>
            <a:r>
              <a:rPr lang="en-US" dirty="0" smtClean="0"/>
              <a:t>, but rather each </a:t>
            </a:r>
            <a:r>
              <a:rPr lang="en-US" u="sng" dirty="0" smtClean="0"/>
              <a:t>class</a:t>
            </a:r>
          </a:p>
          <a:p>
            <a:r>
              <a:rPr lang="en-US" dirty="0" smtClean="0"/>
              <a:t>LDA is based upon concept of searching for a linear combination of predictors that best separates each class</a:t>
            </a:r>
          </a:p>
          <a:p>
            <a:r>
              <a:rPr lang="en-US" dirty="0" smtClean="0"/>
              <a:t>The model makes predictions by estimating the probability that a new set of inputs belong to each class. </a:t>
            </a:r>
            <a:endParaRPr lang="en-US" dirty="0"/>
          </a:p>
          <a:p>
            <a:pPr lvl="1"/>
            <a:r>
              <a:rPr lang="en-US" dirty="0" smtClean="0"/>
              <a:t>Similar to logistic regression, the higher probability will decide which class the new data point belongs to.</a:t>
            </a:r>
          </a:p>
          <a:p>
            <a:r>
              <a:rPr lang="en-US" dirty="0" smtClean="0"/>
              <a:t> Utilizes Bayes Theorem to make predictions</a:t>
            </a:r>
            <a:endParaRPr lang="en-US" dirty="0"/>
          </a:p>
        </p:txBody>
      </p:sp>
    </p:spTree>
    <p:extLst>
      <p:ext uri="{BB962C8B-B14F-4D97-AF65-F5344CB8AC3E}">
        <p14:creationId xmlns:p14="http://schemas.microsoft.com/office/powerpoint/2010/main" val="46793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 Step by Step	</a:t>
            </a:r>
            <a:endParaRPr lang="en-US" dirty="0"/>
          </a:p>
        </p:txBody>
      </p:sp>
      <p:sp>
        <p:nvSpPr>
          <p:cNvPr id="3" name="Content Placeholder 2"/>
          <p:cNvSpPr>
            <a:spLocks noGrp="1"/>
          </p:cNvSpPr>
          <p:nvPr>
            <p:ph idx="1"/>
          </p:nvPr>
        </p:nvSpPr>
        <p:spPr>
          <a:xfrm>
            <a:off x="1141412" y="1954530"/>
            <a:ext cx="9905999" cy="4629150"/>
          </a:xfrm>
        </p:spPr>
        <p:txBody>
          <a:bodyPr>
            <a:normAutofit lnSpcReduction="10000"/>
          </a:bodyPr>
          <a:lstStyle/>
          <a:p>
            <a:r>
              <a:rPr lang="en-US" dirty="0" smtClean="0"/>
              <a:t>1) Calculate the between-class variance</a:t>
            </a:r>
          </a:p>
          <a:p>
            <a:pPr lvl="1"/>
            <a:r>
              <a:rPr lang="en-US" dirty="0" smtClean="0"/>
              <a:t>Distance between the means of each class</a:t>
            </a:r>
          </a:p>
          <a:p>
            <a:r>
              <a:rPr lang="en-US" dirty="0" smtClean="0"/>
              <a:t>2) Calculate the within-class variance</a:t>
            </a:r>
          </a:p>
          <a:p>
            <a:pPr lvl="1"/>
            <a:r>
              <a:rPr lang="en-US" dirty="0" smtClean="0"/>
              <a:t>Distance between the mean and each sample within the class</a:t>
            </a:r>
          </a:p>
          <a:p>
            <a:r>
              <a:rPr lang="en-US" dirty="0" smtClean="0"/>
              <a:t>3) Construct a lower dimensional space</a:t>
            </a:r>
          </a:p>
          <a:p>
            <a:pPr lvl="1"/>
            <a:r>
              <a:rPr lang="en-US" dirty="0" smtClean="0"/>
              <a:t>Maximizes the between class variance and minimizes the within-class variance</a:t>
            </a:r>
          </a:p>
          <a:p>
            <a:r>
              <a:rPr lang="en-US" dirty="0" smtClean="0"/>
              <a:t>4) Makes </a:t>
            </a:r>
            <a:r>
              <a:rPr lang="en-US" dirty="0"/>
              <a:t>predictions by estimating the probability that </a:t>
            </a:r>
            <a:r>
              <a:rPr lang="en-US" dirty="0" smtClean="0"/>
              <a:t>the </a:t>
            </a:r>
            <a:r>
              <a:rPr lang="en-US" dirty="0"/>
              <a:t>new </a:t>
            </a:r>
            <a:r>
              <a:rPr lang="en-US" dirty="0" smtClean="0"/>
              <a:t>data point </a:t>
            </a:r>
            <a:r>
              <a:rPr lang="en-US" dirty="0"/>
              <a:t>belong to each class</a:t>
            </a:r>
            <a:r>
              <a:rPr lang="en-US" dirty="0" smtClean="0"/>
              <a:t>. </a:t>
            </a:r>
          </a:p>
          <a:p>
            <a:pPr lvl="1"/>
            <a:r>
              <a:rPr lang="en-US" dirty="0" smtClean="0"/>
              <a:t>Uses Bayes Theorem to create probability predictions from conditional and prior probability estimates</a:t>
            </a:r>
            <a:endParaRPr lang="en-US" dirty="0"/>
          </a:p>
        </p:txBody>
      </p:sp>
    </p:spTree>
    <p:extLst>
      <p:ext uri="{BB962C8B-B14F-4D97-AF65-F5344CB8AC3E}">
        <p14:creationId xmlns:p14="http://schemas.microsoft.com/office/powerpoint/2010/main" val="97517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 More Detailed Math</a:t>
            </a:r>
            <a:endParaRPr lang="en-US" dirty="0"/>
          </a:p>
        </p:txBody>
      </p:sp>
      <p:sp>
        <p:nvSpPr>
          <p:cNvPr id="3" name="Content Placeholder 2"/>
          <p:cNvSpPr>
            <a:spLocks noGrp="1"/>
          </p:cNvSpPr>
          <p:nvPr>
            <p:ph idx="1"/>
          </p:nvPr>
        </p:nvSpPr>
        <p:spPr/>
        <p:txBody>
          <a:bodyPr/>
          <a:lstStyle/>
          <a:p>
            <a:r>
              <a:rPr lang="en-US" dirty="0" smtClean="0"/>
              <a:t>Math in LDA is quite complex…</a:t>
            </a:r>
          </a:p>
          <a:p>
            <a:r>
              <a:rPr lang="en-US" dirty="0" smtClean="0"/>
              <a:t>You can find more detail on building LDA from scratch here:</a:t>
            </a:r>
          </a:p>
          <a:p>
            <a:pPr lvl="1"/>
            <a:r>
              <a:rPr lang="en-US" dirty="0">
                <a:hlinkClick r:id="rId3"/>
              </a:rPr>
              <a:t>http://scholar.cu.edu.eg/?</a:t>
            </a:r>
            <a:r>
              <a:rPr lang="en-US" dirty="0" smtClean="0">
                <a:hlinkClick r:id="rId3"/>
              </a:rPr>
              <a:t>q=abo/files/linear_discreminate_analysisp_detailed_tutorails.pdf</a:t>
            </a:r>
            <a:r>
              <a:rPr lang="en-US" dirty="0" smtClean="0"/>
              <a:t> </a:t>
            </a:r>
          </a:p>
          <a:p>
            <a:r>
              <a:rPr lang="en-US" dirty="0" smtClean="0"/>
              <a:t>However, you it’s easiest to use a prebuilt LDA model in R or Python!</a:t>
            </a:r>
            <a:endParaRPr lang="en-US" dirty="0"/>
          </a:p>
        </p:txBody>
      </p:sp>
    </p:spTree>
    <p:extLst>
      <p:ext uri="{BB962C8B-B14F-4D97-AF65-F5344CB8AC3E}">
        <p14:creationId xmlns:p14="http://schemas.microsoft.com/office/powerpoint/2010/main" val="11654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 Advantages and Drawbacks</a:t>
            </a:r>
            <a:endParaRPr lang="en-US" dirty="0"/>
          </a:p>
        </p:txBody>
      </p:sp>
      <p:sp>
        <p:nvSpPr>
          <p:cNvPr id="3" name="Content Placeholder 2"/>
          <p:cNvSpPr>
            <a:spLocks noGrp="1"/>
          </p:cNvSpPr>
          <p:nvPr>
            <p:ph idx="1"/>
          </p:nvPr>
        </p:nvSpPr>
        <p:spPr>
          <a:xfrm>
            <a:off x="1141412" y="2249486"/>
            <a:ext cx="9905999" cy="4162743"/>
          </a:xfrm>
        </p:spPr>
        <p:txBody>
          <a:bodyPr>
            <a:normAutofit/>
          </a:bodyPr>
          <a:lstStyle/>
          <a:p>
            <a:r>
              <a:rPr lang="en-US" dirty="0" smtClean="0"/>
              <a:t>Advantages:</a:t>
            </a:r>
          </a:p>
          <a:p>
            <a:pPr lvl="1"/>
            <a:r>
              <a:rPr lang="en-US" dirty="0" smtClean="0"/>
              <a:t>Simple with few parameters (regularization)</a:t>
            </a:r>
          </a:p>
          <a:p>
            <a:pPr lvl="1"/>
            <a:r>
              <a:rPr lang="en-US" dirty="0" smtClean="0"/>
              <a:t>Outperforms Logistic Regression for multi-class classification</a:t>
            </a:r>
          </a:p>
          <a:p>
            <a:pPr lvl="1"/>
            <a:r>
              <a:rPr lang="en-US" dirty="0" smtClean="0"/>
              <a:t>Able to be used as a dimensionality reduction technique</a:t>
            </a:r>
          </a:p>
          <a:p>
            <a:r>
              <a:rPr lang="en-US" dirty="0" smtClean="0"/>
              <a:t>Drawbacks:</a:t>
            </a:r>
          </a:p>
          <a:p>
            <a:pPr lvl="1"/>
            <a:r>
              <a:rPr lang="en-US" dirty="0" smtClean="0"/>
              <a:t>Requires Gaussian distribution for each predictor</a:t>
            </a:r>
          </a:p>
          <a:p>
            <a:pPr lvl="1"/>
            <a:r>
              <a:rPr lang="en-US" dirty="0" smtClean="0"/>
              <a:t>Does not make good use of categorical variables</a:t>
            </a:r>
          </a:p>
          <a:p>
            <a:pPr lvl="1"/>
            <a:r>
              <a:rPr lang="en-US" dirty="0" smtClean="0"/>
              <a:t>Struggles with small training size compared with other techniques</a:t>
            </a:r>
          </a:p>
          <a:p>
            <a:pPr lvl="1"/>
            <a:r>
              <a:rPr lang="en-US" dirty="0" smtClean="0"/>
              <a:t>Linear model</a:t>
            </a:r>
            <a:endParaRPr lang="en-US" dirty="0"/>
          </a:p>
        </p:txBody>
      </p:sp>
    </p:spTree>
    <p:extLst>
      <p:ext uri="{BB962C8B-B14F-4D97-AF65-F5344CB8AC3E}">
        <p14:creationId xmlns:p14="http://schemas.microsoft.com/office/powerpoint/2010/main" val="196334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Discriminant Analysis (QDA) </a:t>
            </a:r>
            <a:endParaRPr lang="en-US" dirty="0"/>
          </a:p>
        </p:txBody>
      </p:sp>
      <p:sp>
        <p:nvSpPr>
          <p:cNvPr id="3" name="Content Placeholder 2"/>
          <p:cNvSpPr>
            <a:spLocks noGrp="1"/>
          </p:cNvSpPr>
          <p:nvPr>
            <p:ph idx="1"/>
          </p:nvPr>
        </p:nvSpPr>
        <p:spPr/>
        <p:txBody>
          <a:bodyPr/>
          <a:lstStyle/>
          <a:p>
            <a:r>
              <a:rPr lang="en-US" dirty="0" smtClean="0"/>
              <a:t>Like LDA…</a:t>
            </a:r>
          </a:p>
          <a:p>
            <a:pPr lvl="1"/>
            <a:r>
              <a:rPr lang="en-US" dirty="0" smtClean="0"/>
              <a:t>Assumes </a:t>
            </a:r>
            <a:r>
              <a:rPr lang="en-US" dirty="0"/>
              <a:t>G</a:t>
            </a:r>
            <a:r>
              <a:rPr lang="en-US" dirty="0" smtClean="0"/>
              <a:t>aussian distribution of each variable</a:t>
            </a:r>
          </a:p>
          <a:p>
            <a:pPr lvl="1"/>
            <a:r>
              <a:rPr lang="en-US" dirty="0" smtClean="0"/>
              <a:t>Plugs in prior and conditional probabilities into Bayes Theorem to make predictions</a:t>
            </a:r>
          </a:p>
          <a:p>
            <a:r>
              <a:rPr lang="en-US" dirty="0" smtClean="0"/>
              <a:t>Unlike LDA…</a:t>
            </a:r>
          </a:p>
          <a:p>
            <a:pPr lvl="1"/>
            <a:r>
              <a:rPr lang="en-US" dirty="0" smtClean="0"/>
              <a:t>Assumes each class has its own covariance matrix</a:t>
            </a:r>
          </a:p>
          <a:p>
            <a:r>
              <a:rPr lang="en-US" dirty="0" smtClean="0"/>
              <a:t>Bottom line: Less parametric approach than LDA, more flexible</a:t>
            </a:r>
          </a:p>
          <a:p>
            <a:pPr lvl="1"/>
            <a:r>
              <a:rPr lang="en-US" dirty="0" smtClean="0"/>
              <a:t>Less flexible than non-parametric approaches like KNN</a:t>
            </a:r>
          </a:p>
          <a:p>
            <a:pPr lvl="1"/>
            <a:endParaRPr lang="en-US" dirty="0"/>
          </a:p>
        </p:txBody>
      </p:sp>
    </p:spTree>
    <p:extLst>
      <p:ext uri="{BB962C8B-B14F-4D97-AF65-F5344CB8AC3E}">
        <p14:creationId xmlns:p14="http://schemas.microsoft.com/office/powerpoint/2010/main" val="2027033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r>
              <a:rPr lang="en-US" dirty="0" smtClean="0"/>
              <a:t>Main focus on when to use different models.</a:t>
            </a:r>
          </a:p>
          <a:p>
            <a:r>
              <a:rPr lang="en-US" dirty="0" smtClean="0"/>
              <a:t>Some focus on how the models work and parameter tuning.</a:t>
            </a:r>
          </a:p>
          <a:p>
            <a:r>
              <a:rPr lang="en-US" dirty="0" smtClean="0"/>
              <a:t>Smaller focus on the detailed math.</a:t>
            </a:r>
          </a:p>
          <a:p>
            <a:endParaRPr lang="en-US" dirty="0"/>
          </a:p>
        </p:txBody>
      </p:sp>
    </p:spTree>
    <p:extLst>
      <p:ext uri="{BB962C8B-B14F-4D97-AF65-F5344CB8AC3E}">
        <p14:creationId xmlns:p14="http://schemas.microsoft.com/office/powerpoint/2010/main" val="376400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1141412" y="2249486"/>
            <a:ext cx="9905999" cy="3922713"/>
          </a:xfrm>
        </p:spPr>
        <p:txBody>
          <a:bodyPr>
            <a:normAutofit fontScale="92500" lnSpcReduction="20000"/>
          </a:bodyPr>
          <a:lstStyle/>
          <a:p>
            <a:r>
              <a:rPr lang="en-US" dirty="0" smtClean="0"/>
              <a:t>1) We would like to find out if someone went to college or not based upon their income. </a:t>
            </a:r>
          </a:p>
          <a:p>
            <a:pPr lvl="1"/>
            <a:r>
              <a:rPr lang="en-US" dirty="0" smtClean="0"/>
              <a:t>Logistic Regression</a:t>
            </a:r>
          </a:p>
          <a:p>
            <a:r>
              <a:rPr lang="en-US" dirty="0" smtClean="0"/>
              <a:t>2)  We want </a:t>
            </a:r>
            <a:r>
              <a:rPr lang="en-US" dirty="0"/>
              <a:t>to </a:t>
            </a:r>
            <a:r>
              <a:rPr lang="en-US" dirty="0" smtClean="0"/>
              <a:t>predict which of 3 flowers one we find is based on </a:t>
            </a:r>
            <a:r>
              <a:rPr lang="en-US" dirty="0"/>
              <a:t>5 </a:t>
            </a:r>
            <a:r>
              <a:rPr lang="en-US" dirty="0" smtClean="0"/>
              <a:t>different measurements. Assume normal distribution but highly different variance </a:t>
            </a:r>
            <a:r>
              <a:rPr lang="en-US" dirty="0"/>
              <a:t>between each </a:t>
            </a:r>
            <a:r>
              <a:rPr lang="en-US" dirty="0" smtClean="0"/>
              <a:t>measurement.</a:t>
            </a:r>
            <a:endParaRPr lang="en-US" dirty="0"/>
          </a:p>
          <a:p>
            <a:pPr lvl="1"/>
            <a:r>
              <a:rPr lang="en-US" dirty="0" smtClean="0"/>
              <a:t>QDA</a:t>
            </a:r>
          </a:p>
          <a:p>
            <a:r>
              <a:rPr lang="en-US" dirty="0"/>
              <a:t>3</a:t>
            </a:r>
            <a:r>
              <a:rPr lang="en-US" dirty="0" smtClean="0"/>
              <a:t>) We want to know which of 4 types of fish were caught based on their length and weight. Data is normally distributed and assumes linear relationship.</a:t>
            </a:r>
          </a:p>
          <a:p>
            <a:pPr lvl="1"/>
            <a:r>
              <a:rPr lang="en-US" dirty="0" smtClean="0"/>
              <a:t>LDA</a:t>
            </a:r>
          </a:p>
        </p:txBody>
      </p:sp>
    </p:spTree>
    <p:extLst>
      <p:ext uri="{BB962C8B-B14F-4D97-AF65-F5344CB8AC3E}">
        <p14:creationId xmlns:p14="http://schemas.microsoft.com/office/powerpoint/2010/main" val="33114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sz="4400" b="0" i="1" smtClean="0">
                        <a:latin typeface="Cambria Math" panose="02040503050406030204" pitchFamily="18" charset="0"/>
                      </a:rPr>
                      <m:t>𝑃</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𝑌</m:t>
                        </m:r>
                      </m:e>
                      <m:e>
                        <m:r>
                          <a:rPr lang="en-US" sz="4400" b="0" i="1" smtClean="0">
                            <a:latin typeface="Cambria Math" panose="02040503050406030204" pitchFamily="18" charset="0"/>
                          </a:rPr>
                          <m:t>𝑋</m:t>
                        </m:r>
                      </m:e>
                    </m:d>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i="1">
                            <a:latin typeface="Cambria Math" panose="02040503050406030204" pitchFamily="18" charset="0"/>
                          </a:rPr>
                          <m:t>𝑃</m:t>
                        </m:r>
                        <m:r>
                          <a:rPr lang="en-US" sz="4400" i="1">
                            <a:latin typeface="Cambria Math" panose="02040503050406030204" pitchFamily="18" charset="0"/>
                          </a:rPr>
                          <m:t>(</m:t>
                        </m:r>
                        <m:r>
                          <a:rPr lang="en-US" sz="4400" i="1">
                            <a:latin typeface="Cambria Math" panose="02040503050406030204" pitchFamily="18" charset="0"/>
                          </a:rPr>
                          <m:t>𝑋</m:t>
                        </m:r>
                        <m:r>
                          <a:rPr lang="en-US" sz="4400" i="1">
                            <a:latin typeface="Cambria Math" panose="02040503050406030204" pitchFamily="18" charset="0"/>
                          </a:rPr>
                          <m:t>|</m:t>
                        </m:r>
                        <m:r>
                          <a:rPr lang="en-US" sz="4400" i="1">
                            <a:latin typeface="Cambria Math" panose="02040503050406030204" pitchFamily="18" charset="0"/>
                          </a:rPr>
                          <m:t>𝑌</m:t>
                        </m:r>
                        <m:r>
                          <a:rPr lang="en-US" sz="4400" i="1">
                            <a:latin typeface="Cambria Math" panose="02040503050406030204" pitchFamily="18" charset="0"/>
                          </a:rPr>
                          <m:t>)</m:t>
                        </m:r>
                        <m:r>
                          <a:rPr lang="en-US" sz="4400" i="1">
                            <a:latin typeface="Cambria Math" panose="02040503050406030204" pitchFamily="18" charset="0"/>
                          </a:rPr>
                          <m:t>𝑃</m:t>
                        </m:r>
                        <m:d>
                          <m:dPr>
                            <m:ctrlPr>
                              <a:rPr lang="en-US" sz="4400" i="1">
                                <a:latin typeface="Cambria Math" panose="02040503050406030204" pitchFamily="18" charset="0"/>
                              </a:rPr>
                            </m:ctrlPr>
                          </m:dPr>
                          <m:e>
                            <m:r>
                              <a:rPr lang="en-US" sz="4400" b="0" i="1" smtClean="0">
                                <a:latin typeface="Cambria Math" panose="02040503050406030204" pitchFamily="18" charset="0"/>
                              </a:rPr>
                              <m:t>𝑋</m:t>
                            </m:r>
                          </m:e>
                        </m:d>
                        <m:r>
                          <a:rPr lang="en-US" sz="4400" i="1">
                            <a:latin typeface="Cambria Math" panose="02040503050406030204" pitchFamily="18" charset="0"/>
                          </a:rPr>
                          <m:t>)</m:t>
                        </m:r>
                        <m:r>
                          <m:rPr>
                            <m:nor/>
                          </m:rPr>
                          <a:rPr lang="en-US" sz="4400" dirty="0"/>
                          <m:t> </m:t>
                        </m:r>
                      </m:num>
                      <m:den>
                        <m:r>
                          <a:rPr lang="en-US" sz="4400" b="0" i="1" smtClean="0">
                            <a:latin typeface="Cambria Math" panose="02040503050406030204" pitchFamily="18" charset="0"/>
                          </a:rPr>
                          <m:t>𝑃</m:t>
                        </m:r>
                        <m:r>
                          <a:rPr lang="en-US" sz="4400" b="0" i="1" smtClean="0">
                            <a:latin typeface="Cambria Math" panose="02040503050406030204" pitchFamily="18" charset="0"/>
                          </a:rPr>
                          <m:t>(</m:t>
                        </m:r>
                        <m:r>
                          <a:rPr lang="en-US" sz="4400" b="0" i="1" smtClean="0">
                            <a:latin typeface="Cambria Math" panose="02040503050406030204" pitchFamily="18" charset="0"/>
                          </a:rPr>
                          <m:t>𝑌</m:t>
                        </m:r>
                        <m:r>
                          <a:rPr lang="en-US" sz="4400" b="0" i="1" smtClean="0">
                            <a:latin typeface="Cambria Math" panose="02040503050406030204" pitchFamily="18" charset="0"/>
                          </a:rPr>
                          <m:t>)</m:t>
                        </m:r>
                      </m:den>
                    </m:f>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62358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 – Example</a:t>
            </a:r>
            <a:endParaRPr lang="en-US" dirty="0"/>
          </a:p>
        </p:txBody>
      </p:sp>
      <p:pic>
        <p:nvPicPr>
          <p:cNvPr id="4" name="OqmJhPQYRc8"/>
          <p:cNvPicPr>
            <a:picLocks noGrp="1" noRot="1" noChangeAspect="1"/>
          </p:cNvPicPr>
          <p:nvPr>
            <p:ph idx="1"/>
            <a:videoFile r:link="rId1"/>
          </p:nvPr>
        </p:nvPicPr>
        <p:blipFill>
          <a:blip r:embed="rId3"/>
          <a:stretch>
            <a:fillRect/>
          </a:stretch>
        </p:blipFill>
        <p:spPr>
          <a:xfrm>
            <a:off x="908109" y="527078"/>
            <a:ext cx="10349746" cy="5679865"/>
          </a:xfrm>
          <a:prstGeom prst="rect">
            <a:avLst/>
          </a:prstGeom>
        </p:spPr>
      </p:pic>
    </p:spTree>
    <p:extLst>
      <p:ext uri="{BB962C8B-B14F-4D97-AF65-F5344CB8AC3E}">
        <p14:creationId xmlns:p14="http://schemas.microsoft.com/office/powerpoint/2010/main" val="401237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vs Discriminative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Generative</a:t>
            </a:r>
          </a:p>
          <a:p>
            <a:pPr lvl="1"/>
            <a:r>
              <a:rPr lang="en-US" dirty="0" smtClean="0"/>
              <a:t>Model the distribution of individual classes</a:t>
            </a:r>
          </a:p>
          <a:p>
            <a:pPr lvl="1"/>
            <a:r>
              <a:rPr lang="en-US" dirty="0" smtClean="0"/>
              <a:t>Learns joint probability: p(</a:t>
            </a:r>
            <a:r>
              <a:rPr lang="en-US" dirty="0" err="1" smtClean="0"/>
              <a:t>x,y</a:t>
            </a:r>
            <a:r>
              <a:rPr lang="en-US" dirty="0" smtClean="0"/>
              <a:t>)</a:t>
            </a:r>
          </a:p>
          <a:p>
            <a:pPr lvl="1"/>
            <a:r>
              <a:rPr lang="en-US" dirty="0" smtClean="0"/>
              <a:t>Examples: LDA, </a:t>
            </a:r>
            <a:r>
              <a:rPr lang="en-US" dirty="0"/>
              <a:t>N</a:t>
            </a:r>
            <a:r>
              <a:rPr lang="en-US" dirty="0" smtClean="0"/>
              <a:t>aïve Bayes, neural network)</a:t>
            </a:r>
          </a:p>
          <a:p>
            <a:r>
              <a:rPr lang="en-US" dirty="0" smtClean="0"/>
              <a:t>Discriminative</a:t>
            </a:r>
          </a:p>
          <a:p>
            <a:pPr lvl="1"/>
            <a:r>
              <a:rPr lang="en-US" dirty="0" smtClean="0"/>
              <a:t>Learns the boundary between the classes</a:t>
            </a:r>
          </a:p>
          <a:p>
            <a:pPr lvl="1"/>
            <a:r>
              <a:rPr lang="en-US" dirty="0" smtClean="0"/>
              <a:t>Deals with conditional probability: p(</a:t>
            </a:r>
            <a:r>
              <a:rPr lang="en-US" dirty="0" err="1" smtClean="0"/>
              <a:t>y|x</a:t>
            </a:r>
            <a:r>
              <a:rPr lang="en-US" dirty="0" smtClean="0"/>
              <a:t>)</a:t>
            </a:r>
          </a:p>
          <a:p>
            <a:pPr lvl="1"/>
            <a:r>
              <a:rPr lang="en-US" dirty="0" smtClean="0"/>
              <a:t>Example: Support Vector Machine (SVM)</a:t>
            </a:r>
          </a:p>
          <a:p>
            <a:endParaRPr lang="en-US" dirty="0"/>
          </a:p>
        </p:txBody>
      </p:sp>
    </p:spTree>
    <p:extLst>
      <p:ext uri="{BB962C8B-B14F-4D97-AF65-F5344CB8AC3E}">
        <p14:creationId xmlns:p14="http://schemas.microsoft.com/office/powerpoint/2010/main" val="302357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vs Discriminative Models</a:t>
            </a:r>
          </a:p>
        </p:txBody>
      </p:sp>
      <p:sp>
        <p:nvSpPr>
          <p:cNvPr id="3" name="Content Placeholder 2"/>
          <p:cNvSpPr>
            <a:spLocks noGrp="1"/>
          </p:cNvSpPr>
          <p:nvPr>
            <p:ph idx="1"/>
          </p:nvPr>
        </p:nvSpPr>
        <p:spPr>
          <a:xfrm>
            <a:off x="1141412" y="2249486"/>
            <a:ext cx="9905999" cy="3888423"/>
          </a:xfrm>
        </p:spPr>
        <p:txBody>
          <a:bodyPr/>
          <a:lstStyle/>
          <a:p>
            <a:r>
              <a:rPr lang="en-US" dirty="0" smtClean="0"/>
              <a:t>Simple example…</a:t>
            </a:r>
          </a:p>
          <a:p>
            <a:r>
              <a:rPr lang="en-US" dirty="0" smtClean="0"/>
              <a:t>Lets say we have the following 4 data points:</a:t>
            </a:r>
          </a:p>
          <a:p>
            <a:pPr lvl="1"/>
            <a:r>
              <a:rPr lang="en-US" dirty="0" smtClean="0"/>
              <a:t>(1,0), (1,0), (2,0), (2,1)</a:t>
            </a:r>
          </a:p>
          <a:p>
            <a:r>
              <a:rPr lang="en-US" dirty="0" smtClean="0"/>
              <a:t>Generative model is interested in p(</a:t>
            </a:r>
            <a:r>
              <a:rPr lang="en-US" dirty="0" err="1" smtClean="0"/>
              <a:t>x,y</a:t>
            </a:r>
            <a:r>
              <a:rPr lang="en-US" dirty="0" smtClean="0"/>
              <a:t>): </a:t>
            </a:r>
          </a:p>
          <a:p>
            <a:pPr marL="0" indent="0">
              <a:buNone/>
            </a:pPr>
            <a:endParaRPr lang="en-US" dirty="0"/>
          </a:p>
          <a:p>
            <a:r>
              <a:rPr lang="en-US" dirty="0" smtClean="0"/>
              <a:t>Discriminative model is interested in p(</a:t>
            </a:r>
            <a:r>
              <a:rPr lang="en-US" dirty="0" err="1" smtClean="0"/>
              <a:t>y|x</a:t>
            </a:r>
            <a:r>
              <a:rPr lang="en-US" dirty="0" smtClean="0"/>
              <a:t>): </a:t>
            </a:r>
          </a:p>
          <a:p>
            <a:pPr lvl="1"/>
            <a:endParaRPr lang="en-US" dirty="0" smtClean="0"/>
          </a:p>
        </p:txBody>
      </p:sp>
      <p:pic>
        <p:nvPicPr>
          <p:cNvPr id="4" name="Picture 3"/>
          <p:cNvPicPr>
            <a:picLocks noChangeAspect="1"/>
          </p:cNvPicPr>
          <p:nvPr/>
        </p:nvPicPr>
        <p:blipFill>
          <a:blip r:embed="rId3"/>
          <a:stretch>
            <a:fillRect/>
          </a:stretch>
        </p:blipFill>
        <p:spPr>
          <a:xfrm>
            <a:off x="6978967" y="3681097"/>
            <a:ext cx="2943225" cy="923925"/>
          </a:xfrm>
          <a:prstGeom prst="rect">
            <a:avLst/>
          </a:prstGeom>
        </p:spPr>
      </p:pic>
      <p:pic>
        <p:nvPicPr>
          <p:cNvPr id="6" name="Picture 5"/>
          <p:cNvPicPr>
            <a:picLocks noChangeAspect="1"/>
          </p:cNvPicPr>
          <p:nvPr/>
        </p:nvPicPr>
        <p:blipFill>
          <a:blip r:embed="rId4"/>
          <a:stretch>
            <a:fillRect/>
          </a:stretch>
        </p:blipFill>
        <p:spPr>
          <a:xfrm>
            <a:off x="6978967" y="5112708"/>
            <a:ext cx="2943225" cy="923925"/>
          </a:xfrm>
          <a:prstGeom prst="rect">
            <a:avLst/>
          </a:prstGeom>
        </p:spPr>
      </p:pic>
    </p:spTree>
    <p:extLst>
      <p:ext uri="{BB962C8B-B14F-4D97-AF65-F5344CB8AC3E}">
        <p14:creationId xmlns:p14="http://schemas.microsoft.com/office/powerpoint/2010/main" val="417107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classification?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Type of supervised learning with goal of predicting qualitative target variable for a set of observations based on a set of features/predictors.</a:t>
            </a:r>
          </a:p>
          <a:p>
            <a:r>
              <a:rPr lang="en-US" dirty="0" smtClean="0"/>
              <a:t>Real world examples:</a:t>
            </a:r>
          </a:p>
          <a:p>
            <a:pPr lvl="1"/>
            <a:r>
              <a:rPr lang="en-US" dirty="0" smtClean="0"/>
              <a:t>1) Determining if a credit transaction is fraudulent on the basis of user’s IP address, past transaction history, etc. </a:t>
            </a:r>
          </a:p>
          <a:p>
            <a:pPr lvl="1"/>
            <a:r>
              <a:rPr lang="en-US" dirty="0" smtClean="0"/>
              <a:t>2) Determining whether an email is spam or not based on its content or sender.</a:t>
            </a:r>
          </a:p>
          <a:p>
            <a:pPr lvl="1"/>
            <a:r>
              <a:rPr lang="en-US" dirty="0" smtClean="0"/>
              <a:t>3) Determining if a tumor is malignant or benign based on the its size, location, etc.</a:t>
            </a:r>
          </a:p>
          <a:p>
            <a:pPr lvl="1"/>
            <a:r>
              <a:rPr lang="en-US" dirty="0" smtClean="0"/>
              <a:t>4) Determining which of 3 species </a:t>
            </a:r>
            <a:r>
              <a:rPr lang="en-US" dirty="0"/>
              <a:t>a</a:t>
            </a:r>
            <a:r>
              <a:rPr lang="en-US" dirty="0" smtClean="0"/>
              <a:t> flower is based on the size of its petals/sepals. </a:t>
            </a:r>
            <a:endParaRPr lang="en-US" dirty="0"/>
          </a:p>
        </p:txBody>
      </p:sp>
    </p:spTree>
    <p:extLst>
      <p:ext uri="{BB962C8B-B14F-4D97-AF65-F5344CB8AC3E}">
        <p14:creationId xmlns:p14="http://schemas.microsoft.com/office/powerpoint/2010/main" val="189555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Accuracy for Classification</a:t>
            </a:r>
            <a:endParaRPr lang="en-US" dirty="0"/>
          </a:p>
        </p:txBody>
      </p:sp>
      <p:sp>
        <p:nvSpPr>
          <p:cNvPr id="3" name="Content Placeholder 2"/>
          <p:cNvSpPr>
            <a:spLocks noGrp="1"/>
          </p:cNvSpPr>
          <p:nvPr>
            <p:ph idx="1"/>
          </p:nvPr>
        </p:nvSpPr>
        <p:spPr/>
        <p:txBody>
          <a:bodyPr/>
          <a:lstStyle/>
          <a:p>
            <a:r>
              <a:rPr lang="en-US" dirty="0" smtClean="0"/>
              <a:t>Typically we use more than just accuracy</a:t>
            </a:r>
          </a:p>
          <a:p>
            <a:pPr lvl="1"/>
            <a:r>
              <a:rPr lang="en-US" dirty="0" smtClean="0"/>
              <a:t>ROC Curve</a:t>
            </a:r>
          </a:p>
          <a:p>
            <a:pPr lvl="1"/>
            <a:r>
              <a:rPr lang="en-US" dirty="0" smtClean="0"/>
              <a:t>Precision (Specificity)</a:t>
            </a:r>
          </a:p>
          <a:p>
            <a:pPr lvl="1"/>
            <a:r>
              <a:rPr lang="en-US" dirty="0" smtClean="0"/>
              <a:t>Recall (Sensitivity)</a:t>
            </a:r>
          </a:p>
          <a:p>
            <a:pPr lvl="1"/>
            <a:r>
              <a:rPr lang="en-US" dirty="0" smtClean="0"/>
              <a:t>F1-Score</a:t>
            </a:r>
          </a:p>
          <a:p>
            <a:pPr lvl="2"/>
            <a:r>
              <a:rPr lang="en-US" dirty="0" smtClean="0"/>
              <a:t>Weighted average between precision and recall</a:t>
            </a:r>
          </a:p>
        </p:txBody>
      </p:sp>
    </p:spTree>
    <p:extLst>
      <p:ext uri="{BB962C8B-B14F-4D97-AF65-F5344CB8AC3E}">
        <p14:creationId xmlns:p14="http://schemas.microsoft.com/office/powerpoint/2010/main" val="67511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Linear Regression?</a:t>
            </a:r>
            <a:endParaRPr lang="en-US" dirty="0"/>
          </a:p>
        </p:txBody>
      </p:sp>
      <p:sp>
        <p:nvSpPr>
          <p:cNvPr id="3" name="Content Placeholder 2"/>
          <p:cNvSpPr>
            <a:spLocks noGrp="1"/>
          </p:cNvSpPr>
          <p:nvPr>
            <p:ph idx="1"/>
          </p:nvPr>
        </p:nvSpPr>
        <p:spPr/>
        <p:txBody>
          <a:bodyPr/>
          <a:lstStyle/>
          <a:p>
            <a:r>
              <a:rPr lang="en-US" dirty="0" smtClean="0"/>
              <a:t>Suppose we are trying to predict the medical condition of a patient in the ER based on their symptoms. It can be one of three possible diagnoses: </a:t>
            </a:r>
          </a:p>
          <a:p>
            <a:pPr lvl="1"/>
            <a:r>
              <a:rPr lang="en-US" dirty="0" smtClean="0"/>
              <a:t>Target Variable Y = (1 if stroke, 2 if overdose, 3 if seizure)</a:t>
            </a:r>
          </a:p>
          <a:p>
            <a:r>
              <a:rPr lang="en-US" dirty="0" smtClean="0"/>
              <a:t>From here we try to run least squares linear regression to determine Y based on some features…</a:t>
            </a:r>
          </a:p>
          <a:p>
            <a:r>
              <a:rPr lang="en-US" dirty="0" smtClean="0"/>
              <a:t>What is wrong about this approach?</a:t>
            </a:r>
          </a:p>
        </p:txBody>
      </p:sp>
    </p:spTree>
    <p:extLst>
      <p:ext uri="{BB962C8B-B14F-4D97-AF65-F5344CB8AC3E}">
        <p14:creationId xmlns:p14="http://schemas.microsoft.com/office/powerpoint/2010/main" val="31163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65510"/>
            <a:ext cx="9905998" cy="1478570"/>
          </a:xfrm>
        </p:spPr>
        <p:txBody>
          <a:bodyPr/>
          <a:lstStyle/>
          <a:p>
            <a:r>
              <a:rPr lang="en-US" dirty="0" smtClean="0"/>
              <a:t>Why Not Linear Regression?</a:t>
            </a:r>
            <a:endParaRPr lang="en-US" dirty="0"/>
          </a:p>
        </p:txBody>
      </p:sp>
      <p:sp>
        <p:nvSpPr>
          <p:cNvPr id="3" name="Content Placeholder 2"/>
          <p:cNvSpPr>
            <a:spLocks noGrp="1"/>
          </p:cNvSpPr>
          <p:nvPr>
            <p:ph idx="1"/>
          </p:nvPr>
        </p:nvSpPr>
        <p:spPr/>
        <p:txBody>
          <a:bodyPr/>
          <a:lstStyle/>
          <a:p>
            <a:r>
              <a:rPr lang="en-US" dirty="0" smtClean="0"/>
              <a:t>Implies some ordering on the outcomes</a:t>
            </a:r>
          </a:p>
          <a:p>
            <a:pPr lvl="1"/>
            <a:r>
              <a:rPr lang="en-US" dirty="0" smtClean="0"/>
              <a:t>Assumes overdose (2) is equally between stoke (1) and seizure (3).</a:t>
            </a:r>
          </a:p>
          <a:p>
            <a:pPr lvl="1"/>
            <a:r>
              <a:rPr lang="en-US" dirty="0" smtClean="0"/>
              <a:t>Insists difference between drug overdose and seizure is the same.</a:t>
            </a:r>
            <a:endParaRPr lang="en-US" dirty="0"/>
          </a:p>
          <a:p>
            <a:pPr lvl="1"/>
            <a:r>
              <a:rPr lang="en-US" dirty="0" smtClean="0"/>
              <a:t>We could put these variables in any order!</a:t>
            </a:r>
          </a:p>
          <a:p>
            <a:r>
              <a:rPr lang="en-US" dirty="0" smtClean="0"/>
              <a:t>What about binary classification?</a:t>
            </a:r>
          </a:p>
          <a:p>
            <a:pPr lvl="1"/>
            <a:r>
              <a:rPr lang="en-US" dirty="0" smtClean="0"/>
              <a:t>Would give same results regardless how you order the variables.</a:t>
            </a:r>
          </a:p>
          <a:p>
            <a:pPr lvl="1"/>
            <a:r>
              <a:rPr lang="en-US" dirty="0"/>
              <a:t>B</a:t>
            </a:r>
            <a:r>
              <a:rPr lang="en-US" dirty="0" smtClean="0"/>
              <a:t>inary categorical variables will end up violating linear regression assumptions.</a:t>
            </a:r>
          </a:p>
          <a:p>
            <a:pPr lvl="2"/>
            <a:endParaRPr lang="en-US" dirty="0" smtClean="0"/>
          </a:p>
        </p:txBody>
      </p:sp>
    </p:spTree>
    <p:extLst>
      <p:ext uri="{BB962C8B-B14F-4D97-AF65-F5344CB8AC3E}">
        <p14:creationId xmlns:p14="http://schemas.microsoft.com/office/powerpoint/2010/main" val="380607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a:xfrm>
            <a:off x="1141412" y="2249487"/>
            <a:ext cx="9905999" cy="3730690"/>
          </a:xfrm>
        </p:spPr>
        <p:txBody>
          <a:bodyPr/>
          <a:lstStyle/>
          <a:p>
            <a:r>
              <a:rPr lang="en-US" dirty="0" smtClean="0"/>
              <a:t>Common and simple method for binary classification.</a:t>
            </a:r>
          </a:p>
          <a:p>
            <a:r>
              <a:rPr lang="en-US" dirty="0" smtClean="0"/>
              <a:t>Instead of modeling to target variable Y directly (ordinary least squares regression), it models the </a:t>
            </a:r>
            <a:r>
              <a:rPr lang="en-US" u="sng" dirty="0" smtClean="0"/>
              <a:t>probability</a:t>
            </a:r>
            <a:r>
              <a:rPr lang="en-US" dirty="0" smtClean="0"/>
              <a:t> that Y belongs to a particular category (0 or 1).</a:t>
            </a:r>
          </a:p>
        </p:txBody>
      </p:sp>
    </p:spTree>
    <p:extLst>
      <p:ext uri="{BB962C8B-B14F-4D97-AF65-F5344CB8AC3E}">
        <p14:creationId xmlns:p14="http://schemas.microsoft.com/office/powerpoint/2010/main" val="118296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a:bodyPr>
          <a:lstStyle/>
          <a:p>
            <a:r>
              <a:rPr lang="en-US" dirty="0" smtClean="0"/>
              <a:t>We want to predict whether someone will default on his or her credit card payment based on their balance.</a:t>
            </a:r>
          </a:p>
          <a:p>
            <a:pPr lvl="1"/>
            <a:r>
              <a:rPr lang="en-US" dirty="0" smtClean="0"/>
              <a:t>Binary No = 0, Yes </a:t>
            </a:r>
            <a:r>
              <a:rPr lang="en-US" dirty="0"/>
              <a:t>=</a:t>
            </a:r>
            <a:r>
              <a:rPr lang="en-US" dirty="0" smtClean="0"/>
              <a:t> 1 response variable</a:t>
            </a:r>
          </a:p>
          <a:p>
            <a:r>
              <a:rPr lang="en-US" dirty="0" smtClean="0"/>
              <a:t>P(default = yes | balance)</a:t>
            </a:r>
          </a:p>
          <a:p>
            <a:pPr lvl="1"/>
            <a:r>
              <a:rPr lang="en-US" dirty="0" smtClean="0"/>
              <a:t>Probability of default given their balance</a:t>
            </a:r>
          </a:p>
          <a:p>
            <a:pPr lvl="1"/>
            <a:r>
              <a:rPr lang="en-US" dirty="0" smtClean="0"/>
              <a:t>These values will range between 0 and 1</a:t>
            </a:r>
          </a:p>
        </p:txBody>
      </p:sp>
    </p:spTree>
    <p:extLst>
      <p:ext uri="{BB962C8B-B14F-4D97-AF65-F5344CB8AC3E}">
        <p14:creationId xmlns:p14="http://schemas.microsoft.com/office/powerpoint/2010/main" val="971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3009</TotalTime>
  <Words>2218</Words>
  <Application>Microsoft Office PowerPoint</Application>
  <PresentationFormat>Widescreen</PresentationFormat>
  <Paragraphs>273</Paragraphs>
  <Slides>34</Slides>
  <Notes>23</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Cambria Math</vt:lpstr>
      <vt:lpstr>Trebuchet MS</vt:lpstr>
      <vt:lpstr>Tw Cen MT</vt:lpstr>
      <vt:lpstr>Circuit</vt:lpstr>
      <vt:lpstr>Adobe Acrobat Document</vt:lpstr>
      <vt:lpstr>Intro to Machine Learning</vt:lpstr>
      <vt:lpstr>Today’s Class</vt:lpstr>
      <vt:lpstr>Classification</vt:lpstr>
      <vt:lpstr>What is classification?</vt:lpstr>
      <vt:lpstr>Measuring Accuracy for Classification</vt:lpstr>
      <vt:lpstr>Why not Linear Regression?</vt:lpstr>
      <vt:lpstr>Why Not Linear Regression?</vt:lpstr>
      <vt:lpstr>Logistic Regression</vt:lpstr>
      <vt:lpstr>Logistic Regression</vt:lpstr>
      <vt:lpstr>Logistic Regression</vt:lpstr>
      <vt:lpstr>Logistic Regression</vt:lpstr>
      <vt:lpstr>The logistic Model</vt:lpstr>
      <vt:lpstr>Log Reg – Making Predictions</vt:lpstr>
      <vt:lpstr>Log Reg – Making Predictions</vt:lpstr>
      <vt:lpstr>Log Reg – Step by Step</vt:lpstr>
      <vt:lpstr>LOG REG – Automated ML Example</vt:lpstr>
      <vt:lpstr>Multiple Logistic Regression</vt:lpstr>
      <vt:lpstr>Multiple Logistic Regression</vt:lpstr>
      <vt:lpstr>Log Reg – Advantages and Drawbacks</vt:lpstr>
      <vt:lpstr>Log Reg – Example</vt:lpstr>
      <vt:lpstr>LOG REG – Summary</vt:lpstr>
      <vt:lpstr>Linear Discriminant Analysis (LDA)</vt:lpstr>
      <vt:lpstr>LDA – Assumptions</vt:lpstr>
      <vt:lpstr>LDA – Preparing your Data</vt:lpstr>
      <vt:lpstr>LDA – How it works</vt:lpstr>
      <vt:lpstr>LDA – Step by Step </vt:lpstr>
      <vt:lpstr>LDA – More Detailed Math</vt:lpstr>
      <vt:lpstr>LDA – Advantages and Drawbacks</vt:lpstr>
      <vt:lpstr>Quadratic Discriminant Analysis (QDA) </vt:lpstr>
      <vt:lpstr>Examples</vt:lpstr>
      <vt:lpstr>Bayes Theorem</vt:lpstr>
      <vt:lpstr>Bayes Theorem – Example</vt:lpstr>
      <vt:lpstr>Generative vs Discriminative Models</vt:lpstr>
      <vt:lpstr>Generative vs Discriminative Models</vt:lpstr>
    </vt:vector>
  </TitlesOfParts>
  <Company>Fred Hutch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Carl, Evan R</dc:creator>
  <cp:lastModifiedBy>Carl, Evan R</cp:lastModifiedBy>
  <cp:revision>65</cp:revision>
  <dcterms:created xsi:type="dcterms:W3CDTF">2018-05-08T19:57:46Z</dcterms:created>
  <dcterms:modified xsi:type="dcterms:W3CDTF">2018-05-10T22:07:24Z</dcterms:modified>
</cp:coreProperties>
</file>