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308" r:id="rId3"/>
    <p:sldId id="260" r:id="rId4"/>
    <p:sldId id="268" r:id="rId5"/>
    <p:sldId id="261" r:id="rId6"/>
    <p:sldId id="278" r:id="rId7"/>
    <p:sldId id="279" r:id="rId8"/>
    <p:sldId id="280" r:id="rId9"/>
    <p:sldId id="259" r:id="rId10"/>
    <p:sldId id="281" r:id="rId11"/>
    <p:sldId id="262" r:id="rId12"/>
    <p:sldId id="285" r:id="rId13"/>
    <p:sldId id="282" r:id="rId14"/>
    <p:sldId id="283" r:id="rId15"/>
    <p:sldId id="284" r:id="rId16"/>
    <p:sldId id="263" r:id="rId17"/>
    <p:sldId id="286" r:id="rId18"/>
    <p:sldId id="289" r:id="rId19"/>
    <p:sldId id="287" r:id="rId20"/>
    <p:sldId id="288" r:id="rId21"/>
    <p:sldId id="265" r:id="rId22"/>
    <p:sldId id="274" r:id="rId23"/>
    <p:sldId id="276" r:id="rId24"/>
    <p:sldId id="290" r:id="rId25"/>
    <p:sldId id="277" r:id="rId26"/>
    <p:sldId id="291" r:id="rId27"/>
    <p:sldId id="292" r:id="rId28"/>
    <p:sldId id="264" r:id="rId29"/>
    <p:sldId id="293" r:id="rId30"/>
    <p:sldId id="294" r:id="rId31"/>
    <p:sldId id="275" r:id="rId32"/>
    <p:sldId id="266" r:id="rId33"/>
    <p:sldId id="298" r:id="rId34"/>
    <p:sldId id="297" r:id="rId35"/>
    <p:sldId id="295" r:id="rId36"/>
    <p:sldId id="296" r:id="rId37"/>
    <p:sldId id="267" r:id="rId38"/>
    <p:sldId id="269" r:id="rId39"/>
    <p:sldId id="299" r:id="rId40"/>
    <p:sldId id="300" r:id="rId41"/>
    <p:sldId id="301" r:id="rId42"/>
    <p:sldId id="271" r:id="rId43"/>
    <p:sldId id="302" r:id="rId44"/>
    <p:sldId id="303" r:id="rId45"/>
    <p:sldId id="304" r:id="rId46"/>
    <p:sldId id="272" r:id="rId47"/>
    <p:sldId id="305" r:id="rId48"/>
    <p:sldId id="306" r:id="rId49"/>
    <p:sldId id="307" r:id="rId50"/>
    <p:sldId id="309" r:id="rId51"/>
    <p:sldId id="31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3" autoAdjust="0"/>
    <p:restoredTop sz="95000" autoAdjust="0"/>
  </p:normalViewPr>
  <p:slideViewPr>
    <p:cSldViewPr snapToGrid="0">
      <p:cViewPr>
        <p:scale>
          <a:sx n="100" d="100"/>
          <a:sy n="100" d="100"/>
        </p:scale>
        <p:origin x="30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4/18/2018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4/18/2018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cf.usc.edu/~gareth/IS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ts.stackexchange.com/questions/244017/prediction-vs-inferen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sciencedirect.com/science/article/pii/S200103701400046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pitchFamily="34" charset="0"/>
                <a:cs typeface="Calibri Light" panose="020F0302020204030204" pitchFamily="34" charset="0"/>
              </a:rPr>
              <a:t>Intro to Machine Learning </a:t>
            </a:r>
            <a:r>
              <a:rPr lang="en-US" dirty="0" smtClean="0">
                <a:latin typeface="Gill Sans MT" panose="020B0502020104020203" pitchFamily="34" charset="0"/>
              </a:rPr>
              <a:t>	</a:t>
            </a:r>
            <a:endParaRPr lang="en-US" dirty="0">
              <a:latin typeface="Gill Sans MT" panose="020B0502020104020203" pitchFamily="34" charset="0"/>
            </a:endParaRPr>
          </a:p>
        </p:txBody>
      </p:sp>
    </p:spTree>
    <p:extLst>
      <p:ext uri="{BB962C8B-B14F-4D97-AF65-F5344CB8AC3E}">
        <p14:creationId xmlns:p14="http://schemas.microsoft.com/office/powerpoint/2010/main" val="391936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vs. Statistical learning</a:t>
            </a:r>
            <a:endParaRPr lang="en-US" dirty="0"/>
          </a:p>
        </p:txBody>
      </p:sp>
      <p:sp>
        <p:nvSpPr>
          <p:cNvPr id="3" name="Content Placeholder 2"/>
          <p:cNvSpPr>
            <a:spLocks noGrp="1"/>
          </p:cNvSpPr>
          <p:nvPr>
            <p:ph idx="1"/>
          </p:nvPr>
        </p:nvSpPr>
        <p:spPr>
          <a:xfrm>
            <a:off x="514350" y="2015732"/>
            <a:ext cx="11182349" cy="4385068"/>
          </a:xfrm>
        </p:spPr>
        <p:txBody>
          <a:bodyPr>
            <a:normAutofit/>
          </a:bodyPr>
          <a:lstStyle/>
          <a:p>
            <a:r>
              <a:rPr lang="en-US" b="1" dirty="0" smtClean="0"/>
              <a:t>Machine Learning </a:t>
            </a:r>
            <a:r>
              <a:rPr lang="en-US" dirty="0" smtClean="0"/>
              <a:t>– An algorithm that can learn from data without relying on rules-based programming. Flourished in the 1990s as more data became available and computation became cheap.</a:t>
            </a:r>
          </a:p>
          <a:p>
            <a:r>
              <a:rPr lang="en-US" b="1" dirty="0" smtClean="0"/>
              <a:t>Statistical Learning </a:t>
            </a:r>
            <a:r>
              <a:rPr lang="en-US" dirty="0" smtClean="0"/>
              <a:t>– Formalization of relationships between variables in the form of mathematical equations. Many of the theoretical foundations have been around for centuries and are supported by rigorous proofs</a:t>
            </a:r>
          </a:p>
          <a:p>
            <a:r>
              <a:rPr lang="en-US" dirty="0" smtClean="0"/>
              <a:t>Although </a:t>
            </a:r>
            <a:r>
              <a:rPr lang="en-US" dirty="0" smtClean="0"/>
              <a:t>they evolved separately, the goals are roughly the same and they have only been complementary to each other.  </a:t>
            </a:r>
            <a:endParaRPr lang="en-US" dirty="0" smtClean="0"/>
          </a:p>
          <a:p>
            <a:r>
              <a:rPr lang="en-US" dirty="0" smtClean="0"/>
              <a:t>Statistics </a:t>
            </a:r>
            <a:r>
              <a:rPr lang="en-US" dirty="0" smtClean="0"/>
              <a:t>gave ML a set of pre-defined algorithms and loss functions that have deep theoretical foundations and </a:t>
            </a:r>
            <a:r>
              <a:rPr lang="en-US" dirty="0" smtClean="0"/>
              <a:t>proofs.</a:t>
            </a:r>
            <a:endParaRPr lang="en-US" dirty="0" smtClean="0"/>
          </a:p>
        </p:txBody>
      </p:sp>
    </p:spTree>
    <p:extLst>
      <p:ext uri="{BB962C8B-B14F-4D97-AF65-F5344CB8AC3E}">
        <p14:creationId xmlns:p14="http://schemas.microsoft.com/office/powerpoint/2010/main" val="1586860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healthcare</a:t>
            </a:r>
            <a:endParaRPr lang="en-US" dirty="0"/>
          </a:p>
        </p:txBody>
      </p:sp>
      <p:sp>
        <p:nvSpPr>
          <p:cNvPr id="3" name="Content Placeholder 2"/>
          <p:cNvSpPr>
            <a:spLocks noGrp="1"/>
          </p:cNvSpPr>
          <p:nvPr>
            <p:ph idx="1"/>
          </p:nvPr>
        </p:nvSpPr>
        <p:spPr>
          <a:xfrm>
            <a:off x="533400" y="2015732"/>
            <a:ext cx="11163299" cy="4099318"/>
          </a:xfrm>
        </p:spPr>
        <p:txBody>
          <a:bodyPr>
            <a:noAutofit/>
          </a:bodyPr>
          <a:lstStyle/>
          <a:p>
            <a:r>
              <a:rPr lang="en-US" dirty="0" smtClean="0"/>
              <a:t>The integration of machine learning techniques into our healthcare networks has been slow for many </a:t>
            </a:r>
            <a:r>
              <a:rPr lang="en-US" dirty="0" smtClean="0"/>
              <a:t>reasons</a:t>
            </a:r>
            <a:endParaRPr lang="en-US" dirty="0" smtClean="0"/>
          </a:p>
        </p:txBody>
      </p:sp>
    </p:spTree>
    <p:extLst>
      <p:ext uri="{BB962C8B-B14F-4D97-AF65-F5344CB8AC3E}">
        <p14:creationId xmlns:p14="http://schemas.microsoft.com/office/powerpoint/2010/main" val="700902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healthcare</a:t>
            </a:r>
            <a:endParaRPr lang="en-US" dirty="0"/>
          </a:p>
        </p:txBody>
      </p:sp>
      <p:sp>
        <p:nvSpPr>
          <p:cNvPr id="3" name="Content Placeholder 2"/>
          <p:cNvSpPr>
            <a:spLocks noGrp="1"/>
          </p:cNvSpPr>
          <p:nvPr>
            <p:ph idx="1"/>
          </p:nvPr>
        </p:nvSpPr>
        <p:spPr>
          <a:xfrm>
            <a:off x="533400" y="2015732"/>
            <a:ext cx="11163299" cy="4099318"/>
          </a:xfrm>
        </p:spPr>
        <p:txBody>
          <a:bodyPr>
            <a:noAutofit/>
          </a:bodyPr>
          <a:lstStyle/>
          <a:p>
            <a:r>
              <a:rPr lang="en-US" dirty="0" smtClean="0"/>
              <a:t>The integration of machine learning techniques into our healthcare networks has been slow for many </a:t>
            </a:r>
            <a:r>
              <a:rPr lang="en-US" dirty="0" smtClean="0"/>
              <a:t>reasons</a:t>
            </a:r>
            <a:endParaRPr lang="en-US" dirty="0" smtClean="0"/>
          </a:p>
          <a:p>
            <a:pPr lvl="1"/>
            <a:r>
              <a:rPr lang="en-US" sz="2000" dirty="0" smtClean="0"/>
              <a:t>HIPPA compliance and data </a:t>
            </a:r>
            <a:r>
              <a:rPr lang="en-US" sz="2000" dirty="0" smtClean="0"/>
              <a:t>security</a:t>
            </a:r>
            <a:endParaRPr lang="en-US" sz="2000" dirty="0" smtClean="0"/>
          </a:p>
        </p:txBody>
      </p:sp>
    </p:spTree>
    <p:extLst>
      <p:ext uri="{BB962C8B-B14F-4D97-AF65-F5344CB8AC3E}">
        <p14:creationId xmlns:p14="http://schemas.microsoft.com/office/powerpoint/2010/main" val="348893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healthcare</a:t>
            </a:r>
            <a:endParaRPr lang="en-US" dirty="0"/>
          </a:p>
        </p:txBody>
      </p:sp>
      <p:sp>
        <p:nvSpPr>
          <p:cNvPr id="3" name="Content Placeholder 2"/>
          <p:cNvSpPr>
            <a:spLocks noGrp="1"/>
          </p:cNvSpPr>
          <p:nvPr>
            <p:ph idx="1"/>
          </p:nvPr>
        </p:nvSpPr>
        <p:spPr>
          <a:xfrm>
            <a:off x="533400" y="2015732"/>
            <a:ext cx="11163299" cy="4099318"/>
          </a:xfrm>
        </p:spPr>
        <p:txBody>
          <a:bodyPr>
            <a:noAutofit/>
          </a:bodyPr>
          <a:lstStyle/>
          <a:p>
            <a:r>
              <a:rPr lang="en-US" dirty="0" smtClean="0"/>
              <a:t>The integration of machine learning techniques into our healthcare networks has been slow for many </a:t>
            </a:r>
            <a:r>
              <a:rPr lang="en-US" dirty="0" smtClean="0"/>
              <a:t>reasons</a:t>
            </a:r>
            <a:endParaRPr lang="en-US" dirty="0" smtClean="0"/>
          </a:p>
          <a:p>
            <a:pPr lvl="1"/>
            <a:r>
              <a:rPr lang="en-US" sz="2000" dirty="0" smtClean="0"/>
              <a:t>HIPPA compliance and data security</a:t>
            </a:r>
          </a:p>
          <a:p>
            <a:pPr lvl="1"/>
            <a:r>
              <a:rPr lang="en-US" sz="2000" dirty="0" smtClean="0"/>
              <a:t>Interpretability </a:t>
            </a:r>
            <a:r>
              <a:rPr lang="en-US" sz="2000" dirty="0" smtClean="0"/>
              <a:t>is </a:t>
            </a:r>
            <a:r>
              <a:rPr lang="en-US" sz="2000" dirty="0" smtClean="0"/>
              <a:t>often </a:t>
            </a:r>
            <a:r>
              <a:rPr lang="en-US" sz="2000" dirty="0" smtClean="0"/>
              <a:t>important</a:t>
            </a:r>
            <a:endParaRPr lang="en-US" sz="2000" dirty="0" smtClean="0"/>
          </a:p>
        </p:txBody>
      </p:sp>
    </p:spTree>
    <p:extLst>
      <p:ext uri="{BB962C8B-B14F-4D97-AF65-F5344CB8AC3E}">
        <p14:creationId xmlns:p14="http://schemas.microsoft.com/office/powerpoint/2010/main" val="1065028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healthcare</a:t>
            </a:r>
            <a:endParaRPr lang="en-US" dirty="0"/>
          </a:p>
        </p:txBody>
      </p:sp>
      <p:sp>
        <p:nvSpPr>
          <p:cNvPr id="3" name="Content Placeholder 2"/>
          <p:cNvSpPr>
            <a:spLocks noGrp="1"/>
          </p:cNvSpPr>
          <p:nvPr>
            <p:ph idx="1"/>
          </p:nvPr>
        </p:nvSpPr>
        <p:spPr>
          <a:xfrm>
            <a:off x="533400" y="2015732"/>
            <a:ext cx="11163299" cy="4099318"/>
          </a:xfrm>
        </p:spPr>
        <p:txBody>
          <a:bodyPr>
            <a:noAutofit/>
          </a:bodyPr>
          <a:lstStyle/>
          <a:p>
            <a:r>
              <a:rPr lang="en-US" dirty="0" smtClean="0"/>
              <a:t>The integration of machine learning techniques into our healthcare networks has been slow for many </a:t>
            </a:r>
            <a:r>
              <a:rPr lang="en-US" dirty="0" smtClean="0"/>
              <a:t>reasons</a:t>
            </a:r>
            <a:endParaRPr lang="en-US" dirty="0" smtClean="0"/>
          </a:p>
          <a:p>
            <a:pPr lvl="1"/>
            <a:r>
              <a:rPr lang="en-US" sz="2000" dirty="0" smtClean="0"/>
              <a:t>HIPPA compliance and data security</a:t>
            </a:r>
          </a:p>
          <a:p>
            <a:pPr lvl="1"/>
            <a:r>
              <a:rPr lang="en-US" sz="2000" dirty="0" smtClean="0"/>
              <a:t>Interpretability </a:t>
            </a:r>
            <a:r>
              <a:rPr lang="en-US" sz="2000" dirty="0" smtClean="0"/>
              <a:t>is </a:t>
            </a:r>
            <a:r>
              <a:rPr lang="en-US" sz="2000" dirty="0" smtClean="0"/>
              <a:t>often important</a:t>
            </a:r>
          </a:p>
          <a:p>
            <a:pPr lvl="1"/>
            <a:r>
              <a:rPr lang="en-US" sz="2000" dirty="0" smtClean="0"/>
              <a:t>Data can be extremely complex, making it difficult to select which variables are </a:t>
            </a:r>
            <a:r>
              <a:rPr lang="en-US" sz="2000" dirty="0" smtClean="0"/>
              <a:t>important</a:t>
            </a:r>
            <a:endParaRPr lang="en-US" sz="2000" dirty="0" smtClean="0"/>
          </a:p>
        </p:txBody>
      </p:sp>
    </p:spTree>
    <p:extLst>
      <p:ext uri="{BB962C8B-B14F-4D97-AF65-F5344CB8AC3E}">
        <p14:creationId xmlns:p14="http://schemas.microsoft.com/office/powerpoint/2010/main" val="4202813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healthcare</a:t>
            </a:r>
            <a:endParaRPr lang="en-US" dirty="0"/>
          </a:p>
        </p:txBody>
      </p:sp>
      <p:sp>
        <p:nvSpPr>
          <p:cNvPr id="3" name="Content Placeholder 2"/>
          <p:cNvSpPr>
            <a:spLocks noGrp="1"/>
          </p:cNvSpPr>
          <p:nvPr>
            <p:ph idx="1"/>
          </p:nvPr>
        </p:nvSpPr>
        <p:spPr>
          <a:xfrm>
            <a:off x="533400" y="2015732"/>
            <a:ext cx="11163299" cy="4099318"/>
          </a:xfrm>
        </p:spPr>
        <p:txBody>
          <a:bodyPr>
            <a:noAutofit/>
          </a:bodyPr>
          <a:lstStyle/>
          <a:p>
            <a:r>
              <a:rPr lang="en-US" dirty="0" smtClean="0"/>
              <a:t>The integration of machine learning techniques into our healthcare networks has been slow for many </a:t>
            </a:r>
            <a:r>
              <a:rPr lang="en-US" dirty="0" smtClean="0"/>
              <a:t>reasons</a:t>
            </a:r>
            <a:endParaRPr lang="en-US" dirty="0" smtClean="0"/>
          </a:p>
          <a:p>
            <a:pPr lvl="1"/>
            <a:r>
              <a:rPr lang="en-US" sz="2000" dirty="0" smtClean="0"/>
              <a:t>HIPPA compliance and data security</a:t>
            </a:r>
          </a:p>
          <a:p>
            <a:pPr lvl="1"/>
            <a:r>
              <a:rPr lang="en-US" sz="2000" dirty="0" smtClean="0"/>
              <a:t>Interpretability </a:t>
            </a:r>
            <a:r>
              <a:rPr lang="en-US" sz="2000" dirty="0" smtClean="0"/>
              <a:t>is </a:t>
            </a:r>
            <a:r>
              <a:rPr lang="en-US" sz="2000" dirty="0" smtClean="0"/>
              <a:t>often important</a:t>
            </a:r>
          </a:p>
          <a:p>
            <a:pPr lvl="1"/>
            <a:r>
              <a:rPr lang="en-US" sz="2000" dirty="0" smtClean="0"/>
              <a:t>Data can be extremely complex, making it difficult to select which variables are important</a:t>
            </a:r>
          </a:p>
          <a:p>
            <a:pPr lvl="1"/>
            <a:r>
              <a:rPr lang="en-US" sz="2000" dirty="0" smtClean="0"/>
              <a:t>Any model errors could be life threatening (e.g. misclassifying a tumor stage could result in a sub-optimal treatment pathway</a:t>
            </a:r>
            <a:r>
              <a:rPr lang="en-US" sz="2000" dirty="0" smtClean="0"/>
              <a:t>)</a:t>
            </a:r>
            <a:endParaRPr lang="en-US" sz="2000" dirty="0" smtClean="0"/>
          </a:p>
        </p:txBody>
      </p:sp>
    </p:spTree>
    <p:extLst>
      <p:ext uri="{BB962C8B-B14F-4D97-AF65-F5344CB8AC3E}">
        <p14:creationId xmlns:p14="http://schemas.microsoft.com/office/powerpoint/2010/main" val="213500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95300" y="2015732"/>
            <a:ext cx="11106149" cy="4708918"/>
          </a:xfrm>
        </p:spPr>
        <p:txBody>
          <a:bodyPr>
            <a:normAutofit/>
          </a:bodyPr>
          <a:lstStyle/>
          <a:p>
            <a:r>
              <a:rPr lang="en-US" dirty="0" smtClean="0"/>
              <a:t>The overarching goal is to find a function which generates desired outputs from </a:t>
            </a:r>
            <a:r>
              <a:rPr lang="en-US" dirty="0" smtClean="0"/>
              <a:t>inputs</a:t>
            </a:r>
            <a:endParaRPr lang="en-US" dirty="0" smtClean="0"/>
          </a:p>
        </p:txBody>
      </p:sp>
    </p:spTree>
    <p:extLst>
      <p:ext uri="{BB962C8B-B14F-4D97-AF65-F5344CB8AC3E}">
        <p14:creationId xmlns:p14="http://schemas.microsoft.com/office/powerpoint/2010/main" val="307557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95300" y="2015732"/>
            <a:ext cx="11106149" cy="4708918"/>
          </a:xfrm>
        </p:spPr>
        <p:txBody>
          <a:bodyPr>
            <a:normAutofit/>
          </a:bodyPr>
          <a:lstStyle/>
          <a:p>
            <a:r>
              <a:rPr lang="en-US" dirty="0" smtClean="0"/>
              <a:t>The overarching goal is to find a function which generates desired outputs from inputs</a:t>
            </a:r>
          </a:p>
          <a:p>
            <a:r>
              <a:rPr lang="en-US" dirty="0" smtClean="0"/>
              <a:t>Y = </a:t>
            </a:r>
            <a:r>
              <a:rPr lang="en-US" b="1" i="1" dirty="0" smtClean="0"/>
              <a:t>f</a:t>
            </a:r>
            <a:r>
              <a:rPr lang="en-US" dirty="0" smtClean="0"/>
              <a:t>(X) + </a:t>
            </a:r>
            <a:r>
              <a:rPr lang="en-US" dirty="0" smtClean="0"/>
              <a:t>e</a:t>
            </a:r>
          </a:p>
          <a:p>
            <a:endParaRPr lang="en-US" dirty="0" smtClean="0"/>
          </a:p>
        </p:txBody>
      </p:sp>
    </p:spTree>
    <p:extLst>
      <p:ext uri="{BB962C8B-B14F-4D97-AF65-F5344CB8AC3E}">
        <p14:creationId xmlns:p14="http://schemas.microsoft.com/office/powerpoint/2010/main" val="69114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95300" y="2015732"/>
            <a:ext cx="11106149" cy="4708918"/>
          </a:xfrm>
        </p:spPr>
        <p:txBody>
          <a:bodyPr>
            <a:normAutofit/>
          </a:bodyPr>
          <a:lstStyle/>
          <a:p>
            <a:r>
              <a:rPr lang="en-US" dirty="0" smtClean="0"/>
              <a:t>The overarching goal is to find a function which generates desired outputs from inputs</a:t>
            </a:r>
          </a:p>
          <a:p>
            <a:r>
              <a:rPr lang="en-US" dirty="0" smtClean="0"/>
              <a:t>Y = </a:t>
            </a:r>
            <a:r>
              <a:rPr lang="en-US" b="1" i="1" dirty="0" smtClean="0"/>
              <a:t>f</a:t>
            </a:r>
            <a:r>
              <a:rPr lang="en-US" dirty="0" smtClean="0"/>
              <a:t>(X) + e</a:t>
            </a:r>
          </a:p>
          <a:p>
            <a:r>
              <a:rPr lang="en-US" dirty="0" smtClean="0"/>
              <a:t>Likelihood of Disease = </a:t>
            </a:r>
            <a:r>
              <a:rPr lang="en-US" b="1" i="1" dirty="0" smtClean="0"/>
              <a:t>f</a:t>
            </a:r>
            <a:r>
              <a:rPr lang="en-US" dirty="0" smtClean="0"/>
              <a:t>(Diet, Exercise, Genetics, Labs) + </a:t>
            </a:r>
            <a:r>
              <a:rPr lang="en-US" dirty="0" smtClean="0"/>
              <a:t>e</a:t>
            </a:r>
            <a:endParaRPr lang="en-US" dirty="0" smtClean="0"/>
          </a:p>
        </p:txBody>
      </p:sp>
    </p:spTree>
    <p:extLst>
      <p:ext uri="{BB962C8B-B14F-4D97-AF65-F5344CB8AC3E}">
        <p14:creationId xmlns:p14="http://schemas.microsoft.com/office/powerpoint/2010/main" val="260028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95300" y="2015732"/>
            <a:ext cx="11106149" cy="4708918"/>
          </a:xfrm>
        </p:spPr>
        <p:txBody>
          <a:bodyPr>
            <a:normAutofit/>
          </a:bodyPr>
          <a:lstStyle/>
          <a:p>
            <a:r>
              <a:rPr lang="en-US" dirty="0" smtClean="0"/>
              <a:t>The overarching goal is to find a function which generates desired outputs from inputs</a:t>
            </a:r>
          </a:p>
          <a:p>
            <a:r>
              <a:rPr lang="en-US" dirty="0" smtClean="0"/>
              <a:t>Y = </a:t>
            </a:r>
            <a:r>
              <a:rPr lang="en-US" b="1" i="1" dirty="0" smtClean="0"/>
              <a:t>f</a:t>
            </a:r>
            <a:r>
              <a:rPr lang="en-US" dirty="0" smtClean="0"/>
              <a:t>(X) + e</a:t>
            </a:r>
          </a:p>
          <a:p>
            <a:r>
              <a:rPr lang="en-US" dirty="0" smtClean="0"/>
              <a:t>Likelihood of Disease </a:t>
            </a:r>
            <a:r>
              <a:rPr lang="en-US" dirty="0" smtClean="0"/>
              <a:t>= </a:t>
            </a:r>
            <a:r>
              <a:rPr lang="en-US" b="1" i="1" dirty="0" smtClean="0"/>
              <a:t>f</a:t>
            </a:r>
            <a:r>
              <a:rPr lang="en-US" dirty="0" smtClean="0"/>
              <a:t>(Diet</a:t>
            </a:r>
            <a:r>
              <a:rPr lang="en-US" dirty="0" smtClean="0"/>
              <a:t>, Exercise, Genetics, Labs) + e</a:t>
            </a:r>
          </a:p>
          <a:p>
            <a:r>
              <a:rPr lang="en-US" dirty="0" smtClean="0"/>
              <a:t>So, what is </a:t>
            </a:r>
            <a:r>
              <a:rPr lang="en-US" dirty="0" smtClean="0"/>
              <a:t>an appropriate function??? We want to </a:t>
            </a:r>
            <a:r>
              <a:rPr lang="en-US" dirty="0" smtClean="0"/>
              <a:t>find a function that models real world data in such a way where we can either make accurate predictions or infer how the input variables (X) effect the output (Y). This is the ultimate goal. </a:t>
            </a:r>
          </a:p>
        </p:txBody>
      </p:sp>
    </p:spTree>
    <p:extLst>
      <p:ext uri="{BB962C8B-B14F-4D97-AF65-F5344CB8AC3E}">
        <p14:creationId xmlns:p14="http://schemas.microsoft.com/office/powerpoint/2010/main" val="2722034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	</a:t>
            </a:r>
            <a:endParaRPr lang="en-US" dirty="0"/>
          </a:p>
        </p:txBody>
      </p:sp>
      <p:sp>
        <p:nvSpPr>
          <p:cNvPr id="3" name="Content Placeholder 2"/>
          <p:cNvSpPr>
            <a:spLocks noGrp="1"/>
          </p:cNvSpPr>
          <p:nvPr>
            <p:ph idx="1"/>
          </p:nvPr>
        </p:nvSpPr>
        <p:spPr/>
        <p:txBody>
          <a:bodyPr/>
          <a:lstStyle/>
          <a:p>
            <a:r>
              <a:rPr lang="en-US" dirty="0" smtClean="0"/>
              <a:t>Instructors</a:t>
            </a:r>
          </a:p>
          <a:p>
            <a:pPr lvl="1"/>
            <a:r>
              <a:rPr lang="en-US" dirty="0" smtClean="0"/>
              <a:t>Stuart Greenlee – HDC Data Analyst</a:t>
            </a:r>
          </a:p>
          <a:p>
            <a:pPr lvl="1"/>
            <a:r>
              <a:rPr lang="en-US" dirty="0" smtClean="0"/>
              <a:t>Evan Carl – HDC Data Analyst</a:t>
            </a:r>
          </a:p>
          <a:p>
            <a:r>
              <a:rPr lang="en-US" dirty="0" smtClean="0"/>
              <a:t>What team do you work for and what is your role?</a:t>
            </a:r>
          </a:p>
          <a:p>
            <a:r>
              <a:rPr lang="en-US" dirty="0" smtClean="0"/>
              <a:t>What got you interested in data science?</a:t>
            </a:r>
            <a:endParaRPr lang="en-US" dirty="0"/>
          </a:p>
        </p:txBody>
      </p:sp>
    </p:spTree>
    <p:extLst>
      <p:ext uri="{BB962C8B-B14F-4D97-AF65-F5344CB8AC3E}">
        <p14:creationId xmlns:p14="http://schemas.microsoft.com/office/powerpoint/2010/main" val="2331341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95300" y="2015732"/>
            <a:ext cx="11106149" cy="4708918"/>
          </a:xfrm>
        </p:spPr>
        <p:txBody>
          <a:bodyPr>
            <a:normAutofit/>
          </a:bodyPr>
          <a:lstStyle/>
          <a:p>
            <a:r>
              <a:rPr lang="en-US" dirty="0" smtClean="0"/>
              <a:t>The overarching goal is to find a function which generates desired outputs from inputs</a:t>
            </a:r>
          </a:p>
          <a:p>
            <a:r>
              <a:rPr lang="en-US" dirty="0" smtClean="0"/>
              <a:t>Y = </a:t>
            </a:r>
            <a:r>
              <a:rPr lang="en-US" b="1" i="1" dirty="0" smtClean="0"/>
              <a:t>f</a:t>
            </a:r>
            <a:r>
              <a:rPr lang="en-US" dirty="0" smtClean="0"/>
              <a:t>(X) + e</a:t>
            </a:r>
          </a:p>
          <a:p>
            <a:r>
              <a:rPr lang="en-US" dirty="0" smtClean="0"/>
              <a:t>Likelihood of Disease = </a:t>
            </a:r>
            <a:r>
              <a:rPr lang="en-US" b="1" i="1" dirty="0" smtClean="0"/>
              <a:t>f</a:t>
            </a:r>
            <a:r>
              <a:rPr lang="en-US" dirty="0" smtClean="0"/>
              <a:t>(Diet, Exercise, Genetics, Labs) + e</a:t>
            </a:r>
          </a:p>
          <a:p>
            <a:r>
              <a:rPr lang="en-US" dirty="0"/>
              <a:t>So, what is an appropriate function??? We want to find a function that models real world data in such a way where we can either make accurate predictions or infer how the input variables (X) effect the output (Y). This is the ultimate goal. </a:t>
            </a:r>
          </a:p>
          <a:p>
            <a:r>
              <a:rPr lang="en-US" dirty="0" smtClean="0"/>
              <a:t>In </a:t>
            </a:r>
            <a:r>
              <a:rPr lang="en-US" dirty="0" smtClean="0"/>
              <a:t>the real world, any function that perfectly expresses the relationships between inputs and outputs is highly complicated.  Any function we do find is therefore an estimate of the real-world function.</a:t>
            </a:r>
          </a:p>
        </p:txBody>
      </p:sp>
    </p:spTree>
    <p:extLst>
      <p:ext uri="{BB962C8B-B14F-4D97-AF65-F5344CB8AC3E}">
        <p14:creationId xmlns:p14="http://schemas.microsoft.com/office/powerpoint/2010/main" val="2317731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4595612" y="2579404"/>
            <a:ext cx="3007687" cy="1190931"/>
          </a:xfrm>
        </p:spPr>
        <p:txBody>
          <a:bodyPr>
            <a:normAutofit fontScale="92500"/>
          </a:bodyPr>
          <a:lstStyle/>
          <a:p>
            <a:pPr marL="0" indent="0">
              <a:buNone/>
            </a:pPr>
            <a:r>
              <a:rPr lang="en-US" sz="4400" dirty="0" smtClean="0"/>
              <a:t>Y = </a:t>
            </a:r>
            <a:r>
              <a:rPr lang="en-US" sz="4400" b="1" i="1" dirty="0" smtClean="0"/>
              <a:t>f</a:t>
            </a:r>
            <a:r>
              <a:rPr lang="en-US" sz="4400" dirty="0" smtClean="0"/>
              <a:t>(X) + e</a:t>
            </a:r>
            <a:endParaRPr lang="en-US" sz="4400" dirty="0"/>
          </a:p>
        </p:txBody>
      </p:sp>
      <p:sp>
        <p:nvSpPr>
          <p:cNvPr id="4" name="TextBox 3"/>
          <p:cNvSpPr txBox="1"/>
          <p:nvPr/>
        </p:nvSpPr>
        <p:spPr>
          <a:xfrm>
            <a:off x="363255" y="3770335"/>
            <a:ext cx="4784942" cy="461665"/>
          </a:xfrm>
          <a:prstGeom prst="rect">
            <a:avLst/>
          </a:prstGeom>
          <a:noFill/>
        </p:spPr>
        <p:txBody>
          <a:bodyPr wrap="square" rtlCol="0">
            <a:spAutoFit/>
          </a:bodyPr>
          <a:lstStyle/>
          <a:p>
            <a:r>
              <a:rPr lang="en-US" sz="2400" dirty="0" smtClean="0"/>
              <a:t>Response / Target / Label / Output</a:t>
            </a:r>
            <a:endParaRPr lang="en-US" sz="2400" dirty="0"/>
          </a:p>
        </p:txBody>
      </p:sp>
      <p:cxnSp>
        <p:nvCxnSpPr>
          <p:cNvPr id="6" name="Straight Connector 5"/>
          <p:cNvCxnSpPr>
            <a:stCxn id="4" idx="0"/>
          </p:cNvCxnSpPr>
          <p:nvPr/>
        </p:nvCxnSpPr>
        <p:spPr>
          <a:xfrm flipV="1">
            <a:off x="2755726" y="3043825"/>
            <a:ext cx="1839886" cy="72651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38816" y="4887239"/>
            <a:ext cx="3970105" cy="461665"/>
          </a:xfrm>
          <a:prstGeom prst="rect">
            <a:avLst/>
          </a:prstGeom>
          <a:noFill/>
        </p:spPr>
        <p:txBody>
          <a:bodyPr wrap="square" rtlCol="0">
            <a:spAutoFit/>
          </a:bodyPr>
          <a:lstStyle/>
          <a:p>
            <a:r>
              <a:rPr lang="en-US" sz="2400" dirty="0" smtClean="0"/>
              <a:t>Predictors / Features / Inputs</a:t>
            </a:r>
            <a:endParaRPr lang="en-US" sz="2400" dirty="0"/>
          </a:p>
        </p:txBody>
      </p:sp>
      <p:sp>
        <p:nvSpPr>
          <p:cNvPr id="8" name="TextBox 7"/>
          <p:cNvSpPr txBox="1"/>
          <p:nvPr/>
        </p:nvSpPr>
        <p:spPr>
          <a:xfrm>
            <a:off x="2233734" y="5118071"/>
            <a:ext cx="3865721" cy="461665"/>
          </a:xfrm>
          <a:prstGeom prst="rect">
            <a:avLst/>
          </a:prstGeom>
          <a:noFill/>
        </p:spPr>
        <p:txBody>
          <a:bodyPr wrap="square" rtlCol="0">
            <a:spAutoFit/>
          </a:bodyPr>
          <a:lstStyle/>
          <a:p>
            <a:r>
              <a:rPr lang="en-US" sz="2400" dirty="0" smtClean="0"/>
              <a:t>Model / Function / Algorithm</a:t>
            </a:r>
            <a:endParaRPr lang="en-US" sz="2400" dirty="0"/>
          </a:p>
        </p:txBody>
      </p:sp>
      <p:cxnSp>
        <p:nvCxnSpPr>
          <p:cNvPr id="9" name="Straight Connector 8"/>
          <p:cNvCxnSpPr/>
          <p:nvPr/>
        </p:nvCxnSpPr>
        <p:spPr>
          <a:xfrm flipV="1">
            <a:off x="4146041" y="3363310"/>
            <a:ext cx="1371890" cy="1754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p:cNvCxnSpPr>
          <p:nvPr/>
        </p:nvCxnSpPr>
        <p:spPr>
          <a:xfrm flipH="1" flipV="1">
            <a:off x="6338816" y="3274658"/>
            <a:ext cx="1985053" cy="161258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68826" y="3965532"/>
            <a:ext cx="1602539" cy="461665"/>
          </a:xfrm>
          <a:prstGeom prst="rect">
            <a:avLst/>
          </a:prstGeom>
          <a:noFill/>
        </p:spPr>
        <p:txBody>
          <a:bodyPr wrap="square" rtlCol="0">
            <a:spAutoFit/>
          </a:bodyPr>
          <a:lstStyle/>
          <a:p>
            <a:r>
              <a:rPr lang="en-US" sz="2400" dirty="0" smtClean="0"/>
              <a:t>Error term</a:t>
            </a:r>
            <a:endParaRPr lang="en-US" sz="2400" dirty="0"/>
          </a:p>
        </p:txBody>
      </p:sp>
      <p:cxnSp>
        <p:nvCxnSpPr>
          <p:cNvPr id="15" name="Straight Connector 14"/>
          <p:cNvCxnSpPr>
            <a:endCxn id="3" idx="3"/>
          </p:cNvCxnSpPr>
          <p:nvPr/>
        </p:nvCxnSpPr>
        <p:spPr>
          <a:xfrm flipH="1" flipV="1">
            <a:off x="7603299" y="3174870"/>
            <a:ext cx="1390389" cy="8262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3184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basics</a:t>
            </a:r>
            <a:endParaRPr lang="en-US" dirty="0"/>
          </a:p>
        </p:txBody>
      </p:sp>
      <p:sp>
        <p:nvSpPr>
          <p:cNvPr id="3" name="Content Placeholder 2"/>
          <p:cNvSpPr>
            <a:spLocks noGrp="1"/>
          </p:cNvSpPr>
          <p:nvPr>
            <p:ph idx="1"/>
          </p:nvPr>
        </p:nvSpPr>
        <p:spPr>
          <a:xfrm>
            <a:off x="571500" y="2579404"/>
            <a:ext cx="11334750" cy="1190931"/>
          </a:xfrm>
        </p:spPr>
        <p:txBody>
          <a:bodyPr>
            <a:normAutofit fontScale="77500" lnSpcReduction="20000"/>
          </a:bodyPr>
          <a:lstStyle/>
          <a:p>
            <a:r>
              <a:rPr lang="en-US" sz="4400" dirty="0"/>
              <a:t>Likelihood of Disease = </a:t>
            </a:r>
            <a:r>
              <a:rPr lang="en-US" sz="4400" b="1" i="1" dirty="0"/>
              <a:t>f</a:t>
            </a:r>
            <a:r>
              <a:rPr lang="en-US" sz="4400" dirty="0"/>
              <a:t>(Diet, Exercise, Genetics, Labs) + e</a:t>
            </a:r>
          </a:p>
        </p:txBody>
      </p:sp>
      <p:sp>
        <p:nvSpPr>
          <p:cNvPr id="4" name="TextBox 3"/>
          <p:cNvSpPr txBox="1"/>
          <p:nvPr/>
        </p:nvSpPr>
        <p:spPr>
          <a:xfrm>
            <a:off x="363255" y="3770335"/>
            <a:ext cx="4784942" cy="461665"/>
          </a:xfrm>
          <a:prstGeom prst="rect">
            <a:avLst/>
          </a:prstGeom>
          <a:noFill/>
        </p:spPr>
        <p:txBody>
          <a:bodyPr wrap="square" rtlCol="0">
            <a:spAutoFit/>
          </a:bodyPr>
          <a:lstStyle/>
          <a:p>
            <a:r>
              <a:rPr lang="en-US" sz="2400" dirty="0" smtClean="0"/>
              <a:t>Response / Target / Label / Output</a:t>
            </a:r>
            <a:endParaRPr lang="en-US" sz="2400" dirty="0"/>
          </a:p>
        </p:txBody>
      </p:sp>
      <p:cxnSp>
        <p:nvCxnSpPr>
          <p:cNvPr id="6" name="Straight Connector 5"/>
          <p:cNvCxnSpPr>
            <a:stCxn id="4" idx="0"/>
          </p:cNvCxnSpPr>
          <p:nvPr/>
        </p:nvCxnSpPr>
        <p:spPr>
          <a:xfrm flipV="1">
            <a:off x="2755726" y="3174870"/>
            <a:ext cx="25574" cy="59546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338816" y="4887239"/>
            <a:ext cx="3970105" cy="461665"/>
          </a:xfrm>
          <a:prstGeom prst="rect">
            <a:avLst/>
          </a:prstGeom>
          <a:noFill/>
        </p:spPr>
        <p:txBody>
          <a:bodyPr wrap="square" rtlCol="0">
            <a:spAutoFit/>
          </a:bodyPr>
          <a:lstStyle/>
          <a:p>
            <a:r>
              <a:rPr lang="en-US" sz="2400" dirty="0" smtClean="0"/>
              <a:t>Predictors / Features / Inputs</a:t>
            </a:r>
            <a:endParaRPr lang="en-US" sz="2400" dirty="0"/>
          </a:p>
        </p:txBody>
      </p:sp>
      <p:sp>
        <p:nvSpPr>
          <p:cNvPr id="8" name="TextBox 7"/>
          <p:cNvSpPr txBox="1"/>
          <p:nvPr/>
        </p:nvSpPr>
        <p:spPr>
          <a:xfrm>
            <a:off x="2233734" y="5118071"/>
            <a:ext cx="3865721" cy="461665"/>
          </a:xfrm>
          <a:prstGeom prst="rect">
            <a:avLst/>
          </a:prstGeom>
          <a:noFill/>
        </p:spPr>
        <p:txBody>
          <a:bodyPr wrap="square" rtlCol="0">
            <a:spAutoFit/>
          </a:bodyPr>
          <a:lstStyle/>
          <a:p>
            <a:r>
              <a:rPr lang="en-US" sz="2400" dirty="0" smtClean="0"/>
              <a:t>Model / Function / Algorithm</a:t>
            </a:r>
            <a:endParaRPr lang="en-US" sz="2400" dirty="0"/>
          </a:p>
        </p:txBody>
      </p:sp>
      <p:cxnSp>
        <p:nvCxnSpPr>
          <p:cNvPr id="9" name="Straight Connector 8"/>
          <p:cNvCxnSpPr/>
          <p:nvPr/>
        </p:nvCxnSpPr>
        <p:spPr>
          <a:xfrm flipV="1">
            <a:off x="4146041" y="3174870"/>
            <a:ext cx="1002156" cy="19432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0"/>
          </p:cNvCxnSpPr>
          <p:nvPr/>
        </p:nvCxnSpPr>
        <p:spPr>
          <a:xfrm flipH="1" flipV="1">
            <a:off x="7848600" y="3174870"/>
            <a:ext cx="475269" cy="171236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68826" y="3965532"/>
            <a:ext cx="1602539" cy="461665"/>
          </a:xfrm>
          <a:prstGeom prst="rect">
            <a:avLst/>
          </a:prstGeom>
          <a:noFill/>
        </p:spPr>
        <p:txBody>
          <a:bodyPr wrap="square" rtlCol="0">
            <a:spAutoFit/>
          </a:bodyPr>
          <a:lstStyle/>
          <a:p>
            <a:r>
              <a:rPr lang="en-US" sz="2400" dirty="0" smtClean="0"/>
              <a:t>Error term</a:t>
            </a:r>
            <a:endParaRPr lang="en-US" sz="2400" dirty="0"/>
          </a:p>
        </p:txBody>
      </p:sp>
      <p:cxnSp>
        <p:nvCxnSpPr>
          <p:cNvPr id="15" name="Straight Connector 14"/>
          <p:cNvCxnSpPr/>
          <p:nvPr/>
        </p:nvCxnSpPr>
        <p:spPr>
          <a:xfrm flipV="1">
            <a:off x="8993689" y="3174870"/>
            <a:ext cx="2061165" cy="8262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98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simple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3404064"/>
              </p:ext>
            </p:extLst>
          </p:nvPr>
        </p:nvGraphicFramePr>
        <p:xfrm>
          <a:off x="448893" y="2018433"/>
          <a:ext cx="2705390" cy="4042968"/>
        </p:xfrm>
        <a:graphic>
          <a:graphicData uri="http://schemas.openxmlformats.org/drawingml/2006/table">
            <a:tbl>
              <a:tblPr firstRow="1" bandRow="1">
                <a:tableStyleId>{5C22544A-7EE6-4342-B048-85BDC9FD1C3A}</a:tableStyleId>
              </a:tblPr>
              <a:tblGrid>
                <a:gridCol w="1352695">
                  <a:extLst>
                    <a:ext uri="{9D8B030D-6E8A-4147-A177-3AD203B41FA5}">
                      <a16:colId xmlns:a16="http://schemas.microsoft.com/office/drawing/2014/main" val="414091112"/>
                    </a:ext>
                  </a:extLst>
                </a:gridCol>
                <a:gridCol w="1352695">
                  <a:extLst>
                    <a:ext uri="{9D8B030D-6E8A-4147-A177-3AD203B41FA5}">
                      <a16:colId xmlns:a16="http://schemas.microsoft.com/office/drawing/2014/main" val="2035579659"/>
                    </a:ext>
                  </a:extLst>
                </a:gridCol>
              </a:tblGrid>
              <a:tr h="673828">
                <a:tc>
                  <a:txBody>
                    <a:bodyPr/>
                    <a:lstStyle/>
                    <a:p>
                      <a:pPr algn="ctr"/>
                      <a:r>
                        <a:rPr lang="en-US" dirty="0" smtClean="0"/>
                        <a:t>Input</a:t>
                      </a:r>
                    </a:p>
                    <a:p>
                      <a:pPr algn="ctr"/>
                      <a:endParaRPr lang="en-US" dirty="0"/>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937006359"/>
                  </a:ext>
                </a:extLst>
              </a:tr>
              <a:tr h="673828">
                <a:tc>
                  <a:txBody>
                    <a:bodyPr/>
                    <a:lstStyle/>
                    <a:p>
                      <a:pPr algn="ctr"/>
                      <a:r>
                        <a:rPr lang="en-US" sz="2400" dirty="0" smtClean="0"/>
                        <a:t>3</a:t>
                      </a:r>
                      <a:endParaRPr lang="en-US" sz="2400" dirty="0"/>
                    </a:p>
                  </a:txBody>
                  <a:tcPr/>
                </a:tc>
                <a:tc>
                  <a:txBody>
                    <a:bodyPr/>
                    <a:lstStyle/>
                    <a:p>
                      <a:pPr algn="ctr"/>
                      <a:r>
                        <a:rPr lang="en-US" sz="2400" dirty="0" smtClean="0"/>
                        <a:t>11</a:t>
                      </a:r>
                      <a:endParaRPr lang="en-US" sz="2400" dirty="0"/>
                    </a:p>
                  </a:txBody>
                  <a:tcPr/>
                </a:tc>
                <a:extLst>
                  <a:ext uri="{0D108BD9-81ED-4DB2-BD59-A6C34878D82A}">
                    <a16:rowId xmlns:a16="http://schemas.microsoft.com/office/drawing/2014/main" val="3196530168"/>
                  </a:ext>
                </a:extLst>
              </a:tr>
              <a:tr h="673828">
                <a:tc>
                  <a:txBody>
                    <a:bodyPr/>
                    <a:lstStyle/>
                    <a:p>
                      <a:pPr algn="ctr"/>
                      <a:r>
                        <a:rPr lang="en-US" sz="2400" dirty="0" smtClean="0"/>
                        <a:t>5</a:t>
                      </a:r>
                      <a:endParaRPr lang="en-US" sz="2400" dirty="0"/>
                    </a:p>
                  </a:txBody>
                  <a:tcPr/>
                </a:tc>
                <a:tc>
                  <a:txBody>
                    <a:bodyPr/>
                    <a:lstStyle/>
                    <a:p>
                      <a:pPr algn="ctr"/>
                      <a:r>
                        <a:rPr lang="en-US" sz="2400" dirty="0" smtClean="0"/>
                        <a:t>17</a:t>
                      </a:r>
                      <a:endParaRPr lang="en-US" sz="2400" dirty="0"/>
                    </a:p>
                  </a:txBody>
                  <a:tcPr/>
                </a:tc>
                <a:extLst>
                  <a:ext uri="{0D108BD9-81ED-4DB2-BD59-A6C34878D82A}">
                    <a16:rowId xmlns:a16="http://schemas.microsoft.com/office/drawing/2014/main" val="1092016175"/>
                  </a:ext>
                </a:extLst>
              </a:tr>
              <a:tr h="673828">
                <a:tc>
                  <a:txBody>
                    <a:bodyPr/>
                    <a:lstStyle/>
                    <a:p>
                      <a:pPr algn="ctr"/>
                      <a:r>
                        <a:rPr lang="en-US" sz="2400" dirty="0" smtClean="0"/>
                        <a:t>6</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903310245"/>
                  </a:ext>
                </a:extLst>
              </a:tr>
              <a:tr h="673828">
                <a:tc>
                  <a:txBody>
                    <a:bodyPr/>
                    <a:lstStyle/>
                    <a:p>
                      <a:pPr algn="ctr"/>
                      <a:r>
                        <a:rPr lang="en-US" sz="2400" dirty="0" smtClean="0"/>
                        <a:t>2</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3836118371"/>
                  </a:ext>
                </a:extLst>
              </a:tr>
              <a:tr h="673828">
                <a:tc>
                  <a:txBody>
                    <a:bodyPr/>
                    <a:lstStyle/>
                    <a:p>
                      <a:pPr algn="ctr"/>
                      <a:r>
                        <a:rPr lang="en-US" sz="2400" dirty="0" smtClean="0"/>
                        <a:t>1</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692246160"/>
                  </a:ext>
                </a:extLst>
              </a:tr>
            </a:tbl>
          </a:graphicData>
        </a:graphic>
      </p:graphicFrame>
      <p:pic>
        <p:nvPicPr>
          <p:cNvPr id="6" name="Picture 5"/>
          <p:cNvPicPr>
            <a:picLocks noChangeAspect="1"/>
          </p:cNvPicPr>
          <p:nvPr/>
        </p:nvPicPr>
        <p:blipFill>
          <a:blip r:embed="rId2"/>
          <a:stretch>
            <a:fillRect/>
          </a:stretch>
        </p:blipFill>
        <p:spPr>
          <a:xfrm>
            <a:off x="3154283" y="2016125"/>
            <a:ext cx="2018967" cy="4045276"/>
          </a:xfrm>
          <a:prstGeom prst="rect">
            <a:avLst/>
          </a:prstGeom>
        </p:spPr>
      </p:pic>
      <p:sp>
        <p:nvSpPr>
          <p:cNvPr id="9" name="TextBox 8"/>
          <p:cNvSpPr txBox="1"/>
          <p:nvPr/>
        </p:nvSpPr>
        <p:spPr>
          <a:xfrm>
            <a:off x="5311036" y="2018433"/>
            <a:ext cx="6713950"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can we find the function which models this mathematical relationship</a:t>
            </a:r>
            <a:r>
              <a:rPr lang="en-US" sz="2000" dirty="0" smtClean="0"/>
              <a:t>?</a:t>
            </a:r>
            <a:endParaRPr lang="en-US" dirty="0" smtClean="0"/>
          </a:p>
          <a:p>
            <a:endParaRPr lang="en-US" dirty="0"/>
          </a:p>
        </p:txBody>
      </p:sp>
    </p:spTree>
    <p:extLst>
      <p:ext uri="{BB962C8B-B14F-4D97-AF65-F5344CB8AC3E}">
        <p14:creationId xmlns:p14="http://schemas.microsoft.com/office/powerpoint/2010/main" val="3084691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simple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8725531"/>
              </p:ext>
            </p:extLst>
          </p:nvPr>
        </p:nvGraphicFramePr>
        <p:xfrm>
          <a:off x="448893" y="2018433"/>
          <a:ext cx="2705390" cy="4042968"/>
        </p:xfrm>
        <a:graphic>
          <a:graphicData uri="http://schemas.openxmlformats.org/drawingml/2006/table">
            <a:tbl>
              <a:tblPr firstRow="1" bandRow="1">
                <a:tableStyleId>{5C22544A-7EE6-4342-B048-85BDC9FD1C3A}</a:tableStyleId>
              </a:tblPr>
              <a:tblGrid>
                <a:gridCol w="1352695">
                  <a:extLst>
                    <a:ext uri="{9D8B030D-6E8A-4147-A177-3AD203B41FA5}">
                      <a16:colId xmlns:a16="http://schemas.microsoft.com/office/drawing/2014/main" val="414091112"/>
                    </a:ext>
                  </a:extLst>
                </a:gridCol>
                <a:gridCol w="1352695">
                  <a:extLst>
                    <a:ext uri="{9D8B030D-6E8A-4147-A177-3AD203B41FA5}">
                      <a16:colId xmlns:a16="http://schemas.microsoft.com/office/drawing/2014/main" val="2035579659"/>
                    </a:ext>
                  </a:extLst>
                </a:gridCol>
              </a:tblGrid>
              <a:tr h="673828">
                <a:tc>
                  <a:txBody>
                    <a:bodyPr/>
                    <a:lstStyle/>
                    <a:p>
                      <a:pPr algn="ctr"/>
                      <a:r>
                        <a:rPr lang="en-US" dirty="0" smtClean="0"/>
                        <a:t>Input</a:t>
                      </a:r>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937006359"/>
                  </a:ext>
                </a:extLst>
              </a:tr>
              <a:tr h="673828">
                <a:tc>
                  <a:txBody>
                    <a:bodyPr/>
                    <a:lstStyle/>
                    <a:p>
                      <a:pPr algn="ctr"/>
                      <a:r>
                        <a:rPr lang="en-US" sz="2400" dirty="0" smtClean="0"/>
                        <a:t>3</a:t>
                      </a:r>
                      <a:endParaRPr lang="en-US" sz="2400" dirty="0"/>
                    </a:p>
                  </a:txBody>
                  <a:tcPr/>
                </a:tc>
                <a:tc>
                  <a:txBody>
                    <a:bodyPr/>
                    <a:lstStyle/>
                    <a:p>
                      <a:pPr algn="ctr"/>
                      <a:r>
                        <a:rPr lang="en-US" sz="2400" dirty="0" smtClean="0"/>
                        <a:t>11</a:t>
                      </a:r>
                      <a:endParaRPr lang="en-US" sz="2400" dirty="0"/>
                    </a:p>
                  </a:txBody>
                  <a:tcPr/>
                </a:tc>
                <a:extLst>
                  <a:ext uri="{0D108BD9-81ED-4DB2-BD59-A6C34878D82A}">
                    <a16:rowId xmlns:a16="http://schemas.microsoft.com/office/drawing/2014/main" val="3196530168"/>
                  </a:ext>
                </a:extLst>
              </a:tr>
              <a:tr h="673828">
                <a:tc>
                  <a:txBody>
                    <a:bodyPr/>
                    <a:lstStyle/>
                    <a:p>
                      <a:pPr algn="ctr"/>
                      <a:r>
                        <a:rPr lang="en-US" sz="2400" dirty="0" smtClean="0"/>
                        <a:t>5</a:t>
                      </a:r>
                      <a:endParaRPr lang="en-US" sz="2400" dirty="0"/>
                    </a:p>
                  </a:txBody>
                  <a:tcPr/>
                </a:tc>
                <a:tc>
                  <a:txBody>
                    <a:bodyPr/>
                    <a:lstStyle/>
                    <a:p>
                      <a:pPr algn="ctr"/>
                      <a:r>
                        <a:rPr lang="en-US" sz="2400" dirty="0" smtClean="0"/>
                        <a:t>17</a:t>
                      </a:r>
                      <a:endParaRPr lang="en-US" sz="2400" dirty="0"/>
                    </a:p>
                  </a:txBody>
                  <a:tcPr/>
                </a:tc>
                <a:extLst>
                  <a:ext uri="{0D108BD9-81ED-4DB2-BD59-A6C34878D82A}">
                    <a16:rowId xmlns:a16="http://schemas.microsoft.com/office/drawing/2014/main" val="1092016175"/>
                  </a:ext>
                </a:extLst>
              </a:tr>
              <a:tr h="673828">
                <a:tc>
                  <a:txBody>
                    <a:bodyPr/>
                    <a:lstStyle/>
                    <a:p>
                      <a:pPr algn="ctr"/>
                      <a:r>
                        <a:rPr lang="en-US" sz="2400" dirty="0" smtClean="0"/>
                        <a:t>6</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903310245"/>
                  </a:ext>
                </a:extLst>
              </a:tr>
              <a:tr h="673828">
                <a:tc>
                  <a:txBody>
                    <a:bodyPr/>
                    <a:lstStyle/>
                    <a:p>
                      <a:pPr algn="ctr"/>
                      <a:r>
                        <a:rPr lang="en-US" sz="2400" dirty="0" smtClean="0"/>
                        <a:t>2</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3836118371"/>
                  </a:ext>
                </a:extLst>
              </a:tr>
              <a:tr h="673828">
                <a:tc>
                  <a:txBody>
                    <a:bodyPr/>
                    <a:lstStyle/>
                    <a:p>
                      <a:pPr algn="ctr"/>
                      <a:r>
                        <a:rPr lang="en-US" sz="2400" dirty="0" smtClean="0"/>
                        <a:t>1</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692246160"/>
                  </a:ext>
                </a:extLst>
              </a:tr>
            </a:tbl>
          </a:graphicData>
        </a:graphic>
      </p:graphicFrame>
      <p:pic>
        <p:nvPicPr>
          <p:cNvPr id="6" name="Picture 5"/>
          <p:cNvPicPr>
            <a:picLocks noChangeAspect="1"/>
          </p:cNvPicPr>
          <p:nvPr/>
        </p:nvPicPr>
        <p:blipFill>
          <a:blip r:embed="rId2"/>
          <a:stretch>
            <a:fillRect/>
          </a:stretch>
        </p:blipFill>
        <p:spPr>
          <a:xfrm>
            <a:off x="3154283" y="2016125"/>
            <a:ext cx="2018967" cy="4045276"/>
          </a:xfrm>
          <a:prstGeom prst="rect">
            <a:avLst/>
          </a:prstGeom>
        </p:spPr>
      </p:pic>
      <p:sp>
        <p:nvSpPr>
          <p:cNvPr id="9" name="TextBox 8"/>
          <p:cNvSpPr txBox="1"/>
          <p:nvPr/>
        </p:nvSpPr>
        <p:spPr>
          <a:xfrm>
            <a:off x="5311036" y="2018433"/>
            <a:ext cx="6713950" cy="3108543"/>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can we find the function which models this mathematical relationship</a:t>
            </a:r>
            <a:r>
              <a:rPr lang="en-US" sz="2000" dirty="0" smtClean="0"/>
              <a:t>?</a:t>
            </a:r>
          </a:p>
          <a:p>
            <a:pPr marL="285750" indent="-285750">
              <a:buFont typeface="Arial" panose="020B0604020202020204" pitchFamily="34" charset="0"/>
              <a:buChar char="•"/>
            </a:pPr>
            <a:r>
              <a:rPr lang="en-US" sz="2000" dirty="0" smtClean="0"/>
              <a:t>A linear regression model tries to find a linear function (Y = Intercept + Slope * X + e) that best fits that data by optimizing some </a:t>
            </a:r>
            <a:r>
              <a:rPr lang="en-US" sz="2000" b="1" dirty="0" smtClean="0"/>
              <a:t>objective function</a:t>
            </a:r>
            <a:r>
              <a:rPr lang="en-US" sz="2000" dirty="0" smtClean="0"/>
              <a:t>, which in this case is to minimize the Mean Squared Error (</a:t>
            </a:r>
            <a:r>
              <a:rPr lang="en-US" sz="2000" b="1" dirty="0" smtClean="0"/>
              <a:t>MSE</a:t>
            </a:r>
            <a:r>
              <a:rPr lang="en-US" sz="2000" dirty="0" smtClean="0"/>
              <a:t>). In this example, because it’s a perfectly correlated dataset, the algorithm can find a line where the </a:t>
            </a:r>
            <a:r>
              <a:rPr lang="en-US" sz="2000" b="1" dirty="0" smtClean="0"/>
              <a:t>MSE</a:t>
            </a:r>
            <a:r>
              <a:rPr lang="en-US" sz="2000" dirty="0" smtClean="0"/>
              <a:t> is zero.</a:t>
            </a:r>
          </a:p>
          <a:p>
            <a:endParaRPr lang="en-US" dirty="0" smtClean="0"/>
          </a:p>
          <a:p>
            <a:endParaRPr lang="en-US" dirty="0"/>
          </a:p>
        </p:txBody>
      </p:sp>
    </p:spTree>
    <p:extLst>
      <p:ext uri="{BB962C8B-B14F-4D97-AF65-F5344CB8AC3E}">
        <p14:creationId xmlns:p14="http://schemas.microsoft.com/office/powerpoint/2010/main" val="3700136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simple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63517"/>
              </p:ext>
            </p:extLst>
          </p:nvPr>
        </p:nvGraphicFramePr>
        <p:xfrm>
          <a:off x="448893" y="2018433"/>
          <a:ext cx="2705390" cy="4042968"/>
        </p:xfrm>
        <a:graphic>
          <a:graphicData uri="http://schemas.openxmlformats.org/drawingml/2006/table">
            <a:tbl>
              <a:tblPr firstRow="1" bandRow="1">
                <a:tableStyleId>{5C22544A-7EE6-4342-B048-85BDC9FD1C3A}</a:tableStyleId>
              </a:tblPr>
              <a:tblGrid>
                <a:gridCol w="1352695">
                  <a:extLst>
                    <a:ext uri="{9D8B030D-6E8A-4147-A177-3AD203B41FA5}">
                      <a16:colId xmlns:a16="http://schemas.microsoft.com/office/drawing/2014/main" val="414091112"/>
                    </a:ext>
                  </a:extLst>
                </a:gridCol>
                <a:gridCol w="1352695">
                  <a:extLst>
                    <a:ext uri="{9D8B030D-6E8A-4147-A177-3AD203B41FA5}">
                      <a16:colId xmlns:a16="http://schemas.microsoft.com/office/drawing/2014/main" val="2035579659"/>
                    </a:ext>
                  </a:extLst>
                </a:gridCol>
              </a:tblGrid>
              <a:tr h="673828">
                <a:tc>
                  <a:txBody>
                    <a:bodyPr/>
                    <a:lstStyle/>
                    <a:p>
                      <a:pPr algn="ctr"/>
                      <a:r>
                        <a:rPr lang="en-US" dirty="0" smtClean="0"/>
                        <a:t>Input</a:t>
                      </a:r>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937006359"/>
                  </a:ext>
                </a:extLst>
              </a:tr>
              <a:tr h="673828">
                <a:tc>
                  <a:txBody>
                    <a:bodyPr/>
                    <a:lstStyle/>
                    <a:p>
                      <a:pPr algn="ctr"/>
                      <a:r>
                        <a:rPr lang="en-US" sz="2400" dirty="0" smtClean="0"/>
                        <a:t>3</a:t>
                      </a:r>
                      <a:endParaRPr lang="en-US" sz="2400" dirty="0"/>
                    </a:p>
                  </a:txBody>
                  <a:tcPr/>
                </a:tc>
                <a:tc>
                  <a:txBody>
                    <a:bodyPr/>
                    <a:lstStyle/>
                    <a:p>
                      <a:pPr algn="ctr"/>
                      <a:r>
                        <a:rPr lang="en-US" sz="2400" dirty="0" smtClean="0"/>
                        <a:t>11</a:t>
                      </a:r>
                      <a:endParaRPr lang="en-US" sz="2400" dirty="0"/>
                    </a:p>
                  </a:txBody>
                  <a:tcPr/>
                </a:tc>
                <a:extLst>
                  <a:ext uri="{0D108BD9-81ED-4DB2-BD59-A6C34878D82A}">
                    <a16:rowId xmlns:a16="http://schemas.microsoft.com/office/drawing/2014/main" val="3196530168"/>
                  </a:ext>
                </a:extLst>
              </a:tr>
              <a:tr h="673828">
                <a:tc>
                  <a:txBody>
                    <a:bodyPr/>
                    <a:lstStyle/>
                    <a:p>
                      <a:pPr algn="ctr"/>
                      <a:r>
                        <a:rPr lang="en-US" sz="2400" dirty="0" smtClean="0"/>
                        <a:t>5</a:t>
                      </a:r>
                      <a:endParaRPr lang="en-US" sz="2400" dirty="0"/>
                    </a:p>
                  </a:txBody>
                  <a:tcPr/>
                </a:tc>
                <a:tc>
                  <a:txBody>
                    <a:bodyPr/>
                    <a:lstStyle/>
                    <a:p>
                      <a:pPr algn="ctr"/>
                      <a:r>
                        <a:rPr lang="en-US" sz="2400" dirty="0" smtClean="0"/>
                        <a:t>17</a:t>
                      </a:r>
                      <a:endParaRPr lang="en-US" sz="2400" dirty="0"/>
                    </a:p>
                  </a:txBody>
                  <a:tcPr/>
                </a:tc>
                <a:extLst>
                  <a:ext uri="{0D108BD9-81ED-4DB2-BD59-A6C34878D82A}">
                    <a16:rowId xmlns:a16="http://schemas.microsoft.com/office/drawing/2014/main" val="1092016175"/>
                  </a:ext>
                </a:extLst>
              </a:tr>
              <a:tr h="673828">
                <a:tc>
                  <a:txBody>
                    <a:bodyPr/>
                    <a:lstStyle/>
                    <a:p>
                      <a:pPr algn="ctr"/>
                      <a:r>
                        <a:rPr lang="en-US" sz="2400" dirty="0" smtClean="0"/>
                        <a:t>6</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903310245"/>
                  </a:ext>
                </a:extLst>
              </a:tr>
              <a:tr h="673828">
                <a:tc>
                  <a:txBody>
                    <a:bodyPr/>
                    <a:lstStyle/>
                    <a:p>
                      <a:pPr algn="ctr"/>
                      <a:r>
                        <a:rPr lang="en-US" sz="2400" dirty="0" smtClean="0"/>
                        <a:t>2</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3836118371"/>
                  </a:ext>
                </a:extLst>
              </a:tr>
              <a:tr h="673828">
                <a:tc>
                  <a:txBody>
                    <a:bodyPr/>
                    <a:lstStyle/>
                    <a:p>
                      <a:pPr algn="ctr"/>
                      <a:r>
                        <a:rPr lang="en-US" sz="2400" dirty="0" smtClean="0"/>
                        <a:t>1</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692246160"/>
                  </a:ext>
                </a:extLst>
              </a:tr>
            </a:tbl>
          </a:graphicData>
        </a:graphic>
      </p:graphicFrame>
      <p:sp>
        <p:nvSpPr>
          <p:cNvPr id="7" name="TextBox 6"/>
          <p:cNvSpPr txBox="1"/>
          <p:nvPr/>
        </p:nvSpPr>
        <p:spPr>
          <a:xfrm>
            <a:off x="5311036" y="2018433"/>
            <a:ext cx="6713950"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can we find the function which models this mathematical relationship?</a:t>
            </a:r>
          </a:p>
          <a:p>
            <a:pPr marL="285750" indent="-285750">
              <a:buFont typeface="Arial" panose="020B0604020202020204" pitchFamily="34" charset="0"/>
              <a:buChar char="•"/>
            </a:pPr>
            <a:r>
              <a:rPr lang="en-US" sz="2000" dirty="0"/>
              <a:t>A linear regression model tries to find a linear function (Y = Intercept + </a:t>
            </a:r>
            <a:r>
              <a:rPr lang="en-US" sz="2000" dirty="0" smtClean="0"/>
              <a:t>Slope * X </a:t>
            </a:r>
            <a:r>
              <a:rPr lang="en-US" sz="2000" dirty="0"/>
              <a:t>+ e) that best fits that data by optimizing some </a:t>
            </a:r>
            <a:r>
              <a:rPr lang="en-US" sz="2000" b="1" dirty="0"/>
              <a:t>objective function</a:t>
            </a:r>
            <a:r>
              <a:rPr lang="en-US" sz="2000" dirty="0"/>
              <a:t>, which in this case is </a:t>
            </a:r>
            <a:r>
              <a:rPr lang="en-US" sz="2000" dirty="0" smtClean="0"/>
              <a:t>to minimize </a:t>
            </a:r>
            <a:r>
              <a:rPr lang="en-US" sz="2000" dirty="0"/>
              <a:t>the Mean Squared Error (</a:t>
            </a:r>
            <a:r>
              <a:rPr lang="en-US" sz="2000" b="1" dirty="0"/>
              <a:t>MSE</a:t>
            </a:r>
            <a:r>
              <a:rPr lang="en-US" sz="2000" dirty="0"/>
              <a:t>). In this example, because it’s a perfectly correlated dataset, the algorithm can find a line where the </a:t>
            </a:r>
            <a:r>
              <a:rPr lang="en-US" sz="2000" b="1" dirty="0"/>
              <a:t>MSE</a:t>
            </a:r>
            <a:r>
              <a:rPr lang="en-US" sz="2000" dirty="0"/>
              <a:t> is zero.</a:t>
            </a:r>
          </a:p>
          <a:p>
            <a:pPr marL="285750" indent="-285750">
              <a:buFont typeface="Arial" panose="020B0604020202020204" pitchFamily="34" charset="0"/>
              <a:buChar char="•"/>
            </a:pPr>
            <a:r>
              <a:rPr lang="en-US" sz="2000" dirty="0" smtClean="0"/>
              <a:t>The regression model discovered the following coefficients: intercept of 2, and a slope of 3.</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3148985" y="2018433"/>
            <a:ext cx="2003073" cy="4042968"/>
          </a:xfrm>
          <a:prstGeom prst="rect">
            <a:avLst/>
          </a:prstGeom>
        </p:spPr>
      </p:pic>
    </p:spTree>
    <p:extLst>
      <p:ext uri="{BB962C8B-B14F-4D97-AF65-F5344CB8AC3E}">
        <p14:creationId xmlns:p14="http://schemas.microsoft.com/office/powerpoint/2010/main" val="139319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simple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63517"/>
              </p:ext>
            </p:extLst>
          </p:nvPr>
        </p:nvGraphicFramePr>
        <p:xfrm>
          <a:off x="448893" y="2018433"/>
          <a:ext cx="2705390" cy="4042968"/>
        </p:xfrm>
        <a:graphic>
          <a:graphicData uri="http://schemas.openxmlformats.org/drawingml/2006/table">
            <a:tbl>
              <a:tblPr firstRow="1" bandRow="1">
                <a:tableStyleId>{5C22544A-7EE6-4342-B048-85BDC9FD1C3A}</a:tableStyleId>
              </a:tblPr>
              <a:tblGrid>
                <a:gridCol w="1352695">
                  <a:extLst>
                    <a:ext uri="{9D8B030D-6E8A-4147-A177-3AD203B41FA5}">
                      <a16:colId xmlns:a16="http://schemas.microsoft.com/office/drawing/2014/main" val="414091112"/>
                    </a:ext>
                  </a:extLst>
                </a:gridCol>
                <a:gridCol w="1352695">
                  <a:extLst>
                    <a:ext uri="{9D8B030D-6E8A-4147-A177-3AD203B41FA5}">
                      <a16:colId xmlns:a16="http://schemas.microsoft.com/office/drawing/2014/main" val="2035579659"/>
                    </a:ext>
                  </a:extLst>
                </a:gridCol>
              </a:tblGrid>
              <a:tr h="673828">
                <a:tc>
                  <a:txBody>
                    <a:bodyPr/>
                    <a:lstStyle/>
                    <a:p>
                      <a:pPr algn="ctr"/>
                      <a:r>
                        <a:rPr lang="en-US" dirty="0" smtClean="0"/>
                        <a:t>Input</a:t>
                      </a:r>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937006359"/>
                  </a:ext>
                </a:extLst>
              </a:tr>
              <a:tr h="673828">
                <a:tc>
                  <a:txBody>
                    <a:bodyPr/>
                    <a:lstStyle/>
                    <a:p>
                      <a:pPr algn="ctr"/>
                      <a:r>
                        <a:rPr lang="en-US" sz="2400" dirty="0" smtClean="0"/>
                        <a:t>3</a:t>
                      </a:r>
                      <a:endParaRPr lang="en-US" sz="2400" dirty="0"/>
                    </a:p>
                  </a:txBody>
                  <a:tcPr/>
                </a:tc>
                <a:tc>
                  <a:txBody>
                    <a:bodyPr/>
                    <a:lstStyle/>
                    <a:p>
                      <a:pPr algn="ctr"/>
                      <a:r>
                        <a:rPr lang="en-US" sz="2400" dirty="0" smtClean="0"/>
                        <a:t>11</a:t>
                      </a:r>
                      <a:endParaRPr lang="en-US" sz="2400" dirty="0"/>
                    </a:p>
                  </a:txBody>
                  <a:tcPr/>
                </a:tc>
                <a:extLst>
                  <a:ext uri="{0D108BD9-81ED-4DB2-BD59-A6C34878D82A}">
                    <a16:rowId xmlns:a16="http://schemas.microsoft.com/office/drawing/2014/main" val="3196530168"/>
                  </a:ext>
                </a:extLst>
              </a:tr>
              <a:tr h="673828">
                <a:tc>
                  <a:txBody>
                    <a:bodyPr/>
                    <a:lstStyle/>
                    <a:p>
                      <a:pPr algn="ctr"/>
                      <a:r>
                        <a:rPr lang="en-US" sz="2400" dirty="0" smtClean="0"/>
                        <a:t>5</a:t>
                      </a:r>
                      <a:endParaRPr lang="en-US" sz="2400" dirty="0"/>
                    </a:p>
                  </a:txBody>
                  <a:tcPr/>
                </a:tc>
                <a:tc>
                  <a:txBody>
                    <a:bodyPr/>
                    <a:lstStyle/>
                    <a:p>
                      <a:pPr algn="ctr"/>
                      <a:r>
                        <a:rPr lang="en-US" sz="2400" dirty="0" smtClean="0"/>
                        <a:t>17</a:t>
                      </a:r>
                      <a:endParaRPr lang="en-US" sz="2400" dirty="0"/>
                    </a:p>
                  </a:txBody>
                  <a:tcPr/>
                </a:tc>
                <a:extLst>
                  <a:ext uri="{0D108BD9-81ED-4DB2-BD59-A6C34878D82A}">
                    <a16:rowId xmlns:a16="http://schemas.microsoft.com/office/drawing/2014/main" val="1092016175"/>
                  </a:ext>
                </a:extLst>
              </a:tr>
              <a:tr h="673828">
                <a:tc>
                  <a:txBody>
                    <a:bodyPr/>
                    <a:lstStyle/>
                    <a:p>
                      <a:pPr algn="ctr"/>
                      <a:r>
                        <a:rPr lang="en-US" sz="2400" dirty="0" smtClean="0"/>
                        <a:t>6</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903310245"/>
                  </a:ext>
                </a:extLst>
              </a:tr>
              <a:tr h="673828">
                <a:tc>
                  <a:txBody>
                    <a:bodyPr/>
                    <a:lstStyle/>
                    <a:p>
                      <a:pPr algn="ctr"/>
                      <a:r>
                        <a:rPr lang="en-US" sz="2400" dirty="0" smtClean="0"/>
                        <a:t>2</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3836118371"/>
                  </a:ext>
                </a:extLst>
              </a:tr>
              <a:tr h="673828">
                <a:tc>
                  <a:txBody>
                    <a:bodyPr/>
                    <a:lstStyle/>
                    <a:p>
                      <a:pPr algn="ctr"/>
                      <a:r>
                        <a:rPr lang="en-US" sz="2400" dirty="0" smtClean="0"/>
                        <a:t>1</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692246160"/>
                  </a:ext>
                </a:extLst>
              </a:tr>
            </a:tbl>
          </a:graphicData>
        </a:graphic>
      </p:graphicFrame>
      <p:sp>
        <p:nvSpPr>
          <p:cNvPr id="7" name="TextBox 6"/>
          <p:cNvSpPr txBox="1"/>
          <p:nvPr/>
        </p:nvSpPr>
        <p:spPr>
          <a:xfrm>
            <a:off x="5311036" y="2018433"/>
            <a:ext cx="671395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can we find the function which models this mathematical relationship?</a:t>
            </a:r>
          </a:p>
          <a:p>
            <a:pPr marL="285750" indent="-285750">
              <a:buFont typeface="Arial" panose="020B0604020202020204" pitchFamily="34" charset="0"/>
              <a:buChar char="•"/>
            </a:pPr>
            <a:r>
              <a:rPr lang="en-US" sz="2000" dirty="0"/>
              <a:t>A linear regression model tries to find a linear function (Y = Intercept + </a:t>
            </a:r>
            <a:r>
              <a:rPr lang="en-US" sz="2000" dirty="0" smtClean="0"/>
              <a:t>Slope * X </a:t>
            </a:r>
            <a:r>
              <a:rPr lang="en-US" sz="2000" dirty="0"/>
              <a:t>+ e) that best fits that data by optimizing some </a:t>
            </a:r>
            <a:r>
              <a:rPr lang="en-US" sz="2000" b="1" dirty="0"/>
              <a:t>objective function</a:t>
            </a:r>
            <a:r>
              <a:rPr lang="en-US" sz="2000" dirty="0"/>
              <a:t>, which in this case is </a:t>
            </a:r>
            <a:r>
              <a:rPr lang="en-US" sz="2000" dirty="0" smtClean="0"/>
              <a:t>to minimize </a:t>
            </a:r>
            <a:r>
              <a:rPr lang="en-US" sz="2000" dirty="0"/>
              <a:t>the Mean Squared Error (</a:t>
            </a:r>
            <a:r>
              <a:rPr lang="en-US" sz="2000" b="1" dirty="0"/>
              <a:t>MSE</a:t>
            </a:r>
            <a:r>
              <a:rPr lang="en-US" sz="2000" dirty="0"/>
              <a:t>). In this example, because it’s a perfectly correlated dataset, the algorithm can find a line where the </a:t>
            </a:r>
            <a:r>
              <a:rPr lang="en-US" sz="2000" b="1" dirty="0"/>
              <a:t>MSE</a:t>
            </a:r>
            <a:r>
              <a:rPr lang="en-US" sz="2000" dirty="0"/>
              <a:t> is zero.</a:t>
            </a:r>
          </a:p>
          <a:p>
            <a:pPr marL="285750" indent="-285750">
              <a:buFont typeface="Arial" panose="020B0604020202020204" pitchFamily="34" charset="0"/>
              <a:buChar char="•"/>
            </a:pPr>
            <a:r>
              <a:rPr lang="en-US" sz="2000" dirty="0" smtClean="0"/>
              <a:t>The regression model discovered the following coefficients: intercept of 2, and a slope of 3.</a:t>
            </a:r>
          </a:p>
          <a:p>
            <a:pPr marL="285750" indent="-285750">
              <a:buFont typeface="Arial" panose="020B0604020202020204" pitchFamily="34" charset="0"/>
              <a:buChar char="•"/>
            </a:pPr>
            <a:r>
              <a:rPr lang="en-US" sz="2000" dirty="0" smtClean="0"/>
              <a:t>Y = 2 + 3(X) is our model!</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3148985" y="2018433"/>
            <a:ext cx="2003073" cy="4042968"/>
          </a:xfrm>
          <a:prstGeom prst="rect">
            <a:avLst/>
          </a:prstGeom>
        </p:spPr>
      </p:pic>
    </p:spTree>
    <p:extLst>
      <p:ext uri="{BB962C8B-B14F-4D97-AF65-F5344CB8AC3E}">
        <p14:creationId xmlns:p14="http://schemas.microsoft.com/office/powerpoint/2010/main" val="3406192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Very simple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63517"/>
              </p:ext>
            </p:extLst>
          </p:nvPr>
        </p:nvGraphicFramePr>
        <p:xfrm>
          <a:off x="448893" y="2018433"/>
          <a:ext cx="2705390" cy="4042968"/>
        </p:xfrm>
        <a:graphic>
          <a:graphicData uri="http://schemas.openxmlformats.org/drawingml/2006/table">
            <a:tbl>
              <a:tblPr firstRow="1" bandRow="1">
                <a:tableStyleId>{5C22544A-7EE6-4342-B048-85BDC9FD1C3A}</a:tableStyleId>
              </a:tblPr>
              <a:tblGrid>
                <a:gridCol w="1352695">
                  <a:extLst>
                    <a:ext uri="{9D8B030D-6E8A-4147-A177-3AD203B41FA5}">
                      <a16:colId xmlns:a16="http://schemas.microsoft.com/office/drawing/2014/main" val="414091112"/>
                    </a:ext>
                  </a:extLst>
                </a:gridCol>
                <a:gridCol w="1352695">
                  <a:extLst>
                    <a:ext uri="{9D8B030D-6E8A-4147-A177-3AD203B41FA5}">
                      <a16:colId xmlns:a16="http://schemas.microsoft.com/office/drawing/2014/main" val="2035579659"/>
                    </a:ext>
                  </a:extLst>
                </a:gridCol>
              </a:tblGrid>
              <a:tr h="673828">
                <a:tc>
                  <a:txBody>
                    <a:bodyPr/>
                    <a:lstStyle/>
                    <a:p>
                      <a:pPr algn="ctr"/>
                      <a:r>
                        <a:rPr lang="en-US" dirty="0" smtClean="0"/>
                        <a:t>Input</a:t>
                      </a:r>
                    </a:p>
                  </a:txBody>
                  <a:tcPr/>
                </a:tc>
                <a:tc>
                  <a:txBody>
                    <a:bodyPr/>
                    <a:lstStyle/>
                    <a:p>
                      <a:pPr algn="ctr"/>
                      <a:r>
                        <a:rPr lang="en-US" dirty="0" smtClean="0"/>
                        <a:t>Output</a:t>
                      </a:r>
                      <a:endParaRPr lang="en-US" dirty="0"/>
                    </a:p>
                  </a:txBody>
                  <a:tcPr/>
                </a:tc>
                <a:extLst>
                  <a:ext uri="{0D108BD9-81ED-4DB2-BD59-A6C34878D82A}">
                    <a16:rowId xmlns:a16="http://schemas.microsoft.com/office/drawing/2014/main" val="2937006359"/>
                  </a:ext>
                </a:extLst>
              </a:tr>
              <a:tr h="673828">
                <a:tc>
                  <a:txBody>
                    <a:bodyPr/>
                    <a:lstStyle/>
                    <a:p>
                      <a:pPr algn="ctr"/>
                      <a:r>
                        <a:rPr lang="en-US" sz="2400" dirty="0" smtClean="0"/>
                        <a:t>3</a:t>
                      </a:r>
                      <a:endParaRPr lang="en-US" sz="2400" dirty="0"/>
                    </a:p>
                  </a:txBody>
                  <a:tcPr/>
                </a:tc>
                <a:tc>
                  <a:txBody>
                    <a:bodyPr/>
                    <a:lstStyle/>
                    <a:p>
                      <a:pPr algn="ctr"/>
                      <a:r>
                        <a:rPr lang="en-US" sz="2400" dirty="0" smtClean="0"/>
                        <a:t>11</a:t>
                      </a:r>
                      <a:endParaRPr lang="en-US" sz="2400" dirty="0"/>
                    </a:p>
                  </a:txBody>
                  <a:tcPr/>
                </a:tc>
                <a:extLst>
                  <a:ext uri="{0D108BD9-81ED-4DB2-BD59-A6C34878D82A}">
                    <a16:rowId xmlns:a16="http://schemas.microsoft.com/office/drawing/2014/main" val="3196530168"/>
                  </a:ext>
                </a:extLst>
              </a:tr>
              <a:tr h="673828">
                <a:tc>
                  <a:txBody>
                    <a:bodyPr/>
                    <a:lstStyle/>
                    <a:p>
                      <a:pPr algn="ctr"/>
                      <a:r>
                        <a:rPr lang="en-US" sz="2400" dirty="0" smtClean="0"/>
                        <a:t>5</a:t>
                      </a:r>
                      <a:endParaRPr lang="en-US" sz="2400" dirty="0"/>
                    </a:p>
                  </a:txBody>
                  <a:tcPr/>
                </a:tc>
                <a:tc>
                  <a:txBody>
                    <a:bodyPr/>
                    <a:lstStyle/>
                    <a:p>
                      <a:pPr algn="ctr"/>
                      <a:r>
                        <a:rPr lang="en-US" sz="2400" dirty="0" smtClean="0"/>
                        <a:t>17</a:t>
                      </a:r>
                      <a:endParaRPr lang="en-US" sz="2400" dirty="0"/>
                    </a:p>
                  </a:txBody>
                  <a:tcPr/>
                </a:tc>
                <a:extLst>
                  <a:ext uri="{0D108BD9-81ED-4DB2-BD59-A6C34878D82A}">
                    <a16:rowId xmlns:a16="http://schemas.microsoft.com/office/drawing/2014/main" val="1092016175"/>
                  </a:ext>
                </a:extLst>
              </a:tr>
              <a:tr h="673828">
                <a:tc>
                  <a:txBody>
                    <a:bodyPr/>
                    <a:lstStyle/>
                    <a:p>
                      <a:pPr algn="ctr"/>
                      <a:r>
                        <a:rPr lang="en-US" sz="2400" dirty="0" smtClean="0"/>
                        <a:t>6</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903310245"/>
                  </a:ext>
                </a:extLst>
              </a:tr>
              <a:tr h="673828">
                <a:tc>
                  <a:txBody>
                    <a:bodyPr/>
                    <a:lstStyle/>
                    <a:p>
                      <a:pPr algn="ctr"/>
                      <a:r>
                        <a:rPr lang="en-US" sz="2400" dirty="0" smtClean="0"/>
                        <a:t>2</a:t>
                      </a: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3836118371"/>
                  </a:ext>
                </a:extLst>
              </a:tr>
              <a:tr h="673828">
                <a:tc>
                  <a:txBody>
                    <a:bodyPr/>
                    <a:lstStyle/>
                    <a:p>
                      <a:pPr algn="ctr"/>
                      <a:r>
                        <a:rPr lang="en-US" sz="2400" dirty="0" smtClean="0"/>
                        <a:t>1</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692246160"/>
                  </a:ext>
                </a:extLst>
              </a:tr>
            </a:tbl>
          </a:graphicData>
        </a:graphic>
      </p:graphicFrame>
      <p:sp>
        <p:nvSpPr>
          <p:cNvPr id="7" name="TextBox 6"/>
          <p:cNvSpPr txBox="1"/>
          <p:nvPr/>
        </p:nvSpPr>
        <p:spPr>
          <a:xfrm>
            <a:off x="5311036" y="2018433"/>
            <a:ext cx="6713950" cy="4647426"/>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can we find the function which models this mathematical relationship?</a:t>
            </a:r>
          </a:p>
          <a:p>
            <a:pPr marL="285750" indent="-285750">
              <a:buFont typeface="Arial" panose="020B0604020202020204" pitchFamily="34" charset="0"/>
              <a:buChar char="•"/>
            </a:pPr>
            <a:r>
              <a:rPr lang="en-US" sz="2000" dirty="0"/>
              <a:t>A linear regression model tries to find a linear function (Y = Intercept + </a:t>
            </a:r>
            <a:r>
              <a:rPr lang="en-US" sz="2000" dirty="0" smtClean="0"/>
              <a:t>Slope * X </a:t>
            </a:r>
            <a:r>
              <a:rPr lang="en-US" sz="2000" dirty="0"/>
              <a:t>+ e) that best fits that data by optimizing some </a:t>
            </a:r>
            <a:r>
              <a:rPr lang="en-US" sz="2000" b="1" dirty="0"/>
              <a:t>objective function</a:t>
            </a:r>
            <a:r>
              <a:rPr lang="en-US" sz="2000" dirty="0"/>
              <a:t>, which in this case is </a:t>
            </a:r>
            <a:r>
              <a:rPr lang="en-US" sz="2000" dirty="0" smtClean="0"/>
              <a:t>to minimize </a:t>
            </a:r>
            <a:r>
              <a:rPr lang="en-US" sz="2000" dirty="0"/>
              <a:t>the Mean Squared Error (</a:t>
            </a:r>
            <a:r>
              <a:rPr lang="en-US" sz="2000" b="1" dirty="0"/>
              <a:t>MSE</a:t>
            </a:r>
            <a:r>
              <a:rPr lang="en-US" sz="2000" dirty="0"/>
              <a:t>). In this example, because it’s a perfectly correlated dataset, the algorithm can find a line where the </a:t>
            </a:r>
            <a:r>
              <a:rPr lang="en-US" sz="2000" b="1" dirty="0"/>
              <a:t>MSE</a:t>
            </a:r>
            <a:r>
              <a:rPr lang="en-US" sz="2000" dirty="0"/>
              <a:t> is zero.</a:t>
            </a:r>
          </a:p>
          <a:p>
            <a:pPr marL="285750" indent="-285750">
              <a:buFont typeface="Arial" panose="020B0604020202020204" pitchFamily="34" charset="0"/>
              <a:buChar char="•"/>
            </a:pPr>
            <a:r>
              <a:rPr lang="en-US" sz="2000" dirty="0" smtClean="0"/>
              <a:t>The regression model discovered the following coefficients: intercept of 2, and a slope of 3.</a:t>
            </a:r>
          </a:p>
          <a:p>
            <a:pPr marL="285750" indent="-285750">
              <a:buFont typeface="Arial" panose="020B0604020202020204" pitchFamily="34" charset="0"/>
              <a:buChar char="•"/>
            </a:pPr>
            <a:r>
              <a:rPr lang="en-US" sz="2000" dirty="0" smtClean="0"/>
              <a:t>Y = 2 + 3(X) is our model!</a:t>
            </a:r>
          </a:p>
          <a:p>
            <a:pPr marL="285750" indent="-285750">
              <a:buFont typeface="Arial" panose="020B0604020202020204" pitchFamily="34" charset="0"/>
              <a:buChar char="•"/>
            </a:pPr>
            <a:r>
              <a:rPr lang="en-US" sz="2000" dirty="0" smtClean="0"/>
              <a:t>If we receive a new data input, say 7, we now can predict the output: 2 + 3(7) = 23</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3148985" y="2018433"/>
            <a:ext cx="2003073" cy="4042968"/>
          </a:xfrm>
          <a:prstGeom prst="rect">
            <a:avLst/>
          </a:prstGeom>
        </p:spPr>
      </p:pic>
    </p:spTree>
    <p:extLst>
      <p:ext uri="{BB962C8B-B14F-4D97-AF65-F5344CB8AC3E}">
        <p14:creationId xmlns:p14="http://schemas.microsoft.com/office/powerpoint/2010/main" val="3799045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Prediction vs. Inference</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800" dirty="0" smtClean="0"/>
              <a:t>There are two </a:t>
            </a:r>
            <a:r>
              <a:rPr lang="en-US" sz="2800" dirty="0" smtClean="0"/>
              <a:t>main </a:t>
            </a:r>
            <a:r>
              <a:rPr lang="en-US" sz="2800" dirty="0" smtClean="0"/>
              <a:t>tasks ML tries to </a:t>
            </a:r>
            <a:r>
              <a:rPr lang="en-US" sz="2800" dirty="0" smtClean="0"/>
              <a:t>address</a:t>
            </a:r>
          </a:p>
        </p:txBody>
      </p:sp>
    </p:spTree>
    <p:extLst>
      <p:ext uri="{BB962C8B-B14F-4D97-AF65-F5344CB8AC3E}">
        <p14:creationId xmlns:p14="http://schemas.microsoft.com/office/powerpoint/2010/main" val="2970121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Prediction vs. Inference</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800" dirty="0" smtClean="0"/>
              <a:t>There are two </a:t>
            </a:r>
            <a:r>
              <a:rPr lang="en-US" sz="2800" dirty="0" smtClean="0"/>
              <a:t>main </a:t>
            </a:r>
            <a:r>
              <a:rPr lang="en-US" sz="2800" dirty="0" smtClean="0"/>
              <a:t>tasks ML tries to </a:t>
            </a:r>
            <a:r>
              <a:rPr lang="en-US" sz="2800" dirty="0" smtClean="0"/>
              <a:t>address</a:t>
            </a:r>
          </a:p>
          <a:p>
            <a:r>
              <a:rPr lang="en-US" sz="2800" dirty="0"/>
              <a:t>Inference – Discovering how the output is generated as a function of the inputs, offering insights into the relationships between the variables</a:t>
            </a:r>
          </a:p>
        </p:txBody>
      </p:sp>
    </p:spTree>
    <p:extLst>
      <p:ext uri="{BB962C8B-B14F-4D97-AF65-F5344CB8AC3E}">
        <p14:creationId xmlns:p14="http://schemas.microsoft.com/office/powerpoint/2010/main" val="2497704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materials</a:t>
            </a:r>
            <a:endParaRPr lang="en-US" dirty="0"/>
          </a:p>
        </p:txBody>
      </p:sp>
      <p:sp>
        <p:nvSpPr>
          <p:cNvPr id="3" name="Content Placeholder 2"/>
          <p:cNvSpPr>
            <a:spLocks noGrp="1"/>
          </p:cNvSpPr>
          <p:nvPr>
            <p:ph idx="1"/>
          </p:nvPr>
        </p:nvSpPr>
        <p:spPr>
          <a:xfrm>
            <a:off x="1451579" y="2015732"/>
            <a:ext cx="9603275" cy="4071917"/>
          </a:xfrm>
        </p:spPr>
        <p:txBody>
          <a:bodyPr>
            <a:normAutofit fontScale="92500" lnSpcReduction="10000"/>
          </a:bodyPr>
          <a:lstStyle/>
          <a:p>
            <a:r>
              <a:rPr lang="en-US" dirty="0" smtClean="0"/>
              <a:t>Course outline</a:t>
            </a:r>
          </a:p>
          <a:p>
            <a:r>
              <a:rPr lang="en-US" dirty="0" smtClean="0"/>
              <a:t>Syllabus</a:t>
            </a:r>
          </a:p>
          <a:p>
            <a:r>
              <a:rPr lang="en-US" dirty="0" smtClean="0"/>
              <a:t>Textbook</a:t>
            </a:r>
          </a:p>
          <a:p>
            <a:pPr lvl="1"/>
            <a:r>
              <a:rPr lang="en-US" dirty="0" smtClean="0"/>
              <a:t>Introduction to Statistical Learning with R</a:t>
            </a:r>
          </a:p>
          <a:p>
            <a:pPr lvl="1"/>
            <a:r>
              <a:rPr lang="en-US" dirty="0" smtClean="0"/>
              <a:t>Free PDF </a:t>
            </a:r>
            <a:r>
              <a:rPr lang="en-US" dirty="0"/>
              <a:t>copy online: </a:t>
            </a:r>
            <a:r>
              <a:rPr lang="en-US" dirty="0">
                <a:hlinkClick r:id="rId2"/>
              </a:rPr>
              <a:t>http://www-bcf.usc.edu/~gareth/ISL</a:t>
            </a:r>
            <a:r>
              <a:rPr lang="en-US" dirty="0" smtClean="0">
                <a:hlinkClick r:id="rId2"/>
              </a:rPr>
              <a:t>/</a:t>
            </a:r>
            <a:endParaRPr lang="en-US" dirty="0" smtClean="0"/>
          </a:p>
          <a:p>
            <a:pPr lvl="1"/>
            <a:r>
              <a:rPr lang="en-US" dirty="0" smtClean="0"/>
              <a:t>R labs at the end of each chapter</a:t>
            </a:r>
          </a:p>
          <a:p>
            <a:r>
              <a:rPr lang="en-US" dirty="0" err="1" smtClean="0"/>
              <a:t>Powerpoint</a:t>
            </a:r>
            <a:r>
              <a:rPr lang="en-US" dirty="0" smtClean="0"/>
              <a:t> slides</a:t>
            </a:r>
          </a:p>
          <a:p>
            <a:r>
              <a:rPr lang="en-US" dirty="0" smtClean="0"/>
              <a:t>There will be NO focus on programming techniques. This will be a high-level look at machine learning and statistics. However, we are here to help if you want more info on programming and will offer support for the R labs included in the textbook. </a:t>
            </a:r>
          </a:p>
        </p:txBody>
      </p:sp>
    </p:spTree>
    <p:extLst>
      <p:ext uri="{BB962C8B-B14F-4D97-AF65-F5344CB8AC3E}">
        <p14:creationId xmlns:p14="http://schemas.microsoft.com/office/powerpoint/2010/main" val="897722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Prediction vs. Inference</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800" dirty="0" smtClean="0"/>
              <a:t>There are two </a:t>
            </a:r>
            <a:r>
              <a:rPr lang="en-US" sz="2800" dirty="0" smtClean="0"/>
              <a:t>main </a:t>
            </a:r>
            <a:r>
              <a:rPr lang="en-US" sz="2800" dirty="0" smtClean="0"/>
              <a:t>tasks ML tries to </a:t>
            </a:r>
            <a:r>
              <a:rPr lang="en-US" sz="2800" dirty="0" smtClean="0"/>
              <a:t>address</a:t>
            </a:r>
          </a:p>
          <a:p>
            <a:r>
              <a:rPr lang="en-US" sz="2800" dirty="0" smtClean="0"/>
              <a:t>Inference </a:t>
            </a:r>
            <a:r>
              <a:rPr lang="en-US" sz="2800" dirty="0" smtClean="0"/>
              <a:t>– </a:t>
            </a:r>
            <a:r>
              <a:rPr lang="en-US" sz="2800" dirty="0" smtClean="0"/>
              <a:t>Discovering how the output is generated as a function of the inputs, offering i</a:t>
            </a:r>
            <a:r>
              <a:rPr lang="en-US" sz="2800" dirty="0" smtClean="0"/>
              <a:t>nsights into </a:t>
            </a:r>
            <a:r>
              <a:rPr lang="en-US" sz="2800" dirty="0"/>
              <a:t>the </a:t>
            </a:r>
            <a:r>
              <a:rPr lang="en-US" sz="2800" dirty="0" smtClean="0"/>
              <a:t>relationships </a:t>
            </a:r>
            <a:r>
              <a:rPr lang="en-US" sz="2800" dirty="0"/>
              <a:t>between </a:t>
            </a:r>
            <a:r>
              <a:rPr lang="en-US" sz="2800" dirty="0" smtClean="0"/>
              <a:t>the variables</a:t>
            </a:r>
          </a:p>
          <a:p>
            <a:r>
              <a:rPr lang="en-US" sz="2800" dirty="0" smtClean="0"/>
              <a:t>Prediction </a:t>
            </a:r>
            <a:r>
              <a:rPr lang="en-US" sz="2800" dirty="0"/>
              <a:t>–</a:t>
            </a:r>
            <a:r>
              <a:rPr lang="en-US" sz="2800" dirty="0" smtClean="0"/>
              <a:t> </a:t>
            </a:r>
            <a:r>
              <a:rPr lang="en-US" sz="2800" dirty="0" smtClean="0"/>
              <a:t>Predicting an outcome (numerical or categorical) when applying a new set of observations to the ML algorithm</a:t>
            </a:r>
          </a:p>
          <a:p>
            <a:r>
              <a:rPr lang="en-US" sz="2800" dirty="0">
                <a:hlinkClick r:id="rId2"/>
              </a:rPr>
              <a:t>https://stats.stackexchange.com/questions/244017/prediction-vs-inference</a:t>
            </a:r>
            <a:endParaRPr lang="en-US" sz="2800" dirty="0"/>
          </a:p>
          <a:p>
            <a:pPr marL="0" indent="0">
              <a:buNone/>
            </a:pPr>
            <a:r>
              <a:rPr lang="en-US" sz="1800" dirty="0" smtClean="0"/>
              <a:t> </a:t>
            </a:r>
            <a:endParaRPr lang="en-US" sz="1800" dirty="0"/>
          </a:p>
        </p:txBody>
      </p:sp>
    </p:spTree>
    <p:extLst>
      <p:ext uri="{BB962C8B-B14F-4D97-AF65-F5344CB8AC3E}">
        <p14:creationId xmlns:p14="http://schemas.microsoft.com/office/powerpoint/2010/main" val="2642861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Prediction vs. Inference</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400" dirty="0" smtClean="0"/>
              <a:t>Prediction </a:t>
            </a:r>
            <a:r>
              <a:rPr lang="en-US" sz="2400" dirty="0"/>
              <a:t>does not aim to </a:t>
            </a:r>
            <a:r>
              <a:rPr lang="en-US" sz="2400" dirty="0" smtClean="0"/>
              <a:t>uncover the interaction of the variables like </a:t>
            </a:r>
            <a:r>
              <a:rPr lang="en-US" sz="2400" dirty="0"/>
              <a:t>inference. Instead, prediction only cares about accuracy of the </a:t>
            </a:r>
            <a:r>
              <a:rPr lang="en-US" sz="2400" dirty="0" smtClean="0"/>
              <a:t>model </a:t>
            </a:r>
            <a:r>
              <a:rPr lang="en-US" sz="2400" dirty="0" smtClean="0"/>
              <a:t>output. </a:t>
            </a:r>
            <a:r>
              <a:rPr lang="en-US" sz="2400" dirty="0" smtClean="0"/>
              <a:t>Often these line up well, but this is a subtle difference to be aware of. </a:t>
            </a:r>
            <a:endParaRPr lang="en-US" sz="2400" dirty="0"/>
          </a:p>
          <a:p>
            <a:r>
              <a:rPr lang="en-US" sz="2400" dirty="0"/>
              <a:t>“How much extra will a house be worth if it has a view of the river? This is an </a:t>
            </a:r>
            <a:r>
              <a:rPr lang="en-US" sz="2400" b="1" dirty="0"/>
              <a:t>inference</a:t>
            </a:r>
            <a:r>
              <a:rPr lang="en-US" sz="2400" dirty="0"/>
              <a:t> problem. </a:t>
            </a:r>
            <a:r>
              <a:rPr lang="en-US" sz="2400" dirty="0" smtClean="0"/>
              <a:t> Alternatively</a:t>
            </a:r>
            <a:r>
              <a:rPr lang="en-US" sz="2400" dirty="0"/>
              <a:t>, one may simply be interested in predicting the value of a home given its characteristics: is this house under- or over-valued? This is a </a:t>
            </a:r>
            <a:r>
              <a:rPr lang="en-US" sz="2400" b="1" dirty="0"/>
              <a:t>prediction</a:t>
            </a:r>
            <a:r>
              <a:rPr lang="en-US" sz="2400" dirty="0"/>
              <a:t> problem</a:t>
            </a:r>
            <a:r>
              <a:rPr lang="en-US" sz="2400" dirty="0" smtClean="0"/>
              <a:t>.” -ISLR</a:t>
            </a:r>
            <a:endParaRPr lang="en-US" sz="2400" dirty="0"/>
          </a:p>
          <a:p>
            <a:pPr marL="0" indent="0">
              <a:buNone/>
            </a:pPr>
            <a:r>
              <a:rPr lang="en-US" sz="2400" dirty="0" smtClean="0"/>
              <a:t> </a:t>
            </a:r>
            <a:endParaRPr lang="en-US" sz="2400" dirty="0"/>
          </a:p>
        </p:txBody>
      </p:sp>
    </p:spTree>
    <p:extLst>
      <p:ext uri="{BB962C8B-B14F-4D97-AF65-F5344CB8AC3E}">
        <p14:creationId xmlns:p14="http://schemas.microsoft.com/office/powerpoint/2010/main" val="475562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smtClean="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200" dirty="0"/>
              <a:t>Parametric models </a:t>
            </a:r>
            <a:r>
              <a:rPr lang="en-US" sz="2200" dirty="0" smtClean="0"/>
              <a:t>makes assumptions about the functional form of </a:t>
            </a:r>
            <a:r>
              <a:rPr lang="en-US" sz="2200" b="1" i="1" dirty="0" smtClean="0"/>
              <a:t>f</a:t>
            </a:r>
          </a:p>
          <a:p>
            <a:pPr lvl="1"/>
            <a:r>
              <a:rPr lang="en-US" sz="2000" dirty="0" smtClean="0"/>
              <a:t>Is the functional form linear? Maybe use linear regression</a:t>
            </a:r>
          </a:p>
          <a:p>
            <a:pPr lvl="1"/>
            <a:r>
              <a:rPr lang="en-US" sz="2000" dirty="0" smtClean="0"/>
              <a:t>Once a functional form is selected, we calculate the coefficients that best fit that form</a:t>
            </a:r>
          </a:p>
          <a:p>
            <a:pPr lvl="1"/>
            <a:r>
              <a:rPr lang="en-US" sz="2000" dirty="0" smtClean="0"/>
              <a:t>Reduces problem of estimating </a:t>
            </a:r>
            <a:r>
              <a:rPr lang="en-US" sz="2000" b="1" i="1" dirty="0" smtClean="0"/>
              <a:t>f</a:t>
            </a:r>
            <a:r>
              <a:rPr lang="en-US" sz="2000" dirty="0" smtClean="0"/>
              <a:t> to estimating a set of parameters or coefficients</a:t>
            </a:r>
          </a:p>
        </p:txBody>
      </p:sp>
    </p:spTree>
    <p:extLst>
      <p:ext uri="{BB962C8B-B14F-4D97-AF65-F5344CB8AC3E}">
        <p14:creationId xmlns:p14="http://schemas.microsoft.com/office/powerpoint/2010/main" val="2615072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smtClean="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200" dirty="0"/>
              <a:t>Parametric models </a:t>
            </a:r>
            <a:r>
              <a:rPr lang="en-US" sz="2200" dirty="0" smtClean="0"/>
              <a:t>makes assumptions about the functional form of </a:t>
            </a:r>
            <a:r>
              <a:rPr lang="en-US" sz="2200" b="1" i="1" dirty="0" smtClean="0"/>
              <a:t>f</a:t>
            </a:r>
          </a:p>
          <a:p>
            <a:pPr lvl="1"/>
            <a:r>
              <a:rPr lang="en-US" sz="2000" dirty="0" smtClean="0"/>
              <a:t>Is the functional form linear? Maybe use linear regression</a:t>
            </a:r>
          </a:p>
          <a:p>
            <a:pPr lvl="1"/>
            <a:r>
              <a:rPr lang="en-US" sz="2000" dirty="0" smtClean="0"/>
              <a:t>Once a functional form is selected, we calculate the coefficients that best fit that form</a:t>
            </a:r>
          </a:p>
          <a:p>
            <a:pPr lvl="1"/>
            <a:r>
              <a:rPr lang="en-US" sz="2000" dirty="0" smtClean="0"/>
              <a:t>Reduces problem of estimating </a:t>
            </a:r>
            <a:r>
              <a:rPr lang="en-US" sz="2000" b="1" i="1" dirty="0" smtClean="0"/>
              <a:t>f</a:t>
            </a:r>
            <a:r>
              <a:rPr lang="en-US" sz="2000" dirty="0" smtClean="0"/>
              <a:t> to estimating a set of parameters or coefficients</a:t>
            </a:r>
          </a:p>
          <a:p>
            <a:r>
              <a:rPr lang="en-US" sz="2200" dirty="0" smtClean="0"/>
              <a:t>Non-parametric models make </a:t>
            </a:r>
            <a:r>
              <a:rPr lang="en-US" sz="2200" dirty="0"/>
              <a:t>few assumptions about the functional form of </a:t>
            </a:r>
            <a:r>
              <a:rPr lang="en-US" sz="2200" b="1" i="1" dirty="0" smtClean="0"/>
              <a:t>f</a:t>
            </a:r>
            <a:endParaRPr lang="en-US" sz="2200" dirty="0" smtClean="0"/>
          </a:p>
          <a:p>
            <a:pPr lvl="1"/>
            <a:r>
              <a:rPr lang="en-US" sz="2000" dirty="0" smtClean="0"/>
              <a:t>Distribution of variables less important</a:t>
            </a:r>
          </a:p>
          <a:p>
            <a:pPr lvl="1"/>
            <a:r>
              <a:rPr lang="en-US" sz="2000" dirty="0" smtClean="0"/>
              <a:t>Find a function that matches data as close as possible without overfitting the data</a:t>
            </a:r>
          </a:p>
          <a:p>
            <a:pPr lvl="1"/>
            <a:r>
              <a:rPr lang="en-US" sz="2000" dirty="0" smtClean="0"/>
              <a:t>Can fit a much wider range of functional shapes than parametric models</a:t>
            </a:r>
            <a:endParaRPr lang="en-US" sz="2000" dirty="0"/>
          </a:p>
        </p:txBody>
      </p:sp>
    </p:spTree>
    <p:extLst>
      <p:ext uri="{BB962C8B-B14F-4D97-AF65-F5344CB8AC3E}">
        <p14:creationId xmlns:p14="http://schemas.microsoft.com/office/powerpoint/2010/main" val="329274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200" dirty="0"/>
              <a:t>Parametric models tend to be easier to interpret but less flexible, while non-parametric models make fewer assumptions about the underlying </a:t>
            </a:r>
            <a:r>
              <a:rPr lang="en-US" sz="2200" dirty="0" smtClean="0"/>
              <a:t>relationships</a:t>
            </a:r>
            <a:endParaRPr lang="en-US" sz="2200" dirty="0"/>
          </a:p>
        </p:txBody>
      </p:sp>
    </p:spTree>
    <p:extLst>
      <p:ext uri="{BB962C8B-B14F-4D97-AF65-F5344CB8AC3E}">
        <p14:creationId xmlns:p14="http://schemas.microsoft.com/office/powerpoint/2010/main" val="24036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200" dirty="0"/>
              <a:t>Parametric models tend to be easier to interpret but less flexible, while non-parametric models make fewer assumptions about the underlying </a:t>
            </a:r>
            <a:r>
              <a:rPr lang="en-US" sz="2200" dirty="0" smtClean="0"/>
              <a:t>relationships</a:t>
            </a:r>
          </a:p>
          <a:p>
            <a:r>
              <a:rPr lang="en-US" sz="2200" dirty="0" smtClean="0"/>
              <a:t>Linear regression, for instance, is parametric as it makes assumptions about the data being normally distributed. It will tend to have larger errors than a non-parametric approach, but it is much easier to understand, explain, and is less prone to over-fitting the data.</a:t>
            </a:r>
          </a:p>
        </p:txBody>
      </p:sp>
    </p:spTree>
    <p:extLst>
      <p:ext uri="{BB962C8B-B14F-4D97-AF65-F5344CB8AC3E}">
        <p14:creationId xmlns:p14="http://schemas.microsoft.com/office/powerpoint/2010/main" val="3820837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200" dirty="0"/>
              <a:t>Parametric models tend to be easier to interpret but less flexible, while non-parametric models make fewer assumptions about the underlying relationships</a:t>
            </a:r>
          </a:p>
          <a:p>
            <a:r>
              <a:rPr lang="en-US" sz="2200" dirty="0" smtClean="0"/>
              <a:t>Linear regression</a:t>
            </a:r>
            <a:r>
              <a:rPr lang="en-US" sz="2200" dirty="0"/>
              <a:t>, for instance, is parametric as it makes assumptions about the data being normally distributed. It will tend to have larger errors than a non-parametric approach, but it is much easier to understand, explain, and is less prone to over-fitting the </a:t>
            </a:r>
            <a:r>
              <a:rPr lang="en-US" sz="2200" dirty="0" smtClean="0"/>
              <a:t>data</a:t>
            </a:r>
            <a:r>
              <a:rPr lang="en-US" sz="2200" dirty="0" smtClean="0"/>
              <a:t>.</a:t>
            </a:r>
          </a:p>
          <a:p>
            <a:r>
              <a:rPr lang="en-US" sz="2200" dirty="0" smtClean="0"/>
              <a:t>A smoothing spline is an example of a non-parametric function as it makes no assumptions about the distribution of the input data. However, because it can have many exponential coefficients, it is more difficult to interpret the model coefficients.  </a:t>
            </a:r>
            <a:endParaRPr lang="en-US" sz="2200" dirty="0"/>
          </a:p>
        </p:txBody>
      </p:sp>
    </p:spTree>
    <p:extLst>
      <p:ext uri="{BB962C8B-B14F-4D97-AF65-F5344CB8AC3E}">
        <p14:creationId xmlns:p14="http://schemas.microsoft.com/office/powerpoint/2010/main" val="3994742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parametric vs. non-parametric </a:t>
            </a:r>
            <a:r>
              <a:rPr lang="en-US" dirty="0"/>
              <a:t>MODELS</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pPr marL="0" indent="0">
              <a:buNone/>
            </a:pPr>
            <a:r>
              <a:rPr lang="en-US" sz="1800" dirty="0" smtClean="0"/>
              <a:t> </a:t>
            </a:r>
            <a:endParaRPr lang="en-US" sz="1800" dirty="0"/>
          </a:p>
        </p:txBody>
      </p:sp>
      <p:pic>
        <p:nvPicPr>
          <p:cNvPr id="4" name="Picture 3"/>
          <p:cNvPicPr>
            <a:picLocks noChangeAspect="1"/>
          </p:cNvPicPr>
          <p:nvPr/>
        </p:nvPicPr>
        <p:blipFill>
          <a:blip r:embed="rId2"/>
          <a:stretch>
            <a:fillRect/>
          </a:stretch>
        </p:blipFill>
        <p:spPr>
          <a:xfrm>
            <a:off x="137003" y="2015732"/>
            <a:ext cx="5972547" cy="3885005"/>
          </a:xfrm>
          <a:prstGeom prst="rect">
            <a:avLst/>
          </a:prstGeom>
        </p:spPr>
      </p:pic>
      <p:pic>
        <p:nvPicPr>
          <p:cNvPr id="5" name="Picture 4"/>
          <p:cNvPicPr>
            <a:picLocks noChangeAspect="1"/>
          </p:cNvPicPr>
          <p:nvPr/>
        </p:nvPicPr>
        <p:blipFill>
          <a:blip r:embed="rId3"/>
          <a:stretch>
            <a:fillRect/>
          </a:stretch>
        </p:blipFill>
        <p:spPr>
          <a:xfrm>
            <a:off x="6109550" y="2015732"/>
            <a:ext cx="5931896" cy="3889768"/>
          </a:xfrm>
          <a:prstGeom prst="rect">
            <a:avLst/>
          </a:prstGeom>
        </p:spPr>
      </p:pic>
    </p:spTree>
    <p:extLst>
      <p:ext uri="{BB962C8B-B14F-4D97-AF65-F5344CB8AC3E}">
        <p14:creationId xmlns:p14="http://schemas.microsoft.com/office/powerpoint/2010/main" val="446297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Trade-off between accuracy and interpretability</a:t>
            </a:r>
            <a:endParaRPr lang="en-US" dirty="0"/>
          </a:p>
        </p:txBody>
      </p:sp>
      <p:sp>
        <p:nvSpPr>
          <p:cNvPr id="3" name="Content Placeholder 2"/>
          <p:cNvSpPr>
            <a:spLocks noGrp="1"/>
          </p:cNvSpPr>
          <p:nvPr>
            <p:ph idx="1"/>
          </p:nvPr>
        </p:nvSpPr>
        <p:spPr>
          <a:xfrm>
            <a:off x="381000" y="2015732"/>
            <a:ext cx="11410950" cy="4423168"/>
          </a:xfrm>
        </p:spPr>
        <p:txBody>
          <a:bodyPr>
            <a:noAutofit/>
          </a:bodyPr>
          <a:lstStyle/>
          <a:p>
            <a:r>
              <a:rPr lang="en-US" dirty="0" smtClean="0"/>
              <a:t>This is really a question of flexibility: what functional forms are we allowing </a:t>
            </a:r>
            <a:r>
              <a:rPr lang="en-US" b="1" dirty="0" smtClean="0"/>
              <a:t>f(X) </a:t>
            </a:r>
            <a:r>
              <a:rPr lang="en-US" dirty="0" smtClean="0"/>
              <a:t>to be? Is it restricted to be linear, or can it be a complex shape?</a:t>
            </a:r>
          </a:p>
          <a:p>
            <a:pPr marL="0" indent="0">
              <a:buNone/>
            </a:pPr>
            <a:r>
              <a:rPr lang="en-US" sz="1800" dirty="0" smtClean="0"/>
              <a:t>	 </a:t>
            </a:r>
            <a:endParaRPr lang="en-US" sz="1800" dirty="0"/>
          </a:p>
        </p:txBody>
      </p:sp>
    </p:spTree>
    <p:extLst>
      <p:ext uri="{BB962C8B-B14F-4D97-AF65-F5344CB8AC3E}">
        <p14:creationId xmlns:p14="http://schemas.microsoft.com/office/powerpoint/2010/main" val="24623096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Trade-off between accuracy and interpretability</a:t>
            </a:r>
            <a:endParaRPr lang="en-US" dirty="0"/>
          </a:p>
        </p:txBody>
      </p:sp>
      <p:sp>
        <p:nvSpPr>
          <p:cNvPr id="3" name="Content Placeholder 2"/>
          <p:cNvSpPr>
            <a:spLocks noGrp="1"/>
          </p:cNvSpPr>
          <p:nvPr>
            <p:ph idx="1"/>
          </p:nvPr>
        </p:nvSpPr>
        <p:spPr>
          <a:xfrm>
            <a:off x="381000" y="2015732"/>
            <a:ext cx="11410950" cy="4423168"/>
          </a:xfrm>
        </p:spPr>
        <p:txBody>
          <a:bodyPr>
            <a:noAutofit/>
          </a:bodyPr>
          <a:lstStyle/>
          <a:p>
            <a:r>
              <a:rPr lang="en-US" dirty="0" smtClean="0"/>
              <a:t>This is really a question of flexibility: what functional forms are we allowing </a:t>
            </a:r>
            <a:r>
              <a:rPr lang="en-US" b="1" dirty="0" smtClean="0"/>
              <a:t>f(X) </a:t>
            </a:r>
            <a:r>
              <a:rPr lang="en-US" dirty="0" smtClean="0"/>
              <a:t>to be? Is it restricted to be linear, or can it be a complex shape?</a:t>
            </a:r>
          </a:p>
          <a:p>
            <a:r>
              <a:rPr lang="en-US" dirty="0" smtClean="0"/>
              <a:t>In the last slide, we saw how the non-parametric approach is more flexible and more accurate. But, it’s much more difficult to express that relationship in an inference setting.</a:t>
            </a:r>
          </a:p>
          <a:p>
            <a:pPr marL="0" indent="0">
              <a:buNone/>
            </a:pPr>
            <a:r>
              <a:rPr lang="en-US" sz="1800" dirty="0" smtClean="0"/>
              <a:t>	 </a:t>
            </a:r>
            <a:endParaRPr lang="en-US" sz="1800" dirty="0"/>
          </a:p>
        </p:txBody>
      </p:sp>
    </p:spTree>
    <p:extLst>
      <p:ext uri="{BB962C8B-B14F-4D97-AF65-F5344CB8AC3E}">
        <p14:creationId xmlns:p14="http://schemas.microsoft.com/office/powerpoint/2010/main" val="4290967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US" dirty="0"/>
          </a:p>
        </p:txBody>
      </p:sp>
      <p:sp>
        <p:nvSpPr>
          <p:cNvPr id="3" name="Content Placeholder 2"/>
          <p:cNvSpPr>
            <a:spLocks noGrp="1"/>
          </p:cNvSpPr>
          <p:nvPr>
            <p:ph idx="1"/>
          </p:nvPr>
        </p:nvSpPr>
        <p:spPr>
          <a:xfrm>
            <a:off x="819150" y="2015732"/>
            <a:ext cx="10687049" cy="4232668"/>
          </a:xfrm>
        </p:spPr>
        <p:txBody>
          <a:bodyPr>
            <a:noAutofit/>
          </a:bodyPr>
          <a:lstStyle/>
          <a:p>
            <a:r>
              <a:rPr lang="en-US" dirty="0" smtClean="0"/>
              <a:t>Basics and foundations</a:t>
            </a:r>
          </a:p>
          <a:p>
            <a:r>
              <a:rPr lang="en-US" dirty="0" smtClean="0"/>
              <a:t>A lot of introductory terminology to discuss which will be used throughout the series</a:t>
            </a:r>
          </a:p>
          <a:p>
            <a:pPr lvl="1"/>
            <a:r>
              <a:rPr lang="en-US" sz="2000" dirty="0" smtClean="0"/>
              <a:t>Prediction and Inference (the goals of ML)</a:t>
            </a:r>
          </a:p>
          <a:p>
            <a:pPr lvl="1"/>
            <a:r>
              <a:rPr lang="en-US" sz="2000" dirty="0" smtClean="0"/>
              <a:t>Parametric </a:t>
            </a:r>
            <a:r>
              <a:rPr lang="en-US" sz="2000" dirty="0"/>
              <a:t>versus</a:t>
            </a:r>
            <a:r>
              <a:rPr lang="en-US" sz="2000" dirty="0" smtClean="0"/>
              <a:t> Nonparametric models (prior assumptions about the data)</a:t>
            </a:r>
          </a:p>
          <a:p>
            <a:pPr lvl="1"/>
            <a:r>
              <a:rPr lang="en-US" sz="2000" dirty="0" smtClean="0"/>
              <a:t>The trade off between accuracy and interpretability (the most accurate models are often difficult to explain)</a:t>
            </a:r>
          </a:p>
          <a:p>
            <a:pPr lvl="1"/>
            <a:r>
              <a:rPr lang="en-US" sz="2000" dirty="0" smtClean="0"/>
              <a:t>Supervised and Unsupervised Learning (is there a target, or only investigating structure?)</a:t>
            </a:r>
          </a:p>
          <a:p>
            <a:pPr lvl="1"/>
            <a:r>
              <a:rPr lang="en-US" sz="2000" dirty="0" smtClean="0"/>
              <a:t>Regression, classification, and clustering</a:t>
            </a:r>
            <a:endParaRPr lang="en-US" sz="2000" dirty="0"/>
          </a:p>
        </p:txBody>
      </p:sp>
    </p:spTree>
    <p:extLst>
      <p:ext uri="{BB962C8B-B14F-4D97-AF65-F5344CB8AC3E}">
        <p14:creationId xmlns:p14="http://schemas.microsoft.com/office/powerpoint/2010/main" val="19100642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Trade-off between accuracy and interpretability</a:t>
            </a:r>
            <a:endParaRPr lang="en-US" dirty="0"/>
          </a:p>
        </p:txBody>
      </p:sp>
      <p:sp>
        <p:nvSpPr>
          <p:cNvPr id="3" name="Content Placeholder 2"/>
          <p:cNvSpPr>
            <a:spLocks noGrp="1"/>
          </p:cNvSpPr>
          <p:nvPr>
            <p:ph idx="1"/>
          </p:nvPr>
        </p:nvSpPr>
        <p:spPr>
          <a:xfrm>
            <a:off x="381000" y="2015732"/>
            <a:ext cx="11410950" cy="4423168"/>
          </a:xfrm>
        </p:spPr>
        <p:txBody>
          <a:bodyPr>
            <a:noAutofit/>
          </a:bodyPr>
          <a:lstStyle/>
          <a:p>
            <a:r>
              <a:rPr lang="en-US" dirty="0" smtClean="0"/>
              <a:t>This is really a question of flexibility: what functional forms are we allowing </a:t>
            </a:r>
            <a:r>
              <a:rPr lang="en-US" b="1" dirty="0" smtClean="0"/>
              <a:t>f(X) </a:t>
            </a:r>
            <a:r>
              <a:rPr lang="en-US" dirty="0" smtClean="0"/>
              <a:t>to be? Is it restricted to be linear, or can it be a complex shape?</a:t>
            </a:r>
          </a:p>
          <a:p>
            <a:r>
              <a:rPr lang="en-US" dirty="0" smtClean="0"/>
              <a:t>In the last slide, we saw how the non-parametric approach is more flexible and more accurate. But, it’s much more difficult to express that relationship in an inference setting.</a:t>
            </a:r>
          </a:p>
          <a:p>
            <a:r>
              <a:rPr lang="en-US" dirty="0" smtClean="0"/>
              <a:t>A rigid model, such as a linear regression, is extremely good for inference as you can see the direct changes in estimation of Y when you change a single input. A model such as neural networks, however, is extremely flexible, and more accurate, but comes with a loss of interpretability. </a:t>
            </a:r>
          </a:p>
          <a:p>
            <a:pPr marL="0" indent="0">
              <a:buNone/>
            </a:pPr>
            <a:r>
              <a:rPr lang="en-US" sz="1800" dirty="0" smtClean="0"/>
              <a:t>	 </a:t>
            </a:r>
            <a:endParaRPr lang="en-US" sz="1800" dirty="0"/>
          </a:p>
        </p:txBody>
      </p:sp>
    </p:spTree>
    <p:extLst>
      <p:ext uri="{BB962C8B-B14F-4D97-AF65-F5344CB8AC3E}">
        <p14:creationId xmlns:p14="http://schemas.microsoft.com/office/powerpoint/2010/main" val="1596974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Trade-off between accuracy and interpretability</a:t>
            </a:r>
            <a:endParaRPr lang="en-US" dirty="0"/>
          </a:p>
        </p:txBody>
      </p:sp>
      <p:sp>
        <p:nvSpPr>
          <p:cNvPr id="3" name="Content Placeholder 2"/>
          <p:cNvSpPr>
            <a:spLocks noGrp="1"/>
          </p:cNvSpPr>
          <p:nvPr>
            <p:ph idx="1"/>
          </p:nvPr>
        </p:nvSpPr>
        <p:spPr>
          <a:xfrm>
            <a:off x="381000" y="2015732"/>
            <a:ext cx="11410950" cy="4423168"/>
          </a:xfrm>
        </p:spPr>
        <p:txBody>
          <a:bodyPr>
            <a:noAutofit/>
          </a:bodyPr>
          <a:lstStyle/>
          <a:p>
            <a:r>
              <a:rPr lang="en-US" dirty="0" smtClean="0"/>
              <a:t>This is really a question of flexibility: what functional forms are we allowing </a:t>
            </a:r>
            <a:r>
              <a:rPr lang="en-US" b="1" dirty="0" smtClean="0"/>
              <a:t>f(X) </a:t>
            </a:r>
            <a:r>
              <a:rPr lang="en-US" dirty="0" smtClean="0"/>
              <a:t>to be? Is it restricted to be linear, or can it be a complex shape?</a:t>
            </a:r>
          </a:p>
          <a:p>
            <a:r>
              <a:rPr lang="en-US" dirty="0" smtClean="0"/>
              <a:t>In the last slide, we saw how the non-parametric approach is more flexible and more accurate. But, it’s much more difficult to express that relationship in an inference setting.</a:t>
            </a:r>
          </a:p>
          <a:p>
            <a:r>
              <a:rPr lang="en-US" dirty="0" smtClean="0"/>
              <a:t>A rigid model, such as a linear regression, is extremely good for inference as you can see the direct changes in estimation of Y when you change a single input. A model such as neural networks, however, is extremely flexible, and more accurate, but comes with a loss of interpretability. </a:t>
            </a:r>
          </a:p>
          <a:p>
            <a:r>
              <a:rPr lang="en-US" dirty="0" smtClean="0"/>
              <a:t>In general, if the practitioner is only interested in inference, a more rigid approach such as linear regression will offer a great level of interpretability, even if there may be a more accurate, but murky, model. </a:t>
            </a:r>
          </a:p>
          <a:p>
            <a:pPr marL="0" indent="0">
              <a:buNone/>
            </a:pPr>
            <a:r>
              <a:rPr lang="en-US" sz="1800" dirty="0" smtClean="0"/>
              <a:t>	 </a:t>
            </a:r>
            <a:endParaRPr lang="en-US" sz="1800" dirty="0"/>
          </a:p>
        </p:txBody>
      </p:sp>
    </p:spTree>
    <p:extLst>
      <p:ext uri="{BB962C8B-B14F-4D97-AF65-F5344CB8AC3E}">
        <p14:creationId xmlns:p14="http://schemas.microsoft.com/office/powerpoint/2010/main" val="2494736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Supervised vs. unsupervised learning</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400" dirty="0"/>
              <a:t>In supervised learning, the algorithm is given a set of inputs and desired outputs. In unsupervised learning no labels are given, leaving any pattern or structure discovery up to the algorithm. </a:t>
            </a:r>
            <a:r>
              <a:rPr lang="en-US" dirty="0" smtClean="0"/>
              <a:t>	 </a:t>
            </a:r>
            <a:endParaRPr lang="en-US" dirty="0"/>
          </a:p>
        </p:txBody>
      </p:sp>
    </p:spTree>
    <p:extLst>
      <p:ext uri="{BB962C8B-B14F-4D97-AF65-F5344CB8AC3E}">
        <p14:creationId xmlns:p14="http://schemas.microsoft.com/office/powerpoint/2010/main" val="886250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Supervised vs. unsupervised learning</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400" dirty="0"/>
              <a:t>In supervised learning, the algorithm is given a set of inputs and desired outputs. In unsupervised learning no labels are given, leaving any pattern or structure discovery up to the algorithm. </a:t>
            </a:r>
          </a:p>
          <a:p>
            <a:r>
              <a:rPr lang="en-US" sz="2400" dirty="0"/>
              <a:t>Since unsupervised learning has no “target” variable, models such as linear regression do not fit into this category. However, there is still a lot of power in these methods for discovering relationships among the variables, and across observations</a:t>
            </a:r>
            <a:r>
              <a:rPr lang="en-US" sz="2400" dirty="0" smtClean="0"/>
              <a:t>.</a:t>
            </a:r>
          </a:p>
          <a:p>
            <a:pPr marL="0" indent="0">
              <a:buNone/>
            </a:pPr>
            <a:endParaRPr lang="en-US" dirty="0"/>
          </a:p>
        </p:txBody>
      </p:sp>
    </p:spTree>
    <p:extLst>
      <p:ext uri="{BB962C8B-B14F-4D97-AF65-F5344CB8AC3E}">
        <p14:creationId xmlns:p14="http://schemas.microsoft.com/office/powerpoint/2010/main" val="39270416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Supervised vs. unsupervised learning</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400" dirty="0"/>
              <a:t>In supervised learning, the algorithm is given a set of inputs and desired outputs. In unsupervised learning no labels are given, leaving any pattern or structure discovery up to the algorithm. </a:t>
            </a:r>
          </a:p>
          <a:p>
            <a:r>
              <a:rPr lang="en-US" sz="2400" dirty="0"/>
              <a:t>Since unsupervised learning has no “target” variable, models such as linear regression do not fit into this category. However, there is still a lot of power in these methods for discovering relationships among the variables, and across observations</a:t>
            </a:r>
            <a:r>
              <a:rPr lang="en-US" sz="2400" dirty="0" smtClean="0"/>
              <a:t>.</a:t>
            </a:r>
          </a:p>
          <a:p>
            <a:r>
              <a:rPr lang="en-US" sz="2400" dirty="0" smtClean="0"/>
              <a:t>For unsupervised, we have no </a:t>
            </a:r>
            <a:r>
              <a:rPr lang="en-US" sz="2400" dirty="0" smtClean="0"/>
              <a:t>target, </a:t>
            </a:r>
            <a:r>
              <a:rPr lang="en-US" sz="2400" dirty="0" smtClean="0"/>
              <a:t>only input variables X. </a:t>
            </a:r>
          </a:p>
          <a:p>
            <a:pPr marL="0" indent="0">
              <a:buNone/>
            </a:pPr>
            <a:r>
              <a:rPr lang="en-US" dirty="0" smtClean="0"/>
              <a:t> </a:t>
            </a:r>
            <a:endParaRPr lang="en-US" dirty="0"/>
          </a:p>
        </p:txBody>
      </p:sp>
    </p:spTree>
    <p:extLst>
      <p:ext uri="{BB962C8B-B14F-4D97-AF65-F5344CB8AC3E}">
        <p14:creationId xmlns:p14="http://schemas.microsoft.com/office/powerpoint/2010/main" val="37952131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Supervised vs. unsupervised learning</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sz="2400" dirty="0"/>
              <a:t>In supervised learning, the algorithm is given a set of inputs and desired outputs. In unsupervised learning no labels are given, leaving any pattern or structure discovery up to the algorithm. </a:t>
            </a:r>
          </a:p>
          <a:p>
            <a:r>
              <a:rPr lang="en-US" sz="2400" dirty="0"/>
              <a:t>Since unsupervised learning has no “target” variable, models such as linear regression do not fit into this category. However, there is still a lot of power in these methods for discovering relationships among the variables, and across observations</a:t>
            </a:r>
            <a:r>
              <a:rPr lang="en-US" sz="2400" dirty="0" smtClean="0"/>
              <a:t>.</a:t>
            </a:r>
          </a:p>
          <a:p>
            <a:r>
              <a:rPr lang="en-US" sz="2400" dirty="0" smtClean="0"/>
              <a:t>For unsupervised, we have no </a:t>
            </a:r>
            <a:r>
              <a:rPr lang="en-US" sz="2400" dirty="0" smtClean="0"/>
              <a:t>target, </a:t>
            </a:r>
            <a:r>
              <a:rPr lang="en-US" sz="2400" dirty="0" smtClean="0"/>
              <a:t>only input variables X. </a:t>
            </a:r>
          </a:p>
          <a:p>
            <a:r>
              <a:rPr lang="en-US" sz="2400" dirty="0" smtClean="0"/>
              <a:t>Our focus will be on supervised learning techniques</a:t>
            </a:r>
            <a:r>
              <a:rPr lang="en-US" dirty="0" smtClean="0"/>
              <a:t>	 </a:t>
            </a:r>
            <a:endParaRPr lang="en-US" dirty="0"/>
          </a:p>
        </p:txBody>
      </p:sp>
    </p:spTree>
    <p:extLst>
      <p:ext uri="{BB962C8B-B14F-4D97-AF65-F5344CB8AC3E}">
        <p14:creationId xmlns:p14="http://schemas.microsoft.com/office/powerpoint/2010/main" val="321907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regression vs classification</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dirty="0"/>
              <a:t>Regression and classification are often supervised learning </a:t>
            </a:r>
            <a:r>
              <a:rPr lang="en-US" dirty="0" smtClean="0"/>
              <a:t>problems </a:t>
            </a:r>
          </a:p>
          <a:p>
            <a:endParaRPr lang="en-US" sz="1800" dirty="0"/>
          </a:p>
          <a:p>
            <a:pPr marL="0" indent="0">
              <a:buNone/>
            </a:pPr>
            <a:r>
              <a:rPr lang="en-US" sz="1800" dirty="0" smtClean="0"/>
              <a:t>	 </a:t>
            </a:r>
            <a:endParaRPr lang="en-US" sz="1800" dirty="0"/>
          </a:p>
        </p:txBody>
      </p:sp>
    </p:spTree>
    <p:extLst>
      <p:ext uri="{BB962C8B-B14F-4D97-AF65-F5344CB8AC3E}">
        <p14:creationId xmlns:p14="http://schemas.microsoft.com/office/powerpoint/2010/main" val="38699064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regression vs classification</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dirty="0"/>
              <a:t>Regression and classification are often supervised learning </a:t>
            </a:r>
            <a:r>
              <a:rPr lang="en-US" dirty="0" smtClean="0"/>
              <a:t>problems </a:t>
            </a:r>
          </a:p>
          <a:p>
            <a:r>
              <a:rPr lang="en-US" dirty="0" smtClean="0"/>
              <a:t>Regression techniques are used to predict </a:t>
            </a:r>
            <a:r>
              <a:rPr lang="en-US" dirty="0"/>
              <a:t>continuous </a:t>
            </a:r>
            <a:r>
              <a:rPr lang="en-US" dirty="0" smtClean="0"/>
              <a:t>outputs/targets </a:t>
            </a:r>
          </a:p>
          <a:p>
            <a:pPr lvl="1"/>
            <a:r>
              <a:rPr lang="en-US" sz="2000" dirty="0" smtClean="0"/>
              <a:t>Level of income ($0 - $infinite)</a:t>
            </a:r>
          </a:p>
          <a:p>
            <a:pPr lvl="1"/>
            <a:r>
              <a:rPr lang="en-US" sz="2000" dirty="0" smtClean="0"/>
              <a:t>Probability of disease (0% - 100%)</a:t>
            </a:r>
          </a:p>
          <a:p>
            <a:pPr marL="0" indent="0">
              <a:buNone/>
            </a:pPr>
            <a:endParaRPr lang="en-US" sz="1800" dirty="0"/>
          </a:p>
          <a:p>
            <a:pPr marL="0" indent="0">
              <a:buNone/>
            </a:pPr>
            <a:r>
              <a:rPr lang="en-US" sz="1800" dirty="0" smtClean="0"/>
              <a:t>	 </a:t>
            </a:r>
            <a:endParaRPr lang="en-US" sz="1800" dirty="0"/>
          </a:p>
        </p:txBody>
      </p:sp>
    </p:spTree>
    <p:extLst>
      <p:ext uri="{BB962C8B-B14F-4D97-AF65-F5344CB8AC3E}">
        <p14:creationId xmlns:p14="http://schemas.microsoft.com/office/powerpoint/2010/main" val="10510231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regression vs classification</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dirty="0"/>
              <a:t>Regression and classification are often supervised learning </a:t>
            </a:r>
            <a:r>
              <a:rPr lang="en-US" dirty="0" smtClean="0"/>
              <a:t>problems </a:t>
            </a:r>
          </a:p>
          <a:p>
            <a:r>
              <a:rPr lang="en-US" dirty="0" smtClean="0"/>
              <a:t>Regression techniques are used to predict </a:t>
            </a:r>
            <a:r>
              <a:rPr lang="en-US" dirty="0"/>
              <a:t>continuous </a:t>
            </a:r>
            <a:r>
              <a:rPr lang="en-US" dirty="0" smtClean="0"/>
              <a:t>outputs/targets </a:t>
            </a:r>
          </a:p>
          <a:p>
            <a:pPr lvl="1"/>
            <a:r>
              <a:rPr lang="en-US" sz="2000" dirty="0" smtClean="0"/>
              <a:t>Level of income ($0 - $infinite)</a:t>
            </a:r>
          </a:p>
          <a:p>
            <a:pPr lvl="1"/>
            <a:r>
              <a:rPr lang="en-US" sz="2000" dirty="0" smtClean="0"/>
              <a:t>Probability of disease (0% - 100%)</a:t>
            </a:r>
          </a:p>
          <a:p>
            <a:r>
              <a:rPr lang="en-US" dirty="0" smtClean="0"/>
              <a:t>Classification techniques are used to predict discrete outputs/targets </a:t>
            </a:r>
          </a:p>
          <a:p>
            <a:pPr lvl="1"/>
            <a:r>
              <a:rPr lang="en-US" sz="2000" dirty="0" smtClean="0"/>
              <a:t>Default on debt (yes/no)</a:t>
            </a:r>
          </a:p>
          <a:p>
            <a:pPr lvl="1"/>
            <a:r>
              <a:rPr lang="en-US" sz="2000" dirty="0" smtClean="0"/>
              <a:t>Cancer diagnosis (type of </a:t>
            </a:r>
            <a:r>
              <a:rPr lang="en-US" sz="2000" dirty="0" smtClean="0"/>
              <a:t>Leukemia)</a:t>
            </a:r>
            <a:endParaRPr lang="en-US" sz="2000" dirty="0" smtClean="0"/>
          </a:p>
          <a:p>
            <a:pPr marL="0" indent="0">
              <a:buNone/>
            </a:pPr>
            <a:endParaRPr lang="en-US" sz="1800" dirty="0" smtClean="0"/>
          </a:p>
          <a:p>
            <a:pPr marL="0" indent="0">
              <a:buNone/>
            </a:pPr>
            <a:endParaRPr lang="en-US" sz="1800" dirty="0"/>
          </a:p>
          <a:p>
            <a:pPr marL="0" indent="0">
              <a:buNone/>
            </a:pPr>
            <a:r>
              <a:rPr lang="en-US" sz="1800" dirty="0" smtClean="0"/>
              <a:t>	 </a:t>
            </a:r>
            <a:endParaRPr lang="en-US" sz="1800" dirty="0"/>
          </a:p>
        </p:txBody>
      </p:sp>
    </p:spTree>
    <p:extLst>
      <p:ext uri="{BB962C8B-B14F-4D97-AF65-F5344CB8AC3E}">
        <p14:creationId xmlns:p14="http://schemas.microsoft.com/office/powerpoint/2010/main" val="36113857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regression vs classification</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dirty="0"/>
              <a:t>Regression and classification are often supervised learning </a:t>
            </a:r>
            <a:r>
              <a:rPr lang="en-US" dirty="0" smtClean="0"/>
              <a:t>problems </a:t>
            </a:r>
          </a:p>
          <a:p>
            <a:r>
              <a:rPr lang="en-US" dirty="0" smtClean="0"/>
              <a:t>Regression techniques are used to predict </a:t>
            </a:r>
            <a:r>
              <a:rPr lang="en-US" dirty="0"/>
              <a:t>continuous </a:t>
            </a:r>
            <a:r>
              <a:rPr lang="en-US" dirty="0" smtClean="0"/>
              <a:t>outputs/targets </a:t>
            </a:r>
          </a:p>
          <a:p>
            <a:pPr lvl="1"/>
            <a:r>
              <a:rPr lang="en-US" sz="2000" dirty="0" smtClean="0"/>
              <a:t>Level of income ($0 - $infinite)</a:t>
            </a:r>
          </a:p>
          <a:p>
            <a:pPr lvl="1"/>
            <a:r>
              <a:rPr lang="en-US" sz="2000" dirty="0" smtClean="0"/>
              <a:t>Probability of disease (0% - 100%)</a:t>
            </a:r>
          </a:p>
          <a:p>
            <a:r>
              <a:rPr lang="en-US" dirty="0" smtClean="0"/>
              <a:t>Classification techniques are used to predict discrete outputs/targets </a:t>
            </a:r>
          </a:p>
          <a:p>
            <a:pPr lvl="1"/>
            <a:r>
              <a:rPr lang="en-US" sz="2000" dirty="0" smtClean="0"/>
              <a:t>Default on debt (yes/no)</a:t>
            </a:r>
          </a:p>
          <a:p>
            <a:pPr lvl="1"/>
            <a:r>
              <a:rPr lang="en-US" sz="2000" dirty="0" smtClean="0"/>
              <a:t>Cancer diagnosis (type of Leukemia</a:t>
            </a:r>
            <a:r>
              <a:rPr lang="en-US" sz="2000" dirty="0" smtClean="0"/>
              <a:t>)</a:t>
            </a:r>
            <a:endParaRPr lang="en-US" sz="1800" dirty="0"/>
          </a:p>
          <a:p>
            <a:pPr marL="0" indent="0">
              <a:buNone/>
            </a:pPr>
            <a:r>
              <a:rPr lang="en-US" sz="1800" dirty="0" smtClean="0"/>
              <a:t>	 </a:t>
            </a:r>
            <a:endParaRPr lang="en-US" sz="1800" dirty="0"/>
          </a:p>
        </p:txBody>
      </p:sp>
    </p:spTree>
    <p:extLst>
      <p:ext uri="{BB962C8B-B14F-4D97-AF65-F5344CB8AC3E}">
        <p14:creationId xmlns:p14="http://schemas.microsoft.com/office/powerpoint/2010/main" val="403252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A subset of artificial intelligence research that deals with predicting outcomes based on a set of inputs (data</a:t>
            </a:r>
            <a:r>
              <a:rPr lang="en-US" sz="2400" dirty="0" smtClean="0"/>
              <a:t>)</a:t>
            </a:r>
            <a:endParaRPr lang="en-US" sz="2400" dirty="0" smtClean="0"/>
          </a:p>
        </p:txBody>
      </p:sp>
    </p:spTree>
    <p:extLst>
      <p:ext uri="{BB962C8B-B14F-4D97-AF65-F5344CB8AC3E}">
        <p14:creationId xmlns:p14="http://schemas.microsoft.com/office/powerpoint/2010/main" val="20685456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671" y="2015732"/>
            <a:ext cx="11035430" cy="3971709"/>
          </a:xfrm>
        </p:spPr>
        <p:txBody>
          <a:bodyPr>
            <a:noAutofit/>
          </a:bodyPr>
          <a:lstStyle/>
          <a:p>
            <a:endParaRPr lang="en-US" sz="1800" dirty="0"/>
          </a:p>
          <a:p>
            <a:pPr marL="0" indent="0">
              <a:buNone/>
            </a:pPr>
            <a:r>
              <a:rPr lang="en-US" sz="1800" dirty="0" smtClean="0"/>
              <a:t>	 </a:t>
            </a:r>
            <a:endParaRPr lang="en-US" sz="1800" dirty="0"/>
          </a:p>
        </p:txBody>
      </p:sp>
      <p:pic>
        <p:nvPicPr>
          <p:cNvPr id="7" name="Picture 6"/>
          <p:cNvPicPr>
            <a:picLocks noChangeAspect="1"/>
          </p:cNvPicPr>
          <p:nvPr/>
        </p:nvPicPr>
        <p:blipFill>
          <a:blip r:embed="rId2"/>
          <a:stretch>
            <a:fillRect/>
          </a:stretch>
        </p:blipFill>
        <p:spPr>
          <a:xfrm>
            <a:off x="252086" y="186809"/>
            <a:ext cx="11696700" cy="6447708"/>
          </a:xfrm>
          <a:prstGeom prst="rect">
            <a:avLst/>
          </a:prstGeom>
        </p:spPr>
      </p:pic>
      <p:sp>
        <p:nvSpPr>
          <p:cNvPr id="8" name="TextBox 7"/>
          <p:cNvSpPr txBox="1"/>
          <p:nvPr/>
        </p:nvSpPr>
        <p:spPr>
          <a:xfrm>
            <a:off x="1245426" y="6265185"/>
            <a:ext cx="10353675" cy="369332"/>
          </a:xfrm>
          <a:prstGeom prst="rect">
            <a:avLst/>
          </a:prstGeom>
          <a:noFill/>
        </p:spPr>
        <p:txBody>
          <a:bodyPr wrap="square" rtlCol="0">
            <a:spAutoFit/>
          </a:bodyPr>
          <a:lstStyle/>
          <a:p>
            <a:r>
              <a:rPr lang="en-US" dirty="0"/>
              <a:t>https://www.techleer.com/articles/203-machine-learning-algorithm-backbone-of-emerging-technologies/</a:t>
            </a:r>
          </a:p>
        </p:txBody>
      </p:sp>
    </p:spTree>
    <p:extLst>
      <p:ext uri="{BB962C8B-B14F-4D97-AF65-F5344CB8AC3E}">
        <p14:creationId xmlns:p14="http://schemas.microsoft.com/office/powerpoint/2010/main" val="7204890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1" y="804519"/>
            <a:ext cx="11035430" cy="1049235"/>
          </a:xfrm>
        </p:spPr>
        <p:txBody>
          <a:bodyPr/>
          <a:lstStyle/>
          <a:p>
            <a:r>
              <a:rPr lang="en-US" dirty="0" smtClean="0"/>
              <a:t>Machine learning basics</a:t>
            </a:r>
            <a:br>
              <a:rPr lang="en-US" dirty="0" smtClean="0"/>
            </a:br>
            <a:r>
              <a:rPr lang="en-US" dirty="0" smtClean="0"/>
              <a:t>Reading assignment</a:t>
            </a:r>
            <a:endParaRPr lang="en-US" dirty="0"/>
          </a:p>
        </p:txBody>
      </p:sp>
      <p:sp>
        <p:nvSpPr>
          <p:cNvPr id="3" name="Content Placeholder 2"/>
          <p:cNvSpPr>
            <a:spLocks noGrp="1"/>
          </p:cNvSpPr>
          <p:nvPr>
            <p:ph idx="1"/>
          </p:nvPr>
        </p:nvSpPr>
        <p:spPr>
          <a:xfrm>
            <a:off x="563671" y="2015732"/>
            <a:ext cx="11035430" cy="3971709"/>
          </a:xfrm>
        </p:spPr>
        <p:txBody>
          <a:bodyPr>
            <a:noAutofit/>
          </a:bodyPr>
          <a:lstStyle/>
          <a:p>
            <a:r>
              <a:rPr lang="en-US" dirty="0" smtClean="0"/>
              <a:t>Machine </a:t>
            </a:r>
            <a:r>
              <a:rPr lang="en-US" dirty="0"/>
              <a:t>learning applications in cancer prognosis and prediction </a:t>
            </a:r>
            <a:r>
              <a:rPr lang="en-US" u="sng" dirty="0">
                <a:hlinkClick r:id="rId2"/>
              </a:rPr>
              <a:t>https://</a:t>
            </a:r>
            <a:r>
              <a:rPr lang="en-US" u="sng" dirty="0" smtClean="0">
                <a:hlinkClick r:id="rId2"/>
              </a:rPr>
              <a:t>www.sciencedirect.com/science/article/pii/S2001037014000464</a:t>
            </a:r>
            <a:endParaRPr lang="en-US" u="sng" dirty="0" smtClean="0"/>
          </a:p>
          <a:p>
            <a:r>
              <a:rPr lang="en-US" dirty="0" smtClean="0"/>
              <a:t>Discusses many recent successes of applying various regression and classification techniques to cancer data sets</a:t>
            </a:r>
          </a:p>
          <a:p>
            <a:r>
              <a:rPr lang="en-US" dirty="0" smtClean="0"/>
              <a:t>Read and we will briefly discuss at the beginning of class next week</a:t>
            </a:r>
            <a:endParaRPr lang="en-US" dirty="0"/>
          </a:p>
          <a:p>
            <a:pPr marL="0" indent="0">
              <a:buNone/>
            </a:pPr>
            <a:r>
              <a:rPr lang="en-US" sz="1800" dirty="0" smtClean="0"/>
              <a:t>	 </a:t>
            </a:r>
            <a:endParaRPr lang="en-US" sz="1800" dirty="0"/>
          </a:p>
        </p:txBody>
      </p:sp>
    </p:spTree>
    <p:extLst>
      <p:ext uri="{BB962C8B-B14F-4D97-AF65-F5344CB8AC3E}">
        <p14:creationId xmlns:p14="http://schemas.microsoft.com/office/powerpoint/2010/main" val="3854516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A subset of artificial intelligence research that deals with predicting outcomes based on a set of inputs (data)</a:t>
            </a:r>
          </a:p>
          <a:p>
            <a:r>
              <a:rPr lang="en-US" sz="2400" dirty="0" smtClean="0"/>
              <a:t>Relies heavily on </a:t>
            </a:r>
            <a:r>
              <a:rPr lang="en-US" sz="2400" dirty="0" smtClean="0"/>
              <a:t>statistics</a:t>
            </a:r>
            <a:endParaRPr lang="en-US" sz="2400" dirty="0" smtClean="0"/>
          </a:p>
        </p:txBody>
      </p:sp>
    </p:spTree>
    <p:extLst>
      <p:ext uri="{BB962C8B-B14F-4D97-AF65-F5344CB8AC3E}">
        <p14:creationId xmlns:p14="http://schemas.microsoft.com/office/powerpoint/2010/main" val="1795998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A subset of artificial intelligence research that deals with predicting outcomes based on a set of inputs (data)</a:t>
            </a:r>
          </a:p>
          <a:p>
            <a:r>
              <a:rPr lang="en-US" sz="2400" dirty="0" smtClean="0"/>
              <a:t>Relies heavily on statistics</a:t>
            </a:r>
          </a:p>
          <a:p>
            <a:r>
              <a:rPr lang="en-US" sz="2400" dirty="0" smtClean="0"/>
              <a:t>The goal is to get a computer system (code) to </a:t>
            </a:r>
            <a:r>
              <a:rPr lang="en-US" sz="2400" b="1" dirty="0" smtClean="0"/>
              <a:t>learn from experience </a:t>
            </a:r>
            <a:r>
              <a:rPr lang="en-US" sz="2400" dirty="0" smtClean="0"/>
              <a:t>(data) and often making a prediction or </a:t>
            </a:r>
            <a:r>
              <a:rPr lang="en-US" sz="2400" dirty="0" smtClean="0"/>
              <a:t>decision</a:t>
            </a:r>
            <a:endParaRPr lang="en-US" sz="2400" dirty="0" smtClean="0"/>
          </a:p>
        </p:txBody>
      </p:sp>
    </p:spTree>
    <p:extLst>
      <p:ext uri="{BB962C8B-B14F-4D97-AF65-F5344CB8AC3E}">
        <p14:creationId xmlns:p14="http://schemas.microsoft.com/office/powerpoint/2010/main" val="2843657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Machine Learning?</a:t>
            </a:r>
            <a:endParaRPr lang="en-US" dirty="0"/>
          </a:p>
        </p:txBody>
      </p:sp>
      <p:sp>
        <p:nvSpPr>
          <p:cNvPr id="3" name="Content Placeholder 2"/>
          <p:cNvSpPr>
            <a:spLocks noGrp="1"/>
          </p:cNvSpPr>
          <p:nvPr>
            <p:ph idx="1"/>
          </p:nvPr>
        </p:nvSpPr>
        <p:spPr>
          <a:xfrm>
            <a:off x="609600" y="2015732"/>
            <a:ext cx="10972799" cy="3450613"/>
          </a:xfrm>
        </p:spPr>
        <p:txBody>
          <a:bodyPr>
            <a:noAutofit/>
          </a:bodyPr>
          <a:lstStyle/>
          <a:p>
            <a:r>
              <a:rPr lang="en-US" sz="2400" dirty="0" smtClean="0"/>
              <a:t>A subset of artificial intelligence research that deals with predicting outcomes based on a set of inputs (data)</a:t>
            </a:r>
          </a:p>
          <a:p>
            <a:r>
              <a:rPr lang="en-US" sz="2400" dirty="0" smtClean="0"/>
              <a:t>Relies heavily on statistics</a:t>
            </a:r>
          </a:p>
          <a:p>
            <a:r>
              <a:rPr lang="en-US" sz="2400" dirty="0" smtClean="0"/>
              <a:t>The goal is to get a computer system (code) to </a:t>
            </a:r>
            <a:r>
              <a:rPr lang="en-US" sz="2400" b="1" dirty="0" smtClean="0"/>
              <a:t>learn from experience </a:t>
            </a:r>
            <a:r>
              <a:rPr lang="en-US" sz="2400" dirty="0" smtClean="0"/>
              <a:t>(data) and often making a prediction or decision</a:t>
            </a:r>
          </a:p>
          <a:p>
            <a:r>
              <a:rPr lang="en-US" sz="2400" dirty="0"/>
              <a:t>Common applications: </a:t>
            </a:r>
            <a:r>
              <a:rPr lang="en-US" sz="2400" dirty="0" smtClean="0"/>
              <a:t>spam filtering, web </a:t>
            </a:r>
            <a:r>
              <a:rPr lang="en-US" sz="2400" dirty="0"/>
              <a:t>search, credit scoring, fraud detection, stock trading, computer </a:t>
            </a:r>
            <a:r>
              <a:rPr lang="en-US" sz="2400" dirty="0" smtClean="0"/>
              <a:t>vision, image segmentation </a:t>
            </a:r>
          </a:p>
        </p:txBody>
      </p:sp>
    </p:spTree>
    <p:extLst>
      <p:ext uri="{BB962C8B-B14F-4D97-AF65-F5344CB8AC3E}">
        <p14:creationId xmlns:p14="http://schemas.microsoft.com/office/powerpoint/2010/main" val="3836341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vs. Statistical learning</a:t>
            </a:r>
            <a:endParaRPr lang="en-US" dirty="0"/>
          </a:p>
        </p:txBody>
      </p:sp>
      <p:sp>
        <p:nvSpPr>
          <p:cNvPr id="3" name="Content Placeholder 2"/>
          <p:cNvSpPr>
            <a:spLocks noGrp="1"/>
          </p:cNvSpPr>
          <p:nvPr>
            <p:ph idx="1"/>
          </p:nvPr>
        </p:nvSpPr>
        <p:spPr>
          <a:xfrm>
            <a:off x="514350" y="2015732"/>
            <a:ext cx="11182349" cy="4385068"/>
          </a:xfrm>
        </p:spPr>
        <p:txBody>
          <a:bodyPr>
            <a:normAutofit/>
          </a:bodyPr>
          <a:lstStyle/>
          <a:p>
            <a:r>
              <a:rPr lang="en-US" b="1" dirty="0" smtClean="0"/>
              <a:t>Machine Learning </a:t>
            </a:r>
            <a:r>
              <a:rPr lang="en-US" dirty="0" smtClean="0"/>
              <a:t>– An algorithm that can learn from data without relying on rules-based programming. Flourished in the 1990s as more data became available and computation became cheap.</a:t>
            </a:r>
          </a:p>
          <a:p>
            <a:r>
              <a:rPr lang="en-US" b="1" dirty="0" smtClean="0"/>
              <a:t>Statistical Learning </a:t>
            </a:r>
            <a:r>
              <a:rPr lang="en-US" dirty="0" smtClean="0"/>
              <a:t>– Formalization of relationships between variables in the form of mathematical equations. Many of the theoretical foundations have been around for centuries and are supported by rigorous </a:t>
            </a:r>
            <a:r>
              <a:rPr lang="en-US" dirty="0" smtClean="0"/>
              <a:t>proofs</a:t>
            </a:r>
            <a:endParaRPr lang="en-US" dirty="0" smtClean="0"/>
          </a:p>
        </p:txBody>
      </p:sp>
    </p:spTree>
    <p:extLst>
      <p:ext uri="{BB962C8B-B14F-4D97-AF65-F5344CB8AC3E}">
        <p14:creationId xmlns:p14="http://schemas.microsoft.com/office/powerpoint/2010/main" val="65932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5403</TotalTime>
  <Words>3121</Words>
  <Application>Microsoft Office PowerPoint</Application>
  <PresentationFormat>Widescreen</PresentationFormat>
  <Paragraphs>290</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 Light</vt:lpstr>
      <vt:lpstr>Gill Sans MT</vt:lpstr>
      <vt:lpstr>Gallery</vt:lpstr>
      <vt:lpstr>Intro to Machine Learning  </vt:lpstr>
      <vt:lpstr>introductions </vt:lpstr>
      <vt:lpstr>Course materials</vt:lpstr>
      <vt:lpstr>Today’s class</vt:lpstr>
      <vt:lpstr>What is Machine Learning?</vt:lpstr>
      <vt:lpstr>What is Machine Learning?</vt:lpstr>
      <vt:lpstr>What is Machine Learning?</vt:lpstr>
      <vt:lpstr>What is Machine Learning?</vt:lpstr>
      <vt:lpstr>Machine Learning vs. Statistical learning</vt:lpstr>
      <vt:lpstr>Machine Learning vs. Statistical learning</vt:lpstr>
      <vt:lpstr>Machine learning in healthcare</vt:lpstr>
      <vt:lpstr>Machine learning in healthcare</vt:lpstr>
      <vt:lpstr>Machine learning in healthcare</vt:lpstr>
      <vt:lpstr>Machine learning in healthcare</vt:lpstr>
      <vt:lpstr>Machine learning in healthcare</vt:lpstr>
      <vt:lpstr>Machine learning basics</vt:lpstr>
      <vt:lpstr>Machine learning basics</vt:lpstr>
      <vt:lpstr>Machine learning basics</vt:lpstr>
      <vt:lpstr>Machine learning basics</vt:lpstr>
      <vt:lpstr>Machine learning basics</vt:lpstr>
      <vt:lpstr>Machine learning basics</vt:lpstr>
      <vt:lpstr>Machine learning basics</vt:lpstr>
      <vt:lpstr>A Very simple example</vt:lpstr>
      <vt:lpstr>A Very simple example</vt:lpstr>
      <vt:lpstr>A Very simple example</vt:lpstr>
      <vt:lpstr>A Very simple example</vt:lpstr>
      <vt:lpstr>A Very simple example</vt:lpstr>
      <vt:lpstr>Machine learning basics Prediction vs. Inference</vt:lpstr>
      <vt:lpstr>Machine learning basics Prediction vs. Inference</vt:lpstr>
      <vt:lpstr>Machine learning basics Prediction vs. Inference</vt:lpstr>
      <vt:lpstr>Machine learning basics Prediction vs. Inference</vt:lpstr>
      <vt:lpstr>Machine learning basics parametric vs. non-parametric MODELS</vt:lpstr>
      <vt:lpstr>Machine learning basics parametric vs. non-parametric MODELS</vt:lpstr>
      <vt:lpstr>Machine learning basics parametric vs. non-parametric MODELS</vt:lpstr>
      <vt:lpstr>Machine learning basics parametric vs. non-parametric MODELS</vt:lpstr>
      <vt:lpstr>Machine learning basics parametric vs. non-parametric MODELS</vt:lpstr>
      <vt:lpstr>Machine learning basics parametric vs. non-parametric MODELS</vt:lpstr>
      <vt:lpstr>Machine learning basics Trade-off between accuracy and interpretability</vt:lpstr>
      <vt:lpstr>Machine learning basics Trade-off between accuracy and interpretability</vt:lpstr>
      <vt:lpstr>Machine learning basics Trade-off between accuracy and interpretability</vt:lpstr>
      <vt:lpstr>Machine learning basics Trade-off between accuracy and interpretability</vt:lpstr>
      <vt:lpstr>Machine learning basics Supervised vs. unsupervised learning</vt:lpstr>
      <vt:lpstr>Machine learning basics Supervised vs. unsupervised learning</vt:lpstr>
      <vt:lpstr>Machine learning basics Supervised vs. unsupervised learning</vt:lpstr>
      <vt:lpstr>Machine learning basics Supervised vs. unsupervised learning</vt:lpstr>
      <vt:lpstr>Machine learning basics regression vs classification</vt:lpstr>
      <vt:lpstr>Machine learning basics regression vs classification</vt:lpstr>
      <vt:lpstr>Machine learning basics regression vs classification</vt:lpstr>
      <vt:lpstr>Machine learning basics regression vs classification</vt:lpstr>
      <vt:lpstr>PowerPoint Presentation</vt:lpstr>
      <vt:lpstr>Machine learning basics Reading assignment</vt:lpstr>
    </vt:vector>
  </TitlesOfParts>
  <Company>Fred Hutch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Greenlee, Stuart</dc:creator>
  <cp:lastModifiedBy>Greenlee, Stuart</cp:lastModifiedBy>
  <cp:revision>68</cp:revision>
  <dcterms:created xsi:type="dcterms:W3CDTF">2018-04-15T20:39:55Z</dcterms:created>
  <dcterms:modified xsi:type="dcterms:W3CDTF">2018-04-19T21:48:24Z</dcterms:modified>
</cp:coreProperties>
</file>