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0"/>
  </p:notesMasterIdLst>
  <p:sldIdLst>
    <p:sldId id="256" r:id="rId2"/>
    <p:sldId id="257" r:id="rId3"/>
    <p:sldId id="258" r:id="rId4"/>
    <p:sldId id="271" r:id="rId5"/>
    <p:sldId id="261" r:id="rId6"/>
    <p:sldId id="262" r:id="rId7"/>
    <p:sldId id="263" r:id="rId8"/>
    <p:sldId id="266" r:id="rId9"/>
    <p:sldId id="265" r:id="rId10"/>
    <p:sldId id="273" r:id="rId11"/>
    <p:sldId id="270" r:id="rId12"/>
    <p:sldId id="275" r:id="rId13"/>
    <p:sldId id="272" r:id="rId14"/>
    <p:sldId id="274" r:id="rId15"/>
    <p:sldId id="269" r:id="rId16"/>
    <p:sldId id="276" r:id="rId17"/>
    <p:sldId id="277" r:id="rId18"/>
    <p:sldId id="278" r:id="rId19"/>
    <p:sldId id="280" r:id="rId20"/>
    <p:sldId id="279" r:id="rId21"/>
    <p:sldId id="281" r:id="rId22"/>
    <p:sldId id="267" r:id="rId23"/>
    <p:sldId id="282" r:id="rId24"/>
    <p:sldId id="260" r:id="rId25"/>
    <p:sldId id="287" r:id="rId26"/>
    <p:sldId id="288" r:id="rId27"/>
    <p:sldId id="283" r:id="rId28"/>
    <p:sldId id="284" r:id="rId29"/>
    <p:sldId id="285" r:id="rId30"/>
    <p:sldId id="286" r:id="rId31"/>
    <p:sldId id="259" r:id="rId32"/>
    <p:sldId id="289" r:id="rId33"/>
    <p:sldId id="293" r:id="rId34"/>
    <p:sldId id="295" r:id="rId35"/>
    <p:sldId id="290" r:id="rId36"/>
    <p:sldId id="291" r:id="rId37"/>
    <p:sldId id="296" r:id="rId38"/>
    <p:sldId id="294"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8" autoAdjust="0"/>
    <p:restoredTop sz="84485" autoAdjust="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4922DD-B052-4841-BA03-5F87F51D486C}" type="datetimeFigureOut">
              <a:rPr lang="en-US" smtClean="0"/>
              <a:t>6/6/2018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F342EC-009E-4FC5-8AA2-18BC688D575A}" type="slidenum">
              <a:rPr lang="en-US" smtClean="0"/>
              <a:t>‹#›</a:t>
            </a:fld>
            <a:endParaRPr lang="en-US" dirty="0"/>
          </a:p>
        </p:txBody>
      </p:sp>
    </p:spTree>
    <p:extLst>
      <p:ext uri="{BB962C8B-B14F-4D97-AF65-F5344CB8AC3E}">
        <p14:creationId xmlns:p14="http://schemas.microsoft.com/office/powerpoint/2010/main" val="3354500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Which</a:t>
            </a:r>
            <a:r>
              <a:rPr lang="en-US" baseline="0" dirty="0" smtClean="0"/>
              <a:t> od these trees would be the best predictor?</a:t>
            </a:r>
          </a:p>
          <a:p>
            <a:pPr marL="628650" lvl="1" indent="-171450">
              <a:buFontTx/>
              <a:buChar char="-"/>
            </a:pPr>
            <a:r>
              <a:rPr lang="en-US" baseline="0" dirty="0" smtClean="0"/>
              <a:t>Answer = Gender as it creates the classes that have the lowest “impurity”.</a:t>
            </a:r>
            <a:endParaRPr lang="en-US" dirty="0"/>
          </a:p>
        </p:txBody>
      </p:sp>
      <p:sp>
        <p:nvSpPr>
          <p:cNvPr id="4" name="Slide Number Placeholder 3"/>
          <p:cNvSpPr>
            <a:spLocks noGrp="1"/>
          </p:cNvSpPr>
          <p:nvPr>
            <p:ph type="sldNum" sz="quarter" idx="10"/>
          </p:nvPr>
        </p:nvSpPr>
        <p:spPr/>
        <p:txBody>
          <a:bodyPr/>
          <a:lstStyle/>
          <a:p>
            <a:fld id="{99F342EC-009E-4FC5-8AA2-18BC688D575A}" type="slidenum">
              <a:rPr lang="en-US" smtClean="0"/>
              <a:t>6</a:t>
            </a:fld>
            <a:endParaRPr lang="en-US"/>
          </a:p>
        </p:txBody>
      </p:sp>
    </p:spTree>
    <p:extLst>
      <p:ext uri="{BB962C8B-B14F-4D97-AF65-F5344CB8AC3E}">
        <p14:creationId xmlns:p14="http://schemas.microsoft.com/office/powerpoint/2010/main" val="1261139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By Committee</a:t>
            </a:r>
          </a:p>
          <a:p>
            <a:pPr marL="628650" lvl="1" indent="-171450">
              <a:buFont typeface="Arial" panose="020B0604020202020204" pitchFamily="34" charset="0"/>
              <a:buChar char="•"/>
            </a:pPr>
            <a:r>
              <a:rPr lang="en-US" dirty="0" smtClean="0"/>
              <a:t>Think about how the</a:t>
            </a:r>
            <a:r>
              <a:rPr lang="en-US" baseline="0" dirty="0" smtClean="0"/>
              <a:t> Who Wants to be a Millionaire question gives poll results…</a:t>
            </a:r>
          </a:p>
          <a:p>
            <a:pPr marL="171450" lvl="0" indent="-171450">
              <a:buFont typeface="Arial" panose="020B0604020202020204" pitchFamily="34" charset="0"/>
              <a:buChar char="•"/>
            </a:pPr>
            <a:r>
              <a:rPr lang="en-US" baseline="0" dirty="0" smtClean="0"/>
              <a:t>Weighted Averages:</a:t>
            </a:r>
          </a:p>
          <a:p>
            <a:pPr marL="628650" lvl="1" indent="-171450">
              <a:buFont typeface="Arial" panose="020B0604020202020204" pitchFamily="34" charset="0"/>
              <a:buChar char="•"/>
            </a:pPr>
            <a:r>
              <a:rPr lang="en-US" baseline="0" dirty="0" smtClean="0"/>
              <a:t>The better the predictor performs, the more important it’s predictions are in the ensemble model as a whole</a:t>
            </a:r>
          </a:p>
          <a:p>
            <a:pPr marL="628650" lvl="1" indent="-171450">
              <a:buFont typeface="Arial" panose="020B0604020202020204" pitchFamily="34" charset="0"/>
              <a:buChar char="•"/>
            </a:pPr>
            <a:endParaRPr lang="en-US" dirty="0" smtClean="0"/>
          </a:p>
          <a:p>
            <a:r>
              <a:rPr lang="en-US" dirty="0" smtClean="0"/>
              <a:t>	</a:t>
            </a:r>
            <a:endParaRPr lang="en-US" dirty="0"/>
          </a:p>
        </p:txBody>
      </p:sp>
      <p:sp>
        <p:nvSpPr>
          <p:cNvPr id="4" name="Slide Number Placeholder 3"/>
          <p:cNvSpPr>
            <a:spLocks noGrp="1"/>
          </p:cNvSpPr>
          <p:nvPr>
            <p:ph type="sldNum" sz="quarter" idx="10"/>
          </p:nvPr>
        </p:nvSpPr>
        <p:spPr/>
        <p:txBody>
          <a:bodyPr/>
          <a:lstStyle/>
          <a:p>
            <a:fld id="{99F342EC-009E-4FC5-8AA2-18BC688D575A}" type="slidenum">
              <a:rPr lang="en-US" smtClean="0"/>
              <a:t>26</a:t>
            </a:fld>
            <a:endParaRPr lang="en-US" dirty="0"/>
          </a:p>
        </p:txBody>
      </p:sp>
    </p:spTree>
    <p:extLst>
      <p:ext uri="{BB962C8B-B14F-4D97-AF65-F5344CB8AC3E}">
        <p14:creationId xmlns:p14="http://schemas.microsoft.com/office/powerpoint/2010/main" val="2693187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F342EC-009E-4FC5-8AA2-18BC688D575A}" type="slidenum">
              <a:rPr lang="en-US" smtClean="0"/>
              <a:t>27</a:t>
            </a:fld>
            <a:endParaRPr lang="en-US"/>
          </a:p>
        </p:txBody>
      </p:sp>
    </p:spTree>
    <p:extLst>
      <p:ext uri="{BB962C8B-B14F-4D97-AF65-F5344CB8AC3E}">
        <p14:creationId xmlns:p14="http://schemas.microsoft.com/office/powerpoint/2010/main" val="135332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Main Point:</a:t>
            </a:r>
            <a:r>
              <a:rPr lang="en-US" baseline="0" dirty="0" smtClean="0"/>
              <a:t> the data itself is weighted!</a:t>
            </a:r>
            <a:endParaRPr lang="en-US" dirty="0"/>
          </a:p>
        </p:txBody>
      </p:sp>
      <p:sp>
        <p:nvSpPr>
          <p:cNvPr id="4" name="Slide Number Placeholder 3"/>
          <p:cNvSpPr>
            <a:spLocks noGrp="1"/>
          </p:cNvSpPr>
          <p:nvPr>
            <p:ph type="sldNum" sz="quarter" idx="10"/>
          </p:nvPr>
        </p:nvSpPr>
        <p:spPr/>
        <p:txBody>
          <a:bodyPr/>
          <a:lstStyle/>
          <a:p>
            <a:fld id="{99F342EC-009E-4FC5-8AA2-18BC688D575A}" type="slidenum">
              <a:rPr lang="en-US" smtClean="0"/>
              <a:t>28</a:t>
            </a:fld>
            <a:endParaRPr lang="en-US" dirty="0"/>
          </a:p>
        </p:txBody>
      </p:sp>
    </p:spTree>
    <p:extLst>
      <p:ext uri="{BB962C8B-B14F-4D97-AF65-F5344CB8AC3E}">
        <p14:creationId xmlns:p14="http://schemas.microsoft.com/office/powerpoint/2010/main" val="2684296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Stacking = example of a sequential</a:t>
            </a:r>
            <a:r>
              <a:rPr lang="en-US" baseline="0" dirty="0" smtClean="0"/>
              <a:t> ensemble method</a:t>
            </a:r>
            <a:endParaRPr lang="en-US" dirty="0"/>
          </a:p>
        </p:txBody>
      </p:sp>
      <p:sp>
        <p:nvSpPr>
          <p:cNvPr id="4" name="Slide Number Placeholder 3"/>
          <p:cNvSpPr>
            <a:spLocks noGrp="1"/>
          </p:cNvSpPr>
          <p:nvPr>
            <p:ph type="sldNum" sz="quarter" idx="10"/>
          </p:nvPr>
        </p:nvSpPr>
        <p:spPr/>
        <p:txBody>
          <a:bodyPr/>
          <a:lstStyle/>
          <a:p>
            <a:fld id="{99F342EC-009E-4FC5-8AA2-18BC688D575A}" type="slidenum">
              <a:rPr lang="en-US" smtClean="0"/>
              <a:t>29</a:t>
            </a:fld>
            <a:endParaRPr lang="en-US" dirty="0"/>
          </a:p>
        </p:txBody>
      </p:sp>
    </p:spTree>
    <p:extLst>
      <p:ext uri="{BB962C8B-B14F-4D97-AF65-F5344CB8AC3E}">
        <p14:creationId xmlns:p14="http://schemas.microsoft.com/office/powerpoint/2010/main" val="2335252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Random Fores</a:t>
            </a:r>
            <a:r>
              <a:rPr lang="en-US" baseline="0" dirty="0" smtClean="0"/>
              <a:t>t is example of bagging</a:t>
            </a:r>
            <a:endParaRPr lang="en-US" dirty="0"/>
          </a:p>
        </p:txBody>
      </p:sp>
      <p:sp>
        <p:nvSpPr>
          <p:cNvPr id="4" name="Slide Number Placeholder 3"/>
          <p:cNvSpPr>
            <a:spLocks noGrp="1"/>
          </p:cNvSpPr>
          <p:nvPr>
            <p:ph type="sldNum" sz="quarter" idx="10"/>
          </p:nvPr>
        </p:nvSpPr>
        <p:spPr/>
        <p:txBody>
          <a:bodyPr/>
          <a:lstStyle/>
          <a:p>
            <a:fld id="{99F342EC-009E-4FC5-8AA2-18BC688D575A}" type="slidenum">
              <a:rPr lang="en-US" smtClean="0"/>
              <a:t>31</a:t>
            </a:fld>
            <a:endParaRPr lang="en-US" dirty="0"/>
          </a:p>
        </p:txBody>
      </p:sp>
    </p:spTree>
    <p:extLst>
      <p:ext uri="{BB962C8B-B14F-4D97-AF65-F5344CB8AC3E}">
        <p14:creationId xmlns:p14="http://schemas.microsoft.com/office/powerpoint/2010/main" val="3657678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General rule is True = left side</a:t>
            </a:r>
            <a:r>
              <a:rPr lang="en-US" baseline="0" dirty="0" smtClean="0"/>
              <a:t> split, False = Right</a:t>
            </a:r>
            <a:endParaRPr lang="en-US" dirty="0"/>
          </a:p>
        </p:txBody>
      </p:sp>
      <p:sp>
        <p:nvSpPr>
          <p:cNvPr id="4" name="Slide Number Placeholder 3"/>
          <p:cNvSpPr>
            <a:spLocks noGrp="1"/>
          </p:cNvSpPr>
          <p:nvPr>
            <p:ph type="sldNum" sz="quarter" idx="10"/>
          </p:nvPr>
        </p:nvSpPr>
        <p:spPr/>
        <p:txBody>
          <a:bodyPr/>
          <a:lstStyle/>
          <a:p>
            <a:fld id="{99F342EC-009E-4FC5-8AA2-18BC688D575A}" type="slidenum">
              <a:rPr lang="en-US" smtClean="0"/>
              <a:t>9</a:t>
            </a:fld>
            <a:endParaRPr lang="en-US"/>
          </a:p>
        </p:txBody>
      </p:sp>
    </p:spTree>
    <p:extLst>
      <p:ext uri="{BB962C8B-B14F-4D97-AF65-F5344CB8AC3E}">
        <p14:creationId xmlns:p14="http://schemas.microsoft.com/office/powerpoint/2010/main" val="3184374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Very simple example, looking here at only binary variables</a:t>
            </a:r>
            <a:endParaRPr lang="en-US" dirty="0"/>
          </a:p>
        </p:txBody>
      </p:sp>
      <p:sp>
        <p:nvSpPr>
          <p:cNvPr id="4" name="Slide Number Placeholder 3"/>
          <p:cNvSpPr>
            <a:spLocks noGrp="1"/>
          </p:cNvSpPr>
          <p:nvPr>
            <p:ph type="sldNum" sz="quarter" idx="10"/>
          </p:nvPr>
        </p:nvSpPr>
        <p:spPr/>
        <p:txBody>
          <a:bodyPr/>
          <a:lstStyle/>
          <a:p>
            <a:fld id="{99F342EC-009E-4FC5-8AA2-18BC688D575A}" type="slidenum">
              <a:rPr lang="en-US" smtClean="0"/>
              <a:t>12</a:t>
            </a:fld>
            <a:endParaRPr lang="en-US"/>
          </a:p>
        </p:txBody>
      </p:sp>
    </p:spTree>
    <p:extLst>
      <p:ext uri="{BB962C8B-B14F-4D97-AF65-F5344CB8AC3E}">
        <p14:creationId xmlns:p14="http://schemas.microsoft.com/office/powerpoint/2010/main" val="1312505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We are left with a pretty impure group on the left (Good circulation with blocked arteries)…how does chest pain question further help us?</a:t>
            </a:r>
          </a:p>
          <a:p>
            <a:pPr marL="171450" indent="-171450">
              <a:buFontTx/>
              <a:buChar char="-"/>
            </a:pPr>
            <a:r>
              <a:rPr lang="en-US" baseline="0" dirty="0" smtClean="0"/>
              <a:t>What about the other side? (Good circulation with no blocked arteries)</a:t>
            </a:r>
            <a:endParaRPr lang="en-US" dirty="0"/>
          </a:p>
        </p:txBody>
      </p:sp>
      <p:sp>
        <p:nvSpPr>
          <p:cNvPr id="4" name="Slide Number Placeholder 3"/>
          <p:cNvSpPr>
            <a:spLocks noGrp="1"/>
          </p:cNvSpPr>
          <p:nvPr>
            <p:ph type="sldNum" sz="quarter" idx="10"/>
          </p:nvPr>
        </p:nvSpPr>
        <p:spPr/>
        <p:txBody>
          <a:bodyPr/>
          <a:lstStyle/>
          <a:p>
            <a:fld id="{99F342EC-009E-4FC5-8AA2-18BC688D575A}" type="slidenum">
              <a:rPr lang="en-US" smtClean="0"/>
              <a:t>17</a:t>
            </a:fld>
            <a:endParaRPr lang="en-US"/>
          </a:p>
        </p:txBody>
      </p:sp>
    </p:spTree>
    <p:extLst>
      <p:ext uri="{BB962C8B-B14F-4D97-AF65-F5344CB8AC3E}">
        <p14:creationId xmlns:p14="http://schemas.microsoft.com/office/powerpoint/2010/main" val="2812769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We are left with a pretty impure group on the left (Good circulation with blocked arteries)…how does chest pain question further help us?</a:t>
            </a:r>
          </a:p>
          <a:p>
            <a:pPr marL="171450" indent="-171450">
              <a:buFontTx/>
              <a:buChar char="-"/>
            </a:pPr>
            <a:r>
              <a:rPr lang="en-US" baseline="0" dirty="0" smtClean="0"/>
              <a:t>What about the other side? (Good circulation with no blocked arteries)</a:t>
            </a:r>
            <a:endParaRPr lang="en-US" dirty="0"/>
          </a:p>
        </p:txBody>
      </p:sp>
      <p:sp>
        <p:nvSpPr>
          <p:cNvPr id="4" name="Slide Number Placeholder 3"/>
          <p:cNvSpPr>
            <a:spLocks noGrp="1"/>
          </p:cNvSpPr>
          <p:nvPr>
            <p:ph type="sldNum" sz="quarter" idx="10"/>
          </p:nvPr>
        </p:nvSpPr>
        <p:spPr/>
        <p:txBody>
          <a:bodyPr/>
          <a:lstStyle/>
          <a:p>
            <a:fld id="{99F342EC-009E-4FC5-8AA2-18BC688D575A}" type="slidenum">
              <a:rPr lang="en-US" smtClean="0"/>
              <a:t>18</a:t>
            </a:fld>
            <a:endParaRPr lang="en-US"/>
          </a:p>
        </p:txBody>
      </p:sp>
    </p:spTree>
    <p:extLst>
      <p:ext uri="{BB962C8B-B14F-4D97-AF65-F5344CB8AC3E}">
        <p14:creationId xmlns:p14="http://schemas.microsoft.com/office/powerpoint/2010/main" val="2488413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Setting of constraints</a:t>
            </a:r>
            <a:r>
              <a:rPr lang="en-US" baseline="0" dirty="0" smtClean="0"/>
              <a:t> should be done through cross validation!</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99F342EC-009E-4FC5-8AA2-18BC688D575A}" type="slidenum">
              <a:rPr lang="en-US" smtClean="0"/>
              <a:t>20</a:t>
            </a:fld>
            <a:endParaRPr lang="en-US"/>
          </a:p>
        </p:txBody>
      </p:sp>
    </p:spTree>
    <p:extLst>
      <p:ext uri="{BB962C8B-B14F-4D97-AF65-F5344CB8AC3E}">
        <p14:creationId xmlns:p14="http://schemas.microsoft.com/office/powerpoint/2010/main" val="1058489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Setting of constraints</a:t>
            </a:r>
            <a:r>
              <a:rPr lang="en-US" baseline="0" dirty="0" smtClean="0"/>
              <a:t> should be done through cross validation!</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99F342EC-009E-4FC5-8AA2-18BC688D575A}" type="slidenum">
              <a:rPr lang="en-US" smtClean="0"/>
              <a:t>21</a:t>
            </a:fld>
            <a:endParaRPr lang="en-US"/>
          </a:p>
        </p:txBody>
      </p:sp>
    </p:spTree>
    <p:extLst>
      <p:ext uri="{BB962C8B-B14F-4D97-AF65-F5344CB8AC3E}">
        <p14:creationId xmlns:p14="http://schemas.microsoft.com/office/powerpoint/2010/main" val="3731653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F342EC-009E-4FC5-8AA2-18BC688D575A}" type="slidenum">
              <a:rPr lang="en-US" smtClean="0"/>
              <a:t>24</a:t>
            </a:fld>
            <a:endParaRPr lang="en-US" dirty="0"/>
          </a:p>
        </p:txBody>
      </p:sp>
    </p:spTree>
    <p:extLst>
      <p:ext uri="{BB962C8B-B14F-4D97-AF65-F5344CB8AC3E}">
        <p14:creationId xmlns:p14="http://schemas.microsoft.com/office/powerpoint/2010/main" val="843611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Phone a friend = perceived “expert”</a:t>
            </a:r>
            <a:br>
              <a:rPr lang="en-US" baseline="0" dirty="0" smtClean="0"/>
            </a:br>
            <a:r>
              <a:rPr lang="en-US" baseline="0" dirty="0" smtClean="0"/>
              <a:t>2) Ask the audience = combination of “okay” predictors to make a single powerful predictor</a:t>
            </a:r>
          </a:p>
          <a:p>
            <a:r>
              <a:rPr lang="en-US" dirty="0" smtClean="0"/>
              <a:t>-</a:t>
            </a:r>
            <a:r>
              <a:rPr lang="en-US" baseline="0" dirty="0" smtClean="0"/>
              <a:t> This is the general way that Ensemble methods aim to work</a:t>
            </a:r>
            <a:endParaRPr lang="en-US" dirty="0" smtClean="0"/>
          </a:p>
        </p:txBody>
      </p:sp>
      <p:sp>
        <p:nvSpPr>
          <p:cNvPr id="4" name="Slide Number Placeholder 3"/>
          <p:cNvSpPr>
            <a:spLocks noGrp="1"/>
          </p:cNvSpPr>
          <p:nvPr>
            <p:ph type="sldNum" sz="quarter" idx="10"/>
          </p:nvPr>
        </p:nvSpPr>
        <p:spPr/>
        <p:txBody>
          <a:bodyPr/>
          <a:lstStyle/>
          <a:p>
            <a:fld id="{99F342EC-009E-4FC5-8AA2-18BC688D575A}" type="slidenum">
              <a:rPr lang="en-US" smtClean="0"/>
              <a:t>25</a:t>
            </a:fld>
            <a:endParaRPr lang="en-US" dirty="0"/>
          </a:p>
        </p:txBody>
      </p:sp>
    </p:spTree>
    <p:extLst>
      <p:ext uri="{BB962C8B-B14F-4D97-AF65-F5344CB8AC3E}">
        <p14:creationId xmlns:p14="http://schemas.microsoft.com/office/powerpoint/2010/main" val="32655171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6/5/2018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6/5/2018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Machine Learning	</a:t>
            </a:r>
            <a:endParaRPr lang="en-US" dirty="0"/>
          </a:p>
        </p:txBody>
      </p:sp>
      <p:sp>
        <p:nvSpPr>
          <p:cNvPr id="3" name="Subtitle 2"/>
          <p:cNvSpPr>
            <a:spLocks noGrp="1"/>
          </p:cNvSpPr>
          <p:nvPr>
            <p:ph type="subTitle" idx="1"/>
          </p:nvPr>
        </p:nvSpPr>
        <p:spPr/>
        <p:txBody>
          <a:bodyPr/>
          <a:lstStyle/>
          <a:p>
            <a:r>
              <a:rPr lang="en-US" dirty="0" smtClean="0"/>
              <a:t>Week 7 – Tree models and Ensemble Methods</a:t>
            </a:r>
            <a:endParaRPr lang="en-US" dirty="0"/>
          </a:p>
        </p:txBody>
      </p:sp>
    </p:spTree>
    <p:extLst>
      <p:ext uri="{BB962C8B-B14F-4D97-AF65-F5344CB8AC3E}">
        <p14:creationId xmlns:p14="http://schemas.microsoft.com/office/powerpoint/2010/main" val="4130814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17074"/>
            <a:ext cx="9905998" cy="753082"/>
          </a:xfrm>
        </p:spPr>
        <p:txBody>
          <a:bodyPr/>
          <a:lstStyle/>
          <a:p>
            <a:r>
              <a:rPr lang="en-US" dirty="0" smtClean="0"/>
              <a:t>Decision Trees - Impurity</a:t>
            </a:r>
            <a:endParaRPr lang="en-US" dirty="0"/>
          </a:p>
        </p:txBody>
      </p:sp>
      <p:sp>
        <p:nvSpPr>
          <p:cNvPr id="3" name="Content Placeholder 2"/>
          <p:cNvSpPr>
            <a:spLocks noGrp="1"/>
          </p:cNvSpPr>
          <p:nvPr>
            <p:ph idx="1"/>
          </p:nvPr>
        </p:nvSpPr>
        <p:spPr>
          <a:xfrm>
            <a:off x="1141413" y="1237786"/>
            <a:ext cx="10433553" cy="5285677"/>
          </a:xfrm>
        </p:spPr>
        <p:txBody>
          <a:bodyPr>
            <a:normAutofit/>
          </a:bodyPr>
          <a:lstStyle/>
          <a:p>
            <a:r>
              <a:rPr lang="en-US" dirty="0" smtClean="0"/>
              <a:t>Impurity = Chance of being incorrect if we were to randomly assign a label to an example in the same set.</a:t>
            </a:r>
          </a:p>
          <a:p>
            <a:r>
              <a:rPr lang="en-US" dirty="0" smtClean="0"/>
              <a:t>Example on impurity…</a:t>
            </a:r>
          </a:p>
          <a:p>
            <a:r>
              <a:rPr lang="en-US" dirty="0" smtClean="0"/>
              <a:t>Lets say we have two bowls:</a:t>
            </a:r>
          </a:p>
          <a:p>
            <a:pPr lvl="1"/>
            <a:r>
              <a:rPr lang="en-US" dirty="0" smtClean="0"/>
              <a:t>What will happen if we randomly draw a fruit from the first bowl and a label from the second?</a:t>
            </a:r>
            <a:endParaRPr lang="en-US" dirty="0"/>
          </a:p>
          <a:p>
            <a:pPr marL="457200" lvl="1" indent="0">
              <a:buNone/>
            </a:pPr>
            <a:endParaRPr lang="en-US" dirty="0"/>
          </a:p>
          <a:p>
            <a:pPr lvl="1"/>
            <a:r>
              <a:rPr lang="en-US" dirty="0" smtClean="0"/>
              <a:t>What about in this example with 5 different fruit and 5 different labels?						</a:t>
            </a:r>
            <a:endParaRPr lang="en-US" dirty="0"/>
          </a:p>
        </p:txBody>
      </p:sp>
      <p:pic>
        <p:nvPicPr>
          <p:cNvPr id="4" name="Picture 3"/>
          <p:cNvPicPr>
            <a:picLocks noChangeAspect="1"/>
          </p:cNvPicPr>
          <p:nvPr/>
        </p:nvPicPr>
        <p:blipFill>
          <a:blip r:embed="rId2"/>
          <a:stretch>
            <a:fillRect/>
          </a:stretch>
        </p:blipFill>
        <p:spPr>
          <a:xfrm>
            <a:off x="5307980" y="2010688"/>
            <a:ext cx="3939517" cy="1231645"/>
          </a:xfrm>
          <a:prstGeom prst="rect">
            <a:avLst/>
          </a:prstGeom>
        </p:spPr>
      </p:pic>
      <p:pic>
        <p:nvPicPr>
          <p:cNvPr id="5" name="Picture 4"/>
          <p:cNvPicPr>
            <a:picLocks noChangeAspect="1"/>
          </p:cNvPicPr>
          <p:nvPr/>
        </p:nvPicPr>
        <p:blipFill>
          <a:blip r:embed="rId3"/>
          <a:stretch>
            <a:fillRect/>
          </a:stretch>
        </p:blipFill>
        <p:spPr>
          <a:xfrm>
            <a:off x="2840773" y="3710684"/>
            <a:ext cx="1447800" cy="752475"/>
          </a:xfrm>
          <a:prstGeom prst="rect">
            <a:avLst/>
          </a:prstGeom>
        </p:spPr>
      </p:pic>
      <p:pic>
        <p:nvPicPr>
          <p:cNvPr id="6" name="Picture 5"/>
          <p:cNvPicPr>
            <a:picLocks noChangeAspect="1"/>
          </p:cNvPicPr>
          <p:nvPr/>
        </p:nvPicPr>
        <p:blipFill>
          <a:blip r:embed="rId4"/>
          <a:stretch>
            <a:fillRect/>
          </a:stretch>
        </p:blipFill>
        <p:spPr>
          <a:xfrm>
            <a:off x="1600452" y="4985072"/>
            <a:ext cx="4029075" cy="1266825"/>
          </a:xfrm>
          <a:prstGeom prst="rect">
            <a:avLst/>
          </a:prstGeom>
        </p:spPr>
      </p:pic>
      <p:sp>
        <p:nvSpPr>
          <p:cNvPr id="8" name="TextBox 7"/>
          <p:cNvSpPr txBox="1"/>
          <p:nvPr/>
        </p:nvSpPr>
        <p:spPr>
          <a:xfrm>
            <a:off x="5832088" y="5073805"/>
            <a:ext cx="5597912" cy="646331"/>
          </a:xfrm>
          <a:prstGeom prst="rect">
            <a:avLst/>
          </a:prstGeom>
          <a:noFill/>
        </p:spPr>
        <p:txBody>
          <a:bodyPr wrap="square" rtlCol="0">
            <a:spAutoFit/>
          </a:bodyPr>
          <a:lstStyle/>
          <a:p>
            <a:r>
              <a:rPr lang="en-US" dirty="0" smtClean="0"/>
              <a:t>Gini Impurity </a:t>
            </a:r>
            <a:r>
              <a:rPr lang="en-US" dirty="0"/>
              <a:t>= </a:t>
            </a:r>
            <a:r>
              <a:rPr lang="en-US" dirty="0" smtClean="0"/>
              <a:t>1-(1/5)^2 - </a:t>
            </a:r>
            <a:r>
              <a:rPr lang="en-US" dirty="0"/>
              <a:t>(1/5)^</a:t>
            </a:r>
            <a:r>
              <a:rPr lang="en-US" dirty="0" smtClean="0"/>
              <a:t>2 - </a:t>
            </a:r>
            <a:r>
              <a:rPr lang="en-US" dirty="0"/>
              <a:t>(1/5)^</a:t>
            </a:r>
            <a:r>
              <a:rPr lang="en-US" dirty="0" smtClean="0"/>
              <a:t>2 - </a:t>
            </a:r>
            <a:r>
              <a:rPr lang="en-US" dirty="0"/>
              <a:t>(1/5)^</a:t>
            </a:r>
            <a:r>
              <a:rPr lang="en-US" dirty="0" smtClean="0"/>
              <a:t>2 - </a:t>
            </a:r>
            <a:r>
              <a:rPr lang="en-US" dirty="0"/>
              <a:t>(1/5)^</a:t>
            </a:r>
            <a:r>
              <a:rPr lang="en-US" dirty="0" smtClean="0"/>
              <a:t>2 = </a:t>
            </a:r>
            <a:endParaRPr lang="en-US" dirty="0"/>
          </a:p>
        </p:txBody>
      </p:sp>
      <p:sp>
        <p:nvSpPr>
          <p:cNvPr id="9" name="TextBox 8"/>
          <p:cNvSpPr txBox="1"/>
          <p:nvPr/>
        </p:nvSpPr>
        <p:spPr>
          <a:xfrm>
            <a:off x="4532699" y="3764246"/>
            <a:ext cx="4908259" cy="646331"/>
          </a:xfrm>
          <a:prstGeom prst="rect">
            <a:avLst/>
          </a:prstGeom>
          <a:noFill/>
        </p:spPr>
        <p:txBody>
          <a:bodyPr wrap="square" rtlCol="0">
            <a:spAutoFit/>
          </a:bodyPr>
          <a:lstStyle/>
          <a:p>
            <a:r>
              <a:rPr lang="en-US" dirty="0" smtClean="0"/>
              <a:t>Gini Impurity = 1 – (5/5)^2 = 0 </a:t>
            </a:r>
            <a:endParaRPr lang="en-US" dirty="0"/>
          </a:p>
          <a:p>
            <a:endParaRPr lang="en-US" dirty="0"/>
          </a:p>
        </p:txBody>
      </p:sp>
    </p:spTree>
    <p:extLst>
      <p:ext uri="{BB962C8B-B14F-4D97-AF65-F5344CB8AC3E}">
        <p14:creationId xmlns:p14="http://schemas.microsoft.com/office/powerpoint/2010/main" val="935945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10518"/>
            <a:ext cx="9905998" cy="1094168"/>
          </a:xfrm>
        </p:spPr>
        <p:txBody>
          <a:bodyPr>
            <a:normAutofit/>
          </a:bodyPr>
          <a:lstStyle/>
          <a:p>
            <a:r>
              <a:rPr lang="en-US" sz="3200" dirty="0" smtClean="0"/>
              <a:t>Decision Trees – How does it decide how to split?</a:t>
            </a:r>
            <a:endParaRPr lang="en-US" sz="3200" dirty="0"/>
          </a:p>
        </p:txBody>
      </p:sp>
      <p:sp>
        <p:nvSpPr>
          <p:cNvPr id="3" name="Content Placeholder 2"/>
          <p:cNvSpPr>
            <a:spLocks noGrp="1"/>
          </p:cNvSpPr>
          <p:nvPr>
            <p:ph idx="1"/>
          </p:nvPr>
        </p:nvSpPr>
        <p:spPr>
          <a:xfrm>
            <a:off x="841829" y="1364114"/>
            <a:ext cx="10450285" cy="5326617"/>
          </a:xfrm>
        </p:spPr>
        <p:txBody>
          <a:bodyPr>
            <a:normAutofit/>
          </a:bodyPr>
          <a:lstStyle/>
          <a:p>
            <a:r>
              <a:rPr lang="en-US" dirty="0" smtClean="0"/>
              <a:t>There must be logic behind the placement of certain attributes in the tree…</a:t>
            </a:r>
          </a:p>
          <a:p>
            <a:r>
              <a:rPr lang="en-US" dirty="0" smtClean="0"/>
              <a:t>The key point to building a highly accurate tree is by knowing which “questions” to ask and when! T</a:t>
            </a:r>
          </a:p>
          <a:p>
            <a:r>
              <a:rPr lang="en-US" dirty="0" smtClean="0"/>
              <a:t>1) Gini Index/Impurity:</a:t>
            </a:r>
          </a:p>
          <a:p>
            <a:pPr lvl="1"/>
            <a:r>
              <a:rPr lang="en-US" dirty="0" smtClean="0"/>
              <a:t>Measure of the uncertainty at a single node</a:t>
            </a:r>
          </a:p>
          <a:p>
            <a:pPr lvl="1"/>
            <a:r>
              <a:rPr lang="en-US" dirty="0" smtClean="0"/>
              <a:t>Binary splits only</a:t>
            </a:r>
          </a:p>
          <a:p>
            <a:pPr lvl="1"/>
            <a:r>
              <a:rPr lang="en-US" dirty="0" smtClean="0"/>
              <a:t>The higher value of “Gini”, the more homogenous the sub-nodes</a:t>
            </a:r>
          </a:p>
          <a:p>
            <a:pPr lvl="1"/>
            <a:r>
              <a:rPr lang="en-US" dirty="0" smtClean="0"/>
              <a:t>Used by CART models</a:t>
            </a:r>
          </a:p>
          <a:p>
            <a:r>
              <a:rPr lang="en-US" dirty="0" smtClean="0"/>
              <a:t>2) Information Gain:</a:t>
            </a:r>
          </a:p>
          <a:p>
            <a:pPr lvl="1"/>
            <a:r>
              <a:rPr lang="en-US" dirty="0" smtClean="0"/>
              <a:t>Used as metric for splitting by various other decision tree types</a:t>
            </a:r>
          </a:p>
          <a:p>
            <a:pPr lvl="1"/>
            <a:endParaRPr lang="en-US" dirty="0" smtClean="0"/>
          </a:p>
          <a:p>
            <a:pPr lvl="1"/>
            <a:endParaRPr lang="en-US" dirty="0"/>
          </a:p>
          <a:p>
            <a:pPr lvl="1"/>
            <a:endParaRPr lang="en-US" dirty="0"/>
          </a:p>
        </p:txBody>
      </p:sp>
      <p:pic>
        <p:nvPicPr>
          <p:cNvPr id="5126" name="Picture 6" descr="Gini Inde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231" y="3468525"/>
            <a:ext cx="1533525"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92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 Example Using Gini </a:t>
            </a:r>
            <a:r>
              <a:rPr lang="en-US" dirty="0" smtClean="0"/>
              <a:t>Impurity</a:t>
            </a:r>
            <a:endParaRPr lang="en-US" dirty="0"/>
          </a:p>
        </p:txBody>
      </p:sp>
      <p:sp>
        <p:nvSpPr>
          <p:cNvPr id="3" name="Content Placeholder 2"/>
          <p:cNvSpPr>
            <a:spLocks noGrp="1"/>
          </p:cNvSpPr>
          <p:nvPr>
            <p:ph idx="1"/>
          </p:nvPr>
        </p:nvSpPr>
        <p:spPr/>
        <p:txBody>
          <a:bodyPr/>
          <a:lstStyle/>
          <a:p>
            <a:r>
              <a:rPr lang="en-US" dirty="0" smtClean="0"/>
              <a:t>Lets try an example using some sample data…</a:t>
            </a:r>
          </a:p>
          <a:p>
            <a:r>
              <a:rPr lang="en-US" dirty="0" smtClean="0"/>
              <a:t>Lets say we have a bunch of data on heart disease and are trying to create a decision tree based upon three variables: chest pain, good blood circulation, and blocked artery status.</a:t>
            </a:r>
          </a:p>
          <a:p>
            <a:r>
              <a:rPr lang="en-US" dirty="0" smtClean="0"/>
              <a:t>How does Gini impurity help us build our model?</a:t>
            </a:r>
            <a:endParaRPr lang="en-US" dirty="0"/>
          </a:p>
        </p:txBody>
      </p:sp>
    </p:spTree>
    <p:extLst>
      <p:ext uri="{BB962C8B-B14F-4D97-AF65-F5344CB8AC3E}">
        <p14:creationId xmlns:p14="http://schemas.microsoft.com/office/powerpoint/2010/main" val="156567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72469"/>
            <a:ext cx="9905998" cy="808838"/>
          </a:xfrm>
        </p:spPr>
        <p:txBody>
          <a:bodyPr>
            <a:normAutofit/>
          </a:bodyPr>
          <a:lstStyle/>
          <a:p>
            <a:r>
              <a:rPr lang="en-US" dirty="0" smtClean="0"/>
              <a:t>Decision Trees – Example Using Gini </a:t>
            </a:r>
            <a:r>
              <a:rPr lang="en-US" dirty="0" err="1" smtClean="0"/>
              <a:t>IMpurity</a:t>
            </a:r>
            <a:endParaRPr lang="en-US" dirty="0"/>
          </a:p>
        </p:txBody>
      </p:sp>
      <p:sp>
        <p:nvSpPr>
          <p:cNvPr id="5" name="Content Placeholder 4"/>
          <p:cNvSpPr>
            <a:spLocks noGrp="1"/>
          </p:cNvSpPr>
          <p:nvPr>
            <p:ph idx="1"/>
          </p:nvPr>
        </p:nvSpPr>
        <p:spPr>
          <a:xfrm>
            <a:off x="563672" y="3395512"/>
            <a:ext cx="11098060" cy="3280862"/>
          </a:xfrm>
        </p:spPr>
        <p:txBody>
          <a:bodyPr>
            <a:normAutofit fontScale="92500" lnSpcReduction="10000"/>
          </a:bodyPr>
          <a:lstStyle/>
          <a:p>
            <a:r>
              <a:rPr lang="en-US" dirty="0" smtClean="0"/>
              <a:t>Left Side = </a:t>
            </a:r>
            <a:r>
              <a:rPr lang="en-US" dirty="0"/>
              <a:t>C</a:t>
            </a:r>
            <a:r>
              <a:rPr lang="en-US" dirty="0" smtClean="0"/>
              <a:t>hest pain, Right side = No chest pain</a:t>
            </a:r>
          </a:p>
          <a:p>
            <a:r>
              <a:rPr lang="en-US" dirty="0" smtClean="0"/>
              <a:t>Gini Impurity for each leaf = 1 – (probability of “yes”)^2 – (probability of “no)^2</a:t>
            </a:r>
          </a:p>
          <a:p>
            <a:pPr lvl="1"/>
            <a:r>
              <a:rPr lang="en-US" dirty="0" smtClean="0"/>
              <a:t>Chest pain </a:t>
            </a:r>
            <a:r>
              <a:rPr lang="en-US" dirty="0"/>
              <a:t>l</a:t>
            </a:r>
            <a:r>
              <a:rPr lang="en-US" dirty="0" smtClean="0"/>
              <a:t>eaf node = 1 – (105/105+39)^2 – (39/105+39)^2 = 0.395</a:t>
            </a:r>
          </a:p>
          <a:p>
            <a:pPr lvl="1"/>
            <a:r>
              <a:rPr lang="en-US" dirty="0" smtClean="0"/>
              <a:t>No chest pain leaf node = 1 – (34/34+125)^2 – (125/34+125)^2 = 0.336</a:t>
            </a:r>
          </a:p>
          <a:p>
            <a:r>
              <a:rPr lang="en-US" dirty="0" smtClean="0"/>
              <a:t>We now need to calculate the total </a:t>
            </a:r>
            <a:r>
              <a:rPr lang="en-US" dirty="0" err="1" smtClean="0"/>
              <a:t>gini</a:t>
            </a:r>
            <a:r>
              <a:rPr lang="en-US" dirty="0"/>
              <a:t> </a:t>
            </a:r>
            <a:r>
              <a:rPr lang="en-US" dirty="0" smtClean="0"/>
              <a:t>impurity for this question by taking a weighted average of the above values…</a:t>
            </a:r>
          </a:p>
          <a:p>
            <a:r>
              <a:rPr lang="en-US" dirty="0" smtClean="0"/>
              <a:t>Total </a:t>
            </a:r>
            <a:r>
              <a:rPr lang="en-US" dirty="0" err="1" smtClean="0"/>
              <a:t>gini</a:t>
            </a:r>
            <a:r>
              <a:rPr lang="en-US" dirty="0" smtClean="0"/>
              <a:t> impurity for chest pain = </a:t>
            </a:r>
            <a:r>
              <a:rPr lang="en-US" dirty="0"/>
              <a:t> </a:t>
            </a:r>
            <a:r>
              <a:rPr lang="en-US" dirty="0" smtClean="0"/>
              <a:t>(144/144+159)*0.395 </a:t>
            </a:r>
            <a:r>
              <a:rPr lang="en-US" dirty="0"/>
              <a:t>– </a:t>
            </a:r>
            <a:r>
              <a:rPr lang="en-US" dirty="0" smtClean="0"/>
              <a:t>(159/144+159)*0.336 </a:t>
            </a:r>
            <a:r>
              <a:rPr lang="en-US" dirty="0"/>
              <a:t>= </a:t>
            </a:r>
            <a:r>
              <a:rPr lang="en-US" dirty="0" smtClean="0"/>
              <a:t>0.364</a:t>
            </a:r>
            <a:endParaRPr lang="en-US" dirty="0"/>
          </a:p>
        </p:txBody>
      </p:sp>
      <p:pic>
        <p:nvPicPr>
          <p:cNvPr id="10" name="Content Placeholder 3"/>
          <p:cNvPicPr>
            <a:picLocks noChangeAspect="1"/>
          </p:cNvPicPr>
          <p:nvPr/>
        </p:nvPicPr>
        <p:blipFill>
          <a:blip r:embed="rId2"/>
          <a:stretch>
            <a:fillRect/>
          </a:stretch>
        </p:blipFill>
        <p:spPr>
          <a:xfrm>
            <a:off x="2753316" y="906151"/>
            <a:ext cx="6481773" cy="2414204"/>
          </a:xfrm>
          <a:prstGeom prst="rect">
            <a:avLst/>
          </a:prstGeom>
        </p:spPr>
      </p:pic>
    </p:spTree>
    <p:extLst>
      <p:ext uri="{BB962C8B-B14F-4D97-AF65-F5344CB8AC3E}">
        <p14:creationId xmlns:p14="http://schemas.microsoft.com/office/powerpoint/2010/main" val="411086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17685"/>
            <a:ext cx="9905998" cy="609033"/>
          </a:xfrm>
        </p:spPr>
        <p:txBody>
          <a:bodyPr/>
          <a:lstStyle/>
          <a:p>
            <a:r>
              <a:rPr lang="en-US" dirty="0"/>
              <a:t>Decision Trees – Example Using Gini </a:t>
            </a:r>
            <a:r>
              <a:rPr lang="en-US" dirty="0" smtClean="0"/>
              <a:t>Impurity</a:t>
            </a:r>
            <a:endParaRPr lang="en-US" dirty="0"/>
          </a:p>
        </p:txBody>
      </p:sp>
      <p:sp>
        <p:nvSpPr>
          <p:cNvPr id="3" name="Content Placeholder 2"/>
          <p:cNvSpPr>
            <a:spLocks noGrp="1"/>
          </p:cNvSpPr>
          <p:nvPr>
            <p:ph idx="1"/>
          </p:nvPr>
        </p:nvSpPr>
        <p:spPr>
          <a:xfrm>
            <a:off x="4910203" y="1077238"/>
            <a:ext cx="6951945" cy="4864275"/>
          </a:xfrm>
        </p:spPr>
        <p:txBody>
          <a:bodyPr/>
          <a:lstStyle/>
          <a:p>
            <a:r>
              <a:rPr lang="en-US" dirty="0" smtClean="0"/>
              <a:t>Gini impurity for Chest Pain = 0.364</a:t>
            </a:r>
          </a:p>
          <a:p>
            <a:r>
              <a:rPr lang="en-US" dirty="0" smtClean="0"/>
              <a:t>Gini impurity for Good Blood Circulation = 0.360</a:t>
            </a:r>
          </a:p>
          <a:p>
            <a:r>
              <a:rPr lang="en-US" dirty="0" smtClean="0"/>
              <a:t>Gini impurity for Blocked Arteries = 0.381</a:t>
            </a:r>
          </a:p>
          <a:p>
            <a:r>
              <a:rPr lang="en-US" dirty="0" smtClean="0"/>
              <a:t>Which should we use to divide our root node?</a:t>
            </a:r>
          </a:p>
          <a:p>
            <a:pPr lvl="1"/>
            <a:r>
              <a:rPr lang="en-US" dirty="0" smtClean="0"/>
              <a:t>Good Blood Circulation should be the first split in our tree, as it has the lowest </a:t>
            </a:r>
            <a:r>
              <a:rPr lang="en-US" dirty="0"/>
              <a:t>G</a:t>
            </a:r>
            <a:r>
              <a:rPr lang="en-US" dirty="0" smtClean="0"/>
              <a:t>ini impurity.</a:t>
            </a:r>
          </a:p>
          <a:p>
            <a:endParaRPr lang="en-US" dirty="0" smtClean="0"/>
          </a:p>
          <a:p>
            <a:r>
              <a:rPr lang="en-US" dirty="0" smtClean="0"/>
              <a:t>What should we use to split next?</a:t>
            </a:r>
          </a:p>
        </p:txBody>
      </p:sp>
      <p:pic>
        <p:nvPicPr>
          <p:cNvPr id="4" name="Picture 3"/>
          <p:cNvPicPr>
            <a:picLocks noChangeAspect="1"/>
          </p:cNvPicPr>
          <p:nvPr/>
        </p:nvPicPr>
        <p:blipFill>
          <a:blip r:embed="rId2"/>
          <a:stretch>
            <a:fillRect/>
          </a:stretch>
        </p:blipFill>
        <p:spPr>
          <a:xfrm>
            <a:off x="569586" y="1027005"/>
            <a:ext cx="4127129" cy="4914508"/>
          </a:xfrm>
          <a:prstGeom prst="rect">
            <a:avLst/>
          </a:prstGeom>
        </p:spPr>
      </p:pic>
    </p:spTree>
    <p:extLst>
      <p:ext uri="{BB962C8B-B14F-4D97-AF65-F5344CB8AC3E}">
        <p14:creationId xmlns:p14="http://schemas.microsoft.com/office/powerpoint/2010/main" val="111328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5223" y="3708970"/>
            <a:ext cx="10664575" cy="2755268"/>
          </a:xfrm>
        </p:spPr>
        <p:txBody>
          <a:bodyPr/>
          <a:lstStyle/>
          <a:p>
            <a:r>
              <a:rPr lang="en-US" dirty="0" smtClean="0"/>
              <a:t>This is where we are now…</a:t>
            </a:r>
          </a:p>
          <a:p>
            <a:pPr lvl="1"/>
            <a:r>
              <a:rPr lang="en-US" dirty="0" smtClean="0"/>
              <a:t>The numbers represent the heart disease split for each answer to the question.</a:t>
            </a:r>
          </a:p>
          <a:p>
            <a:r>
              <a:rPr lang="en-US" dirty="0" smtClean="0"/>
              <a:t>Lets dive into the good circulation group on the left and find what the next step should be.</a:t>
            </a:r>
          </a:p>
          <a:p>
            <a:pPr lvl="1"/>
            <a:r>
              <a:rPr lang="en-US" dirty="0" smtClean="0"/>
              <a:t>Should we use Chest Pain or Blocked Arteries to split these further?</a:t>
            </a:r>
            <a:endParaRPr lang="en-US" dirty="0"/>
          </a:p>
        </p:txBody>
      </p:sp>
      <p:pic>
        <p:nvPicPr>
          <p:cNvPr id="4" name="Picture 3"/>
          <p:cNvPicPr>
            <a:picLocks noChangeAspect="1"/>
          </p:cNvPicPr>
          <p:nvPr/>
        </p:nvPicPr>
        <p:blipFill>
          <a:blip r:embed="rId2"/>
          <a:stretch>
            <a:fillRect/>
          </a:stretch>
        </p:blipFill>
        <p:spPr>
          <a:xfrm>
            <a:off x="3358997" y="1084594"/>
            <a:ext cx="5309547" cy="2431271"/>
          </a:xfrm>
          <a:prstGeom prst="rect">
            <a:avLst/>
          </a:prstGeom>
        </p:spPr>
      </p:pic>
      <p:sp>
        <p:nvSpPr>
          <p:cNvPr id="6" name="Title 1"/>
          <p:cNvSpPr txBox="1">
            <a:spLocks/>
          </p:cNvSpPr>
          <p:nvPr/>
        </p:nvSpPr>
        <p:spPr>
          <a:xfrm>
            <a:off x="1141413" y="217685"/>
            <a:ext cx="9905998" cy="6090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mtClean="0"/>
              <a:t>Decision Trees – Example Using Gini Impurity</a:t>
            </a:r>
            <a:endParaRPr lang="en-US" dirty="0"/>
          </a:p>
        </p:txBody>
      </p:sp>
    </p:spTree>
    <p:extLst>
      <p:ext uri="{BB962C8B-B14F-4D97-AF65-F5344CB8AC3E}">
        <p14:creationId xmlns:p14="http://schemas.microsoft.com/office/powerpoint/2010/main" val="284130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8121" y="5435028"/>
            <a:ext cx="9905999" cy="1037691"/>
          </a:xfrm>
        </p:spPr>
        <p:txBody>
          <a:bodyPr>
            <a:normAutofit/>
          </a:bodyPr>
          <a:lstStyle/>
          <a:p>
            <a:r>
              <a:rPr lang="en-US" dirty="0" smtClean="0"/>
              <a:t>Which should we use to further separate the patients in this node?</a:t>
            </a:r>
          </a:p>
          <a:p>
            <a:pPr lvl="1"/>
            <a:r>
              <a:rPr lang="en-US" dirty="0" smtClean="0"/>
              <a:t>Blocked arteries due to the lower impurity! </a:t>
            </a:r>
            <a:endParaRPr lang="en-US" dirty="0"/>
          </a:p>
        </p:txBody>
      </p:sp>
      <p:sp>
        <p:nvSpPr>
          <p:cNvPr id="4" name="Title 1"/>
          <p:cNvSpPr>
            <a:spLocks noGrp="1"/>
          </p:cNvSpPr>
          <p:nvPr>
            <p:ph type="title"/>
          </p:nvPr>
        </p:nvSpPr>
        <p:spPr>
          <a:xfrm>
            <a:off x="1141413" y="217685"/>
            <a:ext cx="9905998" cy="609033"/>
          </a:xfrm>
        </p:spPr>
        <p:txBody>
          <a:bodyPr/>
          <a:lstStyle/>
          <a:p>
            <a:r>
              <a:rPr lang="en-US" dirty="0"/>
              <a:t>Decision Trees – Example Using Gini </a:t>
            </a:r>
            <a:r>
              <a:rPr lang="en-US" dirty="0" smtClean="0"/>
              <a:t>Impurity</a:t>
            </a:r>
            <a:endParaRPr lang="en-US" dirty="0"/>
          </a:p>
        </p:txBody>
      </p:sp>
      <p:pic>
        <p:nvPicPr>
          <p:cNvPr id="6" name="Picture 5"/>
          <p:cNvPicPr>
            <a:picLocks noChangeAspect="1"/>
          </p:cNvPicPr>
          <p:nvPr/>
        </p:nvPicPr>
        <p:blipFill>
          <a:blip r:embed="rId2"/>
          <a:stretch>
            <a:fillRect/>
          </a:stretch>
        </p:blipFill>
        <p:spPr>
          <a:xfrm>
            <a:off x="1570358" y="826718"/>
            <a:ext cx="9048108" cy="4380957"/>
          </a:xfrm>
          <a:prstGeom prst="rect">
            <a:avLst/>
          </a:prstGeom>
        </p:spPr>
      </p:pic>
    </p:spTree>
    <p:extLst>
      <p:ext uri="{BB962C8B-B14F-4D97-AF65-F5344CB8AC3E}">
        <p14:creationId xmlns:p14="http://schemas.microsoft.com/office/powerpoint/2010/main" val="397670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41413" y="217685"/>
            <a:ext cx="9905998" cy="609033"/>
          </a:xfrm>
        </p:spPr>
        <p:txBody>
          <a:bodyPr/>
          <a:lstStyle/>
          <a:p>
            <a:r>
              <a:rPr lang="en-US" dirty="0"/>
              <a:t>Decision Trees – Example Using Gini </a:t>
            </a:r>
            <a:r>
              <a:rPr lang="en-US" dirty="0" smtClean="0"/>
              <a:t>Impurity</a:t>
            </a:r>
            <a:endParaRPr lang="en-US" dirty="0"/>
          </a:p>
        </p:txBody>
      </p:sp>
      <p:pic>
        <p:nvPicPr>
          <p:cNvPr id="9" name="Picture 8"/>
          <p:cNvPicPr>
            <a:picLocks noChangeAspect="1"/>
          </p:cNvPicPr>
          <p:nvPr/>
        </p:nvPicPr>
        <p:blipFill>
          <a:blip r:embed="rId3"/>
          <a:stretch>
            <a:fillRect/>
          </a:stretch>
        </p:blipFill>
        <p:spPr>
          <a:xfrm>
            <a:off x="694222" y="1561672"/>
            <a:ext cx="10805627" cy="4342543"/>
          </a:xfrm>
          <a:prstGeom prst="rect">
            <a:avLst/>
          </a:prstGeom>
        </p:spPr>
      </p:pic>
      <p:pic>
        <p:nvPicPr>
          <p:cNvPr id="8" name="Picture 7"/>
          <p:cNvPicPr>
            <a:picLocks noChangeAspect="1"/>
          </p:cNvPicPr>
          <p:nvPr/>
        </p:nvPicPr>
        <p:blipFill>
          <a:blip r:embed="rId4"/>
          <a:stretch>
            <a:fillRect/>
          </a:stretch>
        </p:blipFill>
        <p:spPr>
          <a:xfrm>
            <a:off x="668426" y="1179815"/>
            <a:ext cx="10810875" cy="4724400"/>
          </a:xfrm>
          <a:prstGeom prst="rect">
            <a:avLst/>
          </a:prstGeom>
        </p:spPr>
      </p:pic>
    </p:spTree>
    <p:extLst>
      <p:ext uri="{BB962C8B-B14F-4D97-AF65-F5344CB8AC3E}">
        <p14:creationId xmlns:p14="http://schemas.microsoft.com/office/powerpoint/2010/main" val="246315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41413" y="217685"/>
            <a:ext cx="9905998" cy="609033"/>
          </a:xfrm>
        </p:spPr>
        <p:txBody>
          <a:bodyPr/>
          <a:lstStyle/>
          <a:p>
            <a:r>
              <a:rPr lang="en-US" dirty="0"/>
              <a:t>Decision Trees – Example Using Gini </a:t>
            </a:r>
            <a:r>
              <a:rPr lang="en-US" dirty="0" smtClean="0"/>
              <a:t>Impurity</a:t>
            </a:r>
            <a:endParaRPr lang="en-US" dirty="0"/>
          </a:p>
        </p:txBody>
      </p:sp>
      <p:pic>
        <p:nvPicPr>
          <p:cNvPr id="2" name="Picture 1"/>
          <p:cNvPicPr>
            <a:picLocks noChangeAspect="1"/>
          </p:cNvPicPr>
          <p:nvPr/>
        </p:nvPicPr>
        <p:blipFill rotWithShape="1">
          <a:blip r:embed="rId3"/>
          <a:srcRect l="936" t="1199" r="9195"/>
          <a:stretch/>
        </p:blipFill>
        <p:spPr>
          <a:xfrm>
            <a:off x="1009681" y="1064659"/>
            <a:ext cx="5923539" cy="3114943"/>
          </a:xfrm>
          <a:prstGeom prst="rect">
            <a:avLst/>
          </a:prstGeom>
        </p:spPr>
      </p:pic>
      <p:sp>
        <p:nvSpPr>
          <p:cNvPr id="3" name="TextBox 2"/>
          <p:cNvSpPr txBox="1"/>
          <p:nvPr/>
        </p:nvSpPr>
        <p:spPr>
          <a:xfrm>
            <a:off x="1769482" y="4407613"/>
            <a:ext cx="9727300" cy="2123658"/>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Now we are here…how to we handle that good circulation without blocked arteries node? Do we use chest pain?</a:t>
            </a:r>
          </a:p>
          <a:p>
            <a:pPr marL="342900" indent="-342900">
              <a:buFont typeface="Arial" panose="020B0604020202020204" pitchFamily="34" charset="0"/>
              <a:buChar char="•"/>
            </a:pPr>
            <a:r>
              <a:rPr lang="en-US" sz="2400" dirty="0" smtClean="0"/>
              <a:t>Use Gini impurity…</a:t>
            </a:r>
          </a:p>
          <a:p>
            <a:pPr marL="800100" lvl="1" indent="-342900">
              <a:buFont typeface="Arial" panose="020B0604020202020204" pitchFamily="34" charset="0"/>
              <a:buChar char="•"/>
            </a:pPr>
            <a:r>
              <a:rPr lang="en-US" sz="2000" dirty="0" smtClean="0"/>
              <a:t>Right now that node has an impurity of 0.2</a:t>
            </a:r>
          </a:p>
          <a:p>
            <a:pPr marL="800100" lvl="1" indent="-342900">
              <a:buFont typeface="Arial" panose="020B0604020202020204" pitchFamily="34" charset="0"/>
              <a:buChar char="•"/>
            </a:pPr>
            <a:r>
              <a:rPr lang="en-US" sz="2000" dirty="0" smtClean="0"/>
              <a:t>If we try to divide further with chest pain, the impurity = 0.29</a:t>
            </a:r>
          </a:p>
          <a:p>
            <a:pPr marL="800100" lvl="1" indent="-342900">
              <a:buFont typeface="Arial" panose="020B0604020202020204" pitchFamily="34" charset="0"/>
              <a:buChar char="•"/>
            </a:pPr>
            <a:r>
              <a:rPr lang="en-US" sz="2000" dirty="0" smtClean="0"/>
              <a:t>So we make it a leaf node!</a:t>
            </a:r>
            <a:endParaRPr lang="en-US" sz="2000" dirty="0"/>
          </a:p>
        </p:txBody>
      </p:sp>
      <p:pic>
        <p:nvPicPr>
          <p:cNvPr id="4" name="Picture 3"/>
          <p:cNvPicPr>
            <a:picLocks noChangeAspect="1"/>
          </p:cNvPicPr>
          <p:nvPr/>
        </p:nvPicPr>
        <p:blipFill>
          <a:blip r:embed="rId4"/>
          <a:stretch>
            <a:fillRect/>
          </a:stretch>
        </p:blipFill>
        <p:spPr>
          <a:xfrm>
            <a:off x="7824384" y="1904373"/>
            <a:ext cx="3461390" cy="1435514"/>
          </a:xfrm>
          <a:prstGeom prst="rect">
            <a:avLst/>
          </a:prstGeom>
        </p:spPr>
      </p:pic>
      <p:pic>
        <p:nvPicPr>
          <p:cNvPr id="6" name="Picture 5"/>
          <p:cNvPicPr>
            <a:picLocks noChangeAspect="1"/>
          </p:cNvPicPr>
          <p:nvPr/>
        </p:nvPicPr>
        <p:blipFill rotWithShape="1">
          <a:blip r:embed="rId5"/>
          <a:srcRect l="333" t="10406" r="3820" b="-10406"/>
          <a:stretch/>
        </p:blipFill>
        <p:spPr>
          <a:xfrm>
            <a:off x="1009681" y="1064659"/>
            <a:ext cx="5923540" cy="3455638"/>
          </a:xfrm>
          <a:prstGeom prst="rect">
            <a:avLst/>
          </a:prstGeom>
        </p:spPr>
      </p:pic>
    </p:spTree>
    <p:extLst>
      <p:ext uri="{BB962C8B-B14F-4D97-AF65-F5344CB8AC3E}">
        <p14:creationId xmlns:p14="http://schemas.microsoft.com/office/powerpoint/2010/main" val="2971717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3" y="4685742"/>
            <a:ext cx="9905999" cy="1592495"/>
          </a:xfrm>
        </p:spPr>
        <p:txBody>
          <a:bodyPr>
            <a:normAutofit/>
          </a:bodyPr>
          <a:lstStyle/>
          <a:p>
            <a:r>
              <a:rPr lang="en-US" dirty="0" smtClean="0"/>
              <a:t>Skipping forward, this is what our final decision tree will look like!</a:t>
            </a:r>
          </a:p>
          <a:p>
            <a:r>
              <a:rPr lang="en-US" dirty="0" smtClean="0"/>
              <a:t>But what about numerical data? Like a patient’s weight? </a:t>
            </a:r>
          </a:p>
        </p:txBody>
      </p:sp>
      <p:sp>
        <p:nvSpPr>
          <p:cNvPr id="4" name="Title 1"/>
          <p:cNvSpPr>
            <a:spLocks noGrp="1"/>
          </p:cNvSpPr>
          <p:nvPr>
            <p:ph type="title"/>
          </p:nvPr>
        </p:nvSpPr>
        <p:spPr>
          <a:xfrm>
            <a:off x="1141413" y="217685"/>
            <a:ext cx="9905998" cy="609033"/>
          </a:xfrm>
        </p:spPr>
        <p:txBody>
          <a:bodyPr/>
          <a:lstStyle/>
          <a:p>
            <a:r>
              <a:rPr lang="en-US" dirty="0"/>
              <a:t>Decision Trees – Example Using Gini </a:t>
            </a:r>
            <a:r>
              <a:rPr lang="en-US" dirty="0" smtClean="0"/>
              <a:t>Impurity</a:t>
            </a:r>
            <a:endParaRPr lang="en-US" dirty="0"/>
          </a:p>
        </p:txBody>
      </p:sp>
      <p:pic>
        <p:nvPicPr>
          <p:cNvPr id="2" name="Picture 1"/>
          <p:cNvPicPr>
            <a:picLocks noChangeAspect="1"/>
          </p:cNvPicPr>
          <p:nvPr/>
        </p:nvPicPr>
        <p:blipFill>
          <a:blip r:embed="rId2"/>
          <a:stretch>
            <a:fillRect/>
          </a:stretch>
        </p:blipFill>
        <p:spPr>
          <a:xfrm>
            <a:off x="2198795" y="971282"/>
            <a:ext cx="7796568" cy="3569896"/>
          </a:xfrm>
          <a:prstGeom prst="rect">
            <a:avLst/>
          </a:prstGeom>
        </p:spPr>
      </p:pic>
    </p:spTree>
    <p:extLst>
      <p:ext uri="{BB962C8B-B14F-4D97-AF65-F5344CB8AC3E}">
        <p14:creationId xmlns:p14="http://schemas.microsoft.com/office/powerpoint/2010/main" val="2908277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Class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Decision Trees</a:t>
            </a:r>
          </a:p>
          <a:p>
            <a:pPr marL="457200" indent="-457200">
              <a:buFont typeface="+mj-lt"/>
              <a:buAutoNum type="arabicPeriod"/>
            </a:pPr>
            <a:r>
              <a:rPr lang="en-US" dirty="0" smtClean="0"/>
              <a:t>Ensemble Methods</a:t>
            </a:r>
          </a:p>
          <a:p>
            <a:pPr marL="457200" indent="-457200">
              <a:buFont typeface="+mj-lt"/>
              <a:buAutoNum type="arabicPeriod"/>
            </a:pPr>
            <a:r>
              <a:rPr lang="en-US" dirty="0"/>
              <a:t>Random </a:t>
            </a:r>
            <a:r>
              <a:rPr lang="en-US" dirty="0" smtClean="0"/>
              <a:t>Forest</a:t>
            </a:r>
            <a:endParaRPr lang="en-US" dirty="0"/>
          </a:p>
        </p:txBody>
      </p:sp>
    </p:spTree>
    <p:extLst>
      <p:ext uri="{BB962C8B-B14F-4D97-AF65-F5344CB8AC3E}">
        <p14:creationId xmlns:p14="http://schemas.microsoft.com/office/powerpoint/2010/main" val="2041938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8671" y="176729"/>
            <a:ext cx="9905998" cy="645203"/>
          </a:xfrm>
        </p:spPr>
        <p:txBody>
          <a:bodyPr/>
          <a:lstStyle/>
          <a:p>
            <a:r>
              <a:rPr lang="en-US" dirty="0" smtClean="0"/>
              <a:t>Decision Trees – Avoiding Overfitting</a:t>
            </a:r>
            <a:endParaRPr lang="en-US" dirty="0"/>
          </a:p>
        </p:txBody>
      </p:sp>
      <p:sp>
        <p:nvSpPr>
          <p:cNvPr id="3" name="Content Placeholder 2"/>
          <p:cNvSpPr>
            <a:spLocks noGrp="1"/>
          </p:cNvSpPr>
          <p:nvPr>
            <p:ph idx="1"/>
          </p:nvPr>
        </p:nvSpPr>
        <p:spPr>
          <a:xfrm>
            <a:off x="1141412" y="1037690"/>
            <a:ext cx="9905999" cy="5383658"/>
          </a:xfrm>
        </p:spPr>
        <p:txBody>
          <a:bodyPr>
            <a:normAutofit lnSpcReduction="10000"/>
          </a:bodyPr>
          <a:lstStyle/>
          <a:p>
            <a:r>
              <a:rPr lang="en-US" dirty="0" smtClean="0"/>
              <a:t>Decision trees are particularly prone to overfitting…how can we avoid this?</a:t>
            </a:r>
          </a:p>
          <a:p>
            <a:r>
              <a:rPr lang="en-US" dirty="0" smtClean="0"/>
              <a:t>Two main ways…</a:t>
            </a:r>
          </a:p>
          <a:p>
            <a:r>
              <a:rPr lang="en-US" dirty="0" smtClean="0"/>
              <a:t>1) Setting constraints on tree size</a:t>
            </a:r>
          </a:p>
          <a:p>
            <a:pPr lvl="1"/>
            <a:r>
              <a:rPr lang="en-US" dirty="0" smtClean="0"/>
              <a:t>Set minimum number of samples for node split</a:t>
            </a:r>
          </a:p>
          <a:p>
            <a:pPr lvl="1"/>
            <a:r>
              <a:rPr lang="en-US" dirty="0" smtClean="0"/>
              <a:t>Set minimum number of samples for a terminal node (leaf)</a:t>
            </a:r>
          </a:p>
          <a:p>
            <a:pPr lvl="1"/>
            <a:r>
              <a:rPr lang="en-US" dirty="0" smtClean="0"/>
              <a:t>Set maximum depth of tree (number of vertical splits)</a:t>
            </a:r>
          </a:p>
          <a:p>
            <a:pPr lvl="1"/>
            <a:r>
              <a:rPr lang="en-US" dirty="0" smtClean="0"/>
              <a:t>Set maximum number of terminal nodes</a:t>
            </a:r>
          </a:p>
          <a:p>
            <a:pPr lvl="1"/>
            <a:r>
              <a:rPr lang="en-US" dirty="0" smtClean="0"/>
              <a:t>Set maximum features to consider for splitting (feature selection!)</a:t>
            </a:r>
            <a:endParaRPr lang="en-US" dirty="0"/>
          </a:p>
          <a:p>
            <a:pPr lvl="1"/>
            <a:endParaRPr lang="en-US" dirty="0" smtClean="0"/>
          </a:p>
          <a:p>
            <a:pPr lvl="1"/>
            <a:r>
              <a:rPr lang="en-US" dirty="0" smtClean="0"/>
              <a:t>Note: Setting constraints on tree size is known as a top down or “greedy” approach</a:t>
            </a:r>
          </a:p>
          <a:p>
            <a:pPr lvl="2"/>
            <a:r>
              <a:rPr lang="en-US" dirty="0" smtClean="0"/>
              <a:t>The tree will continue until a certain constraint is met without knowing what the results below could potentially be.</a:t>
            </a:r>
          </a:p>
        </p:txBody>
      </p:sp>
    </p:spTree>
    <p:extLst>
      <p:ext uri="{BB962C8B-B14F-4D97-AF65-F5344CB8AC3E}">
        <p14:creationId xmlns:p14="http://schemas.microsoft.com/office/powerpoint/2010/main" val="68202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8671" y="176729"/>
            <a:ext cx="9905998" cy="645203"/>
          </a:xfrm>
        </p:spPr>
        <p:txBody>
          <a:bodyPr/>
          <a:lstStyle/>
          <a:p>
            <a:r>
              <a:rPr lang="en-US" dirty="0" smtClean="0"/>
              <a:t>Decision Trees – Avoiding Overfitting</a:t>
            </a:r>
            <a:endParaRPr lang="en-US" dirty="0"/>
          </a:p>
        </p:txBody>
      </p:sp>
      <p:sp>
        <p:nvSpPr>
          <p:cNvPr id="3" name="Content Placeholder 2"/>
          <p:cNvSpPr>
            <a:spLocks noGrp="1"/>
          </p:cNvSpPr>
          <p:nvPr>
            <p:ph idx="1"/>
          </p:nvPr>
        </p:nvSpPr>
        <p:spPr>
          <a:xfrm>
            <a:off x="1038671" y="1389382"/>
            <a:ext cx="9905999" cy="4753511"/>
          </a:xfrm>
        </p:spPr>
        <p:txBody>
          <a:bodyPr>
            <a:normAutofit/>
          </a:bodyPr>
          <a:lstStyle/>
          <a:p>
            <a:r>
              <a:rPr lang="en-US" dirty="0" smtClean="0"/>
              <a:t>The alternative to setting constraints is pruning!</a:t>
            </a:r>
          </a:p>
          <a:p>
            <a:r>
              <a:rPr lang="en-US" dirty="0" smtClean="0"/>
              <a:t>2) Pruning:</a:t>
            </a:r>
          </a:p>
          <a:p>
            <a:pPr lvl="1"/>
            <a:r>
              <a:rPr lang="en-US" dirty="0" smtClean="0"/>
              <a:t>Steps:</a:t>
            </a:r>
          </a:p>
          <a:p>
            <a:pPr marL="1257300" lvl="2" indent="-342900">
              <a:buFont typeface="+mj-lt"/>
              <a:buAutoNum type="arabicPeriod"/>
            </a:pPr>
            <a:r>
              <a:rPr lang="en-US" dirty="0" smtClean="0"/>
              <a:t>Make a decision tree to a large depth</a:t>
            </a:r>
          </a:p>
          <a:p>
            <a:pPr marL="1257300" lvl="2" indent="-342900">
              <a:buFont typeface="+mj-lt"/>
              <a:buAutoNum type="arabicPeriod"/>
            </a:pPr>
            <a:r>
              <a:rPr lang="en-US" dirty="0" smtClean="0"/>
              <a:t>Start at the bottom and start removing leaves that are causing problems (very small, impure)</a:t>
            </a:r>
            <a:endParaRPr lang="en-US" dirty="0"/>
          </a:p>
          <a:p>
            <a:r>
              <a:rPr lang="en-US" dirty="0" smtClean="0"/>
              <a:t>Can be automated in some advanced packages in Python and R (not available in </a:t>
            </a:r>
            <a:r>
              <a:rPr lang="en-US" dirty="0" err="1" smtClean="0"/>
              <a:t>Sklearn</a:t>
            </a:r>
            <a:r>
              <a:rPr lang="en-US" dirty="0" smtClean="0"/>
              <a:t>)</a:t>
            </a:r>
          </a:p>
        </p:txBody>
      </p:sp>
    </p:spTree>
    <p:extLst>
      <p:ext uri="{BB962C8B-B14F-4D97-AF65-F5344CB8AC3E}">
        <p14:creationId xmlns:p14="http://schemas.microsoft.com/office/powerpoint/2010/main" val="344829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2458" y="304800"/>
            <a:ext cx="10247086" cy="1175657"/>
          </a:xfrm>
        </p:spPr>
        <p:txBody>
          <a:bodyPr/>
          <a:lstStyle/>
          <a:p>
            <a:r>
              <a:rPr lang="en-US" dirty="0" smtClean="0"/>
              <a:t>Decision Trees – Pros and Cons</a:t>
            </a:r>
            <a:endParaRPr lang="en-US" dirty="0"/>
          </a:p>
        </p:txBody>
      </p:sp>
      <p:sp>
        <p:nvSpPr>
          <p:cNvPr id="3" name="Content Placeholder 2"/>
          <p:cNvSpPr>
            <a:spLocks noGrp="1"/>
          </p:cNvSpPr>
          <p:nvPr>
            <p:ph idx="1"/>
          </p:nvPr>
        </p:nvSpPr>
        <p:spPr>
          <a:xfrm>
            <a:off x="783772" y="1640114"/>
            <a:ext cx="10435772" cy="4296229"/>
          </a:xfrm>
        </p:spPr>
        <p:txBody>
          <a:bodyPr>
            <a:normAutofit fontScale="92500" lnSpcReduction="20000"/>
          </a:bodyPr>
          <a:lstStyle/>
          <a:p>
            <a:r>
              <a:rPr lang="en-US" sz="2800" dirty="0" smtClean="0"/>
              <a:t>Pros:</a:t>
            </a:r>
          </a:p>
          <a:p>
            <a:pPr lvl="1"/>
            <a:r>
              <a:rPr lang="en-US" sz="2400" dirty="0" smtClean="0"/>
              <a:t>Easy interpretation!</a:t>
            </a:r>
          </a:p>
          <a:p>
            <a:pPr lvl="1"/>
            <a:r>
              <a:rPr lang="en-US" sz="2400" dirty="0" smtClean="0"/>
              <a:t>Useful in data exploration</a:t>
            </a:r>
          </a:p>
          <a:p>
            <a:pPr lvl="1"/>
            <a:r>
              <a:rPr lang="en-US" sz="2400" dirty="0" smtClean="0"/>
              <a:t>Requires less data cleaning</a:t>
            </a:r>
          </a:p>
          <a:p>
            <a:pPr lvl="1"/>
            <a:r>
              <a:rPr lang="en-US" sz="2400" dirty="0" smtClean="0"/>
              <a:t>Not constrained by data type</a:t>
            </a:r>
          </a:p>
          <a:p>
            <a:pPr lvl="1"/>
            <a:r>
              <a:rPr lang="en-US" sz="2400" dirty="0" smtClean="0"/>
              <a:t>Non-parametric model can fit complex relationships</a:t>
            </a:r>
          </a:p>
          <a:p>
            <a:pPr lvl="1"/>
            <a:r>
              <a:rPr lang="en-US" sz="2400" dirty="0" smtClean="0"/>
              <a:t>Works well with noisy or incomplete data</a:t>
            </a:r>
          </a:p>
          <a:p>
            <a:r>
              <a:rPr lang="en-US" sz="2800" dirty="0" smtClean="0"/>
              <a:t>Cons:</a:t>
            </a:r>
          </a:p>
          <a:p>
            <a:pPr lvl="1"/>
            <a:r>
              <a:rPr lang="en-US" sz="2400" dirty="0" smtClean="0"/>
              <a:t>Prone to overfitting</a:t>
            </a:r>
          </a:p>
          <a:p>
            <a:pPr lvl="1"/>
            <a:r>
              <a:rPr lang="en-US" sz="2400" dirty="0" smtClean="0"/>
              <a:t>Classification error rate can be high when your n is small and p is large</a:t>
            </a:r>
            <a:endParaRPr lang="en-US" sz="2400" dirty="0"/>
          </a:p>
        </p:txBody>
      </p:sp>
    </p:spTree>
    <p:extLst>
      <p:ext uri="{BB962C8B-B14F-4D97-AF65-F5344CB8AC3E}">
        <p14:creationId xmlns:p14="http://schemas.microsoft.com/office/powerpoint/2010/main" val="243389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94705"/>
            <a:ext cx="9905998" cy="655478"/>
          </a:xfrm>
        </p:spPr>
        <p:txBody>
          <a:bodyPr/>
          <a:lstStyle/>
          <a:p>
            <a:r>
              <a:rPr lang="en-US" dirty="0" smtClean="0"/>
              <a:t>Decision Trees – Final Words</a:t>
            </a:r>
            <a:endParaRPr lang="en-US" dirty="0"/>
          </a:p>
        </p:txBody>
      </p:sp>
      <p:sp>
        <p:nvSpPr>
          <p:cNvPr id="3" name="Content Placeholder 2"/>
          <p:cNvSpPr>
            <a:spLocks noGrp="1"/>
          </p:cNvSpPr>
          <p:nvPr>
            <p:ph idx="1"/>
          </p:nvPr>
        </p:nvSpPr>
        <p:spPr>
          <a:xfrm>
            <a:off x="1141412" y="1785613"/>
            <a:ext cx="9905999" cy="4548028"/>
          </a:xfrm>
        </p:spPr>
        <p:txBody>
          <a:bodyPr/>
          <a:lstStyle/>
          <a:p>
            <a:r>
              <a:rPr lang="en-US" dirty="0" smtClean="0"/>
              <a:t>Decision trees are great for relatively complex, non-linear relationships when other simpler methods fail</a:t>
            </a:r>
          </a:p>
          <a:p>
            <a:r>
              <a:rPr lang="en-US" dirty="0" smtClean="0"/>
              <a:t>Can be somewhat computationally expensive</a:t>
            </a:r>
          </a:p>
          <a:p>
            <a:r>
              <a:rPr lang="en-US" dirty="0" smtClean="0"/>
              <a:t>Easy to interpret and visualize</a:t>
            </a:r>
          </a:p>
          <a:p>
            <a:r>
              <a:rPr lang="en-US" dirty="0" smtClean="0"/>
              <a:t>Method can be utilized for even greater accuracy by using Random Forest</a:t>
            </a:r>
            <a:endParaRPr lang="en-US" dirty="0"/>
          </a:p>
        </p:txBody>
      </p:sp>
    </p:spTree>
    <p:extLst>
      <p:ext uri="{BB962C8B-B14F-4D97-AF65-F5344CB8AC3E}">
        <p14:creationId xmlns:p14="http://schemas.microsoft.com/office/powerpoint/2010/main" val="277670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25464"/>
            <a:ext cx="9905998" cy="1100380"/>
          </a:xfrm>
        </p:spPr>
        <p:txBody>
          <a:bodyPr/>
          <a:lstStyle/>
          <a:p>
            <a:r>
              <a:rPr lang="en-US" dirty="0" smtClean="0"/>
              <a:t>What are ensemble Methods?</a:t>
            </a:r>
            <a:endParaRPr lang="en-US" dirty="0"/>
          </a:p>
        </p:txBody>
      </p:sp>
      <p:sp>
        <p:nvSpPr>
          <p:cNvPr id="3" name="Content Placeholder 2"/>
          <p:cNvSpPr>
            <a:spLocks noGrp="1"/>
          </p:cNvSpPr>
          <p:nvPr>
            <p:ph idx="1"/>
          </p:nvPr>
        </p:nvSpPr>
        <p:spPr>
          <a:xfrm>
            <a:off x="1141412" y="1425845"/>
            <a:ext cx="9905999" cy="5176434"/>
          </a:xfrm>
        </p:spPr>
        <p:txBody>
          <a:bodyPr>
            <a:normAutofit lnSpcReduction="10000"/>
          </a:bodyPr>
          <a:lstStyle/>
          <a:p>
            <a:r>
              <a:rPr lang="en-US" dirty="0" smtClean="0"/>
              <a:t>A subtype of machine learning that combines several models to create a single predictive model.</a:t>
            </a:r>
          </a:p>
          <a:p>
            <a:r>
              <a:rPr lang="en-US" dirty="0" smtClean="0"/>
              <a:t>Ensemble: combine many predictors:</a:t>
            </a:r>
          </a:p>
          <a:p>
            <a:pPr lvl="1"/>
            <a:r>
              <a:rPr lang="en-US" dirty="0" smtClean="0"/>
              <a:t>Weighted combination of predictors</a:t>
            </a:r>
          </a:p>
          <a:p>
            <a:pPr lvl="1"/>
            <a:r>
              <a:rPr lang="en-US" dirty="0" smtClean="0"/>
              <a:t>Can be made of many of the same type of model, may not</a:t>
            </a:r>
          </a:p>
          <a:p>
            <a:r>
              <a:rPr lang="en-US" dirty="0" smtClean="0"/>
              <a:t>There are two types of ensemble methods:</a:t>
            </a:r>
          </a:p>
          <a:p>
            <a:pPr lvl="1"/>
            <a:r>
              <a:rPr lang="en-US" dirty="0" smtClean="0"/>
              <a:t>1) Sequential</a:t>
            </a:r>
          </a:p>
          <a:p>
            <a:pPr lvl="2"/>
            <a:r>
              <a:rPr lang="en-US" dirty="0" smtClean="0"/>
              <a:t>Base learners are generated sequentially and build off of each other</a:t>
            </a:r>
          </a:p>
          <a:p>
            <a:pPr lvl="2"/>
            <a:r>
              <a:rPr lang="en-US" dirty="0" smtClean="0"/>
              <a:t>Example: </a:t>
            </a:r>
            <a:r>
              <a:rPr lang="en-US" dirty="0" err="1" smtClean="0"/>
              <a:t>AdaBoost</a:t>
            </a:r>
            <a:endParaRPr lang="en-US" dirty="0" smtClean="0"/>
          </a:p>
          <a:p>
            <a:pPr lvl="1"/>
            <a:r>
              <a:rPr lang="en-US" dirty="0" smtClean="0"/>
              <a:t>2) Parallel</a:t>
            </a:r>
          </a:p>
          <a:p>
            <a:pPr lvl="2"/>
            <a:r>
              <a:rPr lang="en-US" dirty="0" smtClean="0"/>
              <a:t>Base learners are generated in parallel and are </a:t>
            </a:r>
          </a:p>
          <a:p>
            <a:pPr lvl="2"/>
            <a:r>
              <a:rPr lang="en-US" dirty="0" smtClean="0"/>
              <a:t>Example: Random Forest</a:t>
            </a:r>
          </a:p>
        </p:txBody>
      </p:sp>
    </p:spTree>
    <p:extLst>
      <p:ext uri="{BB962C8B-B14F-4D97-AF65-F5344CB8AC3E}">
        <p14:creationId xmlns:p14="http://schemas.microsoft.com/office/powerpoint/2010/main" val="356458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5480801" y="1482599"/>
            <a:ext cx="6181810" cy="493192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800" dirty="0" smtClean="0"/>
              <a:t>Contestant has two options for help…</a:t>
            </a:r>
          </a:p>
          <a:p>
            <a:pPr lvl="1"/>
            <a:r>
              <a:rPr lang="en-US" sz="2400" dirty="0" smtClean="0"/>
              <a:t>1) Phone a Friend</a:t>
            </a:r>
          </a:p>
          <a:p>
            <a:pPr lvl="6"/>
            <a:r>
              <a:rPr lang="en-US" sz="1600" dirty="0" smtClean="0"/>
              <a:t>Correct only some of the time</a:t>
            </a:r>
            <a:endParaRPr lang="en-US" sz="1600" dirty="0"/>
          </a:p>
          <a:p>
            <a:pPr lvl="1"/>
            <a:endParaRPr lang="en-US" sz="2400" dirty="0" smtClean="0"/>
          </a:p>
          <a:p>
            <a:pPr lvl="1"/>
            <a:endParaRPr lang="en-US" sz="2400" dirty="0"/>
          </a:p>
          <a:p>
            <a:pPr lvl="1"/>
            <a:endParaRPr lang="en-US" sz="2400" dirty="0" smtClean="0"/>
          </a:p>
          <a:p>
            <a:pPr lvl="1"/>
            <a:r>
              <a:rPr lang="en-US" sz="2400" dirty="0" smtClean="0"/>
              <a:t>2) Ask the Audience</a:t>
            </a:r>
          </a:p>
          <a:p>
            <a:pPr lvl="6"/>
            <a:r>
              <a:rPr lang="en-US" sz="1600" dirty="0" smtClean="0"/>
              <a:t>Very likely to be correct</a:t>
            </a:r>
            <a:endParaRPr lang="en-US" sz="1600" dirty="0"/>
          </a:p>
        </p:txBody>
      </p:sp>
      <p:sp>
        <p:nvSpPr>
          <p:cNvPr id="2" name="Title 1"/>
          <p:cNvSpPr>
            <a:spLocks noGrp="1"/>
          </p:cNvSpPr>
          <p:nvPr>
            <p:ph type="title"/>
          </p:nvPr>
        </p:nvSpPr>
        <p:spPr>
          <a:xfrm>
            <a:off x="1141412" y="262057"/>
            <a:ext cx="9905998" cy="931313"/>
          </a:xfrm>
        </p:spPr>
        <p:txBody>
          <a:bodyPr>
            <a:normAutofit/>
          </a:bodyPr>
          <a:lstStyle/>
          <a:p>
            <a:r>
              <a:rPr lang="en-US" dirty="0" smtClean="0"/>
              <a:t>Ensemble Methods – Why an Ensemble?  </a:t>
            </a:r>
            <a:endParaRPr lang="en-US" dirty="0"/>
          </a:p>
        </p:txBody>
      </p:sp>
      <p:sp>
        <p:nvSpPr>
          <p:cNvPr id="3" name="Content Placeholder 2"/>
          <p:cNvSpPr>
            <a:spLocks noGrp="1"/>
          </p:cNvSpPr>
          <p:nvPr>
            <p:ph idx="1"/>
          </p:nvPr>
        </p:nvSpPr>
        <p:spPr>
          <a:xfrm>
            <a:off x="1141412" y="1425844"/>
            <a:ext cx="4190005" cy="4365357"/>
          </a:xfrm>
        </p:spPr>
        <p:txBody>
          <a:bodyPr/>
          <a:lstStyle/>
          <a:p>
            <a:r>
              <a:rPr lang="en-US" dirty="0" smtClean="0"/>
              <a:t>Who remembers this show…</a:t>
            </a:r>
            <a:endParaRPr lang="en-US" dirty="0"/>
          </a:p>
        </p:txBody>
      </p:sp>
      <p:pic>
        <p:nvPicPr>
          <p:cNvPr id="7170" name="Picture 2" descr="Image result for who wants to be a millionai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896" y="2014780"/>
            <a:ext cx="2668290" cy="266829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2522631" y="4510007"/>
            <a:ext cx="4863885" cy="436535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dirty="0"/>
          </a:p>
        </p:txBody>
      </p:sp>
      <p:pic>
        <p:nvPicPr>
          <p:cNvPr id="7172" name="Picture 4" descr="Image result for who wants to be a millionaire phone a frie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1082" y="2753526"/>
            <a:ext cx="1911702" cy="1482545"/>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1757" y="4914892"/>
            <a:ext cx="1941027" cy="1499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81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7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61318"/>
            <a:ext cx="9905999" cy="1073122"/>
          </a:xfrm>
        </p:spPr>
        <p:txBody>
          <a:bodyPr>
            <a:normAutofit fontScale="90000"/>
          </a:bodyPr>
          <a:lstStyle/>
          <a:p>
            <a:r>
              <a:rPr lang="en-US" dirty="0" smtClean="0"/>
              <a:t>Ensemble Methods – How they make Predictions</a:t>
            </a:r>
            <a:endParaRPr lang="en-US" dirty="0"/>
          </a:p>
        </p:txBody>
      </p:sp>
      <p:sp>
        <p:nvSpPr>
          <p:cNvPr id="3" name="Content Placeholder 2"/>
          <p:cNvSpPr>
            <a:spLocks noGrp="1"/>
          </p:cNvSpPr>
          <p:nvPr>
            <p:ph idx="1"/>
          </p:nvPr>
        </p:nvSpPr>
        <p:spPr>
          <a:xfrm>
            <a:off x="1141411" y="1493520"/>
            <a:ext cx="10242869" cy="4572000"/>
          </a:xfrm>
        </p:spPr>
        <p:txBody>
          <a:bodyPr/>
          <a:lstStyle/>
          <a:p>
            <a:r>
              <a:rPr lang="en-US" sz="2800" dirty="0" smtClean="0"/>
              <a:t>By Committee</a:t>
            </a:r>
          </a:p>
          <a:p>
            <a:pPr lvl="1"/>
            <a:r>
              <a:rPr lang="en-US" sz="2400" dirty="0" smtClean="0"/>
              <a:t>Simplest way to combine a collection of predictions</a:t>
            </a:r>
          </a:p>
          <a:p>
            <a:pPr lvl="1"/>
            <a:r>
              <a:rPr lang="en-US" sz="2400" dirty="0" smtClean="0"/>
              <a:t>For Regression:</a:t>
            </a:r>
          </a:p>
          <a:p>
            <a:pPr lvl="2"/>
            <a:r>
              <a:rPr lang="en-US" sz="2000" dirty="0" smtClean="0"/>
              <a:t>Unweighted average</a:t>
            </a:r>
          </a:p>
          <a:p>
            <a:pPr lvl="1"/>
            <a:r>
              <a:rPr lang="en-US" sz="2400" dirty="0" smtClean="0"/>
              <a:t>For Classification:</a:t>
            </a:r>
          </a:p>
          <a:p>
            <a:pPr lvl="2"/>
            <a:r>
              <a:rPr lang="en-US" sz="2000" dirty="0" smtClean="0"/>
              <a:t>Majority vote	</a:t>
            </a:r>
          </a:p>
          <a:p>
            <a:r>
              <a:rPr lang="en-US" sz="2600" dirty="0" smtClean="0"/>
              <a:t>Weighted Averages</a:t>
            </a:r>
          </a:p>
          <a:p>
            <a:pPr lvl="1"/>
            <a:r>
              <a:rPr lang="en-US" sz="2200" dirty="0" smtClean="0"/>
              <a:t>Up-weight “better” predictors</a:t>
            </a:r>
          </a:p>
          <a:p>
            <a:pPr lvl="1"/>
            <a:r>
              <a:rPr lang="en-US" sz="2200" dirty="0" smtClean="0"/>
              <a:t>Many mathematical ways to do this</a:t>
            </a:r>
          </a:p>
          <a:p>
            <a:pPr lvl="1"/>
            <a:endParaRPr lang="en-US" dirty="0"/>
          </a:p>
        </p:txBody>
      </p:sp>
    </p:spTree>
    <p:extLst>
      <p:ext uri="{BB962C8B-B14F-4D97-AF65-F5344CB8AC3E}">
        <p14:creationId xmlns:p14="http://schemas.microsoft.com/office/powerpoint/2010/main" val="2581088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865097"/>
            <a:ext cx="9905998" cy="696574"/>
          </a:xfrm>
        </p:spPr>
        <p:txBody>
          <a:bodyPr/>
          <a:lstStyle/>
          <a:p>
            <a:r>
              <a:rPr lang="en-US" dirty="0" smtClean="0"/>
              <a:t>Ensemble Methods – Bagging</a:t>
            </a:r>
            <a:endParaRPr lang="en-US" dirty="0"/>
          </a:p>
        </p:txBody>
      </p:sp>
      <p:sp>
        <p:nvSpPr>
          <p:cNvPr id="3" name="Content Placeholder 2"/>
          <p:cNvSpPr>
            <a:spLocks noGrp="1"/>
          </p:cNvSpPr>
          <p:nvPr>
            <p:ph idx="1"/>
          </p:nvPr>
        </p:nvSpPr>
        <p:spPr>
          <a:xfrm>
            <a:off x="1141411" y="2095928"/>
            <a:ext cx="9905999" cy="4599399"/>
          </a:xfrm>
        </p:spPr>
        <p:txBody>
          <a:bodyPr/>
          <a:lstStyle/>
          <a:p>
            <a:r>
              <a:rPr lang="en-US" dirty="0" smtClean="0"/>
              <a:t>Stands for bootstrap aggregation</a:t>
            </a:r>
          </a:p>
          <a:p>
            <a:r>
              <a:rPr lang="en-US" dirty="0" smtClean="0"/>
              <a:t>Bagging uses bootstrap sampling to obtain the data subsets for training the base learners</a:t>
            </a:r>
          </a:p>
          <a:p>
            <a:r>
              <a:rPr lang="en-US" dirty="0" smtClean="0"/>
              <a:t>It then aggregates the outputs of base learners </a:t>
            </a:r>
          </a:p>
          <a:p>
            <a:pPr lvl="1"/>
            <a:r>
              <a:rPr lang="en-US" dirty="0" smtClean="0"/>
              <a:t>Voting for classification</a:t>
            </a:r>
          </a:p>
          <a:p>
            <a:pPr lvl="1"/>
            <a:r>
              <a:rPr lang="en-US" dirty="0" smtClean="0"/>
              <a:t>Averaging for regression</a:t>
            </a:r>
          </a:p>
          <a:p>
            <a:r>
              <a:rPr lang="en-US" dirty="0" smtClean="0"/>
              <a:t>Basic idea:</a:t>
            </a:r>
          </a:p>
          <a:p>
            <a:pPr lvl="1"/>
            <a:r>
              <a:rPr lang="en-US" dirty="0" smtClean="0"/>
              <a:t>Average a noisy and unbiased model to create a model with low variance</a:t>
            </a:r>
          </a:p>
        </p:txBody>
      </p:sp>
    </p:spTree>
    <p:extLst>
      <p:ext uri="{BB962C8B-B14F-4D97-AF65-F5344CB8AC3E}">
        <p14:creationId xmlns:p14="http://schemas.microsoft.com/office/powerpoint/2010/main" val="3978918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Ensemble Methods – Boosting</a:t>
            </a:r>
            <a:endParaRPr lang="en-US" dirty="0"/>
          </a:p>
        </p:txBody>
      </p:sp>
      <p:sp>
        <p:nvSpPr>
          <p:cNvPr id="3" name="Content Placeholder 2"/>
          <p:cNvSpPr>
            <a:spLocks noGrp="1"/>
          </p:cNvSpPr>
          <p:nvPr>
            <p:ph idx="1"/>
          </p:nvPr>
        </p:nvSpPr>
        <p:spPr/>
        <p:txBody>
          <a:bodyPr/>
          <a:lstStyle/>
          <a:p>
            <a:r>
              <a:rPr lang="en-US" dirty="0" smtClean="0"/>
              <a:t>A family of algorithms able to convert weak learners to strong learners.</a:t>
            </a:r>
          </a:p>
          <a:p>
            <a:r>
              <a:rPr lang="en-US" dirty="0" smtClean="0"/>
              <a:t>Main principle:</a:t>
            </a:r>
          </a:p>
          <a:p>
            <a:pPr lvl="1"/>
            <a:r>
              <a:rPr lang="en-US" dirty="0" smtClean="0"/>
              <a:t>Fit a sequence of weak learners (models that are only slightly better than random guessing, like small decision trees) to weighted versions of the data. More weight is given to examples that were misclassified by earlier rounds.</a:t>
            </a:r>
            <a:endParaRPr lang="en-US" dirty="0"/>
          </a:p>
        </p:txBody>
      </p:sp>
    </p:spTree>
    <p:extLst>
      <p:ext uri="{BB962C8B-B14F-4D97-AF65-F5344CB8AC3E}">
        <p14:creationId xmlns:p14="http://schemas.microsoft.com/office/powerpoint/2010/main" val="129713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Ensemble Methods – Stacking</a:t>
            </a:r>
            <a:endParaRPr lang="en-US" dirty="0"/>
          </a:p>
        </p:txBody>
      </p:sp>
      <p:sp>
        <p:nvSpPr>
          <p:cNvPr id="3" name="Content Placeholder 2"/>
          <p:cNvSpPr>
            <a:spLocks noGrp="1"/>
          </p:cNvSpPr>
          <p:nvPr>
            <p:ph idx="1"/>
          </p:nvPr>
        </p:nvSpPr>
        <p:spPr>
          <a:xfrm>
            <a:off x="1141412" y="2249487"/>
            <a:ext cx="9905999" cy="4110216"/>
          </a:xfrm>
        </p:spPr>
        <p:txBody>
          <a:bodyPr>
            <a:normAutofit lnSpcReduction="10000"/>
          </a:bodyPr>
          <a:lstStyle/>
          <a:p>
            <a:r>
              <a:rPr lang="en-US" dirty="0" smtClean="0"/>
              <a:t>Ensemble learning technique that combines multiple classification or regression models via a meta-classifier or meta-regressor.</a:t>
            </a:r>
          </a:p>
          <a:p>
            <a:r>
              <a:rPr lang="en-US" dirty="0" smtClean="0"/>
              <a:t>Less commonly used than bagging and boosting.</a:t>
            </a:r>
          </a:p>
          <a:p>
            <a:r>
              <a:rPr lang="en-US" dirty="0" smtClean="0"/>
              <a:t>Steps:</a:t>
            </a:r>
          </a:p>
          <a:p>
            <a:pPr lvl="1"/>
            <a:r>
              <a:rPr lang="en-US" dirty="0" smtClean="0"/>
              <a:t>1) Split training into two disjoint sets.</a:t>
            </a:r>
          </a:p>
          <a:p>
            <a:pPr lvl="1"/>
            <a:r>
              <a:rPr lang="en-US" dirty="0" smtClean="0"/>
              <a:t>2) Train several base learners on the first set.</a:t>
            </a:r>
          </a:p>
          <a:p>
            <a:pPr lvl="1"/>
            <a:r>
              <a:rPr lang="en-US" dirty="0" smtClean="0"/>
              <a:t>3) Test the base learners on the second set.</a:t>
            </a:r>
          </a:p>
          <a:p>
            <a:pPr lvl="1"/>
            <a:r>
              <a:rPr lang="en-US" dirty="0" smtClean="0"/>
              <a:t>4) Using the predictions from 3 as the inputs, and the correct responses as the outputs, train a higher level learner.</a:t>
            </a:r>
          </a:p>
          <a:p>
            <a:endParaRPr lang="en-US" dirty="0"/>
          </a:p>
        </p:txBody>
      </p:sp>
    </p:spTree>
    <p:extLst>
      <p:ext uri="{BB962C8B-B14F-4D97-AF65-F5344CB8AC3E}">
        <p14:creationId xmlns:p14="http://schemas.microsoft.com/office/powerpoint/2010/main" val="339151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28232"/>
            <a:ext cx="9905998" cy="1079653"/>
          </a:xfrm>
        </p:spPr>
        <p:txBody>
          <a:bodyPr/>
          <a:lstStyle/>
          <a:p>
            <a:r>
              <a:rPr lang="en-US" dirty="0" smtClean="0"/>
              <a:t>Decision Trees</a:t>
            </a:r>
            <a:endParaRPr lang="en-US" dirty="0"/>
          </a:p>
        </p:txBody>
      </p:sp>
      <p:sp>
        <p:nvSpPr>
          <p:cNvPr id="3" name="Content Placeholder 2"/>
          <p:cNvSpPr>
            <a:spLocks noGrp="1"/>
          </p:cNvSpPr>
          <p:nvPr>
            <p:ph idx="1"/>
          </p:nvPr>
        </p:nvSpPr>
        <p:spPr>
          <a:xfrm>
            <a:off x="1141412" y="1611086"/>
            <a:ext cx="10034588" cy="4847772"/>
          </a:xfrm>
        </p:spPr>
        <p:txBody>
          <a:bodyPr>
            <a:noAutofit/>
          </a:bodyPr>
          <a:lstStyle/>
          <a:p>
            <a:r>
              <a:rPr lang="en-US" sz="2800" dirty="0" smtClean="0"/>
              <a:t>Family of models considered to be one of the best and most widely used in supervised learning.</a:t>
            </a:r>
          </a:p>
          <a:p>
            <a:r>
              <a:rPr lang="en-US" sz="2800" dirty="0" smtClean="0"/>
              <a:t>Known for very high accuracy, stability, and ease of interpretation.</a:t>
            </a:r>
          </a:p>
          <a:p>
            <a:r>
              <a:rPr lang="en-US" sz="2800" dirty="0" smtClean="0"/>
              <a:t>Map non-linear relationships very well.</a:t>
            </a:r>
          </a:p>
          <a:p>
            <a:r>
              <a:rPr lang="en-US" sz="2800" dirty="0" smtClean="0"/>
              <a:t>Can be used for regression or classification</a:t>
            </a:r>
          </a:p>
          <a:p>
            <a:pPr lvl="1"/>
            <a:r>
              <a:rPr lang="en-US" sz="2400" dirty="0" smtClean="0"/>
              <a:t>Most commonly for classification</a:t>
            </a:r>
          </a:p>
          <a:p>
            <a:r>
              <a:rPr lang="en-US" sz="2800" dirty="0" smtClean="0"/>
              <a:t>Works for both categorical and continuous input features</a:t>
            </a:r>
            <a:endParaRPr lang="en-US" sz="2800" dirty="0"/>
          </a:p>
        </p:txBody>
      </p:sp>
    </p:spTree>
    <p:extLst>
      <p:ext uri="{BB962C8B-B14F-4D97-AF65-F5344CB8AC3E}">
        <p14:creationId xmlns:p14="http://schemas.microsoft.com/office/powerpoint/2010/main" val="25548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Ensemble Methods – Stacking</a:t>
            </a:r>
            <a:endParaRPr lang="en-US" dirty="0"/>
          </a:p>
        </p:txBody>
      </p:sp>
      <p:sp>
        <p:nvSpPr>
          <p:cNvPr id="4" name="AutoShape 2" descr="https://qph.fs.quoracdn.net/main-qimg-b22447659f3f63822bc97ba3eff8a546.webp"/>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6" descr="https://qph.fs.quoracdn.net/main-qimg-b22447659f3f63822bc97ba3eff8a546.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52" name="Picture 8" descr="https://qph.fs.quoracdn.net/main-qimg-4096c4ee6da74ea31e26ad3109db4feb-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0249" y="2177568"/>
            <a:ext cx="8348323" cy="3541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054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sp>
        <p:nvSpPr>
          <p:cNvPr id="3" name="Content Placeholder 2"/>
          <p:cNvSpPr>
            <a:spLocks noGrp="1"/>
          </p:cNvSpPr>
          <p:nvPr>
            <p:ph idx="1"/>
          </p:nvPr>
        </p:nvSpPr>
        <p:spPr/>
        <p:txBody>
          <a:bodyPr/>
          <a:lstStyle/>
          <a:p>
            <a:r>
              <a:rPr lang="en-US" dirty="0" smtClean="0"/>
              <a:t>Versatile model capable of performing both regression and classification.</a:t>
            </a:r>
          </a:p>
          <a:p>
            <a:r>
              <a:rPr lang="en-US" dirty="0" smtClean="0"/>
              <a:t>Can also be used for dimensionality reduction, filling missing values, identifying/removing outliers, and other essential steps of preprocessing.</a:t>
            </a:r>
          </a:p>
          <a:p>
            <a:r>
              <a:rPr lang="en-US" dirty="0" smtClean="0"/>
              <a:t>It is a type of Ensemble method, where a group of relatively weak decision tree models combine to form a powerful model.</a:t>
            </a:r>
          </a:p>
          <a:p>
            <a:r>
              <a:rPr lang="en-US" dirty="0" smtClean="0"/>
              <a:t>In general: the more trees in the forest, the more robust the model</a:t>
            </a:r>
            <a:endParaRPr lang="en-US" dirty="0"/>
          </a:p>
        </p:txBody>
      </p:sp>
    </p:spTree>
    <p:extLst>
      <p:ext uri="{BB962C8B-B14F-4D97-AF65-F5344CB8AC3E}">
        <p14:creationId xmlns:p14="http://schemas.microsoft.com/office/powerpoint/2010/main" val="271369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13718"/>
            <a:ext cx="9905998" cy="844522"/>
          </a:xfrm>
        </p:spPr>
        <p:txBody>
          <a:bodyPr/>
          <a:lstStyle/>
          <a:p>
            <a:r>
              <a:rPr lang="en-US" dirty="0" smtClean="0"/>
              <a:t>Random Forest – How does it work?</a:t>
            </a:r>
            <a:endParaRPr lang="en-US" dirty="0"/>
          </a:p>
        </p:txBody>
      </p:sp>
      <p:sp>
        <p:nvSpPr>
          <p:cNvPr id="3" name="Content Placeholder 2"/>
          <p:cNvSpPr>
            <a:spLocks noGrp="1"/>
          </p:cNvSpPr>
          <p:nvPr>
            <p:ph idx="1"/>
          </p:nvPr>
        </p:nvSpPr>
        <p:spPr>
          <a:xfrm>
            <a:off x="1141412" y="1386840"/>
            <a:ext cx="9905999" cy="4526280"/>
          </a:xfrm>
        </p:spPr>
        <p:txBody>
          <a:bodyPr>
            <a:normAutofit/>
          </a:bodyPr>
          <a:lstStyle/>
          <a:p>
            <a:r>
              <a:rPr lang="en-US" sz="2800" dirty="0" smtClean="0"/>
              <a:t>Steps:</a:t>
            </a:r>
          </a:p>
          <a:p>
            <a:pPr marL="914400" lvl="1" indent="-457200">
              <a:buFont typeface="+mj-lt"/>
              <a:buAutoNum type="arabicPeriod"/>
            </a:pPr>
            <a:r>
              <a:rPr lang="en-US" sz="2400" dirty="0" smtClean="0"/>
              <a:t>Training: train multiple decision trees on a random subset of data</a:t>
            </a:r>
          </a:p>
          <a:p>
            <a:pPr marL="914400" lvl="1" indent="-457200">
              <a:buFont typeface="+mj-lt"/>
              <a:buAutoNum type="arabicPeriod"/>
            </a:pPr>
            <a:r>
              <a:rPr lang="en-US" sz="2400" dirty="0" smtClean="0"/>
              <a:t>Prediction: when presented with a new observation (new data), the forest tries to predict its value. </a:t>
            </a:r>
          </a:p>
          <a:p>
            <a:pPr lvl="2"/>
            <a:r>
              <a:rPr lang="en-US" sz="2200" dirty="0" smtClean="0"/>
              <a:t>Classification: </a:t>
            </a:r>
            <a:r>
              <a:rPr lang="en-US" sz="2200" dirty="0"/>
              <a:t>The </a:t>
            </a:r>
            <a:r>
              <a:rPr lang="en-US" sz="2200" dirty="0" smtClean="0"/>
              <a:t>class </a:t>
            </a:r>
            <a:r>
              <a:rPr lang="en-US" sz="2200" dirty="0"/>
              <a:t>with the most votes from the forest becomes our model’s prediction for that observation</a:t>
            </a:r>
            <a:r>
              <a:rPr lang="en-US" sz="2200" dirty="0" smtClean="0"/>
              <a:t>.</a:t>
            </a:r>
          </a:p>
          <a:p>
            <a:pPr lvl="2"/>
            <a:r>
              <a:rPr lang="en-US" sz="2200" dirty="0" smtClean="0"/>
              <a:t>Regression: The average value of the forest’s predictions.</a:t>
            </a:r>
          </a:p>
        </p:txBody>
      </p:sp>
    </p:spTree>
    <p:extLst>
      <p:ext uri="{BB962C8B-B14F-4D97-AF65-F5344CB8AC3E}">
        <p14:creationId xmlns:p14="http://schemas.microsoft.com/office/powerpoint/2010/main" val="222906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13718"/>
            <a:ext cx="9905998" cy="844522"/>
          </a:xfrm>
        </p:spPr>
        <p:txBody>
          <a:bodyPr/>
          <a:lstStyle/>
          <a:p>
            <a:r>
              <a:rPr lang="en-US" dirty="0" smtClean="0"/>
              <a:t>Random Forest – How does it work?</a:t>
            </a:r>
            <a:endParaRPr lang="en-US" dirty="0"/>
          </a:p>
        </p:txBody>
      </p:sp>
      <p:sp>
        <p:nvSpPr>
          <p:cNvPr id="3" name="Content Placeholder 2"/>
          <p:cNvSpPr>
            <a:spLocks noGrp="1"/>
          </p:cNvSpPr>
          <p:nvPr>
            <p:ph idx="1"/>
          </p:nvPr>
        </p:nvSpPr>
        <p:spPr>
          <a:xfrm>
            <a:off x="1141412" y="1386840"/>
            <a:ext cx="9905999" cy="4526280"/>
          </a:xfrm>
        </p:spPr>
        <p:txBody>
          <a:bodyPr>
            <a:normAutofit/>
          </a:bodyPr>
          <a:lstStyle/>
          <a:p>
            <a:r>
              <a:rPr lang="en-US" sz="2800" dirty="0" smtClean="0"/>
              <a:t>A bit more In depth:</a:t>
            </a:r>
          </a:p>
          <a:p>
            <a:pPr lvl="1"/>
            <a:r>
              <a:rPr lang="en-US" sz="2400" dirty="0" smtClean="0"/>
              <a:t>1) Create random subsets of the data (with replacement)</a:t>
            </a:r>
          </a:p>
          <a:p>
            <a:pPr lvl="1"/>
            <a:r>
              <a:rPr lang="en-US" sz="2400" dirty="0" smtClean="0"/>
              <a:t>2) Each tree is trained on this subset</a:t>
            </a:r>
          </a:p>
          <a:p>
            <a:pPr lvl="1"/>
            <a:r>
              <a:rPr lang="en-US" sz="2400" dirty="0" smtClean="0"/>
              <a:t>3) Each tree makes predictions</a:t>
            </a:r>
            <a:endParaRPr lang="en-US" sz="2400" dirty="0"/>
          </a:p>
          <a:p>
            <a:pPr lvl="1"/>
            <a:r>
              <a:rPr lang="en-US" sz="2400" dirty="0" smtClean="0"/>
              <a:t>4) When new data is presented and needs to be predicted, each tree casts a “vote” for whatever class is predicted</a:t>
            </a:r>
          </a:p>
          <a:p>
            <a:pPr lvl="1"/>
            <a:r>
              <a:rPr lang="en-US" sz="2400" dirty="0" smtClean="0"/>
              <a:t>5) The model aggregates all votes made by the forest and chooses the class with the most votes as the final prediction</a:t>
            </a:r>
          </a:p>
          <a:p>
            <a:pPr lvl="2"/>
            <a:r>
              <a:rPr lang="en-US" sz="2200" dirty="0" smtClean="0"/>
              <a:t>Remember, with regression this will be an average of all predictions </a:t>
            </a:r>
          </a:p>
        </p:txBody>
      </p:sp>
    </p:spTree>
    <p:extLst>
      <p:ext uri="{BB962C8B-B14F-4D97-AF65-F5344CB8AC3E}">
        <p14:creationId xmlns:p14="http://schemas.microsoft.com/office/powerpoint/2010/main" val="2481452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52758"/>
            <a:ext cx="9905998" cy="1111808"/>
          </a:xfrm>
        </p:spPr>
        <p:txBody>
          <a:bodyPr/>
          <a:lstStyle/>
          <a:p>
            <a:r>
              <a:rPr lang="en-US" dirty="0" smtClean="0"/>
              <a:t>Random Forest – Parameters </a:t>
            </a:r>
            <a:endParaRPr lang="en-US" dirty="0"/>
          </a:p>
        </p:txBody>
      </p:sp>
      <p:sp>
        <p:nvSpPr>
          <p:cNvPr id="3" name="Content Placeholder 2"/>
          <p:cNvSpPr>
            <a:spLocks noGrp="1"/>
          </p:cNvSpPr>
          <p:nvPr>
            <p:ph idx="1"/>
          </p:nvPr>
        </p:nvSpPr>
        <p:spPr>
          <a:xfrm>
            <a:off x="1141412" y="1364566"/>
            <a:ext cx="9905999" cy="4426635"/>
          </a:xfrm>
        </p:spPr>
        <p:txBody>
          <a:bodyPr/>
          <a:lstStyle/>
          <a:p>
            <a:r>
              <a:rPr lang="en-US" sz="2800" dirty="0" smtClean="0"/>
              <a:t>There are some parameters that can help tune the model:</a:t>
            </a:r>
          </a:p>
          <a:p>
            <a:pPr marL="914400" lvl="1" indent="-457200">
              <a:buFont typeface="+mj-lt"/>
              <a:buAutoNum type="arabicPeriod"/>
            </a:pPr>
            <a:r>
              <a:rPr lang="en-US" sz="2400" dirty="0" smtClean="0"/>
              <a:t>Number of estimators (trees)</a:t>
            </a:r>
          </a:p>
          <a:p>
            <a:pPr marL="914400" lvl="1" indent="-457200">
              <a:buFont typeface="+mj-lt"/>
              <a:buAutoNum type="arabicPeriod"/>
            </a:pPr>
            <a:r>
              <a:rPr lang="en-US" sz="2400" dirty="0" smtClean="0"/>
              <a:t>If using a weighted forest model: minimum weight allowed in model</a:t>
            </a:r>
          </a:p>
          <a:p>
            <a:pPr marL="914400" lvl="1" indent="-457200">
              <a:buFont typeface="+mj-lt"/>
              <a:buAutoNum type="arabicPeriod"/>
            </a:pPr>
            <a:r>
              <a:rPr lang="en-US" sz="2400" dirty="0" smtClean="0"/>
              <a:t>Any parameters used to tune decision trees!</a:t>
            </a:r>
          </a:p>
          <a:p>
            <a:pPr marL="1428750" lvl="2" indent="-514350">
              <a:buFont typeface="+mj-lt"/>
              <a:buAutoNum type="romanUcPeriod"/>
            </a:pPr>
            <a:r>
              <a:rPr lang="en-US" sz="2200" dirty="0" smtClean="0"/>
              <a:t>Number of features allowed to be tried in each tree</a:t>
            </a:r>
          </a:p>
          <a:p>
            <a:pPr marL="1371600" lvl="2" indent="-457200">
              <a:buFont typeface="+mj-lt"/>
              <a:buAutoNum type="romanUcPeriod"/>
            </a:pPr>
            <a:r>
              <a:rPr lang="en-US" sz="2200" dirty="0" smtClean="0"/>
              <a:t>Minimum samples to determine “leaf”</a:t>
            </a:r>
            <a:endParaRPr lang="en-US" sz="2000" dirty="0" smtClean="0"/>
          </a:p>
          <a:p>
            <a:endParaRPr lang="en-US" dirty="0"/>
          </a:p>
        </p:txBody>
      </p:sp>
    </p:spTree>
    <p:extLst>
      <p:ext uri="{BB962C8B-B14F-4D97-AF65-F5344CB8AC3E}">
        <p14:creationId xmlns:p14="http://schemas.microsoft.com/office/powerpoint/2010/main" val="235830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28958"/>
            <a:ext cx="9905998" cy="890242"/>
          </a:xfrm>
        </p:spPr>
        <p:txBody>
          <a:bodyPr/>
          <a:lstStyle/>
          <a:p>
            <a:r>
              <a:rPr lang="en-US" dirty="0" smtClean="0"/>
              <a:t>Random Forest – Pros and cons</a:t>
            </a:r>
            <a:endParaRPr lang="en-US" dirty="0"/>
          </a:p>
        </p:txBody>
      </p:sp>
      <p:sp>
        <p:nvSpPr>
          <p:cNvPr id="3" name="Content Placeholder 2"/>
          <p:cNvSpPr>
            <a:spLocks noGrp="1"/>
          </p:cNvSpPr>
          <p:nvPr>
            <p:ph idx="1"/>
          </p:nvPr>
        </p:nvSpPr>
        <p:spPr>
          <a:xfrm>
            <a:off x="1141412" y="1432560"/>
            <a:ext cx="9905999" cy="4861560"/>
          </a:xfrm>
        </p:spPr>
        <p:txBody>
          <a:bodyPr>
            <a:normAutofit lnSpcReduction="10000"/>
          </a:bodyPr>
          <a:lstStyle/>
          <a:p>
            <a:r>
              <a:rPr lang="en-US" sz="2800" dirty="0" smtClean="0"/>
              <a:t>Pros:</a:t>
            </a:r>
          </a:p>
          <a:p>
            <a:pPr lvl="1"/>
            <a:r>
              <a:rPr lang="en-US" sz="2400" dirty="0" smtClean="0"/>
              <a:t>Can be used for classification and regression</a:t>
            </a:r>
          </a:p>
          <a:p>
            <a:pPr lvl="1"/>
            <a:r>
              <a:rPr lang="en-US" sz="2400" dirty="0" smtClean="0"/>
              <a:t>Handles missing values better than most models</a:t>
            </a:r>
          </a:p>
          <a:p>
            <a:pPr lvl="1"/>
            <a:r>
              <a:rPr lang="en-US" sz="2400" dirty="0" smtClean="0"/>
              <a:t>Is less prone to overfitting than most models (or single decision tree)</a:t>
            </a:r>
          </a:p>
          <a:p>
            <a:pPr lvl="1"/>
            <a:r>
              <a:rPr lang="en-US" sz="2400" dirty="0" smtClean="0"/>
              <a:t>Handles large datasets or high dimensional data quite well</a:t>
            </a:r>
            <a:endParaRPr lang="en-US" sz="2400" dirty="0"/>
          </a:p>
          <a:p>
            <a:r>
              <a:rPr lang="en-US" sz="2800" dirty="0" smtClean="0"/>
              <a:t>Cons:</a:t>
            </a:r>
          </a:p>
          <a:p>
            <a:pPr lvl="1"/>
            <a:r>
              <a:rPr lang="en-US" sz="2400" dirty="0" smtClean="0"/>
              <a:t>While it can perform regression, it is not as well suited for such tasks</a:t>
            </a:r>
          </a:p>
          <a:p>
            <a:pPr lvl="1"/>
            <a:r>
              <a:rPr lang="en-US" sz="2400" dirty="0" smtClean="0"/>
              <a:t>A bit computationally expensive with training so many decision trees as part of the forest</a:t>
            </a:r>
          </a:p>
          <a:p>
            <a:pPr lvl="1"/>
            <a:r>
              <a:rPr lang="en-US" sz="2400" dirty="0" smtClean="0"/>
              <a:t>There is very little ability to control or tune model behavior (black box)</a:t>
            </a:r>
          </a:p>
          <a:p>
            <a:pPr lvl="1"/>
            <a:endParaRPr lang="en-US" sz="2400" dirty="0"/>
          </a:p>
        </p:txBody>
      </p:sp>
    </p:spTree>
    <p:extLst>
      <p:ext uri="{BB962C8B-B14F-4D97-AF65-F5344CB8AC3E}">
        <p14:creationId xmlns:p14="http://schemas.microsoft.com/office/powerpoint/2010/main" val="122752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44198"/>
            <a:ext cx="9905998" cy="905482"/>
          </a:xfrm>
        </p:spPr>
        <p:txBody>
          <a:bodyPr>
            <a:normAutofit/>
          </a:bodyPr>
          <a:lstStyle/>
          <a:p>
            <a:r>
              <a:rPr lang="en-US" dirty="0" smtClean="0"/>
              <a:t>Random Forest – Applications</a:t>
            </a:r>
            <a:endParaRPr lang="en-US" dirty="0"/>
          </a:p>
        </p:txBody>
      </p:sp>
      <p:sp>
        <p:nvSpPr>
          <p:cNvPr id="3" name="Content Placeholder 2"/>
          <p:cNvSpPr>
            <a:spLocks noGrp="1"/>
          </p:cNvSpPr>
          <p:nvPr>
            <p:ph idx="1"/>
          </p:nvPr>
        </p:nvSpPr>
        <p:spPr>
          <a:xfrm>
            <a:off x="1141412" y="1386839"/>
            <a:ext cx="9905999" cy="4957689"/>
          </a:xfrm>
        </p:spPr>
        <p:txBody>
          <a:bodyPr>
            <a:normAutofit/>
          </a:bodyPr>
          <a:lstStyle/>
          <a:p>
            <a:r>
              <a:rPr lang="en-US" dirty="0" smtClean="0"/>
              <a:t>Commonly used in banking</a:t>
            </a:r>
          </a:p>
          <a:p>
            <a:pPr lvl="1"/>
            <a:r>
              <a:rPr lang="en-US" dirty="0" smtClean="0"/>
              <a:t>Determining good customers</a:t>
            </a:r>
          </a:p>
          <a:p>
            <a:pPr lvl="1"/>
            <a:r>
              <a:rPr lang="en-US" dirty="0" smtClean="0"/>
              <a:t>Fraud detection</a:t>
            </a:r>
          </a:p>
          <a:p>
            <a:r>
              <a:rPr lang="en-US" dirty="0" smtClean="0"/>
              <a:t>Medicine</a:t>
            </a:r>
          </a:p>
          <a:p>
            <a:pPr lvl="1"/>
            <a:r>
              <a:rPr lang="en-US" dirty="0" smtClean="0"/>
              <a:t>Identify correct combination of components when creating a new drug/treatment</a:t>
            </a:r>
            <a:endParaRPr lang="en-US" dirty="0"/>
          </a:p>
          <a:p>
            <a:r>
              <a:rPr lang="en-US" dirty="0" smtClean="0"/>
              <a:t>Stock market</a:t>
            </a:r>
          </a:p>
          <a:p>
            <a:pPr lvl="1"/>
            <a:r>
              <a:rPr lang="en-US" dirty="0" smtClean="0"/>
              <a:t>Classify stock behavior</a:t>
            </a:r>
          </a:p>
          <a:p>
            <a:r>
              <a:rPr lang="en-US" dirty="0" err="1" smtClean="0"/>
              <a:t>eCommerce</a:t>
            </a:r>
            <a:endParaRPr lang="en-US" dirty="0" smtClean="0"/>
          </a:p>
          <a:p>
            <a:pPr lvl="1"/>
            <a:r>
              <a:rPr lang="en-US" dirty="0" smtClean="0"/>
              <a:t>Identify likelihood that a customer will purchase some item</a:t>
            </a:r>
            <a:endParaRPr lang="en-US" dirty="0"/>
          </a:p>
          <a:p>
            <a:r>
              <a:rPr lang="en-US" dirty="0" smtClean="0"/>
              <a:t>Computer Vision</a:t>
            </a:r>
          </a:p>
          <a:p>
            <a:pPr lvl="1"/>
            <a:endParaRPr lang="en-US" dirty="0" smtClean="0"/>
          </a:p>
        </p:txBody>
      </p:sp>
    </p:spTree>
    <p:extLst>
      <p:ext uri="{BB962C8B-B14F-4D97-AF65-F5344CB8AC3E}">
        <p14:creationId xmlns:p14="http://schemas.microsoft.com/office/powerpoint/2010/main" val="987403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07502"/>
            <a:ext cx="9905998" cy="914860"/>
          </a:xfrm>
        </p:spPr>
        <p:txBody>
          <a:bodyPr/>
          <a:lstStyle/>
          <a:p>
            <a:r>
              <a:rPr lang="en-US" dirty="0" smtClean="0"/>
              <a:t>Random Forest – Final Words</a:t>
            </a:r>
            <a:endParaRPr lang="en-US" dirty="0"/>
          </a:p>
        </p:txBody>
      </p:sp>
      <p:sp>
        <p:nvSpPr>
          <p:cNvPr id="3" name="Content Placeholder 2"/>
          <p:cNvSpPr>
            <a:spLocks noGrp="1"/>
          </p:cNvSpPr>
          <p:nvPr>
            <p:ph idx="1"/>
          </p:nvPr>
        </p:nvSpPr>
        <p:spPr>
          <a:xfrm>
            <a:off x="1141413" y="1730326"/>
            <a:ext cx="9905999" cy="4468838"/>
          </a:xfrm>
        </p:spPr>
        <p:txBody>
          <a:bodyPr/>
          <a:lstStyle/>
          <a:p>
            <a:r>
              <a:rPr lang="en-US" sz="2800" dirty="0" smtClean="0"/>
              <a:t>Use when you are trying to model a large, complex dataset that a simpler model is struggling with.</a:t>
            </a:r>
          </a:p>
          <a:p>
            <a:r>
              <a:rPr lang="en-US" sz="2800" dirty="0" smtClean="0"/>
              <a:t>Try when modeling non-linear complex relationships</a:t>
            </a:r>
          </a:p>
          <a:p>
            <a:r>
              <a:rPr lang="en-US" sz="2800" dirty="0" smtClean="0"/>
              <a:t>If your single decision tree is overfitting, try using random forest!</a:t>
            </a:r>
          </a:p>
          <a:p>
            <a:pPr marL="0" indent="0">
              <a:buNone/>
            </a:pPr>
            <a:endParaRPr lang="en-US" dirty="0"/>
          </a:p>
        </p:txBody>
      </p:sp>
    </p:spTree>
    <p:extLst>
      <p:ext uri="{BB962C8B-B14F-4D97-AF65-F5344CB8AC3E}">
        <p14:creationId xmlns:p14="http://schemas.microsoft.com/office/powerpoint/2010/main" val="192744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09490"/>
            <a:ext cx="9905998" cy="1084214"/>
          </a:xfrm>
        </p:spPr>
        <p:txBody>
          <a:bodyPr/>
          <a:lstStyle/>
          <a:p>
            <a:r>
              <a:rPr lang="en-US" dirty="0" smtClean="0"/>
              <a:t>Next Week	</a:t>
            </a:r>
            <a:endParaRPr lang="en-US" dirty="0"/>
          </a:p>
        </p:txBody>
      </p:sp>
      <p:sp>
        <p:nvSpPr>
          <p:cNvPr id="3" name="Content Placeholder 2"/>
          <p:cNvSpPr>
            <a:spLocks noGrp="1"/>
          </p:cNvSpPr>
          <p:nvPr>
            <p:ph idx="1"/>
          </p:nvPr>
        </p:nvSpPr>
        <p:spPr>
          <a:xfrm>
            <a:off x="1141412" y="1941342"/>
            <a:ext cx="9905999" cy="3849859"/>
          </a:xfrm>
        </p:spPr>
        <p:txBody>
          <a:bodyPr/>
          <a:lstStyle/>
          <a:p>
            <a:r>
              <a:rPr lang="en-US" dirty="0" smtClean="0"/>
              <a:t>Deep Learning</a:t>
            </a:r>
          </a:p>
          <a:p>
            <a:pPr lvl="1"/>
            <a:r>
              <a:rPr lang="en-US" dirty="0" smtClean="0"/>
              <a:t>Will include challenges and applications in biomedical research</a:t>
            </a:r>
            <a:endParaRPr lang="en-US" dirty="0"/>
          </a:p>
          <a:p>
            <a:r>
              <a:rPr lang="en-US" dirty="0" smtClean="0"/>
              <a:t>What else?</a:t>
            </a:r>
          </a:p>
        </p:txBody>
      </p:sp>
    </p:spTree>
    <p:extLst>
      <p:ext uri="{BB962C8B-B14F-4D97-AF65-F5344CB8AC3E}">
        <p14:creationId xmlns:p14="http://schemas.microsoft.com/office/powerpoint/2010/main" val="1557298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83981"/>
            <a:ext cx="9905998" cy="775384"/>
          </a:xfrm>
        </p:spPr>
        <p:txBody>
          <a:bodyPr/>
          <a:lstStyle/>
          <a:p>
            <a:r>
              <a:rPr lang="en-US" dirty="0" smtClean="0"/>
              <a:t>Decision Trees - Types</a:t>
            </a:r>
            <a:endParaRPr lang="en-US" dirty="0"/>
          </a:p>
        </p:txBody>
      </p:sp>
      <p:sp>
        <p:nvSpPr>
          <p:cNvPr id="3" name="Content Placeholder 2"/>
          <p:cNvSpPr>
            <a:spLocks noGrp="1"/>
          </p:cNvSpPr>
          <p:nvPr>
            <p:ph idx="1"/>
          </p:nvPr>
        </p:nvSpPr>
        <p:spPr>
          <a:xfrm>
            <a:off x="859183" y="965178"/>
            <a:ext cx="10774799" cy="5505959"/>
          </a:xfrm>
        </p:spPr>
        <p:txBody>
          <a:bodyPr>
            <a:noAutofit/>
          </a:bodyPr>
          <a:lstStyle/>
          <a:p>
            <a:r>
              <a:rPr lang="en-US" dirty="0" smtClean="0"/>
              <a:t>There are multiple types of decision tree models:</a:t>
            </a:r>
          </a:p>
          <a:p>
            <a:pPr lvl="1"/>
            <a:r>
              <a:rPr lang="en-US" dirty="0" smtClean="0"/>
              <a:t>CART (Classification </a:t>
            </a:r>
            <a:r>
              <a:rPr lang="en-US" dirty="0"/>
              <a:t>A</a:t>
            </a:r>
            <a:r>
              <a:rPr lang="en-US" dirty="0" smtClean="0"/>
              <a:t>nd Regression Tree)</a:t>
            </a:r>
          </a:p>
          <a:p>
            <a:pPr lvl="2"/>
            <a:r>
              <a:rPr lang="en-US" dirty="0" smtClean="0"/>
              <a:t>Uses Gini index/Gini impurity to figure out how and when to split the attributes</a:t>
            </a:r>
          </a:p>
          <a:p>
            <a:pPr lvl="1"/>
            <a:r>
              <a:rPr lang="en-US" dirty="0" smtClean="0"/>
              <a:t>ID3</a:t>
            </a:r>
          </a:p>
          <a:p>
            <a:pPr lvl="2"/>
            <a:r>
              <a:rPr lang="en-US" dirty="0" smtClean="0"/>
              <a:t>Uses “Information gain” to figure </a:t>
            </a:r>
            <a:r>
              <a:rPr lang="en-US" dirty="0"/>
              <a:t>out how and when to split the </a:t>
            </a:r>
            <a:r>
              <a:rPr lang="en-US" dirty="0" smtClean="0"/>
              <a:t>attributes</a:t>
            </a:r>
          </a:p>
          <a:p>
            <a:pPr lvl="2"/>
            <a:r>
              <a:rPr lang="en-US" dirty="0" smtClean="0"/>
              <a:t>Precursor to C4.5</a:t>
            </a:r>
          </a:p>
          <a:p>
            <a:pPr lvl="2"/>
            <a:r>
              <a:rPr lang="en-US" dirty="0" smtClean="0"/>
              <a:t>Used commonly in NLP</a:t>
            </a:r>
          </a:p>
          <a:p>
            <a:pPr lvl="1"/>
            <a:r>
              <a:rPr lang="en-US" dirty="0" smtClean="0"/>
              <a:t>C4.5</a:t>
            </a:r>
          </a:p>
          <a:p>
            <a:pPr lvl="2"/>
            <a:r>
              <a:rPr lang="en-US" dirty="0" smtClean="0"/>
              <a:t>Also uses </a:t>
            </a:r>
            <a:r>
              <a:rPr lang="en-US" dirty="0"/>
              <a:t>“Information </a:t>
            </a:r>
            <a:r>
              <a:rPr lang="en-US" dirty="0" smtClean="0"/>
              <a:t>gain”, more advanced version of ID3</a:t>
            </a:r>
          </a:p>
          <a:p>
            <a:pPr lvl="1"/>
            <a:r>
              <a:rPr lang="en-US" dirty="0" smtClean="0"/>
              <a:t>CHAID </a:t>
            </a:r>
            <a:r>
              <a:rPr lang="en-US" dirty="0"/>
              <a:t> (</a:t>
            </a:r>
            <a:r>
              <a:rPr lang="en-US" dirty="0" err="1"/>
              <a:t>CHi</a:t>
            </a:r>
            <a:r>
              <a:rPr lang="en-US" dirty="0"/>
              <a:t>-squared Automatic Interaction Detector)</a:t>
            </a:r>
            <a:endParaRPr lang="en-US" dirty="0" smtClean="0"/>
          </a:p>
          <a:p>
            <a:pPr lvl="2"/>
            <a:r>
              <a:rPr lang="en-US" dirty="0" smtClean="0"/>
              <a:t>Performs multi-level splits when computing classification trees</a:t>
            </a:r>
          </a:p>
          <a:p>
            <a:pPr lvl="1"/>
            <a:r>
              <a:rPr lang="en-US" dirty="0" smtClean="0"/>
              <a:t>MARS</a:t>
            </a:r>
          </a:p>
          <a:p>
            <a:pPr lvl="2"/>
            <a:r>
              <a:rPr lang="en-US" dirty="0" smtClean="0"/>
              <a:t>Extends decision trees to handle numerical data better</a:t>
            </a:r>
          </a:p>
        </p:txBody>
      </p:sp>
    </p:spTree>
    <p:extLst>
      <p:ext uri="{BB962C8B-B14F-4D97-AF65-F5344CB8AC3E}">
        <p14:creationId xmlns:p14="http://schemas.microsoft.com/office/powerpoint/2010/main" val="385293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83090"/>
            <a:ext cx="9905998" cy="1478570"/>
          </a:xfrm>
        </p:spPr>
        <p:txBody>
          <a:bodyPr/>
          <a:lstStyle/>
          <a:p>
            <a:r>
              <a:rPr lang="en-US" dirty="0" smtClean="0"/>
              <a:t>Decision Trees – How do they work?</a:t>
            </a:r>
            <a:endParaRPr lang="en-US" dirty="0"/>
          </a:p>
        </p:txBody>
      </p:sp>
      <p:sp>
        <p:nvSpPr>
          <p:cNvPr id="3" name="Content Placeholder 2"/>
          <p:cNvSpPr>
            <a:spLocks noGrp="1"/>
          </p:cNvSpPr>
          <p:nvPr>
            <p:ph idx="1"/>
          </p:nvPr>
        </p:nvSpPr>
        <p:spPr>
          <a:xfrm>
            <a:off x="957944" y="1422400"/>
            <a:ext cx="10305142" cy="4572000"/>
          </a:xfrm>
        </p:spPr>
        <p:txBody>
          <a:bodyPr/>
          <a:lstStyle/>
          <a:p>
            <a:r>
              <a:rPr lang="en-US" sz="3200" dirty="0" smtClean="0"/>
              <a:t>Example:</a:t>
            </a:r>
          </a:p>
          <a:p>
            <a:pPr lvl="1"/>
            <a:r>
              <a:rPr lang="en-US" sz="2800" dirty="0" smtClean="0"/>
              <a:t>We have 30 students with three variables: gender, grade, and height.</a:t>
            </a:r>
          </a:p>
          <a:p>
            <a:pPr lvl="1"/>
            <a:r>
              <a:rPr lang="en-US" sz="2800" dirty="0" smtClean="0"/>
              <a:t>We want to create a model that can predict who will play cricket during their free time…</a:t>
            </a:r>
          </a:p>
          <a:p>
            <a:pPr lvl="1"/>
            <a:r>
              <a:rPr lang="en-US" sz="2800" dirty="0" smtClean="0"/>
              <a:t>Since this is our training data, we know 15/30 students decided to play cricket.</a:t>
            </a:r>
          </a:p>
          <a:p>
            <a:endParaRPr lang="en-US" dirty="0"/>
          </a:p>
        </p:txBody>
      </p:sp>
    </p:spTree>
    <p:extLst>
      <p:ext uri="{BB962C8B-B14F-4D97-AF65-F5344CB8AC3E}">
        <p14:creationId xmlns:p14="http://schemas.microsoft.com/office/powerpoint/2010/main" val="45099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83090"/>
            <a:ext cx="9905998" cy="1478570"/>
          </a:xfrm>
        </p:spPr>
        <p:txBody>
          <a:bodyPr/>
          <a:lstStyle/>
          <a:p>
            <a:r>
              <a:rPr lang="en-US" dirty="0" smtClean="0"/>
              <a:t>Decision Trees – How do they work?</a:t>
            </a:r>
            <a:endParaRPr lang="en-US" dirty="0"/>
          </a:p>
        </p:txBody>
      </p:sp>
      <p:sp>
        <p:nvSpPr>
          <p:cNvPr id="3" name="Content Placeholder 2"/>
          <p:cNvSpPr>
            <a:spLocks noGrp="1"/>
          </p:cNvSpPr>
          <p:nvPr>
            <p:ph idx="1"/>
          </p:nvPr>
        </p:nvSpPr>
        <p:spPr>
          <a:xfrm>
            <a:off x="957944" y="1422400"/>
            <a:ext cx="10305142" cy="4572000"/>
          </a:xfrm>
        </p:spPr>
        <p:txBody>
          <a:bodyPr/>
          <a:lstStyle/>
          <a:p>
            <a:r>
              <a:rPr lang="en-US" sz="2800" dirty="0" smtClean="0"/>
              <a:t>The model works by identifying the most significant variable and its value that gives the best homogeneous sets of population.</a:t>
            </a:r>
          </a:p>
        </p:txBody>
      </p:sp>
      <p:pic>
        <p:nvPicPr>
          <p:cNvPr id="5" name="Picture 2" descr="Decision Tree, Algorith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952" y="3117168"/>
            <a:ext cx="11287125" cy="274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68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70175"/>
            <a:ext cx="9905998" cy="1384454"/>
          </a:xfrm>
        </p:spPr>
        <p:txBody>
          <a:bodyPr/>
          <a:lstStyle/>
          <a:p>
            <a:r>
              <a:rPr lang="en-US" dirty="0" smtClean="0"/>
              <a:t>Decision Trees – Terminology</a:t>
            </a:r>
            <a:endParaRPr lang="en-US" dirty="0"/>
          </a:p>
        </p:txBody>
      </p:sp>
      <p:sp>
        <p:nvSpPr>
          <p:cNvPr id="3" name="Content Placeholder 2"/>
          <p:cNvSpPr>
            <a:spLocks noGrp="1"/>
          </p:cNvSpPr>
          <p:nvPr>
            <p:ph idx="1"/>
          </p:nvPr>
        </p:nvSpPr>
        <p:spPr>
          <a:xfrm>
            <a:off x="1141412" y="1654628"/>
            <a:ext cx="9905999" cy="4760685"/>
          </a:xfrm>
        </p:spPr>
        <p:txBody>
          <a:bodyPr>
            <a:normAutofit/>
          </a:bodyPr>
          <a:lstStyle/>
          <a:p>
            <a:r>
              <a:rPr lang="en-US" sz="2800" dirty="0" smtClean="0"/>
              <a:t>Root Node</a:t>
            </a:r>
            <a:endParaRPr lang="en-US" dirty="0" smtClean="0"/>
          </a:p>
          <a:p>
            <a:pPr lvl="1"/>
            <a:r>
              <a:rPr lang="en-US" sz="2400" dirty="0" smtClean="0"/>
              <a:t>Represents entire population or sample.</a:t>
            </a:r>
          </a:p>
          <a:p>
            <a:r>
              <a:rPr lang="en-US" sz="2800" dirty="0" smtClean="0"/>
              <a:t>Splitting</a:t>
            </a:r>
          </a:p>
          <a:p>
            <a:pPr lvl="1"/>
            <a:r>
              <a:rPr lang="en-US" sz="2400" dirty="0" smtClean="0"/>
              <a:t>Process of dividing a node into two or more sub-nodes</a:t>
            </a:r>
          </a:p>
          <a:p>
            <a:r>
              <a:rPr lang="en-US" sz="2800" dirty="0" smtClean="0"/>
              <a:t>Decision Node:</a:t>
            </a:r>
          </a:p>
          <a:p>
            <a:pPr lvl="1"/>
            <a:r>
              <a:rPr lang="en-US" sz="2400" dirty="0" smtClean="0"/>
              <a:t>A node that splits into further sub-nodes based on some attribute.</a:t>
            </a:r>
          </a:p>
          <a:p>
            <a:r>
              <a:rPr lang="en-US" sz="3200" dirty="0" smtClean="0"/>
              <a:t>Leaf/Terminal Node:</a:t>
            </a:r>
          </a:p>
          <a:p>
            <a:pPr lvl="1"/>
            <a:r>
              <a:rPr lang="en-US" sz="2400" dirty="0" smtClean="0"/>
              <a:t>Nodes that do not split</a:t>
            </a:r>
          </a:p>
        </p:txBody>
      </p:sp>
    </p:spTree>
    <p:extLst>
      <p:ext uri="{BB962C8B-B14F-4D97-AF65-F5344CB8AC3E}">
        <p14:creationId xmlns:p14="http://schemas.microsoft.com/office/powerpoint/2010/main" val="157181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70175"/>
            <a:ext cx="9905998" cy="1384454"/>
          </a:xfrm>
        </p:spPr>
        <p:txBody>
          <a:bodyPr/>
          <a:lstStyle/>
          <a:p>
            <a:r>
              <a:rPr lang="en-US" dirty="0" smtClean="0"/>
              <a:t>Decision Trees – Terminology</a:t>
            </a:r>
            <a:endParaRPr lang="en-US" dirty="0"/>
          </a:p>
        </p:txBody>
      </p:sp>
      <p:sp>
        <p:nvSpPr>
          <p:cNvPr id="3" name="Content Placeholder 2"/>
          <p:cNvSpPr>
            <a:spLocks noGrp="1"/>
          </p:cNvSpPr>
          <p:nvPr>
            <p:ph idx="1"/>
          </p:nvPr>
        </p:nvSpPr>
        <p:spPr>
          <a:xfrm>
            <a:off x="1141412" y="1654628"/>
            <a:ext cx="9905999" cy="4760685"/>
          </a:xfrm>
        </p:spPr>
        <p:txBody>
          <a:bodyPr>
            <a:normAutofit/>
          </a:bodyPr>
          <a:lstStyle/>
          <a:p>
            <a:r>
              <a:rPr lang="en-US" sz="2800" dirty="0" smtClean="0"/>
              <a:t>Pruning</a:t>
            </a:r>
          </a:p>
          <a:p>
            <a:pPr lvl="1"/>
            <a:r>
              <a:rPr lang="en-US" sz="2400" dirty="0" smtClean="0"/>
              <a:t>Removing sub-nodes of a decision node</a:t>
            </a:r>
          </a:p>
          <a:p>
            <a:pPr lvl="1"/>
            <a:r>
              <a:rPr lang="en-US" sz="2400" dirty="0" smtClean="0"/>
              <a:t>Opposite of splitting</a:t>
            </a:r>
          </a:p>
          <a:p>
            <a:r>
              <a:rPr lang="en-US" sz="2800" dirty="0" smtClean="0"/>
              <a:t>Branch/Sub-tree</a:t>
            </a:r>
          </a:p>
          <a:p>
            <a:pPr lvl="1"/>
            <a:r>
              <a:rPr lang="en-US" sz="2400" dirty="0" smtClean="0"/>
              <a:t>A sub-selection of entire tree</a:t>
            </a:r>
          </a:p>
          <a:p>
            <a:r>
              <a:rPr lang="en-US" sz="2800" dirty="0" smtClean="0"/>
              <a:t>Parent and Child Node:</a:t>
            </a:r>
          </a:p>
          <a:p>
            <a:pPr lvl="1"/>
            <a:r>
              <a:rPr lang="en-US" sz="2400" dirty="0" smtClean="0"/>
              <a:t>Parent node = a node which is divided into sub-nodes</a:t>
            </a:r>
          </a:p>
          <a:p>
            <a:pPr lvl="1"/>
            <a:r>
              <a:rPr lang="en-US" sz="2400" dirty="0" smtClean="0"/>
              <a:t>Child node = a sub-node of a parent node</a:t>
            </a:r>
          </a:p>
        </p:txBody>
      </p:sp>
    </p:spTree>
    <p:extLst>
      <p:ext uri="{BB962C8B-B14F-4D97-AF65-F5344CB8AC3E}">
        <p14:creationId xmlns:p14="http://schemas.microsoft.com/office/powerpoint/2010/main" val="3615349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70175"/>
            <a:ext cx="9905998" cy="1384454"/>
          </a:xfrm>
        </p:spPr>
        <p:txBody>
          <a:bodyPr/>
          <a:lstStyle/>
          <a:p>
            <a:r>
              <a:rPr lang="en-US" dirty="0" smtClean="0"/>
              <a:t>Decision Trees – Terminology</a:t>
            </a:r>
            <a:endParaRPr lang="en-US" dirty="0"/>
          </a:p>
        </p:txBody>
      </p:sp>
      <p:pic>
        <p:nvPicPr>
          <p:cNvPr id="2050" name="Picture 2" descr="Decision Tree Terminology, Root Node, Branch, Splitting, Pruni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59290" y="1654629"/>
            <a:ext cx="8670244" cy="4774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3787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13316</TotalTime>
  <Words>2337</Words>
  <Application>Microsoft Office PowerPoint</Application>
  <PresentationFormat>Widescreen</PresentationFormat>
  <Paragraphs>288</Paragraphs>
  <Slides>38</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Trebuchet MS</vt:lpstr>
      <vt:lpstr>Tw Cen MT</vt:lpstr>
      <vt:lpstr>Circuit</vt:lpstr>
      <vt:lpstr>Intro to Machine Learning </vt:lpstr>
      <vt:lpstr>Today’s Class</vt:lpstr>
      <vt:lpstr>Decision Trees</vt:lpstr>
      <vt:lpstr>Decision Trees - Types</vt:lpstr>
      <vt:lpstr>Decision Trees – How do they work?</vt:lpstr>
      <vt:lpstr>Decision Trees – How do they work?</vt:lpstr>
      <vt:lpstr>Decision Trees – Terminology</vt:lpstr>
      <vt:lpstr>Decision Trees – Terminology</vt:lpstr>
      <vt:lpstr>Decision Trees – Terminology</vt:lpstr>
      <vt:lpstr>Decision Trees - Impurity</vt:lpstr>
      <vt:lpstr>Decision Trees – How does it decide how to split?</vt:lpstr>
      <vt:lpstr>Decision Trees – Example Using Gini Impurity</vt:lpstr>
      <vt:lpstr>Decision Trees – Example Using Gini IMpurity</vt:lpstr>
      <vt:lpstr>Decision Trees – Example Using Gini Impurity</vt:lpstr>
      <vt:lpstr>PowerPoint Presentation</vt:lpstr>
      <vt:lpstr>Decision Trees – Example Using Gini Impurity</vt:lpstr>
      <vt:lpstr>Decision Trees – Example Using Gini Impurity</vt:lpstr>
      <vt:lpstr>Decision Trees – Example Using Gini Impurity</vt:lpstr>
      <vt:lpstr>Decision Trees – Example Using Gini Impurity</vt:lpstr>
      <vt:lpstr>Decision Trees – Avoiding Overfitting</vt:lpstr>
      <vt:lpstr>Decision Trees – Avoiding Overfitting</vt:lpstr>
      <vt:lpstr>Decision Trees – Pros and Cons</vt:lpstr>
      <vt:lpstr>Decision Trees – Final Words</vt:lpstr>
      <vt:lpstr>What are ensemble Methods?</vt:lpstr>
      <vt:lpstr>Ensemble Methods – Why an Ensemble?  </vt:lpstr>
      <vt:lpstr>Ensemble Methods – How they make Predictions</vt:lpstr>
      <vt:lpstr>Ensemble Methods – Bagging</vt:lpstr>
      <vt:lpstr>Ensemble Methods – Boosting</vt:lpstr>
      <vt:lpstr>Ensemble Methods – Stacking</vt:lpstr>
      <vt:lpstr>Ensemble Methods – Stacking</vt:lpstr>
      <vt:lpstr>Random Forest</vt:lpstr>
      <vt:lpstr>Random Forest – How does it work?</vt:lpstr>
      <vt:lpstr>Random Forest – How does it work?</vt:lpstr>
      <vt:lpstr>Random Forest – Parameters </vt:lpstr>
      <vt:lpstr>Random Forest – Pros and cons</vt:lpstr>
      <vt:lpstr>Random Forest – Applications</vt:lpstr>
      <vt:lpstr>Random Forest – Final Words</vt:lpstr>
      <vt:lpstr>Next Week </vt:lpstr>
    </vt:vector>
  </TitlesOfParts>
  <Company>Fred Hutch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Machine Learning</dc:title>
  <dc:creator>Carl, Evan R</dc:creator>
  <cp:lastModifiedBy>Carl, Evan R</cp:lastModifiedBy>
  <cp:revision>62</cp:revision>
  <dcterms:created xsi:type="dcterms:W3CDTF">2018-06-05T15:51:17Z</dcterms:created>
  <dcterms:modified xsi:type="dcterms:W3CDTF">2018-06-14T21:47:40Z</dcterms:modified>
</cp:coreProperties>
</file>