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8" r:id="rId2"/>
    <p:sldId id="271" r:id="rId3"/>
    <p:sldId id="273" r:id="rId4"/>
    <p:sldId id="274" r:id="rId5"/>
    <p:sldId id="276" r:id="rId6"/>
    <p:sldId id="277" r:id="rId7"/>
    <p:sldId id="278" r:id="rId8"/>
    <p:sldId id="279" r:id="rId9"/>
    <p:sldId id="280" r:id="rId10"/>
    <p:sldId id="281" r:id="rId11"/>
    <p:sldId id="282" r:id="rId12"/>
    <p:sldId id="283" r:id="rId13"/>
    <p:sldId id="285" r:id="rId14"/>
    <p:sldId id="284" r:id="rId15"/>
    <p:sldId id="286" r:id="rId16"/>
    <p:sldId id="287" r:id="rId17"/>
    <p:sldId id="288" r:id="rId18"/>
    <p:sldId id="298" r:id="rId19"/>
    <p:sldId id="289" r:id="rId20"/>
    <p:sldId id="299" r:id="rId21"/>
    <p:sldId id="290" r:id="rId22"/>
    <p:sldId id="291" r:id="rId23"/>
    <p:sldId id="292" r:id="rId24"/>
    <p:sldId id="293" r:id="rId25"/>
    <p:sldId id="294" r:id="rId26"/>
    <p:sldId id="295" r:id="rId27"/>
    <p:sldId id="296" r:id="rId28"/>
    <p:sldId id="300" r:id="rId29"/>
    <p:sldId id="301" r:id="rId30"/>
    <p:sldId id="302"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8" r:id="rId45"/>
    <p:sldId id="319" r:id="rId46"/>
    <p:sldId id="317" r:id="rId47"/>
    <p:sldId id="321" r:id="rId48"/>
    <p:sldId id="322" r:id="rId49"/>
    <p:sldId id="320" r:id="rId50"/>
    <p:sldId id="323" r:id="rId51"/>
    <p:sldId id="324" r:id="rId52"/>
    <p:sldId id="325" r:id="rId53"/>
    <p:sldId id="327" r:id="rId54"/>
    <p:sldId id="328" r:id="rId55"/>
    <p:sldId id="329" r:id="rId56"/>
    <p:sldId id="330" r:id="rId57"/>
    <p:sldId id="331" r:id="rId58"/>
    <p:sldId id="332" r:id="rId59"/>
    <p:sldId id="333" r:id="rId60"/>
    <p:sldId id="334" r:id="rId61"/>
    <p:sldId id="335" r:id="rId62"/>
    <p:sldId id="336" r:id="rId63"/>
    <p:sldId id="365" r:id="rId64"/>
    <p:sldId id="366" r:id="rId65"/>
    <p:sldId id="338" r:id="rId66"/>
    <p:sldId id="339" r:id="rId67"/>
    <p:sldId id="340" r:id="rId68"/>
    <p:sldId id="341" r:id="rId69"/>
    <p:sldId id="342" r:id="rId70"/>
    <p:sldId id="343" r:id="rId71"/>
    <p:sldId id="344" r:id="rId72"/>
    <p:sldId id="345" r:id="rId73"/>
    <p:sldId id="349" r:id="rId74"/>
    <p:sldId id="350" r:id="rId75"/>
    <p:sldId id="346" r:id="rId76"/>
    <p:sldId id="351" r:id="rId77"/>
    <p:sldId id="347" r:id="rId78"/>
    <p:sldId id="352" r:id="rId79"/>
    <p:sldId id="348"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 id="368" r:id="rId93"/>
    <p:sldId id="369" r:id="rId94"/>
    <p:sldId id="370" r:id="rId95"/>
    <p:sldId id="371" r:id="rId96"/>
    <p:sldId id="372" r:id="rId97"/>
    <p:sldId id="373" r:id="rId98"/>
    <p:sldId id="374" r:id="rId99"/>
    <p:sldId id="375" r:id="rId100"/>
    <p:sldId id="376" r:id="rId101"/>
    <p:sldId id="377" r:id="rId102"/>
    <p:sldId id="381" r:id="rId103"/>
    <p:sldId id="378" r:id="rId104"/>
    <p:sldId id="379" r:id="rId105"/>
    <p:sldId id="380"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396" r:id="rId121"/>
    <p:sldId id="397" r:id="rId122"/>
    <p:sldId id="398"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5000" autoAdjust="0"/>
  </p:normalViewPr>
  <p:slideViewPr>
    <p:cSldViewPr snapToGrid="0">
      <p:cViewPr varScale="1">
        <p:scale>
          <a:sx n="84" d="100"/>
          <a:sy n="84"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8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4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268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716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7174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900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000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425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2025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81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583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082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06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320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108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29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179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26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844807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0.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cs typeface="Calibri Light" panose="020F0302020204030204" pitchFamily="34" charset="0"/>
              </a:rPr>
              <a:t>Intro to Machine Learning – week 3</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3" name="Content Placeholder 2"/>
          <p:cNvSpPr>
            <a:spLocks noGrp="1"/>
          </p:cNvSpPr>
          <p:nvPr>
            <p:ph idx="1"/>
          </p:nvPr>
        </p:nvSpPr>
        <p:spPr>
          <a:xfrm>
            <a:off x="913775" y="1511309"/>
            <a:ext cx="10364452" cy="3424107"/>
          </a:xfrm>
        </p:spPr>
        <p:txBody>
          <a:bodyPr/>
          <a:lstStyle/>
          <a:p>
            <a:pPr lvl="1"/>
            <a:endParaRPr lang="en-US" dirty="0" smtClean="0"/>
          </a:p>
        </p:txBody>
      </p:sp>
    </p:spTree>
    <p:extLst>
      <p:ext uri="{BB962C8B-B14F-4D97-AF65-F5344CB8AC3E}">
        <p14:creationId xmlns:p14="http://schemas.microsoft.com/office/powerpoint/2010/main" val="391936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21797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Why is this an improvement over Ridge and Lasso?</a:t>
            </a:r>
          </a:p>
          <a:p>
            <a:pPr lvl="2"/>
            <a:r>
              <a:rPr lang="en-US" sz="2800" cap="none" dirty="0" smtClean="0">
                <a:latin typeface="Calibri" panose="020F0502020204030204" pitchFamily="34" charset="0"/>
                <a:cs typeface="Calibri" panose="020F0502020204030204" pitchFamily="34" charset="0"/>
              </a:rPr>
              <a:t>Encourages grouping effect – If many variables are correlated (</a:t>
            </a:r>
            <a:r>
              <a:rPr lang="en-US" sz="2800" cap="none" dirty="0" err="1" smtClean="0">
                <a:latin typeface="Calibri" panose="020F0502020204030204" pitchFamily="34" charset="0"/>
                <a:cs typeface="Calibri" panose="020F0502020204030204" pitchFamily="34" charset="0"/>
              </a:rPr>
              <a:t>multicollinearity</a:t>
            </a:r>
            <a:r>
              <a:rPr lang="en-US" sz="2800" cap="none" dirty="0" smtClean="0">
                <a:latin typeface="Calibri" panose="020F0502020204030204" pitchFamily="34" charset="0"/>
                <a:cs typeface="Calibri" panose="020F0502020204030204" pitchFamily="34" charset="0"/>
              </a:rPr>
              <a:t>), while the other methods arbitrarily focus on one variable, Elastic Net does a good job of grouping correlated variables so that all relevant features are contained in the model</a:t>
            </a:r>
          </a:p>
          <a:p>
            <a:pPr lvl="2"/>
            <a:r>
              <a:rPr lang="en-US" sz="2800" cap="none" dirty="0" smtClean="0">
                <a:latin typeface="Calibri" panose="020F0502020204030204" pitchFamily="34" charset="0"/>
                <a:cs typeface="Calibri" panose="020F0502020204030204" pitchFamily="34" charset="0"/>
              </a:rPr>
              <a:t>It also removes limitation on number of selected variables. With Lasso, if </a:t>
            </a:r>
            <a:r>
              <a:rPr lang="en-US" sz="2800" b="1" i="1" cap="none" dirty="0" smtClean="0">
                <a:latin typeface="Calibri" panose="020F0502020204030204" pitchFamily="34" charset="0"/>
                <a:cs typeface="Calibri" panose="020F0502020204030204" pitchFamily="34" charset="0"/>
              </a:rPr>
              <a:t>p</a:t>
            </a:r>
            <a:r>
              <a:rPr lang="en-US" sz="2800" cap="none" dirty="0" smtClean="0">
                <a:latin typeface="Calibri" panose="020F0502020204030204" pitchFamily="34" charset="0"/>
                <a:cs typeface="Calibri" panose="020F0502020204030204" pitchFamily="34" charset="0"/>
              </a:rPr>
              <a:t> &gt;&gt; </a:t>
            </a:r>
            <a:r>
              <a:rPr lang="en-US" sz="2800" b="1" i="1" cap="none" dirty="0" smtClean="0">
                <a:latin typeface="Calibri" panose="020F0502020204030204" pitchFamily="34" charset="0"/>
                <a:cs typeface="Calibri" panose="020F0502020204030204" pitchFamily="34" charset="0"/>
              </a:rPr>
              <a:t>n</a:t>
            </a:r>
            <a:r>
              <a:rPr lang="en-US" sz="2800" cap="none" dirty="0" smtClean="0">
                <a:latin typeface="Calibri" panose="020F0502020204030204" pitchFamily="34" charset="0"/>
                <a:cs typeface="Calibri" panose="020F0502020204030204" pitchFamily="34" charset="0"/>
              </a:rPr>
              <a:t>,</a:t>
            </a:r>
            <a:r>
              <a:rPr lang="en-US" sz="2800" b="1" cap="none" dirty="0" smtClean="0">
                <a:latin typeface="Calibri" panose="020F0502020204030204" pitchFamily="34" charset="0"/>
                <a:cs typeface="Calibri" panose="020F0502020204030204" pitchFamily="34" charset="0"/>
              </a:rPr>
              <a:t> </a:t>
            </a:r>
            <a:r>
              <a:rPr lang="en-US" sz="2800" cap="none" dirty="0" smtClean="0">
                <a:latin typeface="Calibri" panose="020F0502020204030204" pitchFamily="34" charset="0"/>
                <a:cs typeface="Calibri" panose="020F0502020204030204" pitchFamily="34" charset="0"/>
              </a:rPr>
              <a:t>Lasso will select at most </a:t>
            </a:r>
            <a:r>
              <a:rPr lang="en-US" sz="2800" b="1" i="1" cap="none" dirty="0" smtClean="0">
                <a:latin typeface="Calibri" panose="020F0502020204030204" pitchFamily="34" charset="0"/>
                <a:cs typeface="Calibri" panose="020F0502020204030204" pitchFamily="34" charset="0"/>
              </a:rPr>
              <a:t>n</a:t>
            </a:r>
            <a:r>
              <a:rPr lang="en-US" sz="2800" cap="none" dirty="0" smtClean="0">
                <a:latin typeface="Calibri" panose="020F0502020204030204" pitchFamily="34" charset="0"/>
                <a:cs typeface="Calibri" panose="020F0502020204030204" pitchFamily="34" charset="0"/>
              </a:rPr>
              <a:t> predictors. Elastic Net, however, can select as many predictors as it sees fit. </a:t>
            </a:r>
            <a:endParaRPr lang="en-US" sz="2800" b="1"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586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Uses dimension reduction techniques (PCA) to transform the set of predictors into a smaller set </a:t>
            </a:r>
            <a:r>
              <a:rPr lang="en-US" sz="2400" i="1" cap="none" dirty="0" smtClean="0">
                <a:latin typeface="Calibri" panose="020F0502020204030204" pitchFamily="34" charset="0"/>
                <a:cs typeface="Calibri" panose="020F0502020204030204" pitchFamily="34" charset="0"/>
              </a:rPr>
              <a:t>before</a:t>
            </a:r>
            <a:r>
              <a:rPr lang="en-US" sz="2400" cap="none" dirty="0" smtClean="0">
                <a:latin typeface="Calibri" panose="020F0502020204030204" pitchFamily="34" charset="0"/>
                <a:cs typeface="Calibri" panose="020F0502020204030204" pitchFamily="34" charset="0"/>
              </a:rPr>
              <a:t> applying regression techniques. </a:t>
            </a:r>
          </a:p>
        </p:txBody>
      </p:sp>
    </p:spTree>
    <p:extLst>
      <p:ext uri="{BB962C8B-B14F-4D97-AF65-F5344CB8AC3E}">
        <p14:creationId xmlns:p14="http://schemas.microsoft.com/office/powerpoint/2010/main" val="31397311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Uses dimension reduction techniques (PCA) to transform the set of predictors into a smaller set </a:t>
            </a:r>
            <a:r>
              <a:rPr lang="en-US" sz="2400" i="1" cap="none" dirty="0" smtClean="0">
                <a:latin typeface="Calibri" panose="020F0502020204030204" pitchFamily="34" charset="0"/>
                <a:cs typeface="Calibri" panose="020F0502020204030204" pitchFamily="34" charset="0"/>
              </a:rPr>
              <a:t>before</a:t>
            </a:r>
            <a:r>
              <a:rPr lang="en-US" sz="2400" cap="none" dirty="0" smtClean="0">
                <a:latin typeface="Calibri" panose="020F0502020204030204" pitchFamily="34" charset="0"/>
                <a:cs typeface="Calibri" panose="020F0502020204030204" pitchFamily="34" charset="0"/>
              </a:rPr>
              <a:t> applying regression techniques. </a:t>
            </a:r>
          </a:p>
          <a:p>
            <a:pPr lvl="2"/>
            <a:r>
              <a:rPr lang="en-US" sz="2400" cap="none" dirty="0" smtClean="0">
                <a:latin typeface="Calibri" panose="020F0502020204030204" pitchFamily="34" charset="0"/>
                <a:cs typeface="Calibri" panose="020F0502020204030204" pitchFamily="34" charset="0"/>
              </a:rPr>
              <a:t>PCA is a unsupervised technique</a:t>
            </a:r>
          </a:p>
        </p:txBody>
      </p:sp>
    </p:spTree>
    <p:extLst>
      <p:ext uri="{BB962C8B-B14F-4D97-AF65-F5344CB8AC3E}">
        <p14:creationId xmlns:p14="http://schemas.microsoft.com/office/powerpoint/2010/main" val="13189384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Uses dimension reduction techniques (PCA) to transform the set of predictors into a smaller set </a:t>
            </a:r>
            <a:r>
              <a:rPr lang="en-US" sz="2400" i="1" cap="none" dirty="0" smtClean="0">
                <a:latin typeface="Calibri" panose="020F0502020204030204" pitchFamily="34" charset="0"/>
                <a:cs typeface="Calibri" panose="020F0502020204030204" pitchFamily="34" charset="0"/>
              </a:rPr>
              <a:t>before</a:t>
            </a:r>
            <a:r>
              <a:rPr lang="en-US" sz="2400" cap="none" dirty="0" smtClean="0">
                <a:latin typeface="Calibri" panose="020F0502020204030204" pitchFamily="34" charset="0"/>
                <a:cs typeface="Calibri" panose="020F0502020204030204" pitchFamily="34" charset="0"/>
              </a:rPr>
              <a:t> applying regression techniques. </a:t>
            </a:r>
          </a:p>
          <a:p>
            <a:pPr lvl="2"/>
            <a:r>
              <a:rPr lang="en-US" sz="2400" cap="none" dirty="0" smtClean="0">
                <a:latin typeface="Calibri" panose="020F0502020204030204" pitchFamily="34" charset="0"/>
                <a:cs typeface="Calibri" panose="020F0502020204030204" pitchFamily="34" charset="0"/>
              </a:rPr>
              <a:t>PCA is a unsupervised technique</a:t>
            </a:r>
          </a:p>
          <a:p>
            <a:pPr lvl="2"/>
            <a:r>
              <a:rPr lang="en-US" sz="2400" cap="none" dirty="0" smtClean="0">
                <a:latin typeface="Calibri" panose="020F0502020204030204" pitchFamily="34" charset="0"/>
                <a:cs typeface="Calibri" panose="020F0502020204030204" pitchFamily="34" charset="0"/>
              </a:rPr>
              <a:t>It transforms the data into what are called “principal components”</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PCs</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84707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Uses dimension reduction techniques (PCA) to transform the set of predictors into a smaller set </a:t>
            </a:r>
            <a:r>
              <a:rPr lang="en-US" sz="2400" i="1" cap="none" dirty="0" smtClean="0">
                <a:latin typeface="Calibri" panose="020F0502020204030204" pitchFamily="34" charset="0"/>
                <a:cs typeface="Calibri" panose="020F0502020204030204" pitchFamily="34" charset="0"/>
              </a:rPr>
              <a:t>before</a:t>
            </a:r>
            <a:r>
              <a:rPr lang="en-US" sz="2400" cap="none" dirty="0" smtClean="0">
                <a:latin typeface="Calibri" panose="020F0502020204030204" pitchFamily="34" charset="0"/>
                <a:cs typeface="Calibri" panose="020F0502020204030204" pitchFamily="34" charset="0"/>
              </a:rPr>
              <a:t> applying regression techniques. </a:t>
            </a:r>
          </a:p>
          <a:p>
            <a:pPr lvl="2"/>
            <a:r>
              <a:rPr lang="en-US" sz="2400" cap="none" dirty="0" smtClean="0">
                <a:latin typeface="Calibri" panose="020F0502020204030204" pitchFamily="34" charset="0"/>
                <a:cs typeface="Calibri" panose="020F0502020204030204" pitchFamily="34" charset="0"/>
              </a:rPr>
              <a:t>PCA is a unsupervised technique</a:t>
            </a:r>
          </a:p>
          <a:p>
            <a:pPr lvl="2"/>
            <a:r>
              <a:rPr lang="en-US" sz="2400" cap="none" dirty="0" smtClean="0">
                <a:latin typeface="Calibri" panose="020F0502020204030204" pitchFamily="34" charset="0"/>
                <a:cs typeface="Calibri" panose="020F0502020204030204" pitchFamily="34" charset="0"/>
              </a:rPr>
              <a:t>It transforms the data into what are called “principal components”</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PCs</a:t>
            </a:r>
            <a:r>
              <a:rPr lang="en-US" sz="2400" cap="none" dirty="0">
                <a:latin typeface="Calibri" panose="020F0502020204030204" pitchFamily="34" charset="0"/>
                <a:cs typeface="Calibri" panose="020F0502020204030204" pitchFamily="34" charset="0"/>
              </a:rPr>
              <a:t>)</a:t>
            </a:r>
          </a:p>
          <a:p>
            <a:pPr lvl="3"/>
            <a:r>
              <a:rPr lang="en-US" sz="2400" cap="none" dirty="0" smtClean="0">
                <a:latin typeface="Calibri" panose="020F0502020204030204" pitchFamily="34" charset="0"/>
                <a:cs typeface="Calibri" panose="020F0502020204030204" pitchFamily="34" charset="0"/>
              </a:rPr>
              <a:t>Each </a:t>
            </a:r>
            <a:r>
              <a:rPr lang="en-US" sz="2400" b="1" cap="none" dirty="0" smtClean="0">
                <a:latin typeface="Calibri" panose="020F0502020204030204" pitchFamily="34" charset="0"/>
                <a:cs typeface="Calibri" panose="020F0502020204030204" pitchFamily="34" charset="0"/>
              </a:rPr>
              <a:t>PC</a:t>
            </a:r>
            <a:r>
              <a:rPr lang="en-US" sz="2400" cap="none" dirty="0" smtClean="0">
                <a:latin typeface="Calibri" panose="020F0502020204030204" pitchFamily="34" charset="0"/>
                <a:cs typeface="Calibri" panose="020F0502020204030204" pitchFamily="34" charset="0"/>
              </a:rPr>
              <a:t> expresses a certain amount of variability across the entire predictor dataset</a:t>
            </a:r>
          </a:p>
          <a:p>
            <a:pPr lvl="3"/>
            <a:r>
              <a:rPr lang="en-US" sz="2400" cap="none" dirty="0" smtClean="0">
                <a:latin typeface="Calibri" panose="020F0502020204030204" pitchFamily="34" charset="0"/>
                <a:cs typeface="Calibri" panose="020F0502020204030204" pitchFamily="34" charset="0"/>
              </a:rPr>
              <a:t>Often a small number of </a:t>
            </a:r>
            <a:r>
              <a:rPr lang="en-US" sz="2400" b="1" cap="none" dirty="0" smtClean="0">
                <a:latin typeface="Calibri" panose="020F0502020204030204" pitchFamily="34" charset="0"/>
                <a:cs typeface="Calibri" panose="020F0502020204030204" pitchFamily="34" charset="0"/>
              </a:rPr>
              <a:t>PCs</a:t>
            </a:r>
            <a:r>
              <a:rPr lang="en-US" sz="2400" cap="none" dirty="0" smtClean="0">
                <a:latin typeface="Calibri" panose="020F0502020204030204" pitchFamily="34" charset="0"/>
                <a:cs typeface="Calibri" panose="020F0502020204030204" pitchFamily="34" charset="0"/>
              </a:rPr>
              <a:t> suffice to explain most variability in the data set. </a:t>
            </a:r>
          </a:p>
        </p:txBody>
      </p:sp>
    </p:spTree>
    <p:extLst>
      <p:ext uri="{BB962C8B-B14F-4D97-AF65-F5344CB8AC3E}">
        <p14:creationId xmlns:p14="http://schemas.microsoft.com/office/powerpoint/2010/main" val="209763728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Uses dimension reduction techniques (PCA) to transform the set of predictors into a smaller set </a:t>
            </a:r>
            <a:r>
              <a:rPr lang="en-US" sz="2400" i="1" cap="none" dirty="0" smtClean="0">
                <a:latin typeface="Calibri" panose="020F0502020204030204" pitchFamily="34" charset="0"/>
                <a:cs typeface="Calibri" panose="020F0502020204030204" pitchFamily="34" charset="0"/>
              </a:rPr>
              <a:t>before</a:t>
            </a:r>
            <a:r>
              <a:rPr lang="en-US" sz="2400" cap="none" dirty="0" smtClean="0">
                <a:latin typeface="Calibri" panose="020F0502020204030204" pitchFamily="34" charset="0"/>
                <a:cs typeface="Calibri" panose="020F0502020204030204" pitchFamily="34" charset="0"/>
              </a:rPr>
              <a:t> applying regression techniques. </a:t>
            </a:r>
          </a:p>
          <a:p>
            <a:pPr lvl="2"/>
            <a:r>
              <a:rPr lang="en-US" sz="2400" cap="none" dirty="0" smtClean="0">
                <a:latin typeface="Calibri" panose="020F0502020204030204" pitchFamily="34" charset="0"/>
                <a:cs typeface="Calibri" panose="020F0502020204030204" pitchFamily="34" charset="0"/>
              </a:rPr>
              <a:t>PCA is a unsupervised technique</a:t>
            </a:r>
          </a:p>
          <a:p>
            <a:pPr lvl="2"/>
            <a:r>
              <a:rPr lang="en-US" sz="2400" cap="none" dirty="0" smtClean="0">
                <a:latin typeface="Calibri" panose="020F0502020204030204" pitchFamily="34" charset="0"/>
                <a:cs typeface="Calibri" panose="020F0502020204030204" pitchFamily="34" charset="0"/>
              </a:rPr>
              <a:t>It transforms the data into what are called “principal components” (</a:t>
            </a:r>
            <a:r>
              <a:rPr lang="en-US" sz="2400" b="1" cap="none" dirty="0" smtClean="0">
                <a:latin typeface="Calibri" panose="020F0502020204030204" pitchFamily="34" charset="0"/>
                <a:cs typeface="Calibri" panose="020F0502020204030204" pitchFamily="34" charset="0"/>
              </a:rPr>
              <a:t>PCs</a:t>
            </a:r>
            <a:r>
              <a:rPr lang="en-US" sz="2400" cap="none" dirty="0" smtClean="0">
                <a:latin typeface="Calibri" panose="020F0502020204030204" pitchFamily="34" charset="0"/>
                <a:cs typeface="Calibri" panose="020F0502020204030204" pitchFamily="34" charset="0"/>
              </a:rPr>
              <a:t>)</a:t>
            </a:r>
          </a:p>
          <a:p>
            <a:pPr lvl="3"/>
            <a:r>
              <a:rPr lang="en-US" sz="2400" cap="none" dirty="0" smtClean="0">
                <a:latin typeface="Calibri" panose="020F0502020204030204" pitchFamily="34" charset="0"/>
                <a:cs typeface="Calibri" panose="020F0502020204030204" pitchFamily="34" charset="0"/>
              </a:rPr>
              <a:t>Each </a:t>
            </a:r>
            <a:r>
              <a:rPr lang="en-US" sz="2400" b="1" cap="none" dirty="0" smtClean="0">
                <a:latin typeface="Calibri" panose="020F0502020204030204" pitchFamily="34" charset="0"/>
                <a:cs typeface="Calibri" panose="020F0502020204030204" pitchFamily="34" charset="0"/>
              </a:rPr>
              <a:t>PC</a:t>
            </a:r>
            <a:r>
              <a:rPr lang="en-US" sz="2400" cap="none" dirty="0" smtClean="0">
                <a:latin typeface="Calibri" panose="020F0502020204030204" pitchFamily="34" charset="0"/>
                <a:cs typeface="Calibri" panose="020F0502020204030204" pitchFamily="34" charset="0"/>
              </a:rPr>
              <a:t> expresses a certain amount of variability across the entire predictor dataset</a:t>
            </a:r>
          </a:p>
          <a:p>
            <a:pPr lvl="3"/>
            <a:r>
              <a:rPr lang="en-US" sz="2400" cap="none" dirty="0" smtClean="0">
                <a:latin typeface="Calibri" panose="020F0502020204030204" pitchFamily="34" charset="0"/>
                <a:cs typeface="Calibri" panose="020F0502020204030204" pitchFamily="34" charset="0"/>
              </a:rPr>
              <a:t>Often a small number of </a:t>
            </a:r>
            <a:r>
              <a:rPr lang="en-US" sz="2400" b="1" cap="none" dirty="0" smtClean="0">
                <a:latin typeface="Calibri" panose="020F0502020204030204" pitchFamily="34" charset="0"/>
                <a:cs typeface="Calibri" panose="020F0502020204030204" pitchFamily="34" charset="0"/>
              </a:rPr>
              <a:t>PCs</a:t>
            </a:r>
            <a:r>
              <a:rPr lang="en-US" sz="2400" cap="none" dirty="0" smtClean="0">
                <a:latin typeface="Calibri" panose="020F0502020204030204" pitchFamily="34" charset="0"/>
                <a:cs typeface="Calibri" panose="020F0502020204030204" pitchFamily="34" charset="0"/>
              </a:rPr>
              <a:t> suffice to explain most variability in the data set. </a:t>
            </a:r>
          </a:p>
          <a:p>
            <a:pPr lvl="2"/>
            <a:r>
              <a:rPr lang="en-US" sz="2400" cap="none" dirty="0" smtClean="0">
                <a:latin typeface="Calibri" panose="020F0502020204030204" pitchFamily="34" charset="0"/>
                <a:cs typeface="Calibri" panose="020F0502020204030204" pitchFamily="34" charset="0"/>
              </a:rPr>
              <a:t>Solves for </a:t>
            </a:r>
            <a:r>
              <a:rPr lang="en-US" sz="2400" cap="none" dirty="0" err="1" smtClean="0">
                <a:latin typeface="Calibri" panose="020F0502020204030204" pitchFamily="34" charset="0"/>
                <a:cs typeface="Calibri" panose="020F0502020204030204" pitchFamily="34" charset="0"/>
              </a:rPr>
              <a:t>multicollinearity</a:t>
            </a:r>
            <a:endParaRPr lang="en-US" sz="2400" cap="none" dirty="0">
              <a:latin typeface="Calibri" panose="020F0502020204030204" pitchFamily="34" charset="0"/>
              <a:cs typeface="Calibri" panose="020F0502020204030204" pitchFamily="34" charset="0"/>
            </a:endParaRPr>
          </a:p>
          <a:p>
            <a:pPr lvl="2"/>
            <a:r>
              <a:rPr lang="en-US" sz="2400" cap="none" dirty="0" smtClean="0">
                <a:latin typeface="Calibri" panose="020F0502020204030204" pitchFamily="34" charset="0"/>
                <a:cs typeface="Calibri" panose="020F0502020204030204" pitchFamily="34" charset="0"/>
              </a:rPr>
              <a:t>Avoids overfitting </a:t>
            </a:r>
          </a:p>
        </p:txBody>
      </p:sp>
    </p:spTree>
    <p:extLst>
      <p:ext uri="{BB962C8B-B14F-4D97-AF65-F5344CB8AC3E}">
        <p14:creationId xmlns:p14="http://schemas.microsoft.com/office/powerpoint/2010/main" val="13800364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41478" y="1242646"/>
            <a:ext cx="9681828" cy="3614738"/>
          </a:xfrm>
          <a:prstGeom prst="rect">
            <a:avLst/>
          </a:prstGeom>
        </p:spPr>
      </p:pic>
      <p:sp>
        <p:nvSpPr>
          <p:cNvPr id="7" name="Content Placeholder 2"/>
          <p:cNvSpPr txBox="1">
            <a:spLocks/>
          </p:cNvSpPr>
          <p:nvPr/>
        </p:nvSpPr>
        <p:spPr>
          <a:xfrm>
            <a:off x="421821" y="4947624"/>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000" cap="none" dirty="0" smtClean="0">
                <a:latin typeface="Calibri" panose="020F0502020204030204" pitchFamily="34" charset="0"/>
                <a:cs typeface="Calibri" panose="020F0502020204030204" pitchFamily="34" charset="0"/>
              </a:rPr>
              <a:t>First </a:t>
            </a:r>
            <a:r>
              <a:rPr lang="en-US" sz="2000" b="1" cap="none" dirty="0" smtClean="0">
                <a:latin typeface="Calibri" panose="020F0502020204030204" pitchFamily="34" charset="0"/>
                <a:cs typeface="Calibri" panose="020F0502020204030204" pitchFamily="34" charset="0"/>
              </a:rPr>
              <a:t>PC</a:t>
            </a:r>
            <a:r>
              <a:rPr lang="en-US" sz="2000" cap="none" dirty="0" smtClean="0">
                <a:latin typeface="Calibri" panose="020F0502020204030204" pitchFamily="34" charset="0"/>
                <a:cs typeface="Calibri" panose="020F0502020204030204" pitchFamily="34" charset="0"/>
              </a:rPr>
              <a:t> is in direction of most variability (green line)</a:t>
            </a:r>
          </a:p>
        </p:txBody>
      </p:sp>
    </p:spTree>
    <p:extLst>
      <p:ext uri="{BB962C8B-B14F-4D97-AF65-F5344CB8AC3E}">
        <p14:creationId xmlns:p14="http://schemas.microsoft.com/office/powerpoint/2010/main" val="41096293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41478" y="1242646"/>
            <a:ext cx="9681828" cy="3614738"/>
          </a:xfrm>
          <a:prstGeom prst="rect">
            <a:avLst/>
          </a:prstGeom>
        </p:spPr>
      </p:pic>
      <p:sp>
        <p:nvSpPr>
          <p:cNvPr id="7" name="Content Placeholder 2"/>
          <p:cNvSpPr txBox="1">
            <a:spLocks/>
          </p:cNvSpPr>
          <p:nvPr/>
        </p:nvSpPr>
        <p:spPr>
          <a:xfrm>
            <a:off x="421821" y="4947624"/>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000" cap="none" dirty="0" smtClean="0">
                <a:latin typeface="Calibri" panose="020F0502020204030204" pitchFamily="34" charset="0"/>
                <a:cs typeface="Calibri" panose="020F0502020204030204" pitchFamily="34" charset="0"/>
              </a:rPr>
              <a:t>First </a:t>
            </a:r>
            <a:r>
              <a:rPr lang="en-US" sz="2000" b="1" cap="none" dirty="0" smtClean="0">
                <a:latin typeface="Calibri" panose="020F0502020204030204" pitchFamily="34" charset="0"/>
                <a:cs typeface="Calibri" panose="020F0502020204030204" pitchFamily="34" charset="0"/>
              </a:rPr>
              <a:t>PC</a:t>
            </a:r>
            <a:r>
              <a:rPr lang="en-US" sz="2000" cap="none" dirty="0" smtClean="0">
                <a:latin typeface="Calibri" panose="020F0502020204030204" pitchFamily="34" charset="0"/>
                <a:cs typeface="Calibri" panose="020F0502020204030204" pitchFamily="34" charset="0"/>
              </a:rPr>
              <a:t> is in direction of most variability (green line)</a:t>
            </a:r>
          </a:p>
          <a:p>
            <a:pPr lvl="2"/>
            <a:r>
              <a:rPr lang="en-US" sz="2000" cap="none" dirty="0" smtClean="0">
                <a:latin typeface="Calibri" panose="020F0502020204030204" pitchFamily="34" charset="0"/>
                <a:cs typeface="Calibri" panose="020F0502020204030204" pitchFamily="34" charset="0"/>
              </a:rPr>
              <a:t>Second </a:t>
            </a:r>
            <a:r>
              <a:rPr lang="en-US" sz="2000" b="1" cap="none" dirty="0" smtClean="0">
                <a:latin typeface="Calibri" panose="020F0502020204030204" pitchFamily="34" charset="0"/>
                <a:cs typeface="Calibri" panose="020F0502020204030204" pitchFamily="34" charset="0"/>
              </a:rPr>
              <a:t>PC</a:t>
            </a:r>
            <a:r>
              <a:rPr lang="en-US" sz="2000" cap="none" dirty="0" smtClean="0">
                <a:latin typeface="Calibri" panose="020F0502020204030204" pitchFamily="34" charset="0"/>
                <a:cs typeface="Calibri" panose="020F0502020204030204" pitchFamily="34" charset="0"/>
              </a:rPr>
              <a:t> is orthogonal to the first</a:t>
            </a:r>
          </a:p>
        </p:txBody>
      </p:sp>
    </p:spTree>
    <p:extLst>
      <p:ext uri="{BB962C8B-B14F-4D97-AF65-F5344CB8AC3E}">
        <p14:creationId xmlns:p14="http://schemas.microsoft.com/office/powerpoint/2010/main" val="35254440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41478" y="1242646"/>
            <a:ext cx="9681828" cy="3614738"/>
          </a:xfrm>
          <a:prstGeom prst="rect">
            <a:avLst/>
          </a:prstGeom>
        </p:spPr>
      </p:pic>
      <p:sp>
        <p:nvSpPr>
          <p:cNvPr id="7" name="Content Placeholder 2"/>
          <p:cNvSpPr txBox="1">
            <a:spLocks/>
          </p:cNvSpPr>
          <p:nvPr/>
        </p:nvSpPr>
        <p:spPr>
          <a:xfrm>
            <a:off x="421821" y="4947624"/>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000" cap="none" dirty="0" smtClean="0">
                <a:latin typeface="Calibri" panose="020F0502020204030204" pitchFamily="34" charset="0"/>
                <a:cs typeface="Calibri" panose="020F0502020204030204" pitchFamily="34" charset="0"/>
              </a:rPr>
              <a:t>First </a:t>
            </a:r>
            <a:r>
              <a:rPr lang="en-US" sz="2000" b="1" cap="none" dirty="0" smtClean="0">
                <a:latin typeface="Calibri" panose="020F0502020204030204" pitchFamily="34" charset="0"/>
                <a:cs typeface="Calibri" panose="020F0502020204030204" pitchFamily="34" charset="0"/>
              </a:rPr>
              <a:t>PC</a:t>
            </a:r>
            <a:r>
              <a:rPr lang="en-US" sz="2000" cap="none" dirty="0" smtClean="0">
                <a:latin typeface="Calibri" panose="020F0502020204030204" pitchFamily="34" charset="0"/>
                <a:cs typeface="Calibri" panose="020F0502020204030204" pitchFamily="34" charset="0"/>
              </a:rPr>
              <a:t> is in direction of most variability (green line)</a:t>
            </a:r>
          </a:p>
          <a:p>
            <a:pPr lvl="2"/>
            <a:r>
              <a:rPr lang="en-US" sz="2000" cap="none" dirty="0" smtClean="0">
                <a:latin typeface="Calibri" panose="020F0502020204030204" pitchFamily="34" charset="0"/>
                <a:cs typeface="Calibri" panose="020F0502020204030204" pitchFamily="34" charset="0"/>
              </a:rPr>
              <a:t>Second </a:t>
            </a:r>
            <a:r>
              <a:rPr lang="en-US" sz="2000" b="1" cap="none" dirty="0" smtClean="0">
                <a:latin typeface="Calibri" panose="020F0502020204030204" pitchFamily="34" charset="0"/>
                <a:cs typeface="Calibri" panose="020F0502020204030204" pitchFamily="34" charset="0"/>
              </a:rPr>
              <a:t>PC</a:t>
            </a:r>
            <a:r>
              <a:rPr lang="en-US" sz="2000" cap="none" dirty="0" smtClean="0">
                <a:latin typeface="Calibri" panose="020F0502020204030204" pitchFamily="34" charset="0"/>
                <a:cs typeface="Calibri" panose="020F0502020204030204" pitchFamily="34" charset="0"/>
              </a:rPr>
              <a:t> is orthogonal to the first</a:t>
            </a:r>
          </a:p>
          <a:p>
            <a:pPr lvl="2"/>
            <a:r>
              <a:rPr lang="en-US" sz="2000" cap="none" dirty="0" smtClean="0">
                <a:latin typeface="Calibri" panose="020F0502020204030204" pitchFamily="34" charset="0"/>
                <a:cs typeface="Calibri" panose="020F0502020204030204" pitchFamily="34" charset="0"/>
              </a:rPr>
              <a:t>Data is than centered and rotated to fit our </a:t>
            </a:r>
            <a:r>
              <a:rPr lang="en-US" sz="2000" b="1" cap="none" dirty="0" smtClean="0">
                <a:latin typeface="Calibri" panose="020F0502020204030204" pitchFamily="34" charset="0"/>
                <a:cs typeface="Calibri" panose="020F0502020204030204" pitchFamily="34" charset="0"/>
              </a:rPr>
              <a:t>PC1</a:t>
            </a:r>
            <a:r>
              <a:rPr lang="en-US" sz="2000" cap="none" dirty="0" smtClean="0">
                <a:latin typeface="Calibri" panose="020F0502020204030204" pitchFamily="34" charset="0"/>
                <a:cs typeface="Calibri" panose="020F0502020204030204" pitchFamily="34" charset="0"/>
              </a:rPr>
              <a:t> / </a:t>
            </a:r>
            <a:r>
              <a:rPr lang="en-US" sz="2000" b="1" cap="none" dirty="0" smtClean="0">
                <a:latin typeface="Calibri" panose="020F0502020204030204" pitchFamily="34" charset="0"/>
                <a:cs typeface="Calibri" panose="020F0502020204030204" pitchFamily="34" charset="0"/>
              </a:rPr>
              <a:t>PC2</a:t>
            </a:r>
            <a:r>
              <a:rPr lang="en-US" sz="2000" cap="none" dirty="0" smtClean="0">
                <a:latin typeface="Calibri" panose="020F0502020204030204" pitchFamily="34" charset="0"/>
                <a:cs typeface="Calibri" panose="020F0502020204030204" pitchFamily="34" charset="0"/>
              </a:rPr>
              <a:t> space. These are the new predictors which we fit a model to. </a:t>
            </a:r>
          </a:p>
        </p:txBody>
      </p:sp>
    </p:spTree>
    <p:extLst>
      <p:ext uri="{BB962C8B-B14F-4D97-AF65-F5344CB8AC3E}">
        <p14:creationId xmlns:p14="http://schemas.microsoft.com/office/powerpoint/2010/main" val="155881863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3200" cap="none" dirty="0" smtClean="0">
                <a:latin typeface="Calibri" panose="020F0502020204030204" pitchFamily="34" charset="0"/>
                <a:cs typeface="Calibri" panose="020F0502020204030204" pitchFamily="34" charset="0"/>
              </a:rPr>
              <a:t>As we increase the number of </a:t>
            </a:r>
            <a:r>
              <a:rPr lang="en-US" sz="3200" b="1" i="1" cap="none" dirty="0" smtClean="0">
                <a:latin typeface="Calibri" panose="020F0502020204030204" pitchFamily="34" charset="0"/>
                <a:cs typeface="Calibri" panose="020F0502020204030204" pitchFamily="34" charset="0"/>
              </a:rPr>
              <a:t>PCs</a:t>
            </a:r>
            <a:r>
              <a:rPr lang="en-US" sz="3200" cap="none" dirty="0" smtClean="0">
                <a:latin typeface="Calibri" panose="020F0502020204030204" pitchFamily="34" charset="0"/>
                <a:cs typeface="Calibri" panose="020F0502020204030204" pitchFamily="34" charset="0"/>
              </a:rPr>
              <a:t>, we are capturing smaller variance in the data (noise)</a:t>
            </a:r>
          </a:p>
          <a:p>
            <a:pPr lvl="2"/>
            <a:endParaRPr lang="en-US" sz="2000" cap="none" dirty="0" smtClean="0">
              <a:latin typeface="Calibri" panose="020F0502020204030204" pitchFamily="34" charset="0"/>
              <a:cs typeface="Calibri" panose="020F0502020204030204" pitchFamily="34" charset="0"/>
            </a:endParaRPr>
          </a:p>
          <a:p>
            <a:pPr marL="914400" lvl="2" indent="0">
              <a:buNone/>
            </a:pPr>
            <a:endParaRPr lang="en-US" sz="20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683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96209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3200" cap="none" dirty="0" smtClean="0">
                <a:latin typeface="Calibri" panose="020F0502020204030204" pitchFamily="34" charset="0"/>
                <a:cs typeface="Calibri" panose="020F0502020204030204" pitchFamily="34" charset="0"/>
              </a:rPr>
              <a:t>As we increase the number of </a:t>
            </a:r>
            <a:r>
              <a:rPr lang="en-US" sz="3200" b="1" i="1" cap="none" dirty="0" smtClean="0">
                <a:latin typeface="Calibri" panose="020F0502020204030204" pitchFamily="34" charset="0"/>
                <a:cs typeface="Calibri" panose="020F0502020204030204" pitchFamily="34" charset="0"/>
              </a:rPr>
              <a:t>PCs</a:t>
            </a:r>
            <a:r>
              <a:rPr lang="en-US" sz="3200" cap="none" dirty="0" smtClean="0">
                <a:latin typeface="Calibri" panose="020F0502020204030204" pitchFamily="34" charset="0"/>
                <a:cs typeface="Calibri" panose="020F0502020204030204" pitchFamily="34" charset="0"/>
              </a:rPr>
              <a:t>, we are capturing smaller variance in the data (noise)</a:t>
            </a:r>
          </a:p>
          <a:p>
            <a:pPr lvl="2"/>
            <a:r>
              <a:rPr lang="en-US" sz="3200" cap="none" dirty="0" smtClean="0">
                <a:latin typeface="Calibri" panose="020F0502020204030204" pitchFamily="34" charset="0"/>
                <a:cs typeface="Calibri" panose="020F0502020204030204" pitchFamily="34" charset="0"/>
              </a:rPr>
              <a:t>Generally, we should be able to find a set of </a:t>
            </a:r>
            <a:r>
              <a:rPr lang="en-US" sz="3200" b="1" i="1" cap="none" dirty="0" smtClean="0">
                <a:latin typeface="Calibri" panose="020F0502020204030204" pitchFamily="34" charset="0"/>
                <a:cs typeface="Calibri" panose="020F0502020204030204" pitchFamily="34" charset="0"/>
              </a:rPr>
              <a:t>PC</a:t>
            </a:r>
            <a:r>
              <a:rPr lang="en-US" sz="3200" cap="none" dirty="0" smtClean="0">
                <a:latin typeface="Calibri" panose="020F0502020204030204" pitchFamily="34" charset="0"/>
                <a:cs typeface="Calibri" panose="020F0502020204030204" pitchFamily="34" charset="0"/>
              </a:rPr>
              <a:t> predictors which is smaller than the set of </a:t>
            </a:r>
            <a:r>
              <a:rPr lang="en-US" sz="3200" b="1" i="1" cap="none" dirty="0" smtClean="0">
                <a:latin typeface="Calibri" panose="020F0502020204030204" pitchFamily="34" charset="0"/>
                <a:cs typeface="Calibri" panose="020F0502020204030204" pitchFamily="34" charset="0"/>
              </a:rPr>
              <a:t>X</a:t>
            </a:r>
            <a:r>
              <a:rPr lang="en-US" sz="3200" cap="none" dirty="0" smtClean="0">
                <a:latin typeface="Calibri" panose="020F0502020204030204" pitchFamily="34" charset="0"/>
                <a:cs typeface="Calibri" panose="020F0502020204030204" pitchFamily="34" charset="0"/>
              </a:rPr>
              <a:t> predictors</a:t>
            </a:r>
          </a:p>
          <a:p>
            <a:pPr lvl="2"/>
            <a:endParaRPr lang="en-US" sz="2000" cap="none" dirty="0" smtClean="0">
              <a:latin typeface="Calibri" panose="020F0502020204030204" pitchFamily="34" charset="0"/>
              <a:cs typeface="Calibri" panose="020F0502020204030204" pitchFamily="34" charset="0"/>
            </a:endParaRPr>
          </a:p>
          <a:p>
            <a:pPr marL="914400" lvl="2" indent="0">
              <a:buNone/>
            </a:pPr>
            <a:endParaRPr lang="en-US" sz="20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1245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Principal component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3200" cap="none" dirty="0" smtClean="0">
                <a:latin typeface="Calibri" panose="020F0502020204030204" pitchFamily="34" charset="0"/>
                <a:cs typeface="Calibri" panose="020F0502020204030204" pitchFamily="34" charset="0"/>
              </a:rPr>
              <a:t>As we increase the number of </a:t>
            </a:r>
            <a:r>
              <a:rPr lang="en-US" sz="3200" b="1" i="1" cap="none" dirty="0" smtClean="0">
                <a:latin typeface="Calibri" panose="020F0502020204030204" pitchFamily="34" charset="0"/>
                <a:cs typeface="Calibri" panose="020F0502020204030204" pitchFamily="34" charset="0"/>
              </a:rPr>
              <a:t>PCs</a:t>
            </a:r>
            <a:r>
              <a:rPr lang="en-US" sz="3200" cap="none" dirty="0" smtClean="0">
                <a:latin typeface="Calibri" panose="020F0502020204030204" pitchFamily="34" charset="0"/>
                <a:cs typeface="Calibri" panose="020F0502020204030204" pitchFamily="34" charset="0"/>
              </a:rPr>
              <a:t>, we are capturing smaller variance in the data (noise)</a:t>
            </a:r>
          </a:p>
          <a:p>
            <a:pPr lvl="2"/>
            <a:r>
              <a:rPr lang="en-US" sz="3200" cap="none" dirty="0" smtClean="0">
                <a:latin typeface="Calibri" panose="020F0502020204030204" pitchFamily="34" charset="0"/>
                <a:cs typeface="Calibri" panose="020F0502020204030204" pitchFamily="34" charset="0"/>
              </a:rPr>
              <a:t>Generally, we should be able to find a set of </a:t>
            </a:r>
            <a:r>
              <a:rPr lang="en-US" sz="3200" b="1" i="1" cap="none" dirty="0" smtClean="0">
                <a:latin typeface="Calibri" panose="020F0502020204030204" pitchFamily="34" charset="0"/>
                <a:cs typeface="Calibri" panose="020F0502020204030204" pitchFamily="34" charset="0"/>
              </a:rPr>
              <a:t>PC</a:t>
            </a:r>
            <a:r>
              <a:rPr lang="en-US" sz="3200" cap="none" dirty="0" smtClean="0">
                <a:latin typeface="Calibri" panose="020F0502020204030204" pitchFamily="34" charset="0"/>
                <a:cs typeface="Calibri" panose="020F0502020204030204" pitchFamily="34" charset="0"/>
              </a:rPr>
              <a:t> predictors which is smaller than the set of </a:t>
            </a:r>
            <a:r>
              <a:rPr lang="en-US" sz="3200" b="1" i="1" cap="none" dirty="0" smtClean="0">
                <a:latin typeface="Calibri" panose="020F0502020204030204" pitchFamily="34" charset="0"/>
                <a:cs typeface="Calibri" panose="020F0502020204030204" pitchFamily="34" charset="0"/>
              </a:rPr>
              <a:t>X</a:t>
            </a:r>
            <a:r>
              <a:rPr lang="en-US" sz="3200" cap="none" dirty="0" smtClean="0">
                <a:latin typeface="Calibri" panose="020F0502020204030204" pitchFamily="34" charset="0"/>
                <a:cs typeface="Calibri" panose="020F0502020204030204" pitchFamily="34" charset="0"/>
              </a:rPr>
              <a:t> predictors</a:t>
            </a:r>
          </a:p>
          <a:p>
            <a:pPr lvl="2"/>
            <a:r>
              <a:rPr lang="en-US" sz="3200" cap="none" dirty="0" smtClean="0">
                <a:latin typeface="Calibri" panose="020F0502020204030204" pitchFamily="34" charset="0"/>
                <a:cs typeface="Calibri" panose="020F0502020204030204" pitchFamily="34" charset="0"/>
              </a:rPr>
              <a:t>If the number of </a:t>
            </a:r>
            <a:r>
              <a:rPr lang="en-US" sz="3200" b="1" i="1" cap="none" dirty="0" smtClean="0">
                <a:latin typeface="Calibri" panose="020F0502020204030204" pitchFamily="34" charset="0"/>
                <a:cs typeface="Calibri" panose="020F0502020204030204" pitchFamily="34" charset="0"/>
              </a:rPr>
              <a:t>PCs</a:t>
            </a:r>
            <a:r>
              <a:rPr lang="en-US" sz="3200" cap="none" dirty="0" smtClean="0">
                <a:latin typeface="Calibri" panose="020F0502020204030204" pitchFamily="34" charset="0"/>
                <a:cs typeface="Calibri" panose="020F0502020204030204" pitchFamily="34" charset="0"/>
              </a:rPr>
              <a:t> is set to equal the number of predictors, than we are simply left with </a:t>
            </a:r>
            <a:r>
              <a:rPr lang="en-US" sz="3200" b="1" cap="none" dirty="0" smtClean="0">
                <a:latin typeface="Calibri" panose="020F0502020204030204" pitchFamily="34" charset="0"/>
                <a:cs typeface="Calibri" panose="020F0502020204030204" pitchFamily="34" charset="0"/>
              </a:rPr>
              <a:t>OLS</a:t>
            </a:r>
          </a:p>
          <a:p>
            <a:pPr lvl="2"/>
            <a:endParaRPr lang="en-US" sz="2000" cap="none" dirty="0" smtClean="0">
              <a:latin typeface="Calibri" panose="020F0502020204030204" pitchFamily="34" charset="0"/>
              <a:cs typeface="Calibri" panose="020F0502020204030204" pitchFamily="34" charset="0"/>
            </a:endParaRPr>
          </a:p>
          <a:p>
            <a:pPr marL="914400" lvl="2" indent="0">
              <a:buNone/>
            </a:pPr>
            <a:endParaRPr lang="en-US" sz="20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28567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Total least squares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One assumption of OLS is that errors come from the measurement of the response variable</a:t>
            </a: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642244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Total least squares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One assumption of OLS is that errors come from the measurement of the response variable</a:t>
            </a:r>
          </a:p>
          <a:p>
            <a:pPr lvl="2"/>
            <a:r>
              <a:rPr lang="en-US" sz="2800" cap="none" dirty="0" smtClean="0">
                <a:latin typeface="Calibri" panose="020F0502020204030204" pitchFamily="34" charset="0"/>
                <a:cs typeface="Calibri" panose="020F0502020204030204" pitchFamily="34" charset="0"/>
              </a:rPr>
              <a:t>This assumption could lead to diluted coefficients</a:t>
            </a: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37151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Total least squares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One assumption of OLS is that errors come from the measurement of the response variable</a:t>
            </a:r>
          </a:p>
          <a:p>
            <a:pPr lvl="2"/>
            <a:r>
              <a:rPr lang="en-US" sz="2800" cap="none" dirty="0" smtClean="0">
                <a:latin typeface="Calibri" panose="020F0502020204030204" pitchFamily="34" charset="0"/>
                <a:cs typeface="Calibri" panose="020F0502020204030204" pitchFamily="34" charset="0"/>
              </a:rPr>
              <a:t>This assumption could lead to diluted coefficients</a:t>
            </a:r>
          </a:p>
          <a:p>
            <a:pPr lvl="2"/>
            <a:r>
              <a:rPr lang="en-US" sz="2800" cap="none" dirty="0" smtClean="0">
                <a:latin typeface="Calibri" panose="020F0502020204030204" pitchFamily="34" charset="0"/>
                <a:cs typeface="Calibri" panose="020F0502020204030204" pitchFamily="34" charset="0"/>
              </a:rPr>
              <a:t>Errors-in-variables models are a class of regression model which assuming error also comes from measurements of our predictors as well</a:t>
            </a: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56399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Total least squares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One assumption of OLS is that errors come from the measurement of the response variable</a:t>
            </a:r>
          </a:p>
          <a:p>
            <a:pPr lvl="2"/>
            <a:r>
              <a:rPr lang="en-US" sz="2800" cap="none" dirty="0" smtClean="0">
                <a:latin typeface="Calibri" panose="020F0502020204030204" pitchFamily="34" charset="0"/>
                <a:cs typeface="Calibri" panose="020F0502020204030204" pitchFamily="34" charset="0"/>
              </a:rPr>
              <a:t>This assumption could lead to diluted coefficients</a:t>
            </a:r>
          </a:p>
          <a:p>
            <a:pPr lvl="2"/>
            <a:r>
              <a:rPr lang="en-US" sz="2800" cap="none" dirty="0" smtClean="0">
                <a:latin typeface="Calibri" panose="020F0502020204030204" pitchFamily="34" charset="0"/>
                <a:cs typeface="Calibri" panose="020F0502020204030204" pitchFamily="34" charset="0"/>
              </a:rPr>
              <a:t>Errors-in-variables models are a class of regression model which assuming error also comes from measurements of our predictors as well</a:t>
            </a:r>
          </a:p>
          <a:p>
            <a:pPr lvl="2"/>
            <a:r>
              <a:rPr lang="en-US" sz="2800" cap="none" dirty="0" smtClean="0">
                <a:latin typeface="Calibri" panose="020F0502020204030204" pitchFamily="34" charset="0"/>
                <a:cs typeface="Calibri" panose="020F0502020204030204" pitchFamily="34" charset="0"/>
              </a:rPr>
              <a:t>So, measuring errors by comparing the true response with our prediction, we measure errors using the orthogonal distance to the regression line</a:t>
            </a:r>
            <a:endParaRPr lang="en-US" sz="2800" b="1"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69506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Total least squares</a:t>
            </a:r>
            <a:endParaRPr lang="en-US" b="1" dirty="0">
              <a:latin typeface="Gill Sans MT" panose="020B0502020104020203" pitchFamily="34" charset="0"/>
            </a:endParaRPr>
          </a:p>
        </p:txBody>
      </p:sp>
      <p:sp>
        <p:nvSpPr>
          <p:cNvPr id="6" name="Content Placeholder 2"/>
          <p:cNvSpPr txBox="1">
            <a:spLocks/>
          </p:cNvSpPr>
          <p:nvPr/>
        </p:nvSpPr>
        <p:spPr>
          <a:xfrm>
            <a:off x="-2995285" y="1509129"/>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013177" y="1242646"/>
            <a:ext cx="8165645" cy="3974154"/>
          </a:xfrm>
          <a:prstGeom prst="rect">
            <a:avLst/>
          </a:prstGeom>
        </p:spPr>
      </p:pic>
      <p:sp>
        <p:nvSpPr>
          <p:cNvPr id="7" name="Content Placeholder 2"/>
          <p:cNvSpPr txBox="1">
            <a:spLocks/>
          </p:cNvSpPr>
          <p:nvPr/>
        </p:nvSpPr>
        <p:spPr>
          <a:xfrm>
            <a:off x="421820" y="5216800"/>
            <a:ext cx="11348357" cy="1641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The coefficient in the TLS model is larger, as seen by the slope of the regression line on the right</a:t>
            </a:r>
          </a:p>
          <a:p>
            <a:pPr lvl="2"/>
            <a:r>
              <a:rPr lang="en-US" sz="2400" cap="none" dirty="0" smtClean="0">
                <a:latin typeface="Calibri" panose="020F0502020204030204" pitchFamily="34" charset="0"/>
                <a:cs typeface="Calibri" panose="020F0502020204030204" pitchFamily="34" charset="0"/>
              </a:rPr>
              <a:t>PCA is used to determine the slope</a:t>
            </a: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73939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397761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lvl="2"/>
            <a:r>
              <a:rPr lang="en-US" sz="2400" cap="none" dirty="0" smtClean="0">
                <a:latin typeface="Calibri" panose="020F0502020204030204" pitchFamily="34" charset="0"/>
                <a:cs typeface="Calibri" panose="020F0502020204030204" pitchFamily="34" charset="0"/>
              </a:rPr>
              <a:t>We use the practice of </a:t>
            </a:r>
            <a:r>
              <a:rPr lang="en-US" sz="2400" b="1" cap="none" dirty="0" smtClean="0">
                <a:latin typeface="Calibri" panose="020F0502020204030204" pitchFamily="34" charset="0"/>
                <a:cs typeface="Calibri" panose="020F0502020204030204" pitchFamily="34" charset="0"/>
              </a:rPr>
              <a:t>feature selection</a:t>
            </a:r>
            <a:r>
              <a:rPr lang="en-US" sz="2400" cap="none" dirty="0" smtClean="0">
                <a:latin typeface="Calibri" panose="020F0502020204030204" pitchFamily="34" charset="0"/>
                <a:cs typeface="Calibri" panose="020F0502020204030204" pitchFamily="34" charset="0"/>
              </a:rPr>
              <a:t> when building out model</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98585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lvl="2"/>
            <a:r>
              <a:rPr lang="en-US" sz="2400" cap="none" dirty="0" smtClean="0">
                <a:latin typeface="Calibri" panose="020F0502020204030204" pitchFamily="34" charset="0"/>
                <a:cs typeface="Calibri" panose="020F0502020204030204" pitchFamily="34" charset="0"/>
              </a:rPr>
              <a:t>We use the practice of </a:t>
            </a:r>
            <a:r>
              <a:rPr lang="en-US" sz="2400" b="1" cap="none" dirty="0" smtClean="0">
                <a:latin typeface="Calibri" panose="020F0502020204030204" pitchFamily="34" charset="0"/>
                <a:cs typeface="Calibri" panose="020F0502020204030204" pitchFamily="34" charset="0"/>
              </a:rPr>
              <a:t>feature selection</a:t>
            </a:r>
            <a:r>
              <a:rPr lang="en-US" sz="2400" cap="none" dirty="0" smtClean="0">
                <a:latin typeface="Calibri" panose="020F0502020204030204" pitchFamily="34" charset="0"/>
                <a:cs typeface="Calibri" panose="020F0502020204030204" pitchFamily="34" charset="0"/>
              </a:rPr>
              <a:t> when building out model</a:t>
            </a:r>
          </a:p>
          <a:p>
            <a:pPr lvl="2"/>
            <a:r>
              <a:rPr lang="en-US" sz="2400" cap="none" dirty="0" smtClean="0">
                <a:latin typeface="Calibri" panose="020F0502020204030204" pitchFamily="34" charset="0"/>
                <a:cs typeface="Calibri" panose="020F0502020204030204" pitchFamily="34" charset="0"/>
              </a:rPr>
              <a:t>We want to measure both </a:t>
            </a:r>
            <a:r>
              <a:rPr lang="en-US" sz="2400" b="1" cap="none" dirty="0" smtClean="0">
                <a:latin typeface="Calibri" panose="020F0502020204030204" pitchFamily="34" charset="0"/>
                <a:cs typeface="Calibri" panose="020F0502020204030204" pitchFamily="34" charset="0"/>
              </a:rPr>
              <a:t>coefficient significance</a:t>
            </a:r>
            <a:r>
              <a:rPr lang="en-US" sz="2400" cap="none" dirty="0" smtClean="0">
                <a:latin typeface="Calibri" panose="020F0502020204030204" pitchFamily="34" charset="0"/>
                <a:cs typeface="Calibri" panose="020F0502020204030204" pitchFamily="34" charset="0"/>
              </a:rPr>
              <a:t> and </a:t>
            </a:r>
            <a:r>
              <a:rPr lang="en-US" sz="2400" b="1" cap="none" dirty="0" smtClean="0">
                <a:latin typeface="Calibri" panose="020F0502020204030204" pitchFamily="34" charset="0"/>
                <a:cs typeface="Calibri" panose="020F0502020204030204" pitchFamily="34" charset="0"/>
              </a:rPr>
              <a:t>model accuracy</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520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m:t>
                    </m:r>
                    <m:sSup>
                      <m:sSupPr>
                        <m:ctrlPr>
                          <a:rPr lang="en-US" sz="2800" b="1" i="1" cap="none" smtClean="0">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smtClean="0">
                            <a:latin typeface="Cambria Math" panose="02040503050406030204" pitchFamily="18" charset="0"/>
                            <a:cs typeface="Calibri" panose="020F0502020204030204" pitchFamily="34" charset="0"/>
                          </a:rPr>
                          <m:t>𝟐</m:t>
                        </m:r>
                      </m:sup>
                    </m:sSup>
                    <m:r>
                      <a:rPr lang="en-US" sz="2800" b="1" i="1" cap="none" smtClean="0">
                        <a:latin typeface="Cambria Math" panose="02040503050406030204" pitchFamily="18" charset="0"/>
                        <a:cs typeface="Calibri" panose="020F0502020204030204" pitchFamily="34" charset="0"/>
                      </a:rPr>
                      <m:t> + …+</m:t>
                    </m:r>
                    <m:sSup>
                      <m:sSupPr>
                        <m:ctrlPr>
                          <a:rPr lang="en-US" sz="2800" b="1" i="1" cap="none">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a:latin typeface="Cambria Math" panose="02040503050406030204" pitchFamily="18" charset="0"/>
                            <a:cs typeface="Calibri" panose="020F0502020204030204" pitchFamily="34" charset="0"/>
                          </a:rPr>
                          <m:t>𝟐</m:t>
                        </m:r>
                      </m:sup>
                    </m:sSup>
                  </m:oMath>
                </a14:m>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4091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lvl="2"/>
            <a:r>
              <a:rPr lang="en-US" sz="2400" cap="none" dirty="0" smtClean="0">
                <a:latin typeface="Calibri" panose="020F0502020204030204" pitchFamily="34" charset="0"/>
                <a:cs typeface="Calibri" panose="020F0502020204030204" pitchFamily="34" charset="0"/>
              </a:rPr>
              <a:t>We use the practice of </a:t>
            </a:r>
            <a:r>
              <a:rPr lang="en-US" sz="2400" b="1" cap="none" dirty="0" smtClean="0">
                <a:latin typeface="Calibri" panose="020F0502020204030204" pitchFamily="34" charset="0"/>
                <a:cs typeface="Calibri" panose="020F0502020204030204" pitchFamily="34" charset="0"/>
              </a:rPr>
              <a:t>feature selection</a:t>
            </a:r>
            <a:r>
              <a:rPr lang="en-US" sz="2400" cap="none" dirty="0" smtClean="0">
                <a:latin typeface="Calibri" panose="020F0502020204030204" pitchFamily="34" charset="0"/>
                <a:cs typeface="Calibri" panose="020F0502020204030204" pitchFamily="34" charset="0"/>
              </a:rPr>
              <a:t> when building out model</a:t>
            </a:r>
          </a:p>
          <a:p>
            <a:pPr lvl="2"/>
            <a:r>
              <a:rPr lang="en-US" sz="2400" cap="none" dirty="0" smtClean="0">
                <a:latin typeface="Calibri" panose="020F0502020204030204" pitchFamily="34" charset="0"/>
                <a:cs typeface="Calibri" panose="020F0502020204030204" pitchFamily="34" charset="0"/>
              </a:rPr>
              <a:t>We want to measure both </a:t>
            </a:r>
            <a:r>
              <a:rPr lang="en-US" sz="2400" b="1" cap="none" dirty="0" smtClean="0">
                <a:latin typeface="Calibri" panose="020F0502020204030204" pitchFamily="34" charset="0"/>
                <a:cs typeface="Calibri" panose="020F0502020204030204" pitchFamily="34" charset="0"/>
              </a:rPr>
              <a:t>coefficient significance</a:t>
            </a:r>
            <a:r>
              <a:rPr lang="en-US" sz="2400" cap="none" dirty="0" smtClean="0">
                <a:latin typeface="Calibri" panose="020F0502020204030204" pitchFamily="34" charset="0"/>
                <a:cs typeface="Calibri" panose="020F0502020204030204" pitchFamily="34" charset="0"/>
              </a:rPr>
              <a:t> and </a:t>
            </a:r>
            <a:r>
              <a:rPr lang="en-US" sz="2400" b="1" cap="none" dirty="0" smtClean="0">
                <a:latin typeface="Calibri" panose="020F0502020204030204" pitchFamily="34" charset="0"/>
                <a:cs typeface="Calibri" panose="020F0502020204030204" pitchFamily="34" charset="0"/>
              </a:rPr>
              <a:t>model accuracy</a:t>
            </a:r>
          </a:p>
          <a:p>
            <a:pPr lvl="2"/>
            <a:r>
              <a:rPr lang="en-US" sz="2400" cap="none" dirty="0" smtClean="0">
                <a:latin typeface="Calibri" panose="020F0502020204030204" pitchFamily="34" charset="0"/>
                <a:cs typeface="Calibri" panose="020F0502020204030204" pitchFamily="34" charset="0"/>
              </a:rPr>
              <a:t>There are many issues to watch for; such as </a:t>
            </a:r>
            <a:r>
              <a:rPr lang="en-US" sz="2400" b="1" cap="none" dirty="0" smtClean="0">
                <a:latin typeface="Calibri" panose="020F0502020204030204" pitchFamily="34" charset="0"/>
                <a:cs typeface="Calibri" panose="020F0502020204030204" pitchFamily="34" charset="0"/>
              </a:rPr>
              <a:t>overfitting</a:t>
            </a:r>
            <a:r>
              <a:rPr lang="en-US" sz="2400" cap="none" dirty="0" smtClean="0">
                <a:latin typeface="Calibri" panose="020F0502020204030204" pitchFamily="34" charset="0"/>
                <a:cs typeface="Calibri" panose="020F0502020204030204" pitchFamily="34" charset="0"/>
              </a:rPr>
              <a:t> the training data, non-linearity, correlation </a:t>
            </a:r>
            <a:r>
              <a:rPr lang="en-US" sz="2400" cap="none" dirty="0">
                <a:latin typeface="Calibri" panose="020F0502020204030204" pitchFamily="34" charset="0"/>
                <a:cs typeface="Calibri" panose="020F0502020204030204" pitchFamily="34" charset="0"/>
              </a:rPr>
              <a:t>of error </a:t>
            </a:r>
            <a:r>
              <a:rPr lang="en-US" sz="2400" cap="none" dirty="0" smtClean="0">
                <a:latin typeface="Calibri" panose="020F0502020204030204" pitchFamily="34" charset="0"/>
                <a:cs typeface="Calibri" panose="020F0502020204030204" pitchFamily="34" charset="0"/>
              </a:rPr>
              <a:t>terms, </a:t>
            </a:r>
            <a:r>
              <a:rPr lang="en-US" sz="2400" b="1" cap="none" dirty="0" smtClean="0">
                <a:latin typeface="Calibri" panose="020F0502020204030204" pitchFamily="34" charset="0"/>
                <a:cs typeface="Calibri" panose="020F0502020204030204" pitchFamily="34" charset="0"/>
              </a:rPr>
              <a:t>heteroscedasticity</a:t>
            </a:r>
            <a:r>
              <a:rPr lang="en-US" sz="2400" cap="none" dirty="0" smtClean="0">
                <a:latin typeface="Calibri" panose="020F0502020204030204" pitchFamily="34" charset="0"/>
                <a:cs typeface="Calibri" panose="020F0502020204030204" pitchFamily="34" charset="0"/>
              </a:rPr>
              <a:t>, outliers, and </a:t>
            </a:r>
            <a:r>
              <a:rPr lang="en-US" sz="2400" b="1" cap="none" dirty="0" smtClean="0">
                <a:latin typeface="Calibri" panose="020F0502020204030204" pitchFamily="34" charset="0"/>
                <a:cs typeface="Calibri" panose="020F0502020204030204" pitchFamily="34" charset="0"/>
              </a:rPr>
              <a:t>collinearity</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1158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lvl="2"/>
            <a:r>
              <a:rPr lang="en-US" sz="2400" cap="none" dirty="0" smtClean="0">
                <a:latin typeface="Calibri" panose="020F0502020204030204" pitchFamily="34" charset="0"/>
                <a:cs typeface="Calibri" panose="020F0502020204030204" pitchFamily="34" charset="0"/>
              </a:rPr>
              <a:t>We use the practice of </a:t>
            </a:r>
            <a:r>
              <a:rPr lang="en-US" sz="2400" b="1" cap="none" dirty="0" smtClean="0">
                <a:latin typeface="Calibri" panose="020F0502020204030204" pitchFamily="34" charset="0"/>
                <a:cs typeface="Calibri" panose="020F0502020204030204" pitchFamily="34" charset="0"/>
              </a:rPr>
              <a:t>feature selection</a:t>
            </a:r>
            <a:r>
              <a:rPr lang="en-US" sz="2400" cap="none" dirty="0" smtClean="0">
                <a:latin typeface="Calibri" panose="020F0502020204030204" pitchFamily="34" charset="0"/>
                <a:cs typeface="Calibri" panose="020F0502020204030204" pitchFamily="34" charset="0"/>
              </a:rPr>
              <a:t> when building out model</a:t>
            </a:r>
          </a:p>
          <a:p>
            <a:pPr lvl="2"/>
            <a:r>
              <a:rPr lang="en-US" sz="2400" cap="none" dirty="0" smtClean="0">
                <a:latin typeface="Calibri" panose="020F0502020204030204" pitchFamily="34" charset="0"/>
                <a:cs typeface="Calibri" panose="020F0502020204030204" pitchFamily="34" charset="0"/>
              </a:rPr>
              <a:t>We want to measure both </a:t>
            </a:r>
            <a:r>
              <a:rPr lang="en-US" sz="2400" b="1" cap="none" dirty="0" smtClean="0">
                <a:latin typeface="Calibri" panose="020F0502020204030204" pitchFamily="34" charset="0"/>
                <a:cs typeface="Calibri" panose="020F0502020204030204" pitchFamily="34" charset="0"/>
              </a:rPr>
              <a:t>coefficient significance</a:t>
            </a:r>
            <a:r>
              <a:rPr lang="en-US" sz="2400" cap="none" dirty="0" smtClean="0">
                <a:latin typeface="Calibri" panose="020F0502020204030204" pitchFamily="34" charset="0"/>
                <a:cs typeface="Calibri" panose="020F0502020204030204" pitchFamily="34" charset="0"/>
              </a:rPr>
              <a:t> and </a:t>
            </a:r>
            <a:r>
              <a:rPr lang="en-US" sz="2400" b="1" cap="none" dirty="0" smtClean="0">
                <a:latin typeface="Calibri" panose="020F0502020204030204" pitchFamily="34" charset="0"/>
                <a:cs typeface="Calibri" panose="020F0502020204030204" pitchFamily="34" charset="0"/>
              </a:rPr>
              <a:t>model accuracy</a:t>
            </a:r>
          </a:p>
          <a:p>
            <a:pPr lvl="2"/>
            <a:r>
              <a:rPr lang="en-US" sz="2400" cap="none" dirty="0" smtClean="0">
                <a:latin typeface="Calibri" panose="020F0502020204030204" pitchFamily="34" charset="0"/>
                <a:cs typeface="Calibri" panose="020F0502020204030204" pitchFamily="34" charset="0"/>
              </a:rPr>
              <a:t>There are many issues to watch for; such as </a:t>
            </a:r>
            <a:r>
              <a:rPr lang="en-US" sz="2400" b="1" cap="none" dirty="0" smtClean="0">
                <a:latin typeface="Calibri" panose="020F0502020204030204" pitchFamily="34" charset="0"/>
                <a:cs typeface="Calibri" panose="020F0502020204030204" pitchFamily="34" charset="0"/>
              </a:rPr>
              <a:t>overfitting</a:t>
            </a:r>
            <a:r>
              <a:rPr lang="en-US" sz="2400" cap="none" dirty="0" smtClean="0">
                <a:latin typeface="Calibri" panose="020F0502020204030204" pitchFamily="34" charset="0"/>
                <a:cs typeface="Calibri" panose="020F0502020204030204" pitchFamily="34" charset="0"/>
              </a:rPr>
              <a:t> the training data, non-linearity, correlation </a:t>
            </a:r>
            <a:r>
              <a:rPr lang="en-US" sz="2400" cap="none" dirty="0">
                <a:latin typeface="Calibri" panose="020F0502020204030204" pitchFamily="34" charset="0"/>
                <a:cs typeface="Calibri" panose="020F0502020204030204" pitchFamily="34" charset="0"/>
              </a:rPr>
              <a:t>of error </a:t>
            </a:r>
            <a:r>
              <a:rPr lang="en-US" sz="2400" cap="none" dirty="0" smtClean="0">
                <a:latin typeface="Calibri" panose="020F0502020204030204" pitchFamily="34" charset="0"/>
                <a:cs typeface="Calibri" panose="020F0502020204030204" pitchFamily="34" charset="0"/>
              </a:rPr>
              <a:t>terms, </a:t>
            </a:r>
            <a:r>
              <a:rPr lang="en-US" sz="2400" b="1" cap="none" dirty="0" smtClean="0">
                <a:latin typeface="Calibri" panose="020F0502020204030204" pitchFamily="34" charset="0"/>
                <a:cs typeface="Calibri" panose="020F0502020204030204" pitchFamily="34" charset="0"/>
              </a:rPr>
              <a:t>heteroscedasticity</a:t>
            </a:r>
            <a:r>
              <a:rPr lang="en-US" sz="2400" cap="none" dirty="0" smtClean="0">
                <a:latin typeface="Calibri" panose="020F0502020204030204" pitchFamily="34" charset="0"/>
                <a:cs typeface="Calibri" panose="020F0502020204030204" pitchFamily="34" charset="0"/>
              </a:rPr>
              <a:t>, outliers, and </a:t>
            </a:r>
            <a:r>
              <a:rPr lang="en-US" sz="2400" b="1" cap="none" dirty="0" smtClean="0">
                <a:latin typeface="Calibri" panose="020F0502020204030204" pitchFamily="34" charset="0"/>
                <a:cs typeface="Calibri" panose="020F0502020204030204" pitchFamily="34" charset="0"/>
              </a:rPr>
              <a:t>collinearity</a:t>
            </a:r>
          </a:p>
          <a:p>
            <a:pPr lvl="2"/>
            <a:r>
              <a:rPr lang="en-US" sz="2400" cap="none" dirty="0" smtClean="0">
                <a:latin typeface="Calibri" panose="020F0502020204030204" pitchFamily="34" charset="0"/>
                <a:cs typeface="Calibri" panose="020F0502020204030204" pitchFamily="34" charset="0"/>
              </a:rPr>
              <a:t>Build your model on a </a:t>
            </a:r>
            <a:r>
              <a:rPr lang="en-US" sz="2400" b="1" cap="none" dirty="0" smtClean="0">
                <a:latin typeface="Calibri" panose="020F0502020204030204" pitchFamily="34" charset="0"/>
                <a:cs typeface="Calibri" panose="020F0502020204030204" pitchFamily="34" charset="0"/>
              </a:rPr>
              <a:t>training data set</a:t>
            </a:r>
            <a:r>
              <a:rPr lang="en-US" sz="2400" cap="none" dirty="0" smtClean="0">
                <a:latin typeface="Calibri" panose="020F0502020204030204" pitchFamily="34" charset="0"/>
                <a:cs typeface="Calibri" panose="020F0502020204030204" pitchFamily="34" charset="0"/>
              </a:rPr>
              <a:t>, and always apply “final” model to a </a:t>
            </a:r>
            <a:r>
              <a:rPr lang="en-US" sz="2400" b="1" cap="none" dirty="0" smtClean="0">
                <a:latin typeface="Calibri" panose="020F0502020204030204" pitchFamily="34" charset="0"/>
                <a:cs typeface="Calibri" panose="020F0502020204030204" pitchFamily="34" charset="0"/>
              </a:rPr>
              <a:t>testing data set</a:t>
            </a:r>
            <a:r>
              <a:rPr lang="en-US" sz="2400" cap="none" dirty="0" smtClean="0">
                <a:latin typeface="Calibri" panose="020F0502020204030204" pitchFamily="34" charset="0"/>
                <a:cs typeface="Calibri" panose="020F0502020204030204" pitchFamily="34" charset="0"/>
              </a:rPr>
              <a:t> to get a better idea of variance of out-of-sample errors </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25345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REGRESSION – WRAP UP</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0" y="1453357"/>
            <a:ext cx="11464290"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400" cap="none" dirty="0" smtClean="0">
                <a:latin typeface="Calibri" panose="020F0502020204030204" pitchFamily="34" charset="0"/>
                <a:cs typeface="Calibri" panose="020F0502020204030204" pitchFamily="34" charset="0"/>
              </a:rPr>
              <a:t>Regression is a technique for </a:t>
            </a:r>
            <a:r>
              <a:rPr lang="en-US" sz="2400" b="1" cap="none" dirty="0" smtClean="0">
                <a:latin typeface="Calibri" panose="020F0502020204030204" pitchFamily="34" charset="0"/>
                <a:cs typeface="Calibri" panose="020F0502020204030204" pitchFamily="34" charset="0"/>
              </a:rPr>
              <a:t>inferring</a:t>
            </a:r>
            <a:r>
              <a:rPr lang="en-US" sz="2400" cap="none" dirty="0" smtClean="0">
                <a:latin typeface="Calibri" panose="020F0502020204030204" pitchFamily="34" charset="0"/>
                <a:cs typeface="Calibri" panose="020F0502020204030204" pitchFamily="34" charset="0"/>
              </a:rPr>
              <a:t> or </a:t>
            </a:r>
            <a:r>
              <a:rPr lang="en-US" sz="2400" b="1" cap="none" dirty="0" smtClean="0">
                <a:latin typeface="Calibri" panose="020F0502020204030204" pitchFamily="34" charset="0"/>
                <a:cs typeface="Calibri" panose="020F0502020204030204" pitchFamily="34" charset="0"/>
              </a:rPr>
              <a:t>predicting quantitative responses</a:t>
            </a:r>
          </a:p>
          <a:p>
            <a:pPr lvl="2"/>
            <a:r>
              <a:rPr lang="en-US" sz="2400" cap="none" dirty="0" smtClean="0">
                <a:latin typeface="Calibri" panose="020F0502020204030204" pitchFamily="34" charset="0"/>
                <a:cs typeface="Calibri" panose="020F0502020204030204" pitchFamily="34" charset="0"/>
              </a:rPr>
              <a:t>We use the practice of </a:t>
            </a:r>
            <a:r>
              <a:rPr lang="en-US" sz="2400" b="1" cap="none" dirty="0" smtClean="0">
                <a:latin typeface="Calibri" panose="020F0502020204030204" pitchFamily="34" charset="0"/>
                <a:cs typeface="Calibri" panose="020F0502020204030204" pitchFamily="34" charset="0"/>
              </a:rPr>
              <a:t>feature selection</a:t>
            </a:r>
            <a:r>
              <a:rPr lang="en-US" sz="2400" cap="none" dirty="0" smtClean="0">
                <a:latin typeface="Calibri" panose="020F0502020204030204" pitchFamily="34" charset="0"/>
                <a:cs typeface="Calibri" panose="020F0502020204030204" pitchFamily="34" charset="0"/>
              </a:rPr>
              <a:t> when building out model</a:t>
            </a:r>
          </a:p>
          <a:p>
            <a:pPr lvl="2"/>
            <a:r>
              <a:rPr lang="en-US" sz="2400" cap="none" dirty="0" smtClean="0">
                <a:latin typeface="Calibri" panose="020F0502020204030204" pitchFamily="34" charset="0"/>
                <a:cs typeface="Calibri" panose="020F0502020204030204" pitchFamily="34" charset="0"/>
              </a:rPr>
              <a:t>We want to measure both </a:t>
            </a:r>
            <a:r>
              <a:rPr lang="en-US" sz="2400" b="1" cap="none" dirty="0" smtClean="0">
                <a:latin typeface="Calibri" panose="020F0502020204030204" pitchFamily="34" charset="0"/>
                <a:cs typeface="Calibri" panose="020F0502020204030204" pitchFamily="34" charset="0"/>
              </a:rPr>
              <a:t>coefficient significance</a:t>
            </a:r>
            <a:r>
              <a:rPr lang="en-US" sz="2400" cap="none" dirty="0" smtClean="0">
                <a:latin typeface="Calibri" panose="020F0502020204030204" pitchFamily="34" charset="0"/>
                <a:cs typeface="Calibri" panose="020F0502020204030204" pitchFamily="34" charset="0"/>
              </a:rPr>
              <a:t> and </a:t>
            </a:r>
            <a:r>
              <a:rPr lang="en-US" sz="2400" b="1" cap="none" dirty="0" smtClean="0">
                <a:latin typeface="Calibri" panose="020F0502020204030204" pitchFamily="34" charset="0"/>
                <a:cs typeface="Calibri" panose="020F0502020204030204" pitchFamily="34" charset="0"/>
              </a:rPr>
              <a:t>model accuracy</a:t>
            </a:r>
          </a:p>
          <a:p>
            <a:pPr lvl="2"/>
            <a:r>
              <a:rPr lang="en-US" sz="2400" cap="none" dirty="0" smtClean="0">
                <a:latin typeface="Calibri" panose="020F0502020204030204" pitchFamily="34" charset="0"/>
                <a:cs typeface="Calibri" panose="020F0502020204030204" pitchFamily="34" charset="0"/>
              </a:rPr>
              <a:t>There are many issues to watch for; such as </a:t>
            </a:r>
            <a:r>
              <a:rPr lang="en-US" sz="2400" b="1" cap="none" dirty="0" smtClean="0">
                <a:latin typeface="Calibri" panose="020F0502020204030204" pitchFamily="34" charset="0"/>
                <a:cs typeface="Calibri" panose="020F0502020204030204" pitchFamily="34" charset="0"/>
              </a:rPr>
              <a:t>overfitting</a:t>
            </a:r>
            <a:r>
              <a:rPr lang="en-US" sz="2400" cap="none" dirty="0" smtClean="0">
                <a:latin typeface="Calibri" panose="020F0502020204030204" pitchFamily="34" charset="0"/>
                <a:cs typeface="Calibri" panose="020F0502020204030204" pitchFamily="34" charset="0"/>
              </a:rPr>
              <a:t> the training data, non-linearity, correlation </a:t>
            </a:r>
            <a:r>
              <a:rPr lang="en-US" sz="2400" cap="none" dirty="0">
                <a:latin typeface="Calibri" panose="020F0502020204030204" pitchFamily="34" charset="0"/>
                <a:cs typeface="Calibri" panose="020F0502020204030204" pitchFamily="34" charset="0"/>
              </a:rPr>
              <a:t>of error </a:t>
            </a:r>
            <a:r>
              <a:rPr lang="en-US" sz="2400" cap="none" dirty="0" smtClean="0">
                <a:latin typeface="Calibri" panose="020F0502020204030204" pitchFamily="34" charset="0"/>
                <a:cs typeface="Calibri" panose="020F0502020204030204" pitchFamily="34" charset="0"/>
              </a:rPr>
              <a:t>terms, </a:t>
            </a:r>
            <a:r>
              <a:rPr lang="en-US" sz="2400" b="1" cap="none" dirty="0" smtClean="0">
                <a:latin typeface="Calibri" panose="020F0502020204030204" pitchFamily="34" charset="0"/>
                <a:cs typeface="Calibri" panose="020F0502020204030204" pitchFamily="34" charset="0"/>
              </a:rPr>
              <a:t>heteroscedasticity</a:t>
            </a:r>
            <a:r>
              <a:rPr lang="en-US" sz="2400" cap="none" dirty="0" smtClean="0">
                <a:latin typeface="Calibri" panose="020F0502020204030204" pitchFamily="34" charset="0"/>
                <a:cs typeface="Calibri" panose="020F0502020204030204" pitchFamily="34" charset="0"/>
              </a:rPr>
              <a:t>, outliers, and </a:t>
            </a:r>
            <a:r>
              <a:rPr lang="en-US" sz="2400" b="1" cap="none" dirty="0" smtClean="0">
                <a:latin typeface="Calibri" panose="020F0502020204030204" pitchFamily="34" charset="0"/>
                <a:cs typeface="Calibri" panose="020F0502020204030204" pitchFamily="34" charset="0"/>
              </a:rPr>
              <a:t>collinearity</a:t>
            </a:r>
          </a:p>
          <a:p>
            <a:pPr lvl="2"/>
            <a:r>
              <a:rPr lang="en-US" sz="2400" cap="none" dirty="0" smtClean="0">
                <a:latin typeface="Calibri" panose="020F0502020204030204" pitchFamily="34" charset="0"/>
                <a:cs typeface="Calibri" panose="020F0502020204030204" pitchFamily="34" charset="0"/>
              </a:rPr>
              <a:t>Build your model on a </a:t>
            </a:r>
            <a:r>
              <a:rPr lang="en-US" sz="2400" b="1" cap="none" dirty="0" smtClean="0">
                <a:latin typeface="Calibri" panose="020F0502020204030204" pitchFamily="34" charset="0"/>
                <a:cs typeface="Calibri" panose="020F0502020204030204" pitchFamily="34" charset="0"/>
              </a:rPr>
              <a:t>training data set</a:t>
            </a:r>
            <a:r>
              <a:rPr lang="en-US" sz="2400" cap="none" dirty="0" smtClean="0">
                <a:latin typeface="Calibri" panose="020F0502020204030204" pitchFamily="34" charset="0"/>
                <a:cs typeface="Calibri" panose="020F0502020204030204" pitchFamily="34" charset="0"/>
              </a:rPr>
              <a:t>, and always apply “final” model to a </a:t>
            </a:r>
            <a:r>
              <a:rPr lang="en-US" sz="2400" b="1" cap="none" dirty="0" smtClean="0">
                <a:latin typeface="Calibri" panose="020F0502020204030204" pitchFamily="34" charset="0"/>
                <a:cs typeface="Calibri" panose="020F0502020204030204" pitchFamily="34" charset="0"/>
              </a:rPr>
              <a:t>testing data set</a:t>
            </a:r>
            <a:r>
              <a:rPr lang="en-US" sz="2400" cap="none" dirty="0" smtClean="0">
                <a:latin typeface="Calibri" panose="020F0502020204030204" pitchFamily="34" charset="0"/>
                <a:cs typeface="Calibri" panose="020F0502020204030204" pitchFamily="34" charset="0"/>
              </a:rPr>
              <a:t> to get a better idea of variance of out-of-sample errors </a:t>
            </a:r>
          </a:p>
          <a:p>
            <a:pPr lvl="2"/>
            <a:r>
              <a:rPr lang="en-US" sz="2400" cap="none" dirty="0" smtClean="0">
                <a:latin typeface="Calibri" panose="020F0502020204030204" pitchFamily="34" charset="0"/>
                <a:cs typeface="Calibri" panose="020F0502020204030204" pitchFamily="34" charset="0"/>
              </a:rPr>
              <a:t>As always, attempt many different models on your data and find one which captures the most useful information. If prediction is your goal, we use the </a:t>
            </a:r>
            <a:r>
              <a:rPr lang="en-US" sz="2400" b="1" cap="none" dirty="0" smtClean="0">
                <a:latin typeface="Calibri" panose="020F0502020204030204" pitchFamily="34" charset="0"/>
                <a:cs typeface="Calibri" panose="020F0502020204030204" pitchFamily="34" charset="0"/>
              </a:rPr>
              <a:t>MSE</a:t>
            </a:r>
            <a:r>
              <a:rPr lang="en-US" sz="2400" cap="none" dirty="0" smtClean="0">
                <a:latin typeface="Calibri" panose="020F0502020204030204" pitchFamily="34" charset="0"/>
                <a:cs typeface="Calibri" panose="020F0502020204030204" pitchFamily="34" charset="0"/>
              </a:rPr>
              <a:t> of the testing data set as our guide. (Ensemble Methods + Cross Validation)</a:t>
            </a:r>
          </a:p>
          <a:p>
            <a:pPr marL="914400" lvl="2" indent="0">
              <a:buNone/>
            </a:pPr>
            <a:endParaRPr lang="en-US" sz="28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marL="914400" lvl="2" indent="0">
              <a:buNone/>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43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m:t>
                    </m:r>
                    <m:sSup>
                      <m:sSupPr>
                        <m:ctrlPr>
                          <a:rPr lang="en-US" sz="2800" b="1" i="1" cap="none" smtClean="0">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smtClean="0">
                            <a:latin typeface="Cambria Math" panose="02040503050406030204" pitchFamily="18" charset="0"/>
                            <a:cs typeface="Calibri" panose="020F0502020204030204" pitchFamily="34" charset="0"/>
                          </a:rPr>
                          <m:t>𝟐</m:t>
                        </m:r>
                      </m:sup>
                    </m:sSup>
                    <m:r>
                      <a:rPr lang="en-US" sz="2800" b="1" i="1" cap="none" smtClean="0">
                        <a:latin typeface="Cambria Math" panose="02040503050406030204" pitchFamily="18" charset="0"/>
                        <a:cs typeface="Calibri" panose="020F0502020204030204" pitchFamily="34" charset="0"/>
                      </a:rPr>
                      <m:t> + …+</m:t>
                    </m:r>
                    <m:sSup>
                      <m:sSupPr>
                        <m:ctrlPr>
                          <a:rPr lang="en-US" sz="2800" b="1" i="1" cap="none">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a:latin typeface="Cambria Math" panose="02040503050406030204" pitchFamily="18" charset="0"/>
                            <a:cs typeface="Calibri" panose="020F0502020204030204" pitchFamily="34" charset="0"/>
                          </a:rPr>
                          <m:t>𝟐</m:t>
                        </m:r>
                      </m:sup>
                    </m:sSup>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Calculus brings us to the following estimates: </a:t>
                </a: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715771" y="4923305"/>
            <a:ext cx="4760458" cy="1945450"/>
          </a:xfrm>
          <a:prstGeom prst="rect">
            <a:avLst/>
          </a:prstGeom>
        </p:spPr>
      </p:pic>
    </p:spTree>
    <p:extLst>
      <p:ext uri="{BB962C8B-B14F-4D97-AF65-F5344CB8AC3E}">
        <p14:creationId xmlns:p14="http://schemas.microsoft.com/office/powerpoint/2010/main" val="178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380231" y="1511309"/>
            <a:ext cx="9431537" cy="4671280"/>
          </a:xfrm>
          <a:prstGeom prst="rect">
            <a:avLst/>
          </a:prstGeom>
        </p:spPr>
      </p:pic>
    </p:spTree>
    <p:extLst>
      <p:ext uri="{BB962C8B-B14F-4D97-AF65-F5344CB8AC3E}">
        <p14:creationId xmlns:p14="http://schemas.microsoft.com/office/powerpoint/2010/main" val="258530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636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824"/>
                </a:stretch>
              </a:blipFill>
            </p:spPr>
            <p:txBody>
              <a:bodyPr/>
              <a:lstStyle/>
              <a:p>
                <a:r>
                  <a:rPr lang="en-US">
                    <a:noFill/>
                  </a:rPr>
                  <a:t> </a:t>
                </a:r>
              </a:p>
            </p:txBody>
          </p:sp>
        </mc:Fallback>
      </mc:AlternateContent>
    </p:spTree>
    <p:extLst>
      <p:ext uri="{BB962C8B-B14F-4D97-AF65-F5344CB8AC3E}">
        <p14:creationId xmlns:p14="http://schemas.microsoft.com/office/powerpoint/2010/main" val="103123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This t-test measures a hypothesis that the true </a:t>
                </a:r>
                <a14:m>
                  <m:oMath xmlns:m="http://schemas.openxmlformats.org/officeDocument/2006/math">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oMath>
                </a14:m>
                <a:r>
                  <a:rPr lang="en-US" sz="2400" cap="none" dirty="0" smtClean="0">
                    <a:latin typeface="Calibri" panose="020F0502020204030204" pitchFamily="34" charset="0"/>
                    <a:cs typeface="Calibri" panose="020F0502020204030204" pitchFamily="34" charset="0"/>
                  </a:rPr>
                  <a:t> equals zero. If it does equal zero, than there is no meaningful relationship between the predictor and the target. </a:t>
                </a:r>
              </a:p>
              <a:p>
                <a:pPr marL="457200" lvl="1" indent="0">
                  <a:buNone/>
                </a:pPr>
                <a:endParaRPr lang="en-US" sz="2400"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1529"/>
                </a:stretch>
              </a:blipFill>
            </p:spPr>
            <p:txBody>
              <a:bodyPr/>
              <a:lstStyle/>
              <a:p>
                <a:r>
                  <a:rPr lang="en-US">
                    <a:noFill/>
                  </a:rPr>
                  <a:t> </a:t>
                </a:r>
              </a:p>
            </p:txBody>
          </p:sp>
        </mc:Fallback>
      </mc:AlternateContent>
    </p:spTree>
    <p:extLst>
      <p:ext uri="{BB962C8B-B14F-4D97-AF65-F5344CB8AC3E}">
        <p14:creationId xmlns:p14="http://schemas.microsoft.com/office/powerpoint/2010/main" val="3798725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This t-test measures a hypothesis that the true </a:t>
                </a:r>
                <a14:m>
                  <m:oMath xmlns:m="http://schemas.openxmlformats.org/officeDocument/2006/math">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oMath>
                </a14:m>
                <a:r>
                  <a:rPr lang="en-US" sz="2400" cap="none" dirty="0" smtClean="0">
                    <a:latin typeface="Calibri" panose="020F0502020204030204" pitchFamily="34" charset="0"/>
                    <a:cs typeface="Calibri" panose="020F0502020204030204" pitchFamily="34" charset="0"/>
                  </a:rPr>
                  <a:t> equals zero. If it does equal zero, than there is no meaningful relationship between the predictor and the target. </a:t>
                </a:r>
              </a:p>
              <a:p>
                <a:pPr marL="457200" lvl="1" indent="0">
                  <a:buNone/>
                </a:pPr>
                <a:endParaRPr lang="en-US" sz="2400"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152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05258" y="4627443"/>
            <a:ext cx="3981484" cy="1738852"/>
          </a:xfrm>
          <a:prstGeom prst="rect">
            <a:avLst/>
          </a:prstGeom>
        </p:spPr>
      </p:pic>
    </p:spTree>
    <p:extLst>
      <p:ext uri="{BB962C8B-B14F-4D97-AF65-F5344CB8AC3E}">
        <p14:creationId xmlns:p14="http://schemas.microsoft.com/office/powerpoint/2010/main" val="848708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Using a t-distribution, we convert the t-statistic into the infamous </a:t>
            </a:r>
            <a:r>
              <a:rPr lang="en-US" sz="2800" b="1" cap="none" dirty="0" smtClean="0">
                <a:latin typeface="Calibri" panose="020F0502020204030204" pitchFamily="34" charset="0"/>
                <a:cs typeface="Calibri" panose="020F0502020204030204" pitchFamily="34" charset="0"/>
              </a:rPr>
              <a:t>p-value</a:t>
            </a:r>
            <a:r>
              <a:rPr lang="en-US" sz="2800" cap="none" dirty="0" smtClean="0">
                <a:latin typeface="Calibri" panose="020F0502020204030204" pitchFamily="34" charset="0"/>
                <a:cs typeface="Calibri" panose="020F0502020204030204" pitchFamily="34" charset="0"/>
              </a:rPr>
              <a:t> for each coefficient </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917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3386492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Using a t-distribution, we convert the t-statistic into the infamous </a:t>
            </a:r>
            <a:r>
              <a:rPr lang="en-US" sz="2800" b="1" cap="none" dirty="0" smtClean="0">
                <a:latin typeface="Calibri" panose="020F0502020204030204" pitchFamily="34" charset="0"/>
                <a:cs typeface="Calibri" panose="020F0502020204030204" pitchFamily="34" charset="0"/>
              </a:rPr>
              <a:t>p-value</a:t>
            </a:r>
            <a:r>
              <a:rPr lang="en-US" sz="2800" cap="none" dirty="0" smtClean="0">
                <a:latin typeface="Calibri" panose="020F0502020204030204" pitchFamily="34" charset="0"/>
                <a:cs typeface="Calibri" panose="020F0502020204030204" pitchFamily="34" charset="0"/>
              </a:rPr>
              <a:t> for each coefficient </a:t>
            </a:r>
          </a:p>
          <a:p>
            <a:pPr lvl="1"/>
            <a:r>
              <a:rPr lang="en-US" sz="2800" cap="none" dirty="0" smtClean="0">
                <a:latin typeface="Calibri" panose="020F0502020204030204" pitchFamily="34" charset="0"/>
                <a:cs typeface="Calibri" panose="020F0502020204030204" pitchFamily="34" charset="0"/>
              </a:rPr>
              <a:t>A small p-value indicates that it is unlikely to observe a strong relationship between the predictor and response due to chance.</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662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a:latin typeface="Calibri" panose="020F0502020204030204" pitchFamily="34" charset="0"/>
                    <a:cs typeface="Calibri" panose="020F0502020204030204" pitchFamily="34" charset="0"/>
                  </a:rPr>
                  <a:t>Using a t-distribution, we convert the t-statistic into the infamous </a:t>
                </a:r>
                <a:r>
                  <a:rPr lang="en-US" sz="2800" b="1" cap="none" dirty="0">
                    <a:latin typeface="Calibri" panose="020F0502020204030204" pitchFamily="34" charset="0"/>
                    <a:cs typeface="Calibri" panose="020F0502020204030204" pitchFamily="34" charset="0"/>
                  </a:rPr>
                  <a:t>p-value</a:t>
                </a:r>
                <a:r>
                  <a:rPr lang="en-US" sz="2800" cap="none" dirty="0">
                    <a:latin typeface="Calibri" panose="020F0502020204030204" pitchFamily="34" charset="0"/>
                    <a:cs typeface="Calibri" panose="020F0502020204030204" pitchFamily="34" charset="0"/>
                  </a:rPr>
                  <a:t> for each coefficient </a:t>
                </a:r>
              </a:p>
              <a:p>
                <a:pPr lvl="1"/>
                <a:r>
                  <a:rPr lang="en-US" sz="2800" cap="none" dirty="0" smtClean="0">
                    <a:latin typeface="Calibri" panose="020F0502020204030204" pitchFamily="34" charset="0"/>
                    <a:cs typeface="Calibri" panose="020F0502020204030204" pitchFamily="34" charset="0"/>
                  </a:rPr>
                  <a:t>A small p-value indicates that it is unlikely to observe a strong relationship between the predictor and response due to chance.</a:t>
                </a:r>
              </a:p>
              <a:p>
                <a:pPr lvl="1"/>
                <a:r>
                  <a:rPr lang="en-US" sz="2800" cap="none" dirty="0" smtClean="0">
                    <a:latin typeface="Calibri" panose="020F0502020204030204" pitchFamily="34" charset="0"/>
                    <a:cs typeface="Calibri" panose="020F0502020204030204" pitchFamily="34" charset="0"/>
                  </a:rPr>
                  <a:t>Essentially, we are testing the likelihood that the population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oMath>
                </a14:m>
                <a:r>
                  <a:rPr lang="en-US" sz="2800" b="1" cap="none" dirty="0">
                    <a:latin typeface="Calibri" panose="020F0502020204030204" pitchFamily="34" charset="0"/>
                    <a:cs typeface="Calibri" panose="020F0502020204030204" pitchFamily="34" charset="0"/>
                  </a:rPr>
                  <a:t> </a:t>
                </a:r>
                <a:r>
                  <a:rPr lang="en-US" sz="2800" cap="none" dirty="0" smtClean="0">
                    <a:latin typeface="Calibri" panose="020F0502020204030204" pitchFamily="34" charset="0"/>
                    <a:cs typeface="Calibri" panose="020F0502020204030204" pitchFamily="34" charset="0"/>
                  </a:rPr>
                  <a:t>or</a:t>
                </a:r>
                <a:r>
                  <a:rPr lang="en-US" sz="28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oMath>
                </a14:m>
                <a:r>
                  <a:rPr lang="en-US" sz="2800" cap="none" dirty="0" smtClean="0">
                    <a:latin typeface="Calibri" panose="020F0502020204030204" pitchFamily="34" charset="0"/>
                    <a:cs typeface="Calibri" panose="020F0502020204030204" pitchFamily="34" charset="0"/>
                  </a:rPr>
                  <a:t> equals zero or not. </a:t>
                </a:r>
              </a:p>
              <a:p>
                <a:pPr lvl="1"/>
                <a:endParaRPr lang="en-US" sz="2400"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r="-1235"/>
                </a:stretch>
              </a:blipFill>
            </p:spPr>
            <p:txBody>
              <a:bodyPr/>
              <a:lstStyle/>
              <a:p>
                <a:r>
                  <a:rPr lang="en-US">
                    <a:noFill/>
                  </a:rPr>
                  <a:t> </a:t>
                </a:r>
              </a:p>
            </p:txBody>
          </p:sp>
        </mc:Fallback>
      </mc:AlternateContent>
    </p:spTree>
    <p:extLst>
      <p:ext uri="{BB962C8B-B14F-4D97-AF65-F5344CB8AC3E}">
        <p14:creationId xmlns:p14="http://schemas.microsoft.com/office/powerpoint/2010/main" val="68018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5" name="Picture 4"/>
          <p:cNvPicPr>
            <a:picLocks noChangeAspect="1"/>
          </p:cNvPicPr>
          <p:nvPr/>
        </p:nvPicPr>
        <p:blipFill>
          <a:blip r:embed="rId2"/>
          <a:stretch>
            <a:fillRect/>
          </a:stretch>
        </p:blipFill>
        <p:spPr>
          <a:xfrm>
            <a:off x="1908402" y="1242646"/>
            <a:ext cx="8375196" cy="4472354"/>
          </a:xfrm>
          <a:prstGeom prst="rect">
            <a:avLst/>
          </a:prstGeom>
        </p:spPr>
      </p:pic>
      <p:sp>
        <p:nvSpPr>
          <p:cNvPr id="6" name="TextBox 5"/>
          <p:cNvSpPr txBox="1"/>
          <p:nvPr/>
        </p:nvSpPr>
        <p:spPr>
          <a:xfrm>
            <a:off x="1908402" y="5715000"/>
            <a:ext cx="8375196" cy="830997"/>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Sales: How many units of a product sold (thousands)</a:t>
            </a:r>
          </a:p>
          <a:p>
            <a:r>
              <a:rPr lang="en-US" sz="2400" dirty="0" smtClean="0">
                <a:latin typeface="Calibri" panose="020F0502020204030204" pitchFamily="34" charset="0"/>
                <a:cs typeface="Calibri" panose="020F0502020204030204" pitchFamily="34" charset="0"/>
              </a:rPr>
              <a:t>TV: Budget for television advertisement (thousands of $)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6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892552"/>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5786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175432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5160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2185214"/>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933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3046988"/>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p-value is telling us how likely it is that the TRUE population coefficients equal zero.</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750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4339650"/>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p-value is telling us how likely it is that the TRUE population coefficients equal zero.</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 both cases, we can see that the relationship is strong enough that we can be very confident that the relationship we are capturing is real (higher TV budget will increase sales).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721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that we’ve investigated the coefficients, we want to explore the model overall</a:t>
                </a:r>
              </a:p>
              <a:p>
                <a:pPr lvl="1"/>
                <a:r>
                  <a:rPr lang="en-US" sz="2800" cap="none" dirty="0" smtClean="0">
                    <a:latin typeface="Calibri" panose="020F0502020204030204" pitchFamily="34" charset="0"/>
                    <a:cs typeface="Calibri" panose="020F0502020204030204" pitchFamily="34" charset="0"/>
                  </a:rPr>
                  <a:t>For linear regression, we tend to look at three different measures of how well the model fits the training data: </a:t>
                </a:r>
              </a:p>
              <a:p>
                <a:pPr lvl="2"/>
                <a:r>
                  <a:rPr lang="en-US" sz="2600" cap="none" dirty="0" smtClean="0">
                    <a:latin typeface="Calibri" panose="020F0502020204030204" pitchFamily="34" charset="0"/>
                    <a:cs typeface="Calibri" panose="020F0502020204030204" pitchFamily="34" charset="0"/>
                  </a:rPr>
                  <a:t>Residual standard error (RSE)</a:t>
                </a:r>
              </a:p>
              <a:p>
                <a:pPr lvl="2"/>
                <a14:m>
                  <m:oMath xmlns:m="http://schemas.openxmlformats.org/officeDocument/2006/math">
                    <m:sSup>
                      <m:sSupPr>
                        <m:ctrlPr>
                          <a:rPr lang="en-US" sz="2600" i="1" cap="none" smtClean="0">
                            <a:latin typeface="Cambria Math" panose="02040503050406030204" pitchFamily="18" charset="0"/>
                            <a:cs typeface="Calibri" panose="020F0502020204030204" pitchFamily="34" charset="0"/>
                          </a:rPr>
                        </m:ctrlPr>
                      </m:sSupPr>
                      <m:e>
                        <m:r>
                          <a:rPr lang="en-US" sz="2600" b="0" i="1" cap="none" smtClean="0">
                            <a:latin typeface="Cambria Math" panose="02040503050406030204" pitchFamily="18" charset="0"/>
                            <a:cs typeface="Calibri" panose="020F0502020204030204" pitchFamily="34" charset="0"/>
                          </a:rPr>
                          <m:t>𝑅</m:t>
                        </m:r>
                      </m:e>
                      <m:sup>
                        <m:r>
                          <a:rPr lang="en-US" sz="2600" b="0" i="1" cap="none" smtClean="0">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statistic</a:t>
                </a:r>
              </a:p>
              <a:p>
                <a:pPr lvl="2"/>
                <a:r>
                  <a:rPr lang="en-US" sz="2600" cap="none" dirty="0" smtClean="0">
                    <a:latin typeface="Calibri" panose="020F0502020204030204" pitchFamily="34" charset="0"/>
                    <a:cs typeface="Calibri" panose="020F0502020204030204" pitchFamily="34" charset="0"/>
                  </a:rPr>
                  <a:t>F-statistic</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240" r="-105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5495832" y="4240871"/>
            <a:ext cx="5782394" cy="2090558"/>
          </a:xfrm>
          <a:prstGeom prst="rect">
            <a:avLst/>
          </a:prstGeom>
        </p:spPr>
      </p:pic>
    </p:spTree>
    <p:extLst>
      <p:ext uri="{BB962C8B-B14F-4D97-AF65-F5344CB8AC3E}">
        <p14:creationId xmlns:p14="http://schemas.microsoft.com/office/powerpoint/2010/main" val="3711597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RSE is the measure of the average amount the response will deviate from the regression </a:t>
            </a:r>
            <a:r>
              <a:rPr lang="en-US" sz="2800" cap="none" dirty="0">
                <a:latin typeface="Calibri" panose="020F0502020204030204" pitchFamily="34" charset="0"/>
                <a:cs typeface="Calibri" panose="020F0502020204030204" pitchFamily="34" charset="0"/>
              </a:rPr>
              <a:t>line (standard deviation).</a:t>
            </a:r>
            <a:endParaRPr lang="en-US" sz="2800" cap="none" dirty="0" smtClean="0">
              <a:latin typeface="Calibri" panose="020F0502020204030204" pitchFamily="34" charset="0"/>
              <a:cs typeface="Calibri" panose="020F0502020204030204" pitchFamily="34" charset="0"/>
            </a:endParaRPr>
          </a:p>
          <a:p>
            <a:pPr lvl="1"/>
            <a:endParaRPr lang="en-US" sz="26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65962" y="479628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26622" y="4657612"/>
            <a:ext cx="4429278" cy="1278013"/>
          </a:xfrm>
          <a:prstGeom prst="rect">
            <a:avLst/>
          </a:prstGeom>
        </p:spPr>
      </p:pic>
    </p:spTree>
    <p:extLst>
      <p:ext uri="{BB962C8B-B14F-4D97-AF65-F5344CB8AC3E}">
        <p14:creationId xmlns:p14="http://schemas.microsoft.com/office/powerpoint/2010/main" val="366188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r>
              <a:rPr lang="en-US" sz="2800" cap="none" dirty="0">
                <a:latin typeface="Calibri" panose="020F0502020204030204" pitchFamily="34" charset="0"/>
                <a:cs typeface="Calibri" panose="020F0502020204030204" pitchFamily="34" charset="0"/>
              </a:rPr>
              <a:t>Multiple linear regression (many predictors)</a:t>
            </a:r>
          </a:p>
          <a:p>
            <a:pPr lvl="1"/>
            <a:r>
              <a:rPr lang="en-US" sz="2800" cap="none" dirty="0">
                <a:latin typeface="Calibri" panose="020F0502020204030204" pitchFamily="34" charset="0"/>
                <a:cs typeface="Calibri" panose="020F0502020204030204" pitchFamily="34" charset="0"/>
              </a:rPr>
              <a:t>How to select predictors</a:t>
            </a:r>
          </a:p>
          <a:p>
            <a:pPr lvl="1"/>
            <a:r>
              <a:rPr lang="en-US" sz="2800" cap="none" dirty="0">
                <a:latin typeface="Calibri" panose="020F0502020204030204" pitchFamily="34" charset="0"/>
                <a:cs typeface="Calibri" panose="020F0502020204030204" pitchFamily="34" charset="0"/>
              </a:rPr>
              <a:t>Quantitative versus qualitative predictors</a:t>
            </a:r>
          </a:p>
          <a:p>
            <a:pPr lvl="1"/>
            <a:r>
              <a:rPr lang="en-US" sz="2800" cap="none" dirty="0">
                <a:latin typeface="Calibri" panose="020F0502020204030204" pitchFamily="34" charset="0"/>
                <a:cs typeface="Calibri" panose="020F0502020204030204" pitchFamily="34" charset="0"/>
              </a:rPr>
              <a:t>Problems </a:t>
            </a: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271722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RSE is the measure of the average amount the response will deviate from the regression line (standard deviation).</a:t>
            </a:r>
          </a:p>
          <a:p>
            <a:pPr lvl="1"/>
            <a:r>
              <a:rPr lang="en-US" sz="2800" cap="none" dirty="0" smtClean="0">
                <a:latin typeface="Calibri" panose="020F0502020204030204" pitchFamily="34" charset="0"/>
                <a:cs typeface="Calibri" panose="020F0502020204030204" pitchFamily="34" charset="0"/>
              </a:rPr>
              <a:t>In this case, our value is 3.26, which means actual sales in each market deviates from the regression line by an average of 3,260 units</a:t>
            </a:r>
          </a:p>
          <a:p>
            <a:pPr lvl="1"/>
            <a:endParaRPr lang="en-US" sz="26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65962" y="479628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6622" y="4657612"/>
            <a:ext cx="4429278" cy="1278013"/>
          </a:xfrm>
          <a:prstGeom prst="rect">
            <a:avLst/>
          </a:prstGeom>
        </p:spPr>
      </p:pic>
    </p:spTree>
    <p:extLst>
      <p:ext uri="{BB962C8B-B14F-4D97-AF65-F5344CB8AC3E}">
        <p14:creationId xmlns:p14="http://schemas.microsoft.com/office/powerpoint/2010/main" val="387368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0057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5575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lvl="1"/>
                <a:r>
                  <a:rPr lang="en-US" sz="2400" cap="none" dirty="0" smtClean="0">
                    <a:latin typeface="Calibri" panose="020F0502020204030204" pitchFamily="34" charset="0"/>
                    <a:cs typeface="Calibri" panose="020F0502020204030204" pitchFamily="34" charset="0"/>
                  </a:rPr>
                  <a:t>In this example, 61% of the variability in number of sales is explained by the linear regression on TV budget</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1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7894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lvl="1"/>
                <a:r>
                  <a:rPr lang="en-US" sz="2400" cap="none" dirty="0" smtClean="0">
                    <a:latin typeface="Calibri" panose="020F0502020204030204" pitchFamily="34" charset="0"/>
                    <a:cs typeface="Calibri" panose="020F0502020204030204" pitchFamily="34" charset="0"/>
                  </a:rPr>
                  <a:t>In this example, 61% of the variability in number of sales is explained by the linear regression on TV budget</a:t>
                </a:r>
              </a:p>
              <a:p>
                <a:pPr lvl="1"/>
                <a:r>
                  <a:rPr lang="en-US" sz="2400" cap="none" dirty="0" smtClean="0">
                    <a:latin typeface="Calibri" panose="020F0502020204030204" pitchFamily="34" charset="0"/>
                    <a:cs typeface="Calibri" panose="020F0502020204030204" pitchFamily="34" charset="0"/>
                  </a:rPr>
                  <a:t>In a simple linear regression setting,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m:rPr>
                            <m:nor/>
                          </m:rPr>
                          <a:rPr lang="en-US" sz="2400" cap="none" dirty="0">
                            <a:latin typeface="Calibri" panose="020F0502020204030204" pitchFamily="34" charset="0"/>
                            <a:cs typeface="Calibri" panose="020F0502020204030204" pitchFamily="34" charset="0"/>
                          </a:rPr>
                          <m:t>Cor</m:t>
                        </m:r>
                        <m:r>
                          <m:rPr>
                            <m:nor/>
                          </m:rPr>
                          <a:rPr lang="en-US" sz="2400" cap="none" dirty="0">
                            <a:latin typeface="Calibri" panose="020F0502020204030204" pitchFamily="34" charset="0"/>
                            <a:cs typeface="Calibri" panose="020F0502020204030204" pitchFamily="34" charset="0"/>
                          </a:rPr>
                          <m:t>(</m:t>
                        </m:r>
                        <m:r>
                          <m:rPr>
                            <m:nor/>
                          </m:rPr>
                          <a:rPr lang="en-US" sz="2400" cap="none" dirty="0">
                            <a:latin typeface="Calibri" panose="020F0502020204030204" pitchFamily="34" charset="0"/>
                            <a:cs typeface="Calibri" panose="020F0502020204030204" pitchFamily="34" charset="0"/>
                          </a:rPr>
                          <m:t>X</m:t>
                        </m:r>
                        <m:r>
                          <m:rPr>
                            <m:nor/>
                          </m:rPr>
                          <a:rPr lang="en-US" sz="2400" cap="none" dirty="0">
                            <a:latin typeface="Calibri" panose="020F0502020204030204" pitchFamily="34" charset="0"/>
                            <a:cs typeface="Calibri" panose="020F0502020204030204" pitchFamily="34" charset="0"/>
                          </a:rPr>
                          <m:t>,</m:t>
                        </m:r>
                        <m:r>
                          <m:rPr>
                            <m:nor/>
                          </m:rPr>
                          <a:rPr lang="en-US" sz="2400" cap="none" dirty="0">
                            <a:latin typeface="Calibri" panose="020F0502020204030204" pitchFamily="34" charset="0"/>
                            <a:cs typeface="Calibri" panose="020F0502020204030204" pitchFamily="34" charset="0"/>
                          </a:rPr>
                          <m:t>Y</m:t>
                        </m:r>
                        <m:r>
                          <m:rPr>
                            <m:nor/>
                          </m:rPr>
                          <a:rPr lang="en-US" sz="2400" cap="none" dirty="0">
                            <a:latin typeface="Calibri" panose="020F0502020204030204" pitchFamily="34" charset="0"/>
                            <a:cs typeface="Calibri" panose="020F0502020204030204" pitchFamily="34" charset="0"/>
                          </a:rPr>
                          <m:t>)</m:t>
                        </m:r>
                      </m:e>
                      <m:sup>
                        <m:r>
                          <a:rPr lang="en-US" sz="2400" i="1" cap="none">
                            <a:latin typeface="Cambria Math" panose="02040503050406030204" pitchFamily="18" charset="0"/>
                            <a:cs typeface="Calibri" panose="020F0502020204030204" pitchFamily="34" charset="0"/>
                          </a:rPr>
                          <m:t>2</m:t>
                        </m:r>
                      </m:sup>
                    </m:sSup>
                  </m:oMath>
                </a14:m>
                <a:endParaRPr lang="en-US" sz="24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1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381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37591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03740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If there is no relationship between the response and the predictors, we would expect the F-statistic to be close to 1</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9480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If there is no relationship between the response and the predictors, we would expect the F-statistic to be close to 1</a:t>
                </a:r>
              </a:p>
              <a:p>
                <a:pPr lvl="1"/>
                <a:r>
                  <a:rPr lang="en-US" sz="2400" cap="none" dirty="0" smtClean="0">
                    <a:latin typeface="Calibri" panose="020F0502020204030204" pitchFamily="34" charset="0"/>
                    <a:cs typeface="Calibri" panose="020F0502020204030204" pitchFamily="34" charset="0"/>
                  </a:rPr>
                  <a:t>In our simple linear regression example, we find significance from our single predictor. </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35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3196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228223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r>
              <a:rPr lang="en-US" sz="2800" cap="none" dirty="0">
                <a:latin typeface="Calibri" panose="020F0502020204030204" pitchFamily="34" charset="0"/>
                <a:cs typeface="Calibri" panose="020F0502020204030204" pitchFamily="34" charset="0"/>
              </a:rPr>
              <a:t>Multiple linear regression (many predictors)</a:t>
            </a:r>
          </a:p>
          <a:p>
            <a:pPr lvl="1"/>
            <a:r>
              <a:rPr lang="en-US" sz="2800" cap="none" dirty="0">
                <a:latin typeface="Calibri" panose="020F0502020204030204" pitchFamily="34" charset="0"/>
                <a:cs typeface="Calibri" panose="020F0502020204030204" pitchFamily="34" charset="0"/>
              </a:rPr>
              <a:t>How to select predictors</a:t>
            </a:r>
          </a:p>
          <a:p>
            <a:pPr lvl="1"/>
            <a:r>
              <a:rPr lang="en-US" sz="2800" cap="none" dirty="0">
                <a:latin typeface="Calibri" panose="020F0502020204030204" pitchFamily="34" charset="0"/>
                <a:cs typeface="Calibri" panose="020F0502020204030204" pitchFamily="34" charset="0"/>
              </a:rPr>
              <a:t>Quantitative versus qualitative predictors</a:t>
            </a:r>
          </a:p>
          <a:p>
            <a:pPr lvl="1"/>
            <a:r>
              <a:rPr lang="en-US" sz="2800" cap="none" dirty="0">
                <a:latin typeface="Calibri" panose="020F0502020204030204" pitchFamily="34" charset="0"/>
                <a:cs typeface="Calibri" panose="020F0502020204030204" pitchFamily="34" charset="0"/>
              </a:rPr>
              <a:t>Problems </a:t>
            </a:r>
          </a:p>
          <a:p>
            <a:r>
              <a:rPr lang="en-US" sz="2800" cap="none" dirty="0" smtClean="0">
                <a:latin typeface="Calibri" panose="020F0502020204030204" pitchFamily="34" charset="0"/>
                <a:cs typeface="Calibri" panose="020F0502020204030204" pitchFamily="34" charset="0"/>
              </a:rPr>
              <a:t>Other regression techniques</a:t>
            </a:r>
          </a:p>
          <a:p>
            <a:pPr lvl="1"/>
            <a:r>
              <a:rPr lang="en-US" sz="2800" cap="none" dirty="0" smtClean="0">
                <a:latin typeface="Calibri" panose="020F0502020204030204" pitchFamily="34" charset="0"/>
                <a:cs typeface="Calibri" panose="020F0502020204030204" pitchFamily="34" charset="0"/>
              </a:rPr>
              <a:t>Ridge, Lasso, Elastic Net, Principal </a:t>
            </a:r>
            <a:r>
              <a:rPr lang="en-US" sz="2800" cap="none" dirty="0">
                <a:latin typeface="Calibri" panose="020F0502020204030204" pitchFamily="34" charset="0"/>
                <a:cs typeface="Calibri" panose="020F0502020204030204" pitchFamily="34" charset="0"/>
              </a:rPr>
              <a:t>C</a:t>
            </a:r>
            <a:r>
              <a:rPr lang="en-US" sz="2800" cap="none" dirty="0" smtClean="0">
                <a:latin typeface="Calibri" panose="020F0502020204030204" pitchFamily="34" charset="0"/>
                <a:cs typeface="Calibri" panose="020F0502020204030204" pitchFamily="34" charset="0"/>
              </a:rPr>
              <a:t>omponent </a:t>
            </a:r>
            <a:r>
              <a:rPr lang="en-US" sz="2800" cap="none" dirty="0">
                <a:latin typeface="Calibri" panose="020F0502020204030204" pitchFamily="34" charset="0"/>
                <a:cs typeface="Calibri" panose="020F0502020204030204" pitchFamily="34" charset="0"/>
              </a:rPr>
              <a:t>R</a:t>
            </a:r>
            <a:r>
              <a:rPr lang="en-US" sz="2800" cap="none" dirty="0" smtClean="0">
                <a:latin typeface="Calibri" panose="020F0502020204030204" pitchFamily="34" charset="0"/>
                <a:cs typeface="Calibri" panose="020F0502020204030204" pitchFamily="34" charset="0"/>
              </a:rPr>
              <a:t>egression, Total Least Squares</a:t>
            </a: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2052459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4069783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The parameters are estimated the same way as simple linear regression: ordinary least squares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r="-113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2691179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The parameters are estimated the same way as simple linear regression: ordinary least squares</a:t>
                </a:r>
              </a:p>
              <a:p>
                <a:pPr lvl="1"/>
                <a:r>
                  <a:rPr lang="en-US" sz="2800" cap="none" dirty="0" smtClean="0">
                    <a:latin typeface="Calibri" panose="020F0502020204030204" pitchFamily="34" charset="0"/>
                    <a:cs typeface="Calibri" panose="020F0502020204030204" pitchFamily="34" charset="0"/>
                  </a:rPr>
                  <a:t>With two predictors, we are fitting a linear </a:t>
                </a:r>
                <a:r>
                  <a:rPr lang="en-US" sz="2800" b="1" cap="none" dirty="0" smtClean="0">
                    <a:latin typeface="Calibri" panose="020F0502020204030204" pitchFamily="34" charset="0"/>
                    <a:cs typeface="Calibri" panose="020F0502020204030204" pitchFamily="34" charset="0"/>
                  </a:rPr>
                  <a:t>plane</a:t>
                </a:r>
                <a:r>
                  <a:rPr lang="en-US" sz="2800" cap="none" dirty="0" smtClean="0">
                    <a:latin typeface="Calibri" panose="020F0502020204030204" pitchFamily="34" charset="0"/>
                    <a:cs typeface="Calibri" panose="020F0502020204030204" pitchFamily="34" charset="0"/>
                  </a:rPr>
                  <a:t> to the data</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r="-2270"/>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422592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6142122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r>
              <a:rPr lang="en-US" sz="2800" cap="none" dirty="0" smtClean="0">
                <a:latin typeface="Calibri" panose="020F0502020204030204" pitchFamily="34" charset="0"/>
                <a:cs typeface="Calibri" panose="020F0502020204030204" pitchFamily="34" charset="0"/>
              </a:rPr>
              <a:t>At first glance, we see that </a:t>
            </a:r>
            <a:r>
              <a:rPr lang="en-US" sz="2800" cap="none" dirty="0" smtClean="0">
                <a:solidFill>
                  <a:schemeClr val="accent4">
                    <a:lumMod val="75000"/>
                  </a:schemeClr>
                </a:solidFill>
                <a:latin typeface="Calibri" panose="020F0502020204030204" pitchFamily="34" charset="0"/>
                <a:cs typeface="Calibri" panose="020F0502020204030204" pitchFamily="34" charset="0"/>
              </a:rPr>
              <a:t>TV</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are both highly significant</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3156989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r>
              <a:rPr lang="en-US" sz="2800" cap="none" dirty="0" smtClean="0">
                <a:latin typeface="Calibri" panose="020F0502020204030204" pitchFamily="34" charset="0"/>
                <a:cs typeface="Calibri" panose="020F0502020204030204" pitchFamily="34" charset="0"/>
              </a:rPr>
              <a:t>At first glance, we see that </a:t>
            </a:r>
            <a:r>
              <a:rPr lang="en-US" sz="2800" cap="none" dirty="0" smtClean="0">
                <a:solidFill>
                  <a:schemeClr val="accent4">
                    <a:lumMod val="75000"/>
                  </a:schemeClr>
                </a:solidFill>
                <a:latin typeface="Calibri" panose="020F0502020204030204" pitchFamily="34" charset="0"/>
                <a:cs typeface="Calibri" panose="020F0502020204030204" pitchFamily="34" charset="0"/>
              </a:rPr>
              <a:t>TV</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are both highly significant</a:t>
            </a:r>
          </a:p>
          <a:p>
            <a:pPr lvl="1"/>
            <a:r>
              <a:rPr lang="en-US" sz="2800" cap="none" dirty="0" smtClean="0">
                <a:latin typeface="Calibri" panose="020F0502020204030204" pitchFamily="34" charset="0"/>
                <a:cs typeface="Calibri" panose="020F0502020204030204" pitchFamily="34" charset="0"/>
              </a:rPr>
              <a:t>But why is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spending so insignificant? </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2434798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Tree>
    <p:extLst>
      <p:ext uri="{BB962C8B-B14F-4D97-AF65-F5344CB8AC3E}">
        <p14:creationId xmlns:p14="http://schemas.microsoft.com/office/powerpoint/2010/main" val="23643289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r>
              <a:rPr lang="en-US" sz="2800" cap="none" dirty="0" smtClean="0">
                <a:latin typeface="Calibri" panose="020F0502020204030204" pitchFamily="34" charset="0"/>
                <a:cs typeface="Calibri" panose="020F0502020204030204" pitchFamily="34" charset="0"/>
              </a:rPr>
              <a:t>There is decently high positive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budget</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
        <p:nvSpPr>
          <p:cNvPr id="5" name="Rounded Rectangle 4"/>
          <p:cNvSpPr/>
          <p:nvPr/>
        </p:nvSpPr>
        <p:spPr>
          <a:xfrm>
            <a:off x="6890657" y="2057400"/>
            <a:ext cx="1143000" cy="522514"/>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9267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r>
              <a:rPr lang="en-US" sz="2800" cap="none" dirty="0" smtClean="0">
                <a:latin typeface="Calibri" panose="020F0502020204030204" pitchFamily="34" charset="0"/>
                <a:cs typeface="Calibri" panose="020F0502020204030204" pitchFamily="34" charset="0"/>
              </a:rPr>
              <a:t>There is decently high positive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budget</a:t>
            </a:r>
          </a:p>
          <a:p>
            <a:pPr lvl="1"/>
            <a:r>
              <a:rPr lang="en-US" sz="2800" cap="none" dirty="0" smtClean="0">
                <a:latin typeface="Calibri" panose="020F0502020204030204" pitchFamily="34" charset="0"/>
                <a:cs typeface="Calibri" panose="020F0502020204030204" pitchFamily="34" charset="0"/>
              </a:rPr>
              <a:t>Markets that spend higher in radio advertising are also likely to spend more in newspaper advertising</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
        <p:nvSpPr>
          <p:cNvPr id="5" name="Rounded Rectangle 4"/>
          <p:cNvSpPr/>
          <p:nvPr/>
        </p:nvSpPr>
        <p:spPr>
          <a:xfrm>
            <a:off x="6890657" y="2057400"/>
            <a:ext cx="1143000" cy="522514"/>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46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Because of the high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we end up not gaining any additional explanatory power by having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as part of our model</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1368517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1603003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Because of the high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we end up not gaining any additional explanatory power by having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as part of our model</a:t>
            </a:r>
          </a:p>
          <a:p>
            <a:pPr lvl="1"/>
            <a:r>
              <a:rPr lang="en-US" sz="2800" cap="none" dirty="0" smtClean="0">
                <a:latin typeface="Calibri" panose="020F0502020204030204" pitchFamily="34" charset="0"/>
                <a:cs typeface="Calibri" panose="020F0502020204030204" pitchFamily="34" charset="0"/>
              </a:rPr>
              <a:t>This may seem counterintuitive, and we will explain more later</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844501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75050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Important questions when working with many predictors:</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Is at least one of the predictors useful in predicting the response (F-statistic)?</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Do all predictors help explain the response, or only a subset?</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How well does the model fit the data?</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Given a set of input values, what response should we predict, and how accurate are the model predictions?</a:t>
            </a:r>
          </a:p>
          <a:p>
            <a:pPr lvl="2"/>
            <a:endParaRPr lang="en-US" sz="26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9899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1. Is </a:t>
                </a:r>
                <a:r>
                  <a:rPr lang="en-US" sz="2800" cap="none" dirty="0">
                    <a:latin typeface="Calibri" panose="020F0502020204030204" pitchFamily="34" charset="0"/>
                    <a:cs typeface="Calibri" panose="020F0502020204030204" pitchFamily="34" charset="0"/>
                  </a:rPr>
                  <a:t>at least one of the predictors useful in predicting the response (F-statistic</a:t>
                </a:r>
                <a:r>
                  <a:rPr lang="en-US" sz="2800" cap="none" dirty="0" smtClean="0">
                    <a:latin typeface="Calibri" panose="020F0502020204030204" pitchFamily="34" charset="0"/>
                    <a:cs typeface="Calibri" panose="020F0502020204030204" pitchFamily="34" charset="0"/>
                  </a:rPr>
                  <a:t>)?</a:t>
                </a:r>
              </a:p>
              <a:p>
                <a:pPr lvl="2"/>
                <a:r>
                  <a:rPr lang="en-US" sz="2800" cap="none" dirty="0" smtClean="0">
                    <a:latin typeface="Calibri" panose="020F0502020204030204" pitchFamily="34" charset="0"/>
                    <a:cs typeface="Calibri" panose="020F0502020204030204" pitchFamily="34" charset="0"/>
                  </a:rPr>
                  <a:t>We touched on this before. </a:t>
                </a:r>
                <a:r>
                  <a:rPr lang="en-US" sz="2800" cap="none" dirty="0">
                    <a:latin typeface="Calibri" panose="020F0502020204030204" pitchFamily="34" charset="0"/>
                    <a:cs typeface="Calibri" panose="020F0502020204030204" pitchFamily="34" charset="0"/>
                  </a:rPr>
                  <a:t>It test the hypothesis that </a:t>
                </a:r>
                <a:r>
                  <a:rPr lang="en-US" sz="2800" b="1" cap="none" dirty="0">
                    <a:latin typeface="Calibri" panose="020F0502020204030204" pitchFamily="34" charset="0"/>
                    <a:cs typeface="Calibri" panose="020F0502020204030204" pitchFamily="34" charset="0"/>
                  </a:rPr>
                  <a:t>all</a:t>
                </a:r>
                <a:r>
                  <a:rPr lang="en-US" sz="2800" cap="none" dirty="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m:rPr>
                            <m:nor/>
                          </m:rPr>
                          <a:rPr lang="en-US" sz="2800" cap="none" dirty="0">
                            <a:latin typeface="Calibri" panose="020F0502020204030204" pitchFamily="34"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m:rPr>
                            <m:nor/>
                          </m:rPr>
                          <a:rPr lang="en-US" sz="2800" b="1" cap="none" dirty="0">
                            <a:latin typeface="Calibri" panose="020F0502020204030204" pitchFamily="34" charset="0"/>
                            <a:cs typeface="Calibri" panose="020F0502020204030204" pitchFamily="34" charset="0"/>
                          </a:rPr>
                          <m:t> </m:t>
                        </m:r>
                        <m:r>
                          <m:rPr>
                            <m:nor/>
                          </m:rPr>
                          <a:rPr lang="en-US" sz="2800" cap="none" dirty="0">
                            <a:latin typeface="Calibri" panose="020F0502020204030204" pitchFamily="34"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b>
                    </m:sSub>
                    <m:r>
                      <a:rPr lang="en-US" sz="2800" b="1" i="1" cap="none">
                        <a:latin typeface="Cambria Math" panose="02040503050406030204" pitchFamily="18" charset="0"/>
                        <a:cs typeface="Calibri" panose="020F0502020204030204" pitchFamily="34" charset="0"/>
                      </a:rPr>
                      <m:t>)=</m:t>
                    </m:r>
                    <m:r>
                      <a:rPr lang="en-US" sz="2800" b="1" i="1" cap="none">
                        <a:latin typeface="Cambria Math" panose="02040503050406030204" pitchFamily="18" charset="0"/>
                        <a:cs typeface="Calibri" panose="020F0502020204030204" pitchFamily="34" charset="0"/>
                      </a:rPr>
                      <m:t>𝟎</m:t>
                    </m:r>
                  </m:oMath>
                </a14:m>
                <a:endParaRPr lang="en-US" sz="2800" b="1" cap="none" dirty="0" smtClean="0">
                  <a:latin typeface="Calibri" panose="020F0502020204030204" pitchFamily="34" charset="0"/>
                  <a:cs typeface="Calibri" panose="020F0502020204030204" pitchFamily="34" charset="0"/>
                </a:endParaRPr>
              </a:p>
              <a:p>
                <a:pPr lvl="2"/>
                <a:r>
                  <a:rPr lang="en-US" sz="2800" cap="none" dirty="0" smtClean="0">
                    <a:latin typeface="Calibri" panose="020F0502020204030204" pitchFamily="34" charset="0"/>
                    <a:cs typeface="Calibri" panose="020F0502020204030204" pitchFamily="34" charset="0"/>
                  </a:rPr>
                  <a:t>A high F-statistic (greater than 1) tells us that the model was able to find </a:t>
                </a:r>
                <a:r>
                  <a:rPr lang="en-US" sz="2800" b="1" cap="none" dirty="0" smtClean="0">
                    <a:latin typeface="Calibri" panose="020F0502020204030204" pitchFamily="34" charset="0"/>
                    <a:cs typeface="Calibri" panose="020F0502020204030204" pitchFamily="34" charset="0"/>
                  </a:rPr>
                  <a:t>at least one </a:t>
                </a:r>
                <a:r>
                  <a:rPr lang="en-US" sz="2800" cap="none" dirty="0" smtClean="0">
                    <a:latin typeface="Calibri" panose="020F0502020204030204" pitchFamily="34" charset="0"/>
                    <a:cs typeface="Calibri" panose="020F0502020204030204" pitchFamily="34" charset="0"/>
                  </a:rPr>
                  <a:t>significant predictor. </a:t>
                </a:r>
              </a:p>
              <a:p>
                <a:pPr lvl="2"/>
                <a:r>
                  <a:rPr lang="en-US" sz="2800" cap="none" dirty="0" smtClean="0">
                    <a:latin typeface="Calibri" panose="020F0502020204030204" pitchFamily="34" charset="0"/>
                    <a:cs typeface="Calibri" panose="020F0502020204030204" pitchFamily="34" charset="0"/>
                  </a:rPr>
                  <a:t>This means we have some traction!</a:t>
                </a:r>
                <a:endParaRPr lang="en-US" sz="2800" cap="none" dirty="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706"/>
                </a:stretch>
              </a:blipFill>
            </p:spPr>
            <p:txBody>
              <a:bodyPr/>
              <a:lstStyle/>
              <a:p>
                <a:r>
                  <a:rPr lang="en-US">
                    <a:noFill/>
                  </a:rPr>
                  <a:t> </a:t>
                </a:r>
              </a:p>
            </p:txBody>
          </p:sp>
        </mc:Fallback>
      </mc:AlternateContent>
    </p:spTree>
    <p:extLst>
      <p:ext uri="{BB962C8B-B14F-4D97-AF65-F5344CB8AC3E}">
        <p14:creationId xmlns:p14="http://schemas.microsoft.com/office/powerpoint/2010/main" val="2454732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2. 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Now we know, based on our F-stat, that there is SOME predictive power in our set of predictors</a:t>
            </a:r>
          </a:p>
          <a:p>
            <a:pPr lvl="2"/>
            <a:r>
              <a:rPr lang="en-US" sz="2800" cap="none" dirty="0" smtClean="0">
                <a:latin typeface="Calibri" panose="020F0502020204030204" pitchFamily="34" charset="0"/>
                <a:cs typeface="Calibri" panose="020F0502020204030204" pitchFamily="34" charset="0"/>
              </a:rPr>
              <a:t>We can select which predictors to use by trying out different combinations and measuring each model’s RSS (what we are trying to minimize)</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471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9564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71620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multiple linear regression to each two-variable model, and again pick the model with lowest RSS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451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multiple linear regression to each two-variable model, and again pick the model with lowest RSS</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Continue this process until a stopping rule is satisfied (for example, whichever model has the highest </a:t>
                </a:r>
                <a14:m>
                  <m:oMath xmlns:m="http://schemas.openxmlformats.org/officeDocument/2006/math">
                    <m:sSup>
                      <m:sSupPr>
                        <m:ctrlPr>
                          <a:rPr lang="en-US" sz="2600" i="1" cap="none">
                            <a:latin typeface="Cambria Math" panose="02040503050406030204" pitchFamily="18" charset="0"/>
                            <a:cs typeface="Calibri" panose="020F0502020204030204" pitchFamily="34" charset="0"/>
                          </a:rPr>
                        </m:ctrlPr>
                      </m:sSupPr>
                      <m:e>
                        <m:r>
                          <a:rPr lang="en-US" sz="2600" i="1" cap="none">
                            <a:latin typeface="Cambria Math" panose="02040503050406030204" pitchFamily="18" charset="0"/>
                            <a:cs typeface="Calibri" panose="020F0502020204030204" pitchFamily="34" charset="0"/>
                          </a:rPr>
                          <m:t>𝑅</m:t>
                        </m:r>
                      </m:e>
                      <m:sup>
                        <m:r>
                          <a:rPr lang="en-US" sz="2600" i="1" cap="none">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or smallest testing data MSE)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235" b="-1263"/>
                </a:stretch>
              </a:blipFill>
            </p:spPr>
            <p:txBody>
              <a:bodyPr/>
              <a:lstStyle/>
              <a:p>
                <a:r>
                  <a:rPr lang="en-US">
                    <a:noFill/>
                  </a:rPr>
                  <a:t> </a:t>
                </a:r>
              </a:p>
            </p:txBody>
          </p:sp>
        </mc:Fallback>
      </mc:AlternateContent>
    </p:spTree>
    <p:extLst>
      <p:ext uri="{BB962C8B-B14F-4D97-AF65-F5344CB8AC3E}">
        <p14:creationId xmlns:p14="http://schemas.microsoft.com/office/powerpoint/2010/main" val="24457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3840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Remove predictor with largest p-value (the least significant variable)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943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22297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Remove predictor with largest p-value (the least significant variable)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new model to remaining predictors, and repeat until stopping rule is met (for example, all p-values must be below some threshold)</a:t>
            </a:r>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4801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2. 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600" cap="none" dirty="0" smtClean="0">
                    <a:latin typeface="Calibri" panose="020F0502020204030204" pitchFamily="34" charset="0"/>
                    <a:cs typeface="Calibri" panose="020F0502020204030204" pitchFamily="34" charset="0"/>
                  </a:rPr>
                  <a:t>There is also Mixed selection, which is a combination of both forward and backward selection, and Best selection, which tries every possible combination. This results in </a:t>
                </a:r>
                <a14:m>
                  <m:oMath xmlns:m="http://schemas.openxmlformats.org/officeDocument/2006/math">
                    <m:sSup>
                      <m:sSupPr>
                        <m:ctrlPr>
                          <a:rPr lang="en-US" sz="2600" i="1" cap="none" smtClean="0">
                            <a:latin typeface="Cambria Math" panose="02040503050406030204" pitchFamily="18" charset="0"/>
                            <a:cs typeface="Calibri" panose="020F0502020204030204" pitchFamily="34" charset="0"/>
                          </a:rPr>
                        </m:ctrlPr>
                      </m:sSupPr>
                      <m:e>
                        <m:r>
                          <a:rPr lang="en-US" sz="2600" b="0" i="1" cap="none" smtClean="0">
                            <a:latin typeface="Cambria Math" panose="02040503050406030204" pitchFamily="18" charset="0"/>
                            <a:cs typeface="Calibri" panose="020F0502020204030204" pitchFamily="34" charset="0"/>
                          </a:rPr>
                          <m:t>2</m:t>
                        </m:r>
                      </m:e>
                      <m:sup>
                        <m:r>
                          <a:rPr lang="en-US" sz="2600" b="0" i="1" cap="none" smtClean="0">
                            <a:latin typeface="Cambria Math" panose="02040503050406030204" pitchFamily="18" charset="0"/>
                            <a:cs typeface="Calibri" panose="020F0502020204030204" pitchFamily="34" charset="0"/>
                          </a:rPr>
                          <m:t>𝑝</m:t>
                        </m:r>
                      </m:sup>
                    </m:sSup>
                  </m:oMath>
                </a14:m>
                <a:r>
                  <a:rPr lang="en-US" sz="2600" cap="none" dirty="0" smtClean="0">
                    <a:latin typeface="Calibri" panose="020F0502020204030204" pitchFamily="34" charset="0"/>
                    <a:cs typeface="Calibri" panose="020F0502020204030204" pitchFamily="34" charset="0"/>
                  </a:rPr>
                  <a:t> models. </a:t>
                </a:r>
              </a:p>
              <a:p>
                <a:pPr lvl="2"/>
                <a:r>
                  <a:rPr lang="en-US" sz="2600" cap="none" dirty="0" smtClean="0">
                    <a:latin typeface="Calibri" panose="020F0502020204030204" pitchFamily="34" charset="0"/>
                    <a:cs typeface="Calibri" panose="020F0502020204030204" pitchFamily="34" charset="0"/>
                  </a:rPr>
                  <a:t>Backward selection will not work if </a:t>
                </a:r>
                <a:r>
                  <a:rPr lang="en-US" sz="2600" b="1" cap="none" dirty="0" smtClean="0">
                    <a:latin typeface="Calibri" panose="020F0502020204030204" pitchFamily="34" charset="0"/>
                    <a:cs typeface="Calibri" panose="020F0502020204030204" pitchFamily="34" charset="0"/>
                  </a:rPr>
                  <a:t>p &gt; n</a:t>
                </a:r>
              </a:p>
              <a:p>
                <a:pPr lvl="2"/>
                <a:r>
                  <a:rPr lang="en-US" sz="2600" cap="none" dirty="0" smtClean="0">
                    <a:latin typeface="Calibri" panose="020F0502020204030204" pitchFamily="34" charset="0"/>
                    <a:cs typeface="Calibri" panose="020F0502020204030204" pitchFamily="34" charset="0"/>
                  </a:rPr>
                  <a:t>This is because we do not have enough data to optimize the predictors. In this situation, start with forward selection, or use a different ML algorithm! </a:t>
                </a: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a:stretch>
              </a:blipFill>
            </p:spPr>
            <p:txBody>
              <a:bodyPr/>
              <a:lstStyle/>
              <a:p>
                <a:r>
                  <a:rPr lang="en-US">
                    <a:noFill/>
                  </a:rPr>
                  <a:t> </a:t>
                </a:r>
              </a:p>
            </p:txBody>
          </p:sp>
        </mc:Fallback>
      </mc:AlternateContent>
    </p:spTree>
    <p:extLst>
      <p:ext uri="{BB962C8B-B14F-4D97-AF65-F5344CB8AC3E}">
        <p14:creationId xmlns:p14="http://schemas.microsoft.com/office/powerpoint/2010/main" val="15246859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3. How well does the model fit the data</a:t>
                </a:r>
                <a:r>
                  <a:rPr lang="en-US" sz="2800" cap="none" dirty="0" smtClean="0">
                    <a:latin typeface="Calibri" panose="020F0502020204030204" pitchFamily="34" charset="0"/>
                    <a:cs typeface="Calibri" panose="020F0502020204030204" pitchFamily="34" charset="0"/>
                  </a:rPr>
                  <a:t>?</a:t>
                </a:r>
              </a:p>
              <a:p>
                <a:pPr lvl="2"/>
                <a:r>
                  <a:rPr lang="en-US" sz="2600" cap="none" dirty="0" smtClean="0">
                    <a:latin typeface="Calibri" panose="020F0502020204030204" pitchFamily="34" charset="0"/>
                    <a:cs typeface="Calibri" panose="020F0502020204030204" pitchFamily="34" charset="0"/>
                  </a:rPr>
                  <a:t>We are already familiar with these concepts</a:t>
                </a:r>
              </a:p>
              <a:p>
                <a:pPr lvl="3"/>
                <a:r>
                  <a:rPr lang="en-US" sz="2400" cap="none" dirty="0" smtClean="0">
                    <a:latin typeface="Calibri" panose="020F0502020204030204" pitchFamily="34" charset="0"/>
                    <a:cs typeface="Calibri" panose="020F0502020204030204" pitchFamily="34" charset="0"/>
                  </a:rPr>
                  <a:t>Residual standard error (RSE)</a:t>
                </a:r>
              </a:p>
              <a:p>
                <a:pPr lvl="3"/>
                <a:r>
                  <a:rPr lang="en-US" sz="2400" cap="none" dirty="0" smtClean="0">
                    <a:latin typeface="Calibri" panose="020F0502020204030204" pitchFamily="34" charset="0"/>
                    <a:cs typeface="Calibri" panose="020F0502020204030204" pitchFamily="34" charset="0"/>
                  </a:rPr>
                  <a:t>R-squared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a:t>
                </a:r>
              </a:p>
              <a:p>
                <a:pPr lvl="2"/>
                <a:r>
                  <a:rPr lang="en-US" sz="2600" cap="none" dirty="0" smtClean="0">
                    <a:latin typeface="Calibri" panose="020F0502020204030204" pitchFamily="34" charset="0"/>
                    <a:cs typeface="Calibri" panose="020F0502020204030204" pitchFamily="34" charset="0"/>
                  </a:rPr>
                  <a:t>Adjusted </a:t>
                </a:r>
                <a14:m>
                  <m:oMath xmlns:m="http://schemas.openxmlformats.org/officeDocument/2006/math">
                    <m:sSup>
                      <m:sSupPr>
                        <m:ctrlPr>
                          <a:rPr lang="en-US" sz="2600" i="1" cap="none">
                            <a:latin typeface="Cambria Math" panose="02040503050406030204" pitchFamily="18" charset="0"/>
                            <a:cs typeface="Calibri" panose="020F0502020204030204" pitchFamily="34" charset="0"/>
                          </a:rPr>
                        </m:ctrlPr>
                      </m:sSupPr>
                      <m:e>
                        <m:r>
                          <a:rPr lang="en-US" sz="2600" i="1" cap="none">
                            <a:latin typeface="Cambria Math" panose="02040503050406030204" pitchFamily="18" charset="0"/>
                            <a:cs typeface="Calibri" panose="020F0502020204030204" pitchFamily="34" charset="0"/>
                          </a:rPr>
                          <m:t>𝑅</m:t>
                        </m:r>
                      </m:e>
                      <m:sup>
                        <m:r>
                          <a:rPr lang="en-US" sz="2600" i="1" cap="none">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a:t>
                </a:r>
              </a:p>
              <a:p>
                <a:pPr lvl="3"/>
                <a:r>
                  <a:rPr lang="en-US" sz="2400" cap="none" dirty="0" smtClean="0">
                    <a:latin typeface="Calibri" panose="020F0502020204030204" pitchFamily="34" charset="0"/>
                    <a:cs typeface="Calibri" panose="020F0502020204030204" pitchFamily="34" charset="0"/>
                  </a:rPr>
                  <a:t>Since </a:t>
                </a:r>
                <a:r>
                  <a:rPr lang="en-US" sz="2400" b="1" cap="none" dirty="0" smtClean="0">
                    <a:latin typeface="Calibri" panose="020F0502020204030204" pitchFamily="34" charset="0"/>
                    <a:cs typeface="Calibri" panose="020F0502020204030204" pitchFamily="34" charset="0"/>
                  </a:rPr>
                  <a:t>RSS</a:t>
                </a:r>
                <a:r>
                  <a:rPr lang="en-US" sz="2400" cap="none" dirty="0" smtClean="0">
                    <a:latin typeface="Calibri" panose="020F0502020204030204" pitchFamily="34" charset="0"/>
                    <a:cs typeface="Calibri" panose="020F0502020204030204" pitchFamily="34" charset="0"/>
                  </a:rPr>
                  <a:t> always declines as we add more variables,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always increases. </a:t>
                </a:r>
              </a:p>
              <a:p>
                <a:pPr lvl="3"/>
                <a:r>
                  <a:rPr lang="en-US" sz="2400" cap="none" dirty="0" smtClean="0">
                    <a:latin typeface="Calibri" panose="020F0502020204030204" pitchFamily="34" charset="0"/>
                    <a:cs typeface="Calibri" panose="020F0502020204030204" pitchFamily="34" charset="0"/>
                  </a:rPr>
                  <a:t>Adjusted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penalizes the model as more predictors are added, much like RSE does.</a:t>
                </a:r>
              </a:p>
              <a:p>
                <a:pPr lvl="2"/>
                <a:r>
                  <a:rPr lang="en-US" sz="2600" cap="none" dirty="0" smtClean="0">
                    <a:latin typeface="Calibri" panose="020F0502020204030204" pitchFamily="34" charset="0"/>
                    <a:cs typeface="Calibri" panose="020F0502020204030204" pitchFamily="34" charset="0"/>
                  </a:rPr>
                  <a:t>AIC, BIC are other measures that help drive model selection and help avoid overfitting with too many predictors</a:t>
                </a:r>
                <a:endParaRPr lang="en-US" sz="26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b="-126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924106" y="2710543"/>
            <a:ext cx="3990308" cy="1151354"/>
          </a:xfrm>
          <a:prstGeom prst="rect">
            <a:avLst/>
          </a:prstGeom>
        </p:spPr>
      </p:pic>
    </p:spTree>
    <p:extLst>
      <p:ext uri="{BB962C8B-B14F-4D97-AF65-F5344CB8AC3E}">
        <p14:creationId xmlns:p14="http://schemas.microsoft.com/office/powerpoint/2010/main" val="6292220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600" cap="none" dirty="0" smtClean="0">
                    <a:latin typeface="Calibri" panose="020F0502020204030204" pitchFamily="34" charset="0"/>
                    <a:cs typeface="Calibri" panose="020F0502020204030204" pitchFamily="34" charset="0"/>
                  </a:rPr>
                  <a:t>4</a:t>
                </a:r>
                <a:r>
                  <a:rPr lang="en-US" sz="2600" cap="none" dirty="0">
                    <a:latin typeface="Calibri" panose="020F0502020204030204" pitchFamily="34" charset="0"/>
                    <a:cs typeface="Calibri" panose="020F0502020204030204" pitchFamily="34" charset="0"/>
                  </a:rPr>
                  <a:t>. How accurate are the model predictions?</a:t>
                </a:r>
              </a:p>
              <a:p>
                <a:pPr lvl="2"/>
                <a:r>
                  <a:rPr lang="en-US" sz="2400" cap="none" dirty="0" smtClean="0">
                    <a:latin typeface="Calibri" panose="020F0502020204030204" pitchFamily="34" charset="0"/>
                    <a:cs typeface="Calibri" panose="020F0502020204030204" pitchFamily="34" charset="0"/>
                  </a:rPr>
                  <a:t>Once we have a model, it is easy to predict a new response based on a new set of input data. Prediction errors come from two places. </a:t>
                </a:r>
              </a:p>
              <a:p>
                <a:pPr lvl="2"/>
                <a:r>
                  <a:rPr lang="en-US" sz="2400" cap="none" dirty="0" smtClean="0">
                    <a:latin typeface="Calibri" panose="020F0502020204030204" pitchFamily="34" charset="0"/>
                    <a:cs typeface="Calibri" panose="020F0502020204030204" pitchFamily="34" charset="0"/>
                  </a:rPr>
                  <a:t>Since the coefficients are estimates of the true coefficients, we will always have some error in our coefficient estimates (</a:t>
                </a:r>
                <a:r>
                  <a:rPr lang="en-US" sz="2400" b="1" cap="none" dirty="0" smtClean="0">
                    <a:latin typeface="Calibri" panose="020F0502020204030204" pitchFamily="34" charset="0"/>
                    <a:cs typeface="Calibri" panose="020F0502020204030204" pitchFamily="34" charset="0"/>
                  </a:rPr>
                  <a:t>reducible error</a:t>
                </a:r>
                <a:r>
                  <a:rPr lang="en-US" sz="2400" cap="none" dirty="0" smtClean="0">
                    <a:latin typeface="Calibri" panose="020F0502020204030204" pitchFamily="34" charset="0"/>
                    <a:cs typeface="Calibri" panose="020F0502020204030204" pitchFamily="34" charset="0"/>
                  </a:rPr>
                  <a:t>)</a:t>
                </a:r>
              </a:p>
              <a:p>
                <a:pPr lvl="2"/>
                <a:r>
                  <a:rPr lang="en-US" sz="2400" cap="none" dirty="0" smtClean="0">
                    <a:latin typeface="Calibri" panose="020F0502020204030204" pitchFamily="34" charset="0"/>
                    <a:cs typeface="Calibri" panose="020F0502020204030204" pitchFamily="34" charset="0"/>
                  </a:rPr>
                  <a:t>We can construct </a:t>
                </a:r>
                <a:r>
                  <a:rPr lang="en-US" sz="2400" b="1" cap="none" dirty="0" smtClean="0">
                    <a:latin typeface="Calibri" panose="020F0502020204030204" pitchFamily="34" charset="0"/>
                    <a:cs typeface="Calibri" panose="020F0502020204030204" pitchFamily="34" charset="0"/>
                  </a:rPr>
                  <a:t>confidence intervals </a:t>
                </a:r>
                <a:r>
                  <a:rPr lang="en-US" sz="2400" cap="none" dirty="0" smtClean="0">
                    <a:latin typeface="Calibri" panose="020F0502020204030204" pitchFamily="34" charset="0"/>
                    <a:cs typeface="Calibri" panose="020F0502020204030204" pitchFamily="34" charset="0"/>
                  </a:rPr>
                  <a:t>to determine how close our estimate, </a:t>
                </a:r>
                <a14:m>
                  <m:oMath xmlns:m="http://schemas.openxmlformats.org/officeDocument/2006/math">
                    <m:acc>
                      <m:accPr>
                        <m:chr m:val="̂"/>
                        <m:ctrlPr>
                          <a:rPr lang="en-US" sz="2400" b="1" i="1" cap="none" smtClean="0">
                            <a:latin typeface="Cambria Math" panose="02040503050406030204" pitchFamily="18" charset="0"/>
                            <a:cs typeface="Calibri" panose="020F0502020204030204" pitchFamily="34" charset="0"/>
                          </a:rPr>
                        </m:ctrlPr>
                      </m:accPr>
                      <m:e>
                        <m:r>
                          <a:rPr lang="en-US" sz="2400" b="1" i="1" cap="none" smtClean="0">
                            <a:latin typeface="Cambria Math" panose="02040503050406030204" pitchFamily="18" charset="0"/>
                            <a:cs typeface="Calibri" panose="020F0502020204030204" pitchFamily="34" charset="0"/>
                          </a:rPr>
                          <m:t>𝒀</m:t>
                        </m:r>
                      </m:e>
                    </m:acc>
                  </m:oMath>
                </a14:m>
                <a:r>
                  <a:rPr lang="en-US" sz="2400" cap="none" dirty="0" smtClean="0">
                    <a:latin typeface="Calibri" panose="020F0502020204030204" pitchFamily="34" charset="0"/>
                    <a:cs typeface="Calibri" panose="020F0502020204030204" pitchFamily="34" charset="0"/>
                  </a:rPr>
                  <a:t>, will be to </a:t>
                </a:r>
                <a:r>
                  <a:rPr lang="en-US" sz="2400" b="1" i="1" cap="none" dirty="0" smtClean="0">
                    <a:latin typeface="Calibri" panose="020F0502020204030204" pitchFamily="34" charset="0"/>
                    <a:cs typeface="Calibri" panose="020F0502020204030204" pitchFamily="34" charset="0"/>
                  </a:rPr>
                  <a:t>f(X) </a:t>
                </a:r>
                <a:r>
                  <a:rPr lang="en-US" sz="2400" cap="none" dirty="0" smtClean="0">
                    <a:latin typeface="Calibri" panose="020F0502020204030204" pitchFamily="34" charset="0"/>
                    <a:cs typeface="Calibri" panose="020F0502020204030204" pitchFamily="34" charset="0"/>
                  </a:rPr>
                  <a:t>(the true population function) based on our coefficient estimates</a:t>
                </a:r>
              </a:p>
              <a:p>
                <a:pPr lvl="2"/>
                <a:endParaRPr lang="en-US" sz="2400" b="1" i="1"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3908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600" cap="none" dirty="0" smtClean="0">
                    <a:latin typeface="Calibri" panose="020F0502020204030204" pitchFamily="34" charset="0"/>
                    <a:cs typeface="Calibri" panose="020F0502020204030204" pitchFamily="34" charset="0"/>
                  </a:rPr>
                  <a:t>4</a:t>
                </a:r>
                <a:r>
                  <a:rPr lang="en-US" sz="2600" cap="none" dirty="0">
                    <a:latin typeface="Calibri" panose="020F0502020204030204" pitchFamily="34" charset="0"/>
                    <a:cs typeface="Calibri" panose="020F0502020204030204" pitchFamily="34" charset="0"/>
                  </a:rPr>
                  <a:t>. How accurate are the model predictions?</a:t>
                </a:r>
              </a:p>
              <a:p>
                <a:pPr lvl="2"/>
                <a:r>
                  <a:rPr lang="en-US" sz="2400" cap="none" dirty="0">
                    <a:latin typeface="Calibri" panose="020F0502020204030204" pitchFamily="34" charset="0"/>
                    <a:cs typeface="Calibri" panose="020F0502020204030204" pitchFamily="34" charset="0"/>
                  </a:rPr>
                  <a:t>Similarly, since the function itself is an estimate of a real world function, we will always have some random error </a:t>
                </a:r>
                <a14:m>
                  <m:oMath xmlns:m="http://schemas.openxmlformats.org/officeDocument/2006/math">
                    <m:r>
                      <a:rPr lang="en-US" sz="2600" b="1" i="1" cap="none">
                        <a:latin typeface="Cambria Math" panose="02040503050406030204" pitchFamily="18" charset="0"/>
                        <a:cs typeface="Calibri" panose="020F0502020204030204" pitchFamily="34" charset="0"/>
                      </a:rPr>
                      <m:t>𝒆</m:t>
                    </m:r>
                  </m:oMath>
                </a14:m>
                <a:r>
                  <a:rPr lang="en-US" sz="2600" cap="none" dirty="0">
                    <a:latin typeface="Calibri" panose="020F0502020204030204" pitchFamily="34" charset="0"/>
                    <a:cs typeface="Calibri" panose="020F0502020204030204" pitchFamily="34" charset="0"/>
                  </a:rPr>
                  <a:t> </a:t>
                </a:r>
                <a:r>
                  <a:rPr lang="en-US" sz="2400" cap="none" dirty="0">
                    <a:latin typeface="Calibri" panose="020F0502020204030204" pitchFamily="34" charset="0"/>
                    <a:cs typeface="Calibri" panose="020F0502020204030204" pitchFamily="34" charset="0"/>
                  </a:rPr>
                  <a:t>(</a:t>
                </a:r>
                <a:r>
                  <a:rPr lang="en-US" sz="2400" b="1" cap="none" dirty="0">
                    <a:latin typeface="Calibri" panose="020F0502020204030204" pitchFamily="34" charset="0"/>
                    <a:cs typeface="Calibri" panose="020F0502020204030204" pitchFamily="34" charset="0"/>
                  </a:rPr>
                  <a:t>irreducible error</a:t>
                </a:r>
                <a:r>
                  <a:rPr lang="en-US" sz="2400" cap="none" dirty="0" smtClean="0">
                    <a:latin typeface="Calibri" panose="020F0502020204030204" pitchFamily="34" charset="0"/>
                    <a:cs typeface="Calibri" panose="020F0502020204030204" pitchFamily="34" charset="0"/>
                  </a:rPr>
                  <a:t>)</a:t>
                </a:r>
              </a:p>
              <a:p>
                <a:pPr lvl="2"/>
                <a:r>
                  <a:rPr lang="en-US" sz="2400" cap="none" dirty="0" smtClean="0">
                    <a:latin typeface="Calibri" panose="020F0502020204030204" pitchFamily="34" charset="0"/>
                    <a:cs typeface="Calibri" panose="020F0502020204030204" pitchFamily="34" charset="0"/>
                  </a:rPr>
                  <a:t>Specifically, it’s asking how much will one target value, Y, differ from the estimate of Y?</a:t>
                </a:r>
                <a:endParaRPr lang="en-US" sz="2400" cap="none" dirty="0">
                  <a:latin typeface="Calibri" panose="020F0502020204030204" pitchFamily="34" charset="0"/>
                  <a:cs typeface="Calibri" panose="020F0502020204030204" pitchFamily="34" charset="0"/>
                </a:endParaRPr>
              </a:p>
              <a:p>
                <a:pPr lvl="2"/>
                <a:r>
                  <a:rPr lang="en-US" sz="2400" cap="none" dirty="0">
                    <a:latin typeface="Calibri" panose="020F0502020204030204" pitchFamily="34" charset="0"/>
                    <a:cs typeface="Calibri" panose="020F0502020204030204" pitchFamily="34" charset="0"/>
                  </a:rPr>
                  <a:t>We use </a:t>
                </a:r>
                <a:r>
                  <a:rPr lang="en-US" sz="2400" b="1" cap="none" dirty="0">
                    <a:latin typeface="Calibri" panose="020F0502020204030204" pitchFamily="34" charset="0"/>
                    <a:cs typeface="Calibri" panose="020F0502020204030204" pitchFamily="34" charset="0"/>
                  </a:rPr>
                  <a:t>prediction intervals </a:t>
                </a:r>
                <a:r>
                  <a:rPr lang="en-US" sz="2400" cap="none" dirty="0">
                    <a:latin typeface="Calibri" panose="020F0502020204030204" pitchFamily="34" charset="0"/>
                    <a:cs typeface="Calibri" panose="020F0502020204030204" pitchFamily="34" charset="0"/>
                  </a:rPr>
                  <a:t>to quantify this irreducible error, which are wider than confidence intervals as they incorporate both types of errors. </a:t>
                </a:r>
              </a:p>
              <a:p>
                <a:pPr lvl="2"/>
                <a:r>
                  <a:rPr lang="en-US" sz="2400" cap="none" dirty="0">
                    <a:latin typeface="Calibri" panose="020F0502020204030204" pitchFamily="34" charset="0"/>
                    <a:cs typeface="Calibri" panose="020F0502020204030204" pitchFamily="34" charset="0"/>
                  </a:rPr>
                  <a:t>Pages 81-82 in the textbook for more information on these</a:t>
                </a:r>
              </a:p>
              <a:p>
                <a:pPr lvl="2"/>
                <a:endParaRPr lang="en-US" sz="24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r="-765"/>
                </a:stretch>
              </a:blipFill>
            </p:spPr>
            <p:txBody>
              <a:bodyPr/>
              <a:lstStyle/>
              <a:p>
                <a:r>
                  <a:rPr lang="en-US">
                    <a:noFill/>
                  </a:rPr>
                  <a:t> </a:t>
                </a:r>
              </a:p>
            </p:txBody>
          </p:sp>
        </mc:Fallback>
      </mc:AlternateContent>
    </p:spTree>
    <p:extLst>
      <p:ext uri="{BB962C8B-B14F-4D97-AF65-F5344CB8AC3E}">
        <p14:creationId xmlns:p14="http://schemas.microsoft.com/office/powerpoint/2010/main" val="1361687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800" cap="none" dirty="0" smtClean="0">
                <a:latin typeface="Calibri" panose="020F0502020204030204" pitchFamily="34" charset="0"/>
                <a:cs typeface="Calibri" panose="020F0502020204030204" pitchFamily="34" charset="0"/>
              </a:rPr>
              <a:t>Qualitative predictors</a:t>
            </a:r>
          </a:p>
          <a:p>
            <a:pPr lvl="2"/>
            <a:r>
              <a:rPr lang="en-US" sz="2800" cap="none" dirty="0" smtClean="0">
                <a:latin typeface="Calibri" panose="020F0502020204030204" pitchFamily="34" charset="0"/>
                <a:cs typeface="Calibri" panose="020F0502020204030204" pitchFamily="34" charset="0"/>
              </a:rPr>
              <a:t>For these types of variables, we use dummy variables</a:t>
            </a:r>
          </a:p>
          <a:p>
            <a:pPr lvl="3"/>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34482" y="3653238"/>
            <a:ext cx="8948390" cy="1177776"/>
          </a:xfrm>
          <a:prstGeom prst="rect">
            <a:avLst/>
          </a:prstGeom>
        </p:spPr>
      </p:pic>
      <p:pic>
        <p:nvPicPr>
          <p:cNvPr id="4" name="Picture 3"/>
          <p:cNvPicPr>
            <a:picLocks noChangeAspect="1"/>
          </p:cNvPicPr>
          <p:nvPr/>
        </p:nvPicPr>
        <p:blipFill>
          <a:blip r:embed="rId3"/>
          <a:stretch>
            <a:fillRect/>
          </a:stretch>
        </p:blipFill>
        <p:spPr>
          <a:xfrm>
            <a:off x="2827218" y="4779035"/>
            <a:ext cx="8955654" cy="1328981"/>
          </a:xfrm>
          <a:prstGeom prst="rect">
            <a:avLst/>
          </a:prstGeom>
        </p:spPr>
      </p:pic>
    </p:spTree>
    <p:extLst>
      <p:ext uri="{BB962C8B-B14F-4D97-AF65-F5344CB8AC3E}">
        <p14:creationId xmlns:p14="http://schemas.microsoft.com/office/powerpoint/2010/main" val="14062699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4018957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38817914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1293206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r>
              <a:rPr lang="en-US" sz="2400" cap="none" dirty="0" smtClean="0">
                <a:latin typeface="Calibri" panose="020F0502020204030204" pitchFamily="34" charset="0"/>
                <a:cs typeface="Calibri" panose="020F0502020204030204" pitchFamily="34" charset="0"/>
              </a:rPr>
              <a:t>We simply create a new variable which is an exponential transformation</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183717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r>
                  <a:rPr lang="en-US" sz="2800" cap="none" dirty="0" smtClean="0">
                    <a:latin typeface="Calibri" panose="020F0502020204030204" pitchFamily="34" charset="0"/>
                    <a:cs typeface="Calibri" panose="020F0502020204030204" pitchFamily="34" charset="0"/>
                  </a:rPr>
                  <a:t>Find the coefficients that minimize the MSE on the training data set. </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4145424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r>
              <a:rPr lang="en-US" sz="2400" cap="none" dirty="0" smtClean="0">
                <a:latin typeface="Calibri" panose="020F0502020204030204" pitchFamily="34" charset="0"/>
                <a:cs typeface="Calibri" panose="020F0502020204030204" pitchFamily="34" charset="0"/>
              </a:rPr>
              <a:t>We simply create a new variable which is an exponential transformation</a:t>
            </a:r>
          </a:p>
          <a:p>
            <a:pPr lvl="2"/>
            <a:r>
              <a:rPr lang="en-US" sz="2400" cap="none" dirty="0" smtClean="0">
                <a:latin typeface="Calibri" panose="020F0502020204030204" pitchFamily="34" charset="0"/>
                <a:cs typeface="Calibri" panose="020F0502020204030204" pitchFamily="34" charset="0"/>
              </a:rPr>
              <a:t>Known as polynomial regression</a:t>
            </a:r>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22882919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a:t>
            </a:r>
          </a:p>
          <a:p>
            <a:pPr lvl="2"/>
            <a:r>
              <a:rPr lang="en-US" sz="2600" cap="none" dirty="0" smtClean="0">
                <a:latin typeface="Calibri" panose="020F0502020204030204" pitchFamily="34" charset="0"/>
                <a:cs typeface="Calibri" panose="020F0502020204030204" pitchFamily="34" charset="0"/>
              </a:rPr>
              <a:t>Non-linearity of the response-predictor relationship</a:t>
            </a:r>
          </a:p>
          <a:p>
            <a:pPr lvl="2"/>
            <a:r>
              <a:rPr lang="en-US" sz="2600" cap="none" dirty="0" smtClean="0">
                <a:latin typeface="Calibri" panose="020F0502020204030204" pitchFamily="34" charset="0"/>
                <a:cs typeface="Calibri" panose="020F0502020204030204" pitchFamily="34" charset="0"/>
              </a:rPr>
              <a:t>Correlation of error terms</a:t>
            </a:r>
          </a:p>
          <a:p>
            <a:pPr lvl="2"/>
            <a:r>
              <a:rPr lang="en-US" sz="2600" cap="none" dirty="0" smtClean="0">
                <a:latin typeface="Calibri" panose="020F0502020204030204" pitchFamily="34" charset="0"/>
                <a:cs typeface="Calibri" panose="020F0502020204030204" pitchFamily="34" charset="0"/>
              </a:rPr>
              <a:t>Non-constant variance of error </a:t>
            </a:r>
            <a:r>
              <a:rPr lang="en-US" sz="2600" cap="none" dirty="0">
                <a:latin typeface="Calibri" panose="020F0502020204030204" pitchFamily="34" charset="0"/>
                <a:cs typeface="Calibri" panose="020F0502020204030204" pitchFamily="34" charset="0"/>
              </a:rPr>
              <a:t>terms (</a:t>
            </a:r>
            <a:r>
              <a:rPr lang="en-US" sz="2600" cap="none" dirty="0" err="1">
                <a:latin typeface="Calibri" panose="020F0502020204030204" pitchFamily="34" charset="0"/>
                <a:cs typeface="Calibri" panose="020F0502020204030204" pitchFamily="34" charset="0"/>
              </a:rPr>
              <a:t>heteroskedasticity</a:t>
            </a:r>
            <a:r>
              <a:rPr lang="en-US" sz="2600" cap="none" dirty="0" smtClean="0">
                <a:latin typeface="Calibri" panose="020F0502020204030204" pitchFamily="34" charset="0"/>
                <a:cs typeface="Calibri" panose="020F0502020204030204" pitchFamily="34" charset="0"/>
              </a:rPr>
              <a:t>)</a:t>
            </a:r>
          </a:p>
          <a:p>
            <a:pPr lvl="2"/>
            <a:r>
              <a:rPr lang="en-US" sz="2600" cap="none" dirty="0" err="1" smtClean="0">
                <a:latin typeface="Calibri" panose="020F0502020204030204" pitchFamily="34" charset="0"/>
                <a:cs typeface="Calibri" panose="020F0502020204030204" pitchFamily="34" charset="0"/>
              </a:rPr>
              <a:t>Outliars</a:t>
            </a:r>
            <a:endParaRPr lang="en-US" sz="26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Collinearity</a:t>
            </a: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00459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Potential Problems - Non-linearity </a:t>
                </a:r>
                <a:r>
                  <a:rPr lang="en-US" sz="2400" cap="none" dirty="0">
                    <a:latin typeface="Calibri" panose="020F0502020204030204" pitchFamily="34" charset="0"/>
                    <a:cs typeface="Calibri" panose="020F0502020204030204" pitchFamily="34" charset="0"/>
                  </a:rPr>
                  <a:t>of the response-predictor </a:t>
                </a:r>
                <a:r>
                  <a:rPr lang="en-US" sz="2400" cap="none" dirty="0" smtClean="0">
                    <a:latin typeface="Calibri" panose="020F0502020204030204" pitchFamily="34" charset="0"/>
                    <a:cs typeface="Calibri" panose="020F0502020204030204" pitchFamily="34" charset="0"/>
                  </a:rPr>
                  <a:t>relationship</a:t>
                </a:r>
              </a:p>
              <a:p>
                <a:pPr lvl="2"/>
                <a:r>
                  <a:rPr lang="en-US" sz="2400" cap="none" dirty="0" smtClean="0">
                    <a:latin typeface="Calibri" panose="020F0502020204030204" pitchFamily="34" charset="0"/>
                    <a:cs typeface="Calibri" panose="020F0502020204030204" pitchFamily="34" charset="0"/>
                  </a:rPr>
                  <a:t>Residual plots are used to identify this problem</a:t>
                </a:r>
              </a:p>
              <a:p>
                <a:pPr lvl="2"/>
                <a:r>
                  <a:rPr lang="en-US" sz="2400" cap="none" dirty="0" smtClean="0">
                    <a:latin typeface="Calibri" panose="020F0502020204030204" pitchFamily="34" charset="0"/>
                    <a:cs typeface="Calibri" panose="020F0502020204030204" pitchFamily="34" charset="0"/>
                  </a:rPr>
                  <a:t>We simply plot the residuals,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cs typeface="Calibri" panose="020F0502020204030204" pitchFamily="34" charset="0"/>
                          </a:rPr>
                          <m:t>𝒆</m:t>
                        </m:r>
                      </m:e>
                      <m:sub>
                        <m:r>
                          <a:rPr lang="en-US" sz="2400" b="1" i="1" cap="none">
                            <a:latin typeface="Cambria Math" panose="02040503050406030204" pitchFamily="18" charset="0"/>
                            <a:cs typeface="Calibri" panose="020F0502020204030204" pitchFamily="34" charset="0"/>
                          </a:rPr>
                          <m:t>𝒊</m:t>
                        </m:r>
                      </m:sub>
                    </m:sSub>
                    <m:r>
                      <a:rPr lang="en-US" sz="2400" b="1" i="1" cap="none">
                        <a:latin typeface="Cambria Math" panose="02040503050406030204" pitchFamily="18" charset="0"/>
                        <a:cs typeface="Calibri" panose="020F0502020204030204" pitchFamily="34" charset="0"/>
                      </a:rPr>
                      <m:t>= </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cs typeface="Calibri" panose="020F0502020204030204" pitchFamily="34" charset="0"/>
                          </a:rPr>
                          <m:t>𝒚</m:t>
                        </m:r>
                      </m:e>
                      <m:sub>
                        <m:r>
                          <a:rPr lang="en-US" sz="2400" b="1" i="1" cap="none">
                            <a:latin typeface="Cambria Math" panose="02040503050406030204" pitchFamily="18" charset="0"/>
                            <a:cs typeface="Calibri" panose="020F0502020204030204" pitchFamily="34" charset="0"/>
                          </a:rPr>
                          <m:t>𝒊</m:t>
                        </m:r>
                      </m:sub>
                    </m:sSub>
                    <m:r>
                      <a:rPr lang="en-US" sz="2400" b="1" i="1" cap="none">
                        <a:latin typeface="Cambria Math" panose="02040503050406030204" pitchFamily="18" charset="0"/>
                        <a:cs typeface="Calibri" panose="020F0502020204030204" pitchFamily="34" charset="0"/>
                      </a:rPr>
                      <m:t> − </m:t>
                    </m:r>
                    <m:sSub>
                      <m:sSubPr>
                        <m:ctrlPr>
                          <a:rPr lang="en-US" sz="2400" b="1" i="1" cap="none">
                            <a:latin typeface="Cambria Math" panose="02040503050406030204" pitchFamily="18" charset="0"/>
                            <a:cs typeface="Calibri" panose="020F0502020204030204" pitchFamily="34" charset="0"/>
                          </a:rPr>
                        </m:ctrlPr>
                      </m:sSubPr>
                      <m:e>
                        <m:acc>
                          <m:accPr>
                            <m:chr m:val="̂"/>
                            <m:ctrlPr>
                              <a:rPr lang="en-US" sz="2400" b="1" i="1" cap="none">
                                <a:latin typeface="Cambria Math" panose="02040503050406030204" pitchFamily="18" charset="0"/>
                                <a:cs typeface="Calibri" panose="020F0502020204030204" pitchFamily="34" charset="0"/>
                              </a:rPr>
                            </m:ctrlPr>
                          </m:accPr>
                          <m:e>
                            <m:r>
                              <a:rPr lang="en-US" sz="2400" b="1" i="1" cap="none">
                                <a:latin typeface="Cambria Math" panose="02040503050406030204" pitchFamily="18" charset="0"/>
                                <a:cs typeface="Calibri" panose="020F0502020204030204" pitchFamily="34" charset="0"/>
                              </a:rPr>
                              <m:t>𝒚</m:t>
                            </m:r>
                          </m:e>
                        </m:acc>
                      </m:e>
                      <m:sub>
                        <m:r>
                          <a:rPr lang="en-US" sz="2400" b="1" i="1" cap="none">
                            <a:latin typeface="Cambria Math" panose="02040503050406030204" pitchFamily="18" charset="0"/>
                            <a:cs typeface="Calibri" panose="020F0502020204030204" pitchFamily="34" charset="0"/>
                          </a:rPr>
                          <m:t>𝒊</m:t>
                        </m:r>
                      </m:sub>
                    </m:sSub>
                  </m:oMath>
                </a14:m>
                <a:r>
                  <a:rPr lang="en-US" sz="2400" cap="none" dirty="0" smtClean="0">
                    <a:latin typeface="Calibri" panose="020F0502020204030204" pitchFamily="34" charset="0"/>
                    <a:cs typeface="Calibri" panose="020F0502020204030204" pitchFamily="34" charset="0"/>
                  </a:rPr>
                  <a:t> versus the fitted values</a:t>
                </a:r>
              </a:p>
              <a:p>
                <a:pPr lvl="2"/>
                <a:endParaRPr lang="en-US" sz="24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1" cy="4830350"/>
              </a:xfrm>
              <a:prstGeom prst="rect">
                <a:avLst/>
              </a:prstGeom>
              <a:blipFill>
                <a:blip r:embed="rId2"/>
                <a:stretch>
                  <a:fillRect t="-126"/>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908369" y="2909663"/>
            <a:ext cx="8375261" cy="3948337"/>
          </a:xfrm>
          <a:prstGeom prst="rect">
            <a:avLst/>
          </a:prstGeom>
        </p:spPr>
      </p:pic>
    </p:spTree>
    <p:extLst>
      <p:ext uri="{BB962C8B-B14F-4D97-AF65-F5344CB8AC3E}">
        <p14:creationId xmlns:p14="http://schemas.microsoft.com/office/powerpoint/2010/main" val="3561114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Correlation of error </a:t>
                </a:r>
                <a:r>
                  <a:rPr lang="en-US" sz="2800" cap="none" dirty="0" smtClean="0">
                    <a:latin typeface="Calibri" panose="020F0502020204030204" pitchFamily="34" charset="0"/>
                    <a:cs typeface="Calibri" panose="020F0502020204030204" pitchFamily="34" charset="0"/>
                  </a:rPr>
                  <a:t>terms</a:t>
                </a:r>
              </a:p>
              <a:p>
                <a:pPr lvl="2"/>
                <a:r>
                  <a:rPr lang="en-US" sz="2800" cap="none" dirty="0" smtClean="0">
                    <a:latin typeface="Calibri" panose="020F0502020204030204" pitchFamily="34" charset="0"/>
                    <a:cs typeface="Calibri" panose="020F0502020204030204" pitchFamily="34" charset="0"/>
                  </a:rPr>
                  <a:t>The </a:t>
                </a:r>
                <a:r>
                  <a:rPr lang="en-US" sz="2800" b="1" cap="none" dirty="0" smtClean="0">
                    <a:latin typeface="Calibri" panose="020F0502020204030204" pitchFamily="34" charset="0"/>
                    <a:cs typeface="Calibri" panose="020F0502020204030204" pitchFamily="34" charset="0"/>
                  </a:rPr>
                  <a:t>sequence</a:t>
                </a:r>
                <a:r>
                  <a:rPr lang="en-US" sz="2800" cap="none" dirty="0" smtClean="0">
                    <a:latin typeface="Calibri" panose="020F0502020204030204" pitchFamily="34" charset="0"/>
                    <a:cs typeface="Calibri" panose="020F0502020204030204" pitchFamily="34" charset="0"/>
                  </a:rPr>
                  <a:t> of error terms should be uncorrelated</a:t>
                </a:r>
              </a:p>
              <a:p>
                <a:pPr lvl="2"/>
                <a14:m>
                  <m:oMath xmlns:m="http://schemas.openxmlformats.org/officeDocument/2006/math">
                    <m:sSub>
                      <m:sSubPr>
                        <m:ctrlPr>
                          <a:rPr lang="en-US" sz="2800" i="1" cap="none" smtClean="0">
                            <a:latin typeface="Cambria Math" panose="02040503050406030204" pitchFamily="18" charset="0"/>
                            <a:cs typeface="Calibri" panose="020F0502020204030204" pitchFamily="34" charset="0"/>
                          </a:rPr>
                        </m:ctrlPr>
                      </m:sSubPr>
                      <m:e>
                        <m:r>
                          <a:rPr lang="en-US" sz="2800" i="1" cap="none" smtClean="0">
                            <a:latin typeface="Cambria Math" panose="02040503050406030204" pitchFamily="18" charset="0"/>
                            <a:ea typeface="Cambria Math" panose="02040503050406030204" pitchFamily="18" charset="0"/>
                            <a:cs typeface="Calibri" panose="020F0502020204030204" pitchFamily="34" charset="0"/>
                          </a:rPr>
                          <m:t>∈</m:t>
                        </m:r>
                      </m:e>
                      <m:sub>
                        <m:r>
                          <a:rPr lang="en-US" sz="2800" b="0" i="1" cap="none" smtClean="0">
                            <a:latin typeface="Cambria Math" panose="02040503050406030204" pitchFamily="18" charset="0"/>
                            <a:cs typeface="Calibri" panose="020F0502020204030204" pitchFamily="34" charset="0"/>
                          </a:rPr>
                          <m:t>𝑖</m:t>
                        </m:r>
                      </m:sub>
                    </m:sSub>
                  </m:oMath>
                </a14:m>
                <a:r>
                  <a:rPr lang="en-US" sz="2800" cap="none" dirty="0" smtClean="0">
                    <a:latin typeface="Calibri" panose="020F0502020204030204" pitchFamily="34" charset="0"/>
                    <a:cs typeface="Calibri" panose="020F0502020204030204" pitchFamily="34" charset="0"/>
                  </a:rPr>
                  <a:t> should have no predictive power on </a:t>
                </a:r>
                <a14:m>
                  <m:oMath xmlns:m="http://schemas.openxmlformats.org/officeDocument/2006/math">
                    <m:sSub>
                      <m:sSubPr>
                        <m:ctrlPr>
                          <a:rPr lang="en-US" sz="2800" i="1" cap="none">
                            <a:latin typeface="Cambria Math" panose="02040503050406030204" pitchFamily="18" charset="0"/>
                            <a:cs typeface="Calibri" panose="020F0502020204030204" pitchFamily="34" charset="0"/>
                          </a:rPr>
                        </m:ctrlPr>
                      </m:sSubPr>
                      <m:e>
                        <m:r>
                          <a:rPr lang="en-US" sz="2800" i="1" cap="none">
                            <a:latin typeface="Cambria Math" panose="02040503050406030204" pitchFamily="18" charset="0"/>
                            <a:ea typeface="Cambria Math" panose="02040503050406030204" pitchFamily="18" charset="0"/>
                            <a:cs typeface="Calibri" panose="020F0502020204030204" pitchFamily="34" charset="0"/>
                          </a:rPr>
                          <m:t>∈</m:t>
                        </m:r>
                      </m:e>
                      <m:sub>
                        <m:r>
                          <a:rPr lang="en-US" sz="2800" i="1" cap="none">
                            <a:latin typeface="Cambria Math" panose="02040503050406030204" pitchFamily="18" charset="0"/>
                            <a:cs typeface="Calibri" panose="020F0502020204030204" pitchFamily="34" charset="0"/>
                          </a:rPr>
                          <m:t>𝑖</m:t>
                        </m:r>
                        <m:r>
                          <a:rPr lang="en-US" sz="2800" b="0" i="1" cap="none" smtClean="0">
                            <a:latin typeface="Cambria Math" panose="02040503050406030204" pitchFamily="18" charset="0"/>
                            <a:cs typeface="Calibri" panose="020F0502020204030204" pitchFamily="34" charset="0"/>
                          </a:rPr>
                          <m:t>+1</m:t>
                        </m:r>
                      </m:sub>
                    </m:sSub>
                  </m:oMath>
                </a14:m>
                <a:endParaRPr lang="en-US" sz="2800" cap="none" dirty="0" smtClean="0">
                  <a:latin typeface="Calibri" panose="020F0502020204030204" pitchFamily="34" charset="0"/>
                  <a:cs typeface="Calibri" panose="020F0502020204030204" pitchFamily="34" charset="0"/>
                </a:endParaRPr>
              </a:p>
              <a:p>
                <a:pPr lvl="2"/>
                <a:r>
                  <a:rPr lang="en-US" sz="2800" cap="none" dirty="0" smtClean="0">
                    <a:latin typeface="Calibri" panose="020F0502020204030204" pitchFamily="34" charset="0"/>
                    <a:cs typeface="Calibri" panose="020F0502020204030204" pitchFamily="34" charset="0"/>
                  </a:rPr>
                  <a:t>If there is correlation among these errors, the model p-values will appear lower than they are in reality</a:t>
                </a:r>
              </a:p>
              <a:p>
                <a:pPr lvl="2"/>
                <a:r>
                  <a:rPr lang="en-US" sz="2800" cap="none" dirty="0" smtClean="0">
                    <a:latin typeface="Calibri" panose="020F0502020204030204" pitchFamily="34" charset="0"/>
                    <a:cs typeface="Calibri" panose="020F0502020204030204" pitchFamily="34" charset="0"/>
                  </a:rPr>
                  <a:t>This is a common occurrence with time-series data</a:t>
                </a:r>
              </a:p>
              <a:p>
                <a:pPr lvl="2"/>
                <a:r>
                  <a:rPr lang="en-US" sz="2800" cap="none" dirty="0" smtClean="0">
                    <a:latin typeface="Calibri" panose="020F0502020204030204" pitchFamily="34" charset="0"/>
                    <a:cs typeface="Calibri" panose="020F0502020204030204" pitchFamily="34" charset="0"/>
                  </a:rPr>
                  <a:t>There are many fixes which are beyond the scope of this course</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76"/>
                </a:stretch>
              </a:blipFill>
            </p:spPr>
            <p:txBody>
              <a:bodyPr/>
              <a:lstStyle/>
              <a:p>
                <a:r>
                  <a:rPr lang="en-US">
                    <a:noFill/>
                  </a:rPr>
                  <a:t> </a:t>
                </a:r>
              </a:p>
            </p:txBody>
          </p:sp>
        </mc:Fallback>
      </mc:AlternateContent>
    </p:spTree>
    <p:extLst>
      <p:ext uri="{BB962C8B-B14F-4D97-AF65-F5344CB8AC3E}">
        <p14:creationId xmlns:p14="http://schemas.microsoft.com/office/powerpoint/2010/main" val="1959519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Correlation of error </a:t>
            </a:r>
            <a:r>
              <a:rPr lang="en-US" sz="2800" cap="none" dirty="0" smtClean="0">
                <a:latin typeface="Calibri" panose="020F0502020204030204" pitchFamily="34" charset="0"/>
                <a:cs typeface="Calibri" panose="020F0502020204030204" pitchFamily="34" charset="0"/>
              </a:rPr>
              <a:t>terms</a:t>
            </a:r>
          </a:p>
        </p:txBody>
      </p:sp>
      <p:pic>
        <p:nvPicPr>
          <p:cNvPr id="4" name="Picture 3"/>
          <p:cNvPicPr>
            <a:picLocks noChangeAspect="1"/>
          </p:cNvPicPr>
          <p:nvPr/>
        </p:nvPicPr>
        <p:blipFill>
          <a:blip r:embed="rId2"/>
          <a:stretch>
            <a:fillRect/>
          </a:stretch>
        </p:blipFill>
        <p:spPr>
          <a:xfrm>
            <a:off x="1176906" y="1866775"/>
            <a:ext cx="9838188" cy="5087428"/>
          </a:xfrm>
          <a:prstGeom prst="rect">
            <a:avLst/>
          </a:prstGeom>
        </p:spPr>
      </p:pic>
    </p:spTree>
    <p:extLst>
      <p:ext uri="{BB962C8B-B14F-4D97-AF65-F5344CB8AC3E}">
        <p14:creationId xmlns:p14="http://schemas.microsoft.com/office/powerpoint/2010/main" val="625901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Non-constant variance of error </a:t>
            </a:r>
            <a:r>
              <a:rPr lang="en-US" sz="2800" cap="none" dirty="0" smtClean="0">
                <a:latin typeface="Calibri" panose="020F0502020204030204" pitchFamily="34" charset="0"/>
                <a:cs typeface="Calibri" panose="020F0502020204030204" pitchFamily="34" charset="0"/>
              </a:rPr>
              <a:t>terms</a:t>
            </a:r>
          </a:p>
          <a:p>
            <a:pPr lvl="2"/>
            <a:r>
              <a:rPr lang="en-US" sz="2400" cap="none" dirty="0" err="1" smtClean="0">
                <a:latin typeface="Calibri" panose="020F0502020204030204" pitchFamily="34" charset="0"/>
                <a:cs typeface="Calibri" panose="020F0502020204030204" pitchFamily="34" charset="0"/>
              </a:rPr>
              <a:t>Heteroskedasticity</a:t>
            </a:r>
            <a:endParaRPr lang="en-US" sz="2400" cap="none" dirty="0" smtClean="0">
              <a:latin typeface="Calibri" panose="020F0502020204030204" pitchFamily="34" charset="0"/>
              <a:cs typeface="Calibri" panose="020F0502020204030204" pitchFamily="34" charset="0"/>
            </a:endParaRPr>
          </a:p>
          <a:p>
            <a:pPr lvl="2"/>
            <a:r>
              <a:rPr lang="en-US" sz="2400" cap="none" dirty="0" smtClean="0">
                <a:latin typeface="Calibri" panose="020F0502020204030204" pitchFamily="34" charset="0"/>
                <a:cs typeface="Calibri" panose="020F0502020204030204" pitchFamily="34" charset="0"/>
              </a:rPr>
              <a:t>Usually occurs when there is a wide disparity between the largest and smallest observed values</a:t>
            </a:r>
            <a:endParaRPr lang="en-US" sz="2400" cap="none" dirty="0">
              <a:latin typeface="Calibri" panose="020F0502020204030204" pitchFamily="34" charset="0"/>
              <a:cs typeface="Calibri" panose="020F0502020204030204" pitchFamily="34" charset="0"/>
            </a:endParaRPr>
          </a:p>
          <a:p>
            <a:pPr lvl="2"/>
            <a:r>
              <a:rPr lang="en-US" sz="2400" cap="none" dirty="0" smtClean="0">
                <a:latin typeface="Calibri" panose="020F0502020204030204" pitchFamily="34" charset="0"/>
                <a:cs typeface="Calibri" panose="020F0502020204030204" pitchFamily="34" charset="0"/>
              </a:rPr>
              <a:t>Another assumption of linear regression is that the error terms have constant variance across observations</a:t>
            </a:r>
          </a:p>
          <a:p>
            <a:pPr lvl="2"/>
            <a:r>
              <a:rPr lang="en-US" sz="2400" cap="none" dirty="0" smtClean="0">
                <a:latin typeface="Calibri" panose="020F0502020204030204" pitchFamily="34" charset="0"/>
                <a:cs typeface="Calibri" panose="020F0502020204030204" pitchFamily="34" charset="0"/>
              </a:rPr>
              <a:t>It is easy to identify by looking for a funnel shape in the residual plot</a:t>
            </a:r>
          </a:p>
          <a:p>
            <a:pPr lvl="2"/>
            <a:r>
              <a:rPr lang="en-US" sz="2400" cap="none" dirty="0" smtClean="0">
                <a:latin typeface="Calibri" panose="020F0502020204030204" pitchFamily="34" charset="0"/>
                <a:cs typeface="Calibri" panose="020F0502020204030204" pitchFamily="34" charset="0"/>
              </a:rPr>
              <a:t>One possible solution is to transform the response variable </a:t>
            </a:r>
          </a:p>
          <a:p>
            <a:pPr lvl="2"/>
            <a:r>
              <a:rPr lang="en-US" sz="2400" cap="none" dirty="0" smtClean="0">
                <a:latin typeface="Calibri" panose="020F0502020204030204" pitchFamily="34" charset="0"/>
                <a:cs typeface="Calibri" panose="020F0502020204030204" pitchFamily="34" charset="0"/>
              </a:rPr>
              <a:t>E.g. transform Y to log(Y) or </a:t>
            </a:r>
            <a:r>
              <a:rPr lang="en-US" sz="2400" cap="none" dirty="0" err="1" smtClean="0">
                <a:latin typeface="Calibri" panose="020F0502020204030204" pitchFamily="34" charset="0"/>
                <a:cs typeface="Calibri" panose="020F0502020204030204" pitchFamily="34" charset="0"/>
              </a:rPr>
              <a:t>sqrt</a:t>
            </a:r>
            <a:r>
              <a:rPr lang="en-US" sz="2400" cap="none" dirty="0" smtClean="0">
                <a:latin typeface="Calibri" panose="020F0502020204030204" pitchFamily="34" charset="0"/>
                <a:cs typeface="Calibri" panose="020F0502020204030204" pitchFamily="34" charset="0"/>
              </a:rPr>
              <a:t>(Y)</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2990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Non-constant variance of error </a:t>
            </a:r>
            <a:r>
              <a:rPr lang="en-US" sz="2800" cap="none" dirty="0" smtClean="0">
                <a:latin typeface="Calibri" panose="020F0502020204030204" pitchFamily="34" charset="0"/>
                <a:cs typeface="Calibri" panose="020F0502020204030204" pitchFamily="34" charset="0"/>
              </a:rPr>
              <a:t>terms</a:t>
            </a:r>
          </a:p>
          <a:p>
            <a:pPr lvl="2"/>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740649" y="2284149"/>
            <a:ext cx="8710702" cy="4185662"/>
          </a:xfrm>
          <a:prstGeom prst="rect">
            <a:avLst/>
          </a:prstGeom>
        </p:spPr>
      </p:pic>
    </p:spTree>
    <p:extLst>
      <p:ext uri="{BB962C8B-B14F-4D97-AF65-F5344CB8AC3E}">
        <p14:creationId xmlns:p14="http://schemas.microsoft.com/office/powerpoint/2010/main" val="1915204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err="1" smtClean="0">
                <a:latin typeface="Calibri" panose="020F0502020204030204" pitchFamily="34" charset="0"/>
                <a:cs typeface="Calibri" panose="020F0502020204030204" pitchFamily="34" charset="0"/>
              </a:rPr>
              <a:t>Outliars</a:t>
            </a:r>
            <a:endParaRPr lang="en-US" sz="28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An observation where the response is far outside the predicted value of the model</a:t>
            </a:r>
          </a:p>
          <a:p>
            <a:pPr lvl="2"/>
            <a:r>
              <a:rPr lang="en-US" sz="2600" cap="none" dirty="0" smtClean="0">
                <a:latin typeface="Calibri" panose="020F0502020204030204" pitchFamily="34" charset="0"/>
                <a:cs typeface="Calibri" panose="020F0502020204030204" pitchFamily="34" charset="0"/>
              </a:rPr>
              <a:t>Can happen for a variety of reasons, including erroneous data</a:t>
            </a:r>
          </a:p>
          <a:p>
            <a:pPr lvl="2"/>
            <a:r>
              <a:rPr lang="en-US" sz="2600" cap="none" dirty="0" smtClean="0">
                <a:latin typeface="Calibri" panose="020F0502020204030204" pitchFamily="34" charset="0"/>
                <a:cs typeface="Calibri" panose="020F0502020204030204" pitchFamily="34" charset="0"/>
              </a:rPr>
              <a:t>In practice, it can be difficult to know what to do with an </a:t>
            </a:r>
            <a:r>
              <a:rPr lang="en-US" sz="2600" cap="none" dirty="0" err="1" smtClean="0">
                <a:latin typeface="Calibri" panose="020F0502020204030204" pitchFamily="34" charset="0"/>
                <a:cs typeface="Calibri" panose="020F0502020204030204" pitchFamily="34" charset="0"/>
              </a:rPr>
              <a:t>outliar</a:t>
            </a:r>
            <a:endParaRPr lang="en-US" sz="2600" cap="none" dirty="0" smtClean="0">
              <a:latin typeface="Calibri" panose="020F0502020204030204" pitchFamily="34" charset="0"/>
              <a:cs typeface="Calibri" panose="020F0502020204030204" pitchFamily="34" charset="0"/>
            </a:endParaRPr>
          </a:p>
          <a:p>
            <a:pPr lvl="3"/>
            <a:r>
              <a:rPr lang="en-US" sz="2600" cap="none" dirty="0" smtClean="0">
                <a:latin typeface="Calibri" panose="020F0502020204030204" pitchFamily="34" charset="0"/>
                <a:cs typeface="Calibri" panose="020F0502020204030204" pitchFamily="34" charset="0"/>
              </a:rPr>
              <a:t>Manually review residual plot and remove observations</a:t>
            </a:r>
          </a:p>
          <a:p>
            <a:pPr lvl="3"/>
            <a:r>
              <a:rPr lang="en-US" sz="2600" cap="none" dirty="0" smtClean="0">
                <a:latin typeface="Calibri" panose="020F0502020204030204" pitchFamily="34" charset="0"/>
                <a:cs typeface="Calibri" panose="020F0502020204030204" pitchFamily="34" charset="0"/>
              </a:rPr>
              <a:t>Use sigma-clipping to automatically remove any extreme values. Might result in removal of non-</a:t>
            </a:r>
            <a:r>
              <a:rPr lang="en-US" sz="2600" cap="none" dirty="0" err="1" smtClean="0">
                <a:latin typeface="Calibri" panose="020F0502020204030204" pitchFamily="34" charset="0"/>
                <a:cs typeface="Calibri" panose="020F0502020204030204" pitchFamily="34" charset="0"/>
              </a:rPr>
              <a:t>outliars</a:t>
            </a:r>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1076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err="1" smtClean="0">
                <a:latin typeface="Calibri" panose="020F0502020204030204" pitchFamily="34" charset="0"/>
                <a:cs typeface="Calibri" panose="020F0502020204030204" pitchFamily="34" charset="0"/>
              </a:rPr>
              <a:t>Outliars</a:t>
            </a:r>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0881" y="2652444"/>
            <a:ext cx="11950237" cy="3679260"/>
          </a:xfrm>
          <a:prstGeom prst="rect">
            <a:avLst/>
          </a:prstGeom>
        </p:spPr>
      </p:pic>
    </p:spTree>
    <p:extLst>
      <p:ext uri="{BB962C8B-B14F-4D97-AF65-F5344CB8AC3E}">
        <p14:creationId xmlns:p14="http://schemas.microsoft.com/office/powerpoint/2010/main" val="31423029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Collinearity</a:t>
            </a:r>
            <a:endParaRPr lang="en-US" sz="28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Happens when two or more predictors are very highly correlated</a:t>
            </a:r>
          </a:p>
          <a:p>
            <a:pPr lvl="2"/>
            <a:r>
              <a:rPr lang="en-US" sz="2600" cap="none" dirty="0" smtClean="0">
                <a:latin typeface="Calibri" panose="020F0502020204030204" pitchFamily="34" charset="0"/>
                <a:cs typeface="Calibri" panose="020F0502020204030204" pitchFamily="34" charset="0"/>
              </a:rPr>
              <a:t>If you can predict one predictor based on another, we have collinearity</a:t>
            </a:r>
          </a:p>
          <a:p>
            <a:pPr lvl="2"/>
            <a:r>
              <a:rPr lang="en-US" sz="2600" cap="none" dirty="0" smtClean="0">
                <a:latin typeface="Calibri" panose="020F0502020204030204" pitchFamily="34" charset="0"/>
                <a:cs typeface="Calibri" panose="020F0502020204030204" pitchFamily="34" charset="0"/>
              </a:rPr>
              <a:t>As seen previously, variable selection is the best way to deal with this</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572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r>
                  <a:rPr lang="en-US" sz="2800" cap="none" dirty="0" smtClean="0">
                    <a:latin typeface="Calibri" panose="020F0502020204030204" pitchFamily="34" charset="0"/>
                    <a:cs typeface="Calibri" panose="020F0502020204030204" pitchFamily="34" charset="0"/>
                  </a:rPr>
                  <a:t>Find the coefficients that minimize the MSE on the training data set. </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𝟎</m:t>
                        </m:r>
                      </m:sub>
                    </m:sSub>
                  </m:oMath>
                </a14:m>
                <a:r>
                  <a:rPr lang="en-US" sz="2800" cap="none" dirty="0" smtClean="0">
                    <a:latin typeface="Calibri" panose="020F0502020204030204" pitchFamily="34" charset="0"/>
                    <a:cs typeface="Calibri" panose="020F0502020204030204" pitchFamily="34" charset="0"/>
                  </a:rPr>
                  <a:t> is the y-intercept</a:t>
                </a:r>
              </a:p>
              <a:p>
                <a:pPr lvl="1"/>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oMath>
                </a14:m>
                <a:r>
                  <a:rPr lang="en-US" sz="2800" cap="none" dirty="0">
                    <a:latin typeface="Calibri" panose="020F0502020204030204" pitchFamily="34" charset="0"/>
                    <a:cs typeface="Calibri" panose="020F0502020204030204" pitchFamily="34" charset="0"/>
                  </a:rPr>
                  <a:t> is the </a:t>
                </a:r>
                <a:r>
                  <a:rPr lang="en-US" sz="2800" cap="none" dirty="0" smtClean="0">
                    <a:latin typeface="Calibri" panose="020F0502020204030204" pitchFamily="34" charset="0"/>
                    <a:cs typeface="Calibri" panose="020F0502020204030204" pitchFamily="34" charset="0"/>
                  </a:rPr>
                  <a:t>slope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31998518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OTHER REGRESSION TECHNIQUES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913774" y="1639461"/>
            <a:ext cx="10364451"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3200" cap="none" dirty="0" smtClean="0">
                <a:latin typeface="Calibri" panose="020F0502020204030204" pitchFamily="34" charset="0"/>
                <a:cs typeface="Calibri" panose="020F0502020204030204" pitchFamily="34" charset="0"/>
              </a:rPr>
              <a:t>Ridge Regression</a:t>
            </a:r>
          </a:p>
          <a:p>
            <a:pPr lvl="2"/>
            <a:r>
              <a:rPr lang="en-US" sz="3200" cap="none" dirty="0" smtClean="0">
                <a:latin typeface="Calibri" panose="020F0502020204030204" pitchFamily="34" charset="0"/>
                <a:cs typeface="Calibri" panose="020F0502020204030204" pitchFamily="34" charset="0"/>
              </a:rPr>
              <a:t>The Lasso</a:t>
            </a:r>
          </a:p>
          <a:p>
            <a:pPr lvl="2"/>
            <a:r>
              <a:rPr lang="en-US" sz="3200" cap="none" dirty="0" smtClean="0">
                <a:latin typeface="Calibri" panose="020F0502020204030204" pitchFamily="34" charset="0"/>
                <a:cs typeface="Calibri" panose="020F0502020204030204" pitchFamily="34" charset="0"/>
              </a:rPr>
              <a:t>Elastic Net Regularization</a:t>
            </a:r>
          </a:p>
          <a:p>
            <a:pPr lvl="2"/>
            <a:r>
              <a:rPr lang="en-US" sz="3200" cap="none" dirty="0" smtClean="0">
                <a:latin typeface="Calibri" panose="020F0502020204030204" pitchFamily="34" charset="0"/>
                <a:cs typeface="Calibri" panose="020F0502020204030204" pitchFamily="34" charset="0"/>
              </a:rPr>
              <a:t>Principal Component Regression</a:t>
            </a:r>
          </a:p>
          <a:p>
            <a:pPr lvl="2"/>
            <a:r>
              <a:rPr lang="en-US" sz="3200" cap="none" dirty="0" smtClean="0">
                <a:latin typeface="Calibri" panose="020F0502020204030204" pitchFamily="34" charset="0"/>
                <a:cs typeface="Calibri" panose="020F0502020204030204" pitchFamily="34" charset="0"/>
              </a:rPr>
              <a:t>Total </a:t>
            </a:r>
            <a:r>
              <a:rPr lang="en-US" sz="3200" cap="none" dirty="0" smtClean="0">
                <a:latin typeface="Calibri" panose="020F0502020204030204" pitchFamily="34" charset="0"/>
                <a:cs typeface="Calibri" panose="020F0502020204030204" pitchFamily="34" charset="0"/>
              </a:rPr>
              <a:t>Least </a:t>
            </a:r>
            <a:r>
              <a:rPr lang="en-US" sz="3200" cap="none" dirty="0" smtClean="0">
                <a:latin typeface="Calibri" panose="020F0502020204030204" pitchFamily="34" charset="0"/>
                <a:cs typeface="Calibri" panose="020F0502020204030204" pitchFamily="34" charset="0"/>
              </a:rPr>
              <a:t>Squares</a:t>
            </a:r>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45859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2605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0108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r>
              <a:rPr lang="en-US" sz="2600" cap="none" dirty="0" smtClean="0">
                <a:latin typeface="Calibri" panose="020F0502020204030204" pitchFamily="34" charset="0"/>
                <a:cs typeface="Calibri" panose="020F0502020204030204" pitchFamily="34" charset="0"/>
              </a:rPr>
              <a:t>Picking the right lambda can be done using cross-validation  </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9004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r>
              <a:rPr lang="en-US" sz="2600" cap="none" dirty="0" smtClean="0">
                <a:latin typeface="Calibri" panose="020F0502020204030204" pitchFamily="34" charset="0"/>
                <a:cs typeface="Calibri" panose="020F0502020204030204" pitchFamily="34" charset="0"/>
              </a:rPr>
              <a:t>Picking the right lambda can be done using cross-validation  </a:t>
            </a:r>
          </a:p>
          <a:p>
            <a:pPr lvl="2"/>
            <a:r>
              <a:rPr lang="en-US" sz="2600" cap="none" dirty="0" smtClean="0">
                <a:latin typeface="Calibri" panose="020F0502020204030204" pitchFamily="34" charset="0"/>
                <a:cs typeface="Calibri" panose="020F0502020204030204" pitchFamily="34" charset="0"/>
              </a:rPr>
              <a:t>This method can find a set of coefficients which has much less variance at the cost of slightly higher bias. </a:t>
            </a:r>
          </a:p>
          <a:p>
            <a:pPr lvl="2"/>
            <a:r>
              <a:rPr lang="en-US" sz="2600" cap="none" dirty="0" smtClean="0">
                <a:latin typeface="Calibri" panose="020F0502020204030204" pitchFamily="34" charset="0"/>
                <a:cs typeface="Calibri" panose="020F0502020204030204" pitchFamily="34" charset="0"/>
              </a:rPr>
              <a:t>Takes advantage of the bias-variance trade off</a:t>
            </a:r>
          </a:p>
          <a:p>
            <a:pPr lvl="2"/>
            <a:r>
              <a:rPr lang="en-US" sz="2600" cap="none" dirty="0" smtClean="0">
                <a:latin typeface="Calibri" panose="020F0502020204030204" pitchFamily="34" charset="0"/>
                <a:cs typeface="Calibri" panose="020F0502020204030204" pitchFamily="34" charset="0"/>
              </a:rPr>
              <a:t>Works best when OLS estimates have high variance</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0463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35431" y="1639461"/>
            <a:ext cx="5277138" cy="4529090"/>
          </a:xfrm>
          <a:prstGeom prst="rect">
            <a:avLst/>
          </a:prstGeom>
        </p:spPr>
      </p:pic>
      <p:pic>
        <p:nvPicPr>
          <p:cNvPr id="5" name="Picture 4"/>
          <p:cNvPicPr>
            <a:picLocks noChangeAspect="1"/>
          </p:cNvPicPr>
          <p:nvPr/>
        </p:nvPicPr>
        <p:blipFill>
          <a:blip r:embed="rId3"/>
          <a:stretch>
            <a:fillRect/>
          </a:stretch>
        </p:blipFill>
        <p:spPr>
          <a:xfrm>
            <a:off x="6234146" y="1639461"/>
            <a:ext cx="5761597" cy="4529090"/>
          </a:xfrm>
          <a:prstGeom prst="rect">
            <a:avLst/>
          </a:prstGeom>
        </p:spPr>
      </p:pic>
    </p:spTree>
    <p:extLst>
      <p:ext uri="{BB962C8B-B14F-4D97-AF65-F5344CB8AC3E}">
        <p14:creationId xmlns:p14="http://schemas.microsoft.com/office/powerpoint/2010/main" val="8545485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When the response – predictor relationship is mostly linear, the OLS estimates have low bias but might have high variance</a:t>
            </a:r>
          </a:p>
          <a:p>
            <a:pPr lvl="2"/>
            <a:r>
              <a:rPr lang="en-US" sz="2800" cap="none" dirty="0" smtClean="0">
                <a:latin typeface="Calibri" panose="020F0502020204030204" pitchFamily="34" charset="0"/>
                <a:cs typeface="Calibri" panose="020F0502020204030204" pitchFamily="34" charset="0"/>
              </a:rPr>
              <a:t>This means a small change in the training data can have a large affect in the coefficient estimates</a:t>
            </a:r>
          </a:p>
          <a:p>
            <a:pPr lvl="2"/>
            <a:r>
              <a:rPr lang="en-US" sz="2800" cap="none" dirty="0" smtClean="0">
                <a:latin typeface="Calibri" panose="020F0502020204030204" pitchFamily="34" charset="0"/>
                <a:cs typeface="Calibri" panose="020F0502020204030204" pitchFamily="34" charset="0"/>
              </a:rPr>
              <a:t>Also works well when </a:t>
            </a:r>
            <a:r>
              <a:rPr lang="en-US" sz="2800" b="1" cap="none" dirty="0" smtClean="0">
                <a:latin typeface="Calibri" panose="020F0502020204030204" pitchFamily="34" charset="0"/>
                <a:cs typeface="Calibri" panose="020F0502020204030204" pitchFamily="34" charset="0"/>
              </a:rPr>
              <a:t>p</a:t>
            </a:r>
            <a:r>
              <a:rPr lang="en-US" sz="2800" cap="none" dirty="0" smtClean="0">
                <a:latin typeface="Calibri" panose="020F0502020204030204" pitchFamily="34" charset="0"/>
                <a:cs typeface="Calibri" panose="020F0502020204030204" pitchFamily="34" charset="0"/>
              </a:rPr>
              <a:t> &gt; </a:t>
            </a:r>
            <a:r>
              <a:rPr lang="en-US" sz="2800" b="1" cap="none" dirty="0" smtClean="0">
                <a:latin typeface="Calibri" panose="020F0502020204030204" pitchFamily="34" charset="0"/>
                <a:cs typeface="Calibri" panose="020F0502020204030204" pitchFamily="34" charset="0"/>
              </a:rPr>
              <a:t>n</a:t>
            </a:r>
          </a:p>
          <a:p>
            <a:pPr lvl="2"/>
            <a:r>
              <a:rPr lang="en-US" sz="2800" cap="none" dirty="0" smtClean="0">
                <a:latin typeface="Calibri" panose="020F0502020204030204" pitchFamily="34" charset="0"/>
                <a:cs typeface="Calibri" panose="020F0502020204030204" pitchFamily="34" charset="0"/>
              </a:rPr>
              <a:t>Also works well for solving </a:t>
            </a:r>
            <a:r>
              <a:rPr lang="en-US" sz="2800" cap="none" dirty="0" err="1" smtClean="0">
                <a:latin typeface="Calibri" panose="020F0502020204030204" pitchFamily="34" charset="0"/>
                <a:cs typeface="Calibri" panose="020F0502020204030204" pitchFamily="34" charset="0"/>
              </a:rPr>
              <a:t>multicollinearity</a:t>
            </a:r>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59903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8736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08557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r>
              <a:rPr lang="en-US" sz="2800" cap="none" dirty="0" smtClean="0">
                <a:latin typeface="Calibri" panose="020F0502020204030204" pitchFamily="34" charset="0"/>
                <a:cs typeface="Calibri" panose="020F0502020204030204" pitchFamily="34" charset="0"/>
              </a:rPr>
              <a:t>The penalty function pushes insignificant coefficients to zero much faster</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93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13312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r>
              <a:rPr lang="en-US" sz="2800" cap="none" dirty="0" smtClean="0">
                <a:latin typeface="Calibri" panose="020F0502020204030204" pitchFamily="34" charset="0"/>
                <a:cs typeface="Calibri" panose="020F0502020204030204" pitchFamily="34" charset="0"/>
              </a:rPr>
              <a:t>The penalty function pushes insignificant coefficients to zero much faster</a:t>
            </a:r>
          </a:p>
          <a:p>
            <a:pPr lvl="2"/>
            <a:r>
              <a:rPr lang="en-US" sz="2800" cap="none" dirty="0" smtClean="0">
                <a:latin typeface="Calibri" panose="020F0502020204030204" pitchFamily="34" charset="0"/>
                <a:cs typeface="Calibri" panose="020F0502020204030204" pitchFamily="34" charset="0"/>
              </a:rPr>
              <a:t>Same tuning parameter, lambda</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0703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984476" y="1242646"/>
            <a:ext cx="6223047" cy="5385936"/>
          </a:xfrm>
          <a:prstGeom prst="rect">
            <a:avLst/>
          </a:prstGeom>
        </p:spPr>
      </p:pic>
      <p:pic>
        <p:nvPicPr>
          <p:cNvPr id="5" name="Picture 4"/>
          <p:cNvPicPr>
            <a:picLocks noChangeAspect="1"/>
          </p:cNvPicPr>
          <p:nvPr/>
        </p:nvPicPr>
        <p:blipFill>
          <a:blip r:embed="rId3"/>
          <a:stretch>
            <a:fillRect/>
          </a:stretch>
        </p:blipFill>
        <p:spPr>
          <a:xfrm>
            <a:off x="7445829" y="4347382"/>
            <a:ext cx="1321933" cy="969418"/>
          </a:xfrm>
          <a:prstGeom prst="rect">
            <a:avLst/>
          </a:prstGeom>
        </p:spPr>
      </p:pic>
    </p:spTree>
    <p:extLst>
      <p:ext uri="{BB962C8B-B14F-4D97-AF65-F5344CB8AC3E}">
        <p14:creationId xmlns:p14="http://schemas.microsoft.com/office/powerpoint/2010/main" val="39707114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668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It linearly combines the coefficient penalties of both Ridge and Lasso </a:t>
            </a:r>
          </a:p>
          <a:p>
            <a:pPr lvl="3"/>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2039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It linearly combines the coefficient penalties of both Ridge and Lasso </a:t>
                </a:r>
              </a:p>
              <a:p>
                <a:pPr lvl="3"/>
                <a:r>
                  <a:rPr lang="en-US" sz="2800" cap="none" dirty="0" smtClean="0">
                    <a:latin typeface="Calibri" panose="020F0502020204030204" pitchFamily="34" charset="0"/>
                    <a:cs typeface="Calibri" panose="020F0502020204030204" pitchFamily="34" charset="0"/>
                  </a:rPr>
                  <a:t>Ridge penalty: </a:t>
                </a:r>
                <a14:m>
                  <m:oMath xmlns:m="http://schemas.openxmlformats.org/officeDocument/2006/math">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𝟐</m:t>
                            </m:r>
                          </m:sup>
                        </m:sSubSup>
                      </m:e>
                    </m:nary>
                  </m:oMath>
                </a14:m>
                <a:endParaRPr lang="en-US" sz="2800" b="1" i="1" cap="none" dirty="0" smtClean="0">
                  <a:latin typeface="Calibri" panose="020F0502020204030204" pitchFamily="34" charset="0"/>
                  <a:cs typeface="Calibri" panose="020F0502020204030204" pitchFamily="34" charset="0"/>
                </a:endParaRPr>
              </a:p>
              <a:p>
                <a:pPr lvl="3"/>
                <a:endParaRPr lang="en-US" sz="2800" cap="none" dirty="0" smtClean="0">
                  <a:latin typeface="Calibri" panose="020F0502020204030204" pitchFamily="34" charset="0"/>
                  <a:cs typeface="Calibri" panose="020F0502020204030204" pitchFamily="34"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408214" y="1639461"/>
                <a:ext cx="11348357" cy="5822696"/>
              </a:xfrm>
              <a:prstGeom prst="rect">
                <a:avLst/>
              </a:prstGeom>
              <a:blipFill>
                <a:blip r:embed="rId2"/>
                <a:stretch>
                  <a:fillRect t="-209"/>
                </a:stretch>
              </a:blipFill>
            </p:spPr>
            <p:txBody>
              <a:bodyPr/>
              <a:lstStyle/>
              <a:p>
                <a:r>
                  <a:rPr lang="en-US">
                    <a:noFill/>
                  </a:rPr>
                  <a:t> </a:t>
                </a:r>
              </a:p>
            </p:txBody>
          </p:sp>
        </mc:Fallback>
      </mc:AlternateContent>
    </p:spTree>
    <p:extLst>
      <p:ext uri="{BB962C8B-B14F-4D97-AF65-F5344CB8AC3E}">
        <p14:creationId xmlns:p14="http://schemas.microsoft.com/office/powerpoint/2010/main" val="30233109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It linearly combines the coefficient penalties of both Ridge and Lasso </a:t>
                </a:r>
              </a:p>
              <a:p>
                <a:pPr lvl="3"/>
                <a:r>
                  <a:rPr lang="en-US" sz="2800" cap="none" dirty="0" smtClean="0">
                    <a:latin typeface="Calibri" panose="020F0502020204030204" pitchFamily="34" charset="0"/>
                    <a:cs typeface="Calibri" panose="020F0502020204030204" pitchFamily="34" charset="0"/>
                  </a:rPr>
                  <a:t>Ridge penalty: </a:t>
                </a:r>
                <a14:m>
                  <m:oMath xmlns:m="http://schemas.openxmlformats.org/officeDocument/2006/math">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𝟐</m:t>
                            </m:r>
                          </m:sup>
                        </m:sSubSup>
                      </m:e>
                    </m:nary>
                  </m:oMath>
                </a14:m>
                <a:endParaRPr lang="en-US" sz="2800" b="1" cap="none" dirty="0" smtClean="0">
                  <a:latin typeface="Calibri" panose="020F0502020204030204" pitchFamily="34" charset="0"/>
                  <a:cs typeface="Calibri" panose="020F0502020204030204" pitchFamily="34" charset="0"/>
                </a:endParaRPr>
              </a:p>
              <a:p>
                <a:pPr lvl="3"/>
                <a:r>
                  <a:rPr lang="en-US" sz="2800" cap="none" dirty="0" smtClean="0">
                    <a:latin typeface="Calibri" panose="020F0502020204030204" pitchFamily="34" charset="0"/>
                    <a:cs typeface="Calibri" panose="020F0502020204030204" pitchFamily="34" charset="0"/>
                  </a:rPr>
                  <a:t>Lasso penalty: </a:t>
                </a:r>
                <a14:m>
                  <m:oMath xmlns:m="http://schemas.openxmlformats.org/officeDocument/2006/math">
                    <m:r>
                      <a:rPr lang="en-US" sz="2800" b="1" i="1" cap="none">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a:p>
                <a:pPr lvl="3"/>
                <a:endParaRPr lang="en-US" sz="2800" cap="none" dirty="0" smtClean="0">
                  <a:latin typeface="Calibri" panose="020F0502020204030204" pitchFamily="34" charset="0"/>
                  <a:cs typeface="Calibri" panose="020F0502020204030204" pitchFamily="34"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408214" y="1639461"/>
                <a:ext cx="11348357" cy="5822696"/>
              </a:xfrm>
              <a:prstGeom prst="rect">
                <a:avLst/>
              </a:prstGeom>
              <a:blipFill>
                <a:blip r:embed="rId2"/>
                <a:stretch>
                  <a:fillRect t="-209"/>
                </a:stretch>
              </a:blipFill>
            </p:spPr>
            <p:txBody>
              <a:bodyPr/>
              <a:lstStyle/>
              <a:p>
                <a:r>
                  <a:rPr lang="en-US">
                    <a:noFill/>
                  </a:rPr>
                  <a:t> </a:t>
                </a:r>
              </a:p>
            </p:txBody>
          </p:sp>
        </mc:Fallback>
      </mc:AlternateContent>
    </p:spTree>
    <p:extLst>
      <p:ext uri="{BB962C8B-B14F-4D97-AF65-F5344CB8AC3E}">
        <p14:creationId xmlns:p14="http://schemas.microsoft.com/office/powerpoint/2010/main" val="31030289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It linearly combines the coefficient penalties of both Ridge and Lasso </a:t>
                </a:r>
              </a:p>
              <a:p>
                <a:pPr lvl="3"/>
                <a:r>
                  <a:rPr lang="en-US" sz="2800" cap="none" dirty="0" smtClean="0">
                    <a:latin typeface="Calibri" panose="020F0502020204030204" pitchFamily="34" charset="0"/>
                    <a:cs typeface="Calibri" panose="020F0502020204030204" pitchFamily="34" charset="0"/>
                  </a:rPr>
                  <a:t>Ridge penalty: </a:t>
                </a:r>
                <a14:m>
                  <m:oMath xmlns:m="http://schemas.openxmlformats.org/officeDocument/2006/math">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𝟐</m:t>
                            </m:r>
                          </m:sup>
                        </m:sSubSup>
                      </m:e>
                    </m:nary>
                  </m:oMath>
                </a14:m>
                <a:endParaRPr lang="en-US" sz="2800" b="1" cap="none" dirty="0" smtClean="0">
                  <a:latin typeface="Calibri" panose="020F0502020204030204" pitchFamily="34" charset="0"/>
                  <a:cs typeface="Calibri" panose="020F0502020204030204" pitchFamily="34" charset="0"/>
                </a:endParaRPr>
              </a:p>
              <a:p>
                <a:pPr lvl="3"/>
                <a:r>
                  <a:rPr lang="en-US" sz="2800" cap="none" dirty="0" smtClean="0">
                    <a:latin typeface="Calibri" panose="020F0502020204030204" pitchFamily="34" charset="0"/>
                    <a:cs typeface="Calibri" panose="020F0502020204030204" pitchFamily="34" charset="0"/>
                  </a:rPr>
                  <a:t>Lasso penalty: </a:t>
                </a:r>
                <a14:m>
                  <m:oMath xmlns:m="http://schemas.openxmlformats.org/officeDocument/2006/math">
                    <m:r>
                      <a:rPr lang="en-US" sz="2800" b="1" i="1" cap="none">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a:p>
                <a:pPr lvl="3"/>
                <a:r>
                  <a:rPr lang="en-US" sz="2800" cap="none" dirty="0" smtClean="0">
                    <a:latin typeface="Calibri" panose="020F0502020204030204" pitchFamily="34" charset="0"/>
                    <a:cs typeface="Calibri" panose="020F0502020204030204" pitchFamily="34" charset="0"/>
                  </a:rPr>
                  <a:t>Elastic Net penalty:</a:t>
                </a:r>
                <a14:m>
                  <m:oMath xmlns:m="http://schemas.openxmlformats.org/officeDocument/2006/math">
                    <m:r>
                      <a:rPr lang="en-US" sz="2800" b="0" i="0" cap="none" smtClean="0">
                        <a:latin typeface="Cambria Math" panose="02040503050406030204" pitchFamily="18" charset="0"/>
                        <a:ea typeface="Cambria Math" panose="02040503050406030204" pitchFamily="18" charset="0"/>
                        <a:cs typeface="Calibri" panose="020F0502020204030204" pitchFamily="34" charset="0"/>
                      </a:rPr>
                      <m:t> </m:t>
                    </m:r>
                    <m:r>
                      <a:rPr lang="en-US" sz="2800" b="1" i="1" cap="none">
                        <a:latin typeface="Cambria Math" panose="02040503050406030204" pitchFamily="18" charset="0"/>
                        <a:ea typeface="Cambria Math" panose="02040503050406030204" pitchFamily="18" charset="0"/>
                        <a:cs typeface="Calibri" panose="020F0502020204030204" pitchFamily="34" charset="0"/>
                      </a:rPr>
                      <m:t>𝝀</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𝜶</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𝟐</m:t>
                            </m:r>
                          </m:sup>
                        </m:sSubSup>
                      </m:e>
                    </m:nary>
                    <m:r>
                      <a:rPr lang="en-US" sz="2800" b="1" i="1" cap="none">
                        <a:latin typeface="Cambria Math" panose="02040503050406030204" pitchFamily="18" charset="0"/>
                        <a:ea typeface="Cambria Math" panose="02040503050406030204" pitchFamily="18" charset="0"/>
                        <a:cs typeface="Calibri" panose="020F0502020204030204" pitchFamily="34" charset="0"/>
                      </a:rPr>
                      <m:t>+</m:t>
                    </m:r>
                    <m:d>
                      <m:d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dPr>
                      <m:e>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𝜶</m:t>
                        </m:r>
                      </m:e>
                    </m:d>
                    <m:r>
                      <a:rPr lang="en-US" sz="2800" b="1" i="1" cap="none">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408214" y="1639461"/>
                <a:ext cx="11348357" cy="5822696"/>
              </a:xfrm>
              <a:prstGeom prst="rect">
                <a:avLst/>
              </a:prstGeom>
              <a:blipFill>
                <a:blip r:embed="rId2"/>
                <a:stretch>
                  <a:fillRect t="-209"/>
                </a:stretch>
              </a:blipFill>
            </p:spPr>
            <p:txBody>
              <a:bodyPr/>
              <a:lstStyle/>
              <a:p>
                <a:r>
                  <a:rPr lang="en-US">
                    <a:noFill/>
                  </a:rPr>
                  <a:t> </a:t>
                </a:r>
              </a:p>
            </p:txBody>
          </p:sp>
        </mc:Fallback>
      </mc:AlternateContent>
    </p:spTree>
    <p:extLst>
      <p:ext uri="{BB962C8B-B14F-4D97-AF65-F5344CB8AC3E}">
        <p14:creationId xmlns:p14="http://schemas.microsoft.com/office/powerpoint/2010/main" val="8602544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161225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An improvement on limitations of both Ridge and Lasso methods</a:t>
                </a:r>
              </a:p>
              <a:p>
                <a:pPr lvl="2"/>
                <a:r>
                  <a:rPr lang="en-US" sz="2800" cap="none" dirty="0" smtClean="0">
                    <a:latin typeface="Calibri" panose="020F0502020204030204" pitchFamily="34" charset="0"/>
                    <a:cs typeface="Calibri" panose="020F0502020204030204" pitchFamily="34" charset="0"/>
                  </a:rPr>
                  <a:t>Elastic Net actually includes each model as a special case</a:t>
                </a:r>
                <a:endParaRPr lang="en-US" sz="2600" cap="none" dirty="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It linearly combines the coefficient penalties of both Ridge and Lasso </a:t>
                </a:r>
              </a:p>
              <a:p>
                <a:pPr lvl="3"/>
                <a:r>
                  <a:rPr lang="en-US" sz="2800" cap="none" dirty="0" smtClean="0">
                    <a:latin typeface="Calibri" panose="020F0502020204030204" pitchFamily="34" charset="0"/>
                    <a:cs typeface="Calibri" panose="020F0502020204030204" pitchFamily="34" charset="0"/>
                  </a:rPr>
                  <a:t>Ridge penalty: </a:t>
                </a:r>
                <a14:m>
                  <m:oMath xmlns:m="http://schemas.openxmlformats.org/officeDocument/2006/math">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𝟐</m:t>
                            </m:r>
                          </m:sup>
                        </m:sSubSup>
                      </m:e>
                    </m:nary>
                  </m:oMath>
                </a14:m>
                <a:endParaRPr lang="en-US" sz="2800" b="1" cap="none" dirty="0" smtClean="0">
                  <a:latin typeface="Calibri" panose="020F0502020204030204" pitchFamily="34" charset="0"/>
                  <a:cs typeface="Calibri" panose="020F0502020204030204" pitchFamily="34" charset="0"/>
                </a:endParaRPr>
              </a:p>
              <a:p>
                <a:pPr lvl="3"/>
                <a:r>
                  <a:rPr lang="en-US" sz="2800" cap="none" dirty="0" smtClean="0">
                    <a:latin typeface="Calibri" panose="020F0502020204030204" pitchFamily="34" charset="0"/>
                    <a:cs typeface="Calibri" panose="020F0502020204030204" pitchFamily="34" charset="0"/>
                  </a:rPr>
                  <a:t>Lasso penalty: </a:t>
                </a:r>
                <a14:m>
                  <m:oMath xmlns:m="http://schemas.openxmlformats.org/officeDocument/2006/math">
                    <m:r>
                      <a:rPr lang="en-US" sz="2800" b="1" i="1" cap="none">
                        <a:latin typeface="Cambria Math" panose="02040503050406030204" pitchFamily="18" charset="0"/>
                        <a:ea typeface="Cambria Math" panose="02040503050406030204" pitchFamily="18" charset="0"/>
                        <a:cs typeface="Calibri" panose="020F0502020204030204" pitchFamily="34" charset="0"/>
                      </a:rPr>
                      <m:t>𝝀</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a:p>
                <a:pPr lvl="3"/>
                <a:r>
                  <a:rPr lang="en-US" sz="2800" cap="none" dirty="0" smtClean="0">
                    <a:latin typeface="Calibri" panose="020F0502020204030204" pitchFamily="34" charset="0"/>
                    <a:cs typeface="Calibri" panose="020F0502020204030204" pitchFamily="34" charset="0"/>
                  </a:rPr>
                  <a:t>Elastic Net penalty:</a:t>
                </a:r>
                <a14:m>
                  <m:oMath xmlns:m="http://schemas.openxmlformats.org/officeDocument/2006/math">
                    <m:r>
                      <a:rPr lang="en-US" sz="2800" b="1" i="1" cap="none" smtClean="0">
                        <a:latin typeface="Cambria Math" panose="02040503050406030204" pitchFamily="18" charset="0"/>
                        <a:ea typeface="Cambria Math" panose="02040503050406030204" pitchFamily="18" charset="0"/>
                        <a:cs typeface="Calibri" panose="020F0502020204030204" pitchFamily="34" charset="0"/>
                      </a:rPr>
                      <m:t> </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𝝀</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𝜶</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𝟐</m:t>
                            </m:r>
                          </m:sup>
                        </m:sSubSup>
                      </m:e>
                    </m:nary>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800" b="1" i="1" cap="none" smtClean="0">
                            <a:latin typeface="Cambria Math" panose="02040503050406030204" pitchFamily="18" charset="0"/>
                            <a:ea typeface="Cambria Math" panose="02040503050406030204" pitchFamily="18" charset="0"/>
                            <a:cs typeface="Calibri" panose="020F0502020204030204" pitchFamily="34" charset="0"/>
                          </a:rPr>
                        </m:ctrlPr>
                      </m:d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𝟏</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𝜶</m:t>
                        </m:r>
                      </m:e>
                    </m:d>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smtClean="0">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a:p>
                <a:pPr lvl="2"/>
                <a:r>
                  <a:rPr lang="en-US" sz="3000" cap="none" dirty="0" smtClean="0">
                    <a:latin typeface="Calibri" panose="020F0502020204030204" pitchFamily="34" charset="0"/>
                    <a:cs typeface="Calibri" panose="020F0502020204030204" pitchFamily="34" charset="0"/>
                  </a:rPr>
                  <a:t>Cost function: </a:t>
                </a:r>
                <a14:m>
                  <m:oMath xmlns:m="http://schemas.openxmlformats.org/officeDocument/2006/math">
                    <m:r>
                      <a:rPr lang="en-US" sz="2800" b="1" i="0" cap="none" smtClean="0">
                        <a:latin typeface="Cambria Math" panose="02040503050406030204" pitchFamily="18" charset="0"/>
                        <a:ea typeface="Cambria Math" panose="02040503050406030204" pitchFamily="18" charset="0"/>
                        <a:cs typeface="Calibri" panose="020F0502020204030204" pitchFamily="34" charset="0"/>
                      </a:rPr>
                      <m:t>𝐑𝐒𝐒</m:t>
                    </m:r>
                    <m:r>
                      <a:rPr lang="en-US" sz="2800" b="1" i="0" cap="none" smtClean="0">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𝝀</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𝜶</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sSubSup>
                          <m:sSubSup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Sup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𝟐</m:t>
                            </m:r>
                          </m:sup>
                        </m:sSubSup>
                      </m:e>
                    </m:nary>
                    <m:r>
                      <a:rPr lang="en-US" sz="2800" b="1" i="1" cap="none">
                        <a:latin typeface="Cambria Math" panose="02040503050406030204" pitchFamily="18" charset="0"/>
                        <a:ea typeface="Cambria Math" panose="02040503050406030204" pitchFamily="18" charset="0"/>
                        <a:cs typeface="Calibri" panose="020F0502020204030204" pitchFamily="34" charset="0"/>
                      </a:rPr>
                      <m:t>+</m:t>
                    </m:r>
                    <m:d>
                      <m:d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dPr>
                      <m:e>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𝜶</m:t>
                        </m:r>
                      </m:e>
                    </m:d>
                    <m:r>
                      <a:rPr lang="en-US" sz="2800" b="1" i="1" cap="none">
                        <a:latin typeface="Cambria Math" panose="02040503050406030204" pitchFamily="18" charset="0"/>
                        <a:ea typeface="Cambria Math" panose="02040503050406030204" pitchFamily="18" charset="0"/>
                        <a:cs typeface="Calibri" panose="020F0502020204030204" pitchFamily="34" charset="0"/>
                      </a:rPr>
                      <m:t>∗</m:t>
                    </m:r>
                    <m:nary>
                      <m:naryPr>
                        <m:chr m:val="∑"/>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naryPr>
                      <m:sub>
                        <m:r>
                          <m:rPr>
                            <m:brk m:alnAt="23"/>
                          </m:rPr>
                          <a:rPr lang="en-US" sz="2800" b="1" i="1" cap="none">
                            <a:latin typeface="Cambria Math" panose="02040503050406030204" pitchFamily="18" charset="0"/>
                            <a:ea typeface="Cambria Math" panose="02040503050406030204" pitchFamily="18" charset="0"/>
                            <a:cs typeface="Calibri" panose="020F0502020204030204" pitchFamily="34" charset="0"/>
                          </a:rPr>
                          <m:t>𝒋</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𝟏</m:t>
                        </m:r>
                      </m:sub>
                      <m:sup>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p>
                      <m:e>
                        <m:r>
                          <a:rPr lang="en-US" sz="2800" b="1" i="1" cap="none">
                            <a:latin typeface="Cambria Math" panose="02040503050406030204" pitchFamily="18" charset="0"/>
                            <a:ea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ea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𝒋</m:t>
                            </m:r>
                          </m:sub>
                        </m:sSub>
                        <m:r>
                          <a:rPr lang="en-US" sz="2800" b="1" i="1" cap="none">
                            <a:latin typeface="Cambria Math" panose="02040503050406030204" pitchFamily="18" charset="0"/>
                            <a:ea typeface="Cambria Math" panose="02040503050406030204" pitchFamily="18"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m:t>
                        </m:r>
                      </m:e>
                    </m:nary>
                  </m:oMath>
                </a14:m>
                <a:endParaRPr lang="en-US" sz="2800" b="1" cap="none" dirty="0" smtClean="0">
                  <a:latin typeface="Calibri" panose="020F0502020204030204" pitchFamily="34" charset="0"/>
                  <a:cs typeface="Calibri" panose="020F0502020204030204" pitchFamily="34" charset="0"/>
                </a:endParaRPr>
              </a:p>
            </p:txBody>
          </p:sp>
        </mc:Choice>
        <mc:Fallback>
          <p:sp>
            <p:nvSpPr>
              <p:cNvPr id="4" name="Content Placeholder 2"/>
              <p:cNvSpPr txBox="1">
                <a:spLocks noRot="1" noChangeAspect="1" noMove="1" noResize="1" noEditPoints="1" noAdjustHandles="1" noChangeArrowheads="1" noChangeShapeType="1" noTextEdit="1"/>
              </p:cNvSpPr>
              <p:nvPr/>
            </p:nvSpPr>
            <p:spPr>
              <a:xfrm>
                <a:off x="408214" y="1639461"/>
                <a:ext cx="11348357" cy="5822696"/>
              </a:xfrm>
              <a:prstGeom prst="rect">
                <a:avLst/>
              </a:prstGeom>
              <a:blipFill>
                <a:blip r:embed="rId2"/>
                <a:stretch>
                  <a:fillRect t="-209"/>
                </a:stretch>
              </a:blipFill>
            </p:spPr>
            <p:txBody>
              <a:bodyPr/>
              <a:lstStyle/>
              <a:p>
                <a:r>
                  <a:rPr lang="en-US">
                    <a:noFill/>
                  </a:rPr>
                  <a:t> </a:t>
                </a:r>
              </a:p>
            </p:txBody>
          </p:sp>
        </mc:Fallback>
      </mc:AlternateContent>
    </p:spTree>
    <p:extLst>
      <p:ext uri="{BB962C8B-B14F-4D97-AF65-F5344CB8AC3E}">
        <p14:creationId xmlns:p14="http://schemas.microsoft.com/office/powerpoint/2010/main" val="2391140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Why is this an improvement over Ridge and Lasso?</a:t>
            </a:r>
          </a:p>
          <a:p>
            <a:pPr lvl="2"/>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50057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Elastic net</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Why is this an improvement over Ridge and Lasso?</a:t>
            </a:r>
          </a:p>
          <a:p>
            <a:pPr lvl="2"/>
            <a:r>
              <a:rPr lang="en-US" sz="2800" cap="none" dirty="0" smtClean="0">
                <a:latin typeface="Calibri" panose="020F0502020204030204" pitchFamily="34" charset="0"/>
                <a:cs typeface="Calibri" panose="020F0502020204030204" pitchFamily="34" charset="0"/>
              </a:rPr>
              <a:t>Encourages grouping effect – If many variables are correlated (</a:t>
            </a:r>
            <a:r>
              <a:rPr lang="en-US" sz="2800" cap="none" dirty="0" err="1" smtClean="0">
                <a:latin typeface="Calibri" panose="020F0502020204030204" pitchFamily="34" charset="0"/>
                <a:cs typeface="Calibri" panose="020F0502020204030204" pitchFamily="34" charset="0"/>
              </a:rPr>
              <a:t>multicollinearity</a:t>
            </a:r>
            <a:r>
              <a:rPr lang="en-US" sz="2800" cap="none" dirty="0" smtClean="0">
                <a:latin typeface="Calibri" panose="020F0502020204030204" pitchFamily="34" charset="0"/>
                <a:cs typeface="Calibri" panose="020F0502020204030204" pitchFamily="34" charset="0"/>
              </a:rPr>
              <a:t>), while the other methods arbitrarily focus on one variable, Elastic Net does a good job of grouping correlated variables so that all relevant features are contained in the model</a:t>
            </a:r>
          </a:p>
          <a:p>
            <a:pPr lvl="2"/>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8130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30731</TotalTime>
  <Words>4422</Words>
  <Application>Microsoft Office PowerPoint</Application>
  <PresentationFormat>Widescreen</PresentationFormat>
  <Paragraphs>653</Paragraphs>
  <Slides>122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122</vt:i4>
      </vt:variant>
    </vt:vector>
  </HeadingPairs>
  <TitlesOfParts>
    <vt:vector size="129" baseType="lpstr">
      <vt:lpstr>Arial</vt:lpstr>
      <vt:lpstr>Calibri</vt:lpstr>
      <vt:lpstr>Calibri Light</vt:lpstr>
      <vt:lpstr>Cambria Math</vt:lpstr>
      <vt:lpstr>Gill Sans MT</vt:lpstr>
      <vt:lpstr>Tw Cen MT</vt:lpstr>
      <vt:lpstr>Droplet</vt:lpstr>
      <vt:lpstr>Intro to Machine Learning – week 3 </vt:lpstr>
      <vt:lpstr>Today’s class</vt:lpstr>
      <vt:lpstr>Today’s class</vt:lpstr>
      <vt:lpstr>Today’s class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OTHER REGRESSION TECHNIQUES</vt:lpstr>
      <vt:lpstr>Ridge regression</vt:lpstr>
      <vt:lpstr>Ridge regression</vt:lpstr>
      <vt:lpstr>Ridge regression</vt:lpstr>
      <vt:lpstr>Ridge regression</vt:lpstr>
      <vt:lpstr>Ridge regression</vt:lpstr>
      <vt:lpstr>Ridge regression</vt:lpstr>
      <vt:lpstr>The Lasso</vt:lpstr>
      <vt:lpstr>The Lasso</vt:lpstr>
      <vt:lpstr>The Lasso</vt:lpstr>
      <vt:lpstr>The Lasso</vt:lpstr>
      <vt:lpstr>The Lasso</vt:lpstr>
      <vt:lpstr>Elastic net</vt:lpstr>
      <vt:lpstr>Elastic net</vt:lpstr>
      <vt:lpstr>Elastic net</vt:lpstr>
      <vt:lpstr>Elastic net</vt:lpstr>
      <vt:lpstr>Elastic net</vt:lpstr>
      <vt:lpstr>Elastic net</vt:lpstr>
      <vt:lpstr>Elastic net</vt:lpstr>
      <vt:lpstr>Elastic net</vt:lpstr>
      <vt:lpstr>Elastic net</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Principal component regression</vt:lpstr>
      <vt:lpstr>Total least squares</vt:lpstr>
      <vt:lpstr>Total least squares</vt:lpstr>
      <vt:lpstr>Total least squares</vt:lpstr>
      <vt:lpstr>Total least squares</vt:lpstr>
      <vt:lpstr>Total least squares</vt:lpstr>
      <vt:lpstr>REGRESSION – WRAP UP</vt:lpstr>
      <vt:lpstr>REGRESSION – WRAP UP</vt:lpstr>
      <vt:lpstr>REGRESSION – WRAP UP</vt:lpstr>
      <vt:lpstr>REGRESSION – WRAP UP</vt:lpstr>
      <vt:lpstr>REGRESSION – WRAP UP</vt:lpstr>
      <vt:lpstr>REGRESSION – WRAP UP</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Greenlee, Stuart</dc:creator>
  <cp:lastModifiedBy>Greenlee, Stuart</cp:lastModifiedBy>
  <cp:revision>222</cp:revision>
  <dcterms:created xsi:type="dcterms:W3CDTF">2018-04-15T20:39:55Z</dcterms:created>
  <dcterms:modified xsi:type="dcterms:W3CDTF">2018-05-10T18:29:08Z</dcterms:modified>
</cp:coreProperties>
</file>