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10" r:id="rId1"/>
  </p:sldMasterIdLst>
  <p:sldIdLst>
    <p:sldId id="258" r:id="rId2"/>
    <p:sldId id="271" r:id="rId3"/>
    <p:sldId id="273" r:id="rId4"/>
    <p:sldId id="274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5" r:id="rId14"/>
    <p:sldId id="284" r:id="rId15"/>
    <p:sldId id="286" r:id="rId16"/>
    <p:sldId id="287" r:id="rId17"/>
    <p:sldId id="288" r:id="rId18"/>
    <p:sldId id="298" r:id="rId19"/>
    <p:sldId id="289" r:id="rId20"/>
    <p:sldId id="299" r:id="rId21"/>
    <p:sldId id="290" r:id="rId22"/>
    <p:sldId id="291" r:id="rId23"/>
    <p:sldId id="292" r:id="rId24"/>
    <p:sldId id="293" r:id="rId25"/>
    <p:sldId id="294" r:id="rId26"/>
    <p:sldId id="295" r:id="rId27"/>
    <p:sldId id="296" r:id="rId28"/>
    <p:sldId id="300" r:id="rId29"/>
    <p:sldId id="301" r:id="rId30"/>
    <p:sldId id="302" r:id="rId31"/>
    <p:sldId id="304" r:id="rId32"/>
    <p:sldId id="305" r:id="rId33"/>
    <p:sldId id="306" r:id="rId34"/>
    <p:sldId id="307" r:id="rId35"/>
    <p:sldId id="308" r:id="rId36"/>
    <p:sldId id="309" r:id="rId37"/>
    <p:sldId id="310" r:id="rId38"/>
    <p:sldId id="311" r:id="rId39"/>
    <p:sldId id="312" r:id="rId40"/>
    <p:sldId id="313" r:id="rId41"/>
    <p:sldId id="314" r:id="rId42"/>
    <p:sldId id="315" r:id="rId43"/>
    <p:sldId id="316" r:id="rId44"/>
    <p:sldId id="318" r:id="rId45"/>
    <p:sldId id="319" r:id="rId46"/>
    <p:sldId id="317" r:id="rId47"/>
    <p:sldId id="321" r:id="rId48"/>
    <p:sldId id="322" r:id="rId49"/>
    <p:sldId id="320" r:id="rId50"/>
    <p:sldId id="323" r:id="rId51"/>
    <p:sldId id="324" r:id="rId52"/>
    <p:sldId id="325" r:id="rId53"/>
    <p:sldId id="327" r:id="rId54"/>
    <p:sldId id="328" r:id="rId55"/>
    <p:sldId id="329" r:id="rId56"/>
    <p:sldId id="330" r:id="rId57"/>
    <p:sldId id="331" r:id="rId58"/>
    <p:sldId id="332" r:id="rId59"/>
    <p:sldId id="333" r:id="rId60"/>
    <p:sldId id="334" r:id="rId61"/>
    <p:sldId id="335" r:id="rId62"/>
    <p:sldId id="336" r:id="rId63"/>
    <p:sldId id="365" r:id="rId64"/>
    <p:sldId id="366" r:id="rId65"/>
    <p:sldId id="338" r:id="rId66"/>
    <p:sldId id="339" r:id="rId67"/>
    <p:sldId id="340" r:id="rId68"/>
    <p:sldId id="341" r:id="rId69"/>
    <p:sldId id="342" r:id="rId70"/>
    <p:sldId id="343" r:id="rId71"/>
    <p:sldId id="344" r:id="rId72"/>
    <p:sldId id="345" r:id="rId73"/>
    <p:sldId id="349" r:id="rId74"/>
    <p:sldId id="350" r:id="rId75"/>
    <p:sldId id="346" r:id="rId76"/>
    <p:sldId id="351" r:id="rId77"/>
    <p:sldId id="347" r:id="rId78"/>
    <p:sldId id="352" r:id="rId79"/>
    <p:sldId id="348" r:id="rId80"/>
    <p:sldId id="353" r:id="rId81"/>
    <p:sldId id="354" r:id="rId82"/>
    <p:sldId id="355" r:id="rId83"/>
    <p:sldId id="356" r:id="rId84"/>
    <p:sldId id="357" r:id="rId85"/>
    <p:sldId id="358" r:id="rId86"/>
    <p:sldId id="359" r:id="rId87"/>
    <p:sldId id="360" r:id="rId88"/>
    <p:sldId id="361" r:id="rId89"/>
    <p:sldId id="362" r:id="rId90"/>
    <p:sldId id="363" r:id="rId91"/>
    <p:sldId id="364" r:id="rId9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5" autoAdjust="0"/>
    <p:restoredTop sz="95000" autoAdjust="0"/>
  </p:normalViewPr>
  <p:slideViewPr>
    <p:cSldViewPr snapToGrid="0">
      <p:cViewPr varScale="1">
        <p:scale>
          <a:sx n="80" d="100"/>
          <a:sy n="80" d="100"/>
        </p:scale>
        <p:origin x="96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870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35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6870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971662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1745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0039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0038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2536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0250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812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836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824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065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207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089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294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796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262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448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  <p:sldLayoutId id="2147483822" r:id="rId12"/>
    <p:sldLayoutId id="2147483823" r:id="rId13"/>
    <p:sldLayoutId id="2147483824" r:id="rId14"/>
    <p:sldLayoutId id="2147483825" r:id="rId15"/>
    <p:sldLayoutId id="2147483826" r:id="rId16"/>
    <p:sldLayoutId id="2147483827" r:id="rId17"/>
    <p:sldLayoutId id="2147483828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8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8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8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8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8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8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8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8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8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8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8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8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8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8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8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8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8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8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20.png"/><Relationship Id="rId1" Type="http://schemas.openxmlformats.org/officeDocument/2006/relationships/slideLayout" Target="../slideLayouts/slideLayout18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0.png"/><Relationship Id="rId1" Type="http://schemas.openxmlformats.org/officeDocument/2006/relationships/slideLayout" Target="../slideLayouts/slideLayout18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8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8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8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8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624129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Gill Sans MT" panose="020B0502020104020203" pitchFamily="34" charset="0"/>
                <a:cs typeface="Calibri Light" panose="020F0302020204030204" pitchFamily="34" charset="0"/>
              </a:rPr>
              <a:t>Intro to Machine Learning – week 3</a:t>
            </a:r>
            <a:r>
              <a:rPr lang="en-US" dirty="0" smtClean="0">
                <a:latin typeface="Gill Sans MT" panose="020B0502020104020203" pitchFamily="34" charset="0"/>
              </a:rPr>
              <a:t>	</a:t>
            </a:r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75" y="1511309"/>
            <a:ext cx="10364452" cy="3424107"/>
          </a:xfrm>
        </p:spPr>
        <p:txBody>
          <a:bodyPr/>
          <a:lstStyle/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19368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624129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Simple linear regression (ordinary least squares)</a:t>
            </a:r>
            <a:endParaRPr lang="en-US" b="1" dirty="0">
              <a:latin typeface="Gill Sans MT" panose="020B05020201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13775" y="1511309"/>
                <a:ext cx="10364452" cy="5088783"/>
              </a:xfrm>
            </p:spPr>
            <p:txBody>
              <a:bodyPr>
                <a:normAutofit/>
              </a:bodyPr>
              <a:lstStyle/>
              <a:p>
                <a:pPr lvl="1"/>
                <a:r>
                  <a:rPr lang="en-US" sz="26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Technically, the algorithm finds coefficients which minimize the Residual Sum of Squares (</a:t>
                </a:r>
                <a:r>
                  <a:rPr lang="en-US" sz="2600" b="1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RSS</a:t>
                </a:r>
                <a:r>
                  <a:rPr lang="en-US" sz="26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), not the </a:t>
                </a:r>
                <a:r>
                  <a:rPr lang="en-US" sz="2600" b="1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MSE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cap="none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800" b="1" i="1" cap="none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𝒆</m:t>
                        </m:r>
                      </m:e>
                      <m:sub>
                        <m:r>
                          <a:rPr lang="en-US" sz="2800" b="1" i="1" cap="none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𝒊</m:t>
                        </m:r>
                      </m:sub>
                    </m:sSub>
                    <m:r>
                      <a:rPr lang="en-US" sz="2800" b="1" i="1" cap="none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 </m:t>
                    </m:r>
                    <m:sSub>
                      <m:sSubPr>
                        <m:ctrlPr>
                          <a:rPr lang="en-US" sz="2800" b="1" i="1" cap="none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800" b="1" i="1" cap="none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𝒚</m:t>
                        </m:r>
                      </m:e>
                      <m:sub>
                        <m:r>
                          <a:rPr lang="en-US" sz="2800" b="1" i="1" cap="none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𝒊</m:t>
                        </m:r>
                      </m:sub>
                    </m:sSub>
                    <m:r>
                      <a:rPr lang="en-US" sz="2800" b="1" i="1" cap="none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− </m:t>
                    </m:r>
                    <m:sSub>
                      <m:sSubPr>
                        <m:ctrlPr>
                          <a:rPr lang="en-US" sz="2800" b="1" i="1" cap="none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800" b="1" i="1" cap="none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accPr>
                          <m:e>
                            <m:r>
                              <a:rPr lang="en-US" sz="2800" b="1" i="1" cap="none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𝒚</m:t>
                            </m:r>
                          </m:e>
                        </m:acc>
                      </m:e>
                      <m:sub>
                        <m:r>
                          <a:rPr lang="en-US" sz="2800" b="1" i="1" cap="none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𝒊</m:t>
                        </m:r>
                      </m:sub>
                    </m:sSub>
                  </m:oMath>
                </a14:m>
                <a:endParaRPr lang="en-US" sz="2800" b="1" cap="none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endParaRPr lang="en-US" sz="2800" b="1" cap="none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endParaRPr lang="en-US" sz="2800" b="1" cap="none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75" y="1511309"/>
                <a:ext cx="10364452" cy="508878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2179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624129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Simple linear regression (ordinary least squares)</a:t>
            </a:r>
            <a:endParaRPr lang="en-US" b="1" dirty="0">
              <a:latin typeface="Gill Sans MT" panose="020B05020201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13775" y="1511309"/>
                <a:ext cx="10364452" cy="5088783"/>
              </a:xfrm>
            </p:spPr>
            <p:txBody>
              <a:bodyPr>
                <a:normAutofit/>
              </a:bodyPr>
              <a:lstStyle/>
              <a:p>
                <a:pPr lvl="1"/>
                <a:r>
                  <a:rPr lang="en-US" sz="26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Technically, the algorithm finds coefficients which minimize the Residual Sum of Squares (</a:t>
                </a:r>
                <a:r>
                  <a:rPr lang="en-US" sz="2600" b="1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RSS</a:t>
                </a:r>
                <a:r>
                  <a:rPr lang="en-US" sz="26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), not the </a:t>
                </a:r>
                <a:r>
                  <a:rPr lang="en-US" sz="2600" b="1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MSE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cap="none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800" b="1" i="1" cap="none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𝒆</m:t>
                        </m:r>
                      </m:e>
                      <m:sub>
                        <m:r>
                          <a:rPr lang="en-US" sz="2800" b="1" i="1" cap="none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𝒊</m:t>
                        </m:r>
                      </m:sub>
                    </m:sSub>
                    <m:r>
                      <a:rPr lang="en-US" sz="2800" b="1" i="1" cap="none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 </m:t>
                    </m:r>
                    <m:sSub>
                      <m:sSubPr>
                        <m:ctrlPr>
                          <a:rPr lang="en-US" sz="2800" b="1" i="1" cap="none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800" b="1" i="1" cap="none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𝒚</m:t>
                        </m:r>
                      </m:e>
                      <m:sub>
                        <m:r>
                          <a:rPr lang="en-US" sz="2800" b="1" i="1" cap="none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𝒊</m:t>
                        </m:r>
                      </m:sub>
                    </m:sSub>
                    <m:r>
                      <a:rPr lang="en-US" sz="2800" b="1" i="1" cap="none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− </m:t>
                    </m:r>
                    <m:sSub>
                      <m:sSubPr>
                        <m:ctrlPr>
                          <a:rPr lang="en-US" sz="2800" b="1" i="1" cap="none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800" b="1" i="1" cap="none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accPr>
                          <m:e>
                            <m:r>
                              <a:rPr lang="en-US" sz="2800" b="1" i="1" cap="none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𝒚</m:t>
                            </m:r>
                          </m:e>
                        </m:acc>
                      </m:e>
                      <m:sub>
                        <m:r>
                          <a:rPr lang="en-US" sz="2800" b="1" i="1" cap="none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𝒊</m:t>
                        </m:r>
                      </m:sub>
                    </m:sSub>
                  </m:oMath>
                </a14:m>
                <a:endParaRPr lang="en-US" sz="2800" b="1" cap="none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2800" b="1" i="1" cap="none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𝑹𝑺𝑺</m:t>
                    </m:r>
                    <m:r>
                      <a:rPr lang="en-US" sz="2800" b="1" i="1" cap="none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 </m:t>
                    </m:r>
                    <m:sSubSup>
                      <m:sSubSupPr>
                        <m:ctrlPr>
                          <a:rPr lang="en-US" sz="2800" b="1" i="1" cap="none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r>
                          <a:rPr lang="en-US" sz="2800" b="1" i="1" cap="none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𝒆</m:t>
                        </m:r>
                      </m:e>
                      <m:sub>
                        <m:r>
                          <a:rPr lang="en-US" sz="2800" b="1" i="1" cap="none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𝟏</m:t>
                        </m:r>
                      </m:sub>
                      <m:sup>
                        <m:r>
                          <a:rPr lang="en-US" sz="2800" b="1" i="1" cap="none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𝟐</m:t>
                        </m:r>
                      </m:sup>
                    </m:sSubSup>
                    <m:r>
                      <a:rPr lang="en-US" sz="2800" b="1" i="1" cap="none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 </m:t>
                    </m:r>
                    <m:sSubSup>
                      <m:sSubSupPr>
                        <m:ctrlPr>
                          <a:rPr lang="en-US" sz="2800" b="1" i="1" cap="none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r>
                          <a:rPr lang="en-US" sz="2800" b="1" i="1" cap="none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𝒆</m:t>
                        </m:r>
                      </m:e>
                      <m:sub>
                        <m:r>
                          <a:rPr lang="en-US" sz="2800" b="1" i="1" cap="none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𝟐</m:t>
                        </m:r>
                      </m:sub>
                      <m:sup>
                        <m:r>
                          <a:rPr lang="en-US" sz="2800" b="1" i="1" cap="none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𝟐</m:t>
                        </m:r>
                      </m:sup>
                    </m:sSubSup>
                    <m:r>
                      <a:rPr lang="en-US" sz="2800" b="1" i="1" cap="none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 …+ </m:t>
                    </m:r>
                    <m:sSubSup>
                      <m:sSubSupPr>
                        <m:ctrlPr>
                          <a:rPr lang="en-US" sz="2800" b="1" i="1" cap="none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r>
                          <a:rPr lang="en-US" sz="2800" b="1" i="1" cap="none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𝒆</m:t>
                        </m:r>
                      </m:e>
                      <m:sub>
                        <m:r>
                          <a:rPr lang="en-US" sz="2800" b="1" i="1" cap="none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𝒏</m:t>
                        </m:r>
                      </m:sub>
                      <m:sup>
                        <m:r>
                          <a:rPr lang="en-US" sz="2800" b="1" i="1" cap="none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𝟐</m:t>
                        </m:r>
                      </m:sup>
                    </m:sSubSup>
                  </m:oMath>
                </a14:m>
                <a:endParaRPr lang="en-US" sz="2800" b="1" cap="none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endParaRPr lang="en-US" sz="2800" b="1" cap="none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endParaRPr lang="en-US" sz="2800" b="1" cap="none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75" y="1511309"/>
                <a:ext cx="10364452" cy="508878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9620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624129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Simple linear regression (ordinary least squares)</a:t>
            </a:r>
            <a:endParaRPr lang="en-US" b="1" dirty="0">
              <a:latin typeface="Gill Sans MT" panose="020B05020201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13775" y="1511309"/>
                <a:ext cx="10364452" cy="5088783"/>
              </a:xfrm>
            </p:spPr>
            <p:txBody>
              <a:bodyPr>
                <a:normAutofit/>
              </a:bodyPr>
              <a:lstStyle/>
              <a:p>
                <a:pPr lvl="1"/>
                <a:r>
                  <a:rPr lang="en-US" sz="26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Technically, the algorithm finds coefficients which minimize the Residual Sum of Squares (</a:t>
                </a:r>
                <a:r>
                  <a:rPr lang="en-US" sz="2600" b="1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RSS</a:t>
                </a:r>
                <a:r>
                  <a:rPr lang="en-US" sz="26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), not the </a:t>
                </a:r>
                <a:r>
                  <a:rPr lang="en-US" sz="2600" b="1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MSE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cap="none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800" b="1" i="1" cap="none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𝒆</m:t>
                        </m:r>
                      </m:e>
                      <m:sub>
                        <m:r>
                          <a:rPr lang="en-US" sz="2800" b="1" i="1" cap="none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𝒊</m:t>
                        </m:r>
                      </m:sub>
                    </m:sSub>
                    <m:r>
                      <a:rPr lang="en-US" sz="2800" b="1" i="1" cap="none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 </m:t>
                    </m:r>
                    <m:sSub>
                      <m:sSubPr>
                        <m:ctrlPr>
                          <a:rPr lang="en-US" sz="2800" b="1" i="1" cap="none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800" b="1" i="1" cap="none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𝒚</m:t>
                        </m:r>
                      </m:e>
                      <m:sub>
                        <m:r>
                          <a:rPr lang="en-US" sz="2800" b="1" i="1" cap="none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𝒊</m:t>
                        </m:r>
                      </m:sub>
                    </m:sSub>
                    <m:r>
                      <a:rPr lang="en-US" sz="2800" b="1" i="1" cap="none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− </m:t>
                    </m:r>
                    <m:sSub>
                      <m:sSubPr>
                        <m:ctrlPr>
                          <a:rPr lang="en-US" sz="2800" b="1" i="1" cap="none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800" b="1" i="1" cap="none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accPr>
                          <m:e>
                            <m:r>
                              <a:rPr lang="en-US" sz="2800" b="1" i="1" cap="none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𝒚</m:t>
                            </m:r>
                          </m:e>
                        </m:acc>
                      </m:e>
                      <m:sub>
                        <m:r>
                          <a:rPr lang="en-US" sz="2800" b="1" i="1" cap="none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𝒊</m:t>
                        </m:r>
                      </m:sub>
                    </m:sSub>
                  </m:oMath>
                </a14:m>
                <a:endParaRPr lang="en-US" sz="2800" b="1" cap="none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2800" b="1" i="1" cap="none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𝑹𝑺𝑺</m:t>
                    </m:r>
                    <m:r>
                      <a:rPr lang="en-US" sz="2800" b="1" i="1" cap="none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 </m:t>
                    </m:r>
                    <m:sSubSup>
                      <m:sSubSupPr>
                        <m:ctrlPr>
                          <a:rPr lang="en-US" sz="2800" b="1" i="1" cap="none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r>
                          <a:rPr lang="en-US" sz="2800" b="1" i="1" cap="none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𝒆</m:t>
                        </m:r>
                      </m:e>
                      <m:sub>
                        <m:r>
                          <a:rPr lang="en-US" sz="2800" b="1" i="1" cap="none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𝟏</m:t>
                        </m:r>
                      </m:sub>
                      <m:sup>
                        <m:r>
                          <a:rPr lang="en-US" sz="2800" b="1" i="1" cap="none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𝟐</m:t>
                        </m:r>
                      </m:sup>
                    </m:sSubSup>
                    <m:r>
                      <a:rPr lang="en-US" sz="2800" b="1" i="1" cap="none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 </m:t>
                    </m:r>
                    <m:sSubSup>
                      <m:sSubSupPr>
                        <m:ctrlPr>
                          <a:rPr lang="en-US" sz="2800" b="1" i="1" cap="none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r>
                          <a:rPr lang="en-US" sz="2800" b="1" i="1" cap="none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𝒆</m:t>
                        </m:r>
                      </m:e>
                      <m:sub>
                        <m:r>
                          <a:rPr lang="en-US" sz="2800" b="1" i="1" cap="none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𝟐</m:t>
                        </m:r>
                      </m:sub>
                      <m:sup>
                        <m:r>
                          <a:rPr lang="en-US" sz="2800" b="1" i="1" cap="none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𝟐</m:t>
                        </m:r>
                      </m:sup>
                    </m:sSubSup>
                    <m:r>
                      <a:rPr lang="en-US" sz="2800" b="1" i="1" cap="none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 …+ </m:t>
                    </m:r>
                    <m:sSubSup>
                      <m:sSubSupPr>
                        <m:ctrlPr>
                          <a:rPr lang="en-US" sz="2800" b="1" i="1" cap="none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r>
                          <a:rPr lang="en-US" sz="2800" b="1" i="1" cap="none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𝒆</m:t>
                        </m:r>
                      </m:e>
                      <m:sub>
                        <m:r>
                          <a:rPr lang="en-US" sz="2800" b="1" i="1" cap="none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𝒏</m:t>
                        </m:r>
                      </m:sub>
                      <m:sup>
                        <m:r>
                          <a:rPr lang="en-US" sz="2800" b="1" i="1" cap="none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𝟐</m:t>
                        </m:r>
                      </m:sup>
                    </m:sSubSup>
                  </m:oMath>
                </a14:m>
                <a:endParaRPr lang="en-US" sz="2800" b="1" cap="none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2800" b="1" i="1" cap="none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𝑹𝑺𝑺</m:t>
                    </m:r>
                    <m:r>
                      <a:rPr lang="en-US" sz="2800" b="1" i="1" cap="none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p>
                      <m:sSupPr>
                        <m:ctrlPr>
                          <a:rPr lang="en-US" sz="2800" b="1" i="1" cap="none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800" b="1" i="1" cap="none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800" b="1" i="1" cap="none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800" b="1" i="1" cap="none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sz="2800" b="1" i="1" cap="none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sz="2800" b="1" i="1" cap="none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 − </m:t>
                        </m:r>
                        <m:sSub>
                          <m:sSubPr>
                            <m:ctrlPr>
                              <a:rPr lang="en-US" sz="2800" b="1" i="1" cap="none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800" b="1" i="1" cap="none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𝜷</m:t>
                            </m:r>
                          </m:e>
                          <m:sub>
                            <m:r>
                              <a:rPr lang="en-US" sz="2800" b="1" i="1" cap="none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𝒐</m:t>
                            </m:r>
                          </m:sub>
                        </m:sSub>
                        <m:r>
                          <a:rPr lang="en-US" sz="2800" b="1" i="1" cap="none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 − </m:t>
                        </m:r>
                        <m:sSub>
                          <m:sSubPr>
                            <m:ctrlPr>
                              <a:rPr lang="en-US" sz="2800" b="1" i="1" cap="none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800" b="1" i="1" cap="none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𝜷</m:t>
                            </m:r>
                          </m:e>
                          <m:sub>
                            <m:r>
                              <a:rPr lang="en-US" sz="2800" b="1" i="1" cap="none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𝟏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b="1" i="1" cap="none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800" b="1" i="1" cap="none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800" b="1" i="1" cap="none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sz="2800" b="1" i="1" cap="none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2800" b="1" cap="none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 </m:t>
                        </m:r>
                      </m:e>
                      <m:sup>
                        <m:r>
                          <a:rPr lang="en-US" sz="2800" b="1" i="1" cap="none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𝟐</m:t>
                        </m:r>
                      </m:sup>
                    </m:sSup>
                    <m:r>
                      <a:rPr lang="en-US" sz="2800" b="1" i="1" cap="none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+ …+</m:t>
                    </m:r>
                    <m:sSup>
                      <m:sSupPr>
                        <m:ctrlPr>
                          <a:rPr lang="en-US" sz="2800" b="1" i="1" cap="none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800" b="1" i="1" cap="none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800" b="1" i="1" cap="none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800" b="1" i="1" cap="none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sz="2800" b="1" i="1" cap="none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𝒏</m:t>
                            </m:r>
                          </m:sub>
                        </m:sSub>
                        <m:r>
                          <a:rPr lang="en-US" sz="2800" b="1" i="1" cap="none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 − </m:t>
                        </m:r>
                        <m:sSub>
                          <m:sSubPr>
                            <m:ctrlPr>
                              <a:rPr lang="en-US" sz="2800" b="1" i="1" cap="none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800" b="1" i="1" cap="none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𝜷</m:t>
                            </m:r>
                          </m:e>
                          <m:sub>
                            <m:r>
                              <a:rPr lang="en-US" sz="2800" b="1" i="1" cap="none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𝒐</m:t>
                            </m:r>
                          </m:sub>
                        </m:sSub>
                        <m:r>
                          <a:rPr lang="en-US" sz="2800" b="1" i="1" cap="none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 − </m:t>
                        </m:r>
                        <m:sSub>
                          <m:sSubPr>
                            <m:ctrlPr>
                              <a:rPr lang="en-US" sz="2800" b="1" i="1" cap="none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800" b="1" i="1" cap="none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𝜷</m:t>
                            </m:r>
                          </m:e>
                          <m:sub>
                            <m:r>
                              <a:rPr lang="en-US" sz="2800" b="1" i="1" cap="none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𝟏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b="1" i="1" cap="none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800" b="1" i="1" cap="none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800" b="1" i="1" cap="none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𝒏</m:t>
                            </m:r>
                          </m:sub>
                        </m:sSub>
                        <m:r>
                          <a:rPr lang="en-US" sz="2800" b="1" i="1" cap="none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2800" b="1" cap="none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 </m:t>
                        </m:r>
                      </m:e>
                      <m:sup>
                        <m:r>
                          <a:rPr lang="en-US" sz="2800" b="1" i="1" cap="none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𝟐</m:t>
                        </m:r>
                      </m:sup>
                    </m:sSup>
                  </m:oMath>
                </a14:m>
                <a:endParaRPr lang="en-US" sz="2800" b="1" cap="none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75" y="1511309"/>
                <a:ext cx="10364452" cy="508878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4091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624129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Simple linear regression (ordinary least squares)</a:t>
            </a:r>
            <a:endParaRPr lang="en-US" b="1" dirty="0">
              <a:latin typeface="Gill Sans MT" panose="020B05020201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13775" y="1511309"/>
                <a:ext cx="10364452" cy="5088783"/>
              </a:xfrm>
            </p:spPr>
            <p:txBody>
              <a:bodyPr>
                <a:normAutofit/>
              </a:bodyPr>
              <a:lstStyle/>
              <a:p>
                <a:pPr lvl="1"/>
                <a:r>
                  <a:rPr lang="en-US" sz="26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Technically, the algorithm finds coefficients which minimize the Residual Sum of Squares (</a:t>
                </a:r>
                <a:r>
                  <a:rPr lang="en-US" sz="2600" b="1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RSS</a:t>
                </a:r>
                <a:r>
                  <a:rPr lang="en-US" sz="26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), not the </a:t>
                </a:r>
                <a:r>
                  <a:rPr lang="en-US" sz="2600" b="1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MSE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cap="none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800" b="1" i="1" cap="none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𝒆</m:t>
                        </m:r>
                      </m:e>
                      <m:sub>
                        <m:r>
                          <a:rPr lang="en-US" sz="2800" b="1" i="1" cap="none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𝒊</m:t>
                        </m:r>
                      </m:sub>
                    </m:sSub>
                    <m:r>
                      <a:rPr lang="en-US" sz="2800" b="1" i="1" cap="none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 </m:t>
                    </m:r>
                    <m:sSub>
                      <m:sSubPr>
                        <m:ctrlPr>
                          <a:rPr lang="en-US" sz="2800" b="1" i="1" cap="none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800" b="1" i="1" cap="none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𝒚</m:t>
                        </m:r>
                      </m:e>
                      <m:sub>
                        <m:r>
                          <a:rPr lang="en-US" sz="2800" b="1" i="1" cap="none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𝒊</m:t>
                        </m:r>
                      </m:sub>
                    </m:sSub>
                    <m:r>
                      <a:rPr lang="en-US" sz="2800" b="1" i="1" cap="none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− </m:t>
                    </m:r>
                    <m:sSub>
                      <m:sSubPr>
                        <m:ctrlPr>
                          <a:rPr lang="en-US" sz="2800" b="1" i="1" cap="none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800" b="1" i="1" cap="none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accPr>
                          <m:e>
                            <m:r>
                              <a:rPr lang="en-US" sz="2800" b="1" i="1" cap="none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𝒚</m:t>
                            </m:r>
                          </m:e>
                        </m:acc>
                      </m:e>
                      <m:sub>
                        <m:r>
                          <a:rPr lang="en-US" sz="2800" b="1" i="1" cap="none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𝒊</m:t>
                        </m:r>
                      </m:sub>
                    </m:sSub>
                  </m:oMath>
                </a14:m>
                <a:endParaRPr lang="en-US" sz="2800" b="1" cap="none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2800" b="1" i="1" cap="none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𝑹𝑺𝑺</m:t>
                    </m:r>
                    <m:r>
                      <a:rPr lang="en-US" sz="2800" b="1" i="1" cap="none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 </m:t>
                    </m:r>
                    <m:sSubSup>
                      <m:sSubSupPr>
                        <m:ctrlPr>
                          <a:rPr lang="en-US" sz="2800" b="1" i="1" cap="none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r>
                          <a:rPr lang="en-US" sz="2800" b="1" i="1" cap="none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𝒆</m:t>
                        </m:r>
                      </m:e>
                      <m:sub>
                        <m:r>
                          <a:rPr lang="en-US" sz="2800" b="1" i="1" cap="none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𝟏</m:t>
                        </m:r>
                      </m:sub>
                      <m:sup>
                        <m:r>
                          <a:rPr lang="en-US" sz="2800" b="1" i="1" cap="none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𝟐</m:t>
                        </m:r>
                      </m:sup>
                    </m:sSubSup>
                    <m:r>
                      <a:rPr lang="en-US" sz="2800" b="1" i="1" cap="none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 </m:t>
                    </m:r>
                    <m:sSubSup>
                      <m:sSubSupPr>
                        <m:ctrlPr>
                          <a:rPr lang="en-US" sz="2800" b="1" i="1" cap="none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r>
                          <a:rPr lang="en-US" sz="2800" b="1" i="1" cap="none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𝒆</m:t>
                        </m:r>
                      </m:e>
                      <m:sub>
                        <m:r>
                          <a:rPr lang="en-US" sz="2800" b="1" i="1" cap="none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𝟐</m:t>
                        </m:r>
                      </m:sub>
                      <m:sup>
                        <m:r>
                          <a:rPr lang="en-US" sz="2800" b="1" i="1" cap="none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𝟐</m:t>
                        </m:r>
                      </m:sup>
                    </m:sSubSup>
                    <m:r>
                      <a:rPr lang="en-US" sz="2800" b="1" i="1" cap="none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 …+ </m:t>
                    </m:r>
                    <m:sSubSup>
                      <m:sSubSupPr>
                        <m:ctrlPr>
                          <a:rPr lang="en-US" sz="2800" b="1" i="1" cap="none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r>
                          <a:rPr lang="en-US" sz="2800" b="1" i="1" cap="none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𝒆</m:t>
                        </m:r>
                      </m:e>
                      <m:sub>
                        <m:r>
                          <a:rPr lang="en-US" sz="2800" b="1" i="1" cap="none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𝒏</m:t>
                        </m:r>
                      </m:sub>
                      <m:sup>
                        <m:r>
                          <a:rPr lang="en-US" sz="2800" b="1" i="1" cap="none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𝟐</m:t>
                        </m:r>
                      </m:sup>
                    </m:sSubSup>
                  </m:oMath>
                </a14:m>
                <a:endParaRPr lang="en-US" sz="2800" b="1" cap="none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2800" b="1" i="1" cap="none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𝑹𝑺𝑺</m:t>
                    </m:r>
                    <m:r>
                      <a:rPr lang="en-US" sz="2800" b="1" i="1" cap="none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p>
                      <m:sSupPr>
                        <m:ctrlPr>
                          <a:rPr lang="en-US" sz="2800" b="1" i="1" cap="none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800" b="1" i="1" cap="none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800" b="1" i="1" cap="none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800" b="1" i="1" cap="none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sz="2800" b="1" i="1" cap="none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sz="2800" b="1" i="1" cap="none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 − </m:t>
                        </m:r>
                        <m:sSub>
                          <m:sSubPr>
                            <m:ctrlPr>
                              <a:rPr lang="en-US" sz="2800" b="1" i="1" cap="none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800" b="1" i="1" cap="none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𝜷</m:t>
                            </m:r>
                          </m:e>
                          <m:sub>
                            <m:r>
                              <a:rPr lang="en-US" sz="2800" b="1" i="1" cap="none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𝒐</m:t>
                            </m:r>
                          </m:sub>
                        </m:sSub>
                        <m:r>
                          <a:rPr lang="en-US" sz="2800" b="1" i="1" cap="none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 − </m:t>
                        </m:r>
                        <m:sSub>
                          <m:sSubPr>
                            <m:ctrlPr>
                              <a:rPr lang="en-US" sz="2800" b="1" i="1" cap="none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800" b="1" i="1" cap="none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𝜷</m:t>
                            </m:r>
                          </m:e>
                          <m:sub>
                            <m:r>
                              <a:rPr lang="en-US" sz="2800" b="1" i="1" cap="none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𝟏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b="1" i="1" cap="none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800" b="1" i="1" cap="none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800" b="1" i="1" cap="none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sz="2800" b="1" i="1" cap="none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2800" b="1" cap="none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 </m:t>
                        </m:r>
                      </m:e>
                      <m:sup>
                        <m:r>
                          <a:rPr lang="en-US" sz="2800" b="1" i="1" cap="none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𝟐</m:t>
                        </m:r>
                      </m:sup>
                    </m:sSup>
                    <m:r>
                      <a:rPr lang="en-US" sz="2800" b="1" i="1" cap="none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+ …+</m:t>
                    </m:r>
                    <m:sSup>
                      <m:sSupPr>
                        <m:ctrlPr>
                          <a:rPr lang="en-US" sz="2800" b="1" i="1" cap="none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800" b="1" i="1" cap="none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800" b="1" i="1" cap="none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800" b="1" i="1" cap="none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sz="2800" b="1" i="1" cap="none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𝒏</m:t>
                            </m:r>
                          </m:sub>
                        </m:sSub>
                        <m:r>
                          <a:rPr lang="en-US" sz="2800" b="1" i="1" cap="none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 − </m:t>
                        </m:r>
                        <m:sSub>
                          <m:sSubPr>
                            <m:ctrlPr>
                              <a:rPr lang="en-US" sz="2800" b="1" i="1" cap="none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800" b="1" i="1" cap="none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𝜷</m:t>
                            </m:r>
                          </m:e>
                          <m:sub>
                            <m:r>
                              <a:rPr lang="en-US" sz="2800" b="1" i="1" cap="none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𝒐</m:t>
                            </m:r>
                          </m:sub>
                        </m:sSub>
                        <m:r>
                          <a:rPr lang="en-US" sz="2800" b="1" i="1" cap="none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 − </m:t>
                        </m:r>
                        <m:sSub>
                          <m:sSubPr>
                            <m:ctrlPr>
                              <a:rPr lang="en-US" sz="2800" b="1" i="1" cap="none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800" b="1" i="1" cap="none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𝜷</m:t>
                            </m:r>
                          </m:e>
                          <m:sub>
                            <m:r>
                              <a:rPr lang="en-US" sz="2800" b="1" i="1" cap="none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𝟏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b="1" i="1" cap="none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800" b="1" i="1" cap="none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800" b="1" i="1" cap="none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𝒏</m:t>
                            </m:r>
                          </m:sub>
                        </m:sSub>
                        <m:r>
                          <a:rPr lang="en-US" sz="2800" b="1" i="1" cap="none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2800" b="1" cap="none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 </m:t>
                        </m:r>
                      </m:e>
                      <m:sup>
                        <m:r>
                          <a:rPr lang="en-US" sz="2800" b="1" i="1" cap="none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𝟐</m:t>
                        </m:r>
                      </m:sup>
                    </m:sSup>
                  </m:oMath>
                </a14:m>
                <a:endParaRPr lang="en-US" sz="2800" b="1" cap="none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r>
                  <a:rPr lang="en-US" sz="28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Calculus brings us to the following estimates: </a:t>
                </a:r>
              </a:p>
              <a:p>
                <a:pPr lvl="1"/>
                <a:endParaRPr lang="en-US" sz="2800" cap="none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75" y="1511309"/>
                <a:ext cx="10364452" cy="508878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5771" y="4923305"/>
            <a:ext cx="4760458" cy="194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624129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Simple linear regression (ordinary least squares)</a:t>
            </a:r>
            <a:endParaRPr lang="en-US" b="1" dirty="0"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75" y="1511309"/>
            <a:ext cx="10364452" cy="5088783"/>
          </a:xfrm>
        </p:spPr>
        <p:txBody>
          <a:bodyPr>
            <a:normAutofit/>
          </a:bodyPr>
          <a:lstStyle/>
          <a:p>
            <a:pPr lvl="1"/>
            <a:endParaRPr lang="en-US" sz="2800" b="1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sz="2800" b="1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231" y="1511309"/>
            <a:ext cx="9431537" cy="467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30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624129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Assessing </a:t>
            </a:r>
            <a:r>
              <a:rPr lang="en-US" b="1" dirty="0" smtClean="0"/>
              <a:t>the accuracy of the </a:t>
            </a:r>
            <a:r>
              <a:rPr lang="en-US" b="1" dirty="0" smtClean="0"/>
              <a:t>OLS coefficients</a:t>
            </a:r>
            <a:endParaRPr lang="en-US" b="1" dirty="0"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75" y="1511309"/>
            <a:ext cx="10364452" cy="5088783"/>
          </a:xfrm>
        </p:spPr>
        <p:txBody>
          <a:bodyPr>
            <a:normAutofit/>
          </a:bodyPr>
          <a:lstStyle/>
          <a:p>
            <a:pPr lvl="1"/>
            <a:r>
              <a:rPr lang="en-US" sz="2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Once the parameters are found, accuracy of the coefficient estimates can be assessed</a:t>
            </a:r>
          </a:p>
          <a:p>
            <a:pPr lvl="1"/>
            <a:endParaRPr lang="en-US" sz="2400" b="1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0636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62412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Assessing the accuracy of the OLS coefficients</a:t>
            </a:r>
            <a:endParaRPr lang="en-US" b="1" dirty="0">
              <a:latin typeface="Gill Sans MT" panose="020B05020201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13775" y="1511309"/>
                <a:ext cx="10364452" cy="5088783"/>
              </a:xfrm>
            </p:spPr>
            <p:txBody>
              <a:bodyPr>
                <a:normAutofit/>
              </a:bodyPr>
              <a:lstStyle/>
              <a:p>
                <a:pPr lvl="1"/>
                <a:r>
                  <a:rPr lang="en-US" sz="24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Once the parameters are found, accuracy of the coefficient estimates can be assessed</a:t>
                </a:r>
              </a:p>
              <a:p>
                <a:pPr lvl="1"/>
                <a:r>
                  <a:rPr lang="en-US" sz="24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This is done by taking the standard errors (</a:t>
                </a:r>
                <a:r>
                  <a:rPr lang="en-US" sz="2400" b="1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SE</a:t>
                </a:r>
                <a:r>
                  <a:rPr lang="en-US" sz="24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) of the coefficients and computing the </a:t>
                </a:r>
                <a:r>
                  <a:rPr lang="en-US" sz="2400" b="1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t-statistic </a:t>
                </a:r>
                <a:r>
                  <a:rPr lang="en-US" sz="24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cap="none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400" b="1" i="1" cap="none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𝜷</m:t>
                        </m:r>
                      </m:e>
                      <m:sub>
                        <m:r>
                          <a:rPr lang="en-US" sz="2400" b="1" i="1" cap="none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𝒐</m:t>
                        </m:r>
                      </m:sub>
                    </m:sSub>
                  </m:oMath>
                </a14:m>
                <a:r>
                  <a:rPr lang="en-US" sz="2400" b="1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4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and</a:t>
                </a:r>
                <a:r>
                  <a:rPr lang="en-US" sz="2400" b="1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cap="none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400" b="1" i="1" cap="none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𝜷</m:t>
                        </m:r>
                      </m:e>
                      <m:sub>
                        <m:r>
                          <a:rPr lang="en-US" sz="2400" b="1" i="1" cap="none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sz="2400" b="1" cap="none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endParaRPr lang="en-US" sz="2400" b="1" cap="none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75" y="1511309"/>
                <a:ext cx="10364452" cy="5088783"/>
              </a:xfrm>
              <a:blipFill>
                <a:blip r:embed="rId2"/>
                <a:stretch>
                  <a:fillRect t="-120" r="-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123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62412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Assessing the accuracy of the OLS coefficients</a:t>
            </a:r>
            <a:endParaRPr lang="en-US" b="1" dirty="0">
              <a:latin typeface="Gill Sans MT" panose="020B05020201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13775" y="1511309"/>
                <a:ext cx="10364452" cy="5088783"/>
              </a:xfrm>
            </p:spPr>
            <p:txBody>
              <a:bodyPr>
                <a:normAutofit/>
              </a:bodyPr>
              <a:lstStyle/>
              <a:p>
                <a:pPr lvl="1"/>
                <a:r>
                  <a:rPr lang="en-US" sz="24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Once the parameters are found, accuracy of the coefficient estimates can be assessed</a:t>
                </a:r>
              </a:p>
              <a:p>
                <a:pPr lvl="1"/>
                <a:r>
                  <a:rPr lang="en-US" sz="24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This is done by taking the standard errors (</a:t>
                </a:r>
                <a:r>
                  <a:rPr lang="en-US" sz="2400" b="1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SE</a:t>
                </a:r>
                <a:r>
                  <a:rPr lang="en-US" sz="24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) of the coefficients and computing the </a:t>
                </a:r>
                <a:r>
                  <a:rPr lang="en-US" sz="2400" b="1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t-statistic </a:t>
                </a:r>
                <a:r>
                  <a:rPr lang="en-US" sz="24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cap="none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400" b="1" i="1" cap="none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𝜷</m:t>
                        </m:r>
                      </m:e>
                      <m:sub>
                        <m:r>
                          <a:rPr lang="en-US" sz="2400" b="1" i="1" cap="none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𝒐</m:t>
                        </m:r>
                      </m:sub>
                    </m:sSub>
                  </m:oMath>
                </a14:m>
                <a:r>
                  <a:rPr lang="en-US" sz="2400" b="1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4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and</a:t>
                </a:r>
                <a:r>
                  <a:rPr lang="en-US" sz="2400" b="1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cap="none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400" b="1" i="1" cap="none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𝜷</m:t>
                        </m:r>
                      </m:e>
                      <m:sub>
                        <m:r>
                          <a:rPr lang="en-US" sz="2400" b="1" i="1" cap="none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sz="2400" b="1" cap="none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r>
                  <a:rPr lang="en-US" sz="24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This t-test measures a hypothesis that the true </a:t>
                </a:r>
                <a14:m>
                  <m:oMath xmlns:m="http://schemas.openxmlformats.org/officeDocument/2006/math">
                    <m:r>
                      <a:rPr lang="en-US" sz="2400" b="1" i="1" cap="none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𝜷</m:t>
                    </m:r>
                  </m:oMath>
                </a14:m>
                <a:r>
                  <a:rPr lang="en-US" sz="24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equals zero. If it does equal zero, than there is no meaningful relationship between the predictor and the target. </a:t>
                </a:r>
              </a:p>
              <a:p>
                <a:pPr marL="457200" lvl="1" indent="0">
                  <a:buNone/>
                </a:pPr>
                <a:endParaRPr lang="en-US" sz="2400" cap="none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endParaRPr lang="en-US" sz="2400" b="1" cap="none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75" y="1511309"/>
                <a:ext cx="10364452" cy="5088783"/>
              </a:xfrm>
              <a:blipFill>
                <a:blip r:embed="rId2"/>
                <a:stretch>
                  <a:fillRect t="-120" r="-1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8725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62412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Assessing the accuracy of the OLS coefficients</a:t>
            </a:r>
            <a:endParaRPr lang="en-US" b="1" dirty="0">
              <a:latin typeface="Gill Sans MT" panose="020B05020201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13775" y="1511309"/>
                <a:ext cx="10364452" cy="5088783"/>
              </a:xfrm>
            </p:spPr>
            <p:txBody>
              <a:bodyPr>
                <a:normAutofit/>
              </a:bodyPr>
              <a:lstStyle/>
              <a:p>
                <a:pPr lvl="1"/>
                <a:r>
                  <a:rPr lang="en-US" sz="24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Once the parameters are found, accuracy of the coefficient estimates can be assessed</a:t>
                </a:r>
              </a:p>
              <a:p>
                <a:pPr lvl="1"/>
                <a:r>
                  <a:rPr lang="en-US" sz="24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This is done by taking the standard errors (</a:t>
                </a:r>
                <a:r>
                  <a:rPr lang="en-US" sz="2400" b="1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SE</a:t>
                </a:r>
                <a:r>
                  <a:rPr lang="en-US" sz="24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) of the coefficients and computing the </a:t>
                </a:r>
                <a:r>
                  <a:rPr lang="en-US" sz="2400" b="1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t-statistic </a:t>
                </a:r>
                <a:r>
                  <a:rPr lang="en-US" sz="24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cap="none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400" b="1" i="1" cap="none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𝜷</m:t>
                        </m:r>
                      </m:e>
                      <m:sub>
                        <m:r>
                          <a:rPr lang="en-US" sz="2400" b="1" i="1" cap="none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𝒐</m:t>
                        </m:r>
                      </m:sub>
                    </m:sSub>
                  </m:oMath>
                </a14:m>
                <a:r>
                  <a:rPr lang="en-US" sz="2400" b="1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4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and</a:t>
                </a:r>
                <a:r>
                  <a:rPr lang="en-US" sz="2400" b="1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cap="none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400" b="1" i="1" cap="none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𝜷</m:t>
                        </m:r>
                      </m:e>
                      <m:sub>
                        <m:r>
                          <a:rPr lang="en-US" sz="2400" b="1" i="1" cap="none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sz="2400" b="1" cap="none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r>
                  <a:rPr lang="en-US" sz="24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This t-test measures a hypothesis that the true </a:t>
                </a:r>
                <a14:m>
                  <m:oMath xmlns:m="http://schemas.openxmlformats.org/officeDocument/2006/math">
                    <m:r>
                      <a:rPr lang="en-US" sz="2400" b="1" i="1" cap="none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𝜷</m:t>
                    </m:r>
                  </m:oMath>
                </a14:m>
                <a:r>
                  <a:rPr lang="en-US" sz="24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equals zero. If it does equal zero, than there is no meaningful relationship between the predictor and the target. </a:t>
                </a:r>
              </a:p>
              <a:p>
                <a:pPr marL="457200" lvl="1" indent="0">
                  <a:buNone/>
                </a:pPr>
                <a:endParaRPr lang="en-US" sz="2400" cap="none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endParaRPr lang="en-US" sz="2400" b="1" cap="none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75" y="1511309"/>
                <a:ext cx="10364452" cy="5088783"/>
              </a:xfrm>
              <a:blipFill>
                <a:blip r:embed="rId2"/>
                <a:stretch>
                  <a:fillRect t="-120" r="-1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5258" y="4627443"/>
            <a:ext cx="3981484" cy="1738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708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62412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Assessing the accuracy of the OLS coefficients</a:t>
            </a:r>
            <a:endParaRPr lang="en-US" b="1" dirty="0"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75" y="1511309"/>
            <a:ext cx="10364452" cy="5088783"/>
          </a:xfrm>
        </p:spPr>
        <p:txBody>
          <a:bodyPr>
            <a:normAutofit/>
          </a:bodyPr>
          <a:lstStyle/>
          <a:p>
            <a:pPr lvl="1"/>
            <a:r>
              <a:rPr lang="en-US" sz="28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Using a t-distribution, we convert the t-statistic into the infamous </a:t>
            </a:r>
            <a:r>
              <a:rPr lang="en-US" sz="2800" b="1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p-value</a:t>
            </a:r>
            <a:r>
              <a:rPr lang="en-US" sz="28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 for each coefficient </a:t>
            </a:r>
          </a:p>
          <a:p>
            <a:pPr lvl="1"/>
            <a:endParaRPr lang="en-US" sz="2400" b="1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9917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624129"/>
          </a:xfrm>
        </p:spPr>
        <p:txBody>
          <a:bodyPr>
            <a:normAutofit/>
          </a:bodyPr>
          <a:lstStyle/>
          <a:p>
            <a:r>
              <a:rPr lang="en-US" b="1" dirty="0"/>
              <a:t>Today’s class</a:t>
            </a:r>
            <a:endParaRPr lang="en-US" b="1" dirty="0"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75" y="1511309"/>
            <a:ext cx="10364452" cy="5088783"/>
          </a:xfrm>
        </p:spPr>
        <p:txBody>
          <a:bodyPr>
            <a:normAutofit/>
          </a:bodyPr>
          <a:lstStyle/>
          <a:p>
            <a:r>
              <a:rPr lang="en-US" sz="2800" cap="none" dirty="0">
                <a:latin typeface="Calibri" panose="020F0502020204030204" pitchFamily="34" charset="0"/>
                <a:cs typeface="Calibri" panose="020F0502020204030204" pitchFamily="34" charset="0"/>
              </a:rPr>
              <a:t>Simple linear regression (one </a:t>
            </a:r>
            <a:r>
              <a:rPr lang="en-US" sz="28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predictor)</a:t>
            </a:r>
            <a:endParaRPr lang="en-US" sz="28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sz="2400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8649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62412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Assessing the accuracy of the OLS coefficients</a:t>
            </a:r>
            <a:endParaRPr lang="en-US" b="1" dirty="0"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75" y="1511309"/>
            <a:ext cx="10364452" cy="5088783"/>
          </a:xfrm>
        </p:spPr>
        <p:txBody>
          <a:bodyPr>
            <a:normAutofit/>
          </a:bodyPr>
          <a:lstStyle/>
          <a:p>
            <a:pPr lvl="1"/>
            <a:r>
              <a:rPr lang="en-US" sz="28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Using a t-distribution, we convert the t-statistic into the infamous </a:t>
            </a:r>
            <a:r>
              <a:rPr lang="en-US" sz="2800" b="1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p-value</a:t>
            </a:r>
            <a:r>
              <a:rPr lang="en-US" sz="28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 for each coefficient </a:t>
            </a:r>
          </a:p>
          <a:p>
            <a:pPr lvl="1"/>
            <a:r>
              <a:rPr lang="en-US" sz="28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A small p-value indicates that it is unlikely to observe a strong relationship between the predictor and response due to chance.</a:t>
            </a:r>
          </a:p>
          <a:p>
            <a:pPr lvl="1"/>
            <a:endParaRPr lang="en-US" sz="2400" b="1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466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62412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Assessing the accuracy of the OLS coefficients</a:t>
            </a:r>
            <a:endParaRPr lang="en-US" b="1" dirty="0">
              <a:latin typeface="Gill Sans MT" panose="020B05020201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13775" y="1511309"/>
                <a:ext cx="10364452" cy="5088783"/>
              </a:xfrm>
            </p:spPr>
            <p:txBody>
              <a:bodyPr>
                <a:normAutofit/>
              </a:bodyPr>
              <a:lstStyle/>
              <a:p>
                <a:pPr lvl="1"/>
                <a:r>
                  <a:rPr lang="en-US" sz="2800" cap="none" dirty="0">
                    <a:latin typeface="Calibri" panose="020F0502020204030204" pitchFamily="34" charset="0"/>
                    <a:cs typeface="Calibri" panose="020F0502020204030204" pitchFamily="34" charset="0"/>
                  </a:rPr>
                  <a:t>Using a t-distribution, we convert the t-statistic into the infamous </a:t>
                </a:r>
                <a:r>
                  <a:rPr lang="en-US" sz="2800" b="1" cap="none" dirty="0">
                    <a:latin typeface="Calibri" panose="020F0502020204030204" pitchFamily="34" charset="0"/>
                    <a:cs typeface="Calibri" panose="020F0502020204030204" pitchFamily="34" charset="0"/>
                  </a:rPr>
                  <a:t>p-value</a:t>
                </a:r>
                <a:r>
                  <a:rPr lang="en-US" sz="2800" cap="none" dirty="0">
                    <a:latin typeface="Calibri" panose="020F0502020204030204" pitchFamily="34" charset="0"/>
                    <a:cs typeface="Calibri" panose="020F0502020204030204" pitchFamily="34" charset="0"/>
                  </a:rPr>
                  <a:t> for each coefficient </a:t>
                </a:r>
              </a:p>
              <a:p>
                <a:pPr lvl="1"/>
                <a:r>
                  <a:rPr lang="en-US" sz="28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A small p-value indicates that it is unlikely to observe a strong relationship between the predictor and response due to chance.</a:t>
                </a:r>
              </a:p>
              <a:p>
                <a:pPr lvl="1"/>
                <a:r>
                  <a:rPr lang="en-US" sz="28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Essentially, we are testing the likelihood that the population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cap="none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800" b="1" i="1" cap="none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𝜷</m:t>
                        </m:r>
                      </m:e>
                      <m:sub>
                        <m:r>
                          <a:rPr lang="en-US" sz="2800" b="1" i="1" cap="none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𝒐</m:t>
                        </m:r>
                      </m:sub>
                    </m:sSub>
                  </m:oMath>
                </a14:m>
                <a:r>
                  <a:rPr lang="en-US" sz="2800" b="1" cap="none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8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or</a:t>
                </a:r>
                <a:r>
                  <a:rPr lang="en-US" sz="2800" b="1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cap="none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800" b="1" i="1" cap="none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𝜷</m:t>
                        </m:r>
                      </m:e>
                      <m:sub>
                        <m:r>
                          <a:rPr lang="en-US" sz="2800" b="1" i="1" cap="none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8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equals zero or not. </a:t>
                </a:r>
              </a:p>
              <a:p>
                <a:pPr lvl="1"/>
                <a:endParaRPr lang="en-US" sz="2400" cap="none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endParaRPr lang="en-US" sz="2800" b="1" cap="none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75" y="1511309"/>
                <a:ext cx="10364452" cy="5088783"/>
              </a:xfrm>
              <a:blipFill>
                <a:blip r:embed="rId2"/>
                <a:stretch>
                  <a:fillRect t="-240" r="-1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0188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62412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Assessing the accuracy of the OLS coefficients</a:t>
            </a:r>
            <a:endParaRPr lang="en-US" b="1" dirty="0"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75" y="1511309"/>
            <a:ext cx="10364452" cy="508878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8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8402" y="1242646"/>
            <a:ext cx="8375196" cy="447235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08402" y="5715000"/>
            <a:ext cx="83751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Sales: How many units of a product sold (thousands)</a:t>
            </a:r>
          </a:p>
          <a:p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TV: Budget for television advertisement (thousands of $) 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188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62412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Assessing the accuracy of the OLS coefficients</a:t>
            </a:r>
            <a:endParaRPr lang="en-US" b="1" dirty="0"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75" y="1511309"/>
            <a:ext cx="10364452" cy="508878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8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4475" y="1242646"/>
            <a:ext cx="8903050" cy="145188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13775" y="2694528"/>
            <a:ext cx="1063052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Here is the final model output for a training data 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5786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62412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Assessing the accuracy of the OLS coefficients</a:t>
            </a:r>
            <a:endParaRPr lang="en-US" b="1" dirty="0"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75" y="1511309"/>
            <a:ext cx="10364452" cy="508878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8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4475" y="1242646"/>
            <a:ext cx="8903050" cy="145188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13775" y="2694528"/>
            <a:ext cx="106305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Here is the final model output for a training data 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Look at how small the standard errors are compared to the coefficient estimates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5160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62412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Assessing the accuracy of the OLS coefficients</a:t>
            </a:r>
            <a:endParaRPr lang="en-US" b="1" dirty="0"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75" y="1511309"/>
            <a:ext cx="10364452" cy="508878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8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4475" y="1242646"/>
            <a:ext cx="8903050" cy="145188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13775" y="2694528"/>
            <a:ext cx="10630525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Here is the final model output for a training data 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Look at how small the standard errors are compared to the coefficient estimates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This results in high t-statistic, and a low p-value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093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62412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Assessing the accuracy of the OLS coefficients</a:t>
            </a:r>
            <a:endParaRPr lang="en-US" b="1" dirty="0"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75" y="1511309"/>
            <a:ext cx="10364452" cy="508878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8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4475" y="1242646"/>
            <a:ext cx="8903050" cy="145188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13775" y="2694528"/>
            <a:ext cx="1063052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Here is the final model output for a training data 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Look at how small the standard errors are compared to the coefficient estimates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This results in high t-statistic, and a low p-value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p-value is telling us how likely it is that the TRUE population coefficients equal zero.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5750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62412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Assessing the accuracy of the OLS coefficients</a:t>
            </a:r>
            <a:endParaRPr lang="en-US" b="1" dirty="0"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75" y="1511309"/>
            <a:ext cx="10364452" cy="508878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8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4475" y="1242646"/>
            <a:ext cx="8903050" cy="145188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13775" y="2694528"/>
            <a:ext cx="10630525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Here is the final model output for a training data 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Look at how small the standard errors are compared to the coefficient estimates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This results in high t-statistic, and a low p-value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p-value is telling us how likely it is that the TRUE population coefficients equal zero.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In both cases, we can see that the relationship is strong enough that we can be very confident that the relationship we are capturing is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real (higher TV budget will increase sales). </a:t>
            </a:r>
            <a:endParaRPr lang="en-US" sz="2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5721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624129"/>
          </a:xfrm>
        </p:spPr>
        <p:txBody>
          <a:bodyPr>
            <a:normAutofit/>
          </a:bodyPr>
          <a:lstStyle/>
          <a:p>
            <a:r>
              <a:rPr lang="en-US" b="1" dirty="0"/>
              <a:t>Assessing the </a:t>
            </a:r>
            <a:r>
              <a:rPr lang="en-US" b="1" dirty="0" smtClean="0"/>
              <a:t>accuracy of the model</a:t>
            </a:r>
            <a:endParaRPr lang="en-US" b="1" dirty="0">
              <a:latin typeface="Gill Sans MT" panose="020B0502020104020203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913775" y="1242646"/>
                <a:ext cx="10364452" cy="508878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20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8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6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lvl="1"/>
                <a:r>
                  <a:rPr lang="en-US" sz="28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Now that we’ve investigated the coefficients, we want to explore the model overall</a:t>
                </a:r>
              </a:p>
              <a:p>
                <a:pPr lvl="1"/>
                <a:r>
                  <a:rPr lang="en-US" sz="28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For linear regression, we tend to look at three different measures of how well the </a:t>
                </a:r>
                <a:r>
                  <a:rPr lang="en-US" sz="28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model </a:t>
                </a:r>
                <a:r>
                  <a:rPr lang="en-US" sz="28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fits the </a:t>
                </a:r>
                <a:r>
                  <a:rPr lang="en-US" sz="28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training data</a:t>
                </a:r>
                <a:r>
                  <a:rPr lang="en-US" sz="28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</a:p>
              <a:p>
                <a:pPr lvl="2"/>
                <a:r>
                  <a:rPr lang="en-US" sz="26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Residual standard error (RSE)</a:t>
                </a:r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sz="2600" i="1" cap="none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600" b="0" i="1" cap="none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𝑅</m:t>
                        </m:r>
                      </m:e>
                      <m:sup>
                        <m:r>
                          <a:rPr lang="en-US" sz="2600" b="0" i="1" cap="none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6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statistic</a:t>
                </a:r>
              </a:p>
              <a:p>
                <a:pPr lvl="2"/>
                <a:r>
                  <a:rPr lang="en-US" sz="26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F-statistic</a:t>
                </a:r>
              </a:p>
              <a:p>
                <a:pPr marL="457200" lvl="1" indent="0">
                  <a:buNone/>
                </a:pPr>
                <a:endParaRPr lang="en-US" sz="2800" cap="none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775" y="1242646"/>
                <a:ext cx="10364452" cy="5088783"/>
              </a:xfrm>
              <a:prstGeom prst="rect">
                <a:avLst/>
              </a:prstGeom>
              <a:blipFill>
                <a:blip r:embed="rId2"/>
                <a:stretch>
                  <a:fillRect t="-240" r="-1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5832" y="4240871"/>
            <a:ext cx="5782394" cy="2090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597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624129"/>
          </a:xfrm>
        </p:spPr>
        <p:txBody>
          <a:bodyPr>
            <a:normAutofit/>
          </a:bodyPr>
          <a:lstStyle/>
          <a:p>
            <a:r>
              <a:rPr lang="en-US" b="1" dirty="0"/>
              <a:t>Assessing the </a:t>
            </a:r>
            <a:r>
              <a:rPr lang="en-US" b="1" dirty="0" smtClean="0"/>
              <a:t>accuracy of the model</a:t>
            </a:r>
            <a:endParaRPr lang="en-US" b="1" dirty="0">
              <a:latin typeface="Gill Sans MT" panose="020B0502020104020203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13775" y="1242646"/>
            <a:ext cx="10364452" cy="50887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8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RSE is the measure of the average amount the response will deviate from the regression </a:t>
            </a:r>
            <a:r>
              <a:rPr lang="en-US" sz="2800" cap="none" dirty="0">
                <a:latin typeface="Calibri" panose="020F0502020204030204" pitchFamily="34" charset="0"/>
                <a:cs typeface="Calibri" panose="020F0502020204030204" pitchFamily="34" charset="0"/>
              </a:rPr>
              <a:t>line (standard deviation).</a:t>
            </a:r>
            <a:endParaRPr lang="en-US" sz="28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sz="26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buNone/>
            </a:pPr>
            <a:endParaRPr lang="en-US" sz="28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5832" y="4240871"/>
            <a:ext cx="5782394" cy="2090558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5865962" y="4796287"/>
            <a:ext cx="5072332" cy="500332"/>
          </a:xfrm>
          <a:prstGeom prst="roundRect">
            <a:avLst/>
          </a:prstGeom>
          <a:noFill/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622" y="4657612"/>
            <a:ext cx="4429278" cy="1278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885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624129"/>
          </a:xfrm>
        </p:spPr>
        <p:txBody>
          <a:bodyPr>
            <a:normAutofit/>
          </a:bodyPr>
          <a:lstStyle/>
          <a:p>
            <a:r>
              <a:rPr lang="en-US" b="1" dirty="0"/>
              <a:t>Today’s class</a:t>
            </a:r>
            <a:endParaRPr lang="en-US" b="1" dirty="0"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75" y="1511309"/>
            <a:ext cx="10364452" cy="5088783"/>
          </a:xfrm>
        </p:spPr>
        <p:txBody>
          <a:bodyPr>
            <a:normAutofit/>
          </a:bodyPr>
          <a:lstStyle/>
          <a:p>
            <a:r>
              <a:rPr lang="en-US" sz="2800" cap="none" dirty="0">
                <a:latin typeface="Calibri" panose="020F0502020204030204" pitchFamily="34" charset="0"/>
                <a:cs typeface="Calibri" panose="020F0502020204030204" pitchFamily="34" charset="0"/>
              </a:rPr>
              <a:t>Simple linear regression (one </a:t>
            </a:r>
            <a:r>
              <a:rPr lang="en-US" sz="28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predictor)</a:t>
            </a:r>
            <a:endParaRPr lang="en-US" sz="28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800" cap="none" dirty="0">
                <a:latin typeface="Calibri" panose="020F0502020204030204" pitchFamily="34" charset="0"/>
                <a:cs typeface="Calibri" panose="020F0502020204030204" pitchFamily="34" charset="0"/>
              </a:rPr>
              <a:t>Multiple linear regression (many predictors)</a:t>
            </a:r>
          </a:p>
          <a:p>
            <a:pPr lvl="1"/>
            <a:r>
              <a:rPr lang="en-US" sz="2800" cap="none" dirty="0">
                <a:latin typeface="Calibri" panose="020F0502020204030204" pitchFamily="34" charset="0"/>
                <a:cs typeface="Calibri" panose="020F0502020204030204" pitchFamily="34" charset="0"/>
              </a:rPr>
              <a:t>How to select predictors</a:t>
            </a:r>
          </a:p>
          <a:p>
            <a:pPr lvl="1"/>
            <a:r>
              <a:rPr lang="en-US" sz="2800" cap="none" dirty="0">
                <a:latin typeface="Calibri" panose="020F0502020204030204" pitchFamily="34" charset="0"/>
                <a:cs typeface="Calibri" panose="020F0502020204030204" pitchFamily="34" charset="0"/>
              </a:rPr>
              <a:t>Quantitative versus qualitative predictors</a:t>
            </a:r>
          </a:p>
          <a:p>
            <a:pPr lvl="1"/>
            <a:r>
              <a:rPr lang="en-US" sz="2800" cap="none" dirty="0">
                <a:latin typeface="Calibri" panose="020F0502020204030204" pitchFamily="34" charset="0"/>
                <a:cs typeface="Calibri" panose="020F0502020204030204" pitchFamily="34" charset="0"/>
              </a:rPr>
              <a:t>Problems </a:t>
            </a:r>
          </a:p>
          <a:p>
            <a:pPr lvl="1"/>
            <a:endParaRPr lang="en-US" sz="2400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1722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624129"/>
          </a:xfrm>
        </p:spPr>
        <p:txBody>
          <a:bodyPr>
            <a:normAutofit/>
          </a:bodyPr>
          <a:lstStyle/>
          <a:p>
            <a:r>
              <a:rPr lang="en-US" b="1" dirty="0"/>
              <a:t>Assessing the </a:t>
            </a:r>
            <a:r>
              <a:rPr lang="en-US" b="1" dirty="0" smtClean="0"/>
              <a:t>accuracy of the model</a:t>
            </a:r>
            <a:endParaRPr lang="en-US" b="1" dirty="0">
              <a:latin typeface="Gill Sans MT" panose="020B0502020104020203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13775" y="1242646"/>
            <a:ext cx="10364452" cy="50887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8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RSE is the measure of the average amount the response will deviate from the regression </a:t>
            </a:r>
            <a:r>
              <a:rPr lang="en-US" sz="28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line (standard deviation).</a:t>
            </a:r>
            <a:endParaRPr lang="en-US" sz="28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8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In this case, our value is 3.26, which means actual sales in each market deviates from the regression line by an average of 3,260 units</a:t>
            </a:r>
          </a:p>
          <a:p>
            <a:pPr lvl="1"/>
            <a:endParaRPr lang="en-US" sz="26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buNone/>
            </a:pPr>
            <a:endParaRPr lang="en-US" sz="28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5832" y="4240871"/>
            <a:ext cx="5782394" cy="2090558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5865962" y="4796287"/>
            <a:ext cx="5072332" cy="500332"/>
          </a:xfrm>
          <a:prstGeom prst="roundRect">
            <a:avLst/>
          </a:prstGeom>
          <a:noFill/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622" y="4657612"/>
            <a:ext cx="4429278" cy="1278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6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624129"/>
          </a:xfrm>
        </p:spPr>
        <p:txBody>
          <a:bodyPr>
            <a:normAutofit/>
          </a:bodyPr>
          <a:lstStyle/>
          <a:p>
            <a:r>
              <a:rPr lang="en-US" b="1" dirty="0"/>
              <a:t>Assessing the </a:t>
            </a:r>
            <a:r>
              <a:rPr lang="en-US" b="1" dirty="0" smtClean="0"/>
              <a:t>accuracy of the model</a:t>
            </a:r>
            <a:endParaRPr lang="en-US" b="1" dirty="0">
              <a:latin typeface="Gill Sans MT" panose="020B05020201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913775" y="1242646"/>
                <a:ext cx="10364452" cy="508878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20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8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6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lvl="1"/>
                <a:r>
                  <a:rPr lang="en-US" sz="24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Where RSE is an </a:t>
                </a:r>
                <a:r>
                  <a:rPr lang="en-US" sz="2400" b="1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absolute</a:t>
                </a:r>
                <a:r>
                  <a:rPr lang="en-US" sz="24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measure of fit,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cap="none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400" i="1" cap="none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𝑅</m:t>
                        </m:r>
                      </m:e>
                      <m:sup>
                        <m:r>
                          <a:rPr lang="en-US" sz="2400" i="1" cap="none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statistic is a </a:t>
                </a:r>
                <a:r>
                  <a:rPr lang="en-US" sz="2400" b="1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proportion</a:t>
                </a:r>
                <a:r>
                  <a:rPr lang="en-US" sz="24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  <a:p>
                <a:pPr marL="457200" lvl="1" indent="0">
                  <a:buNone/>
                </a:pPr>
                <a:endParaRPr lang="en-US" sz="2800" cap="none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775" y="1242646"/>
                <a:ext cx="10364452" cy="5088783"/>
              </a:xfrm>
              <a:prstGeom prst="rect">
                <a:avLst/>
              </a:prstGeom>
              <a:blipFill>
                <a:blip r:embed="rId2"/>
                <a:stretch>
                  <a:fillRect t="-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5832" y="4240871"/>
            <a:ext cx="5782394" cy="2090558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5850863" y="5158597"/>
            <a:ext cx="5072332" cy="500332"/>
          </a:xfrm>
          <a:prstGeom prst="roundRect">
            <a:avLst/>
          </a:prstGeom>
          <a:noFill/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057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624129"/>
          </a:xfrm>
        </p:spPr>
        <p:txBody>
          <a:bodyPr>
            <a:normAutofit/>
          </a:bodyPr>
          <a:lstStyle/>
          <a:p>
            <a:r>
              <a:rPr lang="en-US" b="1" dirty="0"/>
              <a:t>Assessing the </a:t>
            </a:r>
            <a:r>
              <a:rPr lang="en-US" b="1" dirty="0" smtClean="0"/>
              <a:t>accuracy of the model</a:t>
            </a:r>
            <a:endParaRPr lang="en-US" b="1" dirty="0">
              <a:latin typeface="Gill Sans MT" panose="020B05020201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913775" y="1242646"/>
                <a:ext cx="10364452" cy="508878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20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8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6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lvl="1"/>
                <a:r>
                  <a:rPr lang="en-US" sz="24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Where RSE is an </a:t>
                </a:r>
                <a:r>
                  <a:rPr lang="en-US" sz="2400" b="1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absolute</a:t>
                </a:r>
                <a:r>
                  <a:rPr lang="en-US" sz="24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measure of fit,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cap="none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400" i="1" cap="none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𝑅</m:t>
                        </m:r>
                      </m:e>
                      <m:sup>
                        <m:r>
                          <a:rPr lang="en-US" sz="2400" i="1" cap="none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statistic is a </a:t>
                </a:r>
                <a:r>
                  <a:rPr lang="en-US" sz="2400" b="1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proportion</a:t>
                </a:r>
                <a:r>
                  <a:rPr lang="en-US" sz="24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  <a:p>
                <a:pPr lvl="1"/>
                <a:r>
                  <a:rPr lang="en-US" sz="24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It measures what percentage of variance in the data the model captures (range of 0 to 1)</a:t>
                </a:r>
              </a:p>
              <a:p>
                <a:pPr marL="457200" lvl="1" indent="0">
                  <a:buNone/>
                </a:pPr>
                <a:endParaRPr lang="en-US" sz="2800" cap="none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775" y="1242646"/>
                <a:ext cx="10364452" cy="5088783"/>
              </a:xfrm>
              <a:prstGeom prst="rect">
                <a:avLst/>
              </a:prstGeom>
              <a:blipFill>
                <a:blip r:embed="rId2"/>
                <a:stretch>
                  <a:fillRect t="-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5832" y="4240871"/>
            <a:ext cx="5782394" cy="2090558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5850863" y="5158597"/>
            <a:ext cx="5072332" cy="500332"/>
          </a:xfrm>
          <a:prstGeom prst="roundRect">
            <a:avLst/>
          </a:prstGeom>
          <a:noFill/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575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624129"/>
          </a:xfrm>
        </p:spPr>
        <p:txBody>
          <a:bodyPr>
            <a:normAutofit/>
          </a:bodyPr>
          <a:lstStyle/>
          <a:p>
            <a:r>
              <a:rPr lang="en-US" b="1" dirty="0"/>
              <a:t>Assessing the </a:t>
            </a:r>
            <a:r>
              <a:rPr lang="en-US" b="1" dirty="0" smtClean="0"/>
              <a:t>accuracy of the model</a:t>
            </a:r>
            <a:endParaRPr lang="en-US" b="1" dirty="0">
              <a:latin typeface="Gill Sans MT" panose="020B05020201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913775" y="1242646"/>
                <a:ext cx="10364452" cy="508878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20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8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6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lvl="1"/>
                <a:r>
                  <a:rPr lang="en-US" sz="24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Where RSE is an </a:t>
                </a:r>
                <a:r>
                  <a:rPr lang="en-US" sz="2400" b="1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absolute</a:t>
                </a:r>
                <a:r>
                  <a:rPr lang="en-US" sz="24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measure of fit,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cap="none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400" i="1" cap="none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𝑅</m:t>
                        </m:r>
                      </m:e>
                      <m:sup>
                        <m:r>
                          <a:rPr lang="en-US" sz="2400" i="1" cap="none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statistic is a </a:t>
                </a:r>
                <a:r>
                  <a:rPr lang="en-US" sz="2400" b="1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proportion</a:t>
                </a:r>
                <a:r>
                  <a:rPr lang="en-US" sz="24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  <a:p>
                <a:pPr lvl="1"/>
                <a:r>
                  <a:rPr lang="en-US" sz="24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It measures what percentage of variance in the data the model captures (range of 0 to 1)</a:t>
                </a:r>
              </a:p>
              <a:p>
                <a:pPr lvl="1"/>
                <a:r>
                  <a:rPr lang="en-US" sz="24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In this example, 61% of the variability in number of sales is explained by the linear regression on TV budget</a:t>
                </a:r>
              </a:p>
              <a:p>
                <a:pPr marL="457200" lvl="1" indent="0">
                  <a:buNone/>
                </a:pPr>
                <a:endParaRPr lang="en-US" sz="2800" cap="none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775" y="1242646"/>
                <a:ext cx="10364452" cy="5088783"/>
              </a:xfrm>
              <a:prstGeom prst="rect">
                <a:avLst/>
              </a:prstGeom>
              <a:blipFill>
                <a:blip r:embed="rId2"/>
                <a:stretch>
                  <a:fillRect t="-120" r="-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5832" y="4240871"/>
            <a:ext cx="5782394" cy="2090558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5850863" y="5158597"/>
            <a:ext cx="5072332" cy="500332"/>
          </a:xfrm>
          <a:prstGeom prst="roundRect">
            <a:avLst/>
          </a:prstGeom>
          <a:noFill/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894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624129"/>
          </a:xfrm>
        </p:spPr>
        <p:txBody>
          <a:bodyPr>
            <a:normAutofit/>
          </a:bodyPr>
          <a:lstStyle/>
          <a:p>
            <a:r>
              <a:rPr lang="en-US" b="1" dirty="0"/>
              <a:t>Assessing the </a:t>
            </a:r>
            <a:r>
              <a:rPr lang="en-US" b="1" dirty="0" smtClean="0"/>
              <a:t>accuracy of the model</a:t>
            </a:r>
            <a:endParaRPr lang="en-US" b="1" dirty="0">
              <a:latin typeface="Gill Sans MT" panose="020B05020201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913775" y="1242646"/>
                <a:ext cx="10364452" cy="508878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20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8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6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lvl="1"/>
                <a:r>
                  <a:rPr lang="en-US" sz="24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Where RSE is an </a:t>
                </a:r>
                <a:r>
                  <a:rPr lang="en-US" sz="2400" b="1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absolute</a:t>
                </a:r>
                <a:r>
                  <a:rPr lang="en-US" sz="24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measure of fit,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cap="none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400" i="1" cap="none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𝑅</m:t>
                        </m:r>
                      </m:e>
                      <m:sup>
                        <m:r>
                          <a:rPr lang="en-US" sz="2400" i="1" cap="none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statistic is a </a:t>
                </a:r>
                <a:r>
                  <a:rPr lang="en-US" sz="2400" b="1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proportion</a:t>
                </a:r>
                <a:r>
                  <a:rPr lang="en-US" sz="24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  <a:p>
                <a:pPr lvl="1"/>
                <a:r>
                  <a:rPr lang="en-US" sz="24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It measures what percentage of variance in the data the model captures (range of 0 to 1)</a:t>
                </a:r>
              </a:p>
              <a:p>
                <a:pPr lvl="1"/>
                <a:r>
                  <a:rPr lang="en-US" sz="24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In this example, 61% of the variability in number of sales is explained by the linear regression on TV budget</a:t>
                </a:r>
              </a:p>
              <a:p>
                <a:pPr lvl="1"/>
                <a:r>
                  <a:rPr lang="en-US" sz="24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In a simple linear regression setting,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cap="none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400" i="1" cap="none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𝑅</m:t>
                        </m:r>
                      </m:e>
                      <m:sup>
                        <m:r>
                          <a:rPr lang="en-US" sz="2400" i="1" cap="none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cap="none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400" cap="none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Cor</m:t>
                        </m:r>
                        <m:r>
                          <m:rPr>
                            <m:nor/>
                          </m:rPr>
                          <a:rPr lang="en-US" sz="2400" cap="none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2400" cap="none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sz="2400" cap="none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sz="2400" cap="none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Y</m:t>
                        </m:r>
                        <m:r>
                          <m:rPr>
                            <m:nor/>
                          </m:rPr>
                          <a:rPr lang="en-US" sz="2400" cap="none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)</m:t>
                        </m:r>
                      </m:e>
                      <m:sup>
                        <m:r>
                          <a:rPr lang="en-US" sz="2400" i="1" cap="none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400" cap="none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200" lvl="1" indent="0">
                  <a:buNone/>
                </a:pPr>
                <a:endParaRPr lang="en-US" sz="2800" cap="none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775" y="1242646"/>
                <a:ext cx="10364452" cy="5088783"/>
              </a:xfrm>
              <a:prstGeom prst="rect">
                <a:avLst/>
              </a:prstGeom>
              <a:blipFill>
                <a:blip r:embed="rId2"/>
                <a:stretch>
                  <a:fillRect t="-120" r="-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5832" y="4240871"/>
            <a:ext cx="5782394" cy="2090558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5850863" y="5158597"/>
            <a:ext cx="5072332" cy="500332"/>
          </a:xfrm>
          <a:prstGeom prst="roundRect">
            <a:avLst/>
          </a:prstGeom>
          <a:noFill/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8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624129"/>
          </a:xfrm>
        </p:spPr>
        <p:txBody>
          <a:bodyPr>
            <a:normAutofit/>
          </a:bodyPr>
          <a:lstStyle/>
          <a:p>
            <a:r>
              <a:rPr lang="en-US" b="1" dirty="0"/>
              <a:t>Assessing the </a:t>
            </a:r>
            <a:r>
              <a:rPr lang="en-US" b="1" dirty="0" smtClean="0"/>
              <a:t>accuracy of the model</a:t>
            </a:r>
            <a:endParaRPr lang="en-US" b="1" dirty="0">
              <a:latin typeface="Gill Sans MT" panose="020B0502020104020203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13775" y="1242646"/>
            <a:ext cx="10364452" cy="50887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F-statistic is really meant for multiple linear regression</a:t>
            </a:r>
          </a:p>
          <a:p>
            <a:pPr marL="457200" lvl="1" indent="0">
              <a:buNone/>
            </a:pPr>
            <a:endParaRPr lang="en-US" sz="28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5832" y="4240871"/>
            <a:ext cx="5782394" cy="2090558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5850863" y="5624424"/>
            <a:ext cx="5072332" cy="500332"/>
          </a:xfrm>
          <a:prstGeom prst="roundRect">
            <a:avLst/>
          </a:prstGeom>
          <a:noFill/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591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624129"/>
          </a:xfrm>
        </p:spPr>
        <p:txBody>
          <a:bodyPr>
            <a:normAutofit/>
          </a:bodyPr>
          <a:lstStyle/>
          <a:p>
            <a:r>
              <a:rPr lang="en-US" b="1" dirty="0"/>
              <a:t>Assessing the </a:t>
            </a:r>
            <a:r>
              <a:rPr lang="en-US" b="1" dirty="0" smtClean="0"/>
              <a:t>accuracy of the model</a:t>
            </a:r>
            <a:endParaRPr lang="en-US" b="1" dirty="0">
              <a:latin typeface="Gill Sans MT" panose="020B05020201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913775" y="1242646"/>
                <a:ext cx="10364452" cy="508878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20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8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6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lvl="1"/>
                <a:r>
                  <a:rPr lang="en-US" sz="24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F-statistic is really meant for multiple linear regression</a:t>
                </a:r>
              </a:p>
              <a:p>
                <a:pPr lvl="1"/>
                <a:r>
                  <a:rPr lang="en-US" sz="24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It test the hypothesis that </a:t>
                </a:r>
                <a:r>
                  <a:rPr lang="en-US" sz="2400" b="1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all</a:t>
                </a:r>
                <a:r>
                  <a:rPr lang="en-US" sz="24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slope coefficients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cap="none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400" cap="none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400" b="1" i="1" cap="none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400" b="1" i="1" cap="none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𝜷</m:t>
                            </m:r>
                          </m:e>
                          <m:sub>
                            <m:r>
                              <a:rPr lang="en-US" sz="2400" b="1" i="1" cap="none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𝒐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sz="2400" b="1" cap="none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400" cap="none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…</m:t>
                        </m:r>
                        <m:r>
                          <a:rPr lang="en-US" sz="2400" b="1" i="1" cap="none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𝜷</m:t>
                        </m:r>
                      </m:e>
                      <m:sub>
                        <m:r>
                          <a:rPr lang="en-US" sz="2400" b="1" i="1" cap="none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𝒑</m:t>
                        </m:r>
                      </m:sub>
                    </m:sSub>
                    <m:r>
                      <a:rPr lang="en-US" sz="2400" b="1" i="1" cap="none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)=</m:t>
                    </m:r>
                    <m:r>
                      <a:rPr lang="en-US" sz="2400" b="1" i="1" cap="none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𝟎</m:t>
                    </m:r>
                  </m:oMath>
                </a14:m>
                <a:endParaRPr lang="en-US" sz="2400" b="1" cap="none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200" lvl="1" indent="0">
                  <a:buNone/>
                </a:pPr>
                <a:endParaRPr lang="en-US" sz="2800" cap="none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775" y="1242646"/>
                <a:ext cx="10364452" cy="5088783"/>
              </a:xfrm>
              <a:prstGeom prst="rect">
                <a:avLst/>
              </a:prstGeom>
              <a:blipFill>
                <a:blip r:embed="rId2"/>
                <a:stretch>
                  <a:fillRect t="-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5832" y="4240871"/>
            <a:ext cx="5782394" cy="2090558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5850863" y="5624424"/>
            <a:ext cx="5072332" cy="500332"/>
          </a:xfrm>
          <a:prstGeom prst="roundRect">
            <a:avLst/>
          </a:prstGeom>
          <a:noFill/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740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624129"/>
          </a:xfrm>
        </p:spPr>
        <p:txBody>
          <a:bodyPr>
            <a:normAutofit/>
          </a:bodyPr>
          <a:lstStyle/>
          <a:p>
            <a:r>
              <a:rPr lang="en-US" b="1" dirty="0"/>
              <a:t>Assessing the </a:t>
            </a:r>
            <a:r>
              <a:rPr lang="en-US" b="1" dirty="0" smtClean="0"/>
              <a:t>accuracy of the model</a:t>
            </a:r>
            <a:endParaRPr lang="en-US" b="1" dirty="0">
              <a:latin typeface="Gill Sans MT" panose="020B05020201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913775" y="1242646"/>
                <a:ext cx="10364452" cy="508878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20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8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6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lvl="1"/>
                <a:r>
                  <a:rPr lang="en-US" sz="24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F-statistic is really meant for multiple linear regression</a:t>
                </a:r>
              </a:p>
              <a:p>
                <a:pPr lvl="1"/>
                <a:r>
                  <a:rPr lang="en-US" sz="24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It test the hypothesis that </a:t>
                </a:r>
                <a:r>
                  <a:rPr lang="en-US" sz="2400" b="1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all</a:t>
                </a:r>
                <a:r>
                  <a:rPr lang="en-US" sz="24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slope coefficients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cap="none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400" cap="none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400" b="1" i="1" cap="none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400" b="1" i="1" cap="none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𝜷</m:t>
                            </m:r>
                          </m:e>
                          <m:sub>
                            <m:r>
                              <a:rPr lang="en-US" sz="2400" b="1" i="1" cap="none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𝒐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sz="2400" b="1" cap="none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400" cap="none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…</m:t>
                        </m:r>
                        <m:r>
                          <a:rPr lang="en-US" sz="2400" b="1" i="1" cap="none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𝜷</m:t>
                        </m:r>
                      </m:e>
                      <m:sub>
                        <m:r>
                          <a:rPr lang="en-US" sz="2400" b="1" i="1" cap="none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𝒑</m:t>
                        </m:r>
                      </m:sub>
                    </m:sSub>
                    <m:r>
                      <a:rPr lang="en-US" sz="2400" b="1" i="1" cap="none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)=</m:t>
                    </m:r>
                    <m:r>
                      <a:rPr lang="en-US" sz="2400" b="1" i="1" cap="none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𝟎</m:t>
                    </m:r>
                  </m:oMath>
                </a14:m>
                <a:endParaRPr lang="en-US" sz="2400" b="1" cap="none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r>
                  <a:rPr lang="en-US" sz="24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If there is no relationship between the response and the predictors, we would expect the F-statistic to be close to 1</a:t>
                </a:r>
              </a:p>
              <a:p>
                <a:pPr marL="457200" lvl="1" indent="0">
                  <a:buNone/>
                </a:pPr>
                <a:endParaRPr lang="en-US" sz="2800" cap="none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775" y="1242646"/>
                <a:ext cx="10364452" cy="5088783"/>
              </a:xfrm>
              <a:prstGeom prst="rect">
                <a:avLst/>
              </a:prstGeom>
              <a:blipFill>
                <a:blip r:embed="rId2"/>
                <a:stretch>
                  <a:fillRect t="-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5832" y="4240871"/>
            <a:ext cx="5782394" cy="2090558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5850863" y="5624424"/>
            <a:ext cx="5072332" cy="500332"/>
          </a:xfrm>
          <a:prstGeom prst="roundRect">
            <a:avLst/>
          </a:prstGeom>
          <a:noFill/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480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624129"/>
          </a:xfrm>
        </p:spPr>
        <p:txBody>
          <a:bodyPr>
            <a:normAutofit/>
          </a:bodyPr>
          <a:lstStyle/>
          <a:p>
            <a:r>
              <a:rPr lang="en-US" b="1" dirty="0"/>
              <a:t>Assessing the </a:t>
            </a:r>
            <a:r>
              <a:rPr lang="en-US" b="1" dirty="0" smtClean="0"/>
              <a:t>accuracy of the model</a:t>
            </a:r>
            <a:endParaRPr lang="en-US" b="1" dirty="0">
              <a:latin typeface="Gill Sans MT" panose="020B05020201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913775" y="1242646"/>
                <a:ext cx="10364452" cy="508878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20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8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6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lvl="1"/>
                <a:r>
                  <a:rPr lang="en-US" sz="24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F-statistic is really meant for multiple linear regression</a:t>
                </a:r>
              </a:p>
              <a:p>
                <a:pPr lvl="1"/>
                <a:r>
                  <a:rPr lang="en-US" sz="24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It test the hypothesis that </a:t>
                </a:r>
                <a:r>
                  <a:rPr lang="en-US" sz="2400" b="1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all</a:t>
                </a:r>
                <a:r>
                  <a:rPr lang="en-US" sz="24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slope coefficients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cap="none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400" cap="none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400" b="1" i="1" cap="none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400" b="1" i="1" cap="none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𝜷</m:t>
                            </m:r>
                          </m:e>
                          <m:sub>
                            <m:r>
                              <a:rPr lang="en-US" sz="2400" b="1" i="1" cap="none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𝒐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sz="2400" b="1" cap="none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400" cap="none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…</m:t>
                        </m:r>
                        <m:r>
                          <a:rPr lang="en-US" sz="2400" b="1" i="1" cap="none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𝜷</m:t>
                        </m:r>
                      </m:e>
                      <m:sub>
                        <m:r>
                          <a:rPr lang="en-US" sz="2400" b="1" i="1" cap="none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𝒑</m:t>
                        </m:r>
                      </m:sub>
                    </m:sSub>
                    <m:r>
                      <a:rPr lang="en-US" sz="2400" b="1" i="1" cap="none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)=</m:t>
                    </m:r>
                    <m:r>
                      <a:rPr lang="en-US" sz="2400" b="1" i="1" cap="none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𝟎</m:t>
                    </m:r>
                  </m:oMath>
                </a14:m>
                <a:endParaRPr lang="en-US" sz="2400" b="1" cap="none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r>
                  <a:rPr lang="en-US" sz="24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If there is no relationship between the response and the predictors, we would expect the F-statistic to be close to 1</a:t>
                </a:r>
              </a:p>
              <a:p>
                <a:pPr lvl="1"/>
                <a:r>
                  <a:rPr lang="en-US" sz="24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In our simple linear regression example, we find significance from our single predictor. </a:t>
                </a:r>
              </a:p>
              <a:p>
                <a:pPr marL="457200" lvl="1" indent="0">
                  <a:buNone/>
                </a:pPr>
                <a:endParaRPr lang="en-US" sz="2800" cap="none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775" y="1242646"/>
                <a:ext cx="10364452" cy="5088783"/>
              </a:xfrm>
              <a:prstGeom prst="rect">
                <a:avLst/>
              </a:prstGeom>
              <a:blipFill>
                <a:blip r:embed="rId2"/>
                <a:stretch>
                  <a:fillRect t="-120" r="-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5832" y="4240871"/>
            <a:ext cx="5782394" cy="2090558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5850863" y="5624424"/>
            <a:ext cx="5072332" cy="500332"/>
          </a:xfrm>
          <a:prstGeom prst="roundRect">
            <a:avLst/>
          </a:prstGeom>
          <a:noFill/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968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624129"/>
          </a:xfrm>
        </p:spPr>
        <p:txBody>
          <a:bodyPr>
            <a:normAutofit/>
          </a:bodyPr>
          <a:lstStyle/>
          <a:p>
            <a:r>
              <a:rPr lang="en-US" b="1" dirty="0" smtClean="0"/>
              <a:t>MUILTIPLE linear regression</a:t>
            </a:r>
            <a:endParaRPr lang="en-US" b="1" dirty="0">
              <a:latin typeface="Gill Sans MT" panose="020B0502020104020203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13775" y="1242646"/>
            <a:ext cx="5905136" cy="50887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8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Now let’s generalize the model to fit many predictors</a:t>
            </a:r>
          </a:p>
          <a:p>
            <a:pPr lvl="1"/>
            <a:endParaRPr lang="en-US" sz="28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sz="28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endParaRPr lang="en-US" sz="26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7036" y="1416529"/>
            <a:ext cx="4772025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236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624129"/>
          </a:xfrm>
        </p:spPr>
        <p:txBody>
          <a:bodyPr>
            <a:normAutofit/>
          </a:bodyPr>
          <a:lstStyle/>
          <a:p>
            <a:r>
              <a:rPr lang="en-US" b="1" dirty="0"/>
              <a:t>Today’s class</a:t>
            </a:r>
            <a:endParaRPr lang="en-US" b="1" dirty="0"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75" y="1511309"/>
            <a:ext cx="10364452" cy="5088783"/>
          </a:xfrm>
        </p:spPr>
        <p:txBody>
          <a:bodyPr>
            <a:normAutofit/>
          </a:bodyPr>
          <a:lstStyle/>
          <a:p>
            <a:r>
              <a:rPr lang="en-US" sz="2800" cap="none" dirty="0">
                <a:latin typeface="Calibri" panose="020F0502020204030204" pitchFamily="34" charset="0"/>
                <a:cs typeface="Calibri" panose="020F0502020204030204" pitchFamily="34" charset="0"/>
              </a:rPr>
              <a:t>Simple linear regression (one </a:t>
            </a:r>
            <a:r>
              <a:rPr lang="en-US" sz="28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predictor)</a:t>
            </a:r>
            <a:endParaRPr lang="en-US" sz="28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800" cap="none" dirty="0">
                <a:latin typeface="Calibri" panose="020F0502020204030204" pitchFamily="34" charset="0"/>
                <a:cs typeface="Calibri" panose="020F0502020204030204" pitchFamily="34" charset="0"/>
              </a:rPr>
              <a:t>Multiple linear regression (many predictors)</a:t>
            </a:r>
          </a:p>
          <a:p>
            <a:pPr lvl="1"/>
            <a:r>
              <a:rPr lang="en-US" sz="2800" cap="none" dirty="0">
                <a:latin typeface="Calibri" panose="020F0502020204030204" pitchFamily="34" charset="0"/>
                <a:cs typeface="Calibri" panose="020F0502020204030204" pitchFamily="34" charset="0"/>
              </a:rPr>
              <a:t>How to select predictors</a:t>
            </a:r>
          </a:p>
          <a:p>
            <a:pPr lvl="1"/>
            <a:r>
              <a:rPr lang="en-US" sz="2800" cap="none" dirty="0">
                <a:latin typeface="Calibri" panose="020F0502020204030204" pitchFamily="34" charset="0"/>
                <a:cs typeface="Calibri" panose="020F0502020204030204" pitchFamily="34" charset="0"/>
              </a:rPr>
              <a:t>Quantitative versus qualitative predictors</a:t>
            </a:r>
          </a:p>
          <a:p>
            <a:pPr lvl="1"/>
            <a:r>
              <a:rPr lang="en-US" sz="2800" cap="none" dirty="0">
                <a:latin typeface="Calibri" panose="020F0502020204030204" pitchFamily="34" charset="0"/>
                <a:cs typeface="Calibri" panose="020F0502020204030204" pitchFamily="34" charset="0"/>
              </a:rPr>
              <a:t>Problems </a:t>
            </a:r>
          </a:p>
          <a:p>
            <a:r>
              <a:rPr lang="en-US" sz="28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Other regression techniques</a:t>
            </a:r>
          </a:p>
          <a:p>
            <a:pPr lvl="1"/>
            <a:r>
              <a:rPr lang="en-US" sz="28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Ridge, Lasso, </a:t>
            </a:r>
            <a:r>
              <a:rPr lang="en-US" sz="28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Elastic Net, Principal </a:t>
            </a:r>
            <a:r>
              <a:rPr lang="en-US" sz="2800" cap="none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8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omponent </a:t>
            </a:r>
            <a:r>
              <a:rPr lang="en-US" sz="2800" cap="none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8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egression</a:t>
            </a:r>
            <a:r>
              <a:rPr lang="en-US" sz="28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, Total </a:t>
            </a:r>
            <a:r>
              <a:rPr lang="en-US" sz="28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Least Squares</a:t>
            </a:r>
            <a:endParaRPr lang="en-US" sz="28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sz="2400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52459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624129"/>
          </a:xfrm>
        </p:spPr>
        <p:txBody>
          <a:bodyPr>
            <a:normAutofit/>
          </a:bodyPr>
          <a:lstStyle/>
          <a:p>
            <a:r>
              <a:rPr lang="en-US" b="1" dirty="0" smtClean="0"/>
              <a:t>MUILTIPLE linear regression</a:t>
            </a:r>
            <a:endParaRPr lang="en-US" b="1" dirty="0">
              <a:latin typeface="Gill Sans MT" panose="020B05020201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913775" y="1242646"/>
                <a:ext cx="5905136" cy="508878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20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8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6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lvl="1"/>
                <a:r>
                  <a:rPr lang="en-US" sz="28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Now let’s generalize the model to fit many predictors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800" i="1" cap="none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800" i="1" cap="none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2800" i="1" cap="none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cap="none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i="1" cap="none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i="1" cap="none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sz="2800" i="1" cap="none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cap="none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i="1" cap="none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 cap="none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sz="2800" i="1" cap="none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cap="none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cap="none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 cap="none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sz="2800" i="1" cap="none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cap="none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b="0" i="1" cap="none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 cap="none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sz="2800" i="1" cap="none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cap="none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cap="none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 cap="none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cap="none" smtClean="0">
                        <a:latin typeface="Cambria Math" panose="02040503050406030204" pitchFamily="18" charset="0"/>
                      </a:rPr>
                      <m:t>…+</m:t>
                    </m:r>
                    <m:r>
                      <a:rPr lang="en-US" sz="2800" i="1" cap="none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i="1" cap="none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cap="none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b="0" i="1" cap="none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2800" i="1" cap="none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sz="2800" i="1" cap="none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cap="none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cap="none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2800" b="0" i="1" cap="none" smtClean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sz="2800" b="0" i="1" cap="none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800" cap="none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endParaRPr lang="en-US" sz="2800" cap="none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endParaRPr lang="en-US" sz="2800" cap="none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2"/>
                <a:endParaRPr lang="en-US" sz="2600" cap="none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775" y="1242646"/>
                <a:ext cx="5905136" cy="5088783"/>
              </a:xfrm>
              <a:prstGeom prst="rect">
                <a:avLst/>
              </a:prstGeom>
              <a:blipFill>
                <a:blip r:embed="rId2"/>
                <a:stretch>
                  <a:fillRect t="-2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7036" y="1416529"/>
            <a:ext cx="4772025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783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624129"/>
          </a:xfrm>
        </p:spPr>
        <p:txBody>
          <a:bodyPr>
            <a:normAutofit/>
          </a:bodyPr>
          <a:lstStyle/>
          <a:p>
            <a:r>
              <a:rPr lang="en-US" b="1" dirty="0" smtClean="0"/>
              <a:t>MUILTIPLE linear regression</a:t>
            </a:r>
            <a:endParaRPr lang="en-US" b="1" dirty="0">
              <a:latin typeface="Gill Sans MT" panose="020B05020201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913775" y="1242646"/>
                <a:ext cx="5905136" cy="508878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20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8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6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lvl="1"/>
                <a:r>
                  <a:rPr lang="en-US" sz="28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Now let’s generalize the model to fit many predictors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800" i="1" cap="none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800" i="1" cap="none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2800" i="1" cap="none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cap="none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i="1" cap="none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i="1" cap="none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sz="2800" i="1" cap="none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cap="none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i="1" cap="none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 cap="none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sz="2800" i="1" cap="none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cap="none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cap="none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 cap="none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sz="2800" i="1" cap="none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cap="none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b="0" i="1" cap="none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 cap="none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sz="2800" i="1" cap="none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cap="none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cap="none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 cap="none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cap="none" smtClean="0">
                        <a:latin typeface="Cambria Math" panose="02040503050406030204" pitchFamily="18" charset="0"/>
                      </a:rPr>
                      <m:t>…+</m:t>
                    </m:r>
                    <m:r>
                      <a:rPr lang="en-US" sz="2800" i="1" cap="none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i="1" cap="none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cap="none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b="0" i="1" cap="none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2800" i="1" cap="none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sz="2800" i="1" cap="none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cap="none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cap="none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2800" b="0" i="1" cap="none" smtClean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sz="2800" b="0" i="1" cap="none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800" cap="none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r>
                  <a:rPr lang="en-US" sz="28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The parameters are estimated the same way as simple linear regression: ordinary least squares</a:t>
                </a:r>
              </a:p>
              <a:p>
                <a:pPr lvl="1"/>
                <a:endParaRPr lang="en-US" sz="2800" cap="none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endParaRPr lang="en-US" sz="2800" cap="none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2"/>
                <a:endParaRPr lang="en-US" sz="2600" cap="none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775" y="1242646"/>
                <a:ext cx="5905136" cy="5088783"/>
              </a:xfrm>
              <a:prstGeom prst="rect">
                <a:avLst/>
              </a:prstGeom>
              <a:blipFill>
                <a:blip r:embed="rId2"/>
                <a:stretch>
                  <a:fillRect t="-240" r="-11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7036" y="1416529"/>
            <a:ext cx="4772025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179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624129"/>
          </a:xfrm>
        </p:spPr>
        <p:txBody>
          <a:bodyPr>
            <a:normAutofit/>
          </a:bodyPr>
          <a:lstStyle/>
          <a:p>
            <a:r>
              <a:rPr lang="en-US" b="1" dirty="0" smtClean="0"/>
              <a:t>MUILTIPLE linear regression</a:t>
            </a:r>
            <a:endParaRPr lang="en-US" b="1" dirty="0">
              <a:latin typeface="Gill Sans MT" panose="020B05020201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913775" y="1242646"/>
                <a:ext cx="5905136" cy="508878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20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8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6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lvl="1"/>
                <a:r>
                  <a:rPr lang="en-US" sz="28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Now let’s generalize the model to fit many predictors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800" i="1" cap="none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800" i="1" cap="none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2800" i="1" cap="none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cap="none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i="1" cap="none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i="1" cap="none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sz="2800" i="1" cap="none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cap="none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i="1" cap="none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 cap="none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sz="2800" i="1" cap="none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cap="none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cap="none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 cap="none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sz="2800" i="1" cap="none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cap="none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b="0" i="1" cap="none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 cap="none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sz="2800" i="1" cap="none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cap="none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cap="none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 cap="none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cap="none" smtClean="0">
                        <a:latin typeface="Cambria Math" panose="02040503050406030204" pitchFamily="18" charset="0"/>
                      </a:rPr>
                      <m:t>…+</m:t>
                    </m:r>
                    <m:r>
                      <a:rPr lang="en-US" sz="2800" i="1" cap="none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i="1" cap="none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cap="none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b="0" i="1" cap="none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2800" i="1" cap="none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sz="2800" i="1" cap="none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cap="none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cap="none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2800" b="0" i="1" cap="none" smtClean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sz="2800" b="0" i="1" cap="none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800" cap="none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r>
                  <a:rPr lang="en-US" sz="28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The parameters are estimated the same way as simple linear regression: ordinary least squares</a:t>
                </a:r>
              </a:p>
              <a:p>
                <a:pPr lvl="1"/>
                <a:r>
                  <a:rPr lang="en-US" sz="28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With two predictors, we are fitting a linear </a:t>
                </a:r>
                <a:r>
                  <a:rPr lang="en-US" sz="2800" b="1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plane</a:t>
                </a:r>
                <a:r>
                  <a:rPr lang="en-US" sz="28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to the data</a:t>
                </a:r>
                <a:endParaRPr lang="en-US" sz="2800" cap="none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endParaRPr lang="en-US" sz="2800" cap="none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endParaRPr lang="en-US" sz="2800" cap="none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2"/>
                <a:endParaRPr lang="en-US" sz="2600" cap="none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775" y="1242646"/>
                <a:ext cx="5905136" cy="5088783"/>
              </a:xfrm>
              <a:prstGeom prst="rect">
                <a:avLst/>
              </a:prstGeom>
              <a:blipFill>
                <a:blip r:embed="rId2"/>
                <a:stretch>
                  <a:fillRect t="-240" r="-22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7036" y="1416529"/>
            <a:ext cx="4772025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92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624129"/>
          </a:xfrm>
        </p:spPr>
        <p:txBody>
          <a:bodyPr>
            <a:normAutofit/>
          </a:bodyPr>
          <a:lstStyle/>
          <a:p>
            <a:r>
              <a:rPr lang="en-US" b="1" dirty="0" smtClean="0"/>
              <a:t>MUILTIPLE linear regression</a:t>
            </a:r>
            <a:endParaRPr lang="en-US" b="1" dirty="0">
              <a:latin typeface="Gill Sans MT" panose="020B0502020104020203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13775" y="3441575"/>
            <a:ext cx="10364451" cy="32007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8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Going back to the sales example, we can now pull in other variables: budget spent on radio and newspaper</a:t>
            </a:r>
          </a:p>
          <a:p>
            <a:pPr lvl="1"/>
            <a:endParaRPr lang="en-US" sz="28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sz="28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endParaRPr lang="en-US" sz="26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3862" y="1242646"/>
            <a:ext cx="8744275" cy="2198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212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624129"/>
          </a:xfrm>
        </p:spPr>
        <p:txBody>
          <a:bodyPr>
            <a:normAutofit/>
          </a:bodyPr>
          <a:lstStyle/>
          <a:p>
            <a:r>
              <a:rPr lang="en-US" b="1" dirty="0" smtClean="0"/>
              <a:t>MUILTIPLE linear regression</a:t>
            </a:r>
            <a:endParaRPr lang="en-US" b="1" dirty="0">
              <a:latin typeface="Gill Sans MT" panose="020B0502020104020203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13775" y="3441575"/>
            <a:ext cx="10364451" cy="32007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8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Going back to the sales example, we can now pull in other variables: budget spent on radio and newspaper</a:t>
            </a:r>
          </a:p>
          <a:p>
            <a:pPr lvl="1"/>
            <a:r>
              <a:rPr lang="en-US" sz="28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At first glance, we see that </a:t>
            </a:r>
            <a:r>
              <a:rPr lang="en-US" sz="2800" cap="none" dirty="0" smtClean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TV</a:t>
            </a:r>
            <a:r>
              <a:rPr lang="en-US" sz="28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2800" cap="none" dirty="0" smtClean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radio</a:t>
            </a:r>
            <a:r>
              <a:rPr lang="en-US" sz="28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 are both highly significant</a:t>
            </a:r>
          </a:p>
          <a:p>
            <a:pPr lvl="1"/>
            <a:endParaRPr lang="en-US" sz="28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sz="28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endParaRPr lang="en-US" sz="26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3862" y="1242646"/>
            <a:ext cx="8744275" cy="2198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989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624129"/>
          </a:xfrm>
        </p:spPr>
        <p:txBody>
          <a:bodyPr>
            <a:normAutofit/>
          </a:bodyPr>
          <a:lstStyle/>
          <a:p>
            <a:r>
              <a:rPr lang="en-US" b="1" dirty="0" smtClean="0"/>
              <a:t>MUILTIPLE linear regression</a:t>
            </a:r>
            <a:endParaRPr lang="en-US" b="1" dirty="0">
              <a:latin typeface="Gill Sans MT" panose="020B0502020104020203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13775" y="3441575"/>
            <a:ext cx="10364451" cy="32007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8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Going back to the sales example, we can now pull in other variables: budget spent on radio and newspaper</a:t>
            </a:r>
          </a:p>
          <a:p>
            <a:pPr lvl="1"/>
            <a:r>
              <a:rPr lang="en-US" sz="28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At first glance, we see that </a:t>
            </a:r>
            <a:r>
              <a:rPr lang="en-US" sz="2800" cap="none" dirty="0" smtClean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TV</a:t>
            </a:r>
            <a:r>
              <a:rPr lang="en-US" sz="28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2800" cap="none" dirty="0" smtClean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radio</a:t>
            </a:r>
            <a:r>
              <a:rPr lang="en-US" sz="28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 are both highly significant</a:t>
            </a:r>
          </a:p>
          <a:p>
            <a:pPr lvl="1"/>
            <a:r>
              <a:rPr lang="en-US" sz="28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But why is </a:t>
            </a:r>
            <a:r>
              <a:rPr lang="en-US" sz="2800" cap="none" dirty="0" smtClean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newspaper</a:t>
            </a:r>
            <a:r>
              <a:rPr lang="en-US" sz="28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 spending so insignificant? </a:t>
            </a:r>
            <a:endParaRPr lang="en-US" sz="28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sz="28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sz="28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endParaRPr lang="en-US" sz="26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3862" y="1242646"/>
            <a:ext cx="8744275" cy="2198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798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624129"/>
          </a:xfrm>
        </p:spPr>
        <p:txBody>
          <a:bodyPr>
            <a:normAutofit/>
          </a:bodyPr>
          <a:lstStyle/>
          <a:p>
            <a:r>
              <a:rPr lang="en-US" b="1" dirty="0" smtClean="0"/>
              <a:t>MUILTIPLE linear regression</a:t>
            </a:r>
            <a:endParaRPr lang="en-US" b="1" dirty="0">
              <a:latin typeface="Gill Sans MT" panose="020B0502020104020203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13775" y="3441575"/>
            <a:ext cx="10364451" cy="32007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8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This correlation matrix helps explain what is happening</a:t>
            </a:r>
          </a:p>
          <a:p>
            <a:pPr lvl="1"/>
            <a:endParaRPr lang="en-US" sz="28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sz="28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endParaRPr lang="en-US" sz="26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9686" y="1287308"/>
            <a:ext cx="7812627" cy="215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328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624129"/>
          </a:xfrm>
        </p:spPr>
        <p:txBody>
          <a:bodyPr>
            <a:normAutofit/>
          </a:bodyPr>
          <a:lstStyle/>
          <a:p>
            <a:r>
              <a:rPr lang="en-US" b="1" dirty="0" smtClean="0"/>
              <a:t>MUILTIPLE linear regression</a:t>
            </a:r>
            <a:endParaRPr lang="en-US" b="1" dirty="0">
              <a:latin typeface="Gill Sans MT" panose="020B0502020104020203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13775" y="3441575"/>
            <a:ext cx="10364451" cy="32007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8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This correlation matrix helps explain what is happening</a:t>
            </a:r>
          </a:p>
          <a:p>
            <a:pPr lvl="1"/>
            <a:r>
              <a:rPr lang="en-US" sz="28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There is decently high positive correlation between </a:t>
            </a:r>
            <a:r>
              <a:rPr lang="en-US" sz="2800" cap="none" dirty="0" smtClean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newspaper</a:t>
            </a:r>
            <a:r>
              <a:rPr lang="en-US" sz="28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2800" cap="none" dirty="0" smtClean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radio</a:t>
            </a:r>
            <a:r>
              <a:rPr lang="en-US" sz="28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 budget</a:t>
            </a:r>
          </a:p>
          <a:p>
            <a:pPr lvl="1"/>
            <a:endParaRPr lang="en-US" sz="28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sz="28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endParaRPr lang="en-US" sz="26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9686" y="1287308"/>
            <a:ext cx="7812627" cy="2154267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6890657" y="2057400"/>
            <a:ext cx="1143000" cy="522514"/>
          </a:xfrm>
          <a:prstGeom prst="roundRect">
            <a:avLst/>
          </a:prstGeom>
          <a:noFill/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267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624129"/>
          </a:xfrm>
        </p:spPr>
        <p:txBody>
          <a:bodyPr>
            <a:normAutofit/>
          </a:bodyPr>
          <a:lstStyle/>
          <a:p>
            <a:r>
              <a:rPr lang="en-US" b="1" dirty="0" smtClean="0"/>
              <a:t>MUILTIPLE linear regression</a:t>
            </a:r>
            <a:endParaRPr lang="en-US" b="1" dirty="0">
              <a:latin typeface="Gill Sans MT" panose="020B0502020104020203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13775" y="3441575"/>
            <a:ext cx="10364451" cy="32007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8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This correlation matrix helps explain what is happening</a:t>
            </a:r>
          </a:p>
          <a:p>
            <a:pPr lvl="1"/>
            <a:r>
              <a:rPr lang="en-US" sz="28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There is decently high positive correlation between </a:t>
            </a:r>
            <a:r>
              <a:rPr lang="en-US" sz="2800" cap="none" dirty="0" smtClean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newspaper</a:t>
            </a:r>
            <a:r>
              <a:rPr lang="en-US" sz="28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2800" cap="none" dirty="0" smtClean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radio</a:t>
            </a:r>
            <a:r>
              <a:rPr lang="en-US" sz="28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 budget</a:t>
            </a:r>
          </a:p>
          <a:p>
            <a:pPr lvl="1"/>
            <a:r>
              <a:rPr lang="en-US" sz="28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Markets that spend higher in radio advertising are also likely to spend more in newspaper advertising</a:t>
            </a:r>
            <a:endParaRPr lang="en-US" sz="28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sz="28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sz="28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endParaRPr lang="en-US" sz="26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9686" y="1287308"/>
            <a:ext cx="7812627" cy="2154267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6890657" y="2057400"/>
            <a:ext cx="1143000" cy="522514"/>
          </a:xfrm>
          <a:prstGeom prst="roundRect">
            <a:avLst/>
          </a:prstGeom>
          <a:noFill/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6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624129"/>
          </a:xfrm>
        </p:spPr>
        <p:txBody>
          <a:bodyPr>
            <a:normAutofit/>
          </a:bodyPr>
          <a:lstStyle/>
          <a:p>
            <a:r>
              <a:rPr lang="en-US" b="1" dirty="0" smtClean="0"/>
              <a:t>MUILTIPLE linear regression</a:t>
            </a:r>
            <a:endParaRPr lang="en-US" b="1" dirty="0">
              <a:latin typeface="Gill Sans MT" panose="020B0502020104020203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13775" y="3441575"/>
            <a:ext cx="10364451" cy="32007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8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Because of the high correlation between </a:t>
            </a:r>
            <a:r>
              <a:rPr lang="en-US" sz="2800" cap="none" dirty="0" smtClean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radio</a:t>
            </a:r>
            <a:r>
              <a:rPr lang="en-US" sz="28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2800" cap="none" dirty="0" smtClean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newspaper</a:t>
            </a:r>
            <a:r>
              <a:rPr lang="en-US" sz="28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, we end up not gaining any additional explanatory power by having </a:t>
            </a:r>
            <a:r>
              <a:rPr lang="en-US" sz="2800" cap="none" dirty="0" smtClean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newspaper</a:t>
            </a:r>
            <a:r>
              <a:rPr lang="en-US" sz="28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 as part of our model</a:t>
            </a:r>
          </a:p>
          <a:p>
            <a:pPr lvl="1"/>
            <a:endParaRPr lang="en-US" sz="28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sz="28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endParaRPr lang="en-US" sz="26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3862" y="1242646"/>
            <a:ext cx="8744275" cy="2198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517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624129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Simple linear regression (ordinary least squares)</a:t>
            </a:r>
            <a:endParaRPr lang="en-US" b="1" dirty="0">
              <a:latin typeface="Gill Sans MT" panose="020B05020201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13775" y="1511309"/>
                <a:ext cx="10364452" cy="5088783"/>
              </a:xfrm>
            </p:spPr>
            <p:txBody>
              <a:bodyPr>
                <a:normAutofit/>
              </a:bodyPr>
              <a:lstStyle/>
              <a:p>
                <a:pPr lvl="1"/>
                <a:r>
                  <a:rPr lang="en-US" sz="28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One input, one target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800" b="0" i="1" cap="none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800" b="0" i="1" cap="none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2800" b="0" i="1" cap="none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cap="none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b="0" i="1" cap="none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1" cap="none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sz="2800" b="0" i="1" cap="none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cap="none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b="0" i="1" cap="none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cap="none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800" b="0" i="1" cap="none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sz="2800" cap="none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endParaRPr lang="en-US" sz="2800" cap="none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endParaRPr lang="en-US" sz="2800" cap="none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endParaRPr lang="en-US" sz="2800" cap="none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75" y="1511309"/>
                <a:ext cx="10364452" cy="5088783"/>
              </a:xfrm>
              <a:blipFill>
                <a:blip r:embed="rId2"/>
                <a:stretch>
                  <a:fillRect t="-2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300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624129"/>
          </a:xfrm>
        </p:spPr>
        <p:txBody>
          <a:bodyPr>
            <a:normAutofit/>
          </a:bodyPr>
          <a:lstStyle/>
          <a:p>
            <a:r>
              <a:rPr lang="en-US" b="1" dirty="0" smtClean="0"/>
              <a:t>MUILTIPLE linear regression</a:t>
            </a:r>
            <a:endParaRPr lang="en-US" b="1" dirty="0">
              <a:latin typeface="Gill Sans MT" panose="020B0502020104020203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13775" y="3441575"/>
            <a:ext cx="10364451" cy="32007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8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Because of the high correlation between </a:t>
            </a:r>
            <a:r>
              <a:rPr lang="en-US" sz="2800" cap="none" dirty="0" smtClean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radio</a:t>
            </a:r>
            <a:r>
              <a:rPr lang="en-US" sz="28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2800" cap="none" dirty="0" smtClean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newspaper</a:t>
            </a:r>
            <a:r>
              <a:rPr lang="en-US" sz="28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, we end up not gaining any additional explanatory power by having </a:t>
            </a:r>
            <a:r>
              <a:rPr lang="en-US" sz="2800" cap="none" dirty="0" smtClean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newspaper</a:t>
            </a:r>
            <a:r>
              <a:rPr lang="en-US" sz="28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 as part of our model</a:t>
            </a:r>
          </a:p>
          <a:p>
            <a:pPr lvl="1"/>
            <a:r>
              <a:rPr lang="en-US" sz="28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This may seem counterintuitive, and we will explain more later</a:t>
            </a:r>
          </a:p>
          <a:p>
            <a:pPr lvl="1"/>
            <a:endParaRPr lang="en-US" sz="28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sz="28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sz="28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endParaRPr lang="en-US" sz="26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3862" y="1242646"/>
            <a:ext cx="8744275" cy="2198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50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624129"/>
          </a:xfrm>
        </p:spPr>
        <p:txBody>
          <a:bodyPr>
            <a:normAutofit/>
          </a:bodyPr>
          <a:lstStyle/>
          <a:p>
            <a:r>
              <a:rPr lang="en-US" b="1" dirty="0" smtClean="0"/>
              <a:t>MUILTIPLE linear regression</a:t>
            </a:r>
            <a:endParaRPr lang="en-US" b="1" dirty="0">
              <a:latin typeface="Gill Sans MT" panose="020B0502020104020203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13775" y="1750506"/>
            <a:ext cx="10364451" cy="4830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8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Important questions when working with many predictors: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sz="28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Is </a:t>
            </a:r>
            <a:r>
              <a:rPr lang="en-US" sz="28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at least one of the predictors useful in predicting the response (F-statistic)?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sz="28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Do </a:t>
            </a:r>
            <a:r>
              <a:rPr lang="en-US" sz="28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all predictors help explain the response, or only a subset?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sz="28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How </a:t>
            </a:r>
            <a:r>
              <a:rPr lang="en-US" sz="28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well does the model fit the data?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sz="28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Given a set of input values, what response should we predict, and how </a:t>
            </a:r>
            <a:r>
              <a:rPr lang="en-US" sz="28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accurate are the model predictions?</a:t>
            </a:r>
          </a:p>
          <a:p>
            <a:pPr lvl="2"/>
            <a:endParaRPr lang="en-US" sz="26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sz="28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sz="28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sz="28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endParaRPr lang="en-US" sz="26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9989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624129"/>
          </a:xfrm>
        </p:spPr>
        <p:txBody>
          <a:bodyPr>
            <a:normAutofit/>
          </a:bodyPr>
          <a:lstStyle/>
          <a:p>
            <a:r>
              <a:rPr lang="en-US" b="1" dirty="0" smtClean="0"/>
              <a:t>MUILTIPLE linear regression</a:t>
            </a:r>
            <a:endParaRPr lang="en-US" b="1" dirty="0">
              <a:latin typeface="Gill Sans MT" panose="020B0502020104020203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913775" y="1639461"/>
                <a:ext cx="10364451" cy="483035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20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8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6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lvl="1" indent="0">
                  <a:buNone/>
                </a:pPr>
                <a:r>
                  <a:rPr lang="en-US" sz="28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1. Is </a:t>
                </a:r>
                <a:r>
                  <a:rPr lang="en-US" sz="2800" cap="none" dirty="0">
                    <a:latin typeface="Calibri" panose="020F0502020204030204" pitchFamily="34" charset="0"/>
                    <a:cs typeface="Calibri" panose="020F0502020204030204" pitchFamily="34" charset="0"/>
                  </a:rPr>
                  <a:t>at least one of the predictors useful in predicting the response (F-statistic</a:t>
                </a:r>
                <a:r>
                  <a:rPr lang="en-US" sz="28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)?</a:t>
                </a:r>
              </a:p>
              <a:p>
                <a:pPr lvl="2"/>
                <a:r>
                  <a:rPr lang="en-US" sz="28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We touched on this before. </a:t>
                </a:r>
                <a:r>
                  <a:rPr lang="en-US" sz="2800" cap="none" dirty="0">
                    <a:latin typeface="Calibri" panose="020F0502020204030204" pitchFamily="34" charset="0"/>
                    <a:cs typeface="Calibri" panose="020F0502020204030204" pitchFamily="34" charset="0"/>
                  </a:rPr>
                  <a:t>It test the hypothesis that </a:t>
                </a:r>
                <a:r>
                  <a:rPr lang="en-US" sz="2800" b="1" cap="none" dirty="0">
                    <a:latin typeface="Calibri" panose="020F0502020204030204" pitchFamily="34" charset="0"/>
                    <a:cs typeface="Calibri" panose="020F0502020204030204" pitchFamily="34" charset="0"/>
                  </a:rPr>
                  <a:t>all</a:t>
                </a:r>
                <a:r>
                  <a:rPr lang="en-US" sz="2800" cap="none" dirty="0">
                    <a:latin typeface="Calibri" panose="020F0502020204030204" pitchFamily="34" charset="0"/>
                    <a:cs typeface="Calibri" panose="020F0502020204030204" pitchFamily="34" charset="0"/>
                  </a:rPr>
                  <a:t> slope coefficients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cap="none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800" cap="none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800" b="1" i="1" cap="none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800" b="1" i="1" cap="none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𝜷</m:t>
                            </m:r>
                          </m:e>
                          <m:sub>
                            <m:r>
                              <a:rPr lang="en-US" sz="2800" b="1" i="1" cap="none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𝒐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sz="2800" b="1" cap="none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800" cap="none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…</m:t>
                        </m:r>
                        <m:r>
                          <a:rPr lang="en-US" sz="2800" b="1" i="1" cap="none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𝜷</m:t>
                        </m:r>
                      </m:e>
                      <m:sub>
                        <m:r>
                          <a:rPr lang="en-US" sz="2800" b="1" i="1" cap="none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𝒑</m:t>
                        </m:r>
                      </m:sub>
                    </m:sSub>
                    <m:r>
                      <a:rPr lang="en-US" sz="2800" b="1" i="1" cap="none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)=</m:t>
                    </m:r>
                    <m:r>
                      <a:rPr lang="en-US" sz="2800" b="1" i="1" cap="none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𝟎</m:t>
                    </m:r>
                  </m:oMath>
                </a14:m>
                <a:endParaRPr lang="en-US" sz="2800" b="1" cap="none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2"/>
                <a:r>
                  <a:rPr lang="en-US" sz="28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A high F-statistic (greater than 1) tells us that the model was able to find </a:t>
                </a:r>
                <a:r>
                  <a:rPr lang="en-US" sz="2800" b="1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at least one </a:t>
                </a:r>
                <a:r>
                  <a:rPr lang="en-US" sz="28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significant predictor. </a:t>
                </a:r>
              </a:p>
              <a:p>
                <a:pPr lvl="2"/>
                <a:r>
                  <a:rPr lang="en-US" sz="28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This means we have some traction!</a:t>
                </a:r>
                <a:endParaRPr lang="en-US" sz="2800" cap="none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2"/>
                <a:endParaRPr lang="en-US" sz="2600" cap="none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endParaRPr lang="en-US" sz="2800" cap="none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endParaRPr lang="en-US" sz="2800" cap="none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endParaRPr lang="en-US" sz="2800" cap="none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2"/>
                <a:endParaRPr lang="en-US" sz="2600" cap="none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775" y="1639461"/>
                <a:ext cx="10364451" cy="4830350"/>
              </a:xfrm>
              <a:prstGeom prst="rect">
                <a:avLst/>
              </a:prstGeom>
              <a:blipFill>
                <a:blip r:embed="rId2"/>
                <a:stretch>
                  <a:fillRect t="-253" r="-1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4732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624129"/>
          </a:xfrm>
        </p:spPr>
        <p:txBody>
          <a:bodyPr>
            <a:normAutofit/>
          </a:bodyPr>
          <a:lstStyle/>
          <a:p>
            <a:r>
              <a:rPr lang="en-US" b="1" dirty="0" smtClean="0"/>
              <a:t>MUILTIPLE linear regression</a:t>
            </a:r>
            <a:endParaRPr lang="en-US" b="1" dirty="0">
              <a:latin typeface="Gill Sans MT" panose="020B0502020104020203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13775" y="1639461"/>
            <a:ext cx="10364451" cy="4830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sz="28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2. Do </a:t>
            </a:r>
            <a:r>
              <a:rPr lang="en-US" sz="2800" cap="none" dirty="0">
                <a:latin typeface="Calibri" panose="020F0502020204030204" pitchFamily="34" charset="0"/>
                <a:cs typeface="Calibri" panose="020F0502020204030204" pitchFamily="34" charset="0"/>
              </a:rPr>
              <a:t>all predictors help explain the response, or only a subset?</a:t>
            </a:r>
          </a:p>
          <a:p>
            <a:pPr lvl="2"/>
            <a:r>
              <a:rPr lang="en-US" sz="28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Now we know, based on our F-stat, that there is SOME predictive power in our set of predictors</a:t>
            </a:r>
          </a:p>
          <a:p>
            <a:pPr lvl="2"/>
            <a:r>
              <a:rPr lang="en-US" sz="28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We can select which predictors to use by trying out different combinations and measuring each model’s RSS (what we are trying to minimize)</a:t>
            </a:r>
          </a:p>
          <a:p>
            <a:pPr lvl="2"/>
            <a:endParaRPr lang="en-US" sz="28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endParaRPr lang="en-US" sz="28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sz="28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sz="28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sz="28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endParaRPr lang="en-US" sz="28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3471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624129"/>
          </a:xfrm>
        </p:spPr>
        <p:txBody>
          <a:bodyPr>
            <a:normAutofit/>
          </a:bodyPr>
          <a:lstStyle/>
          <a:p>
            <a:r>
              <a:rPr lang="en-US" b="1" dirty="0" smtClean="0"/>
              <a:t>MUILTIPLE linear regression</a:t>
            </a:r>
            <a:endParaRPr lang="en-US" b="1" dirty="0">
              <a:latin typeface="Gill Sans MT" panose="020B0502020104020203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13775" y="1639461"/>
            <a:ext cx="10364451" cy="4830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sz="2800" cap="none" dirty="0">
                <a:latin typeface="Calibri" panose="020F0502020204030204" pitchFamily="34" charset="0"/>
                <a:cs typeface="Calibri" panose="020F0502020204030204" pitchFamily="34" charset="0"/>
              </a:rPr>
              <a:t>2. </a:t>
            </a:r>
            <a:r>
              <a:rPr lang="en-US" sz="28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Do </a:t>
            </a:r>
            <a:r>
              <a:rPr lang="en-US" sz="2800" cap="none" dirty="0">
                <a:latin typeface="Calibri" panose="020F0502020204030204" pitchFamily="34" charset="0"/>
                <a:cs typeface="Calibri" panose="020F0502020204030204" pitchFamily="34" charset="0"/>
              </a:rPr>
              <a:t>all predictors help explain the response, or only a subset?</a:t>
            </a:r>
          </a:p>
          <a:p>
            <a:pPr lvl="2"/>
            <a:r>
              <a:rPr lang="en-US" sz="28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Forward selection: </a:t>
            </a:r>
          </a:p>
          <a:p>
            <a:pPr marL="1885950" lvl="3" indent="-514350">
              <a:buFont typeface="+mj-lt"/>
              <a:buAutoNum type="arabicPeriod"/>
            </a:pPr>
            <a:r>
              <a:rPr lang="en-US" sz="26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Fit a simple linear regression to each predictor. </a:t>
            </a:r>
          </a:p>
          <a:p>
            <a:pPr lvl="1"/>
            <a:endParaRPr lang="en-US" sz="28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sz="28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sz="28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endParaRPr lang="en-US" sz="28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9564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624129"/>
          </a:xfrm>
        </p:spPr>
        <p:txBody>
          <a:bodyPr>
            <a:normAutofit/>
          </a:bodyPr>
          <a:lstStyle/>
          <a:p>
            <a:r>
              <a:rPr lang="en-US" b="1" dirty="0" smtClean="0"/>
              <a:t>MUILTIPLE linear regression</a:t>
            </a:r>
            <a:endParaRPr lang="en-US" b="1" dirty="0">
              <a:latin typeface="Gill Sans MT" panose="020B0502020104020203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13775" y="1639461"/>
            <a:ext cx="10364451" cy="4830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sz="2800" cap="none" dirty="0">
                <a:latin typeface="Calibri" panose="020F0502020204030204" pitchFamily="34" charset="0"/>
                <a:cs typeface="Calibri" panose="020F0502020204030204" pitchFamily="34" charset="0"/>
              </a:rPr>
              <a:t>2. </a:t>
            </a:r>
            <a:r>
              <a:rPr lang="en-US" sz="28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Do </a:t>
            </a:r>
            <a:r>
              <a:rPr lang="en-US" sz="2800" cap="none" dirty="0">
                <a:latin typeface="Calibri" panose="020F0502020204030204" pitchFamily="34" charset="0"/>
                <a:cs typeface="Calibri" panose="020F0502020204030204" pitchFamily="34" charset="0"/>
              </a:rPr>
              <a:t>all predictors help explain the response, or only a subset?</a:t>
            </a:r>
          </a:p>
          <a:p>
            <a:pPr lvl="2"/>
            <a:r>
              <a:rPr lang="en-US" sz="28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Forward selection: </a:t>
            </a:r>
          </a:p>
          <a:p>
            <a:pPr marL="1885950" lvl="3" indent="-514350">
              <a:buFont typeface="+mj-lt"/>
              <a:buAutoNum type="arabicPeriod"/>
            </a:pPr>
            <a:r>
              <a:rPr lang="en-US" sz="26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Fit a simple linear regression to each predictor. </a:t>
            </a:r>
          </a:p>
          <a:p>
            <a:pPr marL="1885950" lvl="3" indent="-514350">
              <a:buFont typeface="+mj-lt"/>
              <a:buAutoNum type="arabicPeriod"/>
            </a:pPr>
            <a:r>
              <a:rPr lang="en-US" sz="26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Pick the lowest RSS, use this predictor as your base</a:t>
            </a:r>
          </a:p>
          <a:p>
            <a:pPr lvl="1"/>
            <a:endParaRPr lang="en-US" sz="28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sz="28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sz="28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endParaRPr lang="en-US" sz="28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7162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624129"/>
          </a:xfrm>
        </p:spPr>
        <p:txBody>
          <a:bodyPr>
            <a:normAutofit/>
          </a:bodyPr>
          <a:lstStyle/>
          <a:p>
            <a:r>
              <a:rPr lang="en-US" b="1" dirty="0" smtClean="0"/>
              <a:t>MUILTIPLE linear regression</a:t>
            </a:r>
            <a:endParaRPr lang="en-US" b="1" dirty="0">
              <a:latin typeface="Gill Sans MT" panose="020B0502020104020203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13775" y="1639461"/>
            <a:ext cx="10364451" cy="4830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sz="2800" cap="none" dirty="0">
                <a:latin typeface="Calibri" panose="020F0502020204030204" pitchFamily="34" charset="0"/>
                <a:cs typeface="Calibri" panose="020F0502020204030204" pitchFamily="34" charset="0"/>
              </a:rPr>
              <a:t>2. </a:t>
            </a:r>
            <a:r>
              <a:rPr lang="en-US" sz="28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Do </a:t>
            </a:r>
            <a:r>
              <a:rPr lang="en-US" sz="2800" cap="none" dirty="0">
                <a:latin typeface="Calibri" panose="020F0502020204030204" pitchFamily="34" charset="0"/>
                <a:cs typeface="Calibri" panose="020F0502020204030204" pitchFamily="34" charset="0"/>
              </a:rPr>
              <a:t>all predictors help explain the response, or only a subset?</a:t>
            </a:r>
          </a:p>
          <a:p>
            <a:pPr lvl="2"/>
            <a:r>
              <a:rPr lang="en-US" sz="28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Forward selection: </a:t>
            </a:r>
          </a:p>
          <a:p>
            <a:pPr marL="1885950" lvl="3" indent="-514350">
              <a:buFont typeface="+mj-lt"/>
              <a:buAutoNum type="arabicPeriod"/>
            </a:pPr>
            <a:r>
              <a:rPr lang="en-US" sz="26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Fit a simple linear regression to each predictor. </a:t>
            </a:r>
          </a:p>
          <a:p>
            <a:pPr marL="1885950" lvl="3" indent="-514350">
              <a:buFont typeface="+mj-lt"/>
              <a:buAutoNum type="arabicPeriod"/>
            </a:pPr>
            <a:r>
              <a:rPr lang="en-US" sz="26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Pick the lowest RSS, use this predictor as your base</a:t>
            </a:r>
          </a:p>
          <a:p>
            <a:pPr marL="1885950" lvl="3" indent="-514350">
              <a:buFont typeface="+mj-lt"/>
              <a:buAutoNum type="arabicPeriod"/>
            </a:pPr>
            <a:r>
              <a:rPr lang="en-US" sz="26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Fit multiple linear regression to each two-variable model, and again pick the model with lowest RSS</a:t>
            </a:r>
          </a:p>
          <a:p>
            <a:pPr lvl="1"/>
            <a:endParaRPr lang="en-US" sz="28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sz="28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sz="28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endParaRPr lang="en-US" sz="28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8451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624129"/>
          </a:xfrm>
        </p:spPr>
        <p:txBody>
          <a:bodyPr>
            <a:normAutofit/>
          </a:bodyPr>
          <a:lstStyle/>
          <a:p>
            <a:r>
              <a:rPr lang="en-US" b="1" dirty="0" smtClean="0"/>
              <a:t>MUILTIPLE linear regression</a:t>
            </a:r>
            <a:endParaRPr lang="en-US" b="1" dirty="0">
              <a:latin typeface="Gill Sans MT" panose="020B0502020104020203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913775" y="1639461"/>
                <a:ext cx="10364451" cy="483035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20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8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6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lvl="1" indent="0">
                  <a:buNone/>
                </a:pPr>
                <a:r>
                  <a:rPr lang="en-US" sz="2800" cap="none" dirty="0">
                    <a:latin typeface="Calibri" panose="020F0502020204030204" pitchFamily="34" charset="0"/>
                    <a:cs typeface="Calibri" panose="020F0502020204030204" pitchFamily="34" charset="0"/>
                  </a:rPr>
                  <a:t>2. </a:t>
                </a:r>
                <a:r>
                  <a:rPr lang="en-US" sz="28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Do </a:t>
                </a:r>
                <a:r>
                  <a:rPr lang="en-US" sz="2800" cap="none" dirty="0">
                    <a:latin typeface="Calibri" panose="020F0502020204030204" pitchFamily="34" charset="0"/>
                    <a:cs typeface="Calibri" panose="020F0502020204030204" pitchFamily="34" charset="0"/>
                  </a:rPr>
                  <a:t>all predictors help explain the response, or only a subset?</a:t>
                </a:r>
              </a:p>
              <a:p>
                <a:pPr lvl="2"/>
                <a:r>
                  <a:rPr lang="en-US" sz="28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Forward selection: </a:t>
                </a:r>
              </a:p>
              <a:p>
                <a:pPr marL="1885950" lvl="3" indent="-514350">
                  <a:buFont typeface="+mj-lt"/>
                  <a:buAutoNum type="arabicPeriod"/>
                </a:pPr>
                <a:r>
                  <a:rPr lang="en-US" sz="26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Fit a simple linear regression to each predictor. </a:t>
                </a:r>
              </a:p>
              <a:p>
                <a:pPr marL="1885950" lvl="3" indent="-514350">
                  <a:buFont typeface="+mj-lt"/>
                  <a:buAutoNum type="arabicPeriod"/>
                </a:pPr>
                <a:r>
                  <a:rPr lang="en-US" sz="26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Pick the lowest RSS, use this predictor as your base</a:t>
                </a:r>
              </a:p>
              <a:p>
                <a:pPr marL="1885950" lvl="3" indent="-514350">
                  <a:buFont typeface="+mj-lt"/>
                  <a:buAutoNum type="arabicPeriod"/>
                </a:pPr>
                <a:r>
                  <a:rPr lang="en-US" sz="26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Fit multiple linear regression to each two-variable model, and again pick the model with lowest RSS</a:t>
                </a:r>
              </a:p>
              <a:p>
                <a:pPr marL="1885950" lvl="3" indent="-514350">
                  <a:buFont typeface="+mj-lt"/>
                  <a:buAutoNum type="arabicPeriod"/>
                </a:pPr>
                <a:r>
                  <a:rPr lang="en-US" sz="26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Continue this process until a stopping rule is satisfied (for example, whichever model has the highest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600" i="1" cap="none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600" i="1" cap="none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𝑅</m:t>
                        </m:r>
                      </m:e>
                      <m:sup>
                        <m:r>
                          <a:rPr lang="en-US" sz="2600" i="1" cap="none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6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or smallest testing data MSE)</a:t>
                </a:r>
                <a:endParaRPr lang="en-US" sz="2600" cap="none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endParaRPr lang="en-US" sz="2800" cap="none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endParaRPr lang="en-US" sz="2800" cap="none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endParaRPr lang="en-US" sz="2800" cap="none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2"/>
                <a:endParaRPr lang="en-US" sz="2800" cap="none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775" y="1639461"/>
                <a:ext cx="10364451" cy="4830350"/>
              </a:xfrm>
              <a:prstGeom prst="rect">
                <a:avLst/>
              </a:prstGeom>
              <a:blipFill>
                <a:blip r:embed="rId2"/>
                <a:stretch>
                  <a:fillRect t="-253" r="-1235" b="-1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5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624129"/>
          </a:xfrm>
        </p:spPr>
        <p:txBody>
          <a:bodyPr>
            <a:normAutofit/>
          </a:bodyPr>
          <a:lstStyle/>
          <a:p>
            <a:r>
              <a:rPr lang="en-US" b="1" dirty="0" smtClean="0"/>
              <a:t>MUILTIPLE linear regression</a:t>
            </a:r>
            <a:endParaRPr lang="en-US" b="1" dirty="0">
              <a:latin typeface="Gill Sans MT" panose="020B0502020104020203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13775" y="1639461"/>
            <a:ext cx="10364451" cy="4830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sz="2800" cap="none" dirty="0">
                <a:latin typeface="Calibri" panose="020F0502020204030204" pitchFamily="34" charset="0"/>
                <a:cs typeface="Calibri" panose="020F0502020204030204" pitchFamily="34" charset="0"/>
              </a:rPr>
              <a:t>2. </a:t>
            </a:r>
            <a:r>
              <a:rPr lang="en-US" sz="28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Do </a:t>
            </a:r>
            <a:r>
              <a:rPr lang="en-US" sz="2800" cap="none" dirty="0">
                <a:latin typeface="Calibri" panose="020F0502020204030204" pitchFamily="34" charset="0"/>
                <a:cs typeface="Calibri" panose="020F0502020204030204" pitchFamily="34" charset="0"/>
              </a:rPr>
              <a:t>all predictors help explain the response, or only a subset?</a:t>
            </a:r>
          </a:p>
          <a:p>
            <a:pPr lvl="2"/>
            <a:r>
              <a:rPr lang="en-US" sz="28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Backward selection: </a:t>
            </a:r>
          </a:p>
          <a:p>
            <a:pPr marL="1885950" lvl="3" indent="-514350">
              <a:buFont typeface="+mj-lt"/>
              <a:buAutoNum type="arabicPeriod"/>
            </a:pPr>
            <a:r>
              <a:rPr lang="en-US" sz="26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Add all predictors to the model</a:t>
            </a:r>
          </a:p>
          <a:p>
            <a:pPr lvl="1"/>
            <a:endParaRPr lang="en-US" sz="28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endParaRPr lang="en-US" sz="28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3840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624129"/>
          </a:xfrm>
        </p:spPr>
        <p:txBody>
          <a:bodyPr>
            <a:normAutofit/>
          </a:bodyPr>
          <a:lstStyle/>
          <a:p>
            <a:r>
              <a:rPr lang="en-US" b="1" dirty="0" smtClean="0"/>
              <a:t>MUILTIPLE linear regression</a:t>
            </a:r>
            <a:endParaRPr lang="en-US" b="1" dirty="0">
              <a:latin typeface="Gill Sans MT" panose="020B0502020104020203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13775" y="1639461"/>
            <a:ext cx="10364451" cy="4830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sz="2800" cap="none" dirty="0">
                <a:latin typeface="Calibri" panose="020F0502020204030204" pitchFamily="34" charset="0"/>
                <a:cs typeface="Calibri" panose="020F0502020204030204" pitchFamily="34" charset="0"/>
              </a:rPr>
              <a:t>2. </a:t>
            </a:r>
            <a:r>
              <a:rPr lang="en-US" sz="28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Do </a:t>
            </a:r>
            <a:r>
              <a:rPr lang="en-US" sz="2800" cap="none" dirty="0">
                <a:latin typeface="Calibri" panose="020F0502020204030204" pitchFamily="34" charset="0"/>
                <a:cs typeface="Calibri" panose="020F0502020204030204" pitchFamily="34" charset="0"/>
              </a:rPr>
              <a:t>all predictors help explain the response, or only a subset?</a:t>
            </a:r>
          </a:p>
          <a:p>
            <a:pPr lvl="2"/>
            <a:r>
              <a:rPr lang="en-US" sz="28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Backward selection: </a:t>
            </a:r>
          </a:p>
          <a:p>
            <a:pPr marL="1885950" lvl="3" indent="-514350">
              <a:buFont typeface="+mj-lt"/>
              <a:buAutoNum type="arabicPeriod"/>
            </a:pPr>
            <a:r>
              <a:rPr lang="en-US" sz="26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Add all predictors to the model</a:t>
            </a:r>
          </a:p>
          <a:p>
            <a:pPr marL="1885950" lvl="3" indent="-514350">
              <a:buFont typeface="+mj-lt"/>
              <a:buAutoNum type="arabicPeriod"/>
            </a:pPr>
            <a:r>
              <a:rPr lang="en-US" sz="26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Remove predictor with largest p-value (the least significant variable)</a:t>
            </a:r>
          </a:p>
          <a:p>
            <a:pPr lvl="1"/>
            <a:endParaRPr lang="en-US" sz="28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sz="28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endParaRPr lang="en-US" sz="28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943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624129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Simple linear regression (ordinary least squares)</a:t>
            </a:r>
            <a:endParaRPr lang="en-US" b="1" dirty="0">
              <a:latin typeface="Gill Sans MT" panose="020B05020201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13775" y="1511309"/>
                <a:ext cx="10364452" cy="5088783"/>
              </a:xfrm>
            </p:spPr>
            <p:txBody>
              <a:bodyPr>
                <a:normAutofit/>
              </a:bodyPr>
              <a:lstStyle/>
              <a:p>
                <a:pPr lvl="1"/>
                <a:r>
                  <a:rPr lang="en-US" sz="28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One input, one target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800" b="0" i="1" cap="none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800" b="0" i="1" cap="none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2800" b="0" i="1" cap="none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cap="none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b="0" i="1" cap="none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1" cap="none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sz="2800" b="0" i="1" cap="none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cap="none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b="0" i="1" cap="none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cap="none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800" b="0" i="1" cap="none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sz="2800" cap="none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r>
                  <a:rPr lang="en-US" sz="28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Inflexible: assumes a linear relationship</a:t>
                </a:r>
              </a:p>
              <a:p>
                <a:pPr lvl="1"/>
                <a:r>
                  <a:rPr lang="en-US" sz="28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Parametric: fixed size of parameters to estimate</a:t>
                </a:r>
              </a:p>
              <a:p>
                <a:pPr lvl="1"/>
                <a:endParaRPr lang="en-US" sz="2800" cap="none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endParaRPr lang="en-US" sz="2800" cap="none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endParaRPr lang="en-US" sz="2800" cap="none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75" y="1511309"/>
                <a:ext cx="10364452" cy="5088783"/>
              </a:xfrm>
              <a:blipFill>
                <a:blip r:embed="rId2"/>
                <a:stretch>
                  <a:fillRect t="-2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97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624129"/>
          </a:xfrm>
        </p:spPr>
        <p:txBody>
          <a:bodyPr>
            <a:normAutofit/>
          </a:bodyPr>
          <a:lstStyle/>
          <a:p>
            <a:r>
              <a:rPr lang="en-US" b="1" dirty="0" smtClean="0"/>
              <a:t>MUILTIPLE linear regression</a:t>
            </a:r>
            <a:endParaRPr lang="en-US" b="1" dirty="0">
              <a:latin typeface="Gill Sans MT" panose="020B0502020104020203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13775" y="1639461"/>
            <a:ext cx="10364451" cy="4830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sz="2800" cap="none" dirty="0">
                <a:latin typeface="Calibri" panose="020F0502020204030204" pitchFamily="34" charset="0"/>
                <a:cs typeface="Calibri" panose="020F0502020204030204" pitchFamily="34" charset="0"/>
              </a:rPr>
              <a:t>2. </a:t>
            </a:r>
            <a:r>
              <a:rPr lang="en-US" sz="28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Do </a:t>
            </a:r>
            <a:r>
              <a:rPr lang="en-US" sz="2800" cap="none" dirty="0">
                <a:latin typeface="Calibri" panose="020F0502020204030204" pitchFamily="34" charset="0"/>
                <a:cs typeface="Calibri" panose="020F0502020204030204" pitchFamily="34" charset="0"/>
              </a:rPr>
              <a:t>all predictors help explain the response, or only a subset?</a:t>
            </a:r>
          </a:p>
          <a:p>
            <a:pPr lvl="2"/>
            <a:r>
              <a:rPr lang="en-US" sz="28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Backward selection: </a:t>
            </a:r>
          </a:p>
          <a:p>
            <a:pPr marL="1885950" lvl="3" indent="-514350">
              <a:buFont typeface="+mj-lt"/>
              <a:buAutoNum type="arabicPeriod"/>
            </a:pPr>
            <a:r>
              <a:rPr lang="en-US" sz="26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Add all predictors to the model</a:t>
            </a:r>
          </a:p>
          <a:p>
            <a:pPr marL="1885950" lvl="3" indent="-514350">
              <a:buFont typeface="+mj-lt"/>
              <a:buAutoNum type="arabicPeriod"/>
            </a:pPr>
            <a:r>
              <a:rPr lang="en-US" sz="26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Remove predictor with largest p-value (the least significant variable)</a:t>
            </a:r>
          </a:p>
          <a:p>
            <a:pPr marL="1885950" lvl="3" indent="-514350">
              <a:buFont typeface="+mj-lt"/>
              <a:buAutoNum type="arabicPeriod"/>
            </a:pPr>
            <a:r>
              <a:rPr lang="en-US" sz="26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Fit new model to remaining predictors, and repeat until stopping rule is met (for example, all p-values must be below some threshold)</a:t>
            </a:r>
            <a:endParaRPr lang="en-US" sz="28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sz="28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sz="28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endParaRPr lang="en-US" sz="28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4480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624129"/>
          </a:xfrm>
        </p:spPr>
        <p:txBody>
          <a:bodyPr>
            <a:normAutofit/>
          </a:bodyPr>
          <a:lstStyle/>
          <a:p>
            <a:r>
              <a:rPr lang="en-US" b="1" dirty="0" smtClean="0"/>
              <a:t>MUILTIPLE linear regression</a:t>
            </a:r>
            <a:endParaRPr lang="en-US" b="1" dirty="0">
              <a:latin typeface="Gill Sans MT" panose="020B0502020104020203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913775" y="1639461"/>
                <a:ext cx="10364451" cy="483035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20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8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6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lvl="1" indent="0">
                  <a:buNone/>
                </a:pPr>
                <a:r>
                  <a:rPr lang="en-US" sz="28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2. Do </a:t>
                </a:r>
                <a:r>
                  <a:rPr lang="en-US" sz="2800" cap="none" dirty="0">
                    <a:latin typeface="Calibri" panose="020F0502020204030204" pitchFamily="34" charset="0"/>
                    <a:cs typeface="Calibri" panose="020F0502020204030204" pitchFamily="34" charset="0"/>
                  </a:rPr>
                  <a:t>all predictors help explain the response, or only a subset?</a:t>
                </a:r>
              </a:p>
              <a:p>
                <a:pPr lvl="2"/>
                <a:r>
                  <a:rPr lang="en-US" sz="26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There is also Mixed selection, which is a combination of both forward and backward selection, and Best selection, which tries every possible combination. This results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600" i="1" cap="none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600" b="0" i="1" cap="none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e>
                      <m:sup>
                        <m:r>
                          <a:rPr lang="en-US" sz="2600" b="0" i="1" cap="none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US" sz="26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models. </a:t>
                </a:r>
              </a:p>
              <a:p>
                <a:pPr lvl="2"/>
                <a:r>
                  <a:rPr lang="en-US" sz="26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Backward selection will not work if </a:t>
                </a:r>
                <a:r>
                  <a:rPr lang="en-US" sz="2600" b="1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p &gt; n</a:t>
                </a:r>
              </a:p>
              <a:p>
                <a:pPr lvl="2"/>
                <a:r>
                  <a:rPr lang="en-US" sz="26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This is because we do not have enough data to optimize the predictors. In this situation, start with forward selection, or use a different ML algorithm! </a:t>
                </a:r>
              </a:p>
              <a:p>
                <a:pPr lvl="1"/>
                <a:endParaRPr lang="en-US" sz="2800" cap="none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2"/>
                <a:endParaRPr lang="en-US" sz="2800" cap="none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775" y="1639461"/>
                <a:ext cx="10364451" cy="4830350"/>
              </a:xfrm>
              <a:prstGeom prst="rect">
                <a:avLst/>
              </a:prstGeom>
              <a:blipFill>
                <a:blip r:embed="rId2"/>
                <a:stretch>
                  <a:fillRect t="-2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4685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624129"/>
          </a:xfrm>
        </p:spPr>
        <p:txBody>
          <a:bodyPr>
            <a:normAutofit/>
          </a:bodyPr>
          <a:lstStyle/>
          <a:p>
            <a:r>
              <a:rPr lang="en-US" b="1" dirty="0" smtClean="0"/>
              <a:t>MUILTIPLE linear regression</a:t>
            </a:r>
            <a:endParaRPr lang="en-US" b="1" dirty="0">
              <a:latin typeface="Gill Sans MT" panose="020B0502020104020203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913775" y="1639461"/>
                <a:ext cx="10364451" cy="483035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20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8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6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lvl="1" indent="0">
                  <a:buNone/>
                </a:pPr>
                <a:r>
                  <a:rPr lang="en-US" sz="2800" cap="none" dirty="0">
                    <a:latin typeface="Calibri" panose="020F0502020204030204" pitchFamily="34" charset="0"/>
                    <a:cs typeface="Calibri" panose="020F0502020204030204" pitchFamily="34" charset="0"/>
                  </a:rPr>
                  <a:t>3. How well does the model fit the data</a:t>
                </a:r>
                <a:r>
                  <a:rPr lang="en-US" sz="28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?</a:t>
                </a:r>
              </a:p>
              <a:p>
                <a:pPr lvl="2"/>
                <a:r>
                  <a:rPr lang="en-US" sz="26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We are already familiar with these concepts</a:t>
                </a:r>
              </a:p>
              <a:p>
                <a:pPr lvl="3"/>
                <a:r>
                  <a:rPr lang="en-US" sz="24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Residual standard error (RSE)</a:t>
                </a:r>
              </a:p>
              <a:p>
                <a:pPr lvl="3"/>
                <a:r>
                  <a:rPr lang="en-US" sz="24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R-squared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cap="none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400" i="1" cap="none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𝑅</m:t>
                        </m:r>
                      </m:e>
                      <m:sup>
                        <m:r>
                          <a:rPr lang="en-US" sz="2400" i="1" cap="none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</a:p>
              <a:p>
                <a:pPr lvl="2"/>
                <a:r>
                  <a:rPr lang="en-US" sz="26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Adjusted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600" i="1" cap="none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600" i="1" cap="none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𝑅</m:t>
                        </m:r>
                      </m:e>
                      <m:sup>
                        <m:r>
                          <a:rPr lang="en-US" sz="2600" i="1" cap="none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6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  <a:p>
                <a:pPr lvl="3"/>
                <a:r>
                  <a:rPr lang="en-US" sz="24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Since </a:t>
                </a:r>
                <a:r>
                  <a:rPr lang="en-US" sz="2400" b="1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RSS</a:t>
                </a:r>
                <a:r>
                  <a:rPr lang="en-US" sz="24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always declines as we add more variables,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cap="none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400" i="1" cap="none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𝑅</m:t>
                        </m:r>
                      </m:e>
                      <m:sup>
                        <m:r>
                          <a:rPr lang="en-US" sz="2400" i="1" cap="none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always increases. </a:t>
                </a:r>
              </a:p>
              <a:p>
                <a:pPr lvl="3"/>
                <a:r>
                  <a:rPr lang="en-US" sz="24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Adjusted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cap="none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400" i="1" cap="none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𝑅</m:t>
                        </m:r>
                      </m:e>
                      <m:sup>
                        <m:r>
                          <a:rPr lang="en-US" sz="2400" i="1" cap="none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penalizes the model as more predictors are </a:t>
                </a:r>
                <a:r>
                  <a:rPr lang="en-US" sz="24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added, much like RSE does.</a:t>
                </a:r>
              </a:p>
              <a:p>
                <a:pPr lvl="2"/>
                <a:r>
                  <a:rPr lang="en-US" sz="26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AIC, BIC are other measures that help drive model selection and help avoid overfitting with too many predictors</a:t>
                </a:r>
                <a:endParaRPr lang="en-US" sz="2600" cap="none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endParaRPr lang="en-US" sz="2800" cap="none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2"/>
                <a:endParaRPr lang="en-US" sz="2800" cap="none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775" y="1639461"/>
                <a:ext cx="10364451" cy="4830350"/>
              </a:xfrm>
              <a:prstGeom prst="rect">
                <a:avLst/>
              </a:prstGeom>
              <a:blipFill>
                <a:blip r:embed="rId2"/>
                <a:stretch>
                  <a:fillRect b="-1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4106" y="2710543"/>
            <a:ext cx="3990308" cy="115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22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624129"/>
          </a:xfrm>
        </p:spPr>
        <p:txBody>
          <a:bodyPr>
            <a:normAutofit/>
          </a:bodyPr>
          <a:lstStyle/>
          <a:p>
            <a:r>
              <a:rPr lang="en-US" b="1" dirty="0" smtClean="0"/>
              <a:t>MUILTIPLE linear regression</a:t>
            </a:r>
            <a:endParaRPr lang="en-US" b="1" dirty="0">
              <a:latin typeface="Gill Sans MT" panose="020B0502020104020203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913775" y="1639461"/>
                <a:ext cx="10364451" cy="483035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20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8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6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lvl="1" indent="0">
                  <a:buNone/>
                </a:pPr>
                <a:r>
                  <a:rPr lang="en-US" sz="26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4</a:t>
                </a:r>
                <a:r>
                  <a:rPr lang="en-US" sz="2600" cap="none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How accurate are the model predictions?</a:t>
                </a:r>
              </a:p>
              <a:p>
                <a:pPr lvl="2"/>
                <a:r>
                  <a:rPr lang="en-US" sz="24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Once we have a model, it is easy to predict a new response based on a new set of input </a:t>
                </a:r>
                <a:r>
                  <a:rPr lang="en-US" sz="24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data. Prediction errors come from two places. </a:t>
                </a:r>
                <a:endParaRPr lang="en-US" sz="2400" cap="none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2"/>
                <a:r>
                  <a:rPr lang="en-US" sz="24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Since the coefficients are estimates of the true coefficients, we will always have some error in our coefficient estimates </a:t>
                </a:r>
                <a:r>
                  <a:rPr lang="en-US" sz="24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(</a:t>
                </a:r>
                <a:r>
                  <a:rPr lang="en-US" sz="2400" b="1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reducible error</a:t>
                </a:r>
                <a:r>
                  <a:rPr lang="en-US" sz="24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</a:p>
              <a:p>
                <a:pPr lvl="2"/>
                <a:r>
                  <a:rPr lang="en-US" sz="24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We can construct </a:t>
                </a:r>
                <a:r>
                  <a:rPr lang="en-US" sz="2400" b="1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confidence intervals </a:t>
                </a:r>
                <a:r>
                  <a:rPr lang="en-US" sz="24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to </a:t>
                </a:r>
                <a:r>
                  <a:rPr lang="en-US" sz="24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determine how close our estimate,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b="1" i="1" cap="none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accPr>
                      <m:e>
                        <m:r>
                          <a:rPr lang="en-US" sz="2400" b="1" i="1" cap="none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𝒀</m:t>
                        </m:r>
                      </m:e>
                    </m:acc>
                  </m:oMath>
                </a14:m>
                <a:r>
                  <a:rPr lang="en-US" sz="24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, will be to </a:t>
                </a:r>
                <a:r>
                  <a:rPr lang="en-US" sz="2400" b="1" i="1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f(X) </a:t>
                </a:r>
                <a:r>
                  <a:rPr lang="en-US" sz="24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(the true population function) based on our coefficient estimates</a:t>
                </a:r>
              </a:p>
              <a:p>
                <a:pPr lvl="2"/>
                <a:endParaRPr lang="en-US" sz="2400" b="1" i="1" cap="none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2"/>
                <a:endParaRPr lang="en-US" sz="2400" cap="none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2"/>
                <a:endParaRPr lang="en-US" sz="2600" cap="none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775" y="1639461"/>
                <a:ext cx="10364451" cy="48303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3908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624129"/>
          </a:xfrm>
        </p:spPr>
        <p:txBody>
          <a:bodyPr>
            <a:normAutofit/>
          </a:bodyPr>
          <a:lstStyle/>
          <a:p>
            <a:r>
              <a:rPr lang="en-US" b="1" dirty="0" smtClean="0"/>
              <a:t>MUILTIPLE linear regression</a:t>
            </a:r>
            <a:endParaRPr lang="en-US" b="1" dirty="0">
              <a:latin typeface="Gill Sans MT" panose="020B0502020104020203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913775" y="1639461"/>
                <a:ext cx="10364451" cy="483035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20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8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6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lvl="1" indent="0">
                  <a:buNone/>
                </a:pPr>
                <a:r>
                  <a:rPr lang="en-US" sz="26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4</a:t>
                </a:r>
                <a:r>
                  <a:rPr lang="en-US" sz="2600" cap="none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How accurate are the model predictions?</a:t>
                </a:r>
              </a:p>
              <a:p>
                <a:pPr lvl="2"/>
                <a:r>
                  <a:rPr lang="en-US" sz="2400" cap="none" dirty="0">
                    <a:latin typeface="Calibri" panose="020F0502020204030204" pitchFamily="34" charset="0"/>
                    <a:cs typeface="Calibri" panose="020F0502020204030204" pitchFamily="34" charset="0"/>
                  </a:rPr>
                  <a:t>Similarly, since the function itself is an estimate of a real world function, we will always have some random error </a:t>
                </a:r>
                <a14:m>
                  <m:oMath xmlns:m="http://schemas.openxmlformats.org/officeDocument/2006/math">
                    <m:r>
                      <a:rPr lang="en-US" sz="2600" b="1" i="1" cap="none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𝒆</m:t>
                    </m:r>
                  </m:oMath>
                </a14:m>
                <a:r>
                  <a:rPr lang="en-US" sz="2600" cap="none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400" cap="none" dirty="0">
                    <a:latin typeface="Calibri" panose="020F0502020204030204" pitchFamily="34" charset="0"/>
                    <a:cs typeface="Calibri" panose="020F0502020204030204" pitchFamily="34" charset="0"/>
                  </a:rPr>
                  <a:t>(</a:t>
                </a:r>
                <a:r>
                  <a:rPr lang="en-US" sz="2400" b="1" cap="none" dirty="0">
                    <a:latin typeface="Calibri" panose="020F0502020204030204" pitchFamily="34" charset="0"/>
                    <a:cs typeface="Calibri" panose="020F0502020204030204" pitchFamily="34" charset="0"/>
                  </a:rPr>
                  <a:t>irreducible error</a:t>
                </a:r>
                <a:r>
                  <a:rPr lang="en-US" sz="24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</a:p>
              <a:p>
                <a:pPr lvl="2"/>
                <a:r>
                  <a:rPr lang="en-US" sz="24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Specifically, it’s asking how much will one target value, Y, differ from the estimate of Y?</a:t>
                </a:r>
                <a:endParaRPr lang="en-US" sz="2400" cap="none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2"/>
                <a:r>
                  <a:rPr lang="en-US" sz="2400" cap="none" dirty="0">
                    <a:latin typeface="Calibri" panose="020F0502020204030204" pitchFamily="34" charset="0"/>
                    <a:cs typeface="Calibri" panose="020F0502020204030204" pitchFamily="34" charset="0"/>
                  </a:rPr>
                  <a:t>We use </a:t>
                </a:r>
                <a:r>
                  <a:rPr lang="en-US" sz="2400" b="1" cap="none" dirty="0">
                    <a:latin typeface="Calibri" panose="020F0502020204030204" pitchFamily="34" charset="0"/>
                    <a:cs typeface="Calibri" panose="020F0502020204030204" pitchFamily="34" charset="0"/>
                  </a:rPr>
                  <a:t>prediction intervals </a:t>
                </a:r>
                <a:r>
                  <a:rPr lang="en-US" sz="2400" cap="none" dirty="0">
                    <a:latin typeface="Calibri" panose="020F0502020204030204" pitchFamily="34" charset="0"/>
                    <a:cs typeface="Calibri" panose="020F0502020204030204" pitchFamily="34" charset="0"/>
                  </a:rPr>
                  <a:t>to quantify this irreducible error, which are wider than confidence intervals as they incorporate both types of errors. </a:t>
                </a:r>
              </a:p>
              <a:p>
                <a:pPr lvl="2"/>
                <a:r>
                  <a:rPr lang="en-US" sz="2400" cap="none" dirty="0">
                    <a:latin typeface="Calibri" panose="020F0502020204030204" pitchFamily="34" charset="0"/>
                    <a:cs typeface="Calibri" panose="020F0502020204030204" pitchFamily="34" charset="0"/>
                  </a:rPr>
                  <a:t>Pages 81-82 in the textbook for more information on these</a:t>
                </a:r>
              </a:p>
              <a:p>
                <a:pPr lvl="2"/>
                <a:endParaRPr lang="en-US" sz="2400" cap="none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2"/>
                <a:endParaRPr lang="en-US" sz="2600" cap="none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775" y="1639461"/>
                <a:ext cx="10364451" cy="4830350"/>
              </a:xfrm>
              <a:prstGeom prst="rect">
                <a:avLst/>
              </a:prstGeom>
              <a:blipFill>
                <a:blip r:embed="rId2"/>
                <a:stretch>
                  <a:fillRect r="-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168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624129"/>
          </a:xfrm>
        </p:spPr>
        <p:txBody>
          <a:bodyPr>
            <a:normAutofit/>
          </a:bodyPr>
          <a:lstStyle/>
          <a:p>
            <a:r>
              <a:rPr lang="en-US" b="1" dirty="0" smtClean="0"/>
              <a:t>MUILTIPLE linear regression</a:t>
            </a:r>
            <a:endParaRPr lang="en-US" b="1" dirty="0">
              <a:latin typeface="Gill Sans MT" panose="020B0502020104020203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13775" y="1639461"/>
            <a:ext cx="10364451" cy="4830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8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Other considerations:</a:t>
            </a:r>
          </a:p>
          <a:p>
            <a:pPr lvl="2"/>
            <a:r>
              <a:rPr lang="en-US" sz="28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Qualitative predictors</a:t>
            </a:r>
          </a:p>
          <a:p>
            <a:pPr lvl="2"/>
            <a:r>
              <a:rPr lang="en-US" sz="28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For these types of variables, we use dummy variables</a:t>
            </a:r>
          </a:p>
          <a:p>
            <a:pPr lvl="3"/>
            <a:endParaRPr lang="en-US" sz="24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endParaRPr lang="en-US" sz="24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endParaRPr lang="en-US" sz="24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endParaRPr lang="en-US" sz="24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482" y="3653238"/>
            <a:ext cx="8948390" cy="117777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7218" y="4779035"/>
            <a:ext cx="8955654" cy="1328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269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624129"/>
          </a:xfrm>
        </p:spPr>
        <p:txBody>
          <a:bodyPr>
            <a:normAutofit/>
          </a:bodyPr>
          <a:lstStyle/>
          <a:p>
            <a:r>
              <a:rPr lang="en-US" b="1" dirty="0" smtClean="0"/>
              <a:t>MUILTIPLE linear regression</a:t>
            </a:r>
            <a:endParaRPr lang="en-US" b="1" dirty="0">
              <a:latin typeface="Gill Sans MT" panose="020B0502020104020203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72528" y="1242646"/>
            <a:ext cx="5967141" cy="4830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8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Other considerations:</a:t>
            </a:r>
          </a:p>
          <a:p>
            <a:pPr lvl="2"/>
            <a:r>
              <a:rPr lang="en-US" sz="2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Polynomial predictors</a:t>
            </a:r>
          </a:p>
          <a:p>
            <a:pPr lvl="2"/>
            <a:endParaRPr lang="en-US" sz="28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endParaRPr lang="en-US" sz="28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9669" y="2070904"/>
            <a:ext cx="6052331" cy="381845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9669" y="1459116"/>
            <a:ext cx="6052331" cy="611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95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624129"/>
          </a:xfrm>
        </p:spPr>
        <p:txBody>
          <a:bodyPr>
            <a:normAutofit/>
          </a:bodyPr>
          <a:lstStyle/>
          <a:p>
            <a:r>
              <a:rPr lang="en-US" b="1" dirty="0" smtClean="0"/>
              <a:t>MUILTIPLE linear regression</a:t>
            </a:r>
            <a:endParaRPr lang="en-US" b="1" dirty="0">
              <a:latin typeface="Gill Sans MT" panose="020B0502020104020203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72528" y="1242646"/>
            <a:ext cx="5967141" cy="4830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8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Other considerations:</a:t>
            </a:r>
          </a:p>
          <a:p>
            <a:pPr lvl="2"/>
            <a:r>
              <a:rPr lang="en-US" sz="2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Polynomial predictors</a:t>
            </a:r>
          </a:p>
          <a:p>
            <a:pPr lvl="2"/>
            <a:r>
              <a:rPr lang="en-US" sz="2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Can be used in a linear regression model for non-linear relationships</a:t>
            </a:r>
          </a:p>
          <a:p>
            <a:pPr lvl="2"/>
            <a:endParaRPr lang="en-US" sz="28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endParaRPr lang="en-US" sz="28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9669" y="2070904"/>
            <a:ext cx="6052331" cy="381845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9669" y="1459116"/>
            <a:ext cx="6052331" cy="611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791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624129"/>
          </a:xfrm>
        </p:spPr>
        <p:txBody>
          <a:bodyPr>
            <a:normAutofit/>
          </a:bodyPr>
          <a:lstStyle/>
          <a:p>
            <a:r>
              <a:rPr lang="en-US" b="1" dirty="0" smtClean="0"/>
              <a:t>MUILTIPLE linear regression</a:t>
            </a:r>
            <a:endParaRPr lang="en-US" b="1" dirty="0">
              <a:latin typeface="Gill Sans MT" panose="020B0502020104020203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72528" y="1242646"/>
            <a:ext cx="5967141" cy="4830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8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Other considerations:</a:t>
            </a:r>
          </a:p>
          <a:p>
            <a:pPr lvl="2"/>
            <a:r>
              <a:rPr lang="en-US" sz="2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Polynomial predictors</a:t>
            </a:r>
          </a:p>
          <a:p>
            <a:pPr lvl="2"/>
            <a:r>
              <a:rPr lang="en-US" sz="2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Can be used in a linear regression model for non-linear relationships</a:t>
            </a:r>
          </a:p>
          <a:p>
            <a:pPr lvl="2"/>
            <a:r>
              <a:rPr lang="en-US" sz="2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This is still a linear model!</a:t>
            </a:r>
          </a:p>
          <a:p>
            <a:pPr lvl="2"/>
            <a:endParaRPr lang="en-US" sz="28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endParaRPr lang="en-US" sz="28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9669" y="2070904"/>
            <a:ext cx="6052331" cy="381845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9669" y="1459116"/>
            <a:ext cx="6052331" cy="611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206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624129"/>
          </a:xfrm>
        </p:spPr>
        <p:txBody>
          <a:bodyPr>
            <a:normAutofit/>
          </a:bodyPr>
          <a:lstStyle/>
          <a:p>
            <a:r>
              <a:rPr lang="en-US" b="1" dirty="0" smtClean="0"/>
              <a:t>MUILTIPLE linear regression</a:t>
            </a:r>
            <a:endParaRPr lang="en-US" b="1" dirty="0">
              <a:latin typeface="Gill Sans MT" panose="020B0502020104020203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72528" y="1242646"/>
            <a:ext cx="5967141" cy="4830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8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Other considerations:</a:t>
            </a:r>
          </a:p>
          <a:p>
            <a:pPr lvl="2"/>
            <a:r>
              <a:rPr lang="en-US" sz="2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Polynomial predictors</a:t>
            </a:r>
          </a:p>
          <a:p>
            <a:pPr lvl="2"/>
            <a:r>
              <a:rPr lang="en-US" sz="2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Can be used in a linear regression model for non-linear relationships</a:t>
            </a:r>
          </a:p>
          <a:p>
            <a:pPr lvl="2"/>
            <a:r>
              <a:rPr lang="en-US" sz="2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This is still a linear model!</a:t>
            </a:r>
          </a:p>
          <a:p>
            <a:pPr lvl="2"/>
            <a:r>
              <a:rPr lang="en-US" sz="2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We simply create a new variable which is an exponential transformation</a:t>
            </a:r>
          </a:p>
          <a:p>
            <a:pPr lvl="2"/>
            <a:endParaRPr lang="en-US" sz="28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endParaRPr lang="en-US" sz="28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9669" y="2070904"/>
            <a:ext cx="6052331" cy="381845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9669" y="1459116"/>
            <a:ext cx="6052331" cy="611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173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624129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Simple linear regression (ordinary least squares)</a:t>
            </a:r>
            <a:endParaRPr lang="en-US" b="1" dirty="0">
              <a:latin typeface="Gill Sans MT" panose="020B05020201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13775" y="1511309"/>
                <a:ext cx="10364452" cy="5088783"/>
              </a:xfrm>
            </p:spPr>
            <p:txBody>
              <a:bodyPr>
                <a:normAutofit/>
              </a:bodyPr>
              <a:lstStyle/>
              <a:p>
                <a:pPr lvl="1"/>
                <a:r>
                  <a:rPr lang="en-US" sz="28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One input, one target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800" b="0" i="1" cap="none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800" b="0" i="1" cap="none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2800" b="0" i="1" cap="none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cap="none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b="0" i="1" cap="none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1" cap="none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sz="2800" b="0" i="1" cap="none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cap="none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b="0" i="1" cap="none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cap="none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800" b="0" i="1" cap="none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sz="2800" cap="none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r>
                  <a:rPr lang="en-US" sz="28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Inflexible: assumes a linear relationship</a:t>
                </a:r>
              </a:p>
              <a:p>
                <a:pPr lvl="1"/>
                <a:r>
                  <a:rPr lang="en-US" sz="28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Parametric: fixed size of parameters to estimate</a:t>
                </a:r>
              </a:p>
              <a:p>
                <a:pPr lvl="1"/>
                <a:r>
                  <a:rPr lang="en-US" sz="28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Find the coefficients that minimize the MSE on the training data set. </a:t>
                </a:r>
              </a:p>
              <a:p>
                <a:pPr lvl="1"/>
                <a:endParaRPr lang="en-US" sz="2800" cap="none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endParaRPr lang="en-US" sz="2800" cap="none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endParaRPr lang="en-US" sz="2800" cap="none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75" y="1511309"/>
                <a:ext cx="10364452" cy="5088783"/>
              </a:xfrm>
              <a:blipFill>
                <a:blip r:embed="rId2"/>
                <a:stretch>
                  <a:fillRect t="-2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5424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624129"/>
          </a:xfrm>
        </p:spPr>
        <p:txBody>
          <a:bodyPr>
            <a:normAutofit/>
          </a:bodyPr>
          <a:lstStyle/>
          <a:p>
            <a:r>
              <a:rPr lang="en-US" b="1" dirty="0" smtClean="0"/>
              <a:t>MUILTIPLE linear regression</a:t>
            </a:r>
            <a:endParaRPr lang="en-US" b="1" dirty="0">
              <a:latin typeface="Gill Sans MT" panose="020B0502020104020203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72528" y="1242646"/>
            <a:ext cx="5967141" cy="4830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8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Other considerations:</a:t>
            </a:r>
          </a:p>
          <a:p>
            <a:pPr lvl="2"/>
            <a:r>
              <a:rPr lang="en-US" sz="2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Polynomial predictors</a:t>
            </a:r>
          </a:p>
          <a:p>
            <a:pPr lvl="2"/>
            <a:r>
              <a:rPr lang="en-US" sz="2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Can be used in a linear regression model for non-linear relationships</a:t>
            </a:r>
          </a:p>
          <a:p>
            <a:pPr lvl="2"/>
            <a:r>
              <a:rPr lang="en-US" sz="2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This is still a linear model!</a:t>
            </a:r>
          </a:p>
          <a:p>
            <a:pPr lvl="2"/>
            <a:r>
              <a:rPr lang="en-US" sz="2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We simply create a new variable which is an exponential transformation</a:t>
            </a:r>
          </a:p>
          <a:p>
            <a:pPr lvl="2"/>
            <a:r>
              <a:rPr lang="en-US" sz="2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Known as polynomial regression</a:t>
            </a:r>
            <a:endParaRPr lang="en-US" sz="28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endParaRPr lang="en-US" sz="28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endParaRPr lang="en-US" sz="28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9669" y="2070904"/>
            <a:ext cx="6052331" cy="381845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9669" y="1459116"/>
            <a:ext cx="6052331" cy="611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29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624129"/>
          </a:xfrm>
        </p:spPr>
        <p:txBody>
          <a:bodyPr>
            <a:normAutofit/>
          </a:bodyPr>
          <a:lstStyle/>
          <a:p>
            <a:r>
              <a:rPr lang="en-US" b="1" dirty="0" smtClean="0"/>
              <a:t>MUILTIPLE linear regression</a:t>
            </a:r>
            <a:endParaRPr lang="en-US" b="1" dirty="0">
              <a:latin typeface="Gill Sans MT" panose="020B0502020104020203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13775" y="1639461"/>
            <a:ext cx="10364451" cy="4830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8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Potential Problems</a:t>
            </a:r>
          </a:p>
          <a:p>
            <a:pPr lvl="2"/>
            <a:r>
              <a:rPr lang="en-US" sz="26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Non-linearity of the response-predictor relationship</a:t>
            </a:r>
          </a:p>
          <a:p>
            <a:pPr lvl="2"/>
            <a:r>
              <a:rPr lang="en-US" sz="26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Correlation of error terms</a:t>
            </a:r>
          </a:p>
          <a:p>
            <a:pPr lvl="2"/>
            <a:r>
              <a:rPr lang="en-US" sz="26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Non-constant variance of error </a:t>
            </a:r>
            <a:r>
              <a:rPr lang="en-US" sz="2600" cap="none" dirty="0">
                <a:latin typeface="Calibri" panose="020F0502020204030204" pitchFamily="34" charset="0"/>
                <a:cs typeface="Calibri" panose="020F0502020204030204" pitchFamily="34" charset="0"/>
              </a:rPr>
              <a:t>terms (</a:t>
            </a:r>
            <a:r>
              <a:rPr lang="en-US" sz="2600" cap="none" dirty="0" err="1">
                <a:latin typeface="Calibri" panose="020F0502020204030204" pitchFamily="34" charset="0"/>
                <a:cs typeface="Calibri" panose="020F0502020204030204" pitchFamily="34" charset="0"/>
              </a:rPr>
              <a:t>heteroskedasticity</a:t>
            </a:r>
            <a:r>
              <a:rPr lang="en-US" sz="26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vl="2"/>
            <a:r>
              <a:rPr lang="en-US" sz="2600" cap="none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Outliars</a:t>
            </a:r>
            <a:endParaRPr lang="en-US" sz="26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r>
              <a:rPr lang="en-US" sz="26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Collinearity</a:t>
            </a:r>
          </a:p>
          <a:p>
            <a:pPr lvl="2"/>
            <a:endParaRPr lang="en-US" sz="26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endParaRPr lang="en-US" sz="28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endParaRPr lang="en-US" sz="28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0045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624129"/>
          </a:xfrm>
        </p:spPr>
        <p:txBody>
          <a:bodyPr>
            <a:normAutofit/>
          </a:bodyPr>
          <a:lstStyle/>
          <a:p>
            <a:r>
              <a:rPr lang="en-US" b="1" dirty="0" smtClean="0"/>
              <a:t>MUILTIPLE linear regression</a:t>
            </a:r>
            <a:endParaRPr lang="en-US" b="1" dirty="0">
              <a:latin typeface="Gill Sans MT" panose="020B05020201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913775" y="1242646"/>
                <a:ext cx="10364451" cy="483035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20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8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6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lvl="1"/>
                <a:r>
                  <a:rPr lang="en-US" sz="24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Potential Problems - Non-linearity </a:t>
                </a:r>
                <a:r>
                  <a:rPr lang="en-US" sz="2400" cap="none" dirty="0">
                    <a:latin typeface="Calibri" panose="020F0502020204030204" pitchFamily="34" charset="0"/>
                    <a:cs typeface="Calibri" panose="020F0502020204030204" pitchFamily="34" charset="0"/>
                  </a:rPr>
                  <a:t>of the response-predictor </a:t>
                </a:r>
                <a:r>
                  <a:rPr lang="en-US" sz="24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relationship</a:t>
                </a:r>
              </a:p>
              <a:p>
                <a:pPr lvl="2"/>
                <a:r>
                  <a:rPr lang="en-US" sz="24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Residual plots are used to identify this problem</a:t>
                </a:r>
              </a:p>
              <a:p>
                <a:pPr lvl="2"/>
                <a:r>
                  <a:rPr lang="en-US" sz="24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We simply plot the residuals,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cap="none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400" b="1" i="1" cap="none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𝒆</m:t>
                        </m:r>
                      </m:e>
                      <m:sub>
                        <m:r>
                          <a:rPr lang="en-US" sz="2400" b="1" i="1" cap="none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𝒊</m:t>
                        </m:r>
                      </m:sub>
                    </m:sSub>
                    <m:r>
                      <a:rPr lang="en-US" sz="2400" b="1" i="1" cap="none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 </m:t>
                    </m:r>
                    <m:sSub>
                      <m:sSubPr>
                        <m:ctrlPr>
                          <a:rPr lang="en-US" sz="2400" b="1" i="1" cap="none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400" b="1" i="1" cap="none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𝒚</m:t>
                        </m:r>
                      </m:e>
                      <m:sub>
                        <m:r>
                          <a:rPr lang="en-US" sz="2400" b="1" i="1" cap="none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𝒊</m:t>
                        </m:r>
                      </m:sub>
                    </m:sSub>
                    <m:r>
                      <a:rPr lang="en-US" sz="2400" b="1" i="1" cap="none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− </m:t>
                    </m:r>
                    <m:sSub>
                      <m:sSubPr>
                        <m:ctrlPr>
                          <a:rPr lang="en-US" sz="2400" b="1" i="1" cap="none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b="1" i="1" cap="none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accPr>
                          <m:e>
                            <m:r>
                              <a:rPr lang="en-US" sz="2400" b="1" i="1" cap="none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𝒚</m:t>
                            </m:r>
                          </m:e>
                        </m:acc>
                      </m:e>
                      <m:sub>
                        <m:r>
                          <a:rPr lang="en-US" sz="2400" b="1" i="1" cap="none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4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versus the fitted values</a:t>
                </a:r>
              </a:p>
              <a:p>
                <a:pPr lvl="2"/>
                <a:endParaRPr lang="en-US" sz="2400" cap="none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2"/>
                <a:endParaRPr lang="en-US" sz="2800" cap="none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2"/>
                <a:endParaRPr lang="en-US" sz="2800" cap="none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775" y="1242646"/>
                <a:ext cx="10364451" cy="4830350"/>
              </a:xfrm>
              <a:prstGeom prst="rect">
                <a:avLst/>
              </a:prstGeom>
              <a:blipFill>
                <a:blip r:embed="rId2"/>
                <a:stretch>
                  <a:fillRect t="-1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8369" y="2909663"/>
            <a:ext cx="8375261" cy="3948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114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624129"/>
          </a:xfrm>
        </p:spPr>
        <p:txBody>
          <a:bodyPr>
            <a:normAutofit/>
          </a:bodyPr>
          <a:lstStyle/>
          <a:p>
            <a:r>
              <a:rPr lang="en-US" b="1" dirty="0" smtClean="0"/>
              <a:t>MUILTIPLE linear regression</a:t>
            </a:r>
            <a:endParaRPr lang="en-US" b="1" dirty="0">
              <a:latin typeface="Gill Sans MT" panose="020B05020201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913775" y="1639461"/>
                <a:ext cx="10364451" cy="483035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20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8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6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lvl="1"/>
                <a:r>
                  <a:rPr lang="en-US" sz="28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Potential Problems - </a:t>
                </a:r>
                <a:r>
                  <a:rPr lang="en-US" sz="2800" cap="none" dirty="0">
                    <a:latin typeface="Calibri" panose="020F0502020204030204" pitchFamily="34" charset="0"/>
                    <a:cs typeface="Calibri" panose="020F0502020204030204" pitchFamily="34" charset="0"/>
                  </a:rPr>
                  <a:t>Correlation of error </a:t>
                </a:r>
                <a:r>
                  <a:rPr lang="en-US" sz="28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terms</a:t>
                </a:r>
              </a:p>
              <a:p>
                <a:pPr lvl="2"/>
                <a:r>
                  <a:rPr lang="en-US" sz="28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The </a:t>
                </a:r>
                <a:r>
                  <a:rPr lang="en-US" sz="2800" b="1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sequence</a:t>
                </a:r>
                <a:r>
                  <a:rPr lang="en-US" sz="28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of error terms should be uncorrelated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cap="none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800" i="1" cap="none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∈</m:t>
                        </m:r>
                      </m:e>
                      <m:sub>
                        <m:r>
                          <a:rPr lang="en-US" sz="2800" b="0" i="1" cap="none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should have no predictive power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cap="none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800" i="1" cap="none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∈</m:t>
                        </m:r>
                      </m:e>
                      <m:sub>
                        <m:r>
                          <a:rPr lang="en-US" sz="2800" i="1" cap="none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lang="en-US" sz="2800" b="0" i="1" cap="none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sz="2800" cap="none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2"/>
                <a:r>
                  <a:rPr lang="en-US" sz="28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If there is correlation among these errors, the model p-values will appear lower than they are in reality</a:t>
                </a:r>
              </a:p>
              <a:p>
                <a:pPr lvl="2"/>
                <a:r>
                  <a:rPr lang="en-US" sz="28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This is a common occurrence with time-series data</a:t>
                </a:r>
              </a:p>
              <a:p>
                <a:pPr lvl="2"/>
                <a:r>
                  <a:rPr lang="en-US" sz="28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There are many fixes which are beyond the scope of this course</a:t>
                </a:r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775" y="1639461"/>
                <a:ext cx="10364451" cy="4830350"/>
              </a:xfrm>
              <a:prstGeom prst="rect">
                <a:avLst/>
              </a:prstGeom>
              <a:blipFill>
                <a:blip r:embed="rId2"/>
                <a:stretch>
                  <a:fillRect t="-253" r="-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951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624129"/>
          </a:xfrm>
        </p:spPr>
        <p:txBody>
          <a:bodyPr>
            <a:normAutofit/>
          </a:bodyPr>
          <a:lstStyle/>
          <a:p>
            <a:r>
              <a:rPr lang="en-US" b="1" dirty="0" smtClean="0"/>
              <a:t>MUILTIPLE linear regression</a:t>
            </a:r>
            <a:endParaRPr lang="en-US" b="1" dirty="0">
              <a:latin typeface="Gill Sans MT" panose="020B0502020104020203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13775" y="1242646"/>
            <a:ext cx="10364451" cy="4830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8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Potential Problems - </a:t>
            </a:r>
            <a:r>
              <a:rPr lang="en-US" sz="2800" cap="none" dirty="0">
                <a:latin typeface="Calibri" panose="020F0502020204030204" pitchFamily="34" charset="0"/>
                <a:cs typeface="Calibri" panose="020F0502020204030204" pitchFamily="34" charset="0"/>
              </a:rPr>
              <a:t>Correlation of error </a:t>
            </a:r>
            <a:r>
              <a:rPr lang="en-US" sz="28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terms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906" y="1866775"/>
            <a:ext cx="9838188" cy="5087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90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624129"/>
          </a:xfrm>
        </p:spPr>
        <p:txBody>
          <a:bodyPr>
            <a:normAutofit/>
          </a:bodyPr>
          <a:lstStyle/>
          <a:p>
            <a:r>
              <a:rPr lang="en-US" b="1" dirty="0" smtClean="0"/>
              <a:t>MUILTIPLE linear regression</a:t>
            </a:r>
            <a:endParaRPr lang="en-US" b="1" dirty="0">
              <a:latin typeface="Gill Sans MT" panose="020B0502020104020203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13775" y="1639461"/>
            <a:ext cx="10364451" cy="4830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8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Potential Problems - </a:t>
            </a:r>
            <a:r>
              <a:rPr lang="en-US" sz="2800" cap="none" dirty="0">
                <a:latin typeface="Calibri" panose="020F0502020204030204" pitchFamily="34" charset="0"/>
                <a:cs typeface="Calibri" panose="020F0502020204030204" pitchFamily="34" charset="0"/>
              </a:rPr>
              <a:t>Non-constant variance of error </a:t>
            </a:r>
            <a:r>
              <a:rPr lang="en-US" sz="28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terms</a:t>
            </a:r>
          </a:p>
          <a:p>
            <a:pPr lvl="2"/>
            <a:r>
              <a:rPr lang="en-US" sz="2400" cap="none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Heteroskedasticity</a:t>
            </a:r>
            <a:endParaRPr lang="en-US" sz="24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r>
              <a:rPr lang="en-US" sz="2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Usually occurs when there is a wide disparity between the largest and smallest observed values</a:t>
            </a:r>
            <a:endParaRPr lang="en-US" sz="24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r>
              <a:rPr lang="en-US" sz="2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Another assumption of linear regression is that the error terms have constant variance across observations</a:t>
            </a:r>
          </a:p>
          <a:p>
            <a:pPr lvl="2"/>
            <a:r>
              <a:rPr lang="en-US" sz="2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It is easy to identify by looking for a funnel shape in the residual plot</a:t>
            </a:r>
          </a:p>
          <a:p>
            <a:pPr lvl="2"/>
            <a:r>
              <a:rPr lang="en-US" sz="2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One possible solution is to transform the response variable </a:t>
            </a:r>
          </a:p>
          <a:p>
            <a:pPr lvl="2"/>
            <a:r>
              <a:rPr lang="en-US" sz="2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E.g. transform Y to log(Y) or </a:t>
            </a:r>
            <a:r>
              <a:rPr lang="en-US" sz="2400" cap="none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sqrt</a:t>
            </a:r>
            <a:r>
              <a:rPr lang="en-US" sz="2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(Y)</a:t>
            </a:r>
          </a:p>
          <a:p>
            <a:pPr lvl="2"/>
            <a:endParaRPr lang="en-US" sz="28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endParaRPr lang="en-US" sz="28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429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624129"/>
          </a:xfrm>
        </p:spPr>
        <p:txBody>
          <a:bodyPr>
            <a:normAutofit/>
          </a:bodyPr>
          <a:lstStyle/>
          <a:p>
            <a:r>
              <a:rPr lang="en-US" b="1" dirty="0" smtClean="0"/>
              <a:t>MUILTIPLE linear regression</a:t>
            </a:r>
            <a:endParaRPr lang="en-US" b="1" dirty="0">
              <a:latin typeface="Gill Sans MT" panose="020B0502020104020203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13775" y="1639461"/>
            <a:ext cx="10364451" cy="4830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8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Potential Problems - </a:t>
            </a:r>
            <a:r>
              <a:rPr lang="en-US" sz="2800" cap="none" dirty="0">
                <a:latin typeface="Calibri" panose="020F0502020204030204" pitchFamily="34" charset="0"/>
                <a:cs typeface="Calibri" panose="020F0502020204030204" pitchFamily="34" charset="0"/>
              </a:rPr>
              <a:t>Non-constant variance of error </a:t>
            </a:r>
            <a:r>
              <a:rPr lang="en-US" sz="28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terms</a:t>
            </a:r>
          </a:p>
          <a:p>
            <a:pPr lvl="2"/>
            <a:endParaRPr lang="en-US" sz="28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0649" y="2284149"/>
            <a:ext cx="8710702" cy="4185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204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624129"/>
          </a:xfrm>
        </p:spPr>
        <p:txBody>
          <a:bodyPr>
            <a:normAutofit/>
          </a:bodyPr>
          <a:lstStyle/>
          <a:p>
            <a:r>
              <a:rPr lang="en-US" b="1" dirty="0" smtClean="0"/>
              <a:t>MUILTIPLE linear regression</a:t>
            </a:r>
            <a:endParaRPr lang="en-US" b="1" dirty="0">
              <a:latin typeface="Gill Sans MT" panose="020B0502020104020203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13775" y="1639461"/>
            <a:ext cx="10364451" cy="4830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8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Potential Problems - </a:t>
            </a:r>
            <a:r>
              <a:rPr lang="en-US" sz="2800" cap="none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Outliars</a:t>
            </a:r>
            <a:endParaRPr lang="en-US" sz="28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r>
              <a:rPr lang="en-US" sz="26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An observation where the response is far outside the predicted value of the model</a:t>
            </a:r>
          </a:p>
          <a:p>
            <a:pPr lvl="2"/>
            <a:r>
              <a:rPr lang="en-US" sz="26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Can happen for a variety of reasons, including erroneous data</a:t>
            </a:r>
          </a:p>
          <a:p>
            <a:pPr lvl="2"/>
            <a:r>
              <a:rPr lang="en-US" sz="26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In practice, it can be difficult to know what to do with an </a:t>
            </a:r>
            <a:r>
              <a:rPr lang="en-US" sz="2600" cap="none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outliar</a:t>
            </a:r>
            <a:endParaRPr lang="en-US" sz="26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3"/>
            <a:r>
              <a:rPr lang="en-US" sz="26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Manually review residual plot and remove observations</a:t>
            </a:r>
          </a:p>
          <a:p>
            <a:pPr lvl="3"/>
            <a:r>
              <a:rPr lang="en-US" sz="26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Use sigma-clipping to automatically remove any extreme values. Might result in removal of non-</a:t>
            </a:r>
            <a:r>
              <a:rPr lang="en-US" sz="2600" cap="none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outliars</a:t>
            </a:r>
            <a:endParaRPr lang="en-US" sz="26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8107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624129"/>
          </a:xfrm>
        </p:spPr>
        <p:txBody>
          <a:bodyPr>
            <a:normAutofit/>
          </a:bodyPr>
          <a:lstStyle/>
          <a:p>
            <a:r>
              <a:rPr lang="en-US" b="1" dirty="0" smtClean="0"/>
              <a:t>MUILTIPLE linear regression</a:t>
            </a:r>
            <a:endParaRPr lang="en-US" b="1" dirty="0">
              <a:latin typeface="Gill Sans MT" panose="020B0502020104020203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13775" y="1639461"/>
            <a:ext cx="10364451" cy="4830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8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Potential Problems - </a:t>
            </a:r>
            <a:r>
              <a:rPr lang="en-US" sz="2800" cap="none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Outliars</a:t>
            </a:r>
            <a:endParaRPr lang="en-US" sz="28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81" y="2652444"/>
            <a:ext cx="11950237" cy="3679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30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624129"/>
          </a:xfrm>
        </p:spPr>
        <p:txBody>
          <a:bodyPr>
            <a:normAutofit/>
          </a:bodyPr>
          <a:lstStyle/>
          <a:p>
            <a:r>
              <a:rPr lang="en-US" b="1" dirty="0" smtClean="0"/>
              <a:t>MUILTIPLE linear regression</a:t>
            </a:r>
            <a:endParaRPr lang="en-US" b="1" dirty="0">
              <a:latin typeface="Gill Sans MT" panose="020B0502020104020203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13775" y="1639461"/>
            <a:ext cx="10364451" cy="4830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8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Potential Problems - </a:t>
            </a:r>
            <a:r>
              <a:rPr lang="en-US" sz="2800" cap="none" dirty="0">
                <a:latin typeface="Calibri" panose="020F0502020204030204" pitchFamily="34" charset="0"/>
                <a:cs typeface="Calibri" panose="020F0502020204030204" pitchFamily="34" charset="0"/>
              </a:rPr>
              <a:t>Collinearity</a:t>
            </a:r>
            <a:endParaRPr lang="en-US" sz="28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r>
              <a:rPr lang="en-US" sz="26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Happens when two or more predictors are very highly correlated</a:t>
            </a:r>
          </a:p>
          <a:p>
            <a:pPr lvl="2"/>
            <a:r>
              <a:rPr lang="en-US" sz="26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If you can predict one predictor based on another, we have collinearity</a:t>
            </a:r>
          </a:p>
          <a:p>
            <a:pPr lvl="2"/>
            <a:r>
              <a:rPr lang="en-US" sz="26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As seen previously, variable selection is the best way to deal with this</a:t>
            </a:r>
          </a:p>
          <a:p>
            <a:pPr lvl="2"/>
            <a:endParaRPr lang="en-US" sz="26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endParaRPr lang="en-US" sz="26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endParaRPr lang="en-US" sz="28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endParaRPr lang="en-US" sz="28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3572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624129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Simple linear regression (ordinary least squares)</a:t>
            </a:r>
            <a:endParaRPr lang="en-US" b="1" dirty="0">
              <a:latin typeface="Gill Sans MT" panose="020B0502020104020203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13775" y="1511309"/>
                <a:ext cx="10364452" cy="5088783"/>
              </a:xfrm>
            </p:spPr>
            <p:txBody>
              <a:bodyPr>
                <a:normAutofit/>
              </a:bodyPr>
              <a:lstStyle/>
              <a:p>
                <a:pPr lvl="1"/>
                <a:r>
                  <a:rPr lang="en-US" sz="28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One input, one target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800" b="1" i="1" cap="none" smtClean="0"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US" sz="2800" b="1" i="1" cap="none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2800" b="1" i="1" cap="none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cap="none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sz="2800" b="1" i="1" cap="none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800" b="1" i="1" cap="none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sz="2800" b="1" i="1" cap="none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cap="none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sz="2800" b="1" i="1" cap="none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800" b="1" i="1" cap="none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800" b="1" i="1" cap="none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endParaRPr lang="en-US" sz="2800" b="1" cap="none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r>
                  <a:rPr lang="en-US" sz="28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Inflexible: assumes a linear relationship</a:t>
                </a:r>
              </a:p>
              <a:p>
                <a:pPr lvl="1"/>
                <a:r>
                  <a:rPr lang="en-US" sz="28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Parametric: fixed size of parameters to estimate</a:t>
                </a:r>
              </a:p>
              <a:p>
                <a:pPr lvl="1"/>
                <a:r>
                  <a:rPr lang="en-US" sz="28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Find the coefficients that minimize the MSE on the training data set.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cap="none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800" b="1" i="1" cap="none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𝜷</m:t>
                        </m:r>
                      </m:e>
                      <m:sub>
                        <m:r>
                          <a:rPr lang="en-US" sz="2800" b="1" i="1" cap="none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28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is the y-intercept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cap="none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800" b="1" i="1" cap="none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𝜷</m:t>
                        </m:r>
                      </m:e>
                      <m:sub>
                        <m:r>
                          <a:rPr lang="en-US" sz="2800" b="1" i="1" cap="none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800" cap="none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the </a:t>
                </a:r>
                <a:r>
                  <a:rPr lang="en-US" sz="28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slope</a:t>
                </a:r>
              </a:p>
              <a:p>
                <a:pPr lvl="1"/>
                <a:endParaRPr lang="en-US" sz="2800" cap="none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endParaRPr lang="en-US" sz="2800" cap="none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endParaRPr lang="en-US" sz="2800" cap="none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75" y="1511309"/>
                <a:ext cx="10364452" cy="5088783"/>
              </a:xfrm>
              <a:blipFill>
                <a:blip r:embed="rId2"/>
                <a:stretch>
                  <a:fillRect t="-2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9851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624129"/>
          </a:xfrm>
        </p:spPr>
        <p:txBody>
          <a:bodyPr>
            <a:normAutofit/>
          </a:bodyPr>
          <a:lstStyle/>
          <a:p>
            <a:r>
              <a:rPr lang="en-US" b="1" dirty="0" smtClean="0"/>
              <a:t>OTHER REGRESSION TECHNIQUES</a:t>
            </a:r>
            <a:endParaRPr lang="en-US" b="1" dirty="0">
              <a:latin typeface="Gill Sans MT" panose="020B0502020104020203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13775" y="1639461"/>
            <a:ext cx="10364451" cy="4830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2"/>
            <a:endParaRPr lang="en-US" sz="26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endParaRPr lang="en-US" sz="26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endParaRPr lang="en-US" sz="28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endParaRPr lang="en-US" sz="28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13774" y="1639461"/>
            <a:ext cx="10364451" cy="392944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2"/>
            <a:r>
              <a:rPr lang="en-US" sz="32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Ridge Regression</a:t>
            </a:r>
          </a:p>
          <a:p>
            <a:pPr lvl="2"/>
            <a:r>
              <a:rPr lang="en-US" sz="32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32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Lasso</a:t>
            </a:r>
          </a:p>
          <a:p>
            <a:pPr lvl="2"/>
            <a:r>
              <a:rPr lang="en-US" sz="32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Elastic Net Regularization</a:t>
            </a:r>
            <a:endParaRPr lang="en-US" sz="32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r>
              <a:rPr lang="en-US" sz="32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Principal Component Regression</a:t>
            </a:r>
          </a:p>
          <a:p>
            <a:pPr lvl="2"/>
            <a:r>
              <a:rPr lang="en-US" sz="32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Partial Least Squares</a:t>
            </a:r>
          </a:p>
          <a:p>
            <a:pPr lvl="2"/>
            <a:r>
              <a:rPr lang="en-US" sz="32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Total Least Squares</a:t>
            </a:r>
          </a:p>
          <a:p>
            <a:pPr lvl="2"/>
            <a:r>
              <a:rPr lang="en-US" sz="32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Smoothing Splines</a:t>
            </a:r>
          </a:p>
          <a:p>
            <a:pPr lvl="2"/>
            <a:endParaRPr lang="en-US" sz="26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endParaRPr lang="en-US" sz="28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endParaRPr lang="en-US" sz="28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4585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624129"/>
          </a:xfrm>
        </p:spPr>
        <p:txBody>
          <a:bodyPr>
            <a:normAutofit/>
          </a:bodyPr>
          <a:lstStyle/>
          <a:p>
            <a:r>
              <a:rPr lang="en-US" b="1" dirty="0" smtClean="0"/>
              <a:t>Ridge regression</a:t>
            </a:r>
            <a:endParaRPr lang="en-US" b="1" dirty="0">
              <a:latin typeface="Gill Sans MT" panose="020B0502020104020203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13775" y="1639461"/>
            <a:ext cx="10364451" cy="4830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2"/>
            <a:endParaRPr lang="en-US" sz="26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endParaRPr lang="en-US" sz="26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endParaRPr lang="en-US" sz="28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endParaRPr lang="en-US" sz="28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08214" y="1639461"/>
            <a:ext cx="11348357" cy="3929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2"/>
            <a:r>
              <a:rPr lang="en-US" sz="26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Very similar to linear, except it contains a shrinkage penalty for coefficients based on a tuning parameter, lambda. </a:t>
            </a:r>
          </a:p>
          <a:p>
            <a:pPr lvl="2"/>
            <a:endParaRPr lang="en-US" sz="28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endParaRPr lang="en-US" sz="28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2605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624129"/>
          </a:xfrm>
        </p:spPr>
        <p:txBody>
          <a:bodyPr>
            <a:normAutofit/>
          </a:bodyPr>
          <a:lstStyle/>
          <a:p>
            <a:r>
              <a:rPr lang="en-US" b="1" dirty="0" smtClean="0"/>
              <a:t>Ridge regression</a:t>
            </a:r>
            <a:endParaRPr lang="en-US" b="1" dirty="0">
              <a:latin typeface="Gill Sans MT" panose="020B0502020104020203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13775" y="1639461"/>
            <a:ext cx="10364451" cy="4830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2"/>
            <a:endParaRPr lang="en-US" sz="26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endParaRPr lang="en-US" sz="26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endParaRPr lang="en-US" sz="28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endParaRPr lang="en-US" sz="28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08214" y="1639461"/>
            <a:ext cx="11348357" cy="3929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2"/>
            <a:r>
              <a:rPr lang="en-US" sz="26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Very similar to linear, except it contains a shrinkage penalty for coefficients based on a tuning parameter, lambda. </a:t>
            </a:r>
          </a:p>
          <a:p>
            <a:pPr lvl="2"/>
            <a:r>
              <a:rPr lang="en-US" sz="26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If lambda is set to equal zero, we are left with the OLS estimator</a:t>
            </a:r>
          </a:p>
          <a:p>
            <a:pPr lvl="2"/>
            <a:r>
              <a:rPr lang="en-US" sz="26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As lambda approaches infinity, all coefficients are penalized towards zero.</a:t>
            </a:r>
          </a:p>
          <a:p>
            <a:pPr lvl="2"/>
            <a:endParaRPr lang="en-US" sz="26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endParaRPr lang="en-US" sz="26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6010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624129"/>
          </a:xfrm>
        </p:spPr>
        <p:txBody>
          <a:bodyPr>
            <a:normAutofit/>
          </a:bodyPr>
          <a:lstStyle/>
          <a:p>
            <a:r>
              <a:rPr lang="en-US" b="1" dirty="0" smtClean="0"/>
              <a:t>Ridge regression</a:t>
            </a:r>
            <a:endParaRPr lang="en-US" b="1" dirty="0">
              <a:latin typeface="Gill Sans MT" panose="020B0502020104020203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13775" y="1639461"/>
            <a:ext cx="10364451" cy="4830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2"/>
            <a:endParaRPr lang="en-US" sz="26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endParaRPr lang="en-US" sz="26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endParaRPr lang="en-US" sz="28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endParaRPr lang="en-US" sz="28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08214" y="1639461"/>
            <a:ext cx="11348357" cy="3929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2"/>
            <a:r>
              <a:rPr lang="en-US" sz="26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Very similar to linear, except it contains a shrinkage penalty for coefficients based on a tuning parameter, lambda. </a:t>
            </a:r>
          </a:p>
          <a:p>
            <a:pPr lvl="2"/>
            <a:r>
              <a:rPr lang="en-US" sz="26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If lambda is set to equal zero, we are left with the OLS estimator</a:t>
            </a:r>
          </a:p>
          <a:p>
            <a:pPr lvl="2"/>
            <a:r>
              <a:rPr lang="en-US" sz="26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As lambda approaches infinity, all coefficients are penalized towards zero.</a:t>
            </a:r>
          </a:p>
          <a:p>
            <a:pPr lvl="2"/>
            <a:r>
              <a:rPr lang="en-US" sz="26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Picking the right lambda can be done using cross-validation  </a:t>
            </a:r>
          </a:p>
          <a:p>
            <a:pPr lvl="2"/>
            <a:endParaRPr lang="en-US" sz="28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endParaRPr lang="en-US" sz="28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9900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624129"/>
          </a:xfrm>
        </p:spPr>
        <p:txBody>
          <a:bodyPr>
            <a:normAutofit/>
          </a:bodyPr>
          <a:lstStyle/>
          <a:p>
            <a:r>
              <a:rPr lang="en-US" b="1" dirty="0" smtClean="0"/>
              <a:t>Ridge regression</a:t>
            </a:r>
            <a:endParaRPr lang="en-US" b="1" dirty="0">
              <a:latin typeface="Gill Sans MT" panose="020B0502020104020203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13775" y="1639461"/>
            <a:ext cx="10364451" cy="4830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2"/>
            <a:endParaRPr lang="en-US" sz="26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endParaRPr lang="en-US" sz="26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endParaRPr lang="en-US" sz="28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endParaRPr lang="en-US" sz="28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08214" y="1639461"/>
            <a:ext cx="11348357" cy="5822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2"/>
            <a:r>
              <a:rPr lang="en-US" sz="26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Very similar to linear, except it contains a shrinkage penalty for coefficients based on a tuning parameter, lambda. </a:t>
            </a:r>
          </a:p>
          <a:p>
            <a:pPr lvl="2"/>
            <a:r>
              <a:rPr lang="en-US" sz="26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If lambda is set to equal zero, we are left with the OLS estimator</a:t>
            </a:r>
          </a:p>
          <a:p>
            <a:pPr lvl="2"/>
            <a:r>
              <a:rPr lang="en-US" sz="26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As lambda approaches infinity, all coefficients are penalized towards zero.</a:t>
            </a:r>
          </a:p>
          <a:p>
            <a:pPr lvl="2"/>
            <a:r>
              <a:rPr lang="en-US" sz="26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Picking the right lambda can be done using cross-validation  </a:t>
            </a:r>
          </a:p>
          <a:p>
            <a:pPr lvl="2"/>
            <a:r>
              <a:rPr lang="en-US" sz="26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This method can find a set of coefficients which has much less variance at the cost of slightly higher bias. </a:t>
            </a:r>
          </a:p>
          <a:p>
            <a:pPr lvl="2"/>
            <a:r>
              <a:rPr lang="en-US" sz="26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Takes advantage of the bias-variance trade off</a:t>
            </a:r>
          </a:p>
          <a:p>
            <a:pPr lvl="2"/>
            <a:r>
              <a:rPr lang="en-US" sz="26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Works best when OLS estimates have high variance</a:t>
            </a:r>
          </a:p>
          <a:p>
            <a:pPr lvl="2"/>
            <a:endParaRPr lang="en-US" sz="26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endParaRPr lang="en-US" sz="26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6046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624129"/>
          </a:xfrm>
        </p:spPr>
        <p:txBody>
          <a:bodyPr>
            <a:normAutofit/>
          </a:bodyPr>
          <a:lstStyle/>
          <a:p>
            <a:r>
              <a:rPr lang="en-US" b="1" dirty="0" smtClean="0"/>
              <a:t>Ridge regression</a:t>
            </a:r>
            <a:endParaRPr lang="en-US" b="1" dirty="0">
              <a:latin typeface="Gill Sans MT" panose="020B0502020104020203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13775" y="1639461"/>
            <a:ext cx="10364451" cy="4830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2"/>
            <a:endParaRPr lang="en-US" sz="26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endParaRPr lang="en-US" sz="26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endParaRPr lang="en-US" sz="28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endParaRPr lang="en-US" sz="28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08214" y="1639461"/>
            <a:ext cx="11348357" cy="3929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2"/>
            <a:endParaRPr lang="en-US" sz="28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endParaRPr lang="en-US" sz="28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431" y="1639461"/>
            <a:ext cx="5277138" cy="45290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4146" y="1639461"/>
            <a:ext cx="5761597" cy="4529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54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624129"/>
          </a:xfrm>
        </p:spPr>
        <p:txBody>
          <a:bodyPr>
            <a:normAutofit/>
          </a:bodyPr>
          <a:lstStyle/>
          <a:p>
            <a:r>
              <a:rPr lang="en-US" b="1" dirty="0" smtClean="0"/>
              <a:t>Ridge regression</a:t>
            </a:r>
            <a:endParaRPr lang="en-US" b="1" dirty="0">
              <a:latin typeface="Gill Sans MT" panose="020B0502020104020203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13775" y="1639461"/>
            <a:ext cx="10364451" cy="4830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2"/>
            <a:endParaRPr lang="en-US" sz="26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endParaRPr lang="en-US" sz="26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endParaRPr lang="en-US" sz="28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endParaRPr lang="en-US" sz="28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08214" y="1639461"/>
            <a:ext cx="11348357" cy="5822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2"/>
            <a:r>
              <a:rPr lang="en-US" sz="28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When the response – predictor relationship is mostly linear, the OLS estimates have low bias but might have high variance</a:t>
            </a:r>
          </a:p>
          <a:p>
            <a:pPr lvl="2"/>
            <a:r>
              <a:rPr lang="en-US" sz="28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This means a small change in the training data can have a large affect in the coefficient estimates</a:t>
            </a:r>
          </a:p>
          <a:p>
            <a:pPr lvl="2"/>
            <a:r>
              <a:rPr lang="en-US" sz="28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Also works well when </a:t>
            </a:r>
            <a:r>
              <a:rPr lang="en-US" sz="2800" b="1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8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 &gt; </a:t>
            </a:r>
            <a:r>
              <a:rPr lang="en-US" sz="2800" b="1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</a:p>
          <a:p>
            <a:pPr lvl="2"/>
            <a:r>
              <a:rPr lang="en-US" sz="28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Also works well for solving </a:t>
            </a:r>
            <a:r>
              <a:rPr lang="en-US" sz="2800" cap="none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multicollinearity</a:t>
            </a:r>
            <a:endParaRPr lang="en-US" sz="28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5990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624129"/>
          </a:xfrm>
        </p:spPr>
        <p:txBody>
          <a:bodyPr>
            <a:normAutofit/>
          </a:bodyPr>
          <a:lstStyle/>
          <a:p>
            <a:r>
              <a:rPr lang="en-US" b="1" dirty="0" smtClean="0"/>
              <a:t>The Lasso</a:t>
            </a:r>
            <a:endParaRPr lang="en-US" b="1" dirty="0">
              <a:latin typeface="Gill Sans MT" panose="020B0502020104020203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13775" y="1639461"/>
            <a:ext cx="10364451" cy="4830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2"/>
            <a:endParaRPr lang="en-US" sz="26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endParaRPr lang="en-US" sz="26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endParaRPr lang="en-US" sz="28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endParaRPr lang="en-US" sz="28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08214" y="1639461"/>
            <a:ext cx="11348357" cy="5822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2"/>
            <a:r>
              <a:rPr lang="en-US" sz="28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Ridge Regression suffers from one disadvantage: it only shrinks unwanted coefficients, but doesn’t remove them entirely (set to zero)</a:t>
            </a:r>
          </a:p>
          <a:p>
            <a:pPr lvl="2"/>
            <a:endParaRPr lang="en-US" sz="26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0873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624129"/>
          </a:xfrm>
        </p:spPr>
        <p:txBody>
          <a:bodyPr>
            <a:normAutofit/>
          </a:bodyPr>
          <a:lstStyle/>
          <a:p>
            <a:r>
              <a:rPr lang="en-US" b="1" dirty="0" smtClean="0"/>
              <a:t>The Lasso</a:t>
            </a:r>
            <a:endParaRPr lang="en-US" b="1" dirty="0">
              <a:latin typeface="Gill Sans MT" panose="020B0502020104020203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13775" y="1639461"/>
            <a:ext cx="10364451" cy="4830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2"/>
            <a:endParaRPr lang="en-US" sz="26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endParaRPr lang="en-US" sz="26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endParaRPr lang="en-US" sz="28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endParaRPr lang="en-US" sz="28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08214" y="1639461"/>
            <a:ext cx="11348357" cy="5822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2"/>
            <a:r>
              <a:rPr lang="en-US" sz="28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Ridge Regression suffers from one disadvantage: it only shrinks unwanted coefficients, but doesn’t remove them entirely (set to zero)</a:t>
            </a:r>
          </a:p>
          <a:p>
            <a:pPr lvl="2"/>
            <a:r>
              <a:rPr lang="en-US" sz="28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The lasso is a slight twist on ridge regression</a:t>
            </a:r>
          </a:p>
          <a:p>
            <a:pPr lvl="2"/>
            <a:endParaRPr lang="en-US" sz="26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0855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624129"/>
          </a:xfrm>
        </p:spPr>
        <p:txBody>
          <a:bodyPr>
            <a:normAutofit/>
          </a:bodyPr>
          <a:lstStyle/>
          <a:p>
            <a:r>
              <a:rPr lang="en-US" b="1" dirty="0" smtClean="0"/>
              <a:t>The Lasso</a:t>
            </a:r>
            <a:endParaRPr lang="en-US" b="1" dirty="0">
              <a:latin typeface="Gill Sans MT" panose="020B0502020104020203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13775" y="1639461"/>
            <a:ext cx="10364451" cy="4830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2"/>
            <a:endParaRPr lang="en-US" sz="26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endParaRPr lang="en-US" sz="26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endParaRPr lang="en-US" sz="28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endParaRPr lang="en-US" sz="28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08214" y="1639461"/>
            <a:ext cx="11348357" cy="5822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2"/>
            <a:r>
              <a:rPr lang="en-US" sz="28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Ridge Regression suffers from one disadvantage: it only shrinks unwanted coefficients, but doesn’t remove them entirely (set to zero)</a:t>
            </a:r>
          </a:p>
          <a:p>
            <a:pPr lvl="2"/>
            <a:r>
              <a:rPr lang="en-US" sz="28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The lasso is a slight twist on ridge regression</a:t>
            </a:r>
          </a:p>
          <a:p>
            <a:pPr lvl="2"/>
            <a:r>
              <a:rPr lang="en-US" sz="28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The penalty function pushes insignificant coefficients to zero much faster</a:t>
            </a:r>
          </a:p>
          <a:p>
            <a:pPr lvl="2"/>
            <a:endParaRPr lang="en-US" sz="26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4939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624129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Simple linear regression (ordinary least squares)</a:t>
            </a:r>
            <a:endParaRPr lang="en-US" b="1" dirty="0"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75" y="1511309"/>
            <a:ext cx="10364452" cy="5088783"/>
          </a:xfrm>
        </p:spPr>
        <p:txBody>
          <a:bodyPr>
            <a:normAutofit/>
          </a:bodyPr>
          <a:lstStyle/>
          <a:p>
            <a:pPr lvl="1"/>
            <a:r>
              <a:rPr lang="en-US" sz="26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Technically, the algorithm finds coefficients which minimize the Residual Sum of Squares (</a:t>
            </a:r>
            <a:r>
              <a:rPr lang="en-US" sz="2600" b="1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RSS</a:t>
            </a:r>
            <a:r>
              <a:rPr lang="en-US" sz="26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), not the </a:t>
            </a:r>
            <a:r>
              <a:rPr lang="en-US" sz="2600" b="1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MSE</a:t>
            </a:r>
          </a:p>
          <a:p>
            <a:pPr lvl="1"/>
            <a:endParaRPr lang="en-US" sz="2800" b="1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sz="2800" b="1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1331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624129"/>
          </a:xfrm>
        </p:spPr>
        <p:txBody>
          <a:bodyPr>
            <a:normAutofit/>
          </a:bodyPr>
          <a:lstStyle/>
          <a:p>
            <a:r>
              <a:rPr lang="en-US" b="1" dirty="0" smtClean="0"/>
              <a:t>The Lasso</a:t>
            </a:r>
            <a:endParaRPr lang="en-US" b="1" dirty="0">
              <a:latin typeface="Gill Sans MT" panose="020B0502020104020203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13775" y="1639461"/>
            <a:ext cx="10364451" cy="4830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2"/>
            <a:endParaRPr lang="en-US" sz="26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endParaRPr lang="en-US" sz="26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endParaRPr lang="en-US" sz="28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endParaRPr lang="en-US" sz="28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08214" y="1639461"/>
            <a:ext cx="11348357" cy="5822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2"/>
            <a:r>
              <a:rPr lang="en-US" sz="28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Ridge Regression suffers from one disadvantage: it only shrinks unwanted coefficients, but doesn’t remove them entirely (set to zero)</a:t>
            </a:r>
          </a:p>
          <a:p>
            <a:pPr lvl="2"/>
            <a:r>
              <a:rPr lang="en-US" sz="28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The lasso is a slight twist on ridge regression</a:t>
            </a:r>
          </a:p>
          <a:p>
            <a:pPr lvl="2"/>
            <a:r>
              <a:rPr lang="en-US" sz="28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The penalty function pushes insignificant coefficients to zero much faster</a:t>
            </a:r>
          </a:p>
          <a:p>
            <a:pPr lvl="2"/>
            <a:r>
              <a:rPr lang="en-US" sz="28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Same tuning parameter, lambda</a:t>
            </a:r>
          </a:p>
          <a:p>
            <a:pPr lvl="2"/>
            <a:endParaRPr lang="en-US" sz="26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7070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624129"/>
          </a:xfrm>
        </p:spPr>
        <p:txBody>
          <a:bodyPr>
            <a:normAutofit/>
          </a:bodyPr>
          <a:lstStyle/>
          <a:p>
            <a:r>
              <a:rPr lang="en-US" b="1" dirty="0" smtClean="0"/>
              <a:t>The Lasso</a:t>
            </a:r>
            <a:endParaRPr lang="en-US" b="1" dirty="0">
              <a:latin typeface="Gill Sans MT" panose="020B0502020104020203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08214" y="1639461"/>
            <a:ext cx="11348357" cy="5822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2"/>
            <a:endParaRPr lang="en-US" sz="26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4476" y="1242646"/>
            <a:ext cx="6223047" cy="53859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5829" y="4347382"/>
            <a:ext cx="1321933" cy="969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711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20747</TotalTime>
  <Words>3035</Words>
  <Application>Microsoft Office PowerPoint</Application>
  <PresentationFormat>Widescreen</PresentationFormat>
  <Paragraphs>455</Paragraphs>
  <Slides>91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91</vt:i4>
      </vt:variant>
    </vt:vector>
  </HeadingPairs>
  <TitlesOfParts>
    <vt:vector size="98" baseType="lpstr">
      <vt:lpstr>Arial</vt:lpstr>
      <vt:lpstr>Calibri</vt:lpstr>
      <vt:lpstr>Calibri Light</vt:lpstr>
      <vt:lpstr>Cambria Math</vt:lpstr>
      <vt:lpstr>Gill Sans MT</vt:lpstr>
      <vt:lpstr>Tw Cen MT</vt:lpstr>
      <vt:lpstr>Droplet</vt:lpstr>
      <vt:lpstr>Intro to Machine Learning – week 3 </vt:lpstr>
      <vt:lpstr>Today’s class</vt:lpstr>
      <vt:lpstr>Today’s class</vt:lpstr>
      <vt:lpstr>Today’s class</vt:lpstr>
      <vt:lpstr>Simple linear regression (ordinary least squares)</vt:lpstr>
      <vt:lpstr>Simple linear regression (ordinary least squares)</vt:lpstr>
      <vt:lpstr>Simple linear regression (ordinary least squares)</vt:lpstr>
      <vt:lpstr>Simple linear regression (ordinary least squares)</vt:lpstr>
      <vt:lpstr>Simple linear regression (ordinary least squares)</vt:lpstr>
      <vt:lpstr>Simple linear regression (ordinary least squares)</vt:lpstr>
      <vt:lpstr>Simple linear regression (ordinary least squares)</vt:lpstr>
      <vt:lpstr>Simple linear regression (ordinary least squares)</vt:lpstr>
      <vt:lpstr>Simple linear regression (ordinary least squares)</vt:lpstr>
      <vt:lpstr>Simple linear regression (ordinary least squares)</vt:lpstr>
      <vt:lpstr>Assessing the accuracy of the OLS coefficients</vt:lpstr>
      <vt:lpstr>Assessing the accuracy of the OLS coefficients</vt:lpstr>
      <vt:lpstr>Assessing the accuracy of the OLS coefficients</vt:lpstr>
      <vt:lpstr>Assessing the accuracy of the OLS coefficients</vt:lpstr>
      <vt:lpstr>Assessing the accuracy of the OLS coefficients</vt:lpstr>
      <vt:lpstr>Assessing the accuracy of the OLS coefficients</vt:lpstr>
      <vt:lpstr>Assessing the accuracy of the OLS coefficients</vt:lpstr>
      <vt:lpstr>Assessing the accuracy of the OLS coefficients</vt:lpstr>
      <vt:lpstr>Assessing the accuracy of the OLS coefficients</vt:lpstr>
      <vt:lpstr>Assessing the accuracy of the OLS coefficients</vt:lpstr>
      <vt:lpstr>Assessing the accuracy of the OLS coefficients</vt:lpstr>
      <vt:lpstr>Assessing the accuracy of the OLS coefficients</vt:lpstr>
      <vt:lpstr>Assessing the accuracy of the OLS coefficients</vt:lpstr>
      <vt:lpstr>Assessing the accuracy of the model</vt:lpstr>
      <vt:lpstr>Assessing the accuracy of the model</vt:lpstr>
      <vt:lpstr>Assessing the accuracy of the model</vt:lpstr>
      <vt:lpstr>Assessing the accuracy of the model</vt:lpstr>
      <vt:lpstr>Assessing the accuracy of the model</vt:lpstr>
      <vt:lpstr>Assessing the accuracy of the model</vt:lpstr>
      <vt:lpstr>Assessing the accuracy of the model</vt:lpstr>
      <vt:lpstr>Assessing the accuracy of the model</vt:lpstr>
      <vt:lpstr>Assessing the accuracy of the model</vt:lpstr>
      <vt:lpstr>Assessing the accuracy of the model</vt:lpstr>
      <vt:lpstr>Assessing the accuracy of the model</vt:lpstr>
      <vt:lpstr>MUILTIPLE linear regression</vt:lpstr>
      <vt:lpstr>MUILTIPLE linear regression</vt:lpstr>
      <vt:lpstr>MUILTIPLE linear regression</vt:lpstr>
      <vt:lpstr>MUILTIPLE linear regression</vt:lpstr>
      <vt:lpstr>MUILTIPLE linear regression</vt:lpstr>
      <vt:lpstr>MUILTIPLE linear regression</vt:lpstr>
      <vt:lpstr>MUILTIPLE linear regression</vt:lpstr>
      <vt:lpstr>MUILTIPLE linear regression</vt:lpstr>
      <vt:lpstr>MUILTIPLE linear regression</vt:lpstr>
      <vt:lpstr>MUILTIPLE linear regression</vt:lpstr>
      <vt:lpstr>MUILTIPLE linear regression</vt:lpstr>
      <vt:lpstr>MUILTIPLE linear regression</vt:lpstr>
      <vt:lpstr>MUILTIPLE linear regression</vt:lpstr>
      <vt:lpstr>MUILTIPLE linear regression</vt:lpstr>
      <vt:lpstr>MUILTIPLE linear regression</vt:lpstr>
      <vt:lpstr>MUILTIPLE linear regression</vt:lpstr>
      <vt:lpstr>MUILTIPLE linear regression</vt:lpstr>
      <vt:lpstr>MUILTIPLE linear regression</vt:lpstr>
      <vt:lpstr>MUILTIPLE linear regression</vt:lpstr>
      <vt:lpstr>MUILTIPLE linear regression</vt:lpstr>
      <vt:lpstr>MUILTIPLE linear regression</vt:lpstr>
      <vt:lpstr>MUILTIPLE linear regression</vt:lpstr>
      <vt:lpstr>MUILTIPLE linear regression</vt:lpstr>
      <vt:lpstr>MUILTIPLE linear regression</vt:lpstr>
      <vt:lpstr>MUILTIPLE linear regression</vt:lpstr>
      <vt:lpstr>MUILTIPLE linear regression</vt:lpstr>
      <vt:lpstr>MUILTIPLE linear regression</vt:lpstr>
      <vt:lpstr>MUILTIPLE linear regression</vt:lpstr>
      <vt:lpstr>MUILTIPLE linear regression</vt:lpstr>
      <vt:lpstr>MUILTIPLE linear regression</vt:lpstr>
      <vt:lpstr>MUILTIPLE linear regression</vt:lpstr>
      <vt:lpstr>MUILTIPLE linear regression</vt:lpstr>
      <vt:lpstr>MUILTIPLE linear regression</vt:lpstr>
      <vt:lpstr>MUILTIPLE linear regression</vt:lpstr>
      <vt:lpstr>MUILTIPLE linear regression</vt:lpstr>
      <vt:lpstr>MUILTIPLE linear regression</vt:lpstr>
      <vt:lpstr>MUILTIPLE linear regression</vt:lpstr>
      <vt:lpstr>MUILTIPLE linear regression</vt:lpstr>
      <vt:lpstr>MUILTIPLE linear regression</vt:lpstr>
      <vt:lpstr>MUILTIPLE linear regression</vt:lpstr>
      <vt:lpstr>MUILTIPLE linear regression</vt:lpstr>
      <vt:lpstr>OTHER REGRESSION TECHNIQUES</vt:lpstr>
      <vt:lpstr>Ridge regression</vt:lpstr>
      <vt:lpstr>Ridge regression</vt:lpstr>
      <vt:lpstr>Ridge regression</vt:lpstr>
      <vt:lpstr>Ridge regression</vt:lpstr>
      <vt:lpstr>Ridge regression</vt:lpstr>
      <vt:lpstr>Ridge regression</vt:lpstr>
      <vt:lpstr>The Lasso</vt:lpstr>
      <vt:lpstr>The Lasso</vt:lpstr>
      <vt:lpstr>The Lasso</vt:lpstr>
      <vt:lpstr>The Lasso</vt:lpstr>
      <vt:lpstr>The Lasso</vt:lpstr>
    </vt:vector>
  </TitlesOfParts>
  <Company>Fred Hutch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Machine Learning</dc:title>
  <dc:creator>Greenlee, Stuart</dc:creator>
  <cp:lastModifiedBy>Greenlee, Stuart</cp:lastModifiedBy>
  <cp:revision>192</cp:revision>
  <dcterms:created xsi:type="dcterms:W3CDTF">2018-04-15T20:39:55Z</dcterms:created>
  <dcterms:modified xsi:type="dcterms:W3CDTF">2018-05-03T19:21:09Z</dcterms:modified>
</cp:coreProperties>
</file>