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74" r:id="rId6"/>
    <p:sldId id="261" r:id="rId7"/>
    <p:sldId id="263" r:id="rId8"/>
    <p:sldId id="264" r:id="rId9"/>
    <p:sldId id="265" r:id="rId10"/>
    <p:sldId id="266" r:id="rId11"/>
    <p:sldId id="259" r:id="rId12"/>
    <p:sldId id="273" r:id="rId13"/>
    <p:sldId id="275" r:id="rId14"/>
    <p:sldId id="268" r:id="rId15"/>
    <p:sldId id="285" r:id="rId16"/>
    <p:sldId id="269" r:id="rId17"/>
    <p:sldId id="272" r:id="rId18"/>
    <p:sldId id="270" r:id="rId19"/>
    <p:sldId id="284" r:id="rId20"/>
    <p:sldId id="282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9458" autoAdjust="0"/>
  </p:normalViewPr>
  <p:slideViewPr>
    <p:cSldViewPr snapToGrid="0">
      <p:cViewPr varScale="1">
        <p:scale>
          <a:sx n="77" d="100"/>
          <a:sy n="77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B803A-76E1-481A-8932-755F04C9B4B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1DF4E-9472-4462-921D-F3760F75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DF4E-9472-4462-921D-F3760F75B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15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“Deep” networks refe</a:t>
            </a:r>
            <a:r>
              <a:rPr lang="en-US" baseline="0" dirty="0" smtClean="0"/>
              <a:t>r to neural networks with a high number of hidden layers.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DF4E-9472-4462-921D-F3760F75B7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4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“Deep” networks refe</a:t>
            </a:r>
            <a:r>
              <a:rPr lang="en-US" baseline="0" dirty="0" smtClean="0"/>
              <a:t>r to neural networks with a high number of hidden layers.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DF4E-9472-4462-921D-F3760F75B7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3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Pre-trained</a:t>
            </a:r>
            <a:r>
              <a:rPr lang="en-US" baseline="0" dirty="0" smtClean="0"/>
              <a:t> networks: used in image analysis/computer vision, genome sequencing,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Graph:</a:t>
            </a:r>
            <a:r>
              <a:rPr lang="en-US" baseline="0" dirty="0" smtClean="0"/>
              <a:t> blue models are best classical ML image classifiers vs red (CNN) and purple are other types of neural nets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DF4E-9472-4462-921D-F3760F75B7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67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Small data: the</a:t>
            </a:r>
            <a:r>
              <a:rPr lang="en-US" baseline="0" dirty="0" smtClean="0"/>
              <a:t> reason deep learning has flourished is due to us entering the “big data” era (customer data, images, medical data,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DF4E-9472-4462-921D-F3760F75B7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6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Interest in a more in</a:t>
            </a:r>
            <a:r>
              <a:rPr lang="en-US" baseline="0" dirty="0" smtClean="0"/>
              <a:t> depth ml class in the future?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DF4E-9472-4462-921D-F3760F75B7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type of neural network is typically used for different purposes</a:t>
            </a:r>
            <a:r>
              <a:rPr lang="en-US" baseline="0" dirty="0" smtClean="0"/>
              <a:t> and just like any other machine learning model, has pros and cons.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DF4E-9472-4462-921D-F3760F75B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7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Neural networks can be very complicated…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DF4E-9472-4462-921D-F3760F75B7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3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2:01</a:t>
            </a:r>
            <a:r>
              <a:rPr lang="en-US" baseline="0" dirty="0" smtClean="0"/>
              <a:t> – 3:30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Note: this is a great video series on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 you should definitely watch if you want to learn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DF4E-9472-4462-921D-F3760F75B7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0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DF4E-9472-4462-921D-F3760F75B7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1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ReLu</a:t>
            </a:r>
            <a:r>
              <a:rPr lang="en-US" baseline="0" dirty="0" smtClean="0"/>
              <a:t> = Rectified Linear Unit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DF4E-9472-4462-921D-F3760F75B7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17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ReLu</a:t>
            </a:r>
            <a:r>
              <a:rPr lang="en-US" baseline="0" dirty="0" smtClean="0"/>
              <a:t> = Rectified Linear Unit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DF4E-9472-4462-921D-F3760F75B7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17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2:15-16:20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DF4E-9472-4462-921D-F3760F75B7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2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“Deep” networks refe</a:t>
            </a:r>
            <a:r>
              <a:rPr lang="en-US" baseline="0" dirty="0" smtClean="0"/>
              <a:t>r to neural networks with a high number of hidden layers.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DF4E-9472-4462-921D-F3760F75B7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2HPcj8lRJE" TargetMode="Externa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ircAruvnKk" TargetMode="Externa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8 –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8552"/>
            <a:ext cx="9905998" cy="884818"/>
          </a:xfrm>
        </p:spPr>
        <p:txBody>
          <a:bodyPr/>
          <a:lstStyle/>
          <a:p>
            <a:r>
              <a:rPr lang="en-US" dirty="0" smtClean="0"/>
              <a:t>Neural Networks - Explained</a:t>
            </a:r>
            <a:endParaRPr lang="en-US" dirty="0"/>
          </a:p>
        </p:txBody>
      </p:sp>
      <p:pic>
        <p:nvPicPr>
          <p:cNvPr id="9" name="P2HPcj8lRJE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71007" y="1038387"/>
            <a:ext cx="9676404" cy="544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050"/>
            <a:ext cx="9905998" cy="884818"/>
          </a:xfrm>
        </p:spPr>
        <p:txBody>
          <a:bodyPr/>
          <a:lstStyle/>
          <a:p>
            <a:r>
              <a:rPr lang="en-US" dirty="0" smtClean="0"/>
              <a:t>Neural Networks – Weights and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87837"/>
            <a:ext cx="9905999" cy="47424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Nodes do not activate or “fire” randomly</a:t>
            </a:r>
          </a:p>
          <a:p>
            <a:pPr lvl="1"/>
            <a:r>
              <a:rPr lang="en-US" dirty="0" smtClean="0"/>
              <a:t>If a node in a hidden layer receives the exact same input twice, it will activate the exact same way each time.</a:t>
            </a:r>
          </a:p>
          <a:p>
            <a:r>
              <a:rPr lang="en-US" dirty="0" smtClean="0"/>
              <a:t>Weights = unique value passed by output passed from one node to the nodes in the next layer (edge)</a:t>
            </a:r>
          </a:p>
          <a:p>
            <a:r>
              <a:rPr lang="en-US" dirty="0" smtClean="0"/>
              <a:t>Bias = unique value used to calculate node value to be passed on to the next layer (node)</a:t>
            </a:r>
          </a:p>
          <a:p>
            <a:pPr lvl="1"/>
            <a:r>
              <a:rPr lang="en-US" dirty="0" smtClean="0"/>
              <a:t>Bias values is not influenced by the values in the previous layer</a:t>
            </a:r>
          </a:p>
          <a:p>
            <a:pPr lvl="1"/>
            <a:r>
              <a:rPr lang="en-US" dirty="0" smtClean="0"/>
              <a:t>It is a value that is added to the input values </a:t>
            </a:r>
          </a:p>
          <a:p>
            <a:pPr lvl="1"/>
            <a:r>
              <a:rPr lang="en-US" dirty="0" smtClean="0"/>
              <a:t>For example, if a given node has zero input then it’s output value = its bias! (output = 0 + bias)</a:t>
            </a:r>
          </a:p>
        </p:txBody>
      </p:sp>
    </p:spTree>
    <p:extLst>
      <p:ext uri="{BB962C8B-B14F-4D97-AF65-F5344CB8AC3E}">
        <p14:creationId xmlns:p14="http://schemas.microsoft.com/office/powerpoint/2010/main" val="11323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050"/>
            <a:ext cx="9905998" cy="884818"/>
          </a:xfrm>
        </p:spPr>
        <p:txBody>
          <a:bodyPr>
            <a:normAutofit/>
          </a:bodyPr>
          <a:lstStyle/>
          <a:p>
            <a:r>
              <a:rPr lang="en-US" dirty="0" smtClean="0"/>
              <a:t>Neural Network – Steps (classification)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08868"/>
            <a:ext cx="9905999" cy="53062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u="sng" dirty="0"/>
              <a:t>For each training sample</a:t>
            </a:r>
            <a:r>
              <a:rPr lang="en-US" sz="2600" u="sng" dirty="0" smtClean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values mapped to single 1-dimensional list or column of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apply weights and biases to our neurons.</a:t>
            </a:r>
          </a:p>
          <a:p>
            <a:pPr lvl="1"/>
            <a:r>
              <a:rPr lang="en-US" dirty="0" smtClean="0"/>
              <a:t>Could be random, could also be non-random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input value, connected to each neuron in the first hidden layer (assumes simple ANN), is then used to calculate each hidden layer’s neuron’s “activation”.</a:t>
            </a:r>
          </a:p>
          <a:p>
            <a:pPr lvl="1"/>
            <a:r>
              <a:rPr lang="en-US" b="1" dirty="0" smtClean="0"/>
              <a:t>Activation</a:t>
            </a:r>
            <a:r>
              <a:rPr lang="en-US" dirty="0" smtClean="0"/>
              <a:t> = the output value calculated at each neuron in a hidden layer that is then used as an input value for the next layer.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neuron uses an </a:t>
            </a:r>
            <a:r>
              <a:rPr lang="en-US" b="1" dirty="0" smtClean="0"/>
              <a:t>activation function </a:t>
            </a:r>
            <a:r>
              <a:rPr lang="en-US" dirty="0" smtClean="0"/>
              <a:t>to calculate the output value or activation to be passed to the next</a:t>
            </a:r>
          </a:p>
          <a:p>
            <a:pPr lvl="1"/>
            <a:r>
              <a:rPr lang="en-US" b="1" dirty="0" smtClean="0"/>
              <a:t>Activation function </a:t>
            </a:r>
            <a:r>
              <a:rPr lang="en-US" dirty="0" smtClean="0"/>
              <a:t>= non-linear function needed to be applied to each neuron as the goal is to create a non-linear decision boundary via non-linear combinations of weights and inputs</a:t>
            </a:r>
          </a:p>
          <a:p>
            <a:pPr lvl="1"/>
            <a:r>
              <a:rPr lang="en-US" dirty="0" smtClean="0"/>
              <a:t>Examples = </a:t>
            </a:r>
            <a:r>
              <a:rPr lang="en-US" dirty="0" err="1" smtClean="0"/>
              <a:t>ReLu</a:t>
            </a:r>
            <a:r>
              <a:rPr lang="en-US" dirty="0" smtClean="0"/>
              <a:t>, Sigmoid, </a:t>
            </a:r>
            <a:r>
              <a:rPr lang="en-US" dirty="0" err="1" smtClean="0"/>
              <a:t>Tahn</a:t>
            </a:r>
            <a:r>
              <a:rPr lang="en-US" dirty="0" smtClean="0"/>
              <a:t> unit (</a:t>
            </a:r>
            <a:r>
              <a:rPr lang="en-US" dirty="0" err="1" smtClean="0"/>
              <a:t>ReLu</a:t>
            </a:r>
            <a:r>
              <a:rPr lang="en-US" dirty="0"/>
              <a:t> </a:t>
            </a:r>
            <a:r>
              <a:rPr lang="en-US" dirty="0" smtClean="0"/>
              <a:t>is the most common)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050"/>
            <a:ext cx="9905998" cy="884818"/>
          </a:xfrm>
        </p:spPr>
        <p:txBody>
          <a:bodyPr>
            <a:normAutofit/>
          </a:bodyPr>
          <a:lstStyle/>
          <a:p>
            <a:r>
              <a:rPr lang="en-US" dirty="0" smtClean="0"/>
              <a:t>Neural Network –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1" y="1208867"/>
            <a:ext cx="6857999" cy="533163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The forward propagation continues for each hidden layer until the eventual output values are created.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Now we look at our output layer, which represents our classes. The neuron with the highest value is our prediction.</a:t>
            </a:r>
          </a:p>
          <a:p>
            <a:pPr lvl="1"/>
            <a:r>
              <a:rPr lang="en-US" dirty="0" smtClean="0"/>
              <a:t>In this example, the given inputs the network is being trained on (single observation) would be classified as o2 (output 2)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After training, use a </a:t>
            </a:r>
            <a:r>
              <a:rPr lang="en-US" b="1" dirty="0" smtClean="0"/>
              <a:t>cost function </a:t>
            </a:r>
            <a:r>
              <a:rPr lang="en-US" dirty="0" smtClean="0"/>
              <a:t>to determine how well the model is performing</a:t>
            </a:r>
          </a:p>
          <a:p>
            <a:pPr lvl="1"/>
            <a:r>
              <a:rPr lang="en-US" dirty="0" smtClean="0"/>
              <a:t>Typically, this </a:t>
            </a:r>
            <a:r>
              <a:rPr lang="en-US" dirty="0"/>
              <a:t>first run-through will be…pretty </a:t>
            </a:r>
            <a:r>
              <a:rPr lang="en-US" dirty="0" smtClean="0"/>
              <a:t>bad</a:t>
            </a:r>
          </a:p>
          <a:p>
            <a:pPr lvl="1"/>
            <a:r>
              <a:rPr lang="en-US" b="1" dirty="0" smtClean="0"/>
              <a:t>Cost Function </a:t>
            </a:r>
            <a:endParaRPr lang="en-US" dirty="0"/>
          </a:p>
          <a:p>
            <a:pPr lvl="2"/>
            <a:r>
              <a:rPr lang="en-US" dirty="0" smtClean="0"/>
              <a:t>Input = weights/biases</a:t>
            </a:r>
          </a:p>
          <a:p>
            <a:pPr lvl="2"/>
            <a:r>
              <a:rPr lang="en-US" dirty="0" smtClean="0"/>
              <a:t>Output = cost (single number)</a:t>
            </a:r>
          </a:p>
          <a:p>
            <a:pPr lvl="2"/>
            <a:r>
              <a:rPr lang="en-US" dirty="0" smtClean="0"/>
              <a:t>Parameters = lots of training examples</a:t>
            </a:r>
            <a:endParaRPr lang="en-US" dirty="0"/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 descr="neural_network (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327" y="1739900"/>
            <a:ext cx="4293173" cy="365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4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050"/>
            <a:ext cx="9905998" cy="884818"/>
          </a:xfrm>
        </p:spPr>
        <p:txBody>
          <a:bodyPr/>
          <a:lstStyle/>
          <a:p>
            <a:r>
              <a:rPr lang="en-US" dirty="0"/>
              <a:t>Neural Network –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613" y="1500537"/>
            <a:ext cx="5018087" cy="4463512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We try to find the local minimum of the cost function by adjusting the weights/biases of our network. (called backpropagation)</a:t>
            </a:r>
          </a:p>
          <a:p>
            <a:pPr lvl="1"/>
            <a:r>
              <a:rPr lang="en-US" dirty="0"/>
              <a:t>That means adjustments to each one of the weights and biases.</a:t>
            </a:r>
          </a:p>
          <a:p>
            <a:pPr lvl="1"/>
            <a:r>
              <a:rPr lang="en-US" dirty="0"/>
              <a:t>We adjust numerous times until we can’t minimize the cost function any more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921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500537"/>
            <a:ext cx="5648622" cy="42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6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9418"/>
            <a:ext cx="9905998" cy="765782"/>
          </a:xfrm>
        </p:spPr>
        <p:txBody>
          <a:bodyPr/>
          <a:lstStyle/>
          <a:p>
            <a:r>
              <a:rPr lang="en-US" dirty="0"/>
              <a:t>Neural Network – Steps</a:t>
            </a:r>
          </a:p>
        </p:txBody>
      </p:sp>
      <p:pic>
        <p:nvPicPr>
          <p:cNvPr id="4" name="aircAruvnKk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77950" y="965200"/>
            <a:ext cx="9832924" cy="553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050"/>
            <a:ext cx="9905998" cy="884818"/>
          </a:xfrm>
        </p:spPr>
        <p:txBody>
          <a:bodyPr/>
          <a:lstStyle/>
          <a:p>
            <a:r>
              <a:rPr lang="en-US" dirty="0" smtClean="0"/>
              <a:t>Applications of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712" y="1223936"/>
            <a:ext cx="9905999" cy="5007092"/>
          </a:xfrm>
        </p:spPr>
        <p:txBody>
          <a:bodyPr/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Image recognition</a:t>
            </a:r>
          </a:p>
          <a:p>
            <a:pPr lvl="1"/>
            <a:r>
              <a:rPr lang="en-US" dirty="0" smtClean="0"/>
              <a:t>Voice recognition</a:t>
            </a:r>
          </a:p>
          <a:p>
            <a:pPr lvl="1"/>
            <a:r>
              <a:rPr lang="en-US" dirty="0" smtClean="0"/>
              <a:t>Other more traditional classification tasks: spam in emails, fraudulent credit card transactions, sentiment analysis, 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Likelihood of hardware breakdowns in data centers, manufacturing, transportation</a:t>
            </a:r>
          </a:p>
          <a:p>
            <a:pPr lvl="1"/>
            <a:r>
              <a:rPr lang="en-US" dirty="0" smtClean="0"/>
              <a:t>Likelihood of health problems (stroke, heart attacks based on vital status or data from wearables)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Comparing/grouping images or sounds to similar other similar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050"/>
            <a:ext cx="9905998" cy="884818"/>
          </a:xfrm>
        </p:spPr>
        <p:txBody>
          <a:bodyPr/>
          <a:lstStyle/>
          <a:p>
            <a:r>
              <a:rPr lang="en-US" dirty="0" smtClean="0"/>
              <a:t>Applications of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87837"/>
            <a:ext cx="9905999" cy="44635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Convolutional Neural Network (CNN)</a:t>
            </a:r>
          </a:p>
          <a:p>
            <a:pPr lvl="1"/>
            <a:r>
              <a:rPr lang="en-US" dirty="0" smtClean="0"/>
              <a:t>Most common neural network architecture for image analysis and classification</a:t>
            </a:r>
          </a:p>
          <a:p>
            <a:r>
              <a:rPr lang="en-US" dirty="0" smtClean="0"/>
              <a:t>Recurrent Neural Network (RNN)</a:t>
            </a:r>
          </a:p>
          <a:p>
            <a:pPr lvl="1"/>
            <a:r>
              <a:rPr lang="en-US" dirty="0" smtClean="0"/>
              <a:t>Used in NLP, protein/DNA sequencing data, clinical data</a:t>
            </a:r>
          </a:p>
          <a:p>
            <a:pPr lvl="1"/>
            <a:r>
              <a:rPr lang="en-US" dirty="0" smtClean="0"/>
              <a:t>Work well with sequential data</a:t>
            </a:r>
          </a:p>
          <a:p>
            <a:r>
              <a:rPr lang="en-US" dirty="0" smtClean="0"/>
              <a:t>Autoencoder</a:t>
            </a:r>
          </a:p>
          <a:p>
            <a:pPr lvl="1"/>
            <a:r>
              <a:rPr lang="en-US" dirty="0" smtClean="0"/>
              <a:t>Used for unsupervised learning, dimensionality reduction</a:t>
            </a:r>
          </a:p>
          <a:p>
            <a:r>
              <a:rPr lang="en-US" dirty="0" smtClean="0"/>
              <a:t>Radial Basis Function (RBF) Networks</a:t>
            </a:r>
          </a:p>
          <a:p>
            <a:r>
              <a:rPr lang="en-US" dirty="0" smtClean="0"/>
              <a:t>And many 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6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2341"/>
            <a:ext cx="9905998" cy="766529"/>
          </a:xfrm>
        </p:spPr>
        <p:txBody>
          <a:bodyPr/>
          <a:lstStyle/>
          <a:p>
            <a:r>
              <a:rPr lang="en-US" dirty="0" smtClean="0"/>
              <a:t>Biomedical Applications of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05218"/>
            <a:ext cx="10140670" cy="518608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Biomedical domain commonly deals with complex high-dimensional data and images.</a:t>
            </a:r>
          </a:p>
          <a:p>
            <a:r>
              <a:rPr lang="en-US" dirty="0" smtClean="0"/>
              <a:t>In computational biology:</a:t>
            </a:r>
          </a:p>
          <a:p>
            <a:pPr lvl="1"/>
            <a:r>
              <a:rPr lang="en-US" dirty="0" smtClean="0"/>
              <a:t>High dimensional data includes DNA sequencing, RNA sequencing, flow cytometry, automated microscopy, etc.</a:t>
            </a:r>
          </a:p>
          <a:p>
            <a:pPr lvl="1"/>
            <a:r>
              <a:rPr lang="en-US" dirty="0" smtClean="0"/>
              <a:t>Deep neural networks with multiple layers have been used to detect high level features, improve performance over traditional models, increase understanding about structure of biological data.</a:t>
            </a:r>
            <a:endParaRPr lang="en-US" dirty="0"/>
          </a:p>
          <a:p>
            <a:pPr lvl="1"/>
            <a:r>
              <a:rPr lang="en-US" dirty="0" smtClean="0"/>
              <a:t>CNNs have been used in numerous image-related projects</a:t>
            </a:r>
          </a:p>
          <a:p>
            <a:pPr lvl="2"/>
            <a:r>
              <a:rPr lang="en-US" dirty="0" smtClean="0"/>
              <a:t>Counting bacterial populations in agar plate images</a:t>
            </a:r>
          </a:p>
          <a:p>
            <a:pPr lvl="2"/>
            <a:r>
              <a:rPr lang="en-US" dirty="0" smtClean="0"/>
              <a:t>Identifying tumor’s from MRI images</a:t>
            </a:r>
          </a:p>
          <a:p>
            <a:pPr lvl="2"/>
            <a:r>
              <a:rPr lang="en-US" dirty="0" smtClean="0"/>
              <a:t>Protein microarray expression in images</a:t>
            </a:r>
          </a:p>
          <a:p>
            <a:pPr lvl="2"/>
            <a:r>
              <a:rPr lang="en-US" dirty="0" smtClean="0"/>
              <a:t>Ideally, we want to see CNNs deployed more in biomedical research image analysis but there are some specific challenges</a:t>
            </a:r>
          </a:p>
        </p:txBody>
      </p:sp>
    </p:spTree>
    <p:extLst>
      <p:ext uri="{BB962C8B-B14F-4D97-AF65-F5344CB8AC3E}">
        <p14:creationId xmlns:p14="http://schemas.microsoft.com/office/powerpoint/2010/main" val="254897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34741"/>
            <a:ext cx="10234611" cy="7665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 of Deep learning in biomedical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05218"/>
            <a:ext cx="10140670" cy="49081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availability</a:t>
            </a:r>
          </a:p>
          <a:p>
            <a:pPr lvl="1"/>
            <a:r>
              <a:rPr lang="en-US" dirty="0" smtClean="0"/>
              <a:t>Generating images can be very costly</a:t>
            </a:r>
          </a:p>
          <a:p>
            <a:pPr lvl="1"/>
            <a:r>
              <a:rPr lang="en-US" dirty="0" smtClean="0"/>
              <a:t>Annotation requires high level of expertise</a:t>
            </a:r>
          </a:p>
          <a:p>
            <a:pPr lvl="1"/>
            <a:r>
              <a:rPr lang="en-US" dirty="0" smtClean="0"/>
              <a:t>HIPPA privacy concerns, data sharing is challenging</a:t>
            </a:r>
          </a:p>
          <a:p>
            <a:pPr lvl="1"/>
            <a:r>
              <a:rPr lang="en-US" dirty="0" smtClean="0"/>
              <a:t>Thus, data sets are typically small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formatting</a:t>
            </a:r>
          </a:p>
          <a:p>
            <a:pPr lvl="1"/>
            <a:r>
              <a:rPr lang="en-US" dirty="0" smtClean="0"/>
              <a:t>High-resolution requirements often lead to using special image formats (DICOM, Nifty, Analyze, etc.)</a:t>
            </a:r>
          </a:p>
          <a:p>
            <a:pPr lvl="2"/>
            <a:r>
              <a:rPr lang="en-US" dirty="0"/>
              <a:t>Special formats </a:t>
            </a:r>
            <a:r>
              <a:rPr lang="en-US" dirty="0" smtClean="0"/>
              <a:t>typically not supported </a:t>
            </a:r>
            <a:r>
              <a:rPr lang="en-US" dirty="0"/>
              <a:t>by </a:t>
            </a:r>
            <a:r>
              <a:rPr lang="en-US" dirty="0" smtClean="0"/>
              <a:t>deep </a:t>
            </a:r>
            <a:r>
              <a:rPr lang="en-US" dirty="0"/>
              <a:t>learning </a:t>
            </a:r>
            <a:r>
              <a:rPr lang="en-US" dirty="0" smtClean="0"/>
              <a:t>frameworks, pre-trained models</a:t>
            </a:r>
          </a:p>
          <a:p>
            <a:pPr lvl="1"/>
            <a:r>
              <a:rPr lang="en-US" dirty="0" smtClean="0"/>
              <a:t>Images often require metadata critical to interpretation (anatomical info, patient demographics)</a:t>
            </a:r>
          </a:p>
        </p:txBody>
      </p:sp>
    </p:spTree>
    <p:extLst>
      <p:ext uri="{BB962C8B-B14F-4D97-AF65-F5344CB8AC3E}">
        <p14:creationId xmlns:p14="http://schemas.microsoft.com/office/powerpoint/2010/main" val="216668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</a:p>
          <a:p>
            <a:r>
              <a:rPr lang="en-US" dirty="0" smtClean="0"/>
              <a:t>What are neural networks and how do they work?</a:t>
            </a:r>
          </a:p>
          <a:p>
            <a:r>
              <a:rPr lang="en-US" dirty="0" smtClean="0"/>
              <a:t>General applications of deep learning</a:t>
            </a:r>
          </a:p>
          <a:p>
            <a:r>
              <a:rPr lang="en-US" dirty="0" smtClean="0"/>
              <a:t>Biomedical applications of deep learning</a:t>
            </a:r>
          </a:p>
          <a:p>
            <a:r>
              <a:rPr lang="en-US" dirty="0" smtClean="0"/>
              <a:t>Challenges of deep learning in biomedical research</a:t>
            </a:r>
          </a:p>
          <a:p>
            <a:r>
              <a:rPr lang="en-US" dirty="0" smtClean="0"/>
              <a:t>Deep learning vs classical machine learning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7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34741"/>
            <a:ext cx="10234611" cy="7665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 of Deep learning in biomedical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05218"/>
            <a:ext cx="10140670" cy="4908176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Data </a:t>
            </a:r>
            <a:r>
              <a:rPr lang="en-US" dirty="0" smtClean="0"/>
              <a:t>dimensionality/size</a:t>
            </a:r>
          </a:p>
          <a:p>
            <a:pPr lvl="1"/>
            <a:r>
              <a:rPr lang="en-US" dirty="0" smtClean="0"/>
              <a:t>Volumetric images (3D images like MRI, CT, PET)</a:t>
            </a:r>
          </a:p>
          <a:p>
            <a:pPr lvl="1"/>
            <a:r>
              <a:rPr lang="en-US" dirty="0" smtClean="0"/>
              <a:t>Longitudinal images (organ function)</a:t>
            </a:r>
          </a:p>
          <a:p>
            <a:pPr lvl="1"/>
            <a:r>
              <a:rPr lang="en-US" dirty="0" smtClean="0"/>
              <a:t>High-dimensional images often needed to detect clinically important features</a:t>
            </a:r>
          </a:p>
          <a:p>
            <a:pPr lvl="1"/>
            <a:r>
              <a:rPr lang="en-US" dirty="0" smtClean="0"/>
              <a:t>Thus, large data sizes for each sample which leads to computational/memory constraints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Data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Small image features can have large clinical importance</a:t>
            </a:r>
          </a:p>
          <a:p>
            <a:pPr lvl="1"/>
            <a:r>
              <a:rPr lang="en-US" dirty="0" smtClean="0"/>
              <a:t>Some image features are very rare but have high clinical importance</a:t>
            </a:r>
          </a:p>
          <a:p>
            <a:pPr lvl="2"/>
            <a:r>
              <a:rPr lang="en-US" dirty="0" smtClean="0"/>
              <a:t>Leads to large class imbalances in our model</a:t>
            </a:r>
          </a:p>
          <a:p>
            <a:pPr lvl="1"/>
            <a:r>
              <a:rPr lang="en-US" dirty="0" smtClean="0"/>
              <a:t>Thus, requires special loss functions and evaluation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5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8950"/>
            <a:ext cx="9905998" cy="884818"/>
          </a:xfrm>
        </p:spPr>
        <p:txBody>
          <a:bodyPr/>
          <a:lstStyle/>
          <a:p>
            <a:r>
              <a:rPr lang="en-US" dirty="0" smtClean="0"/>
              <a:t>Deep learning &gt; Classical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043768"/>
            <a:ext cx="5370511" cy="5471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Why Deep Learning works better than classical ML:</a:t>
            </a:r>
          </a:p>
          <a:p>
            <a:r>
              <a:rPr lang="en-US" dirty="0" smtClean="0"/>
              <a:t>Scales effectively with data</a:t>
            </a:r>
          </a:p>
          <a:p>
            <a:pPr lvl="1"/>
            <a:r>
              <a:rPr lang="en-US" sz="1800" dirty="0" smtClean="0"/>
              <a:t>Sometimes all it takes to improve a deep learning model is to train on more data.</a:t>
            </a:r>
          </a:p>
          <a:p>
            <a:pPr lvl="1"/>
            <a:r>
              <a:rPr lang="en-US" sz="1800" dirty="0" smtClean="0"/>
              <a:t>With classical ML it will typically require more than more data to increase performance.</a:t>
            </a:r>
          </a:p>
          <a:p>
            <a:r>
              <a:rPr lang="en-US" sz="2200" dirty="0" smtClean="0"/>
              <a:t>No need for feature engineering</a:t>
            </a:r>
          </a:p>
          <a:p>
            <a:pPr lvl="1"/>
            <a:r>
              <a:rPr lang="en-US" sz="1800" dirty="0" smtClean="0"/>
              <a:t>Classical ML often requires complex feature engineering (data exploration, dimensionality reduction, feature selection, etc.)</a:t>
            </a:r>
          </a:p>
          <a:p>
            <a:pPr lvl="1"/>
            <a:r>
              <a:rPr lang="en-US" sz="1800" dirty="0" smtClean="0"/>
              <a:t>With deep learning you can simply pass the entire data directly to the network and achieve good performance.</a:t>
            </a:r>
          </a:p>
          <a:p>
            <a:endParaRPr lang="en-US" sz="2200" dirty="0"/>
          </a:p>
        </p:txBody>
      </p:sp>
      <p:pic>
        <p:nvPicPr>
          <p:cNvPr id="7172" name="Picture 4" descr="https://cdn-images-1.medium.com/max/1600/1*8pdlQhCGVSDUxf5sb-NhY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4" y="1043768"/>
            <a:ext cx="4785005" cy="34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85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46250"/>
            <a:ext cx="9905998" cy="884818"/>
          </a:xfrm>
        </p:spPr>
        <p:txBody>
          <a:bodyPr>
            <a:normAutofit/>
          </a:bodyPr>
          <a:lstStyle/>
          <a:p>
            <a:r>
              <a:rPr lang="en-US" dirty="0"/>
              <a:t>Deep learning &gt;</a:t>
            </a:r>
            <a:r>
              <a:rPr lang="en-US" dirty="0" smtClean="0"/>
              <a:t> </a:t>
            </a:r>
            <a:r>
              <a:rPr lang="en-US" dirty="0"/>
              <a:t>Classical </a:t>
            </a:r>
            <a:r>
              <a:rPr lang="en-US" dirty="0" smtClean="0"/>
              <a:t>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208868"/>
            <a:ext cx="10401299" cy="4742481"/>
          </a:xfrm>
        </p:spPr>
        <p:txBody>
          <a:bodyPr/>
          <a:lstStyle/>
          <a:p>
            <a:r>
              <a:rPr lang="en-US" dirty="0" smtClean="0"/>
              <a:t>Adaptable and transferable</a:t>
            </a:r>
          </a:p>
          <a:p>
            <a:pPr lvl="1"/>
            <a:r>
              <a:rPr lang="en-US" sz="1800" dirty="0" smtClean="0"/>
              <a:t>Deep learning can be adapted to different domains and applications far more easily that classical ML</a:t>
            </a:r>
          </a:p>
          <a:p>
            <a:pPr lvl="1"/>
            <a:r>
              <a:rPr lang="en-US" sz="1800" dirty="0" smtClean="0"/>
              <a:t>Ability to use pre-trained networks on other applications within the same domain</a:t>
            </a:r>
          </a:p>
          <a:p>
            <a:pPr lvl="2"/>
            <a:r>
              <a:rPr lang="en-US" sz="1600" dirty="0" smtClean="0"/>
              <a:t>Can even use pre-trained networks as inputs to another neural network</a:t>
            </a:r>
          </a:p>
          <a:p>
            <a:r>
              <a:rPr lang="en-US" sz="2200" dirty="0" smtClean="0"/>
              <a:t>Best Performance</a:t>
            </a:r>
          </a:p>
          <a:p>
            <a:pPr lvl="1"/>
            <a:r>
              <a:rPr lang="en-US" sz="1800" dirty="0" smtClean="0"/>
              <a:t>Deep networks have achieved much higher accuracy than the most complex classical ML models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pic>
        <p:nvPicPr>
          <p:cNvPr id="8196" name="Picture 4" descr="https://cdn-images-1.medium.com/max/1600/1*m_jc21GYOC3AanqvvFx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3922138"/>
            <a:ext cx="5299075" cy="248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87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050"/>
            <a:ext cx="9905998" cy="884818"/>
          </a:xfrm>
        </p:spPr>
        <p:txBody>
          <a:bodyPr/>
          <a:lstStyle/>
          <a:p>
            <a:r>
              <a:rPr lang="en-US" dirty="0" smtClean="0"/>
              <a:t>Classical ML &gt;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9736"/>
            <a:ext cx="9905999" cy="4735163"/>
          </a:xfrm>
        </p:spPr>
        <p:txBody>
          <a:bodyPr/>
          <a:lstStyle/>
          <a:p>
            <a:r>
              <a:rPr lang="en-US" dirty="0" smtClean="0"/>
              <a:t>Works better on small amounts of data</a:t>
            </a:r>
          </a:p>
          <a:p>
            <a:pPr lvl="1"/>
            <a:r>
              <a:rPr lang="en-US" dirty="0" smtClean="0"/>
              <a:t>Achieving high performance with deep networks require extremely large datasets.</a:t>
            </a:r>
          </a:p>
          <a:p>
            <a:pPr lvl="2"/>
            <a:r>
              <a:rPr lang="en-US" dirty="0" smtClean="0"/>
              <a:t>Pre-trained networks are typically trained on well over 1 million images…</a:t>
            </a:r>
          </a:p>
          <a:p>
            <a:pPr lvl="2"/>
            <a:r>
              <a:rPr lang="en-US" dirty="0" smtClean="0"/>
              <a:t>Classical ML can perform relatively well without a reliance on a massive dataset</a:t>
            </a:r>
          </a:p>
          <a:p>
            <a:r>
              <a:rPr lang="en-US" dirty="0" smtClean="0"/>
              <a:t>Financially and computationally cheap</a:t>
            </a:r>
          </a:p>
          <a:p>
            <a:pPr lvl="1"/>
            <a:r>
              <a:rPr lang="en-US" dirty="0" smtClean="0"/>
              <a:t>Training a neural network requires high-end GPUs (graphics processing unit) to be trained in a reasonable amount of time with large amount of data. GPUs are expensive.</a:t>
            </a:r>
          </a:p>
          <a:p>
            <a:r>
              <a:rPr lang="en-US" dirty="0" smtClean="0"/>
              <a:t>Easier to interpret</a:t>
            </a:r>
          </a:p>
          <a:p>
            <a:pPr lvl="1"/>
            <a:r>
              <a:rPr lang="en-US" dirty="0" smtClean="0"/>
              <a:t>Deep learning often is a black box, hard to know how your network is truly behaving.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1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89150"/>
            <a:ext cx="9905998" cy="1187250"/>
          </a:xfrm>
        </p:spPr>
        <p:txBody>
          <a:bodyPr/>
          <a:lstStyle/>
          <a:p>
            <a:r>
              <a:rPr lang="en-US" dirty="0" smtClean="0"/>
              <a:t>Deep Learning – 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90699"/>
            <a:ext cx="9905999" cy="4160649"/>
          </a:xfrm>
        </p:spPr>
        <p:txBody>
          <a:bodyPr/>
          <a:lstStyle/>
          <a:p>
            <a:r>
              <a:rPr lang="en-US" dirty="0" smtClean="0"/>
              <a:t>Use on very complex problems where performance is extremely important</a:t>
            </a:r>
          </a:p>
          <a:p>
            <a:r>
              <a:rPr lang="en-US" dirty="0" smtClean="0"/>
              <a:t>The gold standard for image classification</a:t>
            </a:r>
          </a:p>
          <a:p>
            <a:r>
              <a:rPr lang="en-US" dirty="0" smtClean="0"/>
              <a:t>Also the best method when working with large, high-dimensional data</a:t>
            </a:r>
          </a:p>
          <a:p>
            <a:r>
              <a:rPr lang="en-US" dirty="0" smtClean="0"/>
              <a:t>Make sure you have the computational power necessary</a:t>
            </a:r>
          </a:p>
          <a:p>
            <a:r>
              <a:rPr lang="en-US" dirty="0" smtClean="0"/>
              <a:t>Look up more! Its impossible to cover everything in one hour…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13" y="2663218"/>
            <a:ext cx="9905998" cy="1478570"/>
          </a:xfrm>
        </p:spPr>
        <p:txBody>
          <a:bodyPr/>
          <a:lstStyle/>
          <a:p>
            <a:r>
              <a:rPr lang="en-US" dirty="0" smtClean="0"/>
              <a:t>That’s it! Thank you For being a great class!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6632"/>
            <a:ext cx="9905998" cy="818396"/>
          </a:xfrm>
        </p:spPr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46629"/>
            <a:ext cx="9905999" cy="4644572"/>
          </a:xfrm>
        </p:spPr>
        <p:txBody>
          <a:bodyPr/>
          <a:lstStyle/>
          <a:p>
            <a:r>
              <a:rPr lang="en-US" dirty="0" smtClean="0"/>
              <a:t>A family of machine learning methods focused on learning data representations, as opposed to task-specific algorithms.</a:t>
            </a:r>
          </a:p>
          <a:p>
            <a:r>
              <a:rPr lang="en-US" dirty="0" smtClean="0"/>
              <a:t>Can be used for supervised or unsupervised learning.</a:t>
            </a:r>
          </a:p>
          <a:p>
            <a:r>
              <a:rPr lang="en-US" dirty="0" smtClean="0"/>
              <a:t>Neural networks: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Artificial Neural Network (ANN)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Deep Neural Network (DNN)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Recurrent Neural Network (RNN)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Convolutional Neural Network (CNN)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Multilayer Perceptron (MLP)</a:t>
            </a:r>
          </a:p>
        </p:txBody>
      </p:sp>
    </p:spTree>
    <p:extLst>
      <p:ext uri="{BB962C8B-B14F-4D97-AF65-F5344CB8AC3E}">
        <p14:creationId xmlns:p14="http://schemas.microsoft.com/office/powerpoint/2010/main" val="1687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050"/>
            <a:ext cx="9905998" cy="884818"/>
          </a:xfrm>
        </p:spPr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87837"/>
            <a:ext cx="9905999" cy="4463512"/>
          </a:xfrm>
        </p:spPr>
        <p:txBody>
          <a:bodyPr/>
          <a:lstStyle/>
          <a:p>
            <a:r>
              <a:rPr lang="en-US" dirty="0" smtClean="0"/>
              <a:t>Its…complicated</a:t>
            </a:r>
          </a:p>
          <a:p>
            <a:r>
              <a:rPr lang="en-US" dirty="0" smtClean="0"/>
              <a:t>This class will provide a baseline summary of deep learning</a:t>
            </a:r>
          </a:p>
          <a:p>
            <a:pPr lvl="1"/>
            <a:r>
              <a:rPr lang="en-US" dirty="0" smtClean="0"/>
              <a:t>But keep in mind, its impossible to understand deep learning and its complexities in just a short one hour class.</a:t>
            </a:r>
          </a:p>
          <a:p>
            <a:pPr lvl="1"/>
            <a:r>
              <a:rPr lang="en-US" dirty="0" smtClean="0"/>
              <a:t>To fully understand it, we recommend looking for online courses outside of class.</a:t>
            </a:r>
          </a:p>
          <a:p>
            <a:r>
              <a:rPr lang="en-US" dirty="0" smtClean="0"/>
              <a:t>As has been a theme in this course, we are going to stray away from the complex math and try to keep things simple</a:t>
            </a:r>
          </a:p>
          <a:p>
            <a:pPr lvl="1"/>
            <a:r>
              <a:rPr lang="en-US" dirty="0" smtClean="0"/>
              <a:t>That being said, we have to cover some of the math in order to make sense of how neural networks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1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3024"/>
            <a:ext cx="9905998" cy="645506"/>
          </a:xfrm>
        </p:spPr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pic>
        <p:nvPicPr>
          <p:cNvPr id="5122" name="Picture 2" descr="Image result fo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3" y="1801907"/>
            <a:ext cx="10282188" cy="347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6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050"/>
            <a:ext cx="9905998" cy="884818"/>
          </a:xfrm>
        </p:spPr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87837"/>
            <a:ext cx="9905999" cy="4463512"/>
          </a:xfrm>
        </p:spPr>
        <p:txBody>
          <a:bodyPr/>
          <a:lstStyle/>
          <a:p>
            <a:r>
              <a:rPr lang="en-US" dirty="0" smtClean="0"/>
              <a:t>Set of algorithms, modeled loosely after the human brain, that are designed to recognize patterns.</a:t>
            </a:r>
          </a:p>
          <a:p>
            <a:r>
              <a:rPr lang="en-US" dirty="0" smtClean="0"/>
              <a:t>They can help us cluster (unsupervised learning) or classify (supervised learning) data.</a:t>
            </a:r>
          </a:p>
          <a:p>
            <a:r>
              <a:rPr lang="en-US" dirty="0" smtClean="0"/>
              <a:t>Neural network is made up by an interconnected web or </a:t>
            </a:r>
            <a:r>
              <a:rPr lang="en-US" b="1" dirty="0" smtClean="0"/>
              <a:t>nodes (neurons)</a:t>
            </a:r>
            <a:r>
              <a:rPr lang="en-US" dirty="0" smtClean="0"/>
              <a:t> and </a:t>
            </a:r>
            <a:r>
              <a:rPr lang="en-US" b="1" dirty="0" smtClean="0"/>
              <a:t>edges (connections).</a:t>
            </a:r>
          </a:p>
          <a:p>
            <a:r>
              <a:rPr lang="en-US" dirty="0" smtClean="0"/>
              <a:t>Neural networks are just like other ML models, as they can be altered using parameters and are made more useful when running on clean data.</a:t>
            </a:r>
          </a:p>
        </p:txBody>
      </p:sp>
    </p:spTree>
    <p:extLst>
      <p:ext uri="{BB962C8B-B14F-4D97-AF65-F5344CB8AC3E}">
        <p14:creationId xmlns:p14="http://schemas.microsoft.com/office/powerpoint/2010/main" val="18538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050"/>
            <a:ext cx="9905998" cy="884818"/>
          </a:xfrm>
        </p:spPr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pic>
        <p:nvPicPr>
          <p:cNvPr id="1026" name="Picture 2" descr="Image result for neural network nodes and ed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3" y="1348352"/>
            <a:ext cx="7821537" cy="500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8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050"/>
            <a:ext cx="9905998" cy="884818"/>
          </a:xfrm>
        </p:spPr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87837"/>
            <a:ext cx="9905999" cy="44635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2" name="Picture 4" descr="Image result for neural network nodes and ed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716" y="1208868"/>
            <a:ext cx="8557392" cy="5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050"/>
            <a:ext cx="9905998" cy="884818"/>
          </a:xfrm>
        </p:spPr>
        <p:txBody>
          <a:bodyPr/>
          <a:lstStyle/>
          <a:p>
            <a:r>
              <a:rPr lang="en-US" dirty="0" smtClean="0"/>
              <a:t>Neural Networks - 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87837"/>
            <a:ext cx="4613928" cy="48995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Neural networks are highly structured.</a:t>
            </a:r>
          </a:p>
          <a:p>
            <a:r>
              <a:rPr lang="en-US" dirty="0" smtClean="0"/>
              <a:t>The web is made up of various </a:t>
            </a:r>
            <a:r>
              <a:rPr lang="en-US" b="1" dirty="0" smtClean="0"/>
              <a:t>Layers</a:t>
            </a:r>
            <a:endParaRPr lang="en-US" dirty="0" smtClean="0"/>
          </a:p>
          <a:p>
            <a:pPr lvl="1"/>
            <a:r>
              <a:rPr lang="en-US" dirty="0" smtClean="0"/>
              <a:t>The network will have only one </a:t>
            </a:r>
            <a:r>
              <a:rPr lang="en-US" b="1" dirty="0" smtClean="0"/>
              <a:t>input layer</a:t>
            </a:r>
            <a:r>
              <a:rPr lang="en-US" dirty="0" smtClean="0"/>
              <a:t> and one </a:t>
            </a:r>
            <a:r>
              <a:rPr lang="en-US" b="1" dirty="0" smtClean="0"/>
              <a:t>output layer </a:t>
            </a:r>
            <a:r>
              <a:rPr lang="en-US" dirty="0" smtClean="0"/>
              <a:t>but can have a high number of </a:t>
            </a:r>
            <a:r>
              <a:rPr lang="en-US" b="1" dirty="0" smtClean="0"/>
              <a:t>hidden layers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more hidden layers, the more complex the network, the more complex relationships can be detected.</a:t>
            </a:r>
            <a:endParaRPr lang="en-US" dirty="0"/>
          </a:p>
        </p:txBody>
      </p:sp>
      <p:sp>
        <p:nvSpPr>
          <p:cNvPr id="9" name="AutoShape 12" descr="Image result for neural network nodes and ed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682718"/>
            <a:ext cx="5667456" cy="40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1796</TotalTime>
  <Words>1767</Words>
  <Application>Microsoft Office PowerPoint</Application>
  <PresentationFormat>Widescreen</PresentationFormat>
  <Paragraphs>192</Paragraphs>
  <Slides>25</Slides>
  <Notes>14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Tw Cen MT</vt:lpstr>
      <vt:lpstr>Circuit</vt:lpstr>
      <vt:lpstr>Intro to Machine Learning</vt:lpstr>
      <vt:lpstr>Today’s Agenda</vt:lpstr>
      <vt:lpstr>What is deep learning?</vt:lpstr>
      <vt:lpstr>What is deep learning?</vt:lpstr>
      <vt:lpstr>Deep Learning</vt:lpstr>
      <vt:lpstr>What are neural Networks?</vt:lpstr>
      <vt:lpstr>neural Networks</vt:lpstr>
      <vt:lpstr>neural Networks</vt:lpstr>
      <vt:lpstr>Neural Networks - Basic Structure</vt:lpstr>
      <vt:lpstr>Neural Networks - Explained</vt:lpstr>
      <vt:lpstr>Neural Networks – Weights and Biases</vt:lpstr>
      <vt:lpstr>Neural Network – Steps (classification)</vt:lpstr>
      <vt:lpstr>Neural Network – Steps</vt:lpstr>
      <vt:lpstr>Neural Network – Steps</vt:lpstr>
      <vt:lpstr>Neural Network – Steps</vt:lpstr>
      <vt:lpstr>Applications of Deep Learning</vt:lpstr>
      <vt:lpstr>Applications of Deep Learning</vt:lpstr>
      <vt:lpstr>Biomedical Applications of deep Learning</vt:lpstr>
      <vt:lpstr>Challenges of Deep learning in biomedical research</vt:lpstr>
      <vt:lpstr>Challenges of Deep learning in biomedical research</vt:lpstr>
      <vt:lpstr>Deep learning &gt; Classical ML</vt:lpstr>
      <vt:lpstr>Deep learning &gt; Classical ML</vt:lpstr>
      <vt:lpstr>Classical ML &gt; Deep Learning</vt:lpstr>
      <vt:lpstr>Deep Learning – Final thoughts</vt:lpstr>
      <vt:lpstr>That’s it! Thank you For being a great class!</vt:lpstr>
    </vt:vector>
  </TitlesOfParts>
  <Company>Fred Hutch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</dc:title>
  <dc:creator>Carl, Evan R</dc:creator>
  <cp:lastModifiedBy>Greenlee, Stuart</cp:lastModifiedBy>
  <cp:revision>42</cp:revision>
  <dcterms:created xsi:type="dcterms:W3CDTF">2018-06-20T16:16:27Z</dcterms:created>
  <dcterms:modified xsi:type="dcterms:W3CDTF">2018-06-21T22:29:59Z</dcterms:modified>
</cp:coreProperties>
</file>