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sldIdLst>
    <p:sldId id="258" r:id="rId2"/>
    <p:sldId id="271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4" r:id="rId15"/>
    <p:sldId id="286" r:id="rId16"/>
    <p:sldId id="287" r:id="rId17"/>
    <p:sldId id="288" r:id="rId18"/>
    <p:sldId id="298" r:id="rId19"/>
    <p:sldId id="289" r:id="rId20"/>
    <p:sldId id="29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300" r:id="rId29"/>
    <p:sldId id="301" r:id="rId30"/>
    <p:sldId id="302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8" r:id="rId45"/>
    <p:sldId id="319" r:id="rId46"/>
    <p:sldId id="317" r:id="rId47"/>
    <p:sldId id="321" r:id="rId48"/>
    <p:sldId id="322" r:id="rId49"/>
    <p:sldId id="320" r:id="rId50"/>
    <p:sldId id="323" r:id="rId51"/>
    <p:sldId id="324" r:id="rId52"/>
    <p:sldId id="325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9" r:id="rId73"/>
    <p:sldId id="350" r:id="rId74"/>
    <p:sldId id="346" r:id="rId75"/>
    <p:sldId id="351" r:id="rId76"/>
    <p:sldId id="347" r:id="rId77"/>
    <p:sldId id="352" r:id="rId78"/>
    <p:sldId id="348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5000" autoAdjust="0"/>
  </p:normalViewPr>
  <p:slideViewPr>
    <p:cSldViewPr snapToGrid="0">
      <p:cViewPr varScale="1">
        <p:scale>
          <a:sx n="59" d="100"/>
          <a:sy n="59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87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166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7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0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0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53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25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2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0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8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9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6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4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ill Sans MT" panose="020B0502020104020203" pitchFamily="34" charset="0"/>
                <a:cs typeface="Calibri Light" panose="020F0302020204030204" pitchFamily="34" charset="0"/>
              </a:rPr>
              <a:t>Intro to Machine Learning – week 3</a:t>
            </a:r>
            <a:r>
              <a:rPr lang="en-US" dirty="0" smtClean="0">
                <a:latin typeface="Gill Sans MT" panose="020B0502020104020203" pitchFamily="34" charset="0"/>
              </a:rPr>
              <a:t>	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3424107"/>
          </a:xfrm>
        </p:spPr>
        <p:txBody>
          <a:bodyPr/>
          <a:lstStyle/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93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Technically, the algorithm finds coefficients which minimize the Residual Sum of Squares (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not the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1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Technically, the algorithm finds coefficients which minimize the Residual Sum of Squares (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not the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6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Technically, the algorithm finds coefficients which minimize the Residual Sum of Squares (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not the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…+</m:t>
                    </m:r>
                    <m:sSup>
                      <m:sSup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Technically, the algorithm finds coefficients which minimize the Residual Sum of Squares (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not the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…+</m:t>
                    </m:r>
                    <m:sSup>
                      <m:sSup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Calculus brings us to the following estimates: 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71" y="4923305"/>
            <a:ext cx="4760458" cy="19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endParaRPr lang="en-US" sz="28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1" y="1511309"/>
            <a:ext cx="9431537" cy="46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the parameters are found, accuracy of the coefficient estimates can be assessed</a:t>
            </a:r>
          </a:p>
          <a:p>
            <a:pPr lvl="1"/>
            <a:endParaRPr lang="en-US" sz="24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Once the parameters are found, accuracy of the coefficient estimates can be assessed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done by taking the standard errors (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the coefficients and computing the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t-statistic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12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2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Once the parameters are found, accuracy of the coefficient estimates can be assessed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done by taking the standard errors (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the coefficients and computing the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t-statistic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t-test measures a hypothesis that the true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equals zero. If it does equal zero, than there is no meaningful relationship between the predictor and the target. </a:t>
                </a:r>
              </a:p>
              <a:p>
                <a:pPr marL="457200" lvl="1" indent="0">
                  <a:buNone/>
                </a:pPr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120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72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Once the parameters are found, accuracy of the coefficient estimates can be assessed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done by taking the standard errors (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the coefficients and computing the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t-statistic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t-test measures a hypothesis that the true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equals zero. If it does equal zero, than there is no meaningful relationship between the predictor and the target. </a:t>
                </a:r>
              </a:p>
              <a:p>
                <a:pPr marL="457200" lvl="1" indent="0">
                  <a:buNone/>
                </a:pPr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120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58" y="4627443"/>
            <a:ext cx="3981484" cy="17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a t-distribution, we convert the t-statistic into the infamous </a:t>
            </a:r>
            <a:r>
              <a:rPr lang="en-US" sz="2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p-value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each coefficient </a:t>
            </a:r>
          </a:p>
          <a:p>
            <a:pPr lvl="1"/>
            <a:endParaRPr lang="en-US" sz="24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Today’s class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 (one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predictor)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4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a t-distribution, we convert the t-statistic into the infamous </a:t>
            </a:r>
            <a:r>
              <a:rPr lang="en-US" sz="2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p-value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each coefficient 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 small p-value indicates that it is unlikely to observe a strong relationship between the predictor and response due to chance.</a:t>
            </a:r>
          </a:p>
          <a:p>
            <a:pPr lvl="1"/>
            <a:endParaRPr lang="en-US" sz="24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a t-distribution, we convert the t-statistic into the infamous </a:t>
                </a:r>
                <a:r>
                  <a:rPr lang="en-US" sz="2800" b="1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p-value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each coefficient 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small p-value indicates that it is unlikely to observe a strong relationship between the predictor and response due to chance.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Essentially, we are testing the likelihood that the population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800" b="1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en-US" sz="28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equals zero or not. </a:t>
                </a:r>
              </a:p>
              <a:p>
                <a:pPr lvl="1"/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02" y="1242646"/>
            <a:ext cx="8375196" cy="4472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8402" y="5715000"/>
            <a:ext cx="8375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Sales: How many units of a product sold (thousands)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TV: Budget for television advertisement (thousands of $)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 at how small the standard errors are compared to the coefficient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 at how small the standard errors are compared to the coefficient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results in high t-statistic, and a low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 at how small the standard errors are compared to the coefficient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results in high t-statistic, and a low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p-value is telling us how likely it is that the TRUE population coefficients equal zero.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 at how small the standard errors are compared to the coefficient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results in high t-statistic, and a low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p-value is telling us how likely it is that the TRUE population coefficients equal zero.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both cases, we can see that the relationship is strong enough that we can be very confident that the relationship we are capturing is real.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that we’ve investigated the coefficients, we want to explore the model overall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linear regression, we tend to look at three different measures of how well the model  fits the data: 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Residual standard error (RSE)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6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F-statistic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240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10364452" cy="50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RSE is the measure of the average amount the response will deviate from the regression line.</a:t>
            </a:r>
          </a:p>
          <a:p>
            <a:pPr lvl="1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65962" y="479628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Today’s class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 (one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predictor)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Multiple linear regression (many predictors)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How to select predictors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Quantitative versus qualitative predictors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Problems 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10364452" cy="50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RSE is the measure of the average amount the response will deviate from the regression line.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case, our value is 3.26, which means actual sales in each market deviates from the regression line by an average of 3,260 units</a:t>
            </a:r>
          </a:p>
          <a:p>
            <a:pPr lvl="1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65962" y="479628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RSE is an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absolute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measure of fit,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 is a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proportion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15859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RSE is an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absolute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measure of fit,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 is a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proportion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measures what percentage of variance in the data the model captures (range of 0 to 1)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15859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RSE is an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absolute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measure of fit,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 is a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proportion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measures what percentage of variance in the data the model captures (range of 0 to 1)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this example, 61% of the variability in number of sales is explained by the linear regression on TV budget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15859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RSE is an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absolute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measure of fit,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 is a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proportion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measures what percentage of variance in the data the model captures (range of 0 to 1)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this example, 61% of the variability in number of sales is explained by the linear regression on TV budget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a simple linear regression setting,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Cor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15859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10364452" cy="50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F-statistic is really meant for multiple linear regression</a:t>
            </a:r>
          </a:p>
          <a:p>
            <a:pPr marL="457200" lvl="1" indent="0">
              <a:buNone/>
            </a:pP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624424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F-statistic is really meant for multiple linear regression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test the hypothesis that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slope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</m:t>
                        </m:r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624424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F-statistic is really meant for multiple linear regression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test the hypothesis that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slope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</m:t>
                        </m:r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no relationship between the response and the predictors, we would expect the F-statistic to be close to 1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624424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F-statistic is really meant for multiple linear regression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test the hypothesis that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slope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</m:t>
                        </m:r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no relationship between the response and the predictors, we would expect the F-statistic to be close to 1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our simple linear regression example, we find significance from our single predictor. 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624424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5905136" cy="50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Now let’s generalize the model to fit many predictors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036" y="1416529"/>
            <a:ext cx="4772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Today’s class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 (one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predictor)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Multiple linear regression (many predictors)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How to select predictors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Quantitative versus qualitative predictors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Problems </a:t>
            </a:r>
          </a:p>
          <a:p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regression techniques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Ridge, Lasso, Principal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omponent regression, Total least squares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let’s generalize the model to fit many predictors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cap="none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36" y="1416529"/>
            <a:ext cx="4772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let’s generalize the model to fit many predictors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cap="none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parameters are estimated the same way as simple linear regression: ordinary least squares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  <a:blipFill>
                <a:blip r:embed="rId2"/>
                <a:stretch>
                  <a:fillRect t="-240" r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36" y="1416529"/>
            <a:ext cx="4772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let’s generalize the model to fit many predictors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cap="none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parameters are estimated the same way as simple linear regression: ordinary least squares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two predictors, we are fitting a linear </a:t>
                </a:r>
                <a:r>
                  <a:rPr lang="en-US" sz="28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plane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the data</a:t>
                </a:r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  <a:blipFill>
                <a:blip r:embed="rId2"/>
                <a:stretch>
                  <a:fillRect t="-240" r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36" y="1416529"/>
            <a:ext cx="4772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Going back to the sales example, we can now pull in other variables: budget spent on radio and newspaper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Going back to the sales example, we can now pull in other variables: budget spent on radio and newspaper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At first glance, we see that TV and radio are both highly significant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Going back to the sales example, we can now pull in other variables: budget spent on radio and newspaper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At first glance, we see that TV and radio are both highly significant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But why is newspaper spending so insignificant? 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correlation matrix helps explain what is happening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86" y="1287308"/>
            <a:ext cx="7812627" cy="21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correlation matrix helps explain what is happening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decently high positive correlation between newspaper and radio budget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86" y="1287308"/>
            <a:ext cx="7812627" cy="21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correlation matrix helps explain what is happening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decently high positive correlation between newspaper and radio budget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Markets that spend higher in radio advertising are also likely to spend more in newspaper advertising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86" y="1287308"/>
            <a:ext cx="7812627" cy="21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Because of the high correlation between radio and newspaper, we end up not gaining any additional explanatory power by having newspaper as part of our model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1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input, one target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0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Because of the high correlation between radio and newspaper, we end up not gaining any additional explanatory power by having newspaper as part of our model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may seem counterintuitive, and we will explain more later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2028092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Important questions when working with many predictors: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1. Is at least one of the predictors useful in predicting the response (F-statistic)?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2. Do 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3. How well does the model fit the data?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4. How accurate are the model predictions?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1. Is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least one of the predictors useful in predicting the response (F-statistic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)?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touched on this before.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test the hypothesis that </a:t>
                </a:r>
                <a:r>
                  <a:rPr lang="en-US" sz="2800" b="1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slope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</m:t>
                        </m:r>
                        <m:r>
                          <a:rPr lang="en-US" sz="28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n-US" sz="2800" b="1" i="1" cap="none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800" b="1" i="1" cap="none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high F-statistic (greater than 1) tells us that the model was able to find </a:t>
                </a:r>
                <a:r>
                  <a:rPr lang="en-US" sz="28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 least one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significant predictor. 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means we have some traction!</a:t>
                </a:r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253" r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7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2. 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Now we know, based on our F-stat, that there is SOME predictive power in our set of predictors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can select which predictors to use by trying out different combinations and measuring each model’s RSS (what we are trying to minimize)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a simple linear regression to each predictor. 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a simple linear regression to each predictor.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Pick the lowest RSS, use this predictor as your base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a simple linear regression to each predictor.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Pick the lowest RSS, use this predictor as your base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multiple linear regression to each two-variable model, and again pick the model with lowest RSS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predictors help explain the response, or only a subset?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Forward selection: 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Fit a simple linear regression to each predictor. 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Pick the lowest RSS, use this predictor as your base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Fit multiple linear regression to each two-variable model, and again pick the model with lowest RSS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Continue this process until a stopping rule is satisfied (for example, whichever model has the highest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253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Add all predictors to the model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Add all predictors to the model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predictor with largest p-value (the least significant variable)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input, one target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Inflexible: assumes a linear relationship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Parametric: fixed size of parameters to estimate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Add all predictors to the model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predictor with largest p-value (the least significant variable)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new model to remaining predictors, and repeat until stopping rule is met (for example, all p-values must be below some threshold)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2.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predictors help explain the response, or only a subset?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There is also Mixed selection, which is a combination of both forward and backward </a:t>
                </a: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selection, and Best selection, which tries every possible combination. This results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6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6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models. </a:t>
                </a:r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Backward selection will not work if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 &gt; n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because we do not have enough data to optimize the predictors. In this situation, start with forward selection, or use a different ML algorithm! 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6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3. How well does the model fit the data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are already familiar with these concepts</a:t>
                </a:r>
              </a:p>
              <a:p>
                <a:pPr lvl="3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Residual standard error (RSE)</a:t>
                </a:r>
              </a:p>
              <a:p>
                <a:pPr lvl="3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3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Since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always declines as we add more variables,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always increases. </a:t>
                </a:r>
              </a:p>
              <a:p>
                <a:pPr lvl="3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penalizes the model as more predictors are added</a:t>
                </a:r>
                <a:endParaRPr lang="en-US" sz="24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. How accurate are the model predictions?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we have a model, it is easy to predict a new response based on a new set of input data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the coefficients are estimates of the true coefficients, we will always have some error in our prediction (</a:t>
            </a:r>
            <a:r>
              <a:rPr lang="en-US" sz="2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reducible error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can construct </a:t>
            </a:r>
            <a:r>
              <a:rPr lang="en-US" sz="2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confidence intervals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quantify the uncertainty surrounding the average Y over a large number of observations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Taking a step further, we use </a:t>
            </a:r>
            <a:r>
              <a:rPr lang="en-US" sz="2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 intervals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quantify the uncertainty of Y for a particular observation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Pages 81-82 in the textbook for more information on these</a:t>
            </a:r>
          </a:p>
          <a:p>
            <a:pPr lvl="2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Qualitative predictors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these types of variables, we use dummy variables</a:t>
            </a:r>
          </a:p>
          <a:p>
            <a:pPr lvl="3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82" y="3653238"/>
            <a:ext cx="8948390" cy="1177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218" y="4779035"/>
            <a:ext cx="8955654" cy="13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in a linear regression model for non-linear relationships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in a linear regression model for non-linear relationships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still a linear model!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in a linear regression model for non-linear relationships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still a linear model!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 simply create a new variable which is an exponential transformation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in a linear regression model for non-linear relationships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still a linear model!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 simply create a new variable which is an exponential transformation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Known as polynomial regression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input, one target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Inflexible: assumes a linear relationship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Parametric: fixed size of parameters to estimate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 the coefficients that minimize the MSE on the training data set. 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4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Non-linearity of the response-predictor relationship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Correlation of error terms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Non-constant variance of error </a:t>
            </a:r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terms (</a:t>
            </a:r>
            <a:r>
              <a:rPr lang="en-US" sz="26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heteroskedasticity</a:t>
            </a: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en-US" sz="2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Outliars</a:t>
            </a:r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Collinearity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Potential Problems - Non-linearity </a:t>
                </a:r>
                <a:r>
                  <a:rPr lang="en-US" sz="24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the response-predictor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relationship</a:t>
                </a:r>
              </a:p>
              <a:p>
                <a:pPr lvl="2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Residual plots are used to identify this problem</a:t>
                </a:r>
              </a:p>
              <a:p>
                <a:pPr lvl="2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simply plot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400" b="1" i="1" cap="none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400" b="1" i="1" cap="none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versus the fitted values</a:t>
                </a:r>
              </a:p>
              <a:p>
                <a:pPr lvl="2"/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69" y="2909663"/>
            <a:ext cx="8375261" cy="39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Potential Problems -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Correlation of error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terms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8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sequence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error terms should be uncorrelated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should have no predictive power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correlation among these errors, the model p-values will appear lower than they are in reality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a common occurrence with time-series data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There are many fixes which are beyond the scope of this course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253" r="-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Correlation of error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6" y="1866775"/>
            <a:ext cx="9838188" cy="50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Non-constant variance of error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</a:p>
          <a:p>
            <a:pPr lvl="2"/>
            <a:r>
              <a:rPr lang="en-US" sz="24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Heteroskedasticity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assumption of linear regression is that the error terms have constant variance across observations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easy to identify by looking for a funnel shape in the residual plot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One possible solution is to transform the response variable 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E.g. transform Y to log(Y) or </a:t>
            </a:r>
            <a:r>
              <a:rPr lang="en-US" sz="24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sqrt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(Y)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2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Non-constant variance of error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49" y="2284149"/>
            <a:ext cx="8710702" cy="41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Outliars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 observation where the response is far outside the predicted value of the model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happen for a variety of reasons, including erroneous data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 practice, it can be difficult to know what to do with an </a:t>
            </a:r>
            <a:r>
              <a:rPr lang="en-US" sz="2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</a:t>
            </a:r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Manually review residual plot and remove observations</a:t>
            </a:r>
          </a:p>
          <a:p>
            <a:pPr lvl="3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Use sigma-clipping to automatically remove any extreme values. Might result in removal of non-</a:t>
            </a:r>
            <a:r>
              <a:rPr lang="en-US" sz="2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outliars</a:t>
            </a:r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Outliars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1" y="2652444"/>
            <a:ext cx="11950237" cy="36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Collinearity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Happens when two or more predictors are very highly correlated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can predict one predictor based on another, we have collinearity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As seen previously, variable selection is the best way to deal with this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OTHER REGRESSION TECHNIQUES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74" y="1639461"/>
            <a:ext cx="10364451" cy="392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 Regression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Lasso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Principal Component Regression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Partial Least Squares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Least </a:t>
            </a:r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Squares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Smoothing Splines</a:t>
            </a:r>
            <a:endParaRPr lang="en-US" sz="32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input, one target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Inflexible: assumes a linear relationship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Parametric: fixed size of parameters to estimate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 the coefficients that minimize the MSE on the training data set.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y-intercept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slope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Ridge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392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similar to linear, except it contains a shrinkage penalty for coefficients based on a tuning parameter, lambda. 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Ridge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392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similar to linear, except it contains a shrinkage penalty for coefficients based on a tuning parameter, lambda. 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If lambda is set to equal zero, we are left with the OLS estimator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As lambda approaches infinity, all coefficients are penalized towards zero.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Ridge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392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similar to linear, except it contains a shrinkage penalty for coefficients based on a tuning parameter, lambda. 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If lambda is set to equal zero, we are left with the OLS estimator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As lambda approaches infinity, all coefficients are penalized towards zero.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Picking the right lambda can be done using cross-validation  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Ridge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similar to linear, except it contains a shrinkage penalty for coefficients based on a tuning parameter, lambda. 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If lambda is set to equal zero, we are left with the OLS estimator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As lambda approaches infinity, all coefficients are penalized towards zero.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Picking the right lambda can be done using cross-validation  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method can find a set of coefficients which has much less variance at the cost of slightly higher bias. 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Takes advantage of the bias-variance trade off</a:t>
            </a:r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Works best when OLS estimates have high variance</a:t>
            </a:r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Ridge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392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1" y="1639461"/>
            <a:ext cx="5277138" cy="4529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46" y="1639461"/>
            <a:ext cx="5761597" cy="45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Ridge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the response – predictor relationship is mostly linear, the OLS estimates have low bias but might have high variance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means a small change in the training data can have a large affect in the coefficient estimates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works well when </a:t>
            </a:r>
            <a:r>
              <a:rPr lang="en-US" sz="2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8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works well for solving </a:t>
            </a:r>
            <a:r>
              <a:rPr lang="en-US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multicollinearity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The Lasso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 Regression suffers from one disadvantage: it only shrinks unwanted coefficients, but doesn’t remove them entirely (set to zero)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The Lasso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 Regression suffers from one disadvantage: it only shrinks unwanted coefficients, but doesn’t remove them entirely (set to zero)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lasso is a slight twist on ridge regression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The Lasso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 Regression suffers from one disadvantage: it only shrinks unwanted coefficients, but doesn’t remove them entirely (set to zero)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lasso is a slight twist on ridge regression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penalty function pushes insignificant coefficients to zero much faster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The Lasso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 Regression suffers from one disadvantage: it only shrinks unwanted coefficients, but doesn’t remove them entirely (set to zero)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lasso is a slight twist on ridge regression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penalty function pushes insignificant coefficients to zero much faster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Same tuning parameter, lambda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Technically, the algorithm finds coefficients which minimize the Residual Sum of Squares (</a:t>
            </a: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RSS</a:t>
            </a: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), not the </a:t>
            </a: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MSE</a:t>
            </a:r>
          </a:p>
          <a:p>
            <a:pPr lvl="1"/>
            <a:endParaRPr lang="en-US" sz="28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The Lasso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214" y="1639461"/>
            <a:ext cx="11348357" cy="582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76" y="1242646"/>
            <a:ext cx="6223047" cy="53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19414</TotalTime>
  <Words>2889</Words>
  <Application>Microsoft Office PowerPoint</Application>
  <PresentationFormat>Widescreen</PresentationFormat>
  <Paragraphs>447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Calibri</vt:lpstr>
      <vt:lpstr>Calibri Light</vt:lpstr>
      <vt:lpstr>Cambria Math</vt:lpstr>
      <vt:lpstr>Gill Sans MT</vt:lpstr>
      <vt:lpstr>Tw Cen MT</vt:lpstr>
      <vt:lpstr>Droplet</vt:lpstr>
      <vt:lpstr>Intro to Machine Learning – week 3 </vt:lpstr>
      <vt:lpstr>Today’s class</vt:lpstr>
      <vt:lpstr>Today’s class</vt:lpstr>
      <vt:lpstr>Today’s class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OTHER REGRESSION TECHNIQUES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The Lasso</vt:lpstr>
      <vt:lpstr>The Lasso</vt:lpstr>
      <vt:lpstr>The Lasso</vt:lpstr>
      <vt:lpstr>The Lasso</vt:lpstr>
      <vt:lpstr>The Lasso</vt:lpstr>
    </vt:vector>
  </TitlesOfParts>
  <Company>Fred Hutch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</dc:title>
  <dc:creator>Greenlee, Stuart</dc:creator>
  <cp:lastModifiedBy>Greenlee, Stuart</cp:lastModifiedBy>
  <cp:revision>172</cp:revision>
  <dcterms:created xsi:type="dcterms:W3CDTF">2018-04-15T20:39:55Z</dcterms:created>
  <dcterms:modified xsi:type="dcterms:W3CDTF">2018-05-02T21:06:22Z</dcterms:modified>
</cp:coreProperties>
</file>