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sldIdLst>
    <p:sldId id="258" r:id="rId2"/>
    <p:sldId id="271" r:id="rId3"/>
    <p:sldId id="272" r:id="rId4"/>
    <p:sldId id="273" r:id="rId5"/>
    <p:sldId id="274" r:id="rId6"/>
    <p:sldId id="275" r:id="rId7"/>
    <p:sldId id="276" r:id="rId8"/>
    <p:sldId id="277" r:id="rId9"/>
    <p:sldId id="278" r:id="rId10"/>
    <p:sldId id="279" r:id="rId11"/>
    <p:sldId id="280" r:id="rId12"/>
    <p:sldId id="282" r:id="rId13"/>
    <p:sldId id="281" r:id="rId14"/>
    <p:sldId id="283" r:id="rId15"/>
    <p:sldId id="284" r:id="rId16"/>
    <p:sldId id="286" r:id="rId17"/>
    <p:sldId id="287" r:id="rId18"/>
    <p:sldId id="288" r:id="rId19"/>
    <p:sldId id="289" r:id="rId20"/>
    <p:sldId id="290" r:id="rId21"/>
    <p:sldId id="292" r:id="rId22"/>
    <p:sldId id="293" r:id="rId23"/>
    <p:sldId id="294" r:id="rId24"/>
    <p:sldId id="295" r:id="rId25"/>
    <p:sldId id="296" r:id="rId26"/>
    <p:sldId id="297" r:id="rId27"/>
    <p:sldId id="298" r:id="rId28"/>
    <p:sldId id="299" r:id="rId29"/>
    <p:sldId id="30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95000" autoAdjust="0"/>
  </p:normalViewPr>
  <p:slideViewPr>
    <p:cSldViewPr snapToGrid="0">
      <p:cViewPr varScale="1">
        <p:scale>
          <a:sx n="83" d="100"/>
          <a:sy n="83" d="100"/>
        </p:scale>
        <p:origin x="9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87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43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2687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7166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7174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900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000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425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2025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81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583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082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706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320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108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29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179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26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5/30/2018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844807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cs typeface="Calibri Light" panose="020F0302020204030204" pitchFamily="34" charset="0"/>
              </a:rPr>
              <a:t>Intro to Machine Learning – week </a:t>
            </a:r>
            <a:r>
              <a:rPr lang="en-US" b="1" dirty="0">
                <a:latin typeface="Gill Sans MT" panose="020B0502020104020203" pitchFamily="34" charset="0"/>
                <a:cs typeface="Calibri Light" panose="020F0302020204030204" pitchFamily="34" charset="0"/>
              </a:rPr>
              <a:t>6</a:t>
            </a:r>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3" name="Content Placeholder 2"/>
          <p:cNvSpPr>
            <a:spLocks noGrp="1"/>
          </p:cNvSpPr>
          <p:nvPr>
            <p:ph idx="1"/>
          </p:nvPr>
        </p:nvSpPr>
        <p:spPr>
          <a:xfrm>
            <a:off x="913775" y="1511309"/>
            <a:ext cx="10364452" cy="3424107"/>
          </a:xfrm>
        </p:spPr>
        <p:txBody>
          <a:bodyPr/>
          <a:lstStyle/>
          <a:p>
            <a:pPr lvl="1"/>
            <a:endParaRPr lang="en-US" dirty="0" smtClean="0"/>
          </a:p>
        </p:txBody>
      </p:sp>
    </p:spTree>
    <p:extLst>
      <p:ext uri="{BB962C8B-B14F-4D97-AF65-F5344CB8AC3E}">
        <p14:creationId xmlns:p14="http://schemas.microsoft.com/office/powerpoint/2010/main" val="391936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latin typeface="Gill Sans MT" panose="020B0502020104020203" pitchFamily="34" charset="0"/>
              </a:rPr>
              <a:t>LOOCV approach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Gives us </a:t>
                </a:r>
                <a:r>
                  <a:rPr lang="en-US" sz="2800" b="1" i="1" cap="none" dirty="0" smtClean="0">
                    <a:latin typeface="Calibri" panose="020F0502020204030204" pitchFamily="34" charset="0"/>
                    <a:cs typeface="Calibri" panose="020F0502020204030204" pitchFamily="34" charset="0"/>
                  </a:rPr>
                  <a:t>n</a:t>
                </a:r>
                <a:r>
                  <a:rPr lang="en-US" sz="2800" cap="none" dirty="0" smtClean="0">
                    <a:latin typeface="Calibri" panose="020F0502020204030204" pitchFamily="34" charset="0"/>
                    <a:cs typeface="Calibri" panose="020F0502020204030204" pitchFamily="34" charset="0"/>
                  </a:rPr>
                  <a:t> MSEs</a:t>
                </a:r>
              </a:p>
              <a:p>
                <a:r>
                  <a:rPr lang="en-US" sz="2800" cap="none" dirty="0" smtClean="0">
                    <a:latin typeface="Calibri" panose="020F0502020204030204" pitchFamily="34" charset="0"/>
                    <a:cs typeface="Calibri" panose="020F0502020204030204" pitchFamily="34" charset="0"/>
                  </a:rPr>
                  <a:t>The full test MSE estimate than becomes an average of all the MSEs</a:t>
                </a:r>
              </a:p>
              <a:p>
                <a14:m>
                  <m:oMath xmlns:m="http://schemas.openxmlformats.org/officeDocument/2006/math">
                    <m:sSub>
                      <m:sSubPr>
                        <m:ctrlPr>
                          <a:rPr lang="en-US" sz="3200" i="1" cap="none" smtClean="0">
                            <a:latin typeface="Cambria Math" panose="02040503050406030204" pitchFamily="18" charset="0"/>
                            <a:cs typeface="Calibri" panose="020F0502020204030204" pitchFamily="34" charset="0"/>
                          </a:rPr>
                        </m:ctrlPr>
                      </m:sSubPr>
                      <m:e>
                        <m:r>
                          <a:rPr lang="en-US" sz="3200" b="0" i="1" cap="none" smtClean="0">
                            <a:latin typeface="Cambria Math" panose="02040503050406030204" pitchFamily="18" charset="0"/>
                            <a:cs typeface="Calibri" panose="020F0502020204030204" pitchFamily="34" charset="0"/>
                          </a:rPr>
                          <m:t>𝐶𝑉</m:t>
                        </m:r>
                      </m:e>
                      <m:sub>
                        <m:r>
                          <a:rPr lang="en-US" sz="3200" b="0" i="1" cap="none" smtClean="0">
                            <a:latin typeface="Cambria Math" panose="02040503050406030204" pitchFamily="18" charset="0"/>
                            <a:cs typeface="Calibri" panose="020F0502020204030204" pitchFamily="34" charset="0"/>
                          </a:rPr>
                          <m:t>(</m:t>
                        </m:r>
                        <m:r>
                          <a:rPr lang="en-US" sz="3200" b="0" i="1" cap="none" smtClean="0">
                            <a:latin typeface="Cambria Math" panose="02040503050406030204" pitchFamily="18" charset="0"/>
                            <a:cs typeface="Calibri" panose="020F0502020204030204" pitchFamily="34" charset="0"/>
                          </a:rPr>
                          <m:t>𝑛</m:t>
                        </m:r>
                        <m:r>
                          <a:rPr lang="en-US" sz="3200" b="0" i="1" cap="none" smtClean="0">
                            <a:latin typeface="Cambria Math" panose="02040503050406030204" pitchFamily="18" charset="0"/>
                            <a:cs typeface="Calibri" panose="020F0502020204030204" pitchFamily="34" charset="0"/>
                          </a:rPr>
                          <m:t>)</m:t>
                        </m:r>
                      </m:sub>
                    </m:sSub>
                    <m:r>
                      <a:rPr lang="en-US" sz="3200" b="0" i="1" cap="none" smtClean="0">
                        <a:latin typeface="Cambria Math" panose="02040503050406030204" pitchFamily="18" charset="0"/>
                        <a:cs typeface="Calibri" panose="020F0502020204030204" pitchFamily="34" charset="0"/>
                      </a:rPr>
                      <m:t>= </m:t>
                    </m:r>
                    <m:f>
                      <m:fPr>
                        <m:ctrlPr>
                          <a:rPr lang="en-US" sz="3200" b="0" i="1" cap="none" smtClean="0">
                            <a:latin typeface="Cambria Math" panose="02040503050406030204" pitchFamily="18" charset="0"/>
                            <a:cs typeface="Calibri" panose="020F0502020204030204" pitchFamily="34" charset="0"/>
                          </a:rPr>
                        </m:ctrlPr>
                      </m:fPr>
                      <m:num>
                        <m:r>
                          <a:rPr lang="en-US" sz="3200" b="0" i="1" cap="none" smtClean="0">
                            <a:latin typeface="Cambria Math" panose="02040503050406030204" pitchFamily="18" charset="0"/>
                            <a:cs typeface="Calibri" panose="020F0502020204030204" pitchFamily="34" charset="0"/>
                          </a:rPr>
                          <m:t>1</m:t>
                        </m:r>
                      </m:num>
                      <m:den>
                        <m:r>
                          <a:rPr lang="en-US" sz="3200" b="0" i="1" cap="none" smtClean="0">
                            <a:latin typeface="Cambria Math" panose="02040503050406030204" pitchFamily="18" charset="0"/>
                            <a:cs typeface="Calibri" panose="020F0502020204030204" pitchFamily="34" charset="0"/>
                          </a:rPr>
                          <m:t>𝑛</m:t>
                        </m:r>
                      </m:den>
                    </m:f>
                    <m:nary>
                      <m:naryPr>
                        <m:chr m:val="∑"/>
                        <m:ctrlPr>
                          <a:rPr lang="en-US" sz="3200" b="0" i="1" cap="none" smtClean="0">
                            <a:latin typeface="Cambria Math" panose="02040503050406030204" pitchFamily="18" charset="0"/>
                            <a:cs typeface="Calibri" panose="020F0502020204030204" pitchFamily="34" charset="0"/>
                          </a:rPr>
                        </m:ctrlPr>
                      </m:naryPr>
                      <m:sub>
                        <m:r>
                          <m:rPr>
                            <m:brk m:alnAt="23"/>
                          </m:rPr>
                          <a:rPr lang="en-US" sz="3200" b="0" i="1" cap="none" smtClean="0">
                            <a:latin typeface="Cambria Math" panose="02040503050406030204" pitchFamily="18" charset="0"/>
                            <a:cs typeface="Calibri" panose="020F0502020204030204" pitchFamily="34" charset="0"/>
                          </a:rPr>
                          <m:t>𝑖</m:t>
                        </m:r>
                        <m:r>
                          <a:rPr lang="en-US" sz="3200" b="0" i="1" cap="none" smtClean="0">
                            <a:latin typeface="Cambria Math" panose="02040503050406030204" pitchFamily="18" charset="0"/>
                            <a:cs typeface="Calibri" panose="020F0502020204030204" pitchFamily="34" charset="0"/>
                          </a:rPr>
                          <m:t>=1</m:t>
                        </m:r>
                      </m:sub>
                      <m:sup>
                        <m:r>
                          <a:rPr lang="en-US" sz="3200" b="0" i="1" cap="none" smtClean="0">
                            <a:latin typeface="Cambria Math" panose="02040503050406030204" pitchFamily="18" charset="0"/>
                            <a:cs typeface="Calibri" panose="020F0502020204030204" pitchFamily="34" charset="0"/>
                          </a:rPr>
                          <m:t>𝑛</m:t>
                        </m:r>
                      </m:sup>
                      <m:e>
                        <m:sSub>
                          <m:sSubPr>
                            <m:ctrlPr>
                              <a:rPr lang="en-US" sz="3200" b="0" i="1" cap="none" smtClean="0">
                                <a:latin typeface="Cambria Math" panose="02040503050406030204" pitchFamily="18" charset="0"/>
                                <a:cs typeface="Calibri" panose="020F0502020204030204" pitchFamily="34" charset="0"/>
                              </a:rPr>
                            </m:ctrlPr>
                          </m:sSubPr>
                          <m:e>
                            <m:r>
                              <a:rPr lang="en-US" sz="3200" b="0" i="1" cap="none" smtClean="0">
                                <a:latin typeface="Cambria Math" panose="02040503050406030204" pitchFamily="18" charset="0"/>
                                <a:cs typeface="Calibri" panose="020F0502020204030204" pitchFamily="34" charset="0"/>
                              </a:rPr>
                              <m:t>𝑀𝑆𝐸</m:t>
                            </m:r>
                          </m:e>
                          <m:sub>
                            <m:r>
                              <a:rPr lang="en-US" sz="3200" b="0" i="1" cap="none" smtClean="0">
                                <a:latin typeface="Cambria Math" panose="02040503050406030204" pitchFamily="18" charset="0"/>
                                <a:cs typeface="Calibri" panose="020F0502020204030204" pitchFamily="34" charset="0"/>
                              </a:rPr>
                              <m:t>𝑖</m:t>
                            </m:r>
                          </m:sub>
                        </m:sSub>
                      </m:e>
                    </m:nary>
                  </m:oMath>
                </a14:m>
                <a:endParaRPr lang="en-US" sz="3200" cap="none" dirty="0" smtClean="0">
                  <a:latin typeface="Calibri" panose="020F0502020204030204" pitchFamily="34" charset="0"/>
                  <a:cs typeface="Calibri" panose="020F0502020204030204" pitchFamily="34" charset="0"/>
                </a:endParaRPr>
              </a:p>
              <a:p>
                <a:r>
                  <a:rPr lang="en-US" sz="2800" cap="none" dirty="0" smtClean="0">
                    <a:latin typeface="Calibri" panose="020F0502020204030204" pitchFamily="34" charset="0"/>
                    <a:cs typeface="Calibri" panose="020F0502020204030204" pitchFamily="34" charset="0"/>
                  </a:rPr>
                  <a:t>This approach has far less bias</a:t>
                </a:r>
              </a:p>
              <a:p>
                <a:r>
                  <a:rPr lang="en-US" sz="2800" cap="none" dirty="0" smtClean="0">
                    <a:latin typeface="Calibri" panose="020F0502020204030204" pitchFamily="34" charset="0"/>
                    <a:cs typeface="Calibri" panose="020F0502020204030204" pitchFamily="34" charset="0"/>
                  </a:rPr>
                  <a:t>Computational expensive: fit model and measure validation error </a:t>
                </a:r>
                <a:r>
                  <a:rPr lang="en-US" sz="2800" b="1" i="1" cap="none" dirty="0" smtClean="0">
                    <a:latin typeface="Calibri" panose="020F0502020204030204" pitchFamily="34" charset="0"/>
                    <a:cs typeface="Calibri" panose="020F0502020204030204" pitchFamily="34" charset="0"/>
                  </a:rPr>
                  <a:t>n</a:t>
                </a:r>
                <a:r>
                  <a:rPr lang="en-US" sz="2800" cap="none" dirty="0" smtClean="0">
                    <a:latin typeface="Calibri" panose="020F0502020204030204" pitchFamily="34" charset="0"/>
                    <a:cs typeface="Calibri" panose="020F0502020204030204" pitchFamily="34" charset="0"/>
                  </a:rPr>
                  <a:t>-times, although there is a short cut for linear or polynomial regression using what is called the </a:t>
                </a:r>
                <a:r>
                  <a:rPr lang="en-US" sz="2800" b="1" cap="none" dirty="0" smtClean="0">
                    <a:latin typeface="Calibri" panose="020F0502020204030204" pitchFamily="34" charset="0"/>
                    <a:cs typeface="Calibri" panose="020F0502020204030204" pitchFamily="34" charset="0"/>
                  </a:rPr>
                  <a:t>leverage</a:t>
                </a:r>
                <a:endParaRPr lang="en-US" sz="2800" b="1" cap="none" dirty="0" smtClean="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l="-1059" t="-240"/>
                </a:stretch>
              </a:blipFill>
            </p:spPr>
            <p:txBody>
              <a:bodyPr/>
              <a:lstStyle/>
              <a:p>
                <a:r>
                  <a:rPr lang="en-US">
                    <a:noFill/>
                  </a:rPr>
                  <a:t> </a:t>
                </a:r>
              </a:p>
            </p:txBody>
          </p:sp>
        </mc:Fallback>
      </mc:AlternateContent>
    </p:spTree>
    <p:extLst>
      <p:ext uri="{BB962C8B-B14F-4D97-AF65-F5344CB8AC3E}">
        <p14:creationId xmlns:p14="http://schemas.microsoft.com/office/powerpoint/2010/main" val="25017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i="1" dirty="0" smtClean="0">
                <a:latin typeface="Gill Sans MT" panose="020B0502020104020203" pitchFamily="34" charset="0"/>
              </a:rPr>
              <a:t>K</a:t>
            </a:r>
            <a:r>
              <a:rPr lang="en-US" b="1" dirty="0" smtClean="0">
                <a:latin typeface="Gill Sans MT" panose="020B0502020104020203" pitchFamily="34" charset="0"/>
              </a:rPr>
              <a:t>-folds cross validation </a:t>
            </a:r>
            <a:r>
              <a:rPr lang="en-US" b="1" dirty="0">
                <a:latin typeface="Gill Sans MT" panose="020B0502020104020203" pitchFamily="34" charset="0"/>
              </a:rPr>
              <a:t>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Randomly divide data into </a:t>
                </a:r>
                <a:r>
                  <a:rPr lang="en-US" sz="2800" b="1" i="1" cap="none" dirty="0" smtClean="0">
                    <a:latin typeface="Calibri" panose="020F0502020204030204" pitchFamily="34" charset="0"/>
                    <a:cs typeface="Calibri" panose="020F0502020204030204" pitchFamily="34" charset="0"/>
                  </a:rPr>
                  <a:t>k</a:t>
                </a:r>
                <a:r>
                  <a:rPr lang="en-US" sz="2800" cap="none" dirty="0" smtClean="0">
                    <a:latin typeface="Calibri" panose="020F0502020204030204" pitchFamily="34" charset="0"/>
                    <a:cs typeface="Calibri" panose="020F0502020204030204" pitchFamily="34" charset="0"/>
                  </a:rPr>
                  <a:t> sample sets</a:t>
                </a:r>
              </a:p>
              <a:p>
                <a:r>
                  <a:rPr lang="en-US" sz="2800" cap="none" dirty="0" smtClean="0">
                    <a:latin typeface="Calibri" panose="020F0502020204030204" pitchFamily="34" charset="0"/>
                    <a:cs typeface="Calibri" panose="020F0502020204030204" pitchFamily="34" charset="0"/>
                  </a:rPr>
                  <a:t>One at a time, take each sample as the validation set, and the rest as the training data set</a:t>
                </a:r>
              </a:p>
              <a:p>
                <a:r>
                  <a:rPr lang="en-US" sz="2800" cap="none" dirty="0" smtClean="0">
                    <a:latin typeface="Calibri" panose="020F0502020204030204" pitchFamily="34" charset="0"/>
                    <a:cs typeface="Calibri" panose="020F0502020204030204" pitchFamily="34" charset="0"/>
                  </a:rPr>
                  <a:t>We are left with k MSEs, one for each split</a:t>
                </a:r>
              </a:p>
              <a:p>
                <a14:m>
                  <m:oMath xmlns:m="http://schemas.openxmlformats.org/officeDocument/2006/math">
                    <m:sSub>
                      <m:sSubPr>
                        <m:ctrlPr>
                          <a:rPr lang="en-US" sz="3200" i="1" cap="none">
                            <a:latin typeface="Cambria Math" panose="02040503050406030204" pitchFamily="18" charset="0"/>
                            <a:cs typeface="Calibri" panose="020F0502020204030204" pitchFamily="34" charset="0"/>
                          </a:rPr>
                        </m:ctrlPr>
                      </m:sSubPr>
                      <m:e>
                        <m:r>
                          <a:rPr lang="en-US" sz="3200" i="1" cap="none">
                            <a:latin typeface="Cambria Math" panose="02040503050406030204" pitchFamily="18" charset="0"/>
                            <a:cs typeface="Calibri" panose="020F0502020204030204" pitchFamily="34" charset="0"/>
                          </a:rPr>
                          <m:t>𝐶𝑉</m:t>
                        </m:r>
                      </m:e>
                      <m:sub>
                        <m:r>
                          <a:rPr lang="en-US" sz="3200" i="1" cap="none">
                            <a:latin typeface="Cambria Math" panose="02040503050406030204" pitchFamily="18" charset="0"/>
                            <a:cs typeface="Calibri" panose="020F0502020204030204" pitchFamily="34" charset="0"/>
                          </a:rPr>
                          <m:t>(</m:t>
                        </m:r>
                        <m:r>
                          <a:rPr lang="en-US" sz="3200" b="0" i="1" cap="none" smtClean="0">
                            <a:latin typeface="Cambria Math" panose="02040503050406030204" pitchFamily="18" charset="0"/>
                            <a:cs typeface="Calibri" panose="020F0502020204030204" pitchFamily="34" charset="0"/>
                          </a:rPr>
                          <m:t>𝑘</m:t>
                        </m:r>
                        <m:r>
                          <a:rPr lang="en-US" sz="3200" i="1" cap="none">
                            <a:latin typeface="Cambria Math" panose="02040503050406030204" pitchFamily="18" charset="0"/>
                            <a:cs typeface="Calibri" panose="020F0502020204030204" pitchFamily="34" charset="0"/>
                          </a:rPr>
                          <m:t>)</m:t>
                        </m:r>
                      </m:sub>
                    </m:sSub>
                    <m:r>
                      <a:rPr lang="en-US" sz="3200" i="1" cap="none">
                        <a:latin typeface="Cambria Math" panose="02040503050406030204" pitchFamily="18" charset="0"/>
                        <a:cs typeface="Calibri" panose="020F0502020204030204" pitchFamily="34" charset="0"/>
                      </a:rPr>
                      <m:t>= </m:t>
                    </m:r>
                    <m:f>
                      <m:fPr>
                        <m:ctrlPr>
                          <a:rPr lang="en-US" sz="3200" i="1" cap="none">
                            <a:latin typeface="Cambria Math" panose="02040503050406030204" pitchFamily="18" charset="0"/>
                            <a:cs typeface="Calibri" panose="020F0502020204030204" pitchFamily="34" charset="0"/>
                          </a:rPr>
                        </m:ctrlPr>
                      </m:fPr>
                      <m:num>
                        <m:r>
                          <a:rPr lang="en-US" sz="3200" i="1" cap="none">
                            <a:latin typeface="Cambria Math" panose="02040503050406030204" pitchFamily="18" charset="0"/>
                            <a:cs typeface="Calibri" panose="020F0502020204030204" pitchFamily="34" charset="0"/>
                          </a:rPr>
                          <m:t>1</m:t>
                        </m:r>
                      </m:num>
                      <m:den>
                        <m:r>
                          <a:rPr lang="en-US" sz="3200" b="0" i="1" cap="none" smtClean="0">
                            <a:latin typeface="Cambria Math" panose="02040503050406030204" pitchFamily="18" charset="0"/>
                            <a:cs typeface="Calibri" panose="020F0502020204030204" pitchFamily="34" charset="0"/>
                          </a:rPr>
                          <m:t>𝑘</m:t>
                        </m:r>
                      </m:den>
                    </m:f>
                    <m:nary>
                      <m:naryPr>
                        <m:chr m:val="∑"/>
                        <m:ctrlPr>
                          <a:rPr lang="en-US" sz="3200" i="1" cap="none">
                            <a:latin typeface="Cambria Math" panose="02040503050406030204" pitchFamily="18" charset="0"/>
                            <a:cs typeface="Calibri" panose="020F0502020204030204" pitchFamily="34" charset="0"/>
                          </a:rPr>
                        </m:ctrlPr>
                      </m:naryPr>
                      <m:sub>
                        <m:r>
                          <m:rPr>
                            <m:brk m:alnAt="23"/>
                          </m:rPr>
                          <a:rPr lang="en-US" sz="3200" i="1" cap="none">
                            <a:latin typeface="Cambria Math" panose="02040503050406030204" pitchFamily="18" charset="0"/>
                            <a:cs typeface="Calibri" panose="020F0502020204030204" pitchFamily="34" charset="0"/>
                          </a:rPr>
                          <m:t>𝑖</m:t>
                        </m:r>
                        <m:r>
                          <a:rPr lang="en-US" sz="3200" i="1" cap="none">
                            <a:latin typeface="Cambria Math" panose="02040503050406030204" pitchFamily="18" charset="0"/>
                            <a:cs typeface="Calibri" panose="020F0502020204030204" pitchFamily="34" charset="0"/>
                          </a:rPr>
                          <m:t>=1</m:t>
                        </m:r>
                      </m:sub>
                      <m:sup>
                        <m:r>
                          <a:rPr lang="en-US" sz="3200" b="0" i="1" cap="none" smtClean="0">
                            <a:latin typeface="Cambria Math" panose="02040503050406030204" pitchFamily="18" charset="0"/>
                            <a:cs typeface="Calibri" panose="020F0502020204030204" pitchFamily="34" charset="0"/>
                          </a:rPr>
                          <m:t>𝑘</m:t>
                        </m:r>
                      </m:sup>
                      <m:e>
                        <m:sSub>
                          <m:sSubPr>
                            <m:ctrlPr>
                              <a:rPr lang="en-US" sz="3200" i="1" cap="none">
                                <a:latin typeface="Cambria Math" panose="02040503050406030204" pitchFamily="18" charset="0"/>
                                <a:cs typeface="Calibri" panose="020F0502020204030204" pitchFamily="34" charset="0"/>
                              </a:rPr>
                            </m:ctrlPr>
                          </m:sSubPr>
                          <m:e>
                            <m:r>
                              <a:rPr lang="en-US" sz="3200" i="1" cap="none">
                                <a:latin typeface="Cambria Math" panose="02040503050406030204" pitchFamily="18" charset="0"/>
                                <a:cs typeface="Calibri" panose="020F0502020204030204" pitchFamily="34" charset="0"/>
                              </a:rPr>
                              <m:t>𝑀𝑆𝐸</m:t>
                            </m:r>
                          </m:e>
                          <m:sub>
                            <m:r>
                              <a:rPr lang="en-US" sz="3200" i="1" cap="none">
                                <a:latin typeface="Cambria Math" panose="02040503050406030204" pitchFamily="18" charset="0"/>
                                <a:cs typeface="Calibri" panose="020F0502020204030204" pitchFamily="34" charset="0"/>
                              </a:rPr>
                              <m:t>𝑖</m:t>
                            </m:r>
                          </m:sub>
                        </m:sSub>
                      </m:e>
                    </m:nary>
                  </m:oMath>
                </a14:m>
                <a:endParaRPr lang="en-US" sz="3200" cap="none" dirty="0" smtClean="0">
                  <a:latin typeface="Calibri" panose="020F0502020204030204" pitchFamily="34" charset="0"/>
                  <a:cs typeface="Calibri" panose="020F0502020204030204" pitchFamily="34" charset="0"/>
                </a:endParaRPr>
              </a:p>
              <a:p>
                <a:r>
                  <a:rPr lang="en-US" sz="2800" cap="none" dirty="0" smtClean="0">
                    <a:latin typeface="Calibri" panose="020F0502020204030204" pitchFamily="34" charset="0"/>
                    <a:cs typeface="Calibri" panose="020F0502020204030204" pitchFamily="34" charset="0"/>
                  </a:rPr>
                  <a:t>LOOCV is just a special case of </a:t>
                </a:r>
                <a:r>
                  <a:rPr lang="en-US" sz="2800" b="1" i="1" cap="none" dirty="0" smtClean="0">
                    <a:latin typeface="Calibri" panose="020F0502020204030204" pitchFamily="34" charset="0"/>
                    <a:cs typeface="Calibri" panose="020F0502020204030204" pitchFamily="34" charset="0"/>
                  </a:rPr>
                  <a:t>k</a:t>
                </a:r>
                <a:r>
                  <a:rPr lang="en-US" sz="2800" cap="none" dirty="0" smtClean="0">
                    <a:latin typeface="Calibri" panose="020F0502020204030204" pitchFamily="34" charset="0"/>
                    <a:cs typeface="Calibri" panose="020F0502020204030204" pitchFamily="34" charset="0"/>
                  </a:rPr>
                  <a:t> folds, where </a:t>
                </a:r>
                <a:r>
                  <a:rPr lang="en-US" sz="2800" b="1" i="1" cap="none" dirty="0" smtClean="0">
                    <a:latin typeface="Calibri" panose="020F0502020204030204" pitchFamily="34" charset="0"/>
                    <a:cs typeface="Calibri" panose="020F0502020204030204" pitchFamily="34" charset="0"/>
                  </a:rPr>
                  <a:t>k</a:t>
                </a:r>
                <a:r>
                  <a:rPr lang="en-US" sz="2800" cap="none" dirty="0" smtClean="0">
                    <a:latin typeface="Calibri" panose="020F0502020204030204" pitchFamily="34" charset="0"/>
                    <a:cs typeface="Calibri" panose="020F0502020204030204" pitchFamily="34" charset="0"/>
                  </a:rPr>
                  <a:t> = </a:t>
                </a:r>
                <a:r>
                  <a:rPr lang="en-US" sz="2800" b="1" i="1" cap="none" dirty="0" smtClean="0">
                    <a:latin typeface="Calibri" panose="020F0502020204030204" pitchFamily="34" charset="0"/>
                    <a:cs typeface="Calibri" panose="020F0502020204030204" pitchFamily="34" charset="0"/>
                  </a:rPr>
                  <a:t>n</a:t>
                </a:r>
              </a:p>
              <a:p>
                <a:r>
                  <a:rPr lang="en-US" sz="2800" cap="none" dirty="0" smtClean="0">
                    <a:latin typeface="Calibri" panose="020F0502020204030204" pitchFamily="34" charset="0"/>
                    <a:cs typeface="Calibri" panose="020F0502020204030204" pitchFamily="34" charset="0"/>
                  </a:rPr>
                  <a:t>Less computation; sometimes LOOCV isn’t possible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l="-1059" t="-240" r="-1353"/>
                </a:stretch>
              </a:blipFill>
            </p:spPr>
            <p:txBody>
              <a:bodyPr/>
              <a:lstStyle/>
              <a:p>
                <a:r>
                  <a:rPr lang="en-US">
                    <a:noFill/>
                  </a:rPr>
                  <a:t> </a:t>
                </a:r>
              </a:p>
            </p:txBody>
          </p:sp>
        </mc:Fallback>
      </mc:AlternateContent>
    </p:spTree>
    <p:extLst>
      <p:ext uri="{BB962C8B-B14F-4D97-AF65-F5344CB8AC3E}">
        <p14:creationId xmlns:p14="http://schemas.microsoft.com/office/powerpoint/2010/main" val="343739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i="1" dirty="0" smtClean="0">
                <a:latin typeface="Gill Sans MT" panose="020B0502020104020203" pitchFamily="34" charset="0"/>
              </a:rPr>
              <a:t>K</a:t>
            </a:r>
            <a:r>
              <a:rPr lang="en-US" b="1" dirty="0" smtClean="0">
                <a:latin typeface="Gill Sans MT" panose="020B0502020104020203" pitchFamily="34" charset="0"/>
              </a:rPr>
              <a:t>-folds cross validation </a:t>
            </a:r>
            <a:r>
              <a:rPr lang="en-US" b="1" dirty="0">
                <a:latin typeface="Gill Sans MT" panose="020B0502020104020203" pitchFamily="34" charset="0"/>
              </a:rPr>
              <a:t>approach</a:t>
            </a:r>
          </a:p>
        </p:txBody>
      </p:sp>
      <p:pic>
        <p:nvPicPr>
          <p:cNvPr id="4" name="Picture 3"/>
          <p:cNvPicPr>
            <a:picLocks noChangeAspect="1"/>
          </p:cNvPicPr>
          <p:nvPr/>
        </p:nvPicPr>
        <p:blipFill>
          <a:blip r:embed="rId2"/>
          <a:stretch>
            <a:fillRect/>
          </a:stretch>
        </p:blipFill>
        <p:spPr>
          <a:xfrm>
            <a:off x="2387859" y="2138423"/>
            <a:ext cx="7416281" cy="3834554"/>
          </a:xfrm>
          <a:prstGeom prst="rect">
            <a:avLst/>
          </a:prstGeom>
        </p:spPr>
      </p:pic>
    </p:spTree>
    <p:extLst>
      <p:ext uri="{BB962C8B-B14F-4D97-AF65-F5344CB8AC3E}">
        <p14:creationId xmlns:p14="http://schemas.microsoft.com/office/powerpoint/2010/main" val="1838184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i="1" dirty="0" smtClean="0">
                <a:latin typeface="Gill Sans MT" panose="020B0502020104020203" pitchFamily="34" charset="0"/>
              </a:rPr>
              <a:t>K</a:t>
            </a:r>
            <a:r>
              <a:rPr lang="en-US" b="1" dirty="0" smtClean="0">
                <a:latin typeface="Gill Sans MT" panose="020B0502020104020203" pitchFamily="34" charset="0"/>
              </a:rPr>
              <a:t>-folds cross validation </a:t>
            </a:r>
            <a:r>
              <a:rPr lang="en-US" b="1" dirty="0">
                <a:latin typeface="Gill Sans MT" panose="020B0502020104020203" pitchFamily="34" charset="0"/>
              </a:rPr>
              <a:t>approach</a:t>
            </a:r>
          </a:p>
        </p:txBody>
      </p:sp>
      <p:pic>
        <p:nvPicPr>
          <p:cNvPr id="4" name="Picture 3"/>
          <p:cNvPicPr>
            <a:picLocks noChangeAspect="1"/>
          </p:cNvPicPr>
          <p:nvPr/>
        </p:nvPicPr>
        <p:blipFill>
          <a:blip r:embed="rId2"/>
          <a:stretch>
            <a:fillRect/>
          </a:stretch>
        </p:blipFill>
        <p:spPr>
          <a:xfrm>
            <a:off x="1409969" y="1927608"/>
            <a:ext cx="9372061" cy="4256184"/>
          </a:xfrm>
          <a:prstGeom prst="rect">
            <a:avLst/>
          </a:prstGeom>
        </p:spPr>
      </p:pic>
    </p:spTree>
    <p:extLst>
      <p:ext uri="{BB962C8B-B14F-4D97-AF65-F5344CB8AC3E}">
        <p14:creationId xmlns:p14="http://schemas.microsoft.com/office/powerpoint/2010/main" val="1980517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Bias – variance trade off of k-folds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fontScale="92500" lnSpcReduction="10000"/>
          </a:bodyPr>
          <a:lstStyle/>
          <a:p>
            <a:r>
              <a:rPr lang="en-US" sz="2800" cap="none" dirty="0" smtClean="0">
                <a:latin typeface="Calibri" panose="020F0502020204030204" pitchFamily="34" charset="0"/>
                <a:cs typeface="Calibri" panose="020F0502020204030204" pitchFamily="34" charset="0"/>
              </a:rPr>
              <a:t>Aside from computational advantage of k-folds CV, a potentially more important advantage is that it often gives more accurate estimates of the test error rate</a:t>
            </a:r>
          </a:p>
          <a:p>
            <a:r>
              <a:rPr lang="en-US" sz="2800" cap="none" dirty="0" smtClean="0">
                <a:latin typeface="Calibri" panose="020F0502020204030204" pitchFamily="34" charset="0"/>
                <a:cs typeface="Calibri" panose="020F0502020204030204" pitchFamily="34" charset="0"/>
              </a:rPr>
              <a:t>LOOCV has higher out-of-sample variance</a:t>
            </a:r>
          </a:p>
          <a:p>
            <a:r>
              <a:rPr lang="en-US" sz="2800" cap="none" dirty="0" smtClean="0">
                <a:latin typeface="Calibri" panose="020F0502020204030204" pitchFamily="34" charset="0"/>
                <a:cs typeface="Calibri" panose="020F0502020204030204" pitchFamily="34" charset="0"/>
              </a:rPr>
              <a:t>This is because each model in LOOCV is essentially trained on the same set of data (with the difference of one observation)</a:t>
            </a:r>
          </a:p>
          <a:p>
            <a:r>
              <a:rPr lang="en-US" sz="2800" cap="none" dirty="0" smtClean="0">
                <a:latin typeface="Calibri" panose="020F0502020204030204" pitchFamily="34" charset="0"/>
                <a:cs typeface="Calibri" panose="020F0502020204030204" pitchFamily="34" charset="0"/>
              </a:rPr>
              <a:t>The outputs from LOOCV are highly correlated with each other</a:t>
            </a:r>
          </a:p>
          <a:p>
            <a:r>
              <a:rPr lang="en-US" sz="2800" cap="none" dirty="0" smtClean="0">
                <a:latin typeface="Calibri" panose="020F0502020204030204" pitchFamily="34" charset="0"/>
                <a:cs typeface="Calibri" panose="020F0502020204030204" pitchFamily="34" charset="0"/>
              </a:rPr>
              <a:t>With k-folds, the similarities between each training set is much less, so we get a better idea of how the model will perform given a new, unique, set of data</a:t>
            </a:r>
          </a:p>
          <a:p>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900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Cross validation – classification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The examples for the approaches dealt with the </a:t>
                </a:r>
                <a:r>
                  <a:rPr lang="en-US" sz="2800" b="1" cap="none" dirty="0" smtClean="0">
                    <a:latin typeface="Calibri" panose="020F0502020204030204" pitchFamily="34" charset="0"/>
                    <a:cs typeface="Calibri" panose="020F0502020204030204" pitchFamily="34" charset="0"/>
                  </a:rPr>
                  <a:t>MSE</a:t>
                </a:r>
                <a:r>
                  <a:rPr lang="en-US" sz="2800" cap="none" dirty="0" smtClean="0">
                    <a:latin typeface="Calibri" panose="020F0502020204030204" pitchFamily="34" charset="0"/>
                    <a:cs typeface="Calibri" panose="020F0502020204030204" pitchFamily="34" charset="0"/>
                  </a:rPr>
                  <a:t>, which come from regression problems</a:t>
                </a:r>
              </a:p>
              <a:p>
                <a:r>
                  <a:rPr lang="en-US" sz="2800" cap="none" dirty="0" smtClean="0">
                    <a:latin typeface="Calibri" panose="020F0502020204030204" pitchFamily="34" charset="0"/>
                    <a:cs typeface="Calibri" panose="020F0502020204030204" pitchFamily="34" charset="0"/>
                  </a:rPr>
                  <a:t>But, the same approach works for classification problems, we simply use a different equation to compare errors</a:t>
                </a:r>
              </a:p>
              <a:p>
                <a14:m>
                  <m:oMath xmlns:m="http://schemas.openxmlformats.org/officeDocument/2006/math">
                    <m:sSub>
                      <m:sSubPr>
                        <m:ctrlPr>
                          <a:rPr lang="en-US" sz="3200" i="1" cap="none">
                            <a:latin typeface="Cambria Math" panose="02040503050406030204" pitchFamily="18" charset="0"/>
                            <a:cs typeface="Calibri" panose="020F0502020204030204" pitchFamily="34" charset="0"/>
                          </a:rPr>
                        </m:ctrlPr>
                      </m:sSubPr>
                      <m:e>
                        <m:r>
                          <a:rPr lang="en-US" sz="3200" i="1" cap="none">
                            <a:latin typeface="Cambria Math" panose="02040503050406030204" pitchFamily="18" charset="0"/>
                            <a:cs typeface="Calibri" panose="020F0502020204030204" pitchFamily="34" charset="0"/>
                          </a:rPr>
                          <m:t>𝐶𝑉</m:t>
                        </m:r>
                      </m:e>
                      <m:sub>
                        <m:r>
                          <a:rPr lang="en-US" sz="3200" i="1" cap="none">
                            <a:latin typeface="Cambria Math" panose="02040503050406030204" pitchFamily="18" charset="0"/>
                            <a:cs typeface="Calibri" panose="020F0502020204030204" pitchFamily="34" charset="0"/>
                          </a:rPr>
                          <m:t>(</m:t>
                        </m:r>
                        <m:r>
                          <a:rPr lang="en-US" sz="3200" i="1" cap="none">
                            <a:latin typeface="Cambria Math" panose="02040503050406030204" pitchFamily="18" charset="0"/>
                            <a:cs typeface="Calibri" panose="020F0502020204030204" pitchFamily="34" charset="0"/>
                          </a:rPr>
                          <m:t>𝑛</m:t>
                        </m:r>
                        <m:r>
                          <a:rPr lang="en-US" sz="3200" i="1" cap="none">
                            <a:latin typeface="Cambria Math" panose="02040503050406030204" pitchFamily="18" charset="0"/>
                            <a:cs typeface="Calibri" panose="020F0502020204030204" pitchFamily="34" charset="0"/>
                          </a:rPr>
                          <m:t>)</m:t>
                        </m:r>
                      </m:sub>
                    </m:sSub>
                    <m:r>
                      <a:rPr lang="en-US" sz="3200" i="1" cap="none">
                        <a:latin typeface="Cambria Math" panose="02040503050406030204" pitchFamily="18" charset="0"/>
                        <a:cs typeface="Calibri" panose="020F0502020204030204" pitchFamily="34" charset="0"/>
                      </a:rPr>
                      <m:t>= </m:t>
                    </m:r>
                    <m:f>
                      <m:fPr>
                        <m:ctrlPr>
                          <a:rPr lang="en-US" sz="3200" i="1" cap="none">
                            <a:latin typeface="Cambria Math" panose="02040503050406030204" pitchFamily="18" charset="0"/>
                            <a:cs typeface="Calibri" panose="020F0502020204030204" pitchFamily="34" charset="0"/>
                          </a:rPr>
                        </m:ctrlPr>
                      </m:fPr>
                      <m:num>
                        <m:r>
                          <a:rPr lang="en-US" sz="3200" i="1" cap="none">
                            <a:latin typeface="Cambria Math" panose="02040503050406030204" pitchFamily="18" charset="0"/>
                            <a:cs typeface="Calibri" panose="020F0502020204030204" pitchFamily="34" charset="0"/>
                          </a:rPr>
                          <m:t>1</m:t>
                        </m:r>
                      </m:num>
                      <m:den>
                        <m:r>
                          <a:rPr lang="en-US" sz="3200" i="1" cap="none">
                            <a:latin typeface="Cambria Math" panose="02040503050406030204" pitchFamily="18" charset="0"/>
                            <a:cs typeface="Calibri" panose="020F0502020204030204" pitchFamily="34" charset="0"/>
                          </a:rPr>
                          <m:t>𝑛</m:t>
                        </m:r>
                      </m:den>
                    </m:f>
                    <m:nary>
                      <m:naryPr>
                        <m:chr m:val="∑"/>
                        <m:ctrlPr>
                          <a:rPr lang="en-US" sz="3200" i="1" cap="none">
                            <a:latin typeface="Cambria Math" panose="02040503050406030204" pitchFamily="18" charset="0"/>
                            <a:cs typeface="Calibri" panose="020F0502020204030204" pitchFamily="34" charset="0"/>
                          </a:rPr>
                        </m:ctrlPr>
                      </m:naryPr>
                      <m:sub>
                        <m:r>
                          <m:rPr>
                            <m:brk m:alnAt="23"/>
                          </m:rPr>
                          <a:rPr lang="en-US" sz="3200" i="1" cap="none">
                            <a:latin typeface="Cambria Math" panose="02040503050406030204" pitchFamily="18" charset="0"/>
                            <a:cs typeface="Calibri" panose="020F0502020204030204" pitchFamily="34" charset="0"/>
                          </a:rPr>
                          <m:t>𝑖</m:t>
                        </m:r>
                        <m:r>
                          <a:rPr lang="en-US" sz="3200" i="1" cap="none">
                            <a:latin typeface="Cambria Math" panose="02040503050406030204" pitchFamily="18" charset="0"/>
                            <a:cs typeface="Calibri" panose="020F0502020204030204" pitchFamily="34" charset="0"/>
                          </a:rPr>
                          <m:t>=1</m:t>
                        </m:r>
                      </m:sub>
                      <m:sup>
                        <m:r>
                          <a:rPr lang="en-US" sz="3200" i="1" cap="none">
                            <a:latin typeface="Cambria Math" panose="02040503050406030204" pitchFamily="18" charset="0"/>
                            <a:cs typeface="Calibri" panose="020F0502020204030204" pitchFamily="34" charset="0"/>
                          </a:rPr>
                          <m:t>𝑛</m:t>
                        </m:r>
                      </m:sup>
                      <m:e>
                        <m:sSub>
                          <m:sSubPr>
                            <m:ctrlPr>
                              <a:rPr lang="en-US" sz="3200" i="1" cap="none">
                                <a:latin typeface="Cambria Math" panose="02040503050406030204" pitchFamily="18" charset="0"/>
                                <a:cs typeface="Calibri" panose="020F0502020204030204" pitchFamily="34" charset="0"/>
                              </a:rPr>
                            </m:ctrlPr>
                          </m:sSubPr>
                          <m:e>
                            <m:r>
                              <a:rPr lang="en-US" sz="3200" b="0" i="1" cap="none" smtClean="0">
                                <a:latin typeface="Cambria Math" panose="02040503050406030204" pitchFamily="18" charset="0"/>
                                <a:cs typeface="Calibri" panose="020F0502020204030204" pitchFamily="34" charset="0"/>
                              </a:rPr>
                              <m:t>𝐸𝑟𝑟</m:t>
                            </m:r>
                          </m:e>
                          <m:sub>
                            <m:r>
                              <a:rPr lang="en-US" sz="3200" i="1" cap="none">
                                <a:latin typeface="Cambria Math" panose="02040503050406030204" pitchFamily="18" charset="0"/>
                                <a:cs typeface="Calibri" panose="020F0502020204030204" pitchFamily="34" charset="0"/>
                              </a:rPr>
                              <m:t>𝑖</m:t>
                            </m:r>
                          </m:sub>
                        </m:sSub>
                      </m:e>
                    </m:nary>
                  </m:oMath>
                </a14:m>
                <a:endParaRPr lang="en-US" sz="3200" cap="none" dirty="0" smtClean="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l="-1059" t="-240" r="-1000"/>
                </a:stretch>
              </a:blipFill>
            </p:spPr>
            <p:txBody>
              <a:bodyPr/>
              <a:lstStyle/>
              <a:p>
                <a:r>
                  <a:rPr lang="en-US">
                    <a:noFill/>
                  </a:rPr>
                  <a:t> </a:t>
                </a:r>
              </a:p>
            </p:txBody>
          </p:sp>
        </mc:Fallback>
      </mc:AlternateContent>
    </p:spTree>
    <p:extLst>
      <p:ext uri="{BB962C8B-B14F-4D97-AF65-F5344CB8AC3E}">
        <p14:creationId xmlns:p14="http://schemas.microsoft.com/office/powerpoint/2010/main" val="376005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Cross validation – classification</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endParaRPr lang="en-US" sz="3200" cap="none" dirty="0" smtClean="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913775" y="1396642"/>
            <a:ext cx="5489428" cy="5318116"/>
          </a:xfrm>
          <a:prstGeom prst="rect">
            <a:avLst/>
          </a:prstGeom>
        </p:spPr>
      </p:pic>
      <p:sp>
        <p:nvSpPr>
          <p:cNvPr id="5" name="Content Placeholder 2"/>
          <p:cNvSpPr txBox="1">
            <a:spLocks/>
          </p:cNvSpPr>
          <p:nvPr/>
        </p:nvSpPr>
        <p:spPr>
          <a:xfrm>
            <a:off x="6802017" y="1511309"/>
            <a:ext cx="4476209"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800" cap="none" dirty="0" smtClean="0">
                <a:latin typeface="Calibri" panose="020F0502020204030204" pitchFamily="34" charset="0"/>
                <a:cs typeface="Calibri" panose="020F0502020204030204" pitchFamily="34" charset="0"/>
              </a:rPr>
              <a:t>Logistic Regression </a:t>
            </a:r>
            <a:r>
              <a:rPr lang="en-US" sz="2800" cap="none" dirty="0" smtClean="0">
                <a:latin typeface="Calibri" panose="020F0502020204030204" pitchFamily="34" charset="0"/>
                <a:cs typeface="Calibri" panose="020F0502020204030204" pitchFamily="34" charset="0"/>
              </a:rPr>
              <a:t>Test Error </a:t>
            </a:r>
            <a:r>
              <a:rPr lang="en-US" sz="2800" cap="none" dirty="0" smtClean="0">
                <a:latin typeface="Calibri" panose="020F0502020204030204" pitchFamily="34" charset="0"/>
                <a:cs typeface="Calibri" panose="020F0502020204030204" pitchFamily="34" charset="0"/>
              </a:rPr>
              <a:t>Rates:</a:t>
            </a:r>
          </a:p>
          <a:p>
            <a:pPr lvl="1"/>
            <a:r>
              <a:rPr lang="en-US" sz="2600" cap="none" dirty="0" smtClean="0">
                <a:latin typeface="Calibri" panose="020F0502020204030204" pitchFamily="34" charset="0"/>
                <a:cs typeface="Calibri" panose="020F0502020204030204" pitchFamily="34" charset="0"/>
              </a:rPr>
              <a:t>0.201</a:t>
            </a:r>
          </a:p>
          <a:p>
            <a:pPr lvl="1"/>
            <a:r>
              <a:rPr lang="en-US" sz="2600" cap="none" dirty="0" smtClean="0">
                <a:latin typeface="Calibri" panose="020F0502020204030204" pitchFamily="34" charset="0"/>
                <a:cs typeface="Calibri" panose="020F0502020204030204" pitchFamily="34" charset="0"/>
              </a:rPr>
              <a:t>0.197</a:t>
            </a:r>
          </a:p>
          <a:p>
            <a:pPr lvl="1"/>
            <a:r>
              <a:rPr lang="en-US" sz="2600" b="1" cap="none" dirty="0" smtClean="0">
                <a:latin typeface="Calibri" panose="020F0502020204030204" pitchFamily="34" charset="0"/>
                <a:cs typeface="Calibri" panose="020F0502020204030204" pitchFamily="34" charset="0"/>
              </a:rPr>
              <a:t>0.160</a:t>
            </a:r>
          </a:p>
          <a:p>
            <a:pPr lvl="1"/>
            <a:r>
              <a:rPr lang="en-US" sz="2600" cap="none" dirty="0" smtClean="0">
                <a:latin typeface="Calibri" panose="020F0502020204030204" pitchFamily="34" charset="0"/>
                <a:cs typeface="Calibri" panose="020F0502020204030204" pitchFamily="34" charset="0"/>
              </a:rPr>
              <a:t>0.162</a:t>
            </a:r>
            <a:endParaRPr lang="en-US" sz="2600" cap="none" dirty="0">
              <a:latin typeface="Calibri" panose="020F0502020204030204" pitchFamily="34" charset="0"/>
              <a:cs typeface="Calibri" panose="020F0502020204030204" pitchFamily="34" charset="0"/>
            </a:endParaRPr>
          </a:p>
          <a:p>
            <a:r>
              <a:rPr lang="en-US" sz="2800" cap="none" dirty="0" smtClean="0">
                <a:latin typeface="Calibri" panose="020F0502020204030204" pitchFamily="34" charset="0"/>
                <a:cs typeface="Calibri" panose="020F0502020204030204" pitchFamily="34" charset="0"/>
              </a:rPr>
              <a:t>Population Bayes Test Error:</a:t>
            </a:r>
            <a:endParaRPr lang="en-US" sz="2800" cap="none" dirty="0" smtClean="0">
              <a:latin typeface="Calibri" panose="020F0502020204030204" pitchFamily="34" charset="0"/>
              <a:cs typeface="Calibri" panose="020F0502020204030204" pitchFamily="34" charset="0"/>
            </a:endParaRPr>
          </a:p>
          <a:p>
            <a:pPr lvl="1"/>
            <a:r>
              <a:rPr lang="en-US" sz="2600" cap="none" dirty="0" smtClean="0">
                <a:latin typeface="Calibri" panose="020F0502020204030204" pitchFamily="34" charset="0"/>
                <a:cs typeface="Calibri" panose="020F0502020204030204" pitchFamily="34" charset="0"/>
              </a:rPr>
              <a:t>0.133</a:t>
            </a:r>
          </a:p>
        </p:txBody>
      </p:sp>
    </p:spTree>
    <p:extLst>
      <p:ext uri="{BB962C8B-B14F-4D97-AF65-F5344CB8AC3E}">
        <p14:creationId xmlns:p14="http://schemas.microsoft.com/office/powerpoint/2010/main" val="384645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Cross validation – classification</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endParaRPr lang="en-US" sz="3200" cap="none" dirty="0" smtClean="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227675" y="1511309"/>
            <a:ext cx="9736650" cy="3926536"/>
          </a:xfrm>
          <a:prstGeom prst="rect">
            <a:avLst/>
          </a:prstGeom>
        </p:spPr>
      </p:pic>
      <p:sp>
        <p:nvSpPr>
          <p:cNvPr id="7" name="Content Placeholder 2"/>
          <p:cNvSpPr txBox="1">
            <a:spLocks/>
          </p:cNvSpPr>
          <p:nvPr/>
        </p:nvSpPr>
        <p:spPr>
          <a:xfrm>
            <a:off x="880577" y="5706508"/>
            <a:ext cx="3442996" cy="14495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800" cap="none" dirty="0" smtClean="0">
                <a:latin typeface="Calibri" panose="020F0502020204030204" pitchFamily="34" charset="0"/>
                <a:cs typeface="Calibri" panose="020F0502020204030204" pitchFamily="34" charset="0"/>
              </a:rPr>
              <a:t>Blue: Training Error</a:t>
            </a:r>
          </a:p>
          <a:p>
            <a:pPr marL="0" indent="0">
              <a:buNone/>
            </a:pPr>
            <a:endParaRPr lang="en-US" sz="2800" cap="none" dirty="0" smtClean="0">
              <a:latin typeface="Calibri" panose="020F0502020204030204" pitchFamily="34" charset="0"/>
              <a:cs typeface="Calibri" panose="020F0502020204030204" pitchFamily="34" charset="0"/>
            </a:endParaRPr>
          </a:p>
        </p:txBody>
      </p:sp>
      <p:sp>
        <p:nvSpPr>
          <p:cNvPr id="9" name="Content Placeholder 2"/>
          <p:cNvSpPr txBox="1">
            <a:spLocks/>
          </p:cNvSpPr>
          <p:nvPr/>
        </p:nvSpPr>
        <p:spPr>
          <a:xfrm>
            <a:off x="4709626" y="5706508"/>
            <a:ext cx="2772747" cy="14495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None/>
            </a:pPr>
            <a:r>
              <a:rPr lang="en-US" sz="2800" cap="none" dirty="0" smtClean="0">
                <a:latin typeface="Calibri" panose="020F0502020204030204" pitchFamily="34" charset="0"/>
                <a:cs typeface="Calibri" panose="020F0502020204030204" pitchFamily="34" charset="0"/>
              </a:rPr>
              <a:t>Black: 10-fold CV Error</a:t>
            </a:r>
          </a:p>
          <a:p>
            <a:pPr marL="0" indent="0">
              <a:buNone/>
            </a:pPr>
            <a:endParaRPr lang="en-US" sz="2800" cap="none" dirty="0" smtClean="0">
              <a:latin typeface="Calibri" panose="020F0502020204030204" pitchFamily="34" charset="0"/>
              <a:cs typeface="Calibri" panose="020F0502020204030204" pitchFamily="34" charset="0"/>
            </a:endParaRPr>
          </a:p>
        </p:txBody>
      </p:sp>
      <p:sp>
        <p:nvSpPr>
          <p:cNvPr id="10" name="Content Placeholder 2"/>
          <p:cNvSpPr txBox="1">
            <a:spLocks/>
          </p:cNvSpPr>
          <p:nvPr/>
        </p:nvSpPr>
        <p:spPr>
          <a:xfrm>
            <a:off x="8254479" y="5706508"/>
            <a:ext cx="2772747" cy="14495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800" cap="none" dirty="0" smtClean="0">
                <a:latin typeface="Calibri" panose="020F0502020204030204" pitchFamily="34" charset="0"/>
                <a:cs typeface="Calibri" panose="020F0502020204030204" pitchFamily="34" charset="0"/>
              </a:rPr>
              <a:t>Brown: Test Error</a:t>
            </a:r>
          </a:p>
          <a:p>
            <a:pPr marL="0" indent="0">
              <a:buNone/>
            </a:pPr>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800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9" grpId="0" uiExpand="1" build="p"/>
      <p:bldP spid="1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The bootstrap</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The bootstrap is very powerful tool that can quantify the uncertainty of any estimator</a:t>
            </a:r>
          </a:p>
          <a:p>
            <a:r>
              <a:rPr lang="en-US" sz="2800" cap="none" dirty="0" smtClean="0">
                <a:latin typeface="Calibri" panose="020F0502020204030204" pitchFamily="34" charset="0"/>
                <a:cs typeface="Calibri" panose="020F0502020204030204" pitchFamily="34" charset="0"/>
              </a:rPr>
              <a:t>It relies on random sampling </a:t>
            </a:r>
            <a:r>
              <a:rPr lang="en-US" sz="2800" b="1" cap="none" dirty="0" smtClean="0">
                <a:latin typeface="Calibri" panose="020F0502020204030204" pitchFamily="34" charset="0"/>
                <a:cs typeface="Calibri" panose="020F0502020204030204" pitchFamily="34" charset="0"/>
              </a:rPr>
              <a:t>with replacement </a:t>
            </a:r>
            <a:r>
              <a:rPr lang="en-US" sz="2800" cap="none" dirty="0" smtClean="0">
                <a:latin typeface="Calibri" panose="020F0502020204030204" pitchFamily="34" charset="0"/>
                <a:cs typeface="Calibri" panose="020F0502020204030204" pitchFamily="34" charset="0"/>
              </a:rPr>
              <a:t>of the data to build many versions of the estimator in question, then looking at the variance of those estimators </a:t>
            </a:r>
          </a:p>
          <a:p>
            <a:r>
              <a:rPr lang="en-US" sz="2800" cap="none" dirty="0" smtClean="0">
                <a:latin typeface="Calibri" panose="020F0502020204030204" pitchFamily="34" charset="0"/>
                <a:cs typeface="Calibri" panose="020F0502020204030204" pitchFamily="34" charset="0"/>
              </a:rPr>
              <a:t>Since it’s with replacement, the same observation has potential to show up in our subset more than once</a:t>
            </a:r>
          </a:p>
          <a:p>
            <a:endParaRPr lang="en-US" sz="2800" cap="none" dirty="0" smtClean="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445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The bootstrap</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Simple example: invest a fixed sum of money between two assets that have returns of </a:t>
                </a:r>
                <a:r>
                  <a:rPr lang="en-US" sz="2800" b="1" i="1" cap="none" dirty="0" smtClean="0">
                    <a:latin typeface="Calibri" panose="020F0502020204030204" pitchFamily="34" charset="0"/>
                    <a:cs typeface="Calibri" panose="020F0502020204030204" pitchFamily="34" charset="0"/>
                  </a:rPr>
                  <a:t>X</a:t>
                </a:r>
                <a:r>
                  <a:rPr lang="en-US" sz="2800" cap="none" dirty="0" smtClean="0">
                    <a:latin typeface="Calibri" panose="020F0502020204030204" pitchFamily="34" charset="0"/>
                    <a:cs typeface="Calibri" panose="020F0502020204030204" pitchFamily="34" charset="0"/>
                  </a:rPr>
                  <a:t> and </a:t>
                </a:r>
                <a:r>
                  <a:rPr lang="en-US" sz="2800" b="1" i="1" cap="none" dirty="0" smtClean="0">
                    <a:latin typeface="Calibri" panose="020F0502020204030204" pitchFamily="34" charset="0"/>
                    <a:cs typeface="Calibri" panose="020F0502020204030204" pitchFamily="34" charset="0"/>
                  </a:rPr>
                  <a:t>Y</a:t>
                </a:r>
              </a:p>
              <a:p>
                <a:r>
                  <a:rPr lang="en-US" sz="2800" cap="none" dirty="0" smtClean="0">
                    <a:latin typeface="Calibri" panose="020F0502020204030204" pitchFamily="34" charset="0"/>
                    <a:cs typeface="Calibri" panose="020F0502020204030204" pitchFamily="34" charset="0"/>
                  </a:rPr>
                  <a:t>We want to minimize the risk in the portfolio, which is measured as </a:t>
                </a:r>
                <a14:m>
                  <m:oMath xmlns:m="http://schemas.openxmlformats.org/officeDocument/2006/math">
                    <m:r>
                      <a:rPr lang="en-US" sz="2800" b="0" i="1" cap="none" smtClean="0">
                        <a:latin typeface="Cambria Math" panose="02040503050406030204" pitchFamily="18" charset="0"/>
                        <a:cs typeface="Calibri" panose="020F0502020204030204" pitchFamily="34" charset="0"/>
                      </a:rPr>
                      <m:t>𝑉𝑎𝑟</m:t>
                    </m:r>
                    <m:r>
                      <a:rPr lang="en-US" sz="2800" b="0" i="1" cap="none" smtClean="0">
                        <a:latin typeface="Cambria Math" panose="02040503050406030204" pitchFamily="18" charset="0"/>
                        <a:cs typeface="Calibri" panose="020F0502020204030204" pitchFamily="34" charset="0"/>
                      </a:rPr>
                      <m:t>(</m:t>
                    </m:r>
                    <m:r>
                      <a:rPr lang="en-US" sz="2800" b="0" i="1" cap="none" smtClean="0">
                        <a:latin typeface="Cambria Math" panose="02040503050406030204" pitchFamily="18" charset="0"/>
                        <a:ea typeface="Cambria Math" panose="02040503050406030204" pitchFamily="18" charset="0"/>
                        <a:cs typeface="Calibri" panose="020F0502020204030204" pitchFamily="34" charset="0"/>
                      </a:rPr>
                      <m:t>𝛼</m:t>
                    </m:r>
                    <m:r>
                      <a:rPr lang="en-US" sz="2800" b="0" i="1" cap="none" smtClean="0">
                        <a:latin typeface="Cambria Math" panose="02040503050406030204" pitchFamily="18" charset="0"/>
                        <a:ea typeface="Cambria Math" panose="02040503050406030204" pitchFamily="18" charset="0"/>
                        <a:cs typeface="Calibri" panose="020F0502020204030204" pitchFamily="34" charset="0"/>
                      </a:rPr>
                      <m:t>𝑋</m:t>
                    </m:r>
                    <m:r>
                      <a:rPr lang="en-US" sz="2800" b="0" i="1" cap="none"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800" b="0" i="1" cap="none" smtClean="0">
                            <a:latin typeface="Cambria Math" panose="02040503050406030204" pitchFamily="18" charset="0"/>
                            <a:ea typeface="Cambria Math" panose="02040503050406030204" pitchFamily="18" charset="0"/>
                            <a:cs typeface="Calibri" panose="020F0502020204030204" pitchFamily="34" charset="0"/>
                          </a:rPr>
                        </m:ctrlPr>
                      </m:dPr>
                      <m:e>
                        <m:r>
                          <a:rPr lang="en-US" sz="2800" b="0" i="1" cap="none" smtClean="0">
                            <a:latin typeface="Cambria Math" panose="02040503050406030204" pitchFamily="18" charset="0"/>
                            <a:ea typeface="Cambria Math" panose="02040503050406030204" pitchFamily="18" charset="0"/>
                            <a:cs typeface="Calibri" panose="020F0502020204030204" pitchFamily="34" charset="0"/>
                          </a:rPr>
                          <m:t>1−</m:t>
                        </m:r>
                        <m:r>
                          <a:rPr lang="en-US" sz="2800" b="0" i="1" cap="none" smtClean="0">
                            <a:latin typeface="Cambria Math" panose="02040503050406030204" pitchFamily="18" charset="0"/>
                            <a:ea typeface="Cambria Math" panose="02040503050406030204" pitchFamily="18" charset="0"/>
                            <a:cs typeface="Calibri" panose="020F0502020204030204" pitchFamily="34" charset="0"/>
                          </a:rPr>
                          <m:t>𝛼</m:t>
                        </m:r>
                      </m:e>
                    </m:d>
                    <m:r>
                      <a:rPr lang="en-US" sz="2800" b="0" i="1" cap="none" smtClean="0">
                        <a:latin typeface="Cambria Math" panose="02040503050406030204" pitchFamily="18" charset="0"/>
                        <a:ea typeface="Cambria Math" panose="02040503050406030204" pitchFamily="18" charset="0"/>
                        <a:cs typeface="Calibri" panose="020F0502020204030204" pitchFamily="34" charset="0"/>
                      </a:rPr>
                      <m:t>𝑌</m:t>
                    </m:r>
                    <m:r>
                      <a:rPr lang="en-US" sz="2800" b="0" i="1" cap="none"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2800" cap="none" dirty="0" smtClean="0">
                  <a:latin typeface="Calibri" panose="020F0502020204030204" pitchFamily="34" charset="0"/>
                  <a:cs typeface="Calibri" panose="020F0502020204030204" pitchFamily="34" charset="0"/>
                </a:endParaRPr>
              </a:p>
              <a:p>
                <a:r>
                  <a:rPr lang="en-US" sz="2800" cap="none" dirty="0" smtClean="0">
                    <a:latin typeface="Calibri" panose="020F0502020204030204" pitchFamily="34" charset="0"/>
                    <a:cs typeface="Calibri" panose="020F0502020204030204" pitchFamily="34" charset="0"/>
                  </a:rPr>
                  <a:t>The value of </a:t>
                </a:r>
                <a14:m>
                  <m:oMath xmlns:m="http://schemas.openxmlformats.org/officeDocument/2006/math">
                    <m:r>
                      <a:rPr lang="en-US" sz="2800" i="1" cap="none">
                        <a:latin typeface="Cambria Math" panose="02040503050406030204" pitchFamily="18" charset="0"/>
                        <a:ea typeface="Cambria Math" panose="02040503050406030204" pitchFamily="18" charset="0"/>
                        <a:cs typeface="Calibri" panose="020F0502020204030204" pitchFamily="34" charset="0"/>
                      </a:rPr>
                      <m:t>𝛼</m:t>
                    </m:r>
                  </m:oMath>
                </a14:m>
                <a:r>
                  <a:rPr lang="en-US" sz="2800" cap="none" dirty="0" smtClean="0">
                    <a:latin typeface="Calibri" panose="020F0502020204030204" pitchFamily="34" charset="0"/>
                    <a:cs typeface="Calibri" panose="020F0502020204030204" pitchFamily="34" charset="0"/>
                  </a:rPr>
                  <a:t> that minimizes this risk is                                               </a:t>
                </a:r>
                <a14:m>
                  <m:oMath xmlns:m="http://schemas.openxmlformats.org/officeDocument/2006/math">
                    <m:r>
                      <a:rPr lang="en-US" sz="3200" i="1" cap="none" smtClean="0">
                        <a:latin typeface="Cambria Math" panose="02040503050406030204" pitchFamily="18" charset="0"/>
                        <a:ea typeface="Cambria Math" panose="02040503050406030204" pitchFamily="18" charset="0"/>
                        <a:cs typeface="Calibri" panose="020F0502020204030204" pitchFamily="34" charset="0"/>
                      </a:rPr>
                      <m:t>𝛼</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 </m:t>
                    </m:r>
                    <m:f>
                      <m:fPr>
                        <m:ctrlPr>
                          <a:rPr lang="en-US" sz="3200" b="0" i="1" cap="none" smtClean="0">
                            <a:latin typeface="Cambria Math" panose="02040503050406030204" pitchFamily="18" charset="0"/>
                            <a:ea typeface="Cambria Math" panose="02040503050406030204" pitchFamily="18" charset="0"/>
                            <a:cs typeface="Calibri" panose="020F0502020204030204" pitchFamily="34" charset="0"/>
                          </a:rPr>
                        </m:ctrlPr>
                      </m:fPr>
                      <m:num>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𝑉𝑎𝑟</m:t>
                        </m:r>
                        <m:d>
                          <m:dPr>
                            <m:ctrlPr>
                              <a:rPr lang="en-US" sz="3200" b="0" i="1" cap="none" smtClean="0">
                                <a:latin typeface="Cambria Math" panose="02040503050406030204" pitchFamily="18" charset="0"/>
                                <a:ea typeface="Cambria Math" panose="02040503050406030204" pitchFamily="18" charset="0"/>
                                <a:cs typeface="Calibri" panose="020F0502020204030204" pitchFamily="34" charset="0"/>
                              </a:rPr>
                            </m:ctrlPr>
                          </m:dPr>
                          <m:e>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𝑌</m:t>
                            </m:r>
                          </m:e>
                        </m:d>
                        <m:r>
                          <a:rPr lang="en-US" sz="3200" b="0" i="1" cap="none" smtClean="0">
                            <a:latin typeface="Cambria Math" panose="02040503050406030204" pitchFamily="18" charset="0"/>
                            <a:ea typeface="Cambria Math" panose="02040503050406030204" pitchFamily="18" charset="0"/>
                            <a:cs typeface="Calibri" panose="020F0502020204030204" pitchFamily="34" charset="0"/>
                          </a:rPr>
                          <m:t>−</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𝐶𝑜𝑣</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𝑋</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𝑌</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m:t>
                        </m:r>
                      </m:num>
                      <m:den>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𝑉𝑎𝑟</m:t>
                        </m:r>
                        <m:d>
                          <m:dPr>
                            <m:ctrlPr>
                              <a:rPr lang="en-US" sz="3200" b="0" i="1" cap="none" smtClean="0">
                                <a:latin typeface="Cambria Math" panose="02040503050406030204" pitchFamily="18" charset="0"/>
                                <a:ea typeface="Cambria Math" panose="02040503050406030204" pitchFamily="18" charset="0"/>
                                <a:cs typeface="Calibri" panose="020F0502020204030204" pitchFamily="34" charset="0"/>
                              </a:rPr>
                            </m:ctrlPr>
                          </m:dPr>
                          <m:e>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𝑋</m:t>
                            </m:r>
                          </m:e>
                        </m:d>
                        <m:r>
                          <a:rPr lang="en-US" sz="3200" b="0" i="1" cap="none" smtClean="0">
                            <a:latin typeface="Cambria Math" panose="02040503050406030204" pitchFamily="18" charset="0"/>
                            <a:ea typeface="Cambria Math" panose="02040503050406030204" pitchFamily="18" charset="0"/>
                            <a:cs typeface="Calibri" panose="020F0502020204030204" pitchFamily="34" charset="0"/>
                          </a:rPr>
                          <m:t>+</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𝑉𝑎𝑟</m:t>
                        </m:r>
                        <m:d>
                          <m:dPr>
                            <m:ctrlPr>
                              <a:rPr lang="en-US" sz="3200" b="0" i="1" cap="none" smtClean="0">
                                <a:latin typeface="Cambria Math" panose="02040503050406030204" pitchFamily="18" charset="0"/>
                                <a:ea typeface="Cambria Math" panose="02040503050406030204" pitchFamily="18" charset="0"/>
                                <a:cs typeface="Calibri" panose="020F0502020204030204" pitchFamily="34" charset="0"/>
                              </a:rPr>
                            </m:ctrlPr>
                          </m:dPr>
                          <m:e>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𝑌</m:t>
                            </m:r>
                          </m:e>
                        </m:d>
                        <m:r>
                          <a:rPr lang="en-US" sz="3200" b="0" i="1" cap="none" smtClean="0">
                            <a:latin typeface="Cambria Math" panose="02040503050406030204" pitchFamily="18" charset="0"/>
                            <a:ea typeface="Cambria Math" panose="02040503050406030204" pitchFamily="18" charset="0"/>
                            <a:cs typeface="Calibri" panose="020F0502020204030204" pitchFamily="34" charset="0"/>
                          </a:rPr>
                          <m:t>−2∗</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𝐶𝑜𝑣</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𝑋</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𝑌</m:t>
                        </m:r>
                        <m:r>
                          <a:rPr lang="en-US" sz="3200" b="0" i="1" cap="none" smtClean="0">
                            <a:latin typeface="Cambria Math" panose="02040503050406030204" pitchFamily="18" charset="0"/>
                            <a:ea typeface="Cambria Math" panose="02040503050406030204" pitchFamily="18" charset="0"/>
                            <a:cs typeface="Calibri" panose="020F0502020204030204" pitchFamily="34" charset="0"/>
                          </a:rPr>
                          <m:t>)</m:t>
                        </m:r>
                      </m:den>
                    </m:f>
                  </m:oMath>
                </a14:m>
                <a:endParaRPr lang="en-US" sz="3200" cap="none" dirty="0" smtClean="0">
                  <a:latin typeface="Calibri" panose="020F0502020204030204" pitchFamily="34" charset="0"/>
                  <a:cs typeface="Calibri" panose="020F0502020204030204" pitchFamily="34" charset="0"/>
                </a:endParaRPr>
              </a:p>
              <a:p>
                <a:r>
                  <a:rPr lang="en-US" sz="2800" cap="none" dirty="0" smtClean="0">
                    <a:latin typeface="Calibri" panose="020F0502020204030204" pitchFamily="34" charset="0"/>
                    <a:cs typeface="Calibri" panose="020F0502020204030204" pitchFamily="34" charset="0"/>
                  </a:rPr>
                  <a:t>But, the variances and covariance of the true population measures are simply estimates based on what we see in the data. </a:t>
                </a:r>
              </a:p>
              <a:p>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3"/>
                <a:stretch>
                  <a:fillRect l="-1059" t="-240" b="-1078"/>
                </a:stretch>
              </a:blipFill>
            </p:spPr>
            <p:txBody>
              <a:bodyPr/>
              <a:lstStyle/>
              <a:p>
                <a:r>
                  <a:rPr lang="en-US">
                    <a:noFill/>
                  </a:rPr>
                  <a:t> </a:t>
                </a:r>
              </a:p>
            </p:txBody>
          </p:sp>
        </mc:Fallback>
      </mc:AlternateContent>
    </p:spTree>
    <p:extLst>
      <p:ext uri="{BB962C8B-B14F-4D97-AF65-F5344CB8AC3E}">
        <p14:creationId xmlns:p14="http://schemas.microsoft.com/office/powerpoint/2010/main" val="95664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Today’s class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Resampling methods</a:t>
            </a:r>
          </a:p>
          <a:p>
            <a:pPr lvl="1"/>
            <a:r>
              <a:rPr lang="en-US" sz="2600" cap="none" dirty="0" smtClean="0">
                <a:latin typeface="Calibri" panose="020F0502020204030204" pitchFamily="34" charset="0"/>
                <a:cs typeface="Calibri" panose="020F0502020204030204" pitchFamily="34" charset="0"/>
              </a:rPr>
              <a:t>Cross Validation</a:t>
            </a:r>
          </a:p>
          <a:p>
            <a:pPr lvl="1"/>
            <a:r>
              <a:rPr lang="en-US" sz="2600" cap="none" dirty="0" smtClean="0">
                <a:latin typeface="Calibri" panose="020F0502020204030204" pitchFamily="34" charset="0"/>
                <a:cs typeface="Calibri" panose="020F0502020204030204" pitchFamily="34" charset="0"/>
              </a:rPr>
              <a:t>Bootstrap</a:t>
            </a:r>
            <a:endParaRPr lang="en-US" sz="2800" cap="none" dirty="0" smtClean="0">
              <a:latin typeface="Calibri" panose="020F0502020204030204" pitchFamily="34" charset="0"/>
              <a:cs typeface="Calibri" panose="020F0502020204030204" pitchFamily="34" charset="0"/>
            </a:endParaRPr>
          </a:p>
          <a:p>
            <a:r>
              <a:rPr lang="en-US" sz="2800" cap="none" dirty="0" smtClean="0">
                <a:latin typeface="Calibri" panose="020F0502020204030204" pitchFamily="34" charset="0"/>
                <a:cs typeface="Calibri" panose="020F0502020204030204" pitchFamily="34" charset="0"/>
              </a:rPr>
              <a:t>Review</a:t>
            </a:r>
            <a:endParaRPr lang="en-US" sz="2600" cap="none" dirty="0">
              <a:latin typeface="Calibri" panose="020F0502020204030204" pitchFamily="34" charset="0"/>
              <a:cs typeface="Calibri" panose="020F0502020204030204" pitchFamily="34" charset="0"/>
            </a:endParaRP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3386492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The bootstrap</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If we estimate </a:t>
                </a:r>
                <a14:m>
                  <m:oMath xmlns:m="http://schemas.openxmlformats.org/officeDocument/2006/math">
                    <m:r>
                      <a:rPr lang="en-US" sz="2800" i="1" cap="none">
                        <a:latin typeface="Cambria Math" panose="02040503050406030204" pitchFamily="18" charset="0"/>
                        <a:ea typeface="Cambria Math" panose="02040503050406030204" pitchFamily="18" charset="0"/>
                        <a:cs typeface="Calibri" panose="020F0502020204030204" pitchFamily="34" charset="0"/>
                      </a:rPr>
                      <m:t>𝛼</m:t>
                    </m:r>
                  </m:oMath>
                </a14:m>
                <a:r>
                  <a:rPr lang="en-US" sz="2800" cap="none" dirty="0" smtClean="0">
                    <a:latin typeface="Calibri" panose="020F0502020204030204" pitchFamily="34" charset="0"/>
                    <a:cs typeface="Calibri" panose="020F0502020204030204" pitchFamily="34" charset="0"/>
                  </a:rPr>
                  <a:t> 1,000 times on random observations of X and Y, we can get a better idea of the variance of our estimator</a:t>
                </a:r>
              </a:p>
              <a:p>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l="-1059" t="-240" r="-47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592533" y="2710101"/>
            <a:ext cx="9006933" cy="3889991"/>
          </a:xfrm>
          <a:prstGeom prst="rect">
            <a:avLst/>
          </a:prstGeom>
        </p:spPr>
      </p:pic>
    </p:spTree>
    <p:extLst>
      <p:ext uri="{BB962C8B-B14F-4D97-AF65-F5344CB8AC3E}">
        <p14:creationId xmlns:p14="http://schemas.microsoft.com/office/powerpoint/2010/main" val="209718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latin typeface="Gill Sans MT" panose="020B0502020104020203" pitchFamily="34" charset="0"/>
              </a:rPr>
              <a:t>Cross validation versus the bootstrap</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fontScale="92500" lnSpcReduction="10000"/>
          </a:bodyPr>
          <a:lstStyle/>
          <a:p>
            <a:r>
              <a:rPr lang="en-US" sz="2800" cap="none" dirty="0" smtClean="0">
                <a:latin typeface="Calibri" panose="020F0502020204030204" pitchFamily="34" charset="0"/>
                <a:cs typeface="Calibri" panose="020F0502020204030204" pitchFamily="34" charset="0"/>
              </a:rPr>
              <a:t>They might seem similar, but are actually very different techniques for different purposes</a:t>
            </a:r>
          </a:p>
          <a:p>
            <a:r>
              <a:rPr lang="en-US" sz="2800" cap="none" dirty="0" smtClean="0">
                <a:latin typeface="Calibri" panose="020F0502020204030204" pitchFamily="34" charset="0"/>
                <a:cs typeface="Calibri" panose="020F0502020204030204" pitchFamily="34" charset="0"/>
              </a:rPr>
              <a:t>CV is used to estimate the test, or “out-of-sample”, error. This gives us clues as to what to expect within reason when we are given new input data, and also helps us pick the right model by avoiding overfitting</a:t>
            </a:r>
          </a:p>
          <a:p>
            <a:r>
              <a:rPr lang="en-US" sz="2800" cap="none" dirty="0" smtClean="0">
                <a:latin typeface="Calibri" panose="020F0502020204030204" pitchFamily="34" charset="0"/>
                <a:cs typeface="Calibri" panose="020F0502020204030204" pitchFamily="34" charset="0"/>
              </a:rPr>
              <a:t>Bootstrap is used to measure the accuracy, or variance, of an </a:t>
            </a:r>
            <a:r>
              <a:rPr lang="en-US" sz="2800" cap="none" dirty="0">
                <a:latin typeface="Calibri" panose="020F0502020204030204" pitchFamily="34" charset="0"/>
                <a:cs typeface="Calibri" panose="020F0502020204030204" pitchFamily="34" charset="0"/>
              </a:rPr>
              <a:t>estimator, </a:t>
            </a:r>
            <a:r>
              <a:rPr lang="en-US" sz="2800" cap="none" dirty="0" smtClean="0">
                <a:latin typeface="Calibri" panose="020F0502020204030204" pitchFamily="34" charset="0"/>
                <a:cs typeface="Calibri" panose="020F0502020204030204" pitchFamily="34" charset="0"/>
              </a:rPr>
              <a:t>and how far off it might reasonable be from the true population estimator</a:t>
            </a:r>
          </a:p>
          <a:p>
            <a:r>
              <a:rPr lang="en-US" sz="2800" cap="none" dirty="0" smtClean="0">
                <a:latin typeface="Calibri" panose="020F0502020204030204" pitchFamily="34" charset="0"/>
                <a:cs typeface="Calibri" panose="020F0502020204030204" pitchFamily="34" charset="0"/>
              </a:rPr>
              <a:t>Technically, you could use the bootstrap method (sampling with replacement thousands of times) as your cross validation method of partitioning the data</a:t>
            </a:r>
          </a:p>
        </p:txBody>
      </p:sp>
    </p:spTree>
    <p:extLst>
      <p:ext uri="{BB962C8B-B14F-4D97-AF65-F5344CB8AC3E}">
        <p14:creationId xmlns:p14="http://schemas.microsoft.com/office/powerpoint/2010/main" val="319967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Final thoughts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Cross validation</a:t>
            </a:r>
          </a:p>
          <a:p>
            <a:pPr lvl="1"/>
            <a:r>
              <a:rPr lang="en-US" sz="2600" cap="none" dirty="0" smtClean="0">
                <a:latin typeface="Calibri" panose="020F0502020204030204" pitchFamily="34" charset="0"/>
                <a:cs typeface="Calibri" panose="020F0502020204030204" pitchFamily="34" charset="0"/>
              </a:rPr>
              <a:t>Used to pick an appropriate model and level of flexibility</a:t>
            </a:r>
          </a:p>
          <a:p>
            <a:pPr lvl="1"/>
            <a:r>
              <a:rPr lang="en-US" sz="2600" cap="none" dirty="0" smtClean="0">
                <a:latin typeface="Calibri" panose="020F0502020204030204" pitchFamily="34" charset="0"/>
                <a:cs typeface="Calibri" panose="020F0502020204030204" pitchFamily="34" charset="0"/>
              </a:rPr>
              <a:t>Uses all data points</a:t>
            </a:r>
          </a:p>
          <a:p>
            <a:pPr lvl="1"/>
            <a:r>
              <a:rPr lang="en-US" sz="2600" cap="none" dirty="0" smtClean="0">
                <a:latin typeface="Calibri" panose="020F0502020204030204" pitchFamily="34" charset="0"/>
                <a:cs typeface="Calibri" panose="020F0502020204030204" pitchFamily="34" charset="0"/>
              </a:rPr>
              <a:t>Validates model performance</a:t>
            </a:r>
          </a:p>
          <a:p>
            <a:r>
              <a:rPr lang="en-US" sz="2800" cap="none" dirty="0" smtClean="0">
                <a:latin typeface="Calibri" panose="020F0502020204030204" pitchFamily="34" charset="0"/>
                <a:cs typeface="Calibri" panose="020F0502020204030204" pitchFamily="34" charset="0"/>
              </a:rPr>
              <a:t>Bootstrap </a:t>
            </a:r>
          </a:p>
          <a:p>
            <a:pPr lvl="1"/>
            <a:r>
              <a:rPr lang="en-US" sz="2600" cap="none" dirty="0" smtClean="0">
                <a:latin typeface="Calibri" panose="020F0502020204030204" pitchFamily="34" charset="0"/>
                <a:cs typeface="Calibri" panose="020F0502020204030204" pitchFamily="34" charset="0"/>
              </a:rPr>
              <a:t>Used to quantify any uncertainty about the model you selected via cross-validation</a:t>
            </a:r>
          </a:p>
          <a:p>
            <a:pPr lvl="1"/>
            <a:r>
              <a:rPr lang="en-US" sz="2600" cap="none" dirty="0" smtClean="0">
                <a:latin typeface="Calibri" panose="020F0502020204030204" pitchFamily="34" charset="0"/>
                <a:cs typeface="Calibri" panose="020F0502020204030204" pitchFamily="34" charset="0"/>
              </a:rPr>
              <a:t>Resamples data randomly, might not hit all observations</a:t>
            </a:r>
          </a:p>
        </p:txBody>
      </p:sp>
    </p:spTree>
    <p:extLst>
      <p:ext uri="{BB962C8B-B14F-4D97-AF65-F5344CB8AC3E}">
        <p14:creationId xmlns:p14="http://schemas.microsoft.com/office/powerpoint/2010/main" val="377668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REVIEW</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400" cap="none" dirty="0" smtClean="0">
                <a:latin typeface="Calibri" panose="020F0502020204030204" pitchFamily="34" charset="0"/>
                <a:cs typeface="Calibri" panose="020F0502020204030204" pitchFamily="34" charset="0"/>
              </a:rPr>
              <a:t>As model flexibility increases, what happens to the training and test </a:t>
            </a:r>
            <a:r>
              <a:rPr lang="en-US" sz="2400" b="1" cap="none" dirty="0" smtClean="0">
                <a:latin typeface="Calibri" panose="020F0502020204030204" pitchFamily="34" charset="0"/>
                <a:cs typeface="Calibri" panose="020F0502020204030204" pitchFamily="34" charset="0"/>
              </a:rPr>
              <a:t>MSEs</a:t>
            </a:r>
            <a:r>
              <a:rPr lang="en-US" sz="2400" cap="none" dirty="0" smtClean="0">
                <a:latin typeface="Calibri" panose="020F0502020204030204" pitchFamily="34" charset="0"/>
                <a:cs typeface="Calibri" panose="020F0502020204030204" pitchFamily="34" charset="0"/>
              </a:rPr>
              <a:t>?</a:t>
            </a:r>
          </a:p>
          <a:p>
            <a:r>
              <a:rPr lang="en-US" sz="2400" i="1" cap="none" dirty="0" smtClean="0">
                <a:latin typeface="Calibri" panose="020F0502020204030204" pitchFamily="34" charset="0"/>
                <a:cs typeface="Calibri" panose="020F0502020204030204" pitchFamily="34" charset="0"/>
              </a:rPr>
              <a:t>The training MSE tends to always decrease as we over-fit the model. Because of this eventual over-fitting, the test MSE follows a U-shaped curve</a:t>
            </a:r>
            <a:endParaRPr lang="en-US" sz="2400" i="1"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2805112" y="3171092"/>
            <a:ext cx="6581775" cy="3429000"/>
          </a:xfrm>
          <a:prstGeom prst="rect">
            <a:avLst/>
          </a:prstGeom>
        </p:spPr>
      </p:pic>
    </p:spTree>
    <p:extLst>
      <p:ext uri="{BB962C8B-B14F-4D97-AF65-F5344CB8AC3E}">
        <p14:creationId xmlns:p14="http://schemas.microsoft.com/office/powerpoint/2010/main" val="385445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REVIEW</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400" cap="none" dirty="0" smtClean="0">
                <a:latin typeface="Calibri" panose="020F0502020204030204" pitchFamily="34" charset="0"/>
                <a:cs typeface="Calibri" panose="020F0502020204030204" pitchFamily="34" charset="0"/>
              </a:rPr>
              <a:t>In general, as model flexibility increases, what happens to the test </a:t>
            </a:r>
            <a:r>
              <a:rPr lang="en-US" sz="2400" b="1" cap="none" dirty="0" smtClean="0">
                <a:latin typeface="Calibri" panose="020F0502020204030204" pitchFamily="34" charset="0"/>
                <a:cs typeface="Calibri" panose="020F0502020204030204" pitchFamily="34" charset="0"/>
              </a:rPr>
              <a:t>MSE</a:t>
            </a:r>
            <a:r>
              <a:rPr lang="en-US" sz="2400" cap="none" dirty="0" smtClean="0">
                <a:latin typeface="Calibri" panose="020F0502020204030204" pitchFamily="34" charset="0"/>
                <a:cs typeface="Calibri" panose="020F0502020204030204" pitchFamily="34" charset="0"/>
              </a:rPr>
              <a:t>? What two competing sources of error cause this behavior, and how do they behave?</a:t>
            </a:r>
          </a:p>
          <a:p>
            <a:r>
              <a:rPr lang="en-US" sz="2400" i="1" cap="none" dirty="0" smtClean="0">
                <a:latin typeface="Calibri" panose="020F0502020204030204" pitchFamily="34" charset="0"/>
                <a:cs typeface="Calibri" panose="020F0502020204030204" pitchFamily="34" charset="0"/>
              </a:rPr>
              <a:t>Test MSE tends to follow a U shaped curve, due to </a:t>
            </a:r>
            <a:r>
              <a:rPr lang="en-US" sz="2400" b="1" i="1" cap="none" dirty="0" smtClean="0">
                <a:latin typeface="Calibri" panose="020F0502020204030204" pitchFamily="34" charset="0"/>
                <a:cs typeface="Calibri" panose="020F0502020204030204" pitchFamily="34" charset="0"/>
              </a:rPr>
              <a:t>bias</a:t>
            </a:r>
            <a:r>
              <a:rPr lang="en-US" sz="2400" i="1" cap="none" dirty="0" smtClean="0">
                <a:latin typeface="Calibri" panose="020F0502020204030204" pitchFamily="34" charset="0"/>
                <a:cs typeface="Calibri" panose="020F0502020204030204" pitchFamily="34" charset="0"/>
              </a:rPr>
              <a:t> and </a:t>
            </a:r>
            <a:r>
              <a:rPr lang="en-US" sz="2400" b="1" i="1" cap="none" dirty="0" smtClean="0">
                <a:latin typeface="Calibri" panose="020F0502020204030204" pitchFamily="34" charset="0"/>
                <a:cs typeface="Calibri" panose="020F0502020204030204" pitchFamily="34" charset="0"/>
              </a:rPr>
              <a:t>variance</a:t>
            </a:r>
            <a:r>
              <a:rPr lang="en-US" sz="2400" i="1" cap="none" dirty="0" smtClean="0">
                <a:latin typeface="Calibri" panose="020F0502020204030204" pitchFamily="34" charset="0"/>
                <a:cs typeface="Calibri" panose="020F0502020204030204" pitchFamily="34" charset="0"/>
              </a:rPr>
              <a:t>. Bias drops with flexibility, but variance increases with flexibility was the model over-fits</a:t>
            </a:r>
            <a:r>
              <a:rPr lang="en-US" sz="2400" i="1" cap="none" dirty="0" smtClean="0">
                <a:latin typeface="Calibri" panose="020F0502020204030204" pitchFamily="34" charset="0"/>
                <a:cs typeface="Calibri" panose="020F0502020204030204" pitchFamily="34" charset="0"/>
              </a:rPr>
              <a:t> the training data</a:t>
            </a:r>
            <a:endParaRPr lang="en-US" sz="2400" b="1" i="1"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599726" y="3535729"/>
            <a:ext cx="6997619" cy="3189523"/>
          </a:xfrm>
          <a:prstGeom prst="rect">
            <a:avLst/>
          </a:prstGeom>
        </p:spPr>
      </p:pic>
    </p:spTree>
    <p:extLst>
      <p:ext uri="{BB962C8B-B14F-4D97-AF65-F5344CB8AC3E}">
        <p14:creationId xmlns:p14="http://schemas.microsoft.com/office/powerpoint/2010/main" val="319761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REVIEW</a:t>
            </a:r>
            <a:endParaRPr lang="en-US" b="1"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1511309"/>
                <a:ext cx="10364452" cy="5088783"/>
              </a:xfrm>
            </p:spPr>
            <p:txBody>
              <a:bodyPr>
                <a:normAutofit/>
              </a:bodyPr>
              <a:lstStyle/>
              <a:p>
                <a:r>
                  <a:rPr lang="en-US" sz="2400" cap="none" dirty="0" smtClean="0">
                    <a:latin typeface="Calibri" panose="020F0502020204030204" pitchFamily="34" charset="0"/>
                    <a:cs typeface="Calibri" panose="020F0502020204030204" pitchFamily="34" charset="0"/>
                  </a:rPr>
                  <a:t>For linear regression, what is the cost function that the algorithm tries to minimize the find the appropriate beta coefficients? </a:t>
                </a:r>
              </a:p>
              <a:p>
                <a:r>
                  <a:rPr lang="en-US" sz="2400" i="1" cap="none" dirty="0" smtClean="0">
                    <a:latin typeface="Calibri" panose="020F0502020204030204" pitchFamily="34" charset="0"/>
                    <a:cs typeface="Calibri" panose="020F0502020204030204" pitchFamily="34" charset="0"/>
                  </a:rPr>
                  <a:t>The Residual Sum of Squares</a:t>
                </a:r>
              </a:p>
              <a:p>
                <a:pPr lvl="1"/>
                <a14:m>
                  <m:oMath xmlns:m="http://schemas.openxmlformats.org/officeDocument/2006/math">
                    <m:sSub>
                      <m:sSubPr>
                        <m:ctrlPr>
                          <a:rPr lang="en-US" sz="2400" i="1" cap="none">
                            <a:latin typeface="Cambria Math" panose="02040503050406030204" pitchFamily="18" charset="0"/>
                            <a:cs typeface="Calibri" panose="020F0502020204030204" pitchFamily="34" charset="0"/>
                          </a:rPr>
                        </m:ctrlPr>
                      </m:sSubPr>
                      <m:e>
                        <m:r>
                          <a:rPr lang="en-US" sz="2400" b="0" i="1" cap="none">
                            <a:latin typeface="Cambria Math" panose="02040503050406030204" pitchFamily="18" charset="0"/>
                            <a:cs typeface="Calibri" panose="020F0502020204030204" pitchFamily="34" charset="0"/>
                          </a:rPr>
                          <m:t>𝑒</m:t>
                        </m:r>
                      </m:e>
                      <m:sub>
                        <m:r>
                          <a:rPr lang="en-US" sz="2400" b="0" i="1" cap="none">
                            <a:latin typeface="Cambria Math" panose="02040503050406030204" pitchFamily="18" charset="0"/>
                            <a:cs typeface="Calibri" panose="020F0502020204030204" pitchFamily="34" charset="0"/>
                          </a:rPr>
                          <m:t>𝑖</m:t>
                        </m:r>
                      </m:sub>
                    </m:sSub>
                    <m:r>
                      <a:rPr lang="en-US" sz="2400" b="0" i="1" cap="none">
                        <a:latin typeface="Cambria Math" panose="02040503050406030204" pitchFamily="18" charset="0"/>
                        <a:cs typeface="Calibri" panose="020F0502020204030204" pitchFamily="34" charset="0"/>
                      </a:rPr>
                      <m:t>= </m:t>
                    </m:r>
                    <m:sSub>
                      <m:sSubPr>
                        <m:ctrlPr>
                          <a:rPr lang="en-US" sz="2400" i="1" cap="none">
                            <a:latin typeface="Cambria Math" panose="02040503050406030204" pitchFamily="18" charset="0"/>
                            <a:cs typeface="Calibri" panose="020F0502020204030204" pitchFamily="34" charset="0"/>
                          </a:rPr>
                        </m:ctrlPr>
                      </m:sSubPr>
                      <m:e>
                        <m:r>
                          <a:rPr lang="en-US" sz="2400" b="0" i="1" cap="none">
                            <a:latin typeface="Cambria Math" panose="02040503050406030204" pitchFamily="18" charset="0"/>
                            <a:cs typeface="Calibri" panose="020F0502020204030204" pitchFamily="34" charset="0"/>
                          </a:rPr>
                          <m:t>𝑦</m:t>
                        </m:r>
                      </m:e>
                      <m:sub>
                        <m:r>
                          <a:rPr lang="en-US" sz="2400" b="0" i="1" cap="none">
                            <a:latin typeface="Cambria Math" panose="02040503050406030204" pitchFamily="18" charset="0"/>
                            <a:cs typeface="Calibri" panose="020F0502020204030204" pitchFamily="34" charset="0"/>
                          </a:rPr>
                          <m:t>𝑖</m:t>
                        </m:r>
                      </m:sub>
                    </m:sSub>
                    <m:r>
                      <a:rPr lang="en-US" sz="2400" b="0" i="1" cap="none">
                        <a:latin typeface="Cambria Math" panose="02040503050406030204" pitchFamily="18" charset="0"/>
                        <a:cs typeface="Calibri" panose="020F0502020204030204" pitchFamily="34" charset="0"/>
                      </a:rPr>
                      <m:t> − </m:t>
                    </m:r>
                    <m:sSub>
                      <m:sSubPr>
                        <m:ctrlPr>
                          <a:rPr lang="en-US" sz="2400" i="1" cap="none">
                            <a:latin typeface="Cambria Math" panose="02040503050406030204" pitchFamily="18" charset="0"/>
                            <a:cs typeface="Calibri" panose="020F0502020204030204" pitchFamily="34" charset="0"/>
                          </a:rPr>
                        </m:ctrlPr>
                      </m:sSubPr>
                      <m:e>
                        <m:acc>
                          <m:accPr>
                            <m:chr m:val="̂"/>
                            <m:ctrlPr>
                              <a:rPr lang="en-US" sz="2400" i="1" cap="none">
                                <a:latin typeface="Cambria Math" panose="02040503050406030204" pitchFamily="18" charset="0"/>
                                <a:cs typeface="Calibri" panose="020F0502020204030204" pitchFamily="34" charset="0"/>
                              </a:rPr>
                            </m:ctrlPr>
                          </m:accPr>
                          <m:e>
                            <m:r>
                              <a:rPr lang="en-US" sz="2400" b="0" i="1" cap="none">
                                <a:latin typeface="Cambria Math" panose="02040503050406030204" pitchFamily="18" charset="0"/>
                                <a:cs typeface="Calibri" panose="020F0502020204030204" pitchFamily="34" charset="0"/>
                              </a:rPr>
                              <m:t>𝑦</m:t>
                            </m:r>
                          </m:e>
                        </m:acc>
                      </m:e>
                      <m:sub>
                        <m:r>
                          <a:rPr lang="en-US" sz="2400" b="0" i="1" cap="none">
                            <a:latin typeface="Cambria Math" panose="02040503050406030204" pitchFamily="18" charset="0"/>
                            <a:cs typeface="Calibri" panose="020F0502020204030204" pitchFamily="34" charset="0"/>
                          </a:rPr>
                          <m:t>𝑖</m:t>
                        </m:r>
                      </m:sub>
                    </m:sSub>
                  </m:oMath>
                </a14:m>
                <a:endParaRPr lang="en-US" sz="2400" i="1" cap="none" dirty="0">
                  <a:latin typeface="Calibri" panose="020F0502020204030204" pitchFamily="34" charset="0"/>
                  <a:cs typeface="Calibri" panose="020F0502020204030204" pitchFamily="34" charset="0"/>
                </a:endParaRPr>
              </a:p>
              <a:p>
                <a:pPr lvl="1"/>
                <a14:m>
                  <m:oMath xmlns:m="http://schemas.openxmlformats.org/officeDocument/2006/math">
                    <m:r>
                      <a:rPr lang="en-US" sz="2400" b="0" i="1" cap="none">
                        <a:latin typeface="Cambria Math" panose="02040503050406030204" pitchFamily="18" charset="0"/>
                        <a:cs typeface="Calibri" panose="020F0502020204030204" pitchFamily="34" charset="0"/>
                      </a:rPr>
                      <m:t>𝑅𝑆𝑆</m:t>
                    </m:r>
                    <m:r>
                      <a:rPr lang="en-US" sz="2400" b="0" i="1" cap="none">
                        <a:latin typeface="Cambria Math" panose="02040503050406030204" pitchFamily="18" charset="0"/>
                        <a:cs typeface="Calibri" panose="020F0502020204030204" pitchFamily="34" charset="0"/>
                      </a:rPr>
                      <m:t>= </m:t>
                    </m:r>
                    <m:sSubSup>
                      <m:sSubSupPr>
                        <m:ctrlPr>
                          <a:rPr lang="en-US" sz="2400" i="1" cap="none">
                            <a:latin typeface="Cambria Math" panose="02040503050406030204" pitchFamily="18" charset="0"/>
                            <a:cs typeface="Calibri" panose="020F0502020204030204" pitchFamily="34" charset="0"/>
                          </a:rPr>
                        </m:ctrlPr>
                      </m:sSubSupPr>
                      <m:e>
                        <m:r>
                          <a:rPr lang="en-US" sz="2400" b="0" i="1" cap="none">
                            <a:latin typeface="Cambria Math" panose="02040503050406030204" pitchFamily="18" charset="0"/>
                            <a:cs typeface="Calibri" panose="020F0502020204030204" pitchFamily="34" charset="0"/>
                          </a:rPr>
                          <m:t>𝑒</m:t>
                        </m:r>
                      </m:e>
                      <m:sub>
                        <m:r>
                          <a:rPr lang="en-US" sz="2400" b="0" i="1" cap="none">
                            <a:latin typeface="Cambria Math" panose="02040503050406030204" pitchFamily="18" charset="0"/>
                            <a:cs typeface="Calibri" panose="020F0502020204030204" pitchFamily="34" charset="0"/>
                          </a:rPr>
                          <m:t>1</m:t>
                        </m:r>
                      </m:sub>
                      <m:sup>
                        <m:r>
                          <a:rPr lang="en-US" sz="2400" b="0" i="1" cap="none">
                            <a:latin typeface="Cambria Math" panose="02040503050406030204" pitchFamily="18" charset="0"/>
                            <a:cs typeface="Calibri" panose="020F0502020204030204" pitchFamily="34" charset="0"/>
                          </a:rPr>
                          <m:t>2</m:t>
                        </m:r>
                      </m:sup>
                    </m:sSubSup>
                    <m:r>
                      <a:rPr lang="en-US" sz="2400" b="0" i="1" cap="none">
                        <a:latin typeface="Cambria Math" panose="02040503050406030204" pitchFamily="18" charset="0"/>
                        <a:cs typeface="Calibri" panose="020F0502020204030204" pitchFamily="34" charset="0"/>
                      </a:rPr>
                      <m:t>+ </m:t>
                    </m:r>
                    <m:sSubSup>
                      <m:sSubSupPr>
                        <m:ctrlPr>
                          <a:rPr lang="en-US" sz="2400" i="1" cap="none">
                            <a:latin typeface="Cambria Math" panose="02040503050406030204" pitchFamily="18" charset="0"/>
                            <a:cs typeface="Calibri" panose="020F0502020204030204" pitchFamily="34" charset="0"/>
                          </a:rPr>
                        </m:ctrlPr>
                      </m:sSubSupPr>
                      <m:e>
                        <m:r>
                          <a:rPr lang="en-US" sz="2400" b="0" i="1" cap="none">
                            <a:latin typeface="Cambria Math" panose="02040503050406030204" pitchFamily="18" charset="0"/>
                            <a:cs typeface="Calibri" panose="020F0502020204030204" pitchFamily="34" charset="0"/>
                          </a:rPr>
                          <m:t>𝑒</m:t>
                        </m:r>
                      </m:e>
                      <m:sub>
                        <m:r>
                          <a:rPr lang="en-US" sz="2400" b="0" i="1" cap="none">
                            <a:latin typeface="Cambria Math" panose="02040503050406030204" pitchFamily="18" charset="0"/>
                            <a:cs typeface="Calibri" panose="020F0502020204030204" pitchFamily="34" charset="0"/>
                          </a:rPr>
                          <m:t>2</m:t>
                        </m:r>
                      </m:sub>
                      <m:sup>
                        <m:r>
                          <a:rPr lang="en-US" sz="2400" b="0" i="1" cap="none">
                            <a:latin typeface="Cambria Math" panose="02040503050406030204" pitchFamily="18" charset="0"/>
                            <a:cs typeface="Calibri" panose="020F0502020204030204" pitchFamily="34" charset="0"/>
                          </a:rPr>
                          <m:t>2</m:t>
                        </m:r>
                      </m:sup>
                    </m:sSubSup>
                    <m:r>
                      <a:rPr lang="en-US" sz="2400" b="0" i="1" cap="none">
                        <a:latin typeface="Cambria Math" panose="02040503050406030204" pitchFamily="18" charset="0"/>
                        <a:cs typeface="Calibri" panose="020F0502020204030204" pitchFamily="34" charset="0"/>
                      </a:rPr>
                      <m:t>+ …+ </m:t>
                    </m:r>
                    <m:sSubSup>
                      <m:sSubSupPr>
                        <m:ctrlPr>
                          <a:rPr lang="en-US" sz="2400" i="1" cap="none">
                            <a:latin typeface="Cambria Math" panose="02040503050406030204" pitchFamily="18" charset="0"/>
                            <a:cs typeface="Calibri" panose="020F0502020204030204" pitchFamily="34" charset="0"/>
                          </a:rPr>
                        </m:ctrlPr>
                      </m:sSubSupPr>
                      <m:e>
                        <m:r>
                          <a:rPr lang="en-US" sz="2400" b="0" i="1" cap="none">
                            <a:latin typeface="Cambria Math" panose="02040503050406030204" pitchFamily="18" charset="0"/>
                            <a:cs typeface="Calibri" panose="020F0502020204030204" pitchFamily="34" charset="0"/>
                          </a:rPr>
                          <m:t>𝑒</m:t>
                        </m:r>
                      </m:e>
                      <m:sub>
                        <m:r>
                          <a:rPr lang="en-US" sz="2400" b="0" i="1" cap="none">
                            <a:latin typeface="Cambria Math" panose="02040503050406030204" pitchFamily="18" charset="0"/>
                            <a:cs typeface="Calibri" panose="020F0502020204030204" pitchFamily="34" charset="0"/>
                          </a:rPr>
                          <m:t>𝑛</m:t>
                        </m:r>
                      </m:sub>
                      <m:sup>
                        <m:r>
                          <a:rPr lang="en-US" sz="2400" b="0" i="1" cap="none">
                            <a:latin typeface="Cambria Math" panose="02040503050406030204" pitchFamily="18" charset="0"/>
                            <a:cs typeface="Calibri" panose="020F0502020204030204" pitchFamily="34" charset="0"/>
                          </a:rPr>
                          <m:t>2</m:t>
                        </m:r>
                      </m:sup>
                    </m:sSubSup>
                  </m:oMath>
                </a14:m>
                <a:endParaRPr lang="en-US" sz="2400" i="1" cap="none"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l="-824"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287719" y="3541853"/>
            <a:ext cx="6904281" cy="3316147"/>
          </a:xfrm>
          <a:prstGeom prst="rect">
            <a:avLst/>
          </a:prstGeom>
        </p:spPr>
      </p:pic>
    </p:spTree>
    <p:extLst>
      <p:ext uri="{BB962C8B-B14F-4D97-AF65-F5344CB8AC3E}">
        <p14:creationId xmlns:p14="http://schemas.microsoft.com/office/powerpoint/2010/main" val="419963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REVIEW</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400" cap="none" dirty="0" smtClean="0">
                <a:latin typeface="Calibri" panose="020F0502020204030204" pitchFamily="34" charset="0"/>
                <a:cs typeface="Calibri" panose="020F0502020204030204" pitchFamily="34" charset="0"/>
              </a:rPr>
              <a:t>What are some ways to select important input variables for your model?</a:t>
            </a:r>
          </a:p>
          <a:p>
            <a:r>
              <a:rPr lang="en-US" sz="2400" i="1" cap="none" dirty="0" smtClean="0">
                <a:latin typeface="Calibri" panose="020F0502020204030204" pitchFamily="34" charset="0"/>
                <a:cs typeface="Calibri" panose="020F0502020204030204" pitchFamily="34" charset="0"/>
              </a:rPr>
              <a:t>Fit a simple linear regression model to each variable, and pick the one with the most significance. Continue to add variables until you are satisfied (</a:t>
            </a:r>
            <a:r>
              <a:rPr lang="en-US" sz="2400" b="1" i="1" cap="none" dirty="0" smtClean="0">
                <a:latin typeface="Calibri" panose="020F0502020204030204" pitchFamily="34" charset="0"/>
                <a:cs typeface="Calibri" panose="020F0502020204030204" pitchFamily="34" charset="0"/>
              </a:rPr>
              <a:t>forward selection</a:t>
            </a:r>
            <a:r>
              <a:rPr lang="en-US" sz="2400" i="1" cap="none" dirty="0" smtClean="0">
                <a:latin typeface="Calibri" panose="020F0502020204030204" pitchFamily="34" charset="0"/>
                <a:cs typeface="Calibri" panose="020F0502020204030204" pitchFamily="34" charset="0"/>
              </a:rPr>
              <a:t>). Fit a model to all variables and prune least significant variables until all are significant and model is assessed at a high level (</a:t>
            </a:r>
            <a:r>
              <a:rPr lang="en-US" sz="2400" b="1" i="1" cap="none" dirty="0" smtClean="0">
                <a:latin typeface="Calibri" panose="020F0502020204030204" pitchFamily="34" charset="0"/>
                <a:cs typeface="Calibri" panose="020F0502020204030204" pitchFamily="34" charset="0"/>
              </a:rPr>
              <a:t>backward selection</a:t>
            </a:r>
            <a:r>
              <a:rPr lang="en-US" sz="2400" i="1" cap="none" dirty="0" smtClean="0">
                <a:latin typeface="Calibri" panose="020F0502020204030204" pitchFamily="34" charset="0"/>
                <a:cs typeface="Calibri" panose="020F0502020204030204" pitchFamily="34" charset="0"/>
              </a:rPr>
              <a:t>).  </a:t>
            </a:r>
            <a:r>
              <a:rPr lang="en-US" sz="2400" b="1" i="1" cap="none" dirty="0" smtClean="0">
                <a:latin typeface="Calibri" panose="020F0502020204030204" pitchFamily="34" charset="0"/>
                <a:cs typeface="Calibri" panose="020F0502020204030204" pitchFamily="34" charset="0"/>
              </a:rPr>
              <a:t>Backward selection </a:t>
            </a:r>
            <a:r>
              <a:rPr lang="en-US" sz="2400" i="1" cap="none" dirty="0" smtClean="0">
                <a:latin typeface="Calibri" panose="020F0502020204030204" pitchFamily="34" charset="0"/>
                <a:cs typeface="Calibri" panose="020F0502020204030204" pitchFamily="34" charset="0"/>
              </a:rPr>
              <a:t>cannot be used if </a:t>
            </a:r>
            <a:r>
              <a:rPr lang="en-US" sz="2400" b="1" i="1" cap="none" dirty="0" smtClean="0">
                <a:latin typeface="Calibri" panose="020F0502020204030204" pitchFamily="34" charset="0"/>
                <a:cs typeface="Calibri" panose="020F0502020204030204" pitchFamily="34" charset="0"/>
              </a:rPr>
              <a:t>p</a:t>
            </a:r>
            <a:r>
              <a:rPr lang="en-US" sz="2400" i="1" cap="none" dirty="0" smtClean="0">
                <a:latin typeface="Calibri" panose="020F0502020204030204" pitchFamily="34" charset="0"/>
                <a:cs typeface="Calibri" panose="020F0502020204030204" pitchFamily="34" charset="0"/>
              </a:rPr>
              <a:t> &gt; </a:t>
            </a:r>
            <a:r>
              <a:rPr lang="en-US" sz="2400" b="1" i="1" cap="none" dirty="0" smtClean="0">
                <a:latin typeface="Calibri" panose="020F0502020204030204" pitchFamily="34" charset="0"/>
                <a:cs typeface="Calibri" panose="020F0502020204030204" pitchFamily="34" charset="0"/>
              </a:rPr>
              <a:t>n</a:t>
            </a:r>
            <a:r>
              <a:rPr lang="en-US" sz="2400" i="1" cap="none" dirty="0" smtClean="0">
                <a:latin typeface="Calibri" panose="020F0502020204030204" pitchFamily="34" charset="0"/>
                <a:cs typeface="Calibri" panose="020F0502020204030204" pitchFamily="34" charset="0"/>
              </a:rPr>
              <a:t> </a:t>
            </a:r>
            <a:endParaRPr lang="en-US" sz="2400" i="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590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REVIEW</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400" cap="none" dirty="0" smtClean="0">
                <a:latin typeface="Calibri" panose="020F0502020204030204" pitchFamily="34" charset="0"/>
                <a:cs typeface="Calibri" panose="020F0502020204030204" pitchFamily="34" charset="0"/>
              </a:rPr>
              <a:t>What is a </a:t>
            </a:r>
            <a:r>
              <a:rPr lang="en-US" sz="2400" b="1" cap="none" dirty="0" smtClean="0">
                <a:latin typeface="Calibri" panose="020F0502020204030204" pitchFamily="34" charset="0"/>
                <a:cs typeface="Calibri" panose="020F0502020204030204" pitchFamily="34" charset="0"/>
              </a:rPr>
              <a:t>residual plot </a:t>
            </a:r>
            <a:r>
              <a:rPr lang="en-US" sz="2400" cap="none" dirty="0" smtClean="0">
                <a:latin typeface="Calibri" panose="020F0502020204030204" pitchFamily="34" charset="0"/>
                <a:cs typeface="Calibri" panose="020F0502020204030204" pitchFamily="34" charset="0"/>
              </a:rPr>
              <a:t>and how can it help us discover problems with our model?</a:t>
            </a:r>
          </a:p>
          <a:p>
            <a:r>
              <a:rPr lang="en-US" sz="2400" i="1" cap="none" dirty="0" smtClean="0">
                <a:latin typeface="Calibri" panose="020F0502020204030204" pitchFamily="34" charset="0"/>
                <a:cs typeface="Calibri" panose="020F0502020204030204" pitchFamily="34" charset="0"/>
              </a:rPr>
              <a:t>A </a:t>
            </a:r>
            <a:r>
              <a:rPr lang="en-US" sz="2400" b="1" i="1" cap="none" dirty="0" smtClean="0">
                <a:latin typeface="Calibri" panose="020F0502020204030204" pitchFamily="34" charset="0"/>
                <a:cs typeface="Calibri" panose="020F0502020204030204" pitchFamily="34" charset="0"/>
              </a:rPr>
              <a:t>residual plot </a:t>
            </a:r>
            <a:r>
              <a:rPr lang="en-US" sz="2400" i="1" cap="none" dirty="0" smtClean="0">
                <a:latin typeface="Calibri" panose="020F0502020204030204" pitchFamily="34" charset="0"/>
                <a:cs typeface="Calibri" panose="020F0502020204030204" pitchFamily="34" charset="0"/>
              </a:rPr>
              <a:t>shows the model errors versus either a predictor or the response. It helps to reveal </a:t>
            </a:r>
            <a:r>
              <a:rPr lang="en-US" sz="2400" b="1" i="1" cap="none" dirty="0" smtClean="0">
                <a:latin typeface="Calibri" panose="020F0502020204030204" pitchFamily="34" charset="0"/>
                <a:cs typeface="Calibri" panose="020F0502020204030204" pitchFamily="34" charset="0"/>
              </a:rPr>
              <a:t>non-linearity</a:t>
            </a:r>
            <a:r>
              <a:rPr lang="en-US" sz="2400" i="1" cap="none" dirty="0" smtClean="0">
                <a:latin typeface="Calibri" panose="020F0502020204030204" pitchFamily="34" charset="0"/>
                <a:cs typeface="Calibri" panose="020F0502020204030204" pitchFamily="34" charset="0"/>
              </a:rPr>
              <a:t> and </a:t>
            </a:r>
            <a:r>
              <a:rPr lang="en-US" sz="2400" b="1" i="1" cap="none" dirty="0" smtClean="0">
                <a:latin typeface="Calibri" panose="020F0502020204030204" pitchFamily="34" charset="0"/>
                <a:cs typeface="Calibri" panose="020F0502020204030204" pitchFamily="34" charset="0"/>
              </a:rPr>
              <a:t>non-constant variance of error terms</a:t>
            </a:r>
            <a:endParaRPr lang="en-US" sz="2400" b="1" i="1" cap="none"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0" y="3793265"/>
            <a:ext cx="5879939" cy="3064736"/>
          </a:xfrm>
          <a:prstGeom prst="rect">
            <a:avLst/>
          </a:prstGeom>
        </p:spPr>
      </p:pic>
      <p:pic>
        <p:nvPicPr>
          <p:cNvPr id="5" name="Picture 4"/>
          <p:cNvPicPr>
            <a:picLocks noChangeAspect="1"/>
          </p:cNvPicPr>
          <p:nvPr/>
        </p:nvPicPr>
        <p:blipFill>
          <a:blip r:embed="rId3"/>
          <a:stretch>
            <a:fillRect/>
          </a:stretch>
        </p:blipFill>
        <p:spPr>
          <a:xfrm>
            <a:off x="5752618" y="3793264"/>
            <a:ext cx="6438757" cy="3064736"/>
          </a:xfrm>
          <a:prstGeom prst="rect">
            <a:avLst/>
          </a:prstGeom>
        </p:spPr>
      </p:pic>
    </p:spTree>
    <p:extLst>
      <p:ext uri="{BB962C8B-B14F-4D97-AF65-F5344CB8AC3E}">
        <p14:creationId xmlns:p14="http://schemas.microsoft.com/office/powerpoint/2010/main" val="231818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REVIEW</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400" cap="none" dirty="0" smtClean="0">
                <a:latin typeface="Calibri" panose="020F0502020204030204" pitchFamily="34" charset="0"/>
                <a:cs typeface="Calibri" panose="020F0502020204030204" pitchFamily="34" charset="0"/>
              </a:rPr>
              <a:t>What is </a:t>
            </a:r>
            <a:r>
              <a:rPr lang="en-US" sz="2400" b="1" cap="none" dirty="0" err="1" smtClean="0">
                <a:latin typeface="Calibri" panose="020F0502020204030204" pitchFamily="34" charset="0"/>
                <a:cs typeface="Calibri" panose="020F0502020204030204" pitchFamily="34" charset="0"/>
              </a:rPr>
              <a:t>multicollinearity</a:t>
            </a:r>
            <a:r>
              <a:rPr lang="en-US" sz="2400" cap="none" dirty="0" smtClean="0">
                <a:latin typeface="Calibri" panose="020F0502020204030204" pitchFamily="34" charset="0"/>
                <a:cs typeface="Calibri" panose="020F0502020204030204" pitchFamily="34" charset="0"/>
              </a:rPr>
              <a:t>? How should we deal with it?</a:t>
            </a:r>
          </a:p>
          <a:p>
            <a:r>
              <a:rPr lang="en-US" sz="2400" i="1" cap="none" dirty="0" smtClean="0">
                <a:latin typeface="Calibri" panose="020F0502020204030204" pitchFamily="34" charset="0"/>
                <a:cs typeface="Calibri" panose="020F0502020204030204" pitchFamily="34" charset="0"/>
              </a:rPr>
              <a:t>When two or more predictors are highly correlated (breaking our independence assumption) </a:t>
            </a:r>
          </a:p>
          <a:p>
            <a:r>
              <a:rPr lang="en-US" sz="2400" i="1" cap="none" dirty="0" smtClean="0">
                <a:latin typeface="Calibri" panose="020F0502020204030204" pitchFamily="34" charset="0"/>
                <a:cs typeface="Calibri" panose="020F0502020204030204" pitchFamily="34" charset="0"/>
              </a:rPr>
              <a:t>Remove highly correlated predictors from the model</a:t>
            </a:r>
          </a:p>
          <a:p>
            <a:r>
              <a:rPr lang="en-US" sz="2400" i="1" cap="none" dirty="0" smtClean="0">
                <a:latin typeface="Calibri" panose="020F0502020204030204" pitchFamily="34" charset="0"/>
                <a:cs typeface="Calibri" panose="020F0502020204030204" pitchFamily="34" charset="0"/>
              </a:rPr>
              <a:t>Use Principal Component Analysis to collapse predictors into independent and transformed predictors</a:t>
            </a:r>
          </a:p>
          <a:p>
            <a:r>
              <a:rPr lang="en-US" sz="2400" i="1" cap="none" dirty="0" smtClean="0">
                <a:latin typeface="Calibri" panose="020F0502020204030204" pitchFamily="34" charset="0"/>
                <a:cs typeface="Calibri" panose="020F0502020204030204" pitchFamily="34" charset="0"/>
              </a:rPr>
              <a:t>Use Ridge Regression or Lasso to penalize coefficients that support correlated variables</a:t>
            </a:r>
          </a:p>
          <a:p>
            <a:r>
              <a:rPr lang="en-US" sz="2400" i="1" cap="none" dirty="0" smtClean="0">
                <a:latin typeface="Calibri" panose="020F0502020204030204" pitchFamily="34" charset="0"/>
                <a:cs typeface="Calibri" panose="020F0502020204030204" pitchFamily="34" charset="0"/>
              </a:rPr>
              <a:t>Use Elastic Net to group correlated variables together </a:t>
            </a:r>
            <a:endParaRPr lang="en-US" sz="2400" i="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000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REVIEW</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cap="none" dirty="0" smtClean="0">
                <a:latin typeface="Calibri" panose="020F0502020204030204" pitchFamily="34" charset="0"/>
                <a:cs typeface="Calibri" panose="020F0502020204030204" pitchFamily="34" charset="0"/>
              </a:rPr>
              <a:t>In classification, what are sensitivity (recall) and specificity? </a:t>
            </a:r>
            <a:r>
              <a:rPr lang="en-US" i="1" cap="none" dirty="0" smtClean="0">
                <a:latin typeface="Calibri" panose="020F0502020204030204" pitchFamily="34" charset="0"/>
                <a:cs typeface="Calibri" panose="020F0502020204030204" pitchFamily="34" charset="0"/>
              </a:rPr>
              <a:t> </a:t>
            </a:r>
          </a:p>
          <a:p>
            <a:r>
              <a:rPr lang="en-US" i="1" cap="none" dirty="0" smtClean="0">
                <a:latin typeface="Calibri" panose="020F0502020204030204" pitchFamily="34" charset="0"/>
                <a:cs typeface="Calibri" panose="020F0502020204030204" pitchFamily="34" charset="0"/>
              </a:rPr>
              <a:t>Sensitivity: if a person has a disease, how often will a test for the disease be positive (true positive rate)? </a:t>
            </a:r>
            <a:r>
              <a:rPr lang="en-US" b="1" i="1" cap="none" dirty="0">
                <a:latin typeface="Calibri" panose="020F0502020204030204" pitchFamily="34" charset="0"/>
                <a:cs typeface="Calibri" panose="020F0502020204030204" pitchFamily="34" charset="0"/>
              </a:rPr>
              <a:t>TP / (TP + </a:t>
            </a:r>
            <a:r>
              <a:rPr lang="en-US" b="1" i="1" cap="none" dirty="0" smtClean="0">
                <a:latin typeface="Calibri" panose="020F0502020204030204" pitchFamily="34" charset="0"/>
                <a:cs typeface="Calibri" panose="020F0502020204030204" pitchFamily="34" charset="0"/>
              </a:rPr>
              <a:t>FN)</a:t>
            </a:r>
            <a:endParaRPr lang="en-US" i="1" cap="none" dirty="0" smtClean="0">
              <a:latin typeface="Calibri" panose="020F0502020204030204" pitchFamily="34" charset="0"/>
              <a:cs typeface="Calibri" panose="020F0502020204030204" pitchFamily="34" charset="0"/>
            </a:endParaRPr>
          </a:p>
          <a:p>
            <a:r>
              <a:rPr lang="en-US" i="1" cap="none" dirty="0" smtClean="0">
                <a:latin typeface="Calibri" panose="020F0502020204030204" pitchFamily="34" charset="0"/>
                <a:cs typeface="Calibri" panose="020F0502020204030204" pitchFamily="34" charset="0"/>
              </a:rPr>
              <a:t>Specificity: If a person does not have the disease, how often will the test be negative (true negative rate)? </a:t>
            </a:r>
            <a:r>
              <a:rPr lang="en-US" b="1" i="1" cap="none" dirty="0" smtClean="0">
                <a:latin typeface="Calibri" panose="020F0502020204030204" pitchFamily="34" charset="0"/>
                <a:cs typeface="Calibri" panose="020F0502020204030204" pitchFamily="34" charset="0"/>
              </a:rPr>
              <a:t>TP / (TN + FP)</a:t>
            </a:r>
            <a:endParaRPr lang="en-US" b="1" i="1" cap="none"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118167" y="3691308"/>
            <a:ext cx="8174077" cy="3166692"/>
          </a:xfrm>
          <a:prstGeom prst="rect">
            <a:avLst/>
          </a:prstGeom>
        </p:spPr>
      </p:pic>
    </p:spTree>
    <p:extLst>
      <p:ext uri="{BB962C8B-B14F-4D97-AF65-F5344CB8AC3E}">
        <p14:creationId xmlns:p14="http://schemas.microsoft.com/office/powerpoint/2010/main" val="285984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What is Resampling?	</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fontScale="92500" lnSpcReduction="10000"/>
          </a:bodyPr>
          <a:lstStyle/>
          <a:p>
            <a:r>
              <a:rPr lang="en-US" sz="2800" cap="none" dirty="0" smtClean="0">
                <a:latin typeface="Calibri" panose="020F0502020204030204" pitchFamily="34" charset="0"/>
                <a:cs typeface="Calibri" panose="020F0502020204030204" pitchFamily="34" charset="0"/>
              </a:rPr>
              <a:t>A process of selecting new subsets of the training data and fitting the model to each set</a:t>
            </a:r>
          </a:p>
          <a:p>
            <a:r>
              <a:rPr lang="en-US" sz="2800" cap="none" dirty="0" smtClean="0">
                <a:latin typeface="Calibri" panose="020F0502020204030204" pitchFamily="34" charset="0"/>
                <a:cs typeface="Calibri" panose="020F0502020204030204" pitchFamily="34" charset="0"/>
              </a:rPr>
              <a:t>Allows us to examine how model errors change when our training sample is different</a:t>
            </a:r>
          </a:p>
          <a:p>
            <a:r>
              <a:rPr lang="en-US" sz="2800" cap="none" dirty="0" smtClean="0">
                <a:latin typeface="Calibri" panose="020F0502020204030204" pitchFamily="34" charset="0"/>
                <a:cs typeface="Calibri" panose="020F0502020204030204" pitchFamily="34" charset="0"/>
              </a:rPr>
              <a:t>Allows us to compare varying levels of model flexibility to find an optimal level</a:t>
            </a:r>
          </a:p>
          <a:p>
            <a:r>
              <a:rPr lang="en-US" sz="2800" cap="none" dirty="0" smtClean="0">
                <a:latin typeface="Calibri" panose="020F0502020204030204" pitchFamily="34" charset="0"/>
                <a:cs typeface="Calibri" panose="020F0502020204030204" pitchFamily="34" charset="0"/>
              </a:rPr>
              <a:t>Allows us to compare varying levels of tuning parameters (from SVM: C and gamma)</a:t>
            </a:r>
          </a:p>
          <a:p>
            <a:r>
              <a:rPr lang="en-US" sz="2800" cap="none" dirty="0" smtClean="0">
                <a:latin typeface="Calibri" panose="020F0502020204030204" pitchFamily="34" charset="0"/>
                <a:cs typeface="Calibri" panose="020F0502020204030204" pitchFamily="34" charset="0"/>
              </a:rPr>
              <a:t>General method that can applied to any predictive machine learning technique</a:t>
            </a:r>
          </a:p>
          <a:p>
            <a:endParaRPr lang="en-US" sz="2800" cap="none" dirty="0">
              <a:latin typeface="Calibri" panose="020F0502020204030204" pitchFamily="34" charset="0"/>
              <a:cs typeface="Calibri" panose="020F0502020204030204" pitchFamily="34" charset="0"/>
            </a:endParaRP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25795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Cross-validation</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Helpful for </a:t>
            </a:r>
            <a:r>
              <a:rPr lang="en-US" sz="2800" b="1" cap="none" dirty="0" smtClean="0">
                <a:latin typeface="Calibri" panose="020F0502020204030204" pitchFamily="34" charset="0"/>
                <a:cs typeface="Calibri" panose="020F0502020204030204" pitchFamily="34" charset="0"/>
              </a:rPr>
              <a:t>model assessment </a:t>
            </a:r>
            <a:r>
              <a:rPr lang="en-US" sz="2800" cap="none" dirty="0" smtClean="0">
                <a:latin typeface="Calibri" panose="020F0502020204030204" pitchFamily="34" charset="0"/>
                <a:cs typeface="Calibri" panose="020F0502020204030204" pitchFamily="34" charset="0"/>
              </a:rPr>
              <a:t>and </a:t>
            </a:r>
            <a:r>
              <a:rPr lang="en-US" sz="2800" b="1" cap="none" dirty="0" smtClean="0">
                <a:latin typeface="Calibri" panose="020F0502020204030204" pitchFamily="34" charset="0"/>
                <a:cs typeface="Calibri" panose="020F0502020204030204" pitchFamily="34" charset="0"/>
              </a:rPr>
              <a:t>model selection</a:t>
            </a:r>
          </a:p>
          <a:p>
            <a:r>
              <a:rPr lang="en-US" sz="2800" cap="none" dirty="0" smtClean="0">
                <a:latin typeface="Calibri" panose="020F0502020204030204" pitchFamily="34" charset="0"/>
                <a:cs typeface="Calibri" panose="020F0502020204030204" pitchFamily="34" charset="0"/>
              </a:rPr>
              <a:t>In its </a:t>
            </a:r>
            <a:r>
              <a:rPr lang="en-US" sz="2800" cap="none" dirty="0" smtClean="0">
                <a:latin typeface="Calibri" panose="020F0502020204030204" pitchFamily="34" charset="0"/>
                <a:cs typeface="Calibri" panose="020F0502020204030204" pitchFamily="34" charset="0"/>
              </a:rPr>
              <a:t>simplest form, this is the training/testing data split we’ve been discussing throughout the class</a:t>
            </a:r>
          </a:p>
          <a:p>
            <a:r>
              <a:rPr lang="en-US" sz="2800" cap="none" dirty="0" smtClean="0">
                <a:latin typeface="Calibri" panose="020F0502020204030204" pitchFamily="34" charset="0"/>
                <a:cs typeface="Calibri" panose="020F0502020204030204" pitchFamily="34" charset="0"/>
              </a:rPr>
              <a:t>We compare the testing error rate of new input data with the training error rate</a:t>
            </a:r>
          </a:p>
          <a:p>
            <a:r>
              <a:rPr lang="en-US" sz="2800" cap="none" dirty="0" smtClean="0">
                <a:latin typeface="Calibri" panose="020F0502020204030204" pitchFamily="34" charset="0"/>
                <a:cs typeface="Calibri" panose="020F0502020204030204" pitchFamily="34" charset="0"/>
              </a:rPr>
              <a:t>There are many approaches</a:t>
            </a:r>
          </a:p>
          <a:p>
            <a:pPr lvl="1"/>
            <a:r>
              <a:rPr lang="en-US" sz="2600" cap="none" dirty="0" smtClean="0">
                <a:latin typeface="Calibri" panose="020F0502020204030204" pitchFamily="34" charset="0"/>
                <a:cs typeface="Calibri" panose="020F0502020204030204" pitchFamily="34" charset="0"/>
              </a:rPr>
              <a:t>Leave-One-Out </a:t>
            </a:r>
            <a:r>
              <a:rPr lang="en-US" sz="2600" cap="none" dirty="0" smtClean="0">
                <a:latin typeface="Calibri" panose="020F0502020204030204" pitchFamily="34" charset="0"/>
                <a:cs typeface="Calibri" panose="020F0502020204030204" pitchFamily="34" charset="0"/>
              </a:rPr>
              <a:t>Cross-Validation (LOOCV)</a:t>
            </a:r>
          </a:p>
          <a:p>
            <a:pPr lvl="1"/>
            <a:r>
              <a:rPr lang="en-US" sz="2600" i="1" cap="none" dirty="0">
                <a:latin typeface="Calibri" panose="020F0502020204030204" pitchFamily="34" charset="0"/>
                <a:cs typeface="Calibri" panose="020F0502020204030204" pitchFamily="34" charset="0"/>
              </a:rPr>
              <a:t>k</a:t>
            </a:r>
            <a:r>
              <a:rPr lang="en-US" sz="2600" cap="none" dirty="0" smtClean="0">
                <a:latin typeface="Calibri" panose="020F0502020204030204" pitchFamily="34" charset="0"/>
                <a:cs typeface="Calibri" panose="020F0502020204030204" pitchFamily="34" charset="0"/>
              </a:rPr>
              <a:t>-fold Cross-Validation</a:t>
            </a:r>
            <a:endParaRPr lang="en-US" sz="2600" cap="none" dirty="0">
              <a:latin typeface="Calibri" panose="020F0502020204030204" pitchFamily="34" charset="0"/>
              <a:cs typeface="Calibri" panose="020F0502020204030204" pitchFamily="34" charset="0"/>
            </a:endParaRP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375167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Validation set approach</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Very simple </a:t>
            </a:r>
            <a:r>
              <a:rPr lang="en-US" sz="2800" cap="none" dirty="0" smtClean="0">
                <a:latin typeface="Calibri" panose="020F0502020204030204" pitchFamily="34" charset="0"/>
                <a:cs typeface="Calibri" panose="020F0502020204030204" pitchFamily="34" charset="0"/>
              </a:rPr>
              <a:t>strategy – we’ve been discussing it already</a:t>
            </a:r>
            <a:endParaRPr lang="en-US" sz="2800" cap="none" dirty="0" smtClean="0">
              <a:latin typeface="Calibri" panose="020F0502020204030204" pitchFamily="34" charset="0"/>
              <a:cs typeface="Calibri" panose="020F0502020204030204" pitchFamily="34" charset="0"/>
            </a:endParaRPr>
          </a:p>
          <a:p>
            <a:r>
              <a:rPr lang="en-US" sz="2800" cap="none" dirty="0" smtClean="0">
                <a:latin typeface="Calibri" panose="020F0502020204030204" pitchFamily="34" charset="0"/>
                <a:cs typeface="Calibri" panose="020F0502020204030204" pitchFamily="34" charset="0"/>
              </a:rPr>
              <a:t>Randomly divide the entire labeled data set into a training and “validation” split. </a:t>
            </a:r>
          </a:p>
        </p:txBody>
      </p:sp>
      <p:pic>
        <p:nvPicPr>
          <p:cNvPr id="4" name="Picture 3"/>
          <p:cNvPicPr>
            <a:picLocks noChangeAspect="1"/>
          </p:cNvPicPr>
          <p:nvPr/>
        </p:nvPicPr>
        <p:blipFill>
          <a:blip r:embed="rId2"/>
          <a:stretch>
            <a:fillRect/>
          </a:stretch>
        </p:blipFill>
        <p:spPr>
          <a:xfrm>
            <a:off x="1352743" y="3441337"/>
            <a:ext cx="9412591" cy="2362304"/>
          </a:xfrm>
          <a:prstGeom prst="rect">
            <a:avLst/>
          </a:prstGeom>
        </p:spPr>
      </p:pic>
    </p:spTree>
    <p:extLst>
      <p:ext uri="{BB962C8B-B14F-4D97-AF65-F5344CB8AC3E}">
        <p14:creationId xmlns:p14="http://schemas.microsoft.com/office/powerpoint/2010/main" val="40497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Validation set approach</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Left: Validation estimates for single split</a:t>
            </a:r>
          </a:p>
          <a:p>
            <a:r>
              <a:rPr lang="en-US" sz="2800" cap="none" dirty="0" smtClean="0">
                <a:latin typeface="Calibri" panose="020F0502020204030204" pitchFamily="34" charset="0"/>
                <a:cs typeface="Calibri" panose="020F0502020204030204" pitchFamily="34" charset="0"/>
              </a:rPr>
              <a:t>Right: Validation estimates for ten splits</a:t>
            </a:r>
          </a:p>
        </p:txBody>
      </p:sp>
      <p:pic>
        <p:nvPicPr>
          <p:cNvPr id="5" name="Picture 4"/>
          <p:cNvPicPr>
            <a:picLocks noChangeAspect="1"/>
          </p:cNvPicPr>
          <p:nvPr/>
        </p:nvPicPr>
        <p:blipFill>
          <a:blip r:embed="rId2"/>
          <a:stretch>
            <a:fillRect/>
          </a:stretch>
        </p:blipFill>
        <p:spPr>
          <a:xfrm>
            <a:off x="1469231" y="3100346"/>
            <a:ext cx="9253538" cy="3768409"/>
          </a:xfrm>
          <a:prstGeom prst="rect">
            <a:avLst/>
          </a:prstGeom>
        </p:spPr>
      </p:pic>
    </p:spTree>
    <p:extLst>
      <p:ext uri="{BB962C8B-B14F-4D97-AF65-F5344CB8AC3E}">
        <p14:creationId xmlns:p14="http://schemas.microsoft.com/office/powerpoint/2010/main" val="4710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Validation set approach</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400" cap="none" dirty="0" smtClean="0">
                <a:latin typeface="Calibri" panose="020F0502020204030204" pitchFamily="34" charset="0"/>
                <a:cs typeface="Calibri" panose="020F0502020204030204" pitchFamily="34" charset="0"/>
              </a:rPr>
              <a:t>Quadratic component for model shows big improvement for every split</a:t>
            </a:r>
          </a:p>
          <a:p>
            <a:r>
              <a:rPr lang="en-US" sz="2400" cap="none" dirty="0" smtClean="0">
                <a:latin typeface="Calibri" panose="020F0502020204030204" pitchFamily="34" charset="0"/>
                <a:cs typeface="Calibri" panose="020F0502020204030204" pitchFamily="34" charset="0"/>
              </a:rPr>
              <a:t>There is no consistent advantage to adding higher order terms</a:t>
            </a:r>
          </a:p>
        </p:txBody>
      </p:sp>
      <p:pic>
        <p:nvPicPr>
          <p:cNvPr id="5" name="Picture 4"/>
          <p:cNvPicPr>
            <a:picLocks noChangeAspect="1"/>
          </p:cNvPicPr>
          <p:nvPr/>
        </p:nvPicPr>
        <p:blipFill>
          <a:blip r:embed="rId2"/>
          <a:stretch>
            <a:fillRect/>
          </a:stretch>
        </p:blipFill>
        <p:spPr>
          <a:xfrm>
            <a:off x="1469231" y="3100346"/>
            <a:ext cx="9253538" cy="3768409"/>
          </a:xfrm>
          <a:prstGeom prst="rect">
            <a:avLst/>
          </a:prstGeom>
        </p:spPr>
      </p:pic>
    </p:spTree>
    <p:extLst>
      <p:ext uri="{BB962C8B-B14F-4D97-AF65-F5344CB8AC3E}">
        <p14:creationId xmlns:p14="http://schemas.microsoft.com/office/powerpoint/2010/main" val="37011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rPr>
              <a:t>Validation set drawbacks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Validation estimate of the test error rate can be highly variable depending on which observations are in training / validation</a:t>
            </a:r>
          </a:p>
          <a:p>
            <a:r>
              <a:rPr lang="en-US" sz="2800" cap="none" dirty="0" smtClean="0">
                <a:latin typeface="Calibri" panose="020F0502020204030204" pitchFamily="34" charset="0"/>
                <a:cs typeface="Calibri" panose="020F0502020204030204" pitchFamily="34" charset="0"/>
              </a:rPr>
              <a:t>Only a subset of training data is used to fit the model. Statistical methods tend to perform worse with less training observations. This means the validation set error might overestimate the test error rate.</a:t>
            </a:r>
          </a:p>
          <a:p>
            <a:r>
              <a:rPr lang="en-US" sz="2800" cap="none" dirty="0">
                <a:latin typeface="Calibri" panose="020F0502020204030204" pitchFamily="34" charset="0"/>
                <a:cs typeface="Calibri" panose="020F0502020204030204" pitchFamily="34" charset="0"/>
              </a:rPr>
              <a:t>Other Cross-Validation methods help solve these issues</a:t>
            </a:r>
          </a:p>
          <a:p>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15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latin typeface="Gill Sans MT" panose="020B0502020104020203" pitchFamily="34" charset="0"/>
              </a:rPr>
              <a:t>LOOCV approach</a:t>
            </a: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smtClean="0">
                <a:latin typeface="Calibri" panose="020F0502020204030204" pitchFamily="34" charset="0"/>
                <a:cs typeface="Calibri" panose="020F0502020204030204" pitchFamily="34" charset="0"/>
              </a:rPr>
              <a:t>“Leave one out” cross validation</a:t>
            </a:r>
          </a:p>
          <a:p>
            <a:r>
              <a:rPr lang="en-US" sz="2800" cap="none" dirty="0" smtClean="0">
                <a:latin typeface="Calibri" panose="020F0502020204030204" pitchFamily="34" charset="0"/>
                <a:cs typeface="Calibri" panose="020F0502020204030204" pitchFamily="34" charset="0"/>
              </a:rPr>
              <a:t>Split observations into two parts: </a:t>
            </a:r>
          </a:p>
          <a:p>
            <a:pPr lvl="1"/>
            <a:r>
              <a:rPr lang="en-US" sz="2600" cap="none" dirty="0" smtClean="0">
                <a:latin typeface="Calibri" panose="020F0502020204030204" pitchFamily="34" charset="0"/>
                <a:cs typeface="Calibri" panose="020F0502020204030204" pitchFamily="34" charset="0"/>
              </a:rPr>
              <a:t>N – 1 observations training data set</a:t>
            </a:r>
          </a:p>
          <a:p>
            <a:pPr lvl="1"/>
            <a:r>
              <a:rPr lang="en-US" sz="2600" cap="none" dirty="0" smtClean="0">
                <a:latin typeface="Calibri" panose="020F0502020204030204" pitchFamily="34" charset="0"/>
                <a:cs typeface="Calibri" panose="020F0502020204030204" pitchFamily="34" charset="0"/>
              </a:rPr>
              <a:t>1 observations validation data set </a:t>
            </a:r>
            <a:endParaRPr lang="en-US" sz="2600" cap="none" dirty="0">
              <a:latin typeface="Calibri" panose="020F0502020204030204" pitchFamily="34" charset="0"/>
              <a:cs typeface="Calibri" panose="020F0502020204030204" pitchFamily="34" charset="0"/>
            </a:endParaRPr>
          </a:p>
          <a:p>
            <a:endParaRPr lang="en-US" sz="28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209732" y="3750392"/>
            <a:ext cx="5769720" cy="3107608"/>
          </a:xfrm>
          <a:prstGeom prst="rect">
            <a:avLst/>
          </a:prstGeom>
        </p:spPr>
      </p:pic>
    </p:spTree>
    <p:extLst>
      <p:ext uri="{BB962C8B-B14F-4D97-AF65-F5344CB8AC3E}">
        <p14:creationId xmlns:p14="http://schemas.microsoft.com/office/powerpoint/2010/main" val="325035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40098</TotalTime>
  <Words>1247</Words>
  <Application>Microsoft Office PowerPoint</Application>
  <PresentationFormat>Widescreen</PresentationFormat>
  <Paragraphs>132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Gill Sans MT</vt:lpstr>
      <vt:lpstr>Tw Cen MT</vt:lpstr>
      <vt:lpstr>Droplet</vt:lpstr>
      <vt:lpstr>Intro to Machine Learning – week 6 </vt:lpstr>
      <vt:lpstr>Today’s class</vt:lpstr>
      <vt:lpstr>What is Resampling? </vt:lpstr>
      <vt:lpstr>Cross-validation</vt:lpstr>
      <vt:lpstr>Validation set approach</vt:lpstr>
      <vt:lpstr>Validation set approach</vt:lpstr>
      <vt:lpstr>Validation set approach</vt:lpstr>
      <vt:lpstr>Validation set drawbacks</vt:lpstr>
      <vt:lpstr>LOOCV approach</vt:lpstr>
      <vt:lpstr>LOOCV approach</vt:lpstr>
      <vt:lpstr>K-folds cross validation approach</vt:lpstr>
      <vt:lpstr>K-folds cross validation approach</vt:lpstr>
      <vt:lpstr>K-folds cross validation approach</vt:lpstr>
      <vt:lpstr>Bias – variance trade off of k-folds</vt:lpstr>
      <vt:lpstr>Cross validation – classification</vt:lpstr>
      <vt:lpstr>Cross validation – classification</vt:lpstr>
      <vt:lpstr>Cross validation – classification</vt:lpstr>
      <vt:lpstr>The bootstrap</vt:lpstr>
      <vt:lpstr>The bootstrap</vt:lpstr>
      <vt:lpstr>The bootstrap</vt:lpstr>
      <vt:lpstr>Cross validation versus the bootstrap</vt:lpstr>
      <vt:lpstr>Final thoughts</vt:lpstr>
      <vt:lpstr>REVIEW</vt:lpstr>
      <vt:lpstr>REVIEW</vt:lpstr>
      <vt:lpstr>REVIEW</vt:lpstr>
      <vt:lpstr>REVIEW</vt:lpstr>
      <vt:lpstr>REVIEW</vt:lpstr>
      <vt:lpstr>REVIEW</vt:lpstr>
      <vt:lpstr>REVIEW</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Greenlee, Stuart</dc:creator>
  <cp:lastModifiedBy>Greenlee, Stuart</cp:lastModifiedBy>
  <cp:revision>283</cp:revision>
  <dcterms:created xsi:type="dcterms:W3CDTF">2018-04-15T20:39:55Z</dcterms:created>
  <dcterms:modified xsi:type="dcterms:W3CDTF">2018-05-31T18:36:01Z</dcterms:modified>
</cp:coreProperties>
</file>