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334" r:id="rId2"/>
    <p:sldId id="296" r:id="rId3"/>
    <p:sldId id="297" r:id="rId4"/>
    <p:sldId id="282" r:id="rId5"/>
    <p:sldId id="275" r:id="rId6"/>
    <p:sldId id="292" r:id="rId7"/>
    <p:sldId id="291" r:id="rId8"/>
    <p:sldId id="293" r:id="rId9"/>
    <p:sldId id="333" r:id="rId10"/>
    <p:sldId id="298" r:id="rId11"/>
    <p:sldId id="300" r:id="rId12"/>
    <p:sldId id="299" r:id="rId13"/>
    <p:sldId id="301" r:id="rId14"/>
    <p:sldId id="302" r:id="rId15"/>
    <p:sldId id="294" r:id="rId16"/>
    <p:sldId id="295" r:id="rId17"/>
    <p:sldId id="303" r:id="rId18"/>
    <p:sldId id="304" r:id="rId19"/>
    <p:sldId id="307" r:id="rId20"/>
    <p:sldId id="310" r:id="rId21"/>
    <p:sldId id="306" r:id="rId22"/>
    <p:sldId id="308" r:id="rId23"/>
    <p:sldId id="309" r:id="rId24"/>
    <p:sldId id="311" r:id="rId25"/>
    <p:sldId id="312" r:id="rId26"/>
    <p:sldId id="313" r:id="rId27"/>
    <p:sldId id="314" r:id="rId28"/>
    <p:sldId id="332" r:id="rId29"/>
    <p:sldId id="315" r:id="rId30"/>
    <p:sldId id="316" r:id="rId31"/>
    <p:sldId id="319" r:id="rId32"/>
    <p:sldId id="318" r:id="rId33"/>
    <p:sldId id="317" r:id="rId34"/>
    <p:sldId id="320" r:id="rId35"/>
    <p:sldId id="321" r:id="rId36"/>
    <p:sldId id="322" r:id="rId37"/>
    <p:sldId id="323" r:id="rId38"/>
    <p:sldId id="324" r:id="rId39"/>
    <p:sldId id="329" r:id="rId40"/>
    <p:sldId id="331" r:id="rId41"/>
    <p:sldId id="328" r:id="rId42"/>
    <p:sldId id="325" r:id="rId43"/>
    <p:sldId id="32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, Evan R" initials="CER" lastIdx="1" clrIdx="0">
    <p:extLst>
      <p:ext uri="{19B8F6BF-5375-455C-9EA6-DF929625EA0E}">
        <p15:presenceInfo xmlns:p15="http://schemas.microsoft.com/office/powerpoint/2012/main" userId="S-1-5-21-1981756720-1202999891-1092489882-1083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0" autoAdjust="0"/>
    <p:restoredTop sz="79784" autoAdjust="0"/>
  </p:normalViewPr>
  <p:slideViewPr>
    <p:cSldViewPr snapToGrid="0">
      <p:cViewPr varScale="1">
        <p:scale>
          <a:sx n="53" d="100"/>
          <a:sy n="53" d="100"/>
        </p:scale>
        <p:origin x="11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9B32A-07ED-4522-B92B-578F6F9C50B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F3307-2931-4AA0-BA72-DD639348A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7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Remember,</a:t>
            </a:r>
            <a:r>
              <a:rPr lang="en-US" baseline="0" dirty="0" smtClean="0"/>
              <a:t> LDA used Bayes theorem to make predictions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3307-2931-4AA0-BA72-DD639348A6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12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What</a:t>
            </a:r>
            <a:r>
              <a:rPr lang="en-US" baseline="0" dirty="0" smtClean="0"/>
              <a:t> is the best way to distinguish between these two classes?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linear discriminative classifier might try to draw a straight line that separates these two sets of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3307-2931-4AA0-BA72-DD639348A69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95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 want</a:t>
            </a:r>
            <a:r>
              <a:rPr lang="en-US" baseline="0" dirty="0" smtClean="0"/>
              <a:t> to identify the class that the red X belongs 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What we have here are three very different separators which all perfectly discriminate between the samples.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could all be thought of as their own model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Depending on which model we choose, the red X will be assigned to a different class.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Thus, our assumption of drawing a line between the classes is not enough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Which model do we use and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3307-2931-4AA0-BA72-DD639348A69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86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3307-2931-4AA0-BA72-DD639348A69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68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data points that are not at the margin do not contribute to the loss function used to fit the model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Thus, their position and number do not matter so long as they do not cross the margin.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3307-2931-4AA0-BA72-DD639348A69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06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3307-2931-4AA0-BA72-DD639348A69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81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Rbf kernel</a:t>
            </a:r>
            <a:r>
              <a:rPr lang="en-US" baseline="0" dirty="0" smtClean="0"/>
              <a:t> with varying gamma values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Tuning parameter</a:t>
            </a:r>
            <a:r>
              <a:rPr lang="en-US" baseline="0" dirty="0" smtClean="0"/>
              <a:t> gamma: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higher the value of gamma the more complex the model gets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3307-2931-4AA0-BA72-DD639348A69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06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3307-2931-4AA0-BA72-DD639348A69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04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3307-2931-4AA0-BA72-DD639348A6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3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3307-2931-4AA0-BA72-DD639348A6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26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What if we add a new</a:t>
            </a:r>
            <a:r>
              <a:rPr lang="en-US" baseline="0" dirty="0" smtClean="0"/>
              <a:t> variable “temperature” to our data set…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highlights a drawback of Naïve Bayes: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Naïve Bayes will not be able to take into account the connection between certain weather conditions and certain temperatures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it is sunny and -15 degrees out you will likely not see them playing soccer, but Naïve Bayes will not be able to see this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3307-2931-4AA0-BA72-DD639348A6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26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3307-2931-4AA0-BA72-DD639348A6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37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Less</a:t>
            </a:r>
            <a:r>
              <a:rPr lang="en-US" baseline="0" dirty="0" smtClean="0"/>
              <a:t> commonly used for 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3307-2931-4AA0-BA72-DD639348A6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53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Say we have an</a:t>
            </a:r>
            <a:r>
              <a:rPr lang="en-US" baseline="0" dirty="0" smtClean="0"/>
              <a:t> observation in a data set we are trying to classify…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3307-2931-4AA0-BA72-DD639348A6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59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3307-2931-4AA0-BA72-DD639348A6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70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3307-2931-4AA0-BA72-DD639348A69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8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qmJhPQYRc8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Week </a:t>
            </a:r>
            <a:r>
              <a:rPr lang="en-US" sz="2800" dirty="0" smtClean="0"/>
              <a:t>5 – Classification part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89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5910"/>
            <a:ext cx="9905998" cy="954250"/>
          </a:xfrm>
        </p:spPr>
        <p:txBody>
          <a:bodyPr/>
          <a:lstStyle/>
          <a:p>
            <a:r>
              <a:rPr lang="en-US" dirty="0" smtClean="0"/>
              <a:t>Naïve Bayes – Subtypes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80160"/>
            <a:ext cx="9905999" cy="5243470"/>
          </a:xfrm>
        </p:spPr>
        <p:txBody>
          <a:bodyPr>
            <a:normAutofit/>
          </a:bodyPr>
          <a:lstStyle/>
          <a:p>
            <a:r>
              <a:rPr lang="en-US" dirty="0" smtClean="0"/>
              <a:t>1) Gaussian NB</a:t>
            </a:r>
          </a:p>
          <a:p>
            <a:pPr lvl="1"/>
            <a:r>
              <a:rPr lang="en-US" dirty="0" smtClean="0"/>
              <a:t>Makes assumption that predictors follow a Gaussian distribution</a:t>
            </a:r>
          </a:p>
          <a:p>
            <a:r>
              <a:rPr lang="en-US" dirty="0" smtClean="0"/>
              <a:t>2) Multinomial NB</a:t>
            </a:r>
          </a:p>
          <a:p>
            <a:pPr lvl="1"/>
            <a:r>
              <a:rPr lang="en-US" dirty="0" smtClean="0"/>
              <a:t>Assumes multinomial distribution of predictors.</a:t>
            </a:r>
          </a:p>
          <a:p>
            <a:pPr lvl="1"/>
            <a:r>
              <a:rPr lang="en-US" dirty="0" smtClean="0"/>
              <a:t>Used most commonly with text classification.</a:t>
            </a:r>
          </a:p>
          <a:p>
            <a:r>
              <a:rPr lang="en-US" dirty="0" smtClean="0"/>
              <a:t>3) Bernoulli NB</a:t>
            </a:r>
          </a:p>
          <a:p>
            <a:pPr lvl="1"/>
            <a:r>
              <a:rPr lang="en-US" dirty="0" smtClean="0"/>
              <a:t>Assumes binary predictors.</a:t>
            </a:r>
          </a:p>
          <a:p>
            <a:pPr lvl="1"/>
            <a:r>
              <a:rPr lang="en-US" dirty="0" smtClean="0"/>
              <a:t>Also commonly used in text classification </a:t>
            </a:r>
          </a:p>
          <a:p>
            <a:pPr lvl="2"/>
            <a:r>
              <a:rPr lang="en-US" dirty="0" smtClean="0"/>
              <a:t>For example, binary predictors = different words. 1 = word does appear in document,  0 = word does not appear in the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4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93244"/>
            <a:ext cx="9905998" cy="749172"/>
          </a:xfrm>
        </p:spPr>
        <p:txBody>
          <a:bodyPr/>
          <a:lstStyle/>
          <a:p>
            <a:r>
              <a:rPr lang="en-US" dirty="0" smtClean="0"/>
              <a:t>Naïve Bayes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16736"/>
            <a:ext cx="9905999" cy="5079696"/>
          </a:xfrm>
        </p:spPr>
        <p:txBody>
          <a:bodyPr>
            <a:normAutofit/>
          </a:bodyPr>
          <a:lstStyle/>
          <a:p>
            <a:r>
              <a:rPr lang="en-US" dirty="0" smtClean="0"/>
              <a:t>We have a data set with ‘weather’ as the predictor and a corresponding target variable ‘play’ (lets say soccer).</a:t>
            </a:r>
          </a:p>
          <a:p>
            <a:r>
              <a:rPr lang="en-US" dirty="0" smtClean="0"/>
              <a:t>We want to classify whether players will play or not based on the weather…</a:t>
            </a:r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1) Covert data set to frequency table</a:t>
            </a:r>
          </a:p>
          <a:p>
            <a:pPr lvl="1"/>
            <a:r>
              <a:rPr lang="en-US" dirty="0" smtClean="0"/>
              <a:t>2) Create likelihood table by finding the probabilities</a:t>
            </a:r>
          </a:p>
          <a:p>
            <a:pPr lvl="1"/>
            <a:r>
              <a:rPr lang="en-US" dirty="0" smtClean="0"/>
              <a:t>3) Use Naïve Bayesian equation to calculate the posterior probability for each class with the highest posterior probability is the outcome of prediction.</a:t>
            </a:r>
          </a:p>
          <a:p>
            <a:pPr lvl="2"/>
            <a:r>
              <a:rPr lang="en-US" dirty="0" smtClean="0"/>
              <a:t>Posterior probability = conditional probability that is assigned after the relevant evidence or background is taken into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5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6381"/>
            <a:ext cx="9905998" cy="1478570"/>
          </a:xfrm>
        </p:spPr>
        <p:txBody>
          <a:bodyPr/>
          <a:lstStyle/>
          <a:p>
            <a:r>
              <a:rPr lang="en-US" dirty="0" smtClean="0"/>
              <a:t>Naïve Bayes –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016" y="1510234"/>
            <a:ext cx="2080803" cy="4904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654" y="2260862"/>
            <a:ext cx="4669665" cy="275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1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-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266" y="2097088"/>
            <a:ext cx="6890292" cy="347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1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56029"/>
          </a:xfrm>
        </p:spPr>
        <p:txBody>
          <a:bodyPr/>
          <a:lstStyle/>
          <a:p>
            <a:r>
              <a:rPr lang="en-US" dirty="0" smtClean="0"/>
              <a:t>Lets find out if our NB model will predict the players will be play on a sunny day…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yes|sunny</a:t>
            </a:r>
            <a:r>
              <a:rPr lang="en-US" dirty="0" smtClean="0"/>
              <a:t>) = P(</a:t>
            </a:r>
            <a:r>
              <a:rPr lang="en-US" dirty="0" err="1" smtClean="0"/>
              <a:t>sunny|yes</a:t>
            </a:r>
            <a:r>
              <a:rPr lang="en-US" dirty="0" smtClean="0"/>
              <a:t>)*P(Yes) / P(sunny)</a:t>
            </a:r>
          </a:p>
          <a:p>
            <a:pPr lvl="1"/>
            <a:r>
              <a:rPr lang="en-US" dirty="0" smtClean="0"/>
              <a:t>P(</a:t>
            </a:r>
            <a:r>
              <a:rPr lang="en-US" dirty="0" err="1" smtClean="0"/>
              <a:t>sunny|yes</a:t>
            </a:r>
            <a:r>
              <a:rPr lang="en-US" dirty="0" smtClean="0"/>
              <a:t>) = 3/9 = 0.33</a:t>
            </a:r>
          </a:p>
          <a:p>
            <a:pPr lvl="1"/>
            <a:r>
              <a:rPr lang="en-US" dirty="0" smtClean="0"/>
              <a:t>P(sunny) = 5/14 = 0.36</a:t>
            </a:r>
          </a:p>
          <a:p>
            <a:pPr lvl="1"/>
            <a:r>
              <a:rPr lang="en-US" dirty="0" smtClean="0"/>
              <a:t>P(yes) = 9/14 = 0.64</a:t>
            </a:r>
          </a:p>
          <a:p>
            <a:r>
              <a:rPr lang="en-US" dirty="0" smtClean="0"/>
              <a:t>So… P(</a:t>
            </a:r>
            <a:r>
              <a:rPr lang="en-US" dirty="0" err="1" smtClean="0"/>
              <a:t>yes|sunny</a:t>
            </a:r>
            <a:r>
              <a:rPr lang="en-US" dirty="0" smtClean="0"/>
              <a:t>) = 0.33*0.64 / 0.36 = </a:t>
            </a:r>
            <a:r>
              <a:rPr lang="en-US" b="1" dirty="0" smtClean="0"/>
              <a:t>0.60</a:t>
            </a:r>
          </a:p>
          <a:p>
            <a:r>
              <a:rPr lang="en-US" b="1" dirty="0" smtClean="0"/>
              <a:t>Prediction = Yes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02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- Advantages and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980" y="1897040"/>
            <a:ext cx="10310432" cy="4558352"/>
          </a:xfrm>
        </p:spPr>
        <p:txBody>
          <a:bodyPr>
            <a:normAutofit/>
          </a:bodyPr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Easy and fast implementation, prediction due to limited computation</a:t>
            </a:r>
          </a:p>
          <a:p>
            <a:pPr lvl="1"/>
            <a:r>
              <a:rPr lang="en-US" dirty="0" smtClean="0"/>
              <a:t>Performs well for multi-class prediction</a:t>
            </a:r>
          </a:p>
          <a:p>
            <a:pPr lvl="1"/>
            <a:r>
              <a:rPr lang="en-US" dirty="0" smtClean="0"/>
              <a:t>When independence assumption holds, outperforms logistic regression</a:t>
            </a:r>
          </a:p>
          <a:p>
            <a:pPr lvl="2"/>
            <a:r>
              <a:rPr lang="en-US" dirty="0" smtClean="0"/>
              <a:t>Also needs less data to train</a:t>
            </a:r>
          </a:p>
          <a:p>
            <a:r>
              <a:rPr lang="en-US" dirty="0" smtClean="0"/>
              <a:t>Drawbacks:</a:t>
            </a:r>
          </a:p>
          <a:p>
            <a:pPr lvl="1"/>
            <a:r>
              <a:rPr lang="en-US" dirty="0" smtClean="0"/>
              <a:t>Not known to output the most accurate probabilities, more focused on the classifying correctly</a:t>
            </a:r>
          </a:p>
          <a:p>
            <a:pPr lvl="1"/>
            <a:r>
              <a:rPr lang="en-US" dirty="0" smtClean="0"/>
              <a:t>Assumption of completely independent predictors is rarely met in the real world</a:t>
            </a:r>
          </a:p>
          <a:p>
            <a:pPr lvl="1"/>
            <a:r>
              <a:rPr lang="en-US" dirty="0" smtClean="0"/>
              <a:t>Will run into issues if a categorical variable exists in the test set that does not in the training set</a:t>
            </a:r>
          </a:p>
        </p:txBody>
      </p:sp>
    </p:spTree>
    <p:extLst>
      <p:ext uri="{BB962C8B-B14F-4D97-AF65-F5344CB8AC3E}">
        <p14:creationId xmlns:p14="http://schemas.microsoft.com/office/powerpoint/2010/main" val="377187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– Real World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Real-time prediction</a:t>
            </a:r>
          </a:p>
          <a:p>
            <a:pPr lvl="1"/>
            <a:r>
              <a:rPr lang="en-US" dirty="0" smtClean="0"/>
              <a:t>Its speed allows for near-real-time predictions to work</a:t>
            </a:r>
          </a:p>
          <a:p>
            <a:r>
              <a:rPr lang="en-US" dirty="0" smtClean="0"/>
              <a:t>2) Text classification / Spam Filtering / Sentiment Analysis</a:t>
            </a:r>
          </a:p>
          <a:p>
            <a:r>
              <a:rPr lang="en-US" dirty="0"/>
              <a:t>3</a:t>
            </a:r>
            <a:r>
              <a:rPr lang="en-US" dirty="0" smtClean="0"/>
              <a:t>) Recommendation System</a:t>
            </a:r>
          </a:p>
          <a:p>
            <a:pPr lvl="1"/>
            <a:r>
              <a:rPr lang="en-US" dirty="0" smtClean="0"/>
              <a:t>Often used as part of ML systems that can predict if a user would like a given resource or not (online retailers)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9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– Final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easy implementation with very low computing power necessary</a:t>
            </a:r>
          </a:p>
          <a:p>
            <a:r>
              <a:rPr lang="en-US" dirty="0" smtClean="0"/>
              <a:t>Performs best with cleaned, normally distributed data with few correlated features</a:t>
            </a:r>
          </a:p>
          <a:p>
            <a:r>
              <a:rPr lang="en-US" dirty="0" smtClean="0"/>
              <a:t>Try it for any classification problem! </a:t>
            </a:r>
          </a:p>
          <a:p>
            <a:r>
              <a:rPr lang="en-US" dirty="0" smtClean="0"/>
              <a:t>Test against other algorithms, it often outperforms them</a:t>
            </a:r>
          </a:p>
          <a:p>
            <a:r>
              <a:rPr lang="en-US" dirty="0" smtClean="0"/>
              <a:t>Should be one of the first methods you try in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9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K-Nearest-Neighbors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05009"/>
          </a:xfrm>
        </p:spPr>
        <p:txBody>
          <a:bodyPr/>
          <a:lstStyle/>
          <a:p>
            <a:r>
              <a:rPr lang="en-US" dirty="0" smtClean="0"/>
              <a:t>Non-parametric classification method</a:t>
            </a:r>
          </a:p>
          <a:p>
            <a:pPr lvl="1"/>
            <a:r>
              <a:rPr lang="en-US" dirty="0" smtClean="0"/>
              <a:t>Does not make assumptions on the distribution of our features.</a:t>
            </a:r>
          </a:p>
          <a:p>
            <a:pPr lvl="1"/>
            <a:r>
              <a:rPr lang="en-US" dirty="0" smtClean="0"/>
              <a:t>Can also be used for regression.</a:t>
            </a:r>
          </a:p>
          <a:p>
            <a:r>
              <a:rPr lang="en-US" dirty="0" smtClean="0"/>
              <a:t>Easy to interpret</a:t>
            </a:r>
          </a:p>
          <a:p>
            <a:r>
              <a:rPr lang="en-US" dirty="0" smtClean="0"/>
              <a:t>Insensitive to outliers/random noise</a:t>
            </a:r>
          </a:p>
          <a:p>
            <a:r>
              <a:rPr lang="en-US" dirty="0" smtClean="0"/>
              <a:t>Mainly used with quantitative variables</a:t>
            </a:r>
          </a:p>
          <a:p>
            <a:pPr lvl="1"/>
            <a:r>
              <a:rPr lang="en-US" dirty="0" smtClean="0"/>
              <a:t>Can technically be used with qualitative variables with special distance functions</a:t>
            </a:r>
          </a:p>
        </p:txBody>
      </p:sp>
    </p:spTree>
    <p:extLst>
      <p:ext uri="{BB962C8B-B14F-4D97-AF65-F5344CB8AC3E}">
        <p14:creationId xmlns:p14="http://schemas.microsoft.com/office/powerpoint/2010/main" val="392382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– Prediction step by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31857"/>
          </a:xfrm>
        </p:spPr>
        <p:txBody>
          <a:bodyPr/>
          <a:lstStyle/>
          <a:p>
            <a:r>
              <a:rPr lang="en-US" dirty="0" smtClean="0"/>
              <a:t>1) Choose value for k</a:t>
            </a:r>
          </a:p>
          <a:p>
            <a:r>
              <a:rPr lang="en-US" dirty="0" smtClean="0"/>
              <a:t>2) Calculate similarity based on distance function</a:t>
            </a:r>
          </a:p>
          <a:p>
            <a:pPr lvl="1"/>
            <a:r>
              <a:rPr lang="en-US" dirty="0" smtClean="0"/>
              <a:t>Many distance functions but most commonly used in Euclidean</a:t>
            </a:r>
          </a:p>
          <a:p>
            <a:r>
              <a:rPr lang="en-US" dirty="0" smtClean="0"/>
              <a:t>3) Determine K nearest neighbors based upon distance</a:t>
            </a:r>
          </a:p>
          <a:p>
            <a:r>
              <a:rPr lang="en-US" dirty="0" smtClean="0"/>
              <a:t>4) Make majority decision based on neighbors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0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</a:p>
          <a:p>
            <a:r>
              <a:rPr lang="en-US" dirty="0" smtClean="0"/>
              <a:t>Naïve Bayes</a:t>
            </a:r>
          </a:p>
          <a:p>
            <a:r>
              <a:rPr lang="en-US" dirty="0" smtClean="0"/>
              <a:t>K-Nearest Neighbors (KNN)</a:t>
            </a:r>
          </a:p>
          <a:p>
            <a:r>
              <a:rPr lang="en-US" dirty="0" smtClean="0"/>
              <a:t>Support Vector Machines (SVM)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29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20232"/>
            <a:ext cx="9905998" cy="1478570"/>
          </a:xfrm>
        </p:spPr>
        <p:txBody>
          <a:bodyPr/>
          <a:lstStyle/>
          <a:p>
            <a:r>
              <a:rPr lang="en-US" dirty="0" smtClean="0"/>
              <a:t>KNN – Distance Functions</a:t>
            </a:r>
            <a:endParaRPr lang="en-US" dirty="0"/>
          </a:p>
        </p:txBody>
      </p:sp>
      <p:pic>
        <p:nvPicPr>
          <p:cNvPr id="6156" name="Picture 12" descr="http://www.improvedoutcomes.com/docs/WebSiteDocs/image/diagram_euclidean_manhattan_distance_metric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627" y="1928658"/>
            <a:ext cx="7651567" cy="37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03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– </a:t>
            </a:r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r>
              <a:rPr lang="en-US" dirty="0" smtClean="0"/>
              <a:t>What should we classify the blue star as based on the information we have?</a:t>
            </a:r>
          </a:p>
          <a:p>
            <a:endParaRPr lang="en-US" dirty="0"/>
          </a:p>
        </p:txBody>
      </p:sp>
      <p:pic>
        <p:nvPicPr>
          <p:cNvPr id="4" name="Picture 4" descr="scenario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257" y="2797912"/>
            <a:ext cx="8059041" cy="35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scenari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258" y="2797913"/>
            <a:ext cx="8059038" cy="352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4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145867"/>
            <a:ext cx="9905998" cy="1478570"/>
          </a:xfrm>
        </p:spPr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– Full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187354"/>
            <a:ext cx="6296618" cy="5227093"/>
          </a:xfrm>
        </p:spPr>
        <p:txBody>
          <a:bodyPr/>
          <a:lstStyle/>
          <a:p>
            <a:r>
              <a:rPr lang="en-US" dirty="0" smtClean="0"/>
              <a:t>We run T-shirt company and have some data about customer’s height, weight, and T shirt size.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have a new customer named ‘Stu’</a:t>
            </a:r>
            <a:r>
              <a:rPr lang="en-US" dirty="0"/>
              <a:t> </a:t>
            </a:r>
            <a:r>
              <a:rPr lang="en-US" dirty="0" smtClean="0"/>
              <a:t>who has a height of 161cm and a weight of 61kg.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want to predict his T-shirt size…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656" y="184261"/>
            <a:ext cx="3514984" cy="642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9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35638"/>
            <a:ext cx="9905998" cy="753082"/>
          </a:xfrm>
        </p:spPr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– Full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54480"/>
            <a:ext cx="9905999" cy="4696195"/>
          </a:xfrm>
        </p:spPr>
        <p:txBody>
          <a:bodyPr/>
          <a:lstStyle/>
          <a:p>
            <a:r>
              <a:rPr lang="en-US" dirty="0" smtClean="0"/>
              <a:t>Step #1:</a:t>
            </a:r>
          </a:p>
          <a:p>
            <a:pPr lvl="1"/>
            <a:r>
              <a:rPr lang="en-US" dirty="0" smtClean="0"/>
              <a:t>Choose value for k</a:t>
            </a:r>
          </a:p>
          <a:p>
            <a:r>
              <a:rPr lang="en-US" dirty="0" smtClean="0"/>
              <a:t>Step #2:</a:t>
            </a:r>
          </a:p>
          <a:p>
            <a:pPr lvl="1"/>
            <a:r>
              <a:rPr lang="en-US" dirty="0" smtClean="0"/>
              <a:t>Use Euclidean distance function to calculate similarity</a:t>
            </a:r>
          </a:p>
          <a:p>
            <a:r>
              <a:rPr lang="en-US" dirty="0" smtClean="0"/>
              <a:t>Step #3:</a:t>
            </a:r>
          </a:p>
          <a:p>
            <a:pPr lvl="1"/>
            <a:r>
              <a:rPr lang="en-US" dirty="0" smtClean="0"/>
              <a:t>Find the nearest neighbors</a:t>
            </a:r>
          </a:p>
          <a:p>
            <a:r>
              <a:rPr lang="en-US" dirty="0" smtClean="0"/>
              <a:t>Step #4:</a:t>
            </a:r>
          </a:p>
          <a:p>
            <a:pPr lvl="1"/>
            <a:r>
              <a:rPr lang="en-US" dirty="0" smtClean="0"/>
              <a:t>Make a prediction</a:t>
            </a:r>
          </a:p>
        </p:txBody>
      </p:sp>
    </p:spTree>
    <p:extLst>
      <p:ext uri="{BB962C8B-B14F-4D97-AF65-F5344CB8AC3E}">
        <p14:creationId xmlns:p14="http://schemas.microsoft.com/office/powerpoint/2010/main" val="213227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5970"/>
            <a:ext cx="9905998" cy="1082478"/>
          </a:xfrm>
        </p:spPr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– Full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14" y="2249486"/>
            <a:ext cx="9905999" cy="4178609"/>
          </a:xfrm>
        </p:spPr>
        <p:txBody>
          <a:bodyPr/>
          <a:lstStyle/>
          <a:p>
            <a:r>
              <a:rPr lang="en-US" dirty="0" smtClean="0"/>
              <a:t>1) Choose value of k</a:t>
            </a:r>
          </a:p>
          <a:p>
            <a:pPr lvl="1"/>
            <a:r>
              <a:rPr lang="en-US" dirty="0" smtClean="0"/>
              <a:t> Let k = 5</a:t>
            </a:r>
          </a:p>
          <a:p>
            <a:r>
              <a:rPr lang="en-US" dirty="0" smtClean="0"/>
              <a:t>2) Calculate Euclidean distance </a:t>
            </a:r>
            <a:endParaRPr lang="en-US" dirty="0"/>
          </a:p>
          <a:p>
            <a:pPr lvl="1"/>
            <a:r>
              <a:rPr lang="en-US" dirty="0" smtClean="0"/>
              <a:t>Euclidean distance =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Example: distance between the first observation and a new observation (Stu) = </a:t>
            </a:r>
          </a:p>
          <a:p>
            <a:pPr lvl="2"/>
            <a:r>
              <a:rPr lang="en-US" i="1" dirty="0"/>
              <a:t>=SQRT((161-158)^2+(61-58)^2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We repeat this for all observations compared to our new observation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172" name="Picture 4" descr="Image result for euclidean distance 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311" y="3712190"/>
            <a:ext cx="2632824" cy="68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15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– Full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331" y="2097088"/>
            <a:ext cx="4317693" cy="3541714"/>
          </a:xfrm>
        </p:spPr>
        <p:txBody>
          <a:bodyPr/>
          <a:lstStyle/>
          <a:p>
            <a:r>
              <a:rPr lang="en-US" dirty="0" smtClean="0"/>
              <a:t>3) Find k-nearest-neighbors: </a:t>
            </a:r>
          </a:p>
          <a:p>
            <a:pPr lvl="1"/>
            <a:endParaRPr lang="en-US" dirty="0"/>
          </a:p>
        </p:txBody>
      </p:sp>
      <p:pic>
        <p:nvPicPr>
          <p:cNvPr id="8194" name="Picture 2" descr="https://2.bp.blogspot.com/-46qXZZx6OKM/WjfXtoYZ8cI/AAAAAAAAGhw/73azNjuB5AoJcSDZ4SSxWVt7n-UDzxO1QCEwYBhgL/s1600/k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938" y="330063"/>
            <a:ext cx="3822628" cy="621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04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– Full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991" y="2097088"/>
            <a:ext cx="3889612" cy="3757802"/>
          </a:xfrm>
        </p:spPr>
        <p:txBody>
          <a:bodyPr/>
          <a:lstStyle/>
          <a:p>
            <a:r>
              <a:rPr lang="en-US" dirty="0" smtClean="0"/>
              <a:t>4) Make prediction: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Prediction:</a:t>
            </a:r>
          </a:p>
          <a:p>
            <a:pPr lvl="1"/>
            <a:r>
              <a:rPr lang="en-US" dirty="0" smtClean="0"/>
              <a:t>Stu wears a Medium size shirt</a:t>
            </a:r>
            <a:endParaRPr lang="en-US" dirty="0"/>
          </a:p>
        </p:txBody>
      </p:sp>
      <p:pic>
        <p:nvPicPr>
          <p:cNvPr id="9218" name="Picture 2" descr="https://1.bp.blogspot.com/-KfZqdgwJAHg/WjhfBziLKCI/AAAAAAAAGiU/9gUJHU8ztoMjMXQaAvdtkR-OZdzRrNKfgCLcBGAs/s1600/knn%2B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967" y="2019125"/>
            <a:ext cx="5548289" cy="400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61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81991"/>
            <a:ext cx="9905998" cy="1478570"/>
          </a:xfrm>
        </p:spPr>
        <p:txBody>
          <a:bodyPr/>
          <a:lstStyle/>
          <a:p>
            <a:r>
              <a:rPr lang="en-US" dirty="0" smtClean="0"/>
              <a:t>KNN – Advantages and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60561"/>
            <a:ext cx="10426890" cy="4694830"/>
          </a:xfrm>
        </p:spPr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Simple implementation</a:t>
            </a:r>
          </a:p>
          <a:p>
            <a:pPr lvl="1"/>
            <a:r>
              <a:rPr lang="en-US" dirty="0" smtClean="0"/>
              <a:t>Flexible non-parametric approach can be used with complex predictor-target relationships</a:t>
            </a:r>
          </a:p>
          <a:p>
            <a:pPr lvl="1"/>
            <a:r>
              <a:rPr lang="en-US" dirty="0" smtClean="0"/>
              <a:t>Naturally handles multi-class cases effectively</a:t>
            </a:r>
          </a:p>
          <a:p>
            <a:pPr lvl="1"/>
            <a:r>
              <a:rPr lang="en-US" dirty="0" smtClean="0"/>
              <a:t>Performs well in practice with enough training data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Prone to overfitting, especially if k is small</a:t>
            </a:r>
          </a:p>
          <a:p>
            <a:pPr lvl="1"/>
            <a:r>
              <a:rPr lang="en-US" dirty="0" smtClean="0"/>
              <a:t>Computationally expensive, as algorithm stores all of the training data</a:t>
            </a:r>
          </a:p>
          <a:p>
            <a:pPr lvl="1"/>
            <a:r>
              <a:rPr lang="en-US" dirty="0" smtClean="0"/>
              <a:t>High memory requirement</a:t>
            </a:r>
          </a:p>
          <a:p>
            <a:pPr lvl="1"/>
            <a:r>
              <a:rPr lang="en-US" dirty="0" smtClean="0"/>
              <a:t>Prediction can be slower with large amount of data</a:t>
            </a:r>
          </a:p>
        </p:txBody>
      </p:sp>
    </p:spTree>
    <p:extLst>
      <p:ext uri="{BB962C8B-B14F-4D97-AF65-F5344CB8AC3E}">
        <p14:creationId xmlns:p14="http://schemas.microsoft.com/office/powerpoint/2010/main" val="205386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9577"/>
            <a:ext cx="9905998" cy="823916"/>
          </a:xfrm>
        </p:spPr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– Final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93949"/>
            <a:ext cx="9905999" cy="4297252"/>
          </a:xfrm>
        </p:spPr>
        <p:txBody>
          <a:bodyPr/>
          <a:lstStyle/>
          <a:p>
            <a:r>
              <a:rPr lang="en-US" dirty="0" smtClean="0"/>
              <a:t>Very simple, should be one of the first methods you try in multi-class classification problems</a:t>
            </a:r>
          </a:p>
          <a:p>
            <a:r>
              <a:rPr lang="en-US" dirty="0" smtClean="0"/>
              <a:t>You will need a relatively significant amount of data to get accurate</a:t>
            </a:r>
          </a:p>
          <a:p>
            <a:r>
              <a:rPr lang="en-US" dirty="0" smtClean="0"/>
              <a:t>Do not use when p &gt;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3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Powerful and flexible non-parametric class of algorithms used for both regression and classification</a:t>
            </a:r>
          </a:p>
          <a:p>
            <a:r>
              <a:rPr lang="en-US" dirty="0" smtClean="0"/>
              <a:t>More complex than the previous models we have covered</a:t>
            </a:r>
          </a:p>
          <a:p>
            <a:r>
              <a:rPr lang="en-US" dirty="0" smtClean="0"/>
              <a:t>Very high accuracy, even with a smaller (clean) data sets</a:t>
            </a:r>
          </a:p>
          <a:p>
            <a:r>
              <a:rPr lang="en-US" dirty="0" smtClean="0"/>
              <a:t>Efficient as it only uses a subset of training data point</a:t>
            </a:r>
          </a:p>
        </p:txBody>
      </p:sp>
    </p:spTree>
    <p:extLst>
      <p:ext uri="{BB962C8B-B14F-4D97-AF65-F5344CB8AC3E}">
        <p14:creationId xmlns:p14="http://schemas.microsoft.com/office/powerpoint/2010/main" val="129091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–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8282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Simple, parametric, linear technique for binary classification</a:t>
            </a:r>
          </a:p>
          <a:p>
            <a:r>
              <a:rPr lang="en-US" dirty="0" smtClean="0"/>
              <a:t>Linear Discriminant Analysis (LDA)</a:t>
            </a:r>
          </a:p>
          <a:p>
            <a:pPr lvl="1"/>
            <a:r>
              <a:rPr lang="en-US" dirty="0" smtClean="0"/>
              <a:t>Popular parametric method for multi-class classification that assumes Gaussian (normally) distributed predictors with same variance.</a:t>
            </a:r>
          </a:p>
          <a:p>
            <a:pPr lvl="1"/>
            <a:r>
              <a:rPr lang="en-US" dirty="0" smtClean="0"/>
              <a:t>Uses Bayes Theorem to make probability predictions</a:t>
            </a:r>
          </a:p>
          <a:p>
            <a:r>
              <a:rPr lang="en-US" dirty="0" smtClean="0"/>
              <a:t>Quadratic Discriminant Analysis (QDA)</a:t>
            </a:r>
          </a:p>
          <a:p>
            <a:pPr lvl="1"/>
            <a:r>
              <a:rPr lang="en-US" dirty="0" smtClean="0"/>
              <a:t>Essentially the same as LDA but without assumption that predictors have the same variance. </a:t>
            </a:r>
          </a:p>
          <a:p>
            <a:pPr lvl="1"/>
            <a:r>
              <a:rPr lang="en-US" dirty="0" smtClean="0"/>
              <a:t>More flexible version of LDA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7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9418"/>
            <a:ext cx="9905998" cy="1083989"/>
          </a:xfrm>
        </p:spPr>
        <p:txBody>
          <a:bodyPr/>
          <a:lstStyle/>
          <a:p>
            <a:r>
              <a:rPr lang="en-US" dirty="0" smtClean="0"/>
              <a:t>SVM – simple 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545" y="1133407"/>
            <a:ext cx="7557732" cy="530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0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9418"/>
            <a:ext cx="9905998" cy="1083989"/>
          </a:xfrm>
        </p:spPr>
        <p:txBody>
          <a:bodyPr/>
          <a:lstStyle/>
          <a:p>
            <a:r>
              <a:rPr lang="en-US" dirty="0" smtClean="0"/>
              <a:t>SVM – simple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624" y="1133407"/>
            <a:ext cx="7453575" cy="525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6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9418"/>
            <a:ext cx="9905998" cy="1083989"/>
          </a:xfrm>
        </p:spPr>
        <p:txBody>
          <a:bodyPr/>
          <a:lstStyle/>
          <a:p>
            <a:r>
              <a:rPr lang="en-US" dirty="0" smtClean="0"/>
              <a:t>SVM – simple example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1413" y="1307792"/>
            <a:ext cx="6869823" cy="71207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Main goal of SVM = Maximize the margin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310" y="2019869"/>
            <a:ext cx="6420204" cy="448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0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9210"/>
            <a:ext cx="9905998" cy="800849"/>
          </a:xfrm>
        </p:spPr>
        <p:txBody>
          <a:bodyPr/>
          <a:lstStyle/>
          <a:p>
            <a:r>
              <a:rPr lang="en-US" dirty="0" smtClean="0"/>
              <a:t>SVM – Fitting a Linear SVM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62" y="1160059"/>
            <a:ext cx="4258102" cy="5076968"/>
          </a:xfrm>
        </p:spPr>
        <p:txBody>
          <a:bodyPr/>
          <a:lstStyle/>
          <a:p>
            <a:r>
              <a:rPr lang="en-US" dirty="0" smtClean="0"/>
              <a:t>Here we plotted a dividing line that maximizes the margin between the two classes</a:t>
            </a:r>
          </a:p>
          <a:p>
            <a:r>
              <a:rPr lang="en-US" dirty="0" smtClean="0"/>
              <a:t>Notice some of the points touch the margin…</a:t>
            </a:r>
          </a:p>
          <a:p>
            <a:pPr lvl="1"/>
            <a:r>
              <a:rPr lang="en-US" dirty="0" smtClean="0"/>
              <a:t>These are out </a:t>
            </a:r>
            <a:r>
              <a:rPr lang="en-US" b="1" dirty="0" smtClean="0"/>
              <a:t>support vectors</a:t>
            </a:r>
          </a:p>
          <a:p>
            <a:pPr lvl="1"/>
            <a:r>
              <a:rPr lang="en-US" dirty="0" smtClean="0"/>
              <a:t>According to SVM, these are the only points that matter</a:t>
            </a:r>
          </a:p>
          <a:p>
            <a:pPr lvl="1"/>
            <a:r>
              <a:rPr lang="en-US" dirty="0" smtClean="0"/>
              <a:t>Any point further from the margin which are on the correct side do not modify the fit!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446" y="1377982"/>
            <a:ext cx="6648093" cy="464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7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- 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data that is not linearly separable?</a:t>
            </a:r>
          </a:p>
          <a:p>
            <a:r>
              <a:rPr lang="en-US" dirty="0" smtClean="0"/>
              <a:t>SVM becomes extremely powerful when combined with </a:t>
            </a:r>
            <a:r>
              <a:rPr lang="en-US" i="1" dirty="0" smtClean="0"/>
              <a:t>kernels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Kernels allow us to project our data into higher-dimensional space defined by polynomials and Gaussian basis functions</a:t>
            </a:r>
          </a:p>
          <a:p>
            <a:pPr lvl="1"/>
            <a:r>
              <a:rPr lang="en-US" dirty="0" smtClean="0"/>
              <a:t>Thus we are able to fit for nonlinear relationships with a linear classifier.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5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384" y="178995"/>
            <a:ext cx="9905998" cy="896085"/>
          </a:xfrm>
        </p:spPr>
        <p:txBody>
          <a:bodyPr/>
          <a:lstStyle/>
          <a:p>
            <a:r>
              <a:rPr lang="en-US" dirty="0" smtClean="0"/>
              <a:t>SVM - 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384" y="1460310"/>
            <a:ext cx="4350414" cy="4330891"/>
          </a:xfrm>
        </p:spPr>
        <p:txBody>
          <a:bodyPr/>
          <a:lstStyle/>
          <a:p>
            <a:r>
              <a:rPr lang="en-US" dirty="0" smtClean="0"/>
              <a:t>There is no way we can use linear discrimination to separate these classes…</a:t>
            </a:r>
          </a:p>
          <a:p>
            <a:r>
              <a:rPr lang="en-US" dirty="0" smtClean="0"/>
              <a:t>So we use a basis function to project the data into a higher dimension such that a separator would work!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105" y="1361157"/>
            <a:ext cx="6355002" cy="443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5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27450"/>
            <a:ext cx="9905998" cy="705315"/>
          </a:xfrm>
        </p:spPr>
        <p:txBody>
          <a:bodyPr/>
          <a:lstStyle/>
          <a:p>
            <a:r>
              <a:rPr lang="en-US" dirty="0" smtClean="0"/>
              <a:t>SVM - Kernels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3126" y="1282890"/>
            <a:ext cx="7022572" cy="47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5190"/>
            <a:ext cx="9905998" cy="869088"/>
          </a:xfrm>
        </p:spPr>
        <p:txBody>
          <a:bodyPr/>
          <a:lstStyle/>
          <a:p>
            <a:r>
              <a:rPr lang="en-US" dirty="0" smtClean="0"/>
              <a:t>SVM - Kernels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161" y="1360109"/>
            <a:ext cx="6726499" cy="47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2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4716"/>
            <a:ext cx="9905998" cy="745960"/>
          </a:xfrm>
        </p:spPr>
        <p:txBody>
          <a:bodyPr/>
          <a:lstStyle/>
          <a:p>
            <a:r>
              <a:rPr lang="en-US" dirty="0" smtClean="0"/>
              <a:t>SVM – Tuning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19116"/>
            <a:ext cx="3253167" cy="4844956"/>
          </a:xfrm>
        </p:spPr>
        <p:txBody>
          <a:bodyPr/>
          <a:lstStyle/>
          <a:p>
            <a:r>
              <a:rPr lang="en-US" dirty="0" smtClean="0"/>
              <a:t>What if a perfect boundary does not exist? </a:t>
            </a:r>
          </a:p>
          <a:p>
            <a:r>
              <a:rPr lang="en-US" dirty="0" smtClean="0"/>
              <a:t>How do we handle overlap?</a:t>
            </a:r>
          </a:p>
          <a:p>
            <a:r>
              <a:rPr lang="en-US" dirty="0" smtClean="0"/>
              <a:t>Answer: </a:t>
            </a:r>
          </a:p>
          <a:p>
            <a:pPr lvl="1"/>
            <a:r>
              <a:rPr lang="en-US" b="1" dirty="0" smtClean="0"/>
              <a:t>We soften the margins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718" y="1337480"/>
            <a:ext cx="6004693" cy="431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7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5563"/>
            <a:ext cx="9905998" cy="841792"/>
          </a:xfrm>
        </p:spPr>
        <p:txBody>
          <a:bodyPr/>
          <a:lstStyle/>
          <a:p>
            <a:r>
              <a:rPr lang="en-US" dirty="0" smtClean="0"/>
              <a:t>SVM –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310185"/>
            <a:ext cx="9905999" cy="5131558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</a:p>
          <a:p>
            <a:pPr lvl="1"/>
            <a:r>
              <a:rPr lang="en-US" dirty="0"/>
              <a:t>Penalty parameter of the error term.</a:t>
            </a:r>
          </a:p>
          <a:p>
            <a:pPr lvl="1"/>
            <a:r>
              <a:rPr lang="en-US" dirty="0"/>
              <a:t>Controls the trade off between a smooth boundary and classifying the training points correctly</a:t>
            </a:r>
          </a:p>
          <a:p>
            <a:pPr lvl="1"/>
            <a:r>
              <a:rPr lang="en-US" dirty="0"/>
              <a:t>Responsible for softening the margins</a:t>
            </a:r>
          </a:p>
          <a:p>
            <a:pPr lvl="2"/>
            <a:r>
              <a:rPr lang="en-US" dirty="0"/>
              <a:t>The smaller the value for C the smaller the </a:t>
            </a:r>
            <a:r>
              <a:rPr lang="en-US" dirty="0" smtClean="0"/>
              <a:t>margins</a:t>
            </a:r>
          </a:p>
          <a:p>
            <a:r>
              <a:rPr lang="en-US" dirty="0" smtClean="0"/>
              <a:t>Gamma</a:t>
            </a:r>
          </a:p>
          <a:p>
            <a:pPr lvl="1"/>
            <a:r>
              <a:rPr lang="en-US" dirty="0" smtClean="0"/>
              <a:t>Kernel coefficient for ‘rbf’, ’poly’, and ‘sigmoid’ kernel functions</a:t>
            </a:r>
          </a:p>
          <a:p>
            <a:pPr lvl="1"/>
            <a:r>
              <a:rPr lang="en-US" dirty="0" smtClean="0"/>
              <a:t>Higher the value, the more complex the model gets</a:t>
            </a:r>
          </a:p>
          <a:p>
            <a:pPr lvl="2"/>
            <a:r>
              <a:rPr lang="en-US" dirty="0" smtClean="0"/>
              <a:t>Also, the more prone to overfitting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6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Theorem – Example</a:t>
            </a:r>
            <a:endParaRPr lang="en-US" dirty="0"/>
          </a:p>
        </p:txBody>
      </p:sp>
      <p:pic>
        <p:nvPicPr>
          <p:cNvPr id="4" name="OqmJhPQYRc8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08109" y="527078"/>
            <a:ext cx="10349746" cy="567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5190"/>
            <a:ext cx="9905998" cy="869088"/>
          </a:xfrm>
        </p:spPr>
        <p:txBody>
          <a:bodyPr/>
          <a:lstStyle/>
          <a:p>
            <a:r>
              <a:rPr lang="en-US" dirty="0" smtClean="0"/>
              <a:t>SVM - 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30" y="2139696"/>
            <a:ext cx="11565164" cy="34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6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5190"/>
            <a:ext cx="9905998" cy="869088"/>
          </a:xfrm>
        </p:spPr>
        <p:txBody>
          <a:bodyPr/>
          <a:lstStyle/>
          <a:p>
            <a:r>
              <a:rPr lang="en-US" dirty="0" smtClean="0"/>
              <a:t>SVM - Parameters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04" y="2093018"/>
            <a:ext cx="11524015" cy="342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0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83" y="222732"/>
            <a:ext cx="9905998" cy="787201"/>
          </a:xfrm>
        </p:spPr>
        <p:txBody>
          <a:bodyPr>
            <a:normAutofit/>
          </a:bodyPr>
          <a:lstStyle/>
          <a:p>
            <a:r>
              <a:rPr lang="en-US" dirty="0" smtClean="0"/>
              <a:t>SVM – Advantages and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09932"/>
            <a:ext cx="9905999" cy="559558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Advantages:</a:t>
            </a:r>
            <a:endParaRPr lang="en-US" dirty="0"/>
          </a:p>
          <a:p>
            <a:pPr lvl="1"/>
            <a:r>
              <a:rPr lang="en-US" dirty="0" smtClean="0"/>
              <a:t>Reliance on relatively few support vectors means they are compact models, take up very little memory</a:t>
            </a:r>
          </a:p>
          <a:p>
            <a:pPr lvl="1"/>
            <a:r>
              <a:rPr lang="en-US" dirty="0" smtClean="0"/>
              <a:t>Once model is trained, prediction is very fast</a:t>
            </a:r>
          </a:p>
          <a:p>
            <a:pPr lvl="1"/>
            <a:r>
              <a:rPr lang="en-US" dirty="0" smtClean="0"/>
              <a:t>Works very well with high-dimensional data</a:t>
            </a:r>
          </a:p>
          <a:p>
            <a:pPr lvl="2"/>
            <a:r>
              <a:rPr lang="en-US" dirty="0" smtClean="0"/>
              <a:t>Even with data where p &gt; n</a:t>
            </a:r>
          </a:p>
          <a:p>
            <a:pPr lvl="1"/>
            <a:r>
              <a:rPr lang="en-US" dirty="0" smtClean="0"/>
              <a:t>Integration with kernel methods makes them very flexible, able to adapt to many data types</a:t>
            </a:r>
          </a:p>
          <a:p>
            <a:r>
              <a:rPr lang="en-US" dirty="0" smtClean="0"/>
              <a:t>Drawbacks:</a:t>
            </a:r>
          </a:p>
          <a:p>
            <a:pPr lvl="1"/>
            <a:r>
              <a:rPr lang="en-US" dirty="0" smtClean="0"/>
              <a:t>Training can be computationally expensive with a large number of training samples</a:t>
            </a:r>
          </a:p>
          <a:p>
            <a:pPr lvl="1"/>
            <a:r>
              <a:rPr lang="en-US" dirty="0" smtClean="0"/>
              <a:t>Strongly dependent on suitable choice for softening parameter</a:t>
            </a:r>
          </a:p>
          <a:p>
            <a:pPr lvl="1"/>
            <a:r>
              <a:rPr lang="en-US" dirty="0" smtClean="0"/>
              <a:t>Results do not have direct probabilistic interpretation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an be estimated (although the computational cost is high)</a:t>
            </a:r>
          </a:p>
          <a:p>
            <a:pPr lvl="1"/>
            <a:r>
              <a:rPr lang="en-US" dirty="0" smtClean="0"/>
              <a:t>Also may struggle when there is significant noise or overlap between classes</a:t>
            </a:r>
          </a:p>
        </p:txBody>
      </p:sp>
    </p:spTree>
    <p:extLst>
      <p:ext uri="{BB962C8B-B14F-4D97-AF65-F5344CB8AC3E}">
        <p14:creationId xmlns:p14="http://schemas.microsoft.com/office/powerpoint/2010/main" val="17216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– Final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SVM when other simpler, faster, less-tuning intensive methods have been shown ineffective.</a:t>
            </a:r>
          </a:p>
          <a:p>
            <a:r>
              <a:rPr lang="en-US" dirty="0" smtClean="0"/>
              <a:t>Quite a bit of tuning is likely necessary to get the model to perform the way you want.</a:t>
            </a:r>
          </a:p>
          <a:p>
            <a:r>
              <a:rPr lang="en-US" dirty="0" smtClean="0"/>
              <a:t>If you have the CPU capable of training and cross-validating SVM on your data, the method can lead to excellent results.</a:t>
            </a:r>
          </a:p>
        </p:txBody>
      </p:sp>
    </p:spTree>
    <p:extLst>
      <p:ext uri="{BB962C8B-B14F-4D97-AF65-F5344CB8AC3E}">
        <p14:creationId xmlns:p14="http://schemas.microsoft.com/office/powerpoint/2010/main" val="268003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4400" dirty="0"/>
                          <m:t> </m:t>
                        </m:r>
                      </m:num>
                      <m:den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2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928" y="438214"/>
            <a:ext cx="9905998" cy="772400"/>
          </a:xfrm>
        </p:spPr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p:pic>
        <p:nvPicPr>
          <p:cNvPr id="3074" name="Picture 2" descr="Image result for bayes theore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687" y="1427386"/>
            <a:ext cx="7950193" cy="483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74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Class of statistical classifiers based on Bayes Theorem</a:t>
            </a:r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im to predict class membership probabilities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49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42382"/>
          </a:xfrm>
        </p:spPr>
        <p:txBody>
          <a:bodyPr/>
          <a:lstStyle/>
          <a:p>
            <a:r>
              <a:rPr lang="en-US" dirty="0" smtClean="0"/>
              <a:t>Type of classifier based upon Bayes Theorem</a:t>
            </a:r>
          </a:p>
          <a:p>
            <a:r>
              <a:rPr lang="en-US" b="1" dirty="0" smtClean="0"/>
              <a:t>Main assumption: independence (naivety) among predictors</a:t>
            </a:r>
          </a:p>
          <a:p>
            <a:r>
              <a:rPr lang="en-US" dirty="0" smtClean="0"/>
              <a:t>Simple and easy to implement, fast training &amp; prediction</a:t>
            </a:r>
          </a:p>
          <a:p>
            <a:r>
              <a:rPr lang="en-US" dirty="0" smtClean="0"/>
              <a:t>Often outperforms other highly sophisticated classification methods</a:t>
            </a:r>
          </a:p>
          <a:p>
            <a:r>
              <a:rPr lang="en-US" dirty="0" smtClean="0"/>
              <a:t>Has multiple subtypes with different assumptions:</a:t>
            </a:r>
          </a:p>
          <a:p>
            <a:pPr lvl="1"/>
            <a:r>
              <a:rPr lang="en-US" dirty="0" smtClean="0"/>
              <a:t>1) Gaussian NB</a:t>
            </a:r>
          </a:p>
          <a:p>
            <a:pPr lvl="1"/>
            <a:r>
              <a:rPr lang="en-US" dirty="0" smtClean="0"/>
              <a:t>2) Multinomial NB</a:t>
            </a:r>
          </a:p>
          <a:p>
            <a:pPr lvl="1"/>
            <a:r>
              <a:rPr lang="en-US" dirty="0" smtClean="0"/>
              <a:t>3) Bernoulli NB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0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86698"/>
            <a:ext cx="9905998" cy="798158"/>
          </a:xfrm>
        </p:spPr>
        <p:txBody>
          <a:bodyPr/>
          <a:lstStyle/>
          <a:p>
            <a:r>
              <a:rPr lang="en-US" dirty="0" smtClean="0"/>
              <a:t>Naïve Bayes – Independence of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5921"/>
            <a:ext cx="10436695" cy="39752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Simple example:</a:t>
            </a:r>
          </a:p>
          <a:p>
            <a:pPr lvl="1"/>
            <a:r>
              <a:rPr lang="en-US" sz="2400" dirty="0" smtClean="0"/>
              <a:t>A fruit may be considered an apple if it is red, round, and about 3 inches in diameter.</a:t>
            </a:r>
          </a:p>
          <a:p>
            <a:pPr lvl="1"/>
            <a:r>
              <a:rPr lang="en-US" sz="2400" dirty="0" smtClean="0"/>
              <a:t>Even if these features depend on each other or upon the existence of the other features…</a:t>
            </a:r>
          </a:p>
          <a:p>
            <a:pPr lvl="1"/>
            <a:r>
              <a:rPr lang="en-US" sz="2400" dirty="0" smtClean="0"/>
              <a:t>Each feature independently contributes to the probability that the fruit is an apple.</a:t>
            </a:r>
          </a:p>
        </p:txBody>
      </p:sp>
    </p:spTree>
    <p:extLst>
      <p:ext uri="{BB962C8B-B14F-4D97-AF65-F5344CB8AC3E}">
        <p14:creationId xmlns:p14="http://schemas.microsoft.com/office/powerpoint/2010/main" val="269605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7710</TotalTime>
  <Words>1880</Words>
  <Application>Microsoft Office PowerPoint</Application>
  <PresentationFormat>Widescreen</PresentationFormat>
  <Paragraphs>248</Paragraphs>
  <Slides>43</Slides>
  <Notes>16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Cambria Math</vt:lpstr>
      <vt:lpstr>Trebuchet MS</vt:lpstr>
      <vt:lpstr>Tw Cen MT</vt:lpstr>
      <vt:lpstr>Circuit</vt:lpstr>
      <vt:lpstr>Intro to Machine Learning</vt:lpstr>
      <vt:lpstr>Today’s Class</vt:lpstr>
      <vt:lpstr>Classification – Review</vt:lpstr>
      <vt:lpstr>Bayes Theorem – Example</vt:lpstr>
      <vt:lpstr>Bayes Theorem</vt:lpstr>
      <vt:lpstr>Bayes Theorem</vt:lpstr>
      <vt:lpstr>Bayes Classification</vt:lpstr>
      <vt:lpstr>Naïve Bayes</vt:lpstr>
      <vt:lpstr>Naïve Bayes – Independence of Features</vt:lpstr>
      <vt:lpstr>Naïve Bayes – Subtypes</vt:lpstr>
      <vt:lpstr>Naïve Bayes Example</vt:lpstr>
      <vt:lpstr>Naïve Bayes – Example</vt:lpstr>
      <vt:lpstr>Naïve Bayes - Example</vt:lpstr>
      <vt:lpstr>Naïve Bayes – Example</vt:lpstr>
      <vt:lpstr>Naïve Bayes - Advantages and Drawbacks</vt:lpstr>
      <vt:lpstr>Naïve Bayes – Real World Applications</vt:lpstr>
      <vt:lpstr>Naïve Bayes – Final words</vt:lpstr>
      <vt:lpstr>K-Nearest-Neighbors</vt:lpstr>
      <vt:lpstr>KNN – Prediction step by step</vt:lpstr>
      <vt:lpstr>KNN – Distance Functions</vt:lpstr>
      <vt:lpstr>KNN – Simple Example</vt:lpstr>
      <vt:lpstr>Knn – Full example</vt:lpstr>
      <vt:lpstr>Knn – Full Example</vt:lpstr>
      <vt:lpstr>KNn – Full Example</vt:lpstr>
      <vt:lpstr>Knn – Full Example</vt:lpstr>
      <vt:lpstr>KNn – Full example</vt:lpstr>
      <vt:lpstr>KNN – Advantages and Drawbacks</vt:lpstr>
      <vt:lpstr>KNn – Final Notes</vt:lpstr>
      <vt:lpstr>Support Vector Machines (SVM)</vt:lpstr>
      <vt:lpstr>SVM – simple example</vt:lpstr>
      <vt:lpstr>SVM – simple example</vt:lpstr>
      <vt:lpstr>SVM – simple example</vt:lpstr>
      <vt:lpstr>SVM – Fitting a Linear SVM model</vt:lpstr>
      <vt:lpstr>SVM - Kernels</vt:lpstr>
      <vt:lpstr>SVM - Kernels</vt:lpstr>
      <vt:lpstr>SVM - Kernels</vt:lpstr>
      <vt:lpstr>SVM - Kernels</vt:lpstr>
      <vt:lpstr>SVM – Tuning the model</vt:lpstr>
      <vt:lpstr>SVM – Parameters</vt:lpstr>
      <vt:lpstr>SVM - Parameters</vt:lpstr>
      <vt:lpstr>SVM - Parameters</vt:lpstr>
      <vt:lpstr>SVM – Advantages and Drawbacks</vt:lpstr>
      <vt:lpstr>SVM – Final Notes</vt:lpstr>
    </vt:vector>
  </TitlesOfParts>
  <Company>Fred Hutch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Machine Learning</dc:title>
  <dc:creator>Carl, Evan R</dc:creator>
  <cp:lastModifiedBy>Carl, Evan R</cp:lastModifiedBy>
  <cp:revision>118</cp:revision>
  <dcterms:created xsi:type="dcterms:W3CDTF">2018-05-08T19:57:46Z</dcterms:created>
  <dcterms:modified xsi:type="dcterms:W3CDTF">2018-05-17T22:30:30Z</dcterms:modified>
</cp:coreProperties>
</file>