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308" r:id="rId3"/>
    <p:sldId id="268" r:id="rId4"/>
    <p:sldId id="261"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7" r:id="rId23"/>
    <p:sldId id="329" r:id="rId24"/>
    <p:sldId id="330" r:id="rId25"/>
    <p:sldId id="331" r:id="rId26"/>
    <p:sldId id="328" r:id="rId27"/>
    <p:sldId id="332" r:id="rId28"/>
    <p:sldId id="333" r:id="rId29"/>
    <p:sldId id="334" r:id="rId30"/>
    <p:sldId id="335" r:id="rId31"/>
    <p:sldId id="337" r:id="rId32"/>
    <p:sldId id="338" r:id="rId33"/>
    <p:sldId id="339" r:id="rId34"/>
    <p:sldId id="340" r:id="rId35"/>
    <p:sldId id="341" r:id="rId36"/>
    <p:sldId id="343" r:id="rId37"/>
    <p:sldId id="342" r:id="rId38"/>
    <p:sldId id="344" r:id="rId39"/>
    <p:sldId id="351" r:id="rId40"/>
    <p:sldId id="358" r:id="rId41"/>
    <p:sldId id="359" r:id="rId42"/>
    <p:sldId id="360" r:id="rId43"/>
    <p:sldId id="361" r:id="rId44"/>
    <p:sldId id="355" r:id="rId45"/>
    <p:sldId id="352" r:id="rId46"/>
    <p:sldId id="353" r:id="rId47"/>
    <p:sldId id="354" r:id="rId48"/>
    <p:sldId id="345" r:id="rId49"/>
    <p:sldId id="346" r:id="rId50"/>
    <p:sldId id="347" r:id="rId51"/>
    <p:sldId id="348" r:id="rId52"/>
    <p:sldId id="349" r:id="rId53"/>
    <p:sldId id="350" r:id="rId54"/>
    <p:sldId id="362" r:id="rId55"/>
    <p:sldId id="363" r:id="rId56"/>
    <p:sldId id="364" r:id="rId57"/>
    <p:sldId id="365" r:id="rId58"/>
    <p:sldId id="356" r:id="rId59"/>
    <p:sldId id="35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3" autoAdjust="0"/>
    <p:restoredTop sz="95000" autoAdjust="0"/>
  </p:normalViewPr>
  <p:slideViewPr>
    <p:cSldViewPr snapToGrid="0">
      <p:cViewPr varScale="1">
        <p:scale>
          <a:sx n="81" d="100"/>
          <a:sy n="81" d="100"/>
        </p:scale>
        <p:origin x="2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4/26/2018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redhutchio/intro-machine-learnin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ill Sans MT" panose="020B0502020104020203" pitchFamily="34" charset="0"/>
                <a:cs typeface="Calibri Light" panose="020F0302020204030204" pitchFamily="34" charset="0"/>
              </a:rPr>
              <a:t>Intro to Machine Learning – week 2</a:t>
            </a:r>
            <a:r>
              <a:rPr lang="en-US" dirty="0" smtClean="0">
                <a:latin typeface="Gill Sans MT" panose="020B0502020104020203" pitchFamily="34" charset="0"/>
              </a:rPr>
              <a:t>	</a:t>
            </a:r>
            <a:endParaRPr lang="en-US" dirty="0">
              <a:latin typeface="Gill Sans MT" panose="020B0502020104020203" pitchFamily="34" charset="0"/>
            </a:endParaRPr>
          </a:p>
        </p:txBody>
      </p:sp>
      <p:sp>
        <p:nvSpPr>
          <p:cNvPr id="3" name="Content Placeholder 2"/>
          <p:cNvSpPr>
            <a:spLocks noGrp="1"/>
          </p:cNvSpPr>
          <p:nvPr>
            <p:ph idx="1"/>
          </p:nvPr>
        </p:nvSpPr>
        <p:spPr>
          <a:xfrm>
            <a:off x="1451579" y="2015732"/>
            <a:ext cx="9603275" cy="3450613"/>
          </a:xfrm>
        </p:spPr>
        <p:txBody>
          <a:bodyPr/>
          <a:lstStyle/>
          <a:p>
            <a:r>
              <a:rPr lang="en-US" sz="2800" dirty="0" smtClean="0"/>
              <a:t>New </a:t>
            </a:r>
            <a:r>
              <a:rPr lang="en-US" sz="2800" dirty="0" err="1" smtClean="0"/>
              <a:t>Github</a:t>
            </a:r>
            <a:r>
              <a:rPr lang="en-US" sz="2800" dirty="0" smtClean="0"/>
              <a:t> for course </a:t>
            </a:r>
            <a:r>
              <a:rPr lang="en-US" sz="2800" dirty="0"/>
              <a:t>materials: </a:t>
            </a:r>
            <a:r>
              <a:rPr lang="en-US" sz="2800" dirty="0">
                <a:hlinkClick r:id="rId2"/>
              </a:rPr>
              <a:t>https://github.com/fredhutchio/intro-machine-learning</a:t>
            </a:r>
            <a:endParaRPr lang="en-US" sz="2800" dirty="0" smtClean="0"/>
          </a:p>
          <a:p>
            <a:pPr lvl="1"/>
            <a:endParaRPr lang="en-US" dirty="0" smtClean="0"/>
          </a:p>
        </p:txBody>
      </p:sp>
    </p:spTree>
    <p:extLst>
      <p:ext uri="{BB962C8B-B14F-4D97-AF65-F5344CB8AC3E}">
        <p14:creationId xmlns:p14="http://schemas.microsoft.com/office/powerpoint/2010/main" val="391936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ML method?</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dirty="0" smtClean="0"/>
              <a:t>Size of data – p &gt;&gt; n</a:t>
            </a:r>
          </a:p>
          <a:p>
            <a:pPr lvl="1"/>
            <a:r>
              <a:rPr lang="en-US" sz="2000" dirty="0" smtClean="0"/>
              <a:t>The curse of dimensionality. </a:t>
            </a:r>
          </a:p>
          <a:p>
            <a:pPr lvl="1"/>
            <a:r>
              <a:rPr lang="en-US" sz="2000" dirty="0" smtClean="0"/>
              <a:t>Generally, support vector machines and decision trees work well with a low number of observations.</a:t>
            </a:r>
          </a:p>
          <a:p>
            <a:pPr lvl="1"/>
            <a:r>
              <a:rPr lang="en-US" sz="2000" dirty="0" smtClean="0"/>
              <a:t>You can also penalize models with more predictors by measuring a models </a:t>
            </a:r>
            <a:r>
              <a:rPr lang="en-US" sz="2000" dirty="0" err="1"/>
              <a:t>Akaike</a:t>
            </a:r>
            <a:r>
              <a:rPr lang="en-US" sz="2000" dirty="0"/>
              <a:t> information </a:t>
            </a:r>
            <a:r>
              <a:rPr lang="en-US" sz="2000" dirty="0" smtClean="0"/>
              <a:t>criterion (</a:t>
            </a:r>
            <a:r>
              <a:rPr lang="en-US" sz="2000" b="1" dirty="0" smtClean="0"/>
              <a:t>AIC</a:t>
            </a:r>
            <a:r>
              <a:rPr lang="en-US" sz="2000" dirty="0" smtClean="0"/>
              <a:t>) or </a:t>
            </a:r>
            <a:r>
              <a:rPr lang="en-US" sz="2000" dirty="0"/>
              <a:t>Bayesian information </a:t>
            </a:r>
            <a:r>
              <a:rPr lang="en-US" sz="2000" dirty="0" smtClean="0"/>
              <a:t>criterion (</a:t>
            </a:r>
            <a:r>
              <a:rPr lang="en-US" sz="2000" b="1" dirty="0" smtClean="0"/>
              <a:t>BIC</a:t>
            </a:r>
            <a:r>
              <a:rPr lang="en-US" sz="2000" dirty="0" smtClean="0"/>
              <a:t>)</a:t>
            </a:r>
          </a:p>
          <a:p>
            <a:pPr lvl="1"/>
            <a:r>
              <a:rPr lang="en-US" sz="2000" dirty="0" smtClean="0"/>
              <a:t>Use subset regression techniques to choose a subset of predictors so that n &gt; p (more later)</a:t>
            </a:r>
          </a:p>
          <a:p>
            <a:r>
              <a:rPr lang="en-US" dirty="0" smtClean="0"/>
              <a:t>n &gt;&gt; p</a:t>
            </a:r>
          </a:p>
          <a:p>
            <a:pPr lvl="1"/>
            <a:r>
              <a:rPr lang="en-US" sz="2000" dirty="0" smtClean="0"/>
              <a:t>We have enough degrees of freedom to properly estimate any </a:t>
            </a:r>
            <a:r>
              <a:rPr lang="en-US" sz="2000" dirty="0" smtClean="0"/>
              <a:t>classic </a:t>
            </a:r>
            <a:r>
              <a:rPr lang="en-US" sz="2000" dirty="0" smtClean="0"/>
              <a:t>ML approaches (such as linear regression) </a:t>
            </a:r>
          </a:p>
          <a:p>
            <a:endParaRPr lang="en-US" sz="2400" dirty="0" smtClean="0"/>
          </a:p>
        </p:txBody>
      </p:sp>
    </p:spTree>
    <p:extLst>
      <p:ext uri="{BB962C8B-B14F-4D97-AF65-F5344CB8AC3E}">
        <p14:creationId xmlns:p14="http://schemas.microsoft.com/office/powerpoint/2010/main" val="2986494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ML method?</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Instead of picking just one machine learning model, we can pick many variations of that model, or many different types of models, and compare the quality of each one. </a:t>
            </a:r>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980351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ML method?</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Instead of picking just one machine learning model, we can pick many variations of that model, or many different types of models, and compare the quality of each one. </a:t>
            </a:r>
          </a:p>
          <a:p>
            <a:r>
              <a:rPr lang="en-US" sz="2400" dirty="0" smtClean="0"/>
              <a:t>First we need to know how to measure model accuracy, or error rates (e.g. what’s the difference between your estimate and the true outcome among all output variables?)</a:t>
            </a:r>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4018011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ML method?</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Instead of picking just one machine learning model, we can pick many variations of that model, or many different types of models, and compare the quality of each one. </a:t>
            </a:r>
          </a:p>
          <a:p>
            <a:r>
              <a:rPr lang="en-US" sz="2400" dirty="0" smtClean="0"/>
              <a:t>First we need to know how to measure model accuracy, or error rates (e.g. what’s the difference between your estimate and the true outcome among all output variables?)</a:t>
            </a:r>
          </a:p>
          <a:p>
            <a:r>
              <a:rPr lang="en-US" sz="2400" dirty="0" smtClean="0"/>
              <a:t>For regression techniques, we often measure the Mean Squared Error (</a:t>
            </a:r>
            <a:r>
              <a:rPr lang="en-US" sz="2400" b="1" dirty="0" smtClean="0"/>
              <a:t>MSE</a:t>
            </a:r>
            <a:r>
              <a:rPr lang="en-US" sz="2400" dirty="0" smtClean="0"/>
              <a:t>), while for classification we measure the </a:t>
            </a:r>
            <a:r>
              <a:rPr lang="en-US" sz="2400" b="1" dirty="0" smtClean="0"/>
              <a:t>error-rate </a:t>
            </a:r>
            <a:r>
              <a:rPr lang="en-US" sz="2400" dirty="0" smtClean="0"/>
              <a:t>or Area Under the Curve (</a:t>
            </a:r>
            <a:r>
              <a:rPr lang="en-US" sz="2400" b="1" dirty="0" smtClean="0"/>
              <a:t>AUC</a:t>
            </a:r>
            <a:r>
              <a:rPr lang="en-US" sz="2400" dirty="0" smtClean="0"/>
              <a:t>). </a:t>
            </a:r>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780690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performance</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Regression – Mean Square Error</a:t>
            </a:r>
          </a:p>
          <a:p>
            <a:endParaRPr lang="en-US" sz="2400" dirty="0"/>
          </a:p>
          <a:p>
            <a:endParaRPr lang="en-US" sz="2400" dirty="0" smtClean="0"/>
          </a:p>
          <a:p>
            <a:endParaRPr lang="en-US" sz="2400" dirty="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1451578" y="2555073"/>
            <a:ext cx="5706631" cy="1647275"/>
          </a:xfrm>
          <a:prstGeom prst="rect">
            <a:avLst/>
          </a:prstGeom>
        </p:spPr>
      </p:pic>
    </p:spTree>
    <p:extLst>
      <p:ext uri="{BB962C8B-B14F-4D97-AF65-F5344CB8AC3E}">
        <p14:creationId xmlns:p14="http://schemas.microsoft.com/office/powerpoint/2010/main" val="2163822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Regression – Mean Square Error</a:t>
            </a:r>
          </a:p>
          <a:p>
            <a:endParaRPr lang="en-US" sz="2400" dirty="0"/>
          </a:p>
          <a:p>
            <a:endParaRPr lang="en-US" sz="2400" dirty="0" smtClean="0"/>
          </a:p>
          <a:p>
            <a:endParaRPr lang="en-US" sz="2400" dirty="0"/>
          </a:p>
          <a:p>
            <a:r>
              <a:rPr lang="en-US" sz="2400" dirty="0" smtClean="0"/>
              <a:t>It is an average of the squared error among all observations. The further away a true observation is from the estimate, it gets penalized at an exponential rate. </a:t>
            </a:r>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1451578" y="2555073"/>
            <a:ext cx="5706631" cy="1647275"/>
          </a:xfrm>
          <a:prstGeom prst="rect">
            <a:avLst/>
          </a:prstGeom>
        </p:spPr>
      </p:pic>
    </p:spTree>
    <p:extLst>
      <p:ext uri="{BB962C8B-B14F-4D97-AF65-F5344CB8AC3E}">
        <p14:creationId xmlns:p14="http://schemas.microsoft.com/office/powerpoint/2010/main" val="2668471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Regression – Mean Square Error</a:t>
            </a:r>
          </a:p>
          <a:p>
            <a:endParaRPr lang="en-US" sz="2400" dirty="0"/>
          </a:p>
          <a:p>
            <a:endParaRPr lang="en-US" sz="2400" dirty="0" smtClean="0"/>
          </a:p>
          <a:p>
            <a:endParaRPr lang="en-US" sz="2400" dirty="0"/>
          </a:p>
          <a:p>
            <a:r>
              <a:rPr lang="en-US" sz="2400" dirty="0" smtClean="0"/>
              <a:t>It is an average of the squared error among all observations. The further away a true observation is from the estimate, it gets penalized at an exponential rate. </a:t>
            </a:r>
          </a:p>
          <a:p>
            <a:r>
              <a:rPr lang="en-US" sz="2400" dirty="0" smtClean="0"/>
              <a:t>There are other ways to measure error in a regression setting, such as mean absolute error. </a:t>
            </a:r>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1451578" y="2555073"/>
            <a:ext cx="5706631" cy="1647275"/>
          </a:xfrm>
          <a:prstGeom prst="rect">
            <a:avLst/>
          </a:prstGeom>
        </p:spPr>
      </p:pic>
    </p:spTree>
    <p:extLst>
      <p:ext uri="{BB962C8B-B14F-4D97-AF65-F5344CB8AC3E}">
        <p14:creationId xmlns:p14="http://schemas.microsoft.com/office/powerpoint/2010/main" val="333011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Classification – Error rate, confusion matrix, and AUC</a:t>
            </a:r>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3511683636"/>
              </p:ext>
            </p:extLst>
          </p:nvPr>
        </p:nvGraphicFramePr>
        <p:xfrm>
          <a:off x="1673156" y="2628516"/>
          <a:ext cx="8644059" cy="2175684"/>
        </p:xfrm>
        <a:graphic>
          <a:graphicData uri="http://schemas.openxmlformats.org/drawingml/2006/table">
            <a:tbl>
              <a:tblPr firstRow="1" bandRow="1">
                <a:tableStyleId>{5C22544A-7EE6-4342-B048-85BDC9FD1C3A}</a:tableStyleId>
              </a:tblPr>
              <a:tblGrid>
                <a:gridCol w="2881353">
                  <a:extLst>
                    <a:ext uri="{9D8B030D-6E8A-4147-A177-3AD203B41FA5}">
                      <a16:colId xmlns:a16="http://schemas.microsoft.com/office/drawing/2014/main" val="3559780179"/>
                    </a:ext>
                  </a:extLst>
                </a:gridCol>
                <a:gridCol w="2881353">
                  <a:extLst>
                    <a:ext uri="{9D8B030D-6E8A-4147-A177-3AD203B41FA5}">
                      <a16:colId xmlns:a16="http://schemas.microsoft.com/office/drawing/2014/main" val="1663762131"/>
                    </a:ext>
                  </a:extLst>
                </a:gridCol>
                <a:gridCol w="2881353">
                  <a:extLst>
                    <a:ext uri="{9D8B030D-6E8A-4147-A177-3AD203B41FA5}">
                      <a16:colId xmlns:a16="http://schemas.microsoft.com/office/drawing/2014/main" val="3034642290"/>
                    </a:ext>
                  </a:extLst>
                </a:gridCol>
              </a:tblGrid>
              <a:tr h="615402">
                <a:tc>
                  <a:txBody>
                    <a:bodyPr/>
                    <a:lstStyle/>
                    <a:p>
                      <a:r>
                        <a:rPr lang="en-US" sz="2800" dirty="0" smtClean="0"/>
                        <a:t>N</a:t>
                      </a:r>
                      <a:r>
                        <a:rPr lang="en-US" sz="2800" baseline="0" dirty="0" smtClean="0"/>
                        <a:t> = 200</a:t>
                      </a:r>
                      <a:endParaRPr lang="en-US" sz="2800" dirty="0"/>
                    </a:p>
                  </a:txBody>
                  <a:tcPr/>
                </a:tc>
                <a:tc>
                  <a:txBody>
                    <a:bodyPr/>
                    <a:lstStyle/>
                    <a:p>
                      <a:r>
                        <a:rPr lang="en-US" sz="2800" dirty="0" smtClean="0"/>
                        <a:t>Predicted: Cancer</a:t>
                      </a:r>
                      <a:endParaRPr lang="en-US" sz="2800" dirty="0"/>
                    </a:p>
                  </a:txBody>
                  <a:tcPr/>
                </a:tc>
                <a:tc>
                  <a:txBody>
                    <a:bodyPr/>
                    <a:lstStyle/>
                    <a:p>
                      <a:r>
                        <a:rPr lang="en-US" sz="2800" dirty="0" smtClean="0"/>
                        <a:t>Predicted: No cancer</a:t>
                      </a:r>
                      <a:endParaRPr lang="en-US" sz="2800" dirty="0"/>
                    </a:p>
                  </a:txBody>
                  <a:tcPr/>
                </a:tc>
                <a:extLst>
                  <a:ext uri="{0D108BD9-81ED-4DB2-BD59-A6C34878D82A}">
                    <a16:rowId xmlns:a16="http://schemas.microsoft.com/office/drawing/2014/main" val="75027343"/>
                  </a:ext>
                </a:extLst>
              </a:tr>
              <a:tr h="615402">
                <a:tc>
                  <a:txBody>
                    <a:bodyPr/>
                    <a:lstStyle/>
                    <a:p>
                      <a:r>
                        <a:rPr lang="en-US" sz="2800" dirty="0" smtClean="0"/>
                        <a:t>Actual : Cancer </a:t>
                      </a:r>
                      <a:endParaRPr lang="en-US" sz="2800" dirty="0"/>
                    </a:p>
                  </a:txBody>
                  <a:tcPr/>
                </a:tc>
                <a:tc>
                  <a:txBody>
                    <a:bodyPr/>
                    <a:lstStyle/>
                    <a:p>
                      <a:pPr algn="ctr"/>
                      <a:r>
                        <a:rPr lang="en-US" sz="2800" dirty="0" smtClean="0"/>
                        <a:t>24 (TP)</a:t>
                      </a:r>
                      <a:endParaRPr lang="en-US" sz="2800" dirty="0"/>
                    </a:p>
                  </a:txBody>
                  <a:tcPr/>
                </a:tc>
                <a:tc>
                  <a:txBody>
                    <a:bodyPr/>
                    <a:lstStyle/>
                    <a:p>
                      <a:pPr algn="ctr"/>
                      <a:r>
                        <a:rPr lang="en-US" sz="2800" dirty="0" smtClean="0"/>
                        <a:t>27 (FN)</a:t>
                      </a:r>
                      <a:endParaRPr lang="en-US" sz="2800" dirty="0"/>
                    </a:p>
                  </a:txBody>
                  <a:tcPr/>
                </a:tc>
                <a:extLst>
                  <a:ext uri="{0D108BD9-81ED-4DB2-BD59-A6C34878D82A}">
                    <a16:rowId xmlns:a16="http://schemas.microsoft.com/office/drawing/2014/main" val="4006743927"/>
                  </a:ext>
                </a:extLst>
              </a:tr>
              <a:tr h="615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Actual : No</a:t>
                      </a:r>
                      <a:r>
                        <a:rPr lang="en-US" sz="2800" baseline="0" dirty="0" smtClean="0"/>
                        <a:t> cancer</a:t>
                      </a:r>
                      <a:endParaRPr lang="en-US" sz="2800" dirty="0" smtClean="0"/>
                    </a:p>
                  </a:txBody>
                  <a:tcPr/>
                </a:tc>
                <a:tc>
                  <a:txBody>
                    <a:bodyPr/>
                    <a:lstStyle/>
                    <a:p>
                      <a:pPr algn="ctr"/>
                      <a:r>
                        <a:rPr lang="en-US" sz="2800" dirty="0" smtClean="0"/>
                        <a:t>13 (FP)</a:t>
                      </a:r>
                      <a:endParaRPr lang="en-US" sz="2800" dirty="0"/>
                    </a:p>
                  </a:txBody>
                  <a:tcPr/>
                </a:tc>
                <a:tc>
                  <a:txBody>
                    <a:bodyPr/>
                    <a:lstStyle/>
                    <a:p>
                      <a:pPr algn="ctr"/>
                      <a:r>
                        <a:rPr lang="en-US" sz="2800" dirty="0" smtClean="0"/>
                        <a:t>136 (TN)</a:t>
                      </a:r>
                      <a:endParaRPr lang="en-US" sz="2800" dirty="0"/>
                    </a:p>
                  </a:txBody>
                  <a:tcPr/>
                </a:tc>
                <a:extLst>
                  <a:ext uri="{0D108BD9-81ED-4DB2-BD59-A6C34878D82A}">
                    <a16:rowId xmlns:a16="http://schemas.microsoft.com/office/drawing/2014/main" val="1281362035"/>
                  </a:ext>
                </a:extLst>
              </a:tr>
            </a:tbl>
          </a:graphicData>
        </a:graphic>
      </p:graphicFrame>
    </p:spTree>
    <p:extLst>
      <p:ext uri="{BB962C8B-B14F-4D97-AF65-F5344CB8AC3E}">
        <p14:creationId xmlns:p14="http://schemas.microsoft.com/office/powerpoint/2010/main" val="361771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sp>
        <p:nvSpPr>
          <p:cNvPr id="3" name="Content Placeholder 2"/>
          <p:cNvSpPr>
            <a:spLocks noGrp="1"/>
          </p:cNvSpPr>
          <p:nvPr>
            <p:ph idx="1"/>
          </p:nvPr>
        </p:nvSpPr>
        <p:spPr>
          <a:xfrm>
            <a:off x="609600" y="2015732"/>
            <a:ext cx="10972799" cy="3450613"/>
          </a:xfrm>
        </p:spPr>
        <p:txBody>
          <a:bodyPr>
            <a:noAutofit/>
          </a:bodyPr>
          <a:lstStyle/>
          <a:p>
            <a:endParaRPr lang="en-US" sz="2400" dirty="0" smtClean="0"/>
          </a:p>
          <a:p>
            <a:endParaRPr lang="en-US" sz="2400" dirty="0" smtClean="0"/>
          </a:p>
          <a:p>
            <a:endParaRPr lang="en-US" sz="2400" dirty="0"/>
          </a:p>
          <a:p>
            <a:r>
              <a:rPr lang="en-US" sz="2400" dirty="0" smtClean="0"/>
              <a:t>Accuracy: (TP + TN)/total = 80%</a:t>
            </a:r>
          </a:p>
          <a:p>
            <a:endParaRPr lang="en-US" dirty="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87109409"/>
              </p:ext>
            </p:extLst>
          </p:nvPr>
        </p:nvGraphicFramePr>
        <p:xfrm>
          <a:off x="1451579" y="1988655"/>
          <a:ext cx="8093415" cy="1383039"/>
        </p:xfrm>
        <a:graphic>
          <a:graphicData uri="http://schemas.openxmlformats.org/drawingml/2006/table">
            <a:tbl>
              <a:tblPr firstRow="1" bandRow="1">
                <a:tableStyleId>{5C22544A-7EE6-4342-B048-85BDC9FD1C3A}</a:tableStyleId>
              </a:tblPr>
              <a:tblGrid>
                <a:gridCol w="2697805">
                  <a:extLst>
                    <a:ext uri="{9D8B030D-6E8A-4147-A177-3AD203B41FA5}">
                      <a16:colId xmlns:a16="http://schemas.microsoft.com/office/drawing/2014/main" val="3559780179"/>
                    </a:ext>
                  </a:extLst>
                </a:gridCol>
                <a:gridCol w="2697805">
                  <a:extLst>
                    <a:ext uri="{9D8B030D-6E8A-4147-A177-3AD203B41FA5}">
                      <a16:colId xmlns:a16="http://schemas.microsoft.com/office/drawing/2014/main" val="1663762131"/>
                    </a:ext>
                  </a:extLst>
                </a:gridCol>
                <a:gridCol w="2697805">
                  <a:extLst>
                    <a:ext uri="{9D8B030D-6E8A-4147-A177-3AD203B41FA5}">
                      <a16:colId xmlns:a16="http://schemas.microsoft.com/office/drawing/2014/main" val="3034642290"/>
                    </a:ext>
                  </a:extLst>
                </a:gridCol>
              </a:tblGrid>
              <a:tr h="590559">
                <a:tc>
                  <a:txBody>
                    <a:bodyPr/>
                    <a:lstStyle/>
                    <a:p>
                      <a:r>
                        <a:rPr lang="en-US" sz="2000" dirty="0" smtClean="0"/>
                        <a:t>N</a:t>
                      </a:r>
                      <a:r>
                        <a:rPr lang="en-US" sz="2000" baseline="0" dirty="0" smtClean="0"/>
                        <a:t> = 200</a:t>
                      </a:r>
                      <a:endParaRPr lang="en-US" sz="2000" dirty="0"/>
                    </a:p>
                  </a:txBody>
                  <a:tcPr/>
                </a:tc>
                <a:tc>
                  <a:txBody>
                    <a:bodyPr/>
                    <a:lstStyle/>
                    <a:p>
                      <a:r>
                        <a:rPr lang="en-US" sz="2000" dirty="0" smtClean="0"/>
                        <a:t>Predicted: Cancer</a:t>
                      </a:r>
                      <a:endParaRPr lang="en-US" sz="2000" dirty="0"/>
                    </a:p>
                  </a:txBody>
                  <a:tcPr/>
                </a:tc>
                <a:tc>
                  <a:txBody>
                    <a:bodyPr/>
                    <a:lstStyle/>
                    <a:p>
                      <a:r>
                        <a:rPr lang="en-US" sz="2000" dirty="0" smtClean="0"/>
                        <a:t>Predicted: No cancer</a:t>
                      </a:r>
                      <a:endParaRPr lang="en-US" sz="2000" dirty="0"/>
                    </a:p>
                  </a:txBody>
                  <a:tcPr/>
                </a:tc>
                <a:extLst>
                  <a:ext uri="{0D108BD9-81ED-4DB2-BD59-A6C34878D82A}">
                    <a16:rowId xmlns:a16="http://schemas.microsoft.com/office/drawing/2014/main" val="75027343"/>
                  </a:ext>
                </a:extLst>
              </a:tr>
              <a:tr h="384632">
                <a:tc>
                  <a:txBody>
                    <a:bodyPr/>
                    <a:lstStyle/>
                    <a:p>
                      <a:r>
                        <a:rPr lang="en-US" sz="2000" dirty="0" smtClean="0"/>
                        <a:t>Actual : Cancer </a:t>
                      </a:r>
                      <a:endParaRPr lang="en-US" sz="2000" dirty="0"/>
                    </a:p>
                  </a:txBody>
                  <a:tcPr/>
                </a:tc>
                <a:tc>
                  <a:txBody>
                    <a:bodyPr/>
                    <a:lstStyle/>
                    <a:p>
                      <a:pPr algn="ctr"/>
                      <a:r>
                        <a:rPr lang="en-US" sz="2000" dirty="0" smtClean="0"/>
                        <a:t>24 (TP)</a:t>
                      </a:r>
                      <a:endParaRPr lang="en-US" sz="2000" dirty="0"/>
                    </a:p>
                  </a:txBody>
                  <a:tcPr/>
                </a:tc>
                <a:tc>
                  <a:txBody>
                    <a:bodyPr/>
                    <a:lstStyle/>
                    <a:p>
                      <a:pPr algn="ctr"/>
                      <a:r>
                        <a:rPr lang="en-US" sz="2000" dirty="0" smtClean="0"/>
                        <a:t>27 (FN)</a:t>
                      </a:r>
                      <a:endParaRPr lang="en-US" sz="2000" dirty="0"/>
                    </a:p>
                  </a:txBody>
                  <a:tcPr/>
                </a:tc>
                <a:extLst>
                  <a:ext uri="{0D108BD9-81ED-4DB2-BD59-A6C34878D82A}">
                    <a16:rowId xmlns:a16="http://schemas.microsoft.com/office/drawing/2014/main" val="4006743927"/>
                  </a:ext>
                </a:extLst>
              </a:tr>
              <a:tr h="3846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Actual : No</a:t>
                      </a:r>
                      <a:r>
                        <a:rPr lang="en-US" sz="2000" baseline="0" dirty="0" smtClean="0"/>
                        <a:t> cancer</a:t>
                      </a:r>
                      <a:endParaRPr lang="en-US" sz="2000" dirty="0" smtClean="0"/>
                    </a:p>
                  </a:txBody>
                  <a:tcPr/>
                </a:tc>
                <a:tc>
                  <a:txBody>
                    <a:bodyPr/>
                    <a:lstStyle/>
                    <a:p>
                      <a:pPr algn="ctr"/>
                      <a:r>
                        <a:rPr lang="en-US" sz="2000" dirty="0" smtClean="0"/>
                        <a:t>13 (FP)</a:t>
                      </a:r>
                      <a:endParaRPr lang="en-US" sz="2000" dirty="0"/>
                    </a:p>
                  </a:txBody>
                  <a:tcPr/>
                </a:tc>
                <a:tc>
                  <a:txBody>
                    <a:bodyPr/>
                    <a:lstStyle/>
                    <a:p>
                      <a:pPr algn="ctr"/>
                      <a:r>
                        <a:rPr lang="en-US" sz="2000" dirty="0" smtClean="0"/>
                        <a:t>136 (TN)</a:t>
                      </a:r>
                      <a:endParaRPr lang="en-US" sz="2000" dirty="0"/>
                    </a:p>
                  </a:txBody>
                  <a:tcPr/>
                </a:tc>
                <a:extLst>
                  <a:ext uri="{0D108BD9-81ED-4DB2-BD59-A6C34878D82A}">
                    <a16:rowId xmlns:a16="http://schemas.microsoft.com/office/drawing/2014/main" val="1281362035"/>
                  </a:ext>
                </a:extLst>
              </a:tr>
            </a:tbl>
          </a:graphicData>
        </a:graphic>
      </p:graphicFrame>
    </p:spTree>
    <p:extLst>
      <p:ext uri="{BB962C8B-B14F-4D97-AF65-F5344CB8AC3E}">
        <p14:creationId xmlns:p14="http://schemas.microsoft.com/office/powerpoint/2010/main" val="11194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sp>
        <p:nvSpPr>
          <p:cNvPr id="3" name="Content Placeholder 2"/>
          <p:cNvSpPr>
            <a:spLocks noGrp="1"/>
          </p:cNvSpPr>
          <p:nvPr>
            <p:ph idx="1"/>
          </p:nvPr>
        </p:nvSpPr>
        <p:spPr>
          <a:xfrm>
            <a:off x="609600" y="2015732"/>
            <a:ext cx="10972799" cy="3450613"/>
          </a:xfrm>
        </p:spPr>
        <p:txBody>
          <a:bodyPr>
            <a:noAutofit/>
          </a:bodyPr>
          <a:lstStyle/>
          <a:p>
            <a:endParaRPr lang="en-US" sz="2400" dirty="0" smtClean="0"/>
          </a:p>
          <a:p>
            <a:endParaRPr lang="en-US" sz="2400" dirty="0" smtClean="0"/>
          </a:p>
          <a:p>
            <a:endParaRPr lang="en-US" sz="2400" dirty="0"/>
          </a:p>
          <a:p>
            <a:r>
              <a:rPr lang="en-US" sz="2400" dirty="0" smtClean="0"/>
              <a:t>Accuracy: (TP + TN)/total = 80%</a:t>
            </a:r>
          </a:p>
          <a:p>
            <a:r>
              <a:rPr lang="en-US" sz="2400" dirty="0" smtClean="0"/>
              <a:t>Sensitivity: TP / (FN + TP) = 47% (ability to correctly detect sick patients)</a:t>
            </a:r>
          </a:p>
          <a:p>
            <a:endParaRPr lang="en-US" dirty="0" smtClean="0"/>
          </a:p>
          <a:p>
            <a:endParaRPr lang="en-US" dirty="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87109409"/>
              </p:ext>
            </p:extLst>
          </p:nvPr>
        </p:nvGraphicFramePr>
        <p:xfrm>
          <a:off x="1451579" y="1988655"/>
          <a:ext cx="8093415" cy="1383039"/>
        </p:xfrm>
        <a:graphic>
          <a:graphicData uri="http://schemas.openxmlformats.org/drawingml/2006/table">
            <a:tbl>
              <a:tblPr firstRow="1" bandRow="1">
                <a:tableStyleId>{5C22544A-7EE6-4342-B048-85BDC9FD1C3A}</a:tableStyleId>
              </a:tblPr>
              <a:tblGrid>
                <a:gridCol w="2697805">
                  <a:extLst>
                    <a:ext uri="{9D8B030D-6E8A-4147-A177-3AD203B41FA5}">
                      <a16:colId xmlns:a16="http://schemas.microsoft.com/office/drawing/2014/main" val="3559780179"/>
                    </a:ext>
                  </a:extLst>
                </a:gridCol>
                <a:gridCol w="2697805">
                  <a:extLst>
                    <a:ext uri="{9D8B030D-6E8A-4147-A177-3AD203B41FA5}">
                      <a16:colId xmlns:a16="http://schemas.microsoft.com/office/drawing/2014/main" val="1663762131"/>
                    </a:ext>
                  </a:extLst>
                </a:gridCol>
                <a:gridCol w="2697805">
                  <a:extLst>
                    <a:ext uri="{9D8B030D-6E8A-4147-A177-3AD203B41FA5}">
                      <a16:colId xmlns:a16="http://schemas.microsoft.com/office/drawing/2014/main" val="3034642290"/>
                    </a:ext>
                  </a:extLst>
                </a:gridCol>
              </a:tblGrid>
              <a:tr h="590559">
                <a:tc>
                  <a:txBody>
                    <a:bodyPr/>
                    <a:lstStyle/>
                    <a:p>
                      <a:r>
                        <a:rPr lang="en-US" sz="2000" dirty="0" smtClean="0"/>
                        <a:t>N</a:t>
                      </a:r>
                      <a:r>
                        <a:rPr lang="en-US" sz="2000" baseline="0" dirty="0" smtClean="0"/>
                        <a:t> = 200</a:t>
                      </a:r>
                      <a:endParaRPr lang="en-US" sz="2000" dirty="0"/>
                    </a:p>
                  </a:txBody>
                  <a:tcPr/>
                </a:tc>
                <a:tc>
                  <a:txBody>
                    <a:bodyPr/>
                    <a:lstStyle/>
                    <a:p>
                      <a:r>
                        <a:rPr lang="en-US" sz="2000" dirty="0" smtClean="0"/>
                        <a:t>Predicted: Cancer</a:t>
                      </a:r>
                      <a:endParaRPr lang="en-US" sz="2000" dirty="0"/>
                    </a:p>
                  </a:txBody>
                  <a:tcPr/>
                </a:tc>
                <a:tc>
                  <a:txBody>
                    <a:bodyPr/>
                    <a:lstStyle/>
                    <a:p>
                      <a:r>
                        <a:rPr lang="en-US" sz="2000" dirty="0" smtClean="0"/>
                        <a:t>Predicted: No cancer</a:t>
                      </a:r>
                      <a:endParaRPr lang="en-US" sz="2000" dirty="0"/>
                    </a:p>
                  </a:txBody>
                  <a:tcPr/>
                </a:tc>
                <a:extLst>
                  <a:ext uri="{0D108BD9-81ED-4DB2-BD59-A6C34878D82A}">
                    <a16:rowId xmlns:a16="http://schemas.microsoft.com/office/drawing/2014/main" val="75027343"/>
                  </a:ext>
                </a:extLst>
              </a:tr>
              <a:tr h="384632">
                <a:tc>
                  <a:txBody>
                    <a:bodyPr/>
                    <a:lstStyle/>
                    <a:p>
                      <a:r>
                        <a:rPr lang="en-US" sz="2000" dirty="0" smtClean="0"/>
                        <a:t>Actual : Cancer </a:t>
                      </a:r>
                      <a:endParaRPr lang="en-US" sz="2000" dirty="0"/>
                    </a:p>
                  </a:txBody>
                  <a:tcPr/>
                </a:tc>
                <a:tc>
                  <a:txBody>
                    <a:bodyPr/>
                    <a:lstStyle/>
                    <a:p>
                      <a:pPr algn="ctr"/>
                      <a:r>
                        <a:rPr lang="en-US" sz="2000" dirty="0" smtClean="0"/>
                        <a:t>24 (TP)</a:t>
                      </a:r>
                      <a:endParaRPr lang="en-US" sz="2000" dirty="0"/>
                    </a:p>
                  </a:txBody>
                  <a:tcPr/>
                </a:tc>
                <a:tc>
                  <a:txBody>
                    <a:bodyPr/>
                    <a:lstStyle/>
                    <a:p>
                      <a:pPr algn="ctr"/>
                      <a:r>
                        <a:rPr lang="en-US" sz="2000" dirty="0" smtClean="0"/>
                        <a:t>27 (FN)</a:t>
                      </a:r>
                      <a:endParaRPr lang="en-US" sz="2000" dirty="0"/>
                    </a:p>
                  </a:txBody>
                  <a:tcPr/>
                </a:tc>
                <a:extLst>
                  <a:ext uri="{0D108BD9-81ED-4DB2-BD59-A6C34878D82A}">
                    <a16:rowId xmlns:a16="http://schemas.microsoft.com/office/drawing/2014/main" val="4006743927"/>
                  </a:ext>
                </a:extLst>
              </a:tr>
              <a:tr h="3846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Actual : No</a:t>
                      </a:r>
                      <a:r>
                        <a:rPr lang="en-US" sz="2000" baseline="0" dirty="0" smtClean="0"/>
                        <a:t> cancer</a:t>
                      </a:r>
                      <a:endParaRPr lang="en-US" sz="2000" dirty="0" smtClean="0"/>
                    </a:p>
                  </a:txBody>
                  <a:tcPr/>
                </a:tc>
                <a:tc>
                  <a:txBody>
                    <a:bodyPr/>
                    <a:lstStyle/>
                    <a:p>
                      <a:pPr algn="ctr"/>
                      <a:r>
                        <a:rPr lang="en-US" sz="2000" dirty="0" smtClean="0"/>
                        <a:t>13 (FP)</a:t>
                      </a:r>
                      <a:endParaRPr lang="en-US" sz="2000" dirty="0"/>
                    </a:p>
                  </a:txBody>
                  <a:tcPr/>
                </a:tc>
                <a:tc>
                  <a:txBody>
                    <a:bodyPr/>
                    <a:lstStyle/>
                    <a:p>
                      <a:pPr algn="ctr"/>
                      <a:r>
                        <a:rPr lang="en-US" sz="2000" dirty="0" smtClean="0"/>
                        <a:t>136 (TN)</a:t>
                      </a:r>
                      <a:endParaRPr lang="en-US" sz="2000" dirty="0"/>
                    </a:p>
                  </a:txBody>
                  <a:tcPr/>
                </a:tc>
                <a:extLst>
                  <a:ext uri="{0D108BD9-81ED-4DB2-BD59-A6C34878D82A}">
                    <a16:rowId xmlns:a16="http://schemas.microsoft.com/office/drawing/2014/main" val="1281362035"/>
                  </a:ext>
                </a:extLst>
              </a:tr>
            </a:tbl>
          </a:graphicData>
        </a:graphic>
      </p:graphicFrame>
    </p:spTree>
    <p:extLst>
      <p:ext uri="{BB962C8B-B14F-4D97-AF65-F5344CB8AC3E}">
        <p14:creationId xmlns:p14="http://schemas.microsoft.com/office/powerpoint/2010/main" val="1328746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 - Discussion</a:t>
            </a:r>
            <a:endParaRPr lang="en-US" dirty="0"/>
          </a:p>
        </p:txBody>
      </p:sp>
      <p:sp>
        <p:nvSpPr>
          <p:cNvPr id="3" name="Content Placeholder 2"/>
          <p:cNvSpPr>
            <a:spLocks noGrp="1"/>
          </p:cNvSpPr>
          <p:nvPr>
            <p:ph idx="1"/>
          </p:nvPr>
        </p:nvSpPr>
        <p:spPr/>
        <p:txBody>
          <a:bodyPr/>
          <a:lstStyle/>
          <a:p>
            <a:r>
              <a:rPr lang="en-US" sz="2800" dirty="0" smtClean="0"/>
              <a:t>Machine Learning Applications in Cancer Research</a:t>
            </a:r>
          </a:p>
          <a:p>
            <a:pPr lvl="1"/>
            <a:r>
              <a:rPr lang="en-US" sz="2800" dirty="0" smtClean="0"/>
              <a:t>Broad exposure to different types of ML models</a:t>
            </a:r>
          </a:p>
          <a:p>
            <a:pPr lvl="1"/>
            <a:r>
              <a:rPr lang="en-US" sz="2800" dirty="0" smtClean="0"/>
              <a:t>Applications to susceptibility, recurrence, and survival</a:t>
            </a:r>
          </a:p>
          <a:p>
            <a:pPr lvl="1"/>
            <a:endParaRPr lang="en-US" dirty="0" smtClean="0"/>
          </a:p>
        </p:txBody>
      </p:sp>
    </p:spTree>
    <p:extLst>
      <p:ext uri="{BB962C8B-B14F-4D97-AF65-F5344CB8AC3E}">
        <p14:creationId xmlns:p14="http://schemas.microsoft.com/office/powerpoint/2010/main" val="2331341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sp>
        <p:nvSpPr>
          <p:cNvPr id="3" name="Content Placeholder 2"/>
          <p:cNvSpPr>
            <a:spLocks noGrp="1"/>
          </p:cNvSpPr>
          <p:nvPr>
            <p:ph idx="1"/>
          </p:nvPr>
        </p:nvSpPr>
        <p:spPr>
          <a:xfrm>
            <a:off x="609600" y="2015732"/>
            <a:ext cx="10972799" cy="3450613"/>
          </a:xfrm>
        </p:spPr>
        <p:txBody>
          <a:bodyPr>
            <a:noAutofit/>
          </a:bodyPr>
          <a:lstStyle/>
          <a:p>
            <a:endParaRPr lang="en-US" sz="2400" dirty="0" smtClean="0"/>
          </a:p>
          <a:p>
            <a:endParaRPr lang="en-US" sz="2400" dirty="0" smtClean="0"/>
          </a:p>
          <a:p>
            <a:endParaRPr lang="en-US" sz="2400" dirty="0"/>
          </a:p>
          <a:p>
            <a:r>
              <a:rPr lang="en-US" sz="2400" dirty="0" smtClean="0"/>
              <a:t>Accuracy: (TP + TN)/total = 80%</a:t>
            </a:r>
          </a:p>
          <a:p>
            <a:r>
              <a:rPr lang="en-US" sz="2400" dirty="0" smtClean="0"/>
              <a:t>Sensitivity: TP / (FN + TP) = 47% (ability to correctly detect sick patients)</a:t>
            </a:r>
          </a:p>
          <a:p>
            <a:r>
              <a:rPr lang="en-US" sz="2400" dirty="0" smtClean="0"/>
              <a:t>Specificity: TN / (TN + FP) = 91% (ability to correctly reject healthy patients)</a:t>
            </a:r>
          </a:p>
          <a:p>
            <a:endParaRPr lang="en-US" dirty="0" smtClean="0"/>
          </a:p>
          <a:p>
            <a:endParaRPr lang="en-US" dirty="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87109409"/>
              </p:ext>
            </p:extLst>
          </p:nvPr>
        </p:nvGraphicFramePr>
        <p:xfrm>
          <a:off x="1451579" y="1988655"/>
          <a:ext cx="8093415" cy="1383039"/>
        </p:xfrm>
        <a:graphic>
          <a:graphicData uri="http://schemas.openxmlformats.org/drawingml/2006/table">
            <a:tbl>
              <a:tblPr firstRow="1" bandRow="1">
                <a:tableStyleId>{5C22544A-7EE6-4342-B048-85BDC9FD1C3A}</a:tableStyleId>
              </a:tblPr>
              <a:tblGrid>
                <a:gridCol w="2697805">
                  <a:extLst>
                    <a:ext uri="{9D8B030D-6E8A-4147-A177-3AD203B41FA5}">
                      <a16:colId xmlns:a16="http://schemas.microsoft.com/office/drawing/2014/main" val="3559780179"/>
                    </a:ext>
                  </a:extLst>
                </a:gridCol>
                <a:gridCol w="2697805">
                  <a:extLst>
                    <a:ext uri="{9D8B030D-6E8A-4147-A177-3AD203B41FA5}">
                      <a16:colId xmlns:a16="http://schemas.microsoft.com/office/drawing/2014/main" val="1663762131"/>
                    </a:ext>
                  </a:extLst>
                </a:gridCol>
                <a:gridCol w="2697805">
                  <a:extLst>
                    <a:ext uri="{9D8B030D-6E8A-4147-A177-3AD203B41FA5}">
                      <a16:colId xmlns:a16="http://schemas.microsoft.com/office/drawing/2014/main" val="3034642290"/>
                    </a:ext>
                  </a:extLst>
                </a:gridCol>
              </a:tblGrid>
              <a:tr h="590559">
                <a:tc>
                  <a:txBody>
                    <a:bodyPr/>
                    <a:lstStyle/>
                    <a:p>
                      <a:r>
                        <a:rPr lang="en-US" sz="2000" dirty="0" smtClean="0"/>
                        <a:t>N</a:t>
                      </a:r>
                      <a:r>
                        <a:rPr lang="en-US" sz="2000" baseline="0" dirty="0" smtClean="0"/>
                        <a:t> = 200</a:t>
                      </a:r>
                      <a:endParaRPr lang="en-US" sz="2000" dirty="0"/>
                    </a:p>
                  </a:txBody>
                  <a:tcPr/>
                </a:tc>
                <a:tc>
                  <a:txBody>
                    <a:bodyPr/>
                    <a:lstStyle/>
                    <a:p>
                      <a:r>
                        <a:rPr lang="en-US" sz="2000" dirty="0" smtClean="0"/>
                        <a:t>Predicted: Cancer</a:t>
                      </a:r>
                      <a:endParaRPr lang="en-US" sz="2000" dirty="0"/>
                    </a:p>
                  </a:txBody>
                  <a:tcPr/>
                </a:tc>
                <a:tc>
                  <a:txBody>
                    <a:bodyPr/>
                    <a:lstStyle/>
                    <a:p>
                      <a:r>
                        <a:rPr lang="en-US" sz="2000" dirty="0" smtClean="0"/>
                        <a:t>Predicted: No cancer</a:t>
                      </a:r>
                      <a:endParaRPr lang="en-US" sz="2000" dirty="0"/>
                    </a:p>
                  </a:txBody>
                  <a:tcPr/>
                </a:tc>
                <a:extLst>
                  <a:ext uri="{0D108BD9-81ED-4DB2-BD59-A6C34878D82A}">
                    <a16:rowId xmlns:a16="http://schemas.microsoft.com/office/drawing/2014/main" val="75027343"/>
                  </a:ext>
                </a:extLst>
              </a:tr>
              <a:tr h="384632">
                <a:tc>
                  <a:txBody>
                    <a:bodyPr/>
                    <a:lstStyle/>
                    <a:p>
                      <a:r>
                        <a:rPr lang="en-US" sz="2000" dirty="0" smtClean="0"/>
                        <a:t>Actual : Cancer </a:t>
                      </a:r>
                      <a:endParaRPr lang="en-US" sz="2000" dirty="0"/>
                    </a:p>
                  </a:txBody>
                  <a:tcPr/>
                </a:tc>
                <a:tc>
                  <a:txBody>
                    <a:bodyPr/>
                    <a:lstStyle/>
                    <a:p>
                      <a:pPr algn="ctr"/>
                      <a:r>
                        <a:rPr lang="en-US" sz="2000" dirty="0" smtClean="0"/>
                        <a:t>24 (TP)</a:t>
                      </a:r>
                      <a:endParaRPr lang="en-US" sz="2000" dirty="0"/>
                    </a:p>
                  </a:txBody>
                  <a:tcPr/>
                </a:tc>
                <a:tc>
                  <a:txBody>
                    <a:bodyPr/>
                    <a:lstStyle/>
                    <a:p>
                      <a:pPr algn="ctr"/>
                      <a:r>
                        <a:rPr lang="en-US" sz="2000" dirty="0" smtClean="0"/>
                        <a:t>27 (FN)</a:t>
                      </a:r>
                      <a:endParaRPr lang="en-US" sz="2000" dirty="0"/>
                    </a:p>
                  </a:txBody>
                  <a:tcPr/>
                </a:tc>
                <a:extLst>
                  <a:ext uri="{0D108BD9-81ED-4DB2-BD59-A6C34878D82A}">
                    <a16:rowId xmlns:a16="http://schemas.microsoft.com/office/drawing/2014/main" val="4006743927"/>
                  </a:ext>
                </a:extLst>
              </a:tr>
              <a:tr h="3846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Actual : No</a:t>
                      </a:r>
                      <a:r>
                        <a:rPr lang="en-US" sz="2000" baseline="0" dirty="0" smtClean="0"/>
                        <a:t> cancer</a:t>
                      </a:r>
                      <a:endParaRPr lang="en-US" sz="2000" dirty="0" smtClean="0"/>
                    </a:p>
                  </a:txBody>
                  <a:tcPr/>
                </a:tc>
                <a:tc>
                  <a:txBody>
                    <a:bodyPr/>
                    <a:lstStyle/>
                    <a:p>
                      <a:pPr algn="ctr"/>
                      <a:r>
                        <a:rPr lang="en-US" sz="2000" dirty="0" smtClean="0"/>
                        <a:t>13 (FP)</a:t>
                      </a:r>
                      <a:endParaRPr lang="en-US" sz="2000" dirty="0"/>
                    </a:p>
                  </a:txBody>
                  <a:tcPr/>
                </a:tc>
                <a:tc>
                  <a:txBody>
                    <a:bodyPr/>
                    <a:lstStyle/>
                    <a:p>
                      <a:pPr algn="ctr"/>
                      <a:r>
                        <a:rPr lang="en-US" sz="2000" dirty="0" smtClean="0"/>
                        <a:t>136 (TN)</a:t>
                      </a:r>
                      <a:endParaRPr lang="en-US" sz="2000" dirty="0"/>
                    </a:p>
                  </a:txBody>
                  <a:tcPr/>
                </a:tc>
                <a:extLst>
                  <a:ext uri="{0D108BD9-81ED-4DB2-BD59-A6C34878D82A}">
                    <a16:rowId xmlns:a16="http://schemas.microsoft.com/office/drawing/2014/main" val="1281362035"/>
                  </a:ext>
                </a:extLst>
              </a:tr>
            </a:tbl>
          </a:graphicData>
        </a:graphic>
      </p:graphicFrame>
    </p:spTree>
    <p:extLst>
      <p:ext uri="{BB962C8B-B14F-4D97-AF65-F5344CB8AC3E}">
        <p14:creationId xmlns:p14="http://schemas.microsoft.com/office/powerpoint/2010/main" val="3055362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sp>
        <p:nvSpPr>
          <p:cNvPr id="3" name="Content Placeholder 2"/>
          <p:cNvSpPr>
            <a:spLocks noGrp="1"/>
          </p:cNvSpPr>
          <p:nvPr>
            <p:ph idx="1"/>
          </p:nvPr>
        </p:nvSpPr>
        <p:spPr>
          <a:xfrm>
            <a:off x="609600" y="2015732"/>
            <a:ext cx="10972799" cy="3450613"/>
          </a:xfrm>
        </p:spPr>
        <p:txBody>
          <a:bodyPr>
            <a:noAutofit/>
          </a:bodyPr>
          <a:lstStyle/>
          <a:p>
            <a:endParaRPr lang="en-US" sz="2400" dirty="0" smtClean="0"/>
          </a:p>
          <a:p>
            <a:endParaRPr lang="en-US" sz="2400" dirty="0" smtClean="0"/>
          </a:p>
          <a:p>
            <a:endParaRPr lang="en-US" sz="2400" dirty="0"/>
          </a:p>
          <a:p>
            <a:r>
              <a:rPr lang="en-US" sz="2400" dirty="0" smtClean="0"/>
              <a:t>Accuracy: (TP + TN)/total = 80%</a:t>
            </a:r>
          </a:p>
          <a:p>
            <a:r>
              <a:rPr lang="en-US" sz="2400" dirty="0" smtClean="0"/>
              <a:t>Sensitivity: TP / (FN + TP) = 47% (ability to correctly detect sick patients)</a:t>
            </a:r>
          </a:p>
          <a:p>
            <a:r>
              <a:rPr lang="en-US" sz="2400" dirty="0" smtClean="0"/>
              <a:t>Specificity: TN / (TN + FP) = 91% (ability to correctly reject healthy patients)</a:t>
            </a:r>
          </a:p>
          <a:p>
            <a:r>
              <a:rPr lang="en-US" sz="2400" dirty="0" smtClean="0"/>
              <a:t>Even though the full model accuracy is 80%, it performs worse when it matters. </a:t>
            </a:r>
          </a:p>
          <a:p>
            <a:endParaRPr lang="en-US" dirty="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87109409"/>
              </p:ext>
            </p:extLst>
          </p:nvPr>
        </p:nvGraphicFramePr>
        <p:xfrm>
          <a:off x="1451579" y="1988655"/>
          <a:ext cx="8093415" cy="1383039"/>
        </p:xfrm>
        <a:graphic>
          <a:graphicData uri="http://schemas.openxmlformats.org/drawingml/2006/table">
            <a:tbl>
              <a:tblPr firstRow="1" bandRow="1">
                <a:tableStyleId>{5C22544A-7EE6-4342-B048-85BDC9FD1C3A}</a:tableStyleId>
              </a:tblPr>
              <a:tblGrid>
                <a:gridCol w="2697805">
                  <a:extLst>
                    <a:ext uri="{9D8B030D-6E8A-4147-A177-3AD203B41FA5}">
                      <a16:colId xmlns:a16="http://schemas.microsoft.com/office/drawing/2014/main" val="3559780179"/>
                    </a:ext>
                  </a:extLst>
                </a:gridCol>
                <a:gridCol w="2697805">
                  <a:extLst>
                    <a:ext uri="{9D8B030D-6E8A-4147-A177-3AD203B41FA5}">
                      <a16:colId xmlns:a16="http://schemas.microsoft.com/office/drawing/2014/main" val="1663762131"/>
                    </a:ext>
                  </a:extLst>
                </a:gridCol>
                <a:gridCol w="2697805">
                  <a:extLst>
                    <a:ext uri="{9D8B030D-6E8A-4147-A177-3AD203B41FA5}">
                      <a16:colId xmlns:a16="http://schemas.microsoft.com/office/drawing/2014/main" val="3034642290"/>
                    </a:ext>
                  </a:extLst>
                </a:gridCol>
              </a:tblGrid>
              <a:tr h="590559">
                <a:tc>
                  <a:txBody>
                    <a:bodyPr/>
                    <a:lstStyle/>
                    <a:p>
                      <a:r>
                        <a:rPr lang="en-US" sz="2000" dirty="0" smtClean="0"/>
                        <a:t>N</a:t>
                      </a:r>
                      <a:r>
                        <a:rPr lang="en-US" sz="2000" baseline="0" dirty="0" smtClean="0"/>
                        <a:t> = 200</a:t>
                      </a:r>
                      <a:endParaRPr lang="en-US" sz="2000" dirty="0"/>
                    </a:p>
                  </a:txBody>
                  <a:tcPr/>
                </a:tc>
                <a:tc>
                  <a:txBody>
                    <a:bodyPr/>
                    <a:lstStyle/>
                    <a:p>
                      <a:r>
                        <a:rPr lang="en-US" sz="2000" dirty="0" smtClean="0"/>
                        <a:t>Predicted: Cancer</a:t>
                      </a:r>
                      <a:endParaRPr lang="en-US" sz="2000" dirty="0"/>
                    </a:p>
                  </a:txBody>
                  <a:tcPr/>
                </a:tc>
                <a:tc>
                  <a:txBody>
                    <a:bodyPr/>
                    <a:lstStyle/>
                    <a:p>
                      <a:r>
                        <a:rPr lang="en-US" sz="2000" dirty="0" smtClean="0"/>
                        <a:t>Predicted: No cancer</a:t>
                      </a:r>
                      <a:endParaRPr lang="en-US" sz="2000" dirty="0"/>
                    </a:p>
                  </a:txBody>
                  <a:tcPr/>
                </a:tc>
                <a:extLst>
                  <a:ext uri="{0D108BD9-81ED-4DB2-BD59-A6C34878D82A}">
                    <a16:rowId xmlns:a16="http://schemas.microsoft.com/office/drawing/2014/main" val="75027343"/>
                  </a:ext>
                </a:extLst>
              </a:tr>
              <a:tr h="384632">
                <a:tc>
                  <a:txBody>
                    <a:bodyPr/>
                    <a:lstStyle/>
                    <a:p>
                      <a:r>
                        <a:rPr lang="en-US" sz="2000" dirty="0" smtClean="0"/>
                        <a:t>Actual : Cancer </a:t>
                      </a:r>
                      <a:endParaRPr lang="en-US" sz="2000" dirty="0"/>
                    </a:p>
                  </a:txBody>
                  <a:tcPr/>
                </a:tc>
                <a:tc>
                  <a:txBody>
                    <a:bodyPr/>
                    <a:lstStyle/>
                    <a:p>
                      <a:pPr algn="ctr"/>
                      <a:r>
                        <a:rPr lang="en-US" sz="2000" dirty="0" smtClean="0"/>
                        <a:t>24 (TP)</a:t>
                      </a:r>
                      <a:endParaRPr lang="en-US" sz="2000" dirty="0"/>
                    </a:p>
                  </a:txBody>
                  <a:tcPr/>
                </a:tc>
                <a:tc>
                  <a:txBody>
                    <a:bodyPr/>
                    <a:lstStyle/>
                    <a:p>
                      <a:pPr algn="ctr"/>
                      <a:r>
                        <a:rPr lang="en-US" sz="2000" dirty="0" smtClean="0"/>
                        <a:t>27 (FN)</a:t>
                      </a:r>
                      <a:endParaRPr lang="en-US" sz="2000" dirty="0"/>
                    </a:p>
                  </a:txBody>
                  <a:tcPr/>
                </a:tc>
                <a:extLst>
                  <a:ext uri="{0D108BD9-81ED-4DB2-BD59-A6C34878D82A}">
                    <a16:rowId xmlns:a16="http://schemas.microsoft.com/office/drawing/2014/main" val="4006743927"/>
                  </a:ext>
                </a:extLst>
              </a:tr>
              <a:tr h="3846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Actual : No</a:t>
                      </a:r>
                      <a:r>
                        <a:rPr lang="en-US" sz="2000" baseline="0" dirty="0" smtClean="0"/>
                        <a:t> cancer</a:t>
                      </a:r>
                      <a:endParaRPr lang="en-US" sz="2000" dirty="0" smtClean="0"/>
                    </a:p>
                  </a:txBody>
                  <a:tcPr/>
                </a:tc>
                <a:tc>
                  <a:txBody>
                    <a:bodyPr/>
                    <a:lstStyle/>
                    <a:p>
                      <a:pPr algn="ctr"/>
                      <a:r>
                        <a:rPr lang="en-US" sz="2000" dirty="0" smtClean="0"/>
                        <a:t>13 (FP)</a:t>
                      </a:r>
                      <a:endParaRPr lang="en-US" sz="2000" dirty="0"/>
                    </a:p>
                  </a:txBody>
                  <a:tcPr/>
                </a:tc>
                <a:tc>
                  <a:txBody>
                    <a:bodyPr/>
                    <a:lstStyle/>
                    <a:p>
                      <a:pPr algn="ctr"/>
                      <a:r>
                        <a:rPr lang="en-US" sz="2000" dirty="0" smtClean="0"/>
                        <a:t>136 (TN)</a:t>
                      </a:r>
                      <a:endParaRPr lang="en-US" sz="2000" dirty="0"/>
                    </a:p>
                  </a:txBody>
                  <a:tcPr/>
                </a:tc>
                <a:extLst>
                  <a:ext uri="{0D108BD9-81ED-4DB2-BD59-A6C34878D82A}">
                    <a16:rowId xmlns:a16="http://schemas.microsoft.com/office/drawing/2014/main" val="1281362035"/>
                  </a:ext>
                </a:extLst>
              </a:tr>
            </a:tbl>
          </a:graphicData>
        </a:graphic>
      </p:graphicFrame>
    </p:spTree>
    <p:extLst>
      <p:ext uri="{BB962C8B-B14F-4D97-AF65-F5344CB8AC3E}">
        <p14:creationId xmlns:p14="http://schemas.microsoft.com/office/powerpoint/2010/main" val="2991102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sp>
        <p:nvSpPr>
          <p:cNvPr id="3" name="Content Placeholder 2"/>
          <p:cNvSpPr>
            <a:spLocks noGrp="1"/>
          </p:cNvSpPr>
          <p:nvPr>
            <p:ph idx="1"/>
          </p:nvPr>
        </p:nvSpPr>
        <p:spPr>
          <a:xfrm>
            <a:off x="609600" y="2015732"/>
            <a:ext cx="10972799" cy="3450613"/>
          </a:xfrm>
        </p:spPr>
        <p:txBody>
          <a:bodyPr>
            <a:noAutofit/>
          </a:bodyPr>
          <a:lstStyle/>
          <a:p>
            <a:r>
              <a:rPr lang="en-US" dirty="0" smtClean="0"/>
              <a:t>As you can see, for classification, it’s important to look at different error rates. It gets even crazier!</a:t>
            </a:r>
          </a:p>
          <a:p>
            <a:endParaRPr lang="en-US" dirty="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1690686" y="2538412"/>
            <a:ext cx="8810625" cy="4319588"/>
          </a:xfrm>
          <a:prstGeom prst="rect">
            <a:avLst/>
          </a:prstGeom>
        </p:spPr>
      </p:pic>
    </p:spTree>
    <p:extLst>
      <p:ext uri="{BB962C8B-B14F-4D97-AF65-F5344CB8AC3E}">
        <p14:creationId xmlns:p14="http://schemas.microsoft.com/office/powerpoint/2010/main" val="1028760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pic>
        <p:nvPicPr>
          <p:cNvPr id="6" name="Picture 5"/>
          <p:cNvPicPr>
            <a:picLocks noChangeAspect="1"/>
          </p:cNvPicPr>
          <p:nvPr/>
        </p:nvPicPr>
        <p:blipFill>
          <a:blip r:embed="rId2"/>
          <a:stretch>
            <a:fillRect/>
          </a:stretch>
        </p:blipFill>
        <p:spPr>
          <a:xfrm>
            <a:off x="6010275" y="1614487"/>
            <a:ext cx="6181725" cy="4810125"/>
          </a:xfrm>
          <a:prstGeom prst="rect">
            <a:avLst/>
          </a:prstGeom>
        </p:spPr>
      </p:pic>
      <p:sp>
        <p:nvSpPr>
          <p:cNvPr id="8" name="Content Placeholder 2"/>
          <p:cNvSpPr>
            <a:spLocks noGrp="1"/>
          </p:cNvSpPr>
          <p:nvPr>
            <p:ph idx="1"/>
          </p:nvPr>
        </p:nvSpPr>
        <p:spPr>
          <a:xfrm>
            <a:off x="0" y="2015732"/>
            <a:ext cx="6010275" cy="3450613"/>
          </a:xfrm>
        </p:spPr>
        <p:txBody>
          <a:bodyPr>
            <a:noAutofit/>
          </a:bodyPr>
          <a:lstStyle/>
          <a:p>
            <a:r>
              <a:rPr lang="en-US" sz="2200" dirty="0" smtClean="0"/>
              <a:t>The AUC, or better explained as the Area Under the Receiver Operating Characteristic Curve,  gives us a general look at how well the model performs across sensitivity and specificity. </a:t>
            </a:r>
          </a:p>
          <a:p>
            <a:endParaRPr lang="en-US" dirty="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2753204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pic>
        <p:nvPicPr>
          <p:cNvPr id="6" name="Picture 5"/>
          <p:cNvPicPr>
            <a:picLocks noChangeAspect="1"/>
          </p:cNvPicPr>
          <p:nvPr/>
        </p:nvPicPr>
        <p:blipFill>
          <a:blip r:embed="rId2"/>
          <a:stretch>
            <a:fillRect/>
          </a:stretch>
        </p:blipFill>
        <p:spPr>
          <a:xfrm>
            <a:off x="6010275" y="1614487"/>
            <a:ext cx="6181725" cy="4810125"/>
          </a:xfrm>
          <a:prstGeom prst="rect">
            <a:avLst/>
          </a:prstGeom>
        </p:spPr>
      </p:pic>
      <p:sp>
        <p:nvSpPr>
          <p:cNvPr id="7" name="Content Placeholder 2"/>
          <p:cNvSpPr txBox="1">
            <a:spLocks/>
          </p:cNvSpPr>
          <p:nvPr/>
        </p:nvSpPr>
        <p:spPr>
          <a:xfrm>
            <a:off x="0" y="2015732"/>
            <a:ext cx="6010275" cy="345061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200" dirty="0" smtClean="0"/>
              <a:t>The AUC, or better explained as the Area Under the Receiver Operating Characteristic Curve,  gives us a general look at how well the model performs across sensitivity and specificity. </a:t>
            </a:r>
          </a:p>
          <a:p>
            <a:r>
              <a:rPr lang="en-US" sz="2200" dirty="0" smtClean="0"/>
              <a:t>An AUC of 1 means the model perfectly classifies the input data</a:t>
            </a:r>
          </a:p>
          <a:p>
            <a:endParaRPr lang="en-US" dirty="0" smtClean="0"/>
          </a:p>
          <a:p>
            <a:endParaRPr lang="en-US" sz="2400" dirty="0" smtClean="0"/>
          </a:p>
          <a:p>
            <a:endParaRPr lang="en-US" sz="2400" dirty="0" smtClean="0"/>
          </a:p>
          <a:p>
            <a:endParaRPr lang="en-US" sz="2400" dirty="0" smtClean="0"/>
          </a:p>
          <a:p>
            <a:pPr lvl="1"/>
            <a:endParaRPr lang="en-US" sz="2200" dirty="0" smtClean="0"/>
          </a:p>
          <a:p>
            <a:endParaRPr lang="en-US" sz="2400" dirty="0" smtClean="0"/>
          </a:p>
          <a:p>
            <a:endParaRPr lang="en-US" sz="2400" dirty="0" smtClean="0"/>
          </a:p>
          <a:p>
            <a:endParaRPr lang="en-US" sz="2400" dirty="0" smtClean="0"/>
          </a:p>
          <a:p>
            <a:pPr lvl="1"/>
            <a:endParaRPr lang="en-US" sz="2200" dirty="0" smtClean="0"/>
          </a:p>
          <a:p>
            <a:pPr marL="0" indent="0">
              <a:buFont typeface="Arial" panose="020B0604020202020204" pitchFamily="34" charset="0"/>
              <a:buNone/>
            </a:pPr>
            <a:endParaRPr lang="en-US" sz="2400" dirty="0" smtClean="0"/>
          </a:p>
          <a:p>
            <a:endParaRPr lang="en-US" sz="2400" dirty="0" smtClean="0"/>
          </a:p>
        </p:txBody>
      </p:sp>
    </p:spTree>
    <p:extLst>
      <p:ext uri="{BB962C8B-B14F-4D97-AF65-F5344CB8AC3E}">
        <p14:creationId xmlns:p14="http://schemas.microsoft.com/office/powerpoint/2010/main" val="164045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performance</a:t>
            </a:r>
          </a:p>
        </p:txBody>
      </p:sp>
      <p:sp>
        <p:nvSpPr>
          <p:cNvPr id="3" name="Content Placeholder 2"/>
          <p:cNvSpPr>
            <a:spLocks noGrp="1"/>
          </p:cNvSpPr>
          <p:nvPr>
            <p:ph idx="1"/>
          </p:nvPr>
        </p:nvSpPr>
        <p:spPr>
          <a:xfrm>
            <a:off x="0" y="2015732"/>
            <a:ext cx="6010275" cy="3450613"/>
          </a:xfrm>
        </p:spPr>
        <p:txBody>
          <a:bodyPr>
            <a:noAutofit/>
          </a:bodyPr>
          <a:lstStyle/>
          <a:p>
            <a:r>
              <a:rPr lang="en-US" sz="2200" dirty="0" smtClean="0"/>
              <a:t>The AUC, or better explained as the Area Under the Receiver Operating Characteristic Curve,  gives us a general look at how well the model performs across sensitivity and specificity. </a:t>
            </a:r>
          </a:p>
          <a:p>
            <a:r>
              <a:rPr lang="en-US" sz="2200" dirty="0" smtClean="0"/>
              <a:t>An AUC of 1 means the model perfectly classifies the input data</a:t>
            </a:r>
          </a:p>
          <a:p>
            <a:r>
              <a:rPr lang="en-US" sz="2200" dirty="0" smtClean="0"/>
              <a:t>The dashed line is how well a random predictor does, receiving an AUC of 0.5 </a:t>
            </a:r>
          </a:p>
          <a:p>
            <a:endParaRPr lang="en-US" dirty="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6" name="Picture 5"/>
          <p:cNvPicPr>
            <a:picLocks noChangeAspect="1"/>
          </p:cNvPicPr>
          <p:nvPr/>
        </p:nvPicPr>
        <p:blipFill>
          <a:blip r:embed="rId2"/>
          <a:stretch>
            <a:fillRect/>
          </a:stretch>
        </p:blipFill>
        <p:spPr>
          <a:xfrm>
            <a:off x="6010275" y="1614487"/>
            <a:ext cx="6181725" cy="4810125"/>
          </a:xfrm>
          <a:prstGeom prst="rect">
            <a:avLst/>
          </a:prstGeom>
        </p:spPr>
      </p:pic>
      <p:sp>
        <p:nvSpPr>
          <p:cNvPr id="4" name="TextBox 3"/>
          <p:cNvSpPr txBox="1"/>
          <p:nvPr/>
        </p:nvSpPr>
        <p:spPr>
          <a:xfrm>
            <a:off x="3200401" y="6424612"/>
            <a:ext cx="8991600" cy="369332"/>
          </a:xfrm>
          <a:prstGeom prst="rect">
            <a:avLst/>
          </a:prstGeom>
          <a:noFill/>
        </p:spPr>
        <p:txBody>
          <a:bodyPr wrap="square" rtlCol="0">
            <a:spAutoFit/>
          </a:bodyPr>
          <a:lstStyle/>
          <a:p>
            <a:r>
              <a:rPr lang="en-US" dirty="0">
                <a:solidFill>
                  <a:schemeClr val="bg1"/>
                </a:solidFill>
              </a:rPr>
              <a:t>https://stats.stackexchange.com/questions/132777/what-does-auc-stand-for-and-what-is-it</a:t>
            </a:r>
          </a:p>
        </p:txBody>
      </p:sp>
    </p:spTree>
    <p:extLst>
      <p:ext uri="{BB962C8B-B14F-4D97-AF65-F5344CB8AC3E}">
        <p14:creationId xmlns:p14="http://schemas.microsoft.com/office/powerpoint/2010/main" val="2986853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having training and testing data sets</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a:t>A ML model is generally fit on a training set to achieve a minimum error, and then later applied to a test data set to get a better idea of out-of-sample error variance. </a:t>
            </a:r>
          </a:p>
          <a:p>
            <a:endParaRPr lang="en-US" dirty="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790352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having training and testing data sets</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a:t>A ML model is generally fit on a training set to achieve a minimum error, and then later applied to a test data set to get a better idea of out-of-sample error variance. </a:t>
            </a:r>
          </a:p>
          <a:p>
            <a:r>
              <a:rPr lang="en-US" sz="2400" dirty="0" smtClean="0"/>
              <a:t>Going back to the </a:t>
            </a:r>
            <a:r>
              <a:rPr lang="en-US" sz="2400" b="1" dirty="0" smtClean="0"/>
              <a:t>MSE</a:t>
            </a:r>
            <a:r>
              <a:rPr lang="en-US" sz="2400" dirty="0" smtClean="0"/>
              <a:t> for regression models, we generally don’t care how well it performs for our training data set (within reason), but how well it performs with the test data set. This will be an estimate of how well out model will perform on future predictions. </a:t>
            </a:r>
          </a:p>
          <a:p>
            <a:endParaRPr lang="en-US" dirty="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1466138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having training and testing data sets</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A ML model is generally fit on a training set to achieve a minimum error, and then later applied to a test data set to get a better idea of out-of-sample error variance. </a:t>
            </a:r>
          </a:p>
          <a:p>
            <a:r>
              <a:rPr lang="en-US" sz="2400" dirty="0" smtClean="0"/>
              <a:t>Going back to the </a:t>
            </a:r>
            <a:r>
              <a:rPr lang="en-US" sz="2400" b="1" dirty="0" smtClean="0"/>
              <a:t>MSE</a:t>
            </a:r>
            <a:r>
              <a:rPr lang="en-US" sz="2400" dirty="0" smtClean="0"/>
              <a:t> for regression models, we generally don’t care how well it performs for our training data set (within reason), but how well it performs with the test data set. This will be an estimate of how well out model will perform on future predictions. </a:t>
            </a:r>
          </a:p>
          <a:p>
            <a:r>
              <a:rPr lang="en-US" sz="2400" dirty="0" smtClean="0"/>
              <a:t>This helps us answer many questions, such as are we over or under fitting the data., and what sort of errors we can expect as new sets of input data come in. </a:t>
            </a:r>
          </a:p>
          <a:p>
            <a:endParaRPr lang="en-US" dirty="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1640405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having training and testing data sets</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800" dirty="0" smtClean="0"/>
              <a:t>If the </a:t>
            </a:r>
            <a:r>
              <a:rPr lang="en-US" sz="2800" b="1" dirty="0" smtClean="0"/>
              <a:t>MSE</a:t>
            </a:r>
            <a:r>
              <a:rPr lang="en-US" sz="2800" dirty="0" smtClean="0"/>
              <a:t> on our testing data set is much higher than what we achieved on our training data set, we are most likely over-fitting the data. </a:t>
            </a:r>
          </a:p>
          <a:p>
            <a:endParaRPr lang="en-US" dirty="0" smtClean="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1027387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idx="1"/>
          </p:nvPr>
        </p:nvSpPr>
        <p:spPr>
          <a:xfrm>
            <a:off x="819150" y="2015732"/>
            <a:ext cx="10687049" cy="4232668"/>
          </a:xfrm>
        </p:spPr>
        <p:txBody>
          <a:bodyPr>
            <a:noAutofit/>
          </a:bodyPr>
          <a:lstStyle/>
          <a:p>
            <a:r>
              <a:rPr lang="en-US" sz="2400" dirty="0" smtClean="0"/>
              <a:t>Measuring model accuracy</a:t>
            </a:r>
          </a:p>
          <a:p>
            <a:pPr lvl="1"/>
            <a:r>
              <a:rPr lang="en-US" sz="2200" dirty="0" smtClean="0"/>
              <a:t>The importance of optimization</a:t>
            </a:r>
          </a:p>
          <a:p>
            <a:pPr lvl="1"/>
            <a:r>
              <a:rPr lang="en-US" sz="2400" dirty="0" smtClean="0"/>
              <a:t>Difference in measures between regression and classification methods</a:t>
            </a:r>
          </a:p>
          <a:p>
            <a:pPr lvl="1"/>
            <a:r>
              <a:rPr lang="en-US" sz="2400" dirty="0" smtClean="0"/>
              <a:t>The importance of training and testing data sets</a:t>
            </a:r>
          </a:p>
          <a:p>
            <a:pPr lvl="1"/>
            <a:r>
              <a:rPr lang="en-US" sz="2400" dirty="0" smtClean="0"/>
              <a:t>Using training and testing errors to drive model selection </a:t>
            </a:r>
          </a:p>
          <a:p>
            <a:pPr lvl="1"/>
            <a:r>
              <a:rPr lang="en-US" sz="2400" dirty="0" smtClean="0"/>
              <a:t>Bias/variance </a:t>
            </a:r>
            <a:r>
              <a:rPr lang="en-US" sz="2400" dirty="0" smtClean="0"/>
              <a:t>trade-off</a:t>
            </a:r>
          </a:p>
          <a:p>
            <a:r>
              <a:rPr lang="en-US" sz="2600" dirty="0" smtClean="0"/>
              <a:t>Exercises</a:t>
            </a:r>
            <a:endParaRPr lang="en-US" sz="2600" dirty="0" smtClean="0"/>
          </a:p>
          <a:p>
            <a:pPr lvl="1"/>
            <a:endParaRPr lang="en-US" sz="2400" dirty="0" smtClean="0"/>
          </a:p>
          <a:p>
            <a:pPr marL="0" indent="0">
              <a:buNone/>
            </a:pPr>
            <a:endParaRPr lang="en-US" dirty="0" smtClean="0"/>
          </a:p>
        </p:txBody>
      </p:sp>
    </p:spTree>
    <p:extLst>
      <p:ext uri="{BB962C8B-B14F-4D97-AF65-F5344CB8AC3E}">
        <p14:creationId xmlns:p14="http://schemas.microsoft.com/office/powerpoint/2010/main" val="1910064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having training and testing data sets</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800" dirty="0" smtClean="0"/>
              <a:t>If the </a:t>
            </a:r>
            <a:r>
              <a:rPr lang="en-US" sz="2800" b="1" dirty="0" smtClean="0"/>
              <a:t>MSE</a:t>
            </a:r>
            <a:r>
              <a:rPr lang="en-US" sz="2800" dirty="0" smtClean="0"/>
              <a:t> on our testing data set is much higher than what we achieved on our training data set, we are most likely over-fitting the data. </a:t>
            </a:r>
          </a:p>
          <a:p>
            <a:r>
              <a:rPr lang="en-US" sz="2800" dirty="0" smtClean="0"/>
              <a:t>As a model flexibility increases, </a:t>
            </a:r>
            <a:r>
              <a:rPr lang="en-US" sz="2800" b="1" dirty="0" smtClean="0"/>
              <a:t>training MSE </a:t>
            </a:r>
            <a:r>
              <a:rPr lang="en-US" sz="2800" dirty="0" smtClean="0"/>
              <a:t>will almost always drop, while </a:t>
            </a:r>
            <a:r>
              <a:rPr lang="en-US" sz="2800" b="1" dirty="0" smtClean="0"/>
              <a:t>testing MSE </a:t>
            </a:r>
            <a:r>
              <a:rPr lang="en-US" sz="2800" dirty="0" smtClean="0"/>
              <a:t>may or may not.</a:t>
            </a:r>
          </a:p>
          <a:p>
            <a:endParaRPr lang="en-US" dirty="0" smtClean="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628557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having training and testing data sets</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800" dirty="0" smtClean="0"/>
              <a:t>If the </a:t>
            </a:r>
            <a:r>
              <a:rPr lang="en-US" sz="2800" b="1" dirty="0" smtClean="0"/>
              <a:t>MSE</a:t>
            </a:r>
            <a:r>
              <a:rPr lang="en-US" sz="2800" dirty="0" smtClean="0"/>
              <a:t> on our testing data set is much higher than what we achieved on our training data set, we are most likely over-fitting the data. </a:t>
            </a:r>
          </a:p>
          <a:p>
            <a:r>
              <a:rPr lang="en-US" sz="2800" dirty="0" smtClean="0"/>
              <a:t>As a model flexibility increases, </a:t>
            </a:r>
            <a:r>
              <a:rPr lang="en-US" sz="2800" b="1" dirty="0" smtClean="0"/>
              <a:t>training MSE </a:t>
            </a:r>
            <a:r>
              <a:rPr lang="en-US" sz="2800" dirty="0" smtClean="0"/>
              <a:t>will almost always drop, while </a:t>
            </a:r>
            <a:r>
              <a:rPr lang="en-US" sz="2800" b="1" dirty="0" smtClean="0"/>
              <a:t>testing MSE </a:t>
            </a:r>
            <a:r>
              <a:rPr lang="en-US" sz="2800" dirty="0" smtClean="0"/>
              <a:t>may or may not.</a:t>
            </a:r>
          </a:p>
          <a:p>
            <a:r>
              <a:rPr lang="en-US" sz="2800" dirty="0" smtClean="0"/>
              <a:t>The goal should be to find a model which minimizes the testing data set error. </a:t>
            </a:r>
          </a:p>
          <a:p>
            <a:endParaRPr lang="en-US" dirty="0" smtClean="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325192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sp>
        <p:nvSpPr>
          <p:cNvPr id="3" name="Content Placeholder 2"/>
          <p:cNvSpPr>
            <a:spLocks noGrp="1"/>
          </p:cNvSpPr>
          <p:nvPr>
            <p:ph idx="1"/>
          </p:nvPr>
        </p:nvSpPr>
        <p:spPr>
          <a:xfrm>
            <a:off x="0" y="1849390"/>
            <a:ext cx="4191000" cy="4541342"/>
          </a:xfrm>
        </p:spPr>
        <p:txBody>
          <a:bodyPr>
            <a:noAutofit/>
          </a:bodyPr>
          <a:lstStyle/>
          <a:p>
            <a:endParaRPr lang="en-US" dirty="0" smtClean="0"/>
          </a:p>
          <a:p>
            <a:r>
              <a:rPr lang="en-US" sz="2400" dirty="0" smtClean="0"/>
              <a:t>Orange line – Linear regression (inflexible, parametric model)</a:t>
            </a:r>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3929064" y="1853754"/>
            <a:ext cx="8262936" cy="4703320"/>
          </a:xfrm>
          <a:prstGeom prst="rect">
            <a:avLst/>
          </a:prstGeom>
        </p:spPr>
      </p:pic>
    </p:spTree>
    <p:extLst>
      <p:ext uri="{BB962C8B-B14F-4D97-AF65-F5344CB8AC3E}">
        <p14:creationId xmlns:p14="http://schemas.microsoft.com/office/powerpoint/2010/main" val="2207973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sp>
        <p:nvSpPr>
          <p:cNvPr id="3" name="Content Placeholder 2"/>
          <p:cNvSpPr>
            <a:spLocks noGrp="1"/>
          </p:cNvSpPr>
          <p:nvPr>
            <p:ph idx="1"/>
          </p:nvPr>
        </p:nvSpPr>
        <p:spPr>
          <a:xfrm>
            <a:off x="0" y="1849390"/>
            <a:ext cx="4191000" cy="4541342"/>
          </a:xfrm>
        </p:spPr>
        <p:txBody>
          <a:bodyPr>
            <a:noAutofit/>
          </a:bodyPr>
          <a:lstStyle/>
          <a:p>
            <a:endParaRPr lang="en-US" dirty="0" smtClean="0"/>
          </a:p>
          <a:p>
            <a:r>
              <a:rPr lang="en-US" sz="2400" dirty="0" smtClean="0"/>
              <a:t>Orange line – Linear regression (inflexible, parametric model)</a:t>
            </a:r>
          </a:p>
          <a:p>
            <a:r>
              <a:rPr lang="en-US" sz="2400" dirty="0" smtClean="0"/>
              <a:t>Dark blue / light blue / green line – Smoothing splines (flexible to various degrees, non-parametric)</a:t>
            </a:r>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3929064" y="1853754"/>
            <a:ext cx="8262936" cy="4703320"/>
          </a:xfrm>
          <a:prstGeom prst="rect">
            <a:avLst/>
          </a:prstGeom>
        </p:spPr>
      </p:pic>
    </p:spTree>
    <p:extLst>
      <p:ext uri="{BB962C8B-B14F-4D97-AF65-F5344CB8AC3E}">
        <p14:creationId xmlns:p14="http://schemas.microsoft.com/office/powerpoint/2010/main" val="3287155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sp>
        <p:nvSpPr>
          <p:cNvPr id="3" name="Content Placeholder 2"/>
          <p:cNvSpPr>
            <a:spLocks noGrp="1"/>
          </p:cNvSpPr>
          <p:nvPr>
            <p:ph idx="1"/>
          </p:nvPr>
        </p:nvSpPr>
        <p:spPr>
          <a:xfrm>
            <a:off x="0" y="1468390"/>
            <a:ext cx="4438650" cy="4541342"/>
          </a:xfrm>
        </p:spPr>
        <p:txBody>
          <a:bodyPr>
            <a:noAutofit/>
          </a:bodyPr>
          <a:lstStyle/>
          <a:p>
            <a:endParaRPr lang="en-US" dirty="0" smtClean="0"/>
          </a:p>
          <a:p>
            <a:r>
              <a:rPr lang="en-US" sz="2400" dirty="0" smtClean="0"/>
              <a:t>Grey line – training MSE depending on flexibility of model</a:t>
            </a:r>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4591050" y="1853754"/>
            <a:ext cx="7600950" cy="4703320"/>
          </a:xfrm>
          <a:prstGeom prst="rect">
            <a:avLst/>
          </a:prstGeom>
        </p:spPr>
      </p:pic>
    </p:spTree>
    <p:extLst>
      <p:ext uri="{BB962C8B-B14F-4D97-AF65-F5344CB8AC3E}">
        <p14:creationId xmlns:p14="http://schemas.microsoft.com/office/powerpoint/2010/main" val="3594555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sp>
        <p:nvSpPr>
          <p:cNvPr id="3" name="Content Placeholder 2"/>
          <p:cNvSpPr>
            <a:spLocks noGrp="1"/>
          </p:cNvSpPr>
          <p:nvPr>
            <p:ph idx="1"/>
          </p:nvPr>
        </p:nvSpPr>
        <p:spPr>
          <a:xfrm>
            <a:off x="0" y="1468390"/>
            <a:ext cx="4438650" cy="4541342"/>
          </a:xfrm>
        </p:spPr>
        <p:txBody>
          <a:bodyPr>
            <a:noAutofit/>
          </a:bodyPr>
          <a:lstStyle/>
          <a:p>
            <a:endParaRPr lang="en-US" dirty="0" smtClean="0"/>
          </a:p>
          <a:p>
            <a:r>
              <a:rPr lang="en-US" sz="2400" dirty="0" smtClean="0"/>
              <a:t>Grey line – training MSE depending on flexibility of model</a:t>
            </a:r>
          </a:p>
          <a:p>
            <a:r>
              <a:rPr lang="en-US" sz="2400" dirty="0" smtClean="0"/>
              <a:t>Red line – testing MSE</a:t>
            </a:r>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4591050" y="1853754"/>
            <a:ext cx="7600950" cy="4703320"/>
          </a:xfrm>
          <a:prstGeom prst="rect">
            <a:avLst/>
          </a:prstGeom>
        </p:spPr>
      </p:pic>
    </p:spTree>
    <p:extLst>
      <p:ext uri="{BB962C8B-B14F-4D97-AF65-F5344CB8AC3E}">
        <p14:creationId xmlns:p14="http://schemas.microsoft.com/office/powerpoint/2010/main" val="9489972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sp>
        <p:nvSpPr>
          <p:cNvPr id="3" name="Content Placeholder 2"/>
          <p:cNvSpPr>
            <a:spLocks noGrp="1"/>
          </p:cNvSpPr>
          <p:nvPr>
            <p:ph idx="1"/>
          </p:nvPr>
        </p:nvSpPr>
        <p:spPr>
          <a:xfrm>
            <a:off x="0" y="1468390"/>
            <a:ext cx="4438650" cy="4541342"/>
          </a:xfrm>
        </p:spPr>
        <p:txBody>
          <a:bodyPr>
            <a:noAutofit/>
          </a:bodyPr>
          <a:lstStyle/>
          <a:p>
            <a:endParaRPr lang="en-US" dirty="0" smtClean="0"/>
          </a:p>
          <a:p>
            <a:r>
              <a:rPr lang="en-US" sz="2400" dirty="0" smtClean="0"/>
              <a:t>Grey line – training MSE depending on flexibility of model</a:t>
            </a:r>
          </a:p>
          <a:p>
            <a:r>
              <a:rPr lang="en-US" sz="2400" dirty="0" smtClean="0"/>
              <a:t>Red line – testing MSE</a:t>
            </a:r>
          </a:p>
          <a:p>
            <a:r>
              <a:rPr lang="en-US" sz="2400" dirty="0" smtClean="0"/>
              <a:t>Goal is to minimize testing MSE</a:t>
            </a:r>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4591050" y="1853754"/>
            <a:ext cx="7600950" cy="4703320"/>
          </a:xfrm>
          <a:prstGeom prst="rect">
            <a:avLst/>
          </a:prstGeom>
        </p:spPr>
      </p:pic>
    </p:spTree>
    <p:extLst>
      <p:ext uri="{BB962C8B-B14F-4D97-AF65-F5344CB8AC3E}">
        <p14:creationId xmlns:p14="http://schemas.microsoft.com/office/powerpoint/2010/main" val="27929698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sp>
        <p:nvSpPr>
          <p:cNvPr id="3" name="Content Placeholder 2"/>
          <p:cNvSpPr>
            <a:spLocks noGrp="1"/>
          </p:cNvSpPr>
          <p:nvPr>
            <p:ph idx="1"/>
          </p:nvPr>
        </p:nvSpPr>
        <p:spPr>
          <a:xfrm>
            <a:off x="0" y="1468390"/>
            <a:ext cx="4438650" cy="4541342"/>
          </a:xfrm>
        </p:spPr>
        <p:txBody>
          <a:bodyPr>
            <a:noAutofit/>
          </a:bodyPr>
          <a:lstStyle/>
          <a:p>
            <a:endParaRPr lang="en-US" dirty="0" smtClean="0"/>
          </a:p>
          <a:p>
            <a:r>
              <a:rPr lang="en-US" sz="2400" dirty="0" smtClean="0"/>
              <a:t>Grey line – training MSE depending on flexibility of model</a:t>
            </a:r>
          </a:p>
          <a:p>
            <a:r>
              <a:rPr lang="en-US" sz="2400" dirty="0" smtClean="0"/>
              <a:t>Red line – testing MSE</a:t>
            </a:r>
          </a:p>
          <a:p>
            <a:r>
              <a:rPr lang="en-US" sz="2400" dirty="0" smtClean="0"/>
              <a:t>Goal is to minimize testing MSE</a:t>
            </a:r>
          </a:p>
          <a:p>
            <a:r>
              <a:rPr lang="en-US" sz="2400" dirty="0" smtClean="0"/>
              <a:t>As flexibility increases, training MSE decreases as the model over-fits the data </a:t>
            </a:r>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4591050" y="1853754"/>
            <a:ext cx="7600950" cy="4703320"/>
          </a:xfrm>
          <a:prstGeom prst="rect">
            <a:avLst/>
          </a:prstGeom>
        </p:spPr>
      </p:pic>
    </p:spTree>
    <p:extLst>
      <p:ext uri="{BB962C8B-B14F-4D97-AF65-F5344CB8AC3E}">
        <p14:creationId xmlns:p14="http://schemas.microsoft.com/office/powerpoint/2010/main" val="3254101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pic>
        <p:nvPicPr>
          <p:cNvPr id="6" name="Picture 5"/>
          <p:cNvPicPr>
            <a:picLocks noChangeAspect="1"/>
          </p:cNvPicPr>
          <p:nvPr/>
        </p:nvPicPr>
        <p:blipFill>
          <a:blip r:embed="rId2"/>
          <a:stretch>
            <a:fillRect/>
          </a:stretch>
        </p:blipFill>
        <p:spPr>
          <a:xfrm>
            <a:off x="1919061" y="2015732"/>
            <a:ext cx="8668310" cy="4576763"/>
          </a:xfrm>
          <a:prstGeom prst="rect">
            <a:avLst/>
          </a:prstGeom>
        </p:spPr>
      </p:pic>
    </p:spTree>
    <p:extLst>
      <p:ext uri="{BB962C8B-B14F-4D97-AF65-F5344CB8AC3E}">
        <p14:creationId xmlns:p14="http://schemas.microsoft.com/office/powerpoint/2010/main" val="42286289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pic>
        <p:nvPicPr>
          <p:cNvPr id="8" name="Picture 7"/>
          <p:cNvPicPr>
            <a:picLocks noChangeAspect="1"/>
          </p:cNvPicPr>
          <p:nvPr/>
        </p:nvPicPr>
        <p:blipFill>
          <a:blip r:embed="rId2"/>
          <a:stretch>
            <a:fillRect/>
          </a:stretch>
        </p:blipFill>
        <p:spPr>
          <a:xfrm>
            <a:off x="4935070" y="1853754"/>
            <a:ext cx="7161875" cy="4953579"/>
          </a:xfrm>
          <a:prstGeom prst="rect">
            <a:avLst/>
          </a:prstGeom>
        </p:spPr>
      </p:pic>
      <p:sp>
        <p:nvSpPr>
          <p:cNvPr id="3" name="TextBox 2"/>
          <p:cNvSpPr txBox="1"/>
          <p:nvPr/>
        </p:nvSpPr>
        <p:spPr>
          <a:xfrm>
            <a:off x="134470" y="1853754"/>
            <a:ext cx="493507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In this classification example, we attempt to properly classify each point (orange or blue) based on the closest k-neighbors</a:t>
            </a:r>
          </a:p>
        </p:txBody>
      </p:sp>
    </p:spTree>
    <p:extLst>
      <p:ext uri="{BB962C8B-B14F-4D97-AF65-F5344CB8AC3E}">
        <p14:creationId xmlns:p14="http://schemas.microsoft.com/office/powerpoint/2010/main" val="560024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ML method?</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There is no one-size fits all approach in statistics</a:t>
            </a:r>
          </a:p>
          <a:p>
            <a:endParaRPr lang="en-US" sz="2400" dirty="0" smtClean="0"/>
          </a:p>
        </p:txBody>
      </p:sp>
    </p:spTree>
    <p:extLst>
      <p:ext uri="{BB962C8B-B14F-4D97-AF65-F5344CB8AC3E}">
        <p14:creationId xmlns:p14="http://schemas.microsoft.com/office/powerpoint/2010/main" val="20685456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pic>
        <p:nvPicPr>
          <p:cNvPr id="8" name="Picture 7"/>
          <p:cNvPicPr>
            <a:picLocks noChangeAspect="1"/>
          </p:cNvPicPr>
          <p:nvPr/>
        </p:nvPicPr>
        <p:blipFill>
          <a:blip r:embed="rId2"/>
          <a:stretch>
            <a:fillRect/>
          </a:stretch>
        </p:blipFill>
        <p:spPr>
          <a:xfrm>
            <a:off x="4935070" y="1853754"/>
            <a:ext cx="7161875" cy="4953579"/>
          </a:xfrm>
          <a:prstGeom prst="rect">
            <a:avLst/>
          </a:prstGeom>
        </p:spPr>
      </p:pic>
      <p:sp>
        <p:nvSpPr>
          <p:cNvPr id="3" name="TextBox 2"/>
          <p:cNvSpPr txBox="1"/>
          <p:nvPr/>
        </p:nvSpPr>
        <p:spPr>
          <a:xfrm>
            <a:off x="134470" y="1853754"/>
            <a:ext cx="493507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In this classification example, we attempt to properly classify each point (orange or blue) based on the closest k-neighbors</a:t>
            </a:r>
          </a:p>
          <a:p>
            <a:pPr marL="285750" indent="-285750">
              <a:buFont typeface="Arial" panose="020B0604020202020204" pitchFamily="34" charset="0"/>
              <a:buChar char="•"/>
            </a:pPr>
            <a:r>
              <a:rPr lang="en-US" sz="2000" dirty="0" smtClean="0"/>
              <a:t>Know as </a:t>
            </a:r>
            <a:r>
              <a:rPr lang="en-US" sz="2000" b="1" dirty="0" smtClean="0"/>
              <a:t>k</a:t>
            </a:r>
            <a:r>
              <a:rPr lang="en-US" sz="2000" dirty="0" smtClean="0"/>
              <a:t>-nearest neighbor</a:t>
            </a:r>
          </a:p>
        </p:txBody>
      </p:sp>
    </p:spTree>
    <p:extLst>
      <p:ext uri="{BB962C8B-B14F-4D97-AF65-F5344CB8AC3E}">
        <p14:creationId xmlns:p14="http://schemas.microsoft.com/office/powerpoint/2010/main" val="811757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pic>
        <p:nvPicPr>
          <p:cNvPr id="8" name="Picture 7"/>
          <p:cNvPicPr>
            <a:picLocks noChangeAspect="1"/>
          </p:cNvPicPr>
          <p:nvPr/>
        </p:nvPicPr>
        <p:blipFill>
          <a:blip r:embed="rId2"/>
          <a:stretch>
            <a:fillRect/>
          </a:stretch>
        </p:blipFill>
        <p:spPr>
          <a:xfrm>
            <a:off x="4935070" y="1853754"/>
            <a:ext cx="7161875" cy="4953579"/>
          </a:xfrm>
          <a:prstGeom prst="rect">
            <a:avLst/>
          </a:prstGeom>
        </p:spPr>
      </p:pic>
      <p:sp>
        <p:nvSpPr>
          <p:cNvPr id="3" name="TextBox 2"/>
          <p:cNvSpPr txBox="1"/>
          <p:nvPr/>
        </p:nvSpPr>
        <p:spPr>
          <a:xfrm>
            <a:off x="134470" y="1853754"/>
            <a:ext cx="493507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In this classification example, we attempt to properly classify each point (orange or blue) based on the closest k-neighbors</a:t>
            </a:r>
          </a:p>
          <a:p>
            <a:pPr marL="285750" indent="-285750">
              <a:buFont typeface="Arial" panose="020B0604020202020204" pitchFamily="34" charset="0"/>
              <a:buChar char="•"/>
            </a:pPr>
            <a:r>
              <a:rPr lang="en-US" sz="2000" dirty="0" smtClean="0"/>
              <a:t>Know as </a:t>
            </a:r>
            <a:r>
              <a:rPr lang="en-US" sz="2000" b="1" dirty="0" smtClean="0"/>
              <a:t>k</a:t>
            </a:r>
            <a:r>
              <a:rPr lang="en-US" sz="2000" dirty="0" smtClean="0"/>
              <a:t>-nearest neighbor</a:t>
            </a:r>
          </a:p>
          <a:p>
            <a:pPr marL="285750" indent="-285750">
              <a:buFont typeface="Arial" panose="020B0604020202020204" pitchFamily="34" charset="0"/>
              <a:buChar char="•"/>
            </a:pPr>
            <a:r>
              <a:rPr lang="en-US" sz="2000" dirty="0" smtClean="0"/>
              <a:t>The higher </a:t>
            </a:r>
            <a:r>
              <a:rPr lang="en-US" sz="2000" b="1" dirty="0" smtClean="0"/>
              <a:t>k</a:t>
            </a:r>
            <a:r>
              <a:rPr lang="en-US" sz="2000" dirty="0" smtClean="0"/>
              <a:t> is, the lower model flexibility is and begins to approach a more linear form</a:t>
            </a:r>
          </a:p>
        </p:txBody>
      </p:sp>
    </p:spTree>
    <p:extLst>
      <p:ext uri="{BB962C8B-B14F-4D97-AF65-F5344CB8AC3E}">
        <p14:creationId xmlns:p14="http://schemas.microsoft.com/office/powerpoint/2010/main" val="40371806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pic>
        <p:nvPicPr>
          <p:cNvPr id="8" name="Picture 7"/>
          <p:cNvPicPr>
            <a:picLocks noChangeAspect="1"/>
          </p:cNvPicPr>
          <p:nvPr/>
        </p:nvPicPr>
        <p:blipFill>
          <a:blip r:embed="rId2"/>
          <a:stretch>
            <a:fillRect/>
          </a:stretch>
        </p:blipFill>
        <p:spPr>
          <a:xfrm>
            <a:off x="4935070" y="1853754"/>
            <a:ext cx="7161875" cy="4953579"/>
          </a:xfrm>
          <a:prstGeom prst="rect">
            <a:avLst/>
          </a:prstGeom>
        </p:spPr>
      </p:pic>
      <p:sp>
        <p:nvSpPr>
          <p:cNvPr id="3" name="TextBox 2"/>
          <p:cNvSpPr txBox="1"/>
          <p:nvPr/>
        </p:nvSpPr>
        <p:spPr>
          <a:xfrm>
            <a:off x="134470" y="1853754"/>
            <a:ext cx="493507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In this classification example, we attempt to properly classify each point (orange or blue) based on the closest k-neighbors</a:t>
            </a:r>
          </a:p>
          <a:p>
            <a:pPr marL="285750" indent="-285750">
              <a:buFont typeface="Arial" panose="020B0604020202020204" pitchFamily="34" charset="0"/>
              <a:buChar char="•"/>
            </a:pPr>
            <a:r>
              <a:rPr lang="en-US" sz="2000" dirty="0" smtClean="0"/>
              <a:t>Know as </a:t>
            </a:r>
            <a:r>
              <a:rPr lang="en-US" sz="2000" b="1" dirty="0" smtClean="0"/>
              <a:t>k</a:t>
            </a:r>
            <a:r>
              <a:rPr lang="en-US" sz="2000" dirty="0" smtClean="0"/>
              <a:t>-nearest neighbor</a:t>
            </a:r>
          </a:p>
          <a:p>
            <a:pPr marL="285750" indent="-285750">
              <a:buFont typeface="Arial" panose="020B0604020202020204" pitchFamily="34" charset="0"/>
              <a:buChar char="•"/>
            </a:pPr>
            <a:r>
              <a:rPr lang="en-US" sz="2000" dirty="0" smtClean="0"/>
              <a:t>The higher </a:t>
            </a:r>
            <a:r>
              <a:rPr lang="en-US" sz="2000" b="1" dirty="0" smtClean="0"/>
              <a:t>k</a:t>
            </a:r>
            <a:r>
              <a:rPr lang="en-US" sz="2000" dirty="0" smtClean="0"/>
              <a:t> is, the lower model flexibility is and begins to approach a more linear form</a:t>
            </a:r>
          </a:p>
          <a:p>
            <a:pPr marL="285750" indent="-285750">
              <a:buFont typeface="Arial" panose="020B0604020202020204" pitchFamily="34" charset="0"/>
              <a:buChar char="•"/>
            </a:pPr>
            <a:r>
              <a:rPr lang="en-US" sz="2000" dirty="0" smtClean="0"/>
              <a:t>If </a:t>
            </a:r>
            <a:r>
              <a:rPr lang="en-US" sz="2000" b="1" dirty="0" smtClean="0"/>
              <a:t>k</a:t>
            </a:r>
            <a:r>
              <a:rPr lang="en-US" sz="2000" dirty="0" smtClean="0"/>
              <a:t> = 1, this is the most flexible version of the model, and any prediction will simply be the class of whichever point is closest</a:t>
            </a:r>
          </a:p>
        </p:txBody>
      </p:sp>
    </p:spTree>
    <p:extLst>
      <p:ext uri="{BB962C8B-B14F-4D97-AF65-F5344CB8AC3E}">
        <p14:creationId xmlns:p14="http://schemas.microsoft.com/office/powerpoint/2010/main" val="35420337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pic>
        <p:nvPicPr>
          <p:cNvPr id="8" name="Picture 7"/>
          <p:cNvPicPr>
            <a:picLocks noChangeAspect="1"/>
          </p:cNvPicPr>
          <p:nvPr/>
        </p:nvPicPr>
        <p:blipFill>
          <a:blip r:embed="rId2"/>
          <a:stretch>
            <a:fillRect/>
          </a:stretch>
        </p:blipFill>
        <p:spPr>
          <a:xfrm>
            <a:off x="4935070" y="1853754"/>
            <a:ext cx="7161875" cy="4953579"/>
          </a:xfrm>
          <a:prstGeom prst="rect">
            <a:avLst/>
          </a:prstGeom>
        </p:spPr>
      </p:pic>
      <p:sp>
        <p:nvSpPr>
          <p:cNvPr id="3" name="TextBox 2"/>
          <p:cNvSpPr txBox="1"/>
          <p:nvPr/>
        </p:nvSpPr>
        <p:spPr>
          <a:xfrm>
            <a:off x="134470" y="1853754"/>
            <a:ext cx="493507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In this classification example, we attempt to properly classify each point (orange or blue) based on the closest k-neighbors</a:t>
            </a:r>
          </a:p>
          <a:p>
            <a:pPr marL="285750" indent="-285750">
              <a:buFont typeface="Arial" panose="020B0604020202020204" pitchFamily="34" charset="0"/>
              <a:buChar char="•"/>
            </a:pPr>
            <a:r>
              <a:rPr lang="en-US" sz="2000" dirty="0" smtClean="0"/>
              <a:t>Know as </a:t>
            </a:r>
            <a:r>
              <a:rPr lang="en-US" sz="2000" b="1" dirty="0" smtClean="0"/>
              <a:t>k</a:t>
            </a:r>
            <a:r>
              <a:rPr lang="en-US" sz="2000" dirty="0" smtClean="0"/>
              <a:t>-nearest neighbor</a:t>
            </a:r>
          </a:p>
          <a:p>
            <a:pPr marL="285750" indent="-285750">
              <a:buFont typeface="Arial" panose="020B0604020202020204" pitchFamily="34" charset="0"/>
              <a:buChar char="•"/>
            </a:pPr>
            <a:r>
              <a:rPr lang="en-US" sz="2000" dirty="0" smtClean="0"/>
              <a:t>The higher </a:t>
            </a:r>
            <a:r>
              <a:rPr lang="en-US" sz="2000" b="1" dirty="0" smtClean="0"/>
              <a:t>k</a:t>
            </a:r>
            <a:r>
              <a:rPr lang="en-US" sz="2000" dirty="0" smtClean="0"/>
              <a:t> is, the lower model flexibility is and begins to approach a more linear form</a:t>
            </a:r>
          </a:p>
          <a:p>
            <a:pPr marL="285750" indent="-285750">
              <a:buFont typeface="Arial" panose="020B0604020202020204" pitchFamily="34" charset="0"/>
              <a:buChar char="•"/>
            </a:pPr>
            <a:r>
              <a:rPr lang="en-US" sz="2000" dirty="0" smtClean="0"/>
              <a:t>If </a:t>
            </a:r>
            <a:r>
              <a:rPr lang="en-US" sz="2000" b="1" dirty="0" smtClean="0"/>
              <a:t>k</a:t>
            </a:r>
            <a:r>
              <a:rPr lang="en-US" sz="2000" dirty="0" smtClean="0"/>
              <a:t> = 1, this is the most flexible version of the model, and any prediction will simply be the class of whichever point is closest</a:t>
            </a:r>
          </a:p>
          <a:p>
            <a:pPr marL="285750" indent="-285750">
              <a:buFont typeface="Arial" panose="020B0604020202020204" pitchFamily="34" charset="0"/>
              <a:buChar char="•"/>
            </a:pPr>
            <a:r>
              <a:rPr lang="en-US" sz="2000" dirty="0" smtClean="0"/>
              <a:t>This creates a </a:t>
            </a:r>
            <a:r>
              <a:rPr lang="en-US" sz="2000" b="1" dirty="0" smtClean="0"/>
              <a:t>decision boundary </a:t>
            </a:r>
            <a:r>
              <a:rPr lang="en-US" sz="2000" dirty="0" smtClean="0"/>
              <a:t>for our classifier. </a:t>
            </a:r>
            <a:endParaRPr lang="en-US" sz="2000" dirty="0"/>
          </a:p>
        </p:txBody>
      </p:sp>
    </p:spTree>
    <p:extLst>
      <p:ext uri="{BB962C8B-B14F-4D97-AF65-F5344CB8AC3E}">
        <p14:creationId xmlns:p14="http://schemas.microsoft.com/office/powerpoint/2010/main" val="30664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pic>
        <p:nvPicPr>
          <p:cNvPr id="3" name="Picture 2"/>
          <p:cNvPicPr>
            <a:picLocks noChangeAspect="1"/>
          </p:cNvPicPr>
          <p:nvPr/>
        </p:nvPicPr>
        <p:blipFill>
          <a:blip r:embed="rId2"/>
          <a:stretch>
            <a:fillRect/>
          </a:stretch>
        </p:blipFill>
        <p:spPr>
          <a:xfrm>
            <a:off x="5355364" y="1853754"/>
            <a:ext cx="6836636" cy="5004246"/>
          </a:xfrm>
          <a:prstGeom prst="rect">
            <a:avLst/>
          </a:prstGeom>
        </p:spPr>
      </p:pic>
      <p:sp>
        <p:nvSpPr>
          <p:cNvPr id="7" name="Content Placeholder 2"/>
          <p:cNvSpPr>
            <a:spLocks noGrp="1"/>
          </p:cNvSpPr>
          <p:nvPr>
            <p:ph idx="1"/>
          </p:nvPr>
        </p:nvSpPr>
        <p:spPr>
          <a:xfrm>
            <a:off x="0" y="1329136"/>
            <a:ext cx="5355364" cy="4541342"/>
          </a:xfrm>
        </p:spPr>
        <p:txBody>
          <a:bodyPr>
            <a:noAutofit/>
          </a:bodyPr>
          <a:lstStyle/>
          <a:p>
            <a:endParaRPr lang="en-US" dirty="0" smtClean="0"/>
          </a:p>
          <a:p>
            <a:r>
              <a:rPr lang="en-US" sz="2400" dirty="0" smtClean="0"/>
              <a:t>Classification example, using error rate instead of MSE</a:t>
            </a:r>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2754561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pic>
        <p:nvPicPr>
          <p:cNvPr id="3" name="Picture 2"/>
          <p:cNvPicPr>
            <a:picLocks noChangeAspect="1"/>
          </p:cNvPicPr>
          <p:nvPr/>
        </p:nvPicPr>
        <p:blipFill>
          <a:blip r:embed="rId2"/>
          <a:stretch>
            <a:fillRect/>
          </a:stretch>
        </p:blipFill>
        <p:spPr>
          <a:xfrm>
            <a:off x="5355364" y="1853754"/>
            <a:ext cx="6836636" cy="5004246"/>
          </a:xfrm>
          <a:prstGeom prst="rect">
            <a:avLst/>
          </a:prstGeom>
        </p:spPr>
      </p:pic>
      <p:sp>
        <p:nvSpPr>
          <p:cNvPr id="7" name="Content Placeholder 2"/>
          <p:cNvSpPr>
            <a:spLocks noGrp="1"/>
          </p:cNvSpPr>
          <p:nvPr>
            <p:ph idx="1"/>
          </p:nvPr>
        </p:nvSpPr>
        <p:spPr>
          <a:xfrm>
            <a:off x="0" y="1329136"/>
            <a:ext cx="5355364" cy="4541342"/>
          </a:xfrm>
        </p:spPr>
        <p:txBody>
          <a:bodyPr>
            <a:noAutofit/>
          </a:bodyPr>
          <a:lstStyle/>
          <a:p>
            <a:endParaRPr lang="en-US" dirty="0" smtClean="0"/>
          </a:p>
          <a:p>
            <a:r>
              <a:rPr lang="en-US" sz="2400" dirty="0" smtClean="0"/>
              <a:t>Classification example, using error rate instead of MSE</a:t>
            </a:r>
          </a:p>
          <a:p>
            <a:r>
              <a:rPr lang="en-US" sz="2400" dirty="0" smtClean="0"/>
              <a:t>Uses k-nearest neighbors algorithm </a:t>
            </a:r>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5048713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pic>
        <p:nvPicPr>
          <p:cNvPr id="3" name="Picture 2"/>
          <p:cNvPicPr>
            <a:picLocks noChangeAspect="1"/>
          </p:cNvPicPr>
          <p:nvPr/>
        </p:nvPicPr>
        <p:blipFill>
          <a:blip r:embed="rId2"/>
          <a:stretch>
            <a:fillRect/>
          </a:stretch>
        </p:blipFill>
        <p:spPr>
          <a:xfrm>
            <a:off x="5355364" y="1853754"/>
            <a:ext cx="6836636" cy="5004246"/>
          </a:xfrm>
          <a:prstGeom prst="rect">
            <a:avLst/>
          </a:prstGeom>
        </p:spPr>
      </p:pic>
      <p:sp>
        <p:nvSpPr>
          <p:cNvPr id="7" name="Content Placeholder 2"/>
          <p:cNvSpPr>
            <a:spLocks noGrp="1"/>
          </p:cNvSpPr>
          <p:nvPr>
            <p:ph idx="1"/>
          </p:nvPr>
        </p:nvSpPr>
        <p:spPr>
          <a:xfrm>
            <a:off x="0" y="1329136"/>
            <a:ext cx="5355364" cy="4541342"/>
          </a:xfrm>
        </p:spPr>
        <p:txBody>
          <a:bodyPr>
            <a:noAutofit/>
          </a:bodyPr>
          <a:lstStyle/>
          <a:p>
            <a:endParaRPr lang="en-US" dirty="0" smtClean="0"/>
          </a:p>
          <a:p>
            <a:r>
              <a:rPr lang="en-US" sz="2400" dirty="0" smtClean="0"/>
              <a:t>Classification example, using error rate instead of MSE</a:t>
            </a:r>
          </a:p>
          <a:p>
            <a:r>
              <a:rPr lang="en-US" sz="2400" dirty="0" smtClean="0"/>
              <a:t>Uses k-nearest neighbors algorithm </a:t>
            </a:r>
          </a:p>
          <a:p>
            <a:r>
              <a:rPr lang="en-US" sz="2400" dirty="0" smtClean="0"/>
              <a:t>Can see similar behavior as in the regression setting</a:t>
            </a:r>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24631272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errors across model flexibility on training and testing data sets </a:t>
            </a:r>
            <a:endParaRPr lang="en-US" dirty="0"/>
          </a:p>
        </p:txBody>
      </p:sp>
      <p:pic>
        <p:nvPicPr>
          <p:cNvPr id="3" name="Picture 2"/>
          <p:cNvPicPr>
            <a:picLocks noChangeAspect="1"/>
          </p:cNvPicPr>
          <p:nvPr/>
        </p:nvPicPr>
        <p:blipFill>
          <a:blip r:embed="rId2"/>
          <a:stretch>
            <a:fillRect/>
          </a:stretch>
        </p:blipFill>
        <p:spPr>
          <a:xfrm>
            <a:off x="5355364" y="1853754"/>
            <a:ext cx="6836636" cy="5004246"/>
          </a:xfrm>
          <a:prstGeom prst="rect">
            <a:avLst/>
          </a:prstGeom>
        </p:spPr>
      </p:pic>
      <p:sp>
        <p:nvSpPr>
          <p:cNvPr id="7" name="Content Placeholder 2"/>
          <p:cNvSpPr>
            <a:spLocks noGrp="1"/>
          </p:cNvSpPr>
          <p:nvPr>
            <p:ph idx="1"/>
          </p:nvPr>
        </p:nvSpPr>
        <p:spPr>
          <a:xfrm>
            <a:off x="0" y="1329136"/>
            <a:ext cx="5355364" cy="4541342"/>
          </a:xfrm>
        </p:spPr>
        <p:txBody>
          <a:bodyPr>
            <a:noAutofit/>
          </a:bodyPr>
          <a:lstStyle/>
          <a:p>
            <a:endParaRPr lang="en-US" dirty="0" smtClean="0"/>
          </a:p>
          <a:p>
            <a:r>
              <a:rPr lang="en-US" sz="2400" dirty="0" smtClean="0"/>
              <a:t>Classification example, using error rate instead of MSE</a:t>
            </a:r>
          </a:p>
          <a:p>
            <a:r>
              <a:rPr lang="en-US" sz="2400" dirty="0" smtClean="0"/>
              <a:t>Uses k-nearest neighbors algorithm </a:t>
            </a:r>
          </a:p>
          <a:p>
            <a:r>
              <a:rPr lang="en-US" sz="2400" dirty="0" smtClean="0"/>
              <a:t>Can see similar behavior as in the regression setting</a:t>
            </a:r>
          </a:p>
          <a:p>
            <a:r>
              <a:rPr lang="en-US" sz="2400" dirty="0" smtClean="0"/>
              <a:t>As flexibility increases, we over-fit the training data, and training error rate decreases, while testing error rate follows the U-shape curve</a:t>
            </a:r>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2119134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a:t>
            </a:r>
            <a:endParaRPr lang="en-US" dirty="0"/>
          </a:p>
        </p:txBody>
      </p:sp>
      <p:sp>
        <p:nvSpPr>
          <p:cNvPr id="3" name="Content Placeholder 2"/>
          <p:cNvSpPr>
            <a:spLocks noGrp="1"/>
          </p:cNvSpPr>
          <p:nvPr>
            <p:ph idx="1"/>
          </p:nvPr>
        </p:nvSpPr>
        <p:spPr>
          <a:xfrm>
            <a:off x="547741" y="1491804"/>
            <a:ext cx="11410950" cy="4541342"/>
          </a:xfrm>
        </p:spPr>
        <p:txBody>
          <a:bodyPr>
            <a:noAutofit/>
          </a:bodyPr>
          <a:lstStyle/>
          <a:p>
            <a:endParaRPr lang="en-US" dirty="0" smtClean="0"/>
          </a:p>
          <a:p>
            <a:r>
              <a:rPr lang="en-US" sz="2400" dirty="0" smtClean="0"/>
              <a:t>So, why does the test error tend to follow a U-shaped curve?</a:t>
            </a:r>
          </a:p>
          <a:p>
            <a:r>
              <a:rPr lang="en-US" sz="2400" dirty="0" smtClean="0"/>
              <a:t>It’s the result of two competing properties: bias and variance</a:t>
            </a:r>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7796600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a:t>
            </a:r>
            <a:endParaRPr lang="en-US" dirty="0"/>
          </a:p>
        </p:txBody>
      </p:sp>
      <p:sp>
        <p:nvSpPr>
          <p:cNvPr id="3" name="Content Placeholder 2"/>
          <p:cNvSpPr>
            <a:spLocks noGrp="1"/>
          </p:cNvSpPr>
          <p:nvPr>
            <p:ph idx="1"/>
          </p:nvPr>
        </p:nvSpPr>
        <p:spPr>
          <a:xfrm>
            <a:off x="547741" y="1491804"/>
            <a:ext cx="11410950" cy="4541342"/>
          </a:xfrm>
        </p:spPr>
        <p:txBody>
          <a:bodyPr>
            <a:noAutofit/>
          </a:bodyPr>
          <a:lstStyle/>
          <a:p>
            <a:endParaRPr lang="en-US" dirty="0" smtClean="0"/>
          </a:p>
          <a:p>
            <a:r>
              <a:rPr lang="en-US" sz="2400" dirty="0" smtClean="0"/>
              <a:t>So, why does the test error tend to follow a U-shaped curve?</a:t>
            </a:r>
          </a:p>
          <a:p>
            <a:r>
              <a:rPr lang="en-US" sz="2400" dirty="0" smtClean="0"/>
              <a:t>It’s the result of two competing properties: bias and variance</a:t>
            </a:r>
          </a:p>
          <a:p>
            <a:r>
              <a:rPr lang="en-US" sz="2400" dirty="0" smtClean="0"/>
              <a:t>Variance is the amount our estimation will change if we use a different training data set</a:t>
            </a:r>
          </a:p>
          <a:p>
            <a:r>
              <a:rPr lang="en-US" sz="2400" dirty="0" smtClean="0"/>
              <a:t>More flexible models tend to have more variance. Very flexible models have a habit of overfitting the data, creating higher errors if we re-select our training samples. </a:t>
            </a:r>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266403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ML method?</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There is no one-size fits all approach in statistics</a:t>
            </a:r>
          </a:p>
          <a:p>
            <a:r>
              <a:rPr lang="en-US" sz="2400" dirty="0" smtClean="0"/>
              <a:t>We need many different approaches depending on the nature of the data</a:t>
            </a:r>
          </a:p>
          <a:p>
            <a:pPr lvl="1"/>
            <a:r>
              <a:rPr lang="en-US" sz="2200" dirty="0" smtClean="0"/>
              <a:t>Size of the data  - Is the number of observations (</a:t>
            </a:r>
            <a:r>
              <a:rPr lang="en-US" sz="2200" b="1" dirty="0" smtClean="0"/>
              <a:t>n</a:t>
            </a:r>
            <a:r>
              <a:rPr lang="en-US" sz="2200" dirty="0" smtClean="0"/>
              <a:t>) greater than the number of predictors (</a:t>
            </a:r>
            <a:r>
              <a:rPr lang="en-US" sz="2200" b="1" dirty="0" smtClean="0"/>
              <a:t>p</a:t>
            </a:r>
            <a:r>
              <a:rPr lang="en-US" sz="2200" dirty="0" smtClean="0"/>
              <a:t>)? Generally, if n &gt; p, we are in good shape with most models as there as sufficient degrees of freedom to estimate the full model (i.e. using all predictors). </a:t>
            </a:r>
          </a:p>
          <a:p>
            <a:pPr lvl="1"/>
            <a:r>
              <a:rPr lang="en-US" sz="2200" dirty="0" smtClean="0"/>
              <a:t>Data distributions – Normally distributed or something more exotic?</a:t>
            </a:r>
          </a:p>
          <a:p>
            <a:pPr lvl="1"/>
            <a:r>
              <a:rPr lang="en-US" sz="2200" dirty="0" smtClean="0"/>
              <a:t>Available computational power – Not so much of an issue these days. </a:t>
            </a:r>
          </a:p>
          <a:p>
            <a:endParaRPr lang="en-US" sz="2400" dirty="0" smtClean="0"/>
          </a:p>
        </p:txBody>
      </p:sp>
    </p:spTree>
    <p:extLst>
      <p:ext uri="{BB962C8B-B14F-4D97-AF65-F5344CB8AC3E}">
        <p14:creationId xmlns:p14="http://schemas.microsoft.com/office/powerpoint/2010/main" val="25129061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a:t>
            </a:r>
            <a:endParaRPr lang="en-US" dirty="0"/>
          </a:p>
        </p:txBody>
      </p:sp>
      <p:sp>
        <p:nvSpPr>
          <p:cNvPr id="3" name="Content Placeholder 2"/>
          <p:cNvSpPr>
            <a:spLocks noGrp="1"/>
          </p:cNvSpPr>
          <p:nvPr>
            <p:ph idx="1"/>
          </p:nvPr>
        </p:nvSpPr>
        <p:spPr>
          <a:xfrm>
            <a:off x="547741" y="1491804"/>
            <a:ext cx="11410950" cy="4541342"/>
          </a:xfrm>
        </p:spPr>
        <p:txBody>
          <a:bodyPr>
            <a:noAutofit/>
          </a:bodyPr>
          <a:lstStyle/>
          <a:p>
            <a:endParaRPr lang="en-US" dirty="0" smtClean="0"/>
          </a:p>
          <a:p>
            <a:r>
              <a:rPr lang="en-US" sz="2400" dirty="0" smtClean="0"/>
              <a:t>So, why does the test error tend to follow a U-shaped curve?</a:t>
            </a:r>
          </a:p>
          <a:p>
            <a:r>
              <a:rPr lang="en-US" sz="2400" dirty="0" smtClean="0"/>
              <a:t>It’s the result of two competing properties: bias and variance</a:t>
            </a:r>
          </a:p>
          <a:p>
            <a:r>
              <a:rPr lang="en-US" sz="2400" dirty="0" smtClean="0"/>
              <a:t>Variance is the amount our estimation will change if we use a different training data set</a:t>
            </a:r>
          </a:p>
          <a:p>
            <a:r>
              <a:rPr lang="en-US" sz="2400" dirty="0" smtClean="0"/>
              <a:t>More flexible models tend to have more variance. Very flexible models have a habit of overfitting the data, creating higher errors if we re-select our training samples. </a:t>
            </a:r>
          </a:p>
          <a:p>
            <a:r>
              <a:rPr lang="en-US" sz="2400" dirty="0" smtClean="0"/>
              <a:t>Bias are the errors that result from trying to fit a complex real-life relationship with simple models. </a:t>
            </a:r>
          </a:p>
          <a:p>
            <a:r>
              <a:rPr lang="en-US" sz="2400" dirty="0" smtClean="0"/>
              <a:t>More flexibility leads to lower bias </a:t>
            </a:r>
            <a:r>
              <a:rPr lang="en-US" sz="2400" dirty="0" smtClean="0"/>
              <a:t>and higher variance in </a:t>
            </a:r>
            <a:r>
              <a:rPr lang="en-US" sz="2400" dirty="0" smtClean="0"/>
              <a:t>our model</a:t>
            </a:r>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793179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a:t>
            </a:r>
            <a:endParaRPr lang="en-US" dirty="0"/>
          </a:p>
        </p:txBody>
      </p:sp>
      <p:sp>
        <p:nvSpPr>
          <p:cNvPr id="3" name="Content Placeholder 2"/>
          <p:cNvSpPr>
            <a:spLocks noGrp="1"/>
          </p:cNvSpPr>
          <p:nvPr>
            <p:ph idx="1"/>
          </p:nvPr>
        </p:nvSpPr>
        <p:spPr>
          <a:xfrm>
            <a:off x="547741" y="1491804"/>
            <a:ext cx="11410950" cy="4541342"/>
          </a:xfrm>
        </p:spPr>
        <p:txBody>
          <a:bodyPr>
            <a:noAutofit/>
          </a:bodyPr>
          <a:lstStyle/>
          <a:p>
            <a:endParaRPr lang="en-US" dirty="0" smtClean="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3507661" y="1491804"/>
            <a:ext cx="5491109" cy="5243559"/>
          </a:xfrm>
          <a:prstGeom prst="rect">
            <a:avLst/>
          </a:prstGeom>
        </p:spPr>
      </p:pic>
    </p:spTree>
    <p:extLst>
      <p:ext uri="{BB962C8B-B14F-4D97-AF65-F5344CB8AC3E}">
        <p14:creationId xmlns:p14="http://schemas.microsoft.com/office/powerpoint/2010/main" val="18030323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a:t>
            </a:r>
            <a:endParaRPr lang="en-US" dirty="0"/>
          </a:p>
        </p:txBody>
      </p:sp>
      <p:sp>
        <p:nvSpPr>
          <p:cNvPr id="3" name="Content Placeholder 2"/>
          <p:cNvSpPr>
            <a:spLocks noGrp="1"/>
          </p:cNvSpPr>
          <p:nvPr>
            <p:ph idx="1"/>
          </p:nvPr>
        </p:nvSpPr>
        <p:spPr>
          <a:xfrm>
            <a:off x="547741" y="1491804"/>
            <a:ext cx="11410950" cy="4541342"/>
          </a:xfrm>
        </p:spPr>
        <p:txBody>
          <a:bodyPr>
            <a:noAutofit/>
          </a:bodyPr>
          <a:lstStyle/>
          <a:p>
            <a:endParaRPr lang="en-US" dirty="0" smtClean="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
        <p:nvSpPr>
          <p:cNvPr id="5" name="Content Placeholder 2"/>
          <p:cNvSpPr txBox="1">
            <a:spLocks/>
          </p:cNvSpPr>
          <p:nvPr/>
        </p:nvSpPr>
        <p:spPr>
          <a:xfrm>
            <a:off x="700141" y="1644204"/>
            <a:ext cx="11410950" cy="454134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dirty="0" smtClean="0"/>
          </a:p>
          <a:p>
            <a:r>
              <a:rPr lang="en-US" sz="2400" dirty="0" smtClean="0"/>
              <a:t>The testing </a:t>
            </a:r>
            <a:r>
              <a:rPr lang="en-US" sz="2400" b="1" dirty="0" smtClean="0"/>
              <a:t>MSE</a:t>
            </a:r>
            <a:r>
              <a:rPr lang="en-US" sz="2400" dirty="0" smtClean="0"/>
              <a:t> curve is a measure of both the bias and variance of the model </a:t>
            </a:r>
          </a:p>
          <a:p>
            <a:r>
              <a:rPr lang="en-US" sz="2400" dirty="0" smtClean="0"/>
              <a:t>Scary equation: </a:t>
            </a:r>
          </a:p>
          <a:p>
            <a:pPr marL="0" indent="0">
              <a:buNone/>
            </a:pPr>
            <a:endParaRPr lang="en-US" sz="2400" dirty="0" smtClean="0"/>
          </a:p>
          <a:p>
            <a:r>
              <a:rPr lang="en-US" sz="2400" dirty="0" smtClean="0"/>
              <a:t>It’s easy to find a model with high variance and low bias (drawing a curve that passes through every point)</a:t>
            </a:r>
          </a:p>
          <a:p>
            <a:r>
              <a:rPr lang="en-US" sz="2400" dirty="0" smtClean="0"/>
              <a:t>It’s also easy to find a model with low variance and high bias (horizontal line; our function </a:t>
            </a:r>
            <a:r>
              <a:rPr lang="en-US" sz="2400" b="1" dirty="0" smtClean="0"/>
              <a:t>f(X) </a:t>
            </a:r>
            <a:r>
              <a:rPr lang="en-US" sz="2400" dirty="0" smtClean="0"/>
              <a:t>does not change much with new data)</a:t>
            </a:r>
          </a:p>
          <a:p>
            <a:endParaRPr lang="en-US" sz="2400" dirty="0" smtClean="0"/>
          </a:p>
          <a:p>
            <a:endParaRPr lang="en-US" sz="2400" dirty="0" smtClean="0"/>
          </a:p>
          <a:p>
            <a:pPr lvl="1"/>
            <a:endParaRPr lang="en-US" sz="2200" dirty="0" smtClean="0"/>
          </a:p>
          <a:p>
            <a:endParaRPr lang="en-US" sz="2400" dirty="0" smtClean="0"/>
          </a:p>
          <a:p>
            <a:endParaRPr lang="en-US" sz="2400" dirty="0" smtClean="0"/>
          </a:p>
          <a:p>
            <a:endParaRPr lang="en-US" sz="2400" dirty="0" smtClean="0"/>
          </a:p>
          <a:p>
            <a:pPr lvl="1"/>
            <a:endParaRPr lang="en-US" sz="2200" dirty="0" smtClean="0"/>
          </a:p>
          <a:p>
            <a:pPr marL="0" indent="0">
              <a:buFont typeface="Arial" panose="020B0604020202020204" pitchFamily="34" charset="0"/>
              <a:buNone/>
            </a:pPr>
            <a:endParaRPr lang="en-US" sz="2400" dirty="0" smtClean="0"/>
          </a:p>
          <a:p>
            <a:endParaRPr lang="en-US" sz="2400" dirty="0" smtClean="0"/>
          </a:p>
        </p:txBody>
      </p:sp>
      <p:pic>
        <p:nvPicPr>
          <p:cNvPr id="6" name="Picture 5"/>
          <p:cNvPicPr>
            <a:picLocks noChangeAspect="1"/>
          </p:cNvPicPr>
          <p:nvPr/>
        </p:nvPicPr>
        <p:blipFill>
          <a:blip r:embed="rId2"/>
          <a:stretch>
            <a:fillRect/>
          </a:stretch>
        </p:blipFill>
        <p:spPr>
          <a:xfrm>
            <a:off x="3055473" y="2676725"/>
            <a:ext cx="8369818" cy="1085750"/>
          </a:xfrm>
          <a:prstGeom prst="rect">
            <a:avLst/>
          </a:prstGeom>
        </p:spPr>
      </p:pic>
    </p:spTree>
    <p:extLst>
      <p:ext uri="{BB962C8B-B14F-4D97-AF65-F5344CB8AC3E}">
        <p14:creationId xmlns:p14="http://schemas.microsoft.com/office/powerpoint/2010/main" val="40783867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a:t>
            </a:r>
            <a:endParaRPr lang="en-US" dirty="0"/>
          </a:p>
        </p:txBody>
      </p:sp>
      <p:sp>
        <p:nvSpPr>
          <p:cNvPr id="3" name="Content Placeholder 2"/>
          <p:cNvSpPr>
            <a:spLocks noGrp="1"/>
          </p:cNvSpPr>
          <p:nvPr>
            <p:ph idx="1"/>
          </p:nvPr>
        </p:nvSpPr>
        <p:spPr>
          <a:xfrm>
            <a:off x="547741" y="1491804"/>
            <a:ext cx="11410950" cy="4541342"/>
          </a:xfrm>
        </p:spPr>
        <p:txBody>
          <a:bodyPr>
            <a:noAutofit/>
          </a:bodyPr>
          <a:lstStyle/>
          <a:p>
            <a:endParaRPr lang="en-US" dirty="0" smtClean="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909173" y="1853754"/>
            <a:ext cx="10688086" cy="4919663"/>
          </a:xfrm>
          <a:prstGeom prst="rect">
            <a:avLst/>
          </a:prstGeom>
        </p:spPr>
      </p:pic>
    </p:spTree>
    <p:extLst>
      <p:ext uri="{BB962C8B-B14F-4D97-AF65-F5344CB8AC3E}">
        <p14:creationId xmlns:p14="http://schemas.microsoft.com/office/powerpoint/2010/main" val="10686580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Bias-Variance </a:t>
            </a:r>
            <a:r>
              <a:rPr lang="en-US" dirty="0" smtClean="0"/>
              <a:t>trade-off: Learning Curves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17" y="1880663"/>
            <a:ext cx="6876670" cy="4846671"/>
          </a:xfrm>
        </p:spPr>
      </p:pic>
      <p:sp>
        <p:nvSpPr>
          <p:cNvPr id="5" name="Content Placeholder 2"/>
          <p:cNvSpPr txBox="1">
            <a:spLocks/>
          </p:cNvSpPr>
          <p:nvPr/>
        </p:nvSpPr>
        <p:spPr>
          <a:xfrm>
            <a:off x="0" y="1329136"/>
            <a:ext cx="5355364" cy="524979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dirty="0" smtClean="0"/>
          </a:p>
          <a:p>
            <a:r>
              <a:rPr lang="en-US" dirty="0" smtClean="0"/>
              <a:t>Start with one single instance of data</a:t>
            </a:r>
          </a:p>
          <a:p>
            <a:pPr lvl="1"/>
            <a:endParaRPr lang="en-US" sz="2200" dirty="0" smtClean="0"/>
          </a:p>
          <a:p>
            <a:endParaRPr lang="en-US" sz="2400" dirty="0" smtClean="0"/>
          </a:p>
          <a:p>
            <a:endParaRPr lang="en-US" sz="2400" dirty="0" smtClean="0"/>
          </a:p>
          <a:p>
            <a:endParaRPr lang="en-US" sz="2400" dirty="0" smtClean="0"/>
          </a:p>
          <a:p>
            <a:pPr lvl="1"/>
            <a:endParaRPr lang="en-US" sz="2200" dirty="0" smtClean="0"/>
          </a:p>
          <a:p>
            <a:pPr marL="0" indent="0">
              <a:buFont typeface="Arial" panose="020B0604020202020204" pitchFamily="34" charset="0"/>
              <a:buNone/>
            </a:pPr>
            <a:endParaRPr lang="en-US" sz="2400" dirty="0" smtClean="0"/>
          </a:p>
          <a:p>
            <a:endParaRPr lang="en-US" sz="2400" dirty="0" smtClean="0"/>
          </a:p>
        </p:txBody>
      </p:sp>
    </p:spTree>
    <p:extLst>
      <p:ext uri="{BB962C8B-B14F-4D97-AF65-F5344CB8AC3E}">
        <p14:creationId xmlns:p14="http://schemas.microsoft.com/office/powerpoint/2010/main" val="11767102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Bias-Variance </a:t>
            </a:r>
            <a:r>
              <a:rPr lang="en-US" dirty="0" smtClean="0"/>
              <a:t>trade-off: Learning Curves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17" y="1880663"/>
            <a:ext cx="6876670" cy="4846671"/>
          </a:xfrm>
        </p:spPr>
      </p:pic>
      <p:sp>
        <p:nvSpPr>
          <p:cNvPr id="5" name="Content Placeholder 2"/>
          <p:cNvSpPr txBox="1">
            <a:spLocks/>
          </p:cNvSpPr>
          <p:nvPr/>
        </p:nvSpPr>
        <p:spPr>
          <a:xfrm>
            <a:off x="0" y="1329136"/>
            <a:ext cx="5355364" cy="524979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dirty="0" smtClean="0"/>
          </a:p>
          <a:p>
            <a:r>
              <a:rPr lang="en-US" dirty="0" smtClean="0"/>
              <a:t>Start with one single instance of data</a:t>
            </a:r>
          </a:p>
          <a:p>
            <a:r>
              <a:rPr lang="en-US" dirty="0" smtClean="0"/>
              <a:t>Slowly increase number of samples and retrain the model</a:t>
            </a:r>
          </a:p>
          <a:p>
            <a:pPr lvl="1"/>
            <a:endParaRPr lang="en-US" sz="2200" dirty="0" smtClean="0"/>
          </a:p>
          <a:p>
            <a:endParaRPr lang="en-US" sz="2400" dirty="0" smtClean="0"/>
          </a:p>
          <a:p>
            <a:endParaRPr lang="en-US" sz="2400" dirty="0" smtClean="0"/>
          </a:p>
          <a:p>
            <a:endParaRPr lang="en-US" sz="2400" dirty="0" smtClean="0"/>
          </a:p>
          <a:p>
            <a:pPr lvl="1"/>
            <a:endParaRPr lang="en-US" sz="2200" dirty="0" smtClean="0"/>
          </a:p>
          <a:p>
            <a:pPr marL="0" indent="0">
              <a:buFont typeface="Arial" panose="020B0604020202020204" pitchFamily="34" charset="0"/>
              <a:buNone/>
            </a:pPr>
            <a:endParaRPr lang="en-US" sz="2400" dirty="0" smtClean="0"/>
          </a:p>
          <a:p>
            <a:endParaRPr lang="en-US" sz="2400" dirty="0" smtClean="0"/>
          </a:p>
        </p:txBody>
      </p:sp>
    </p:spTree>
    <p:extLst>
      <p:ext uri="{BB962C8B-B14F-4D97-AF65-F5344CB8AC3E}">
        <p14:creationId xmlns:p14="http://schemas.microsoft.com/office/powerpoint/2010/main" val="38612415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Bias-Variance </a:t>
            </a:r>
            <a:r>
              <a:rPr lang="en-US" dirty="0" smtClean="0"/>
              <a:t>trade-off: Learning Curves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17" y="1880663"/>
            <a:ext cx="6876670" cy="4846671"/>
          </a:xfrm>
        </p:spPr>
      </p:pic>
      <p:sp>
        <p:nvSpPr>
          <p:cNvPr id="5" name="Content Placeholder 2"/>
          <p:cNvSpPr txBox="1">
            <a:spLocks/>
          </p:cNvSpPr>
          <p:nvPr/>
        </p:nvSpPr>
        <p:spPr>
          <a:xfrm>
            <a:off x="0" y="1329136"/>
            <a:ext cx="5355364" cy="524979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dirty="0" smtClean="0"/>
          </a:p>
          <a:p>
            <a:r>
              <a:rPr lang="en-US" dirty="0" smtClean="0"/>
              <a:t>Start with one single instance of data</a:t>
            </a:r>
          </a:p>
          <a:p>
            <a:r>
              <a:rPr lang="en-US" dirty="0" smtClean="0"/>
              <a:t>Slowly increase number of samples and retrain the model</a:t>
            </a:r>
          </a:p>
          <a:p>
            <a:r>
              <a:rPr lang="en-US" dirty="0" smtClean="0"/>
              <a:t>Training and testing (validation) accuracy should come together as more samples are added. </a:t>
            </a:r>
          </a:p>
          <a:p>
            <a:pPr lvl="1"/>
            <a:endParaRPr lang="en-US" sz="2200" dirty="0" smtClean="0"/>
          </a:p>
          <a:p>
            <a:endParaRPr lang="en-US" sz="2400" dirty="0" smtClean="0"/>
          </a:p>
          <a:p>
            <a:endParaRPr lang="en-US" sz="2400" dirty="0" smtClean="0"/>
          </a:p>
          <a:p>
            <a:endParaRPr lang="en-US" sz="2400" dirty="0" smtClean="0"/>
          </a:p>
          <a:p>
            <a:pPr lvl="1"/>
            <a:endParaRPr lang="en-US" sz="2200" dirty="0" smtClean="0"/>
          </a:p>
          <a:p>
            <a:pPr marL="0" indent="0">
              <a:buFont typeface="Arial" panose="020B0604020202020204" pitchFamily="34" charset="0"/>
              <a:buNone/>
            </a:pPr>
            <a:endParaRPr lang="en-US" sz="2400" dirty="0" smtClean="0"/>
          </a:p>
          <a:p>
            <a:endParaRPr lang="en-US" sz="2400" dirty="0" smtClean="0"/>
          </a:p>
        </p:txBody>
      </p:sp>
    </p:spTree>
    <p:extLst>
      <p:ext uri="{BB962C8B-B14F-4D97-AF65-F5344CB8AC3E}">
        <p14:creationId xmlns:p14="http://schemas.microsoft.com/office/powerpoint/2010/main" val="20783096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Bias-Variance </a:t>
            </a:r>
            <a:r>
              <a:rPr lang="en-US" dirty="0" smtClean="0"/>
              <a:t>trade-off: Learning Curves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17" y="1880663"/>
            <a:ext cx="6876670" cy="4846671"/>
          </a:xfrm>
        </p:spPr>
      </p:pic>
      <p:sp>
        <p:nvSpPr>
          <p:cNvPr id="5" name="Content Placeholder 2"/>
          <p:cNvSpPr txBox="1">
            <a:spLocks/>
          </p:cNvSpPr>
          <p:nvPr/>
        </p:nvSpPr>
        <p:spPr>
          <a:xfrm>
            <a:off x="0" y="1329136"/>
            <a:ext cx="5355364" cy="524979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dirty="0" smtClean="0"/>
          </a:p>
          <a:p>
            <a:r>
              <a:rPr lang="en-US" dirty="0" smtClean="0"/>
              <a:t>Start with one single instance of data</a:t>
            </a:r>
          </a:p>
          <a:p>
            <a:r>
              <a:rPr lang="en-US" dirty="0" smtClean="0"/>
              <a:t>Slowly increase number of samples and retrain the model</a:t>
            </a:r>
          </a:p>
          <a:p>
            <a:r>
              <a:rPr lang="en-US" dirty="0" smtClean="0"/>
              <a:t>Training and testing (validation) accuracy should come together as more samples are added. </a:t>
            </a:r>
          </a:p>
          <a:p>
            <a:r>
              <a:rPr lang="en-US" dirty="0" smtClean="0"/>
              <a:t>This is another way to diagnose the bias and variance of a specific ML model</a:t>
            </a:r>
          </a:p>
          <a:p>
            <a:pPr lvl="1"/>
            <a:endParaRPr lang="en-US" sz="2200" dirty="0" smtClean="0"/>
          </a:p>
          <a:p>
            <a:endParaRPr lang="en-US" sz="2400" dirty="0" smtClean="0"/>
          </a:p>
          <a:p>
            <a:endParaRPr lang="en-US" sz="2400" dirty="0" smtClean="0"/>
          </a:p>
          <a:p>
            <a:endParaRPr lang="en-US" sz="2400" dirty="0" smtClean="0"/>
          </a:p>
          <a:p>
            <a:pPr lvl="1"/>
            <a:endParaRPr lang="en-US" sz="2200" dirty="0" smtClean="0"/>
          </a:p>
          <a:p>
            <a:pPr marL="0" indent="0">
              <a:buFont typeface="Arial" panose="020B0604020202020204" pitchFamily="34" charset="0"/>
              <a:buNone/>
            </a:pPr>
            <a:endParaRPr lang="en-US" sz="2400" dirty="0" smtClean="0"/>
          </a:p>
          <a:p>
            <a:endParaRPr lang="en-US" sz="2400" dirty="0" smtClean="0"/>
          </a:p>
        </p:txBody>
      </p:sp>
    </p:spTree>
    <p:extLst>
      <p:ext uri="{BB962C8B-B14F-4D97-AF65-F5344CB8AC3E}">
        <p14:creationId xmlns:p14="http://schemas.microsoft.com/office/powerpoint/2010/main" val="27802865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547741" y="1491804"/>
            <a:ext cx="11410950" cy="4541342"/>
          </a:xfrm>
        </p:spPr>
        <p:txBody>
          <a:bodyPr>
            <a:noAutofit/>
          </a:bodyPr>
          <a:lstStyle/>
          <a:p>
            <a:endParaRPr lang="en-US" dirty="0" smtClean="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
        <p:nvSpPr>
          <p:cNvPr id="5" name="TextBox 4"/>
          <p:cNvSpPr txBox="1"/>
          <p:nvPr/>
        </p:nvSpPr>
        <p:spPr>
          <a:xfrm>
            <a:off x="670892" y="2127568"/>
            <a:ext cx="11164647" cy="3170099"/>
          </a:xfrm>
          <a:prstGeom prst="rect">
            <a:avLst/>
          </a:prstGeom>
          <a:noFill/>
        </p:spPr>
        <p:txBody>
          <a:bodyPr wrap="square" rtlCol="0">
            <a:spAutoFit/>
          </a:bodyPr>
          <a:lstStyle/>
          <a:p>
            <a:r>
              <a:rPr lang="en-US" sz="2000" dirty="0" smtClean="0"/>
              <a:t>For </a:t>
            </a:r>
            <a:r>
              <a:rPr lang="en-US" sz="2000" dirty="0"/>
              <a:t>each of parts (a) through (d), indicate whether we would generally expect the performance of a flexible statistical learning method to be better or worse than an inflexible method. Justify your answer</a:t>
            </a:r>
            <a:r>
              <a:rPr lang="en-US" sz="2000" dirty="0" smtClean="0"/>
              <a:t>.</a:t>
            </a:r>
          </a:p>
          <a:p>
            <a:r>
              <a:rPr lang="en-US" sz="2000" dirty="0" smtClean="0"/>
              <a:t> </a:t>
            </a:r>
          </a:p>
          <a:p>
            <a:pPr marL="342900" indent="-342900">
              <a:buAutoNum type="alphaLcParenBoth"/>
            </a:pPr>
            <a:r>
              <a:rPr lang="en-US" sz="2000" dirty="0" smtClean="0"/>
              <a:t>The </a:t>
            </a:r>
            <a:r>
              <a:rPr lang="en-US" sz="2000" dirty="0"/>
              <a:t>sample size n is extremely large, and the number of predictors p is small. </a:t>
            </a:r>
            <a:endParaRPr lang="en-US" sz="2000" dirty="0" smtClean="0"/>
          </a:p>
          <a:p>
            <a:pPr marL="342900" indent="-342900">
              <a:buAutoNum type="alphaLcParenBoth"/>
            </a:pPr>
            <a:endParaRPr lang="en-US" sz="2000" dirty="0" smtClean="0"/>
          </a:p>
          <a:p>
            <a:pPr marL="342900" indent="-342900">
              <a:buAutoNum type="alphaLcParenBoth"/>
            </a:pPr>
            <a:r>
              <a:rPr lang="en-US" sz="2000" dirty="0" smtClean="0"/>
              <a:t>The </a:t>
            </a:r>
            <a:r>
              <a:rPr lang="en-US" sz="2000" dirty="0"/>
              <a:t>number of predictors p is extremely large, and the number of observations n is small. </a:t>
            </a:r>
            <a:endParaRPr lang="en-US" sz="2000" dirty="0" smtClean="0"/>
          </a:p>
          <a:p>
            <a:pPr marL="342900" indent="-342900">
              <a:buAutoNum type="alphaLcParenBoth"/>
            </a:pPr>
            <a:endParaRPr lang="en-US" sz="2000" dirty="0"/>
          </a:p>
          <a:p>
            <a:pPr marL="342900" indent="-342900">
              <a:buAutoNum type="alphaLcParenBoth"/>
            </a:pPr>
            <a:r>
              <a:rPr lang="en-US" sz="2000" dirty="0" smtClean="0"/>
              <a:t>The </a:t>
            </a:r>
            <a:r>
              <a:rPr lang="en-US" sz="2000" dirty="0"/>
              <a:t>relationship between the predictors and response is highly non-linear. </a:t>
            </a:r>
            <a:endParaRPr lang="en-US" sz="2000" dirty="0" smtClean="0"/>
          </a:p>
          <a:p>
            <a:pPr marL="342900" indent="-342900">
              <a:buAutoNum type="alphaLcParenBoth"/>
            </a:pPr>
            <a:endParaRPr lang="en-US" sz="2000" dirty="0" smtClean="0"/>
          </a:p>
          <a:p>
            <a:pPr marL="342900" indent="-342900">
              <a:buAutoNum type="alphaLcParenBoth"/>
            </a:pPr>
            <a:r>
              <a:rPr lang="en-US" sz="2000" dirty="0" smtClean="0"/>
              <a:t>The </a:t>
            </a:r>
            <a:r>
              <a:rPr lang="en-US" sz="2000" dirty="0"/>
              <a:t>variance of the error </a:t>
            </a:r>
            <a:r>
              <a:rPr lang="en-US" sz="2000" dirty="0" smtClean="0"/>
              <a:t>terms </a:t>
            </a:r>
            <a:r>
              <a:rPr lang="en-US" sz="2000" dirty="0"/>
              <a:t>is extremely high.</a:t>
            </a:r>
          </a:p>
        </p:txBody>
      </p:sp>
    </p:spTree>
    <p:extLst>
      <p:ext uri="{BB962C8B-B14F-4D97-AF65-F5344CB8AC3E}">
        <p14:creationId xmlns:p14="http://schemas.microsoft.com/office/powerpoint/2010/main" val="2738530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547741" y="1491804"/>
            <a:ext cx="11410950" cy="4541342"/>
          </a:xfrm>
        </p:spPr>
        <p:txBody>
          <a:bodyPr>
            <a:noAutofit/>
          </a:bodyPr>
          <a:lstStyle/>
          <a:p>
            <a:endParaRPr lang="en-US" dirty="0" smtClean="0"/>
          </a:p>
          <a:p>
            <a:endParaRPr lang="en-US" sz="2400" dirty="0" smtClean="0"/>
          </a:p>
          <a:p>
            <a:endParaRPr lang="en-US" sz="2400" dirty="0"/>
          </a:p>
          <a:p>
            <a:endParaRPr lang="en-US" sz="2400" dirty="0" smtClean="0"/>
          </a:p>
          <a:p>
            <a:pPr lvl="1"/>
            <a:endParaRPr lang="en-US" sz="2200" dirty="0" smtClean="0"/>
          </a:p>
          <a:p>
            <a:endParaRPr lang="en-US" sz="2400" dirty="0"/>
          </a:p>
          <a:p>
            <a:endParaRPr lang="en-US" sz="2400" dirty="0" smtClean="0"/>
          </a:p>
          <a:p>
            <a:endParaRPr lang="en-US" sz="2400" dirty="0" smtClean="0"/>
          </a:p>
          <a:p>
            <a:pPr lvl="1"/>
            <a:endParaRPr lang="en-US" sz="2200" dirty="0" smtClean="0"/>
          </a:p>
          <a:p>
            <a:pPr marL="0" indent="0">
              <a:buNone/>
            </a:pPr>
            <a:endParaRPr lang="en-US" sz="2400" dirty="0" smtClean="0"/>
          </a:p>
          <a:p>
            <a:endParaRPr lang="en-US" sz="2400" dirty="0" smtClean="0"/>
          </a:p>
        </p:txBody>
      </p:sp>
      <p:sp>
        <p:nvSpPr>
          <p:cNvPr id="5" name="TextBox 4"/>
          <p:cNvSpPr txBox="1"/>
          <p:nvPr/>
        </p:nvSpPr>
        <p:spPr>
          <a:xfrm>
            <a:off x="670892" y="2127568"/>
            <a:ext cx="11164647" cy="3477875"/>
          </a:xfrm>
          <a:prstGeom prst="rect">
            <a:avLst/>
          </a:prstGeom>
          <a:noFill/>
        </p:spPr>
        <p:txBody>
          <a:bodyPr wrap="square" rtlCol="0">
            <a:spAutoFit/>
          </a:bodyPr>
          <a:lstStyle/>
          <a:p>
            <a:r>
              <a:rPr lang="en-US" sz="2000" dirty="0"/>
              <a:t>Explain whether each scenario is a classification or regression problem, and indicate whether we are most interested in inference or prediction. Finally, provide n and p</a:t>
            </a:r>
            <a:r>
              <a:rPr lang="en-US" sz="2000" dirty="0" smtClean="0"/>
              <a:t>.</a:t>
            </a:r>
          </a:p>
          <a:p>
            <a:r>
              <a:rPr lang="en-US" sz="2000" dirty="0" smtClean="0"/>
              <a:t> </a:t>
            </a:r>
          </a:p>
          <a:p>
            <a:pPr marL="342900" indent="-342900">
              <a:buAutoNum type="alphaLcParenBoth"/>
            </a:pPr>
            <a:r>
              <a:rPr lang="en-US" sz="2000" dirty="0"/>
              <a:t>We collect a set of data on the top 500 firms in the US. For each firm we record profit, number of employees, industry and the CEO salary. We are interested in understanding which factors affect CEO salary</a:t>
            </a:r>
            <a:r>
              <a:rPr lang="en-US" sz="2000" dirty="0" smtClean="0"/>
              <a:t>.</a:t>
            </a:r>
          </a:p>
          <a:p>
            <a:pPr marL="342900" indent="-342900">
              <a:buAutoNum type="alphaLcParenBoth"/>
            </a:pPr>
            <a:endParaRPr lang="en-US" sz="2000" dirty="0" smtClean="0"/>
          </a:p>
          <a:p>
            <a:pPr marL="342900" indent="-342900">
              <a:buAutoNum type="alphaLcParenBoth"/>
            </a:pPr>
            <a:r>
              <a:rPr lang="en-US" sz="2000" dirty="0"/>
              <a:t>We are considering launching a new product and wish to know whether it will be a success or a failure. We collect data on 20 similar products that were previously launched. For each product we have recorded whether it was a success or failure, price charged for the product, marketing budget, competition price, and ten other variables</a:t>
            </a:r>
            <a:r>
              <a:rPr lang="en-US" sz="2000" dirty="0" smtClean="0"/>
              <a:t>.</a:t>
            </a:r>
          </a:p>
        </p:txBody>
      </p:sp>
    </p:spTree>
    <p:extLst>
      <p:ext uri="{BB962C8B-B14F-4D97-AF65-F5344CB8AC3E}">
        <p14:creationId xmlns:p14="http://schemas.microsoft.com/office/powerpoint/2010/main" val="3219860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ML method?</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dirty="0" smtClean="0"/>
              <a:t>Size of data – p &gt;&gt; n</a:t>
            </a:r>
          </a:p>
          <a:p>
            <a:pPr lvl="1"/>
            <a:r>
              <a:rPr lang="en-US" sz="2000" dirty="0" smtClean="0"/>
              <a:t>The curse of dimensionality. </a:t>
            </a:r>
          </a:p>
          <a:p>
            <a:endParaRPr lang="en-US" sz="2400" dirty="0" smtClean="0"/>
          </a:p>
        </p:txBody>
      </p:sp>
    </p:spTree>
    <p:extLst>
      <p:ext uri="{BB962C8B-B14F-4D97-AF65-F5344CB8AC3E}">
        <p14:creationId xmlns:p14="http://schemas.microsoft.com/office/powerpoint/2010/main" val="2946647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ML method?</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dirty="0" smtClean="0"/>
              <a:t>Size of data – p &gt;&gt; n</a:t>
            </a:r>
          </a:p>
          <a:p>
            <a:pPr lvl="1"/>
            <a:r>
              <a:rPr lang="en-US" sz="2000" dirty="0" smtClean="0"/>
              <a:t>The curse of dimensionality. </a:t>
            </a:r>
          </a:p>
          <a:p>
            <a:pPr lvl="1"/>
            <a:r>
              <a:rPr lang="en-US" sz="2000" dirty="0" smtClean="0"/>
              <a:t>Generally, support vector machines and decision trees work well with a low number of observations.</a:t>
            </a:r>
          </a:p>
          <a:p>
            <a:endParaRPr lang="en-US" sz="2400" dirty="0" smtClean="0"/>
          </a:p>
        </p:txBody>
      </p:sp>
    </p:spTree>
    <p:extLst>
      <p:ext uri="{BB962C8B-B14F-4D97-AF65-F5344CB8AC3E}">
        <p14:creationId xmlns:p14="http://schemas.microsoft.com/office/powerpoint/2010/main" val="3882725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ML method?</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dirty="0" smtClean="0"/>
              <a:t>Size of data – p &gt;&gt; n</a:t>
            </a:r>
          </a:p>
          <a:p>
            <a:pPr lvl="1"/>
            <a:r>
              <a:rPr lang="en-US" sz="2000" dirty="0" smtClean="0"/>
              <a:t>The curse of dimensionality. </a:t>
            </a:r>
          </a:p>
          <a:p>
            <a:pPr lvl="1"/>
            <a:r>
              <a:rPr lang="en-US" sz="2000" dirty="0" smtClean="0"/>
              <a:t>Generally, support vector machines and decision trees work well with a low number of observations.</a:t>
            </a:r>
          </a:p>
          <a:p>
            <a:pPr lvl="1"/>
            <a:r>
              <a:rPr lang="en-US" sz="2000" dirty="0" smtClean="0"/>
              <a:t>You can also penalize models with more predictors by measuring a models </a:t>
            </a:r>
            <a:r>
              <a:rPr lang="en-US" sz="2000" dirty="0" err="1"/>
              <a:t>Akaike</a:t>
            </a:r>
            <a:r>
              <a:rPr lang="en-US" sz="2000" dirty="0"/>
              <a:t> information </a:t>
            </a:r>
            <a:r>
              <a:rPr lang="en-US" sz="2000" dirty="0" smtClean="0"/>
              <a:t>criterion (</a:t>
            </a:r>
            <a:r>
              <a:rPr lang="en-US" sz="2000" b="1" dirty="0" smtClean="0"/>
              <a:t>AIC</a:t>
            </a:r>
            <a:r>
              <a:rPr lang="en-US" sz="2000" dirty="0" smtClean="0"/>
              <a:t>) or </a:t>
            </a:r>
            <a:r>
              <a:rPr lang="en-US" sz="2000" dirty="0"/>
              <a:t>Bayesian information </a:t>
            </a:r>
            <a:r>
              <a:rPr lang="en-US" sz="2000" dirty="0" smtClean="0"/>
              <a:t>criterion (</a:t>
            </a:r>
            <a:r>
              <a:rPr lang="en-US" sz="2000" b="1" dirty="0" smtClean="0"/>
              <a:t>BIC</a:t>
            </a:r>
            <a:r>
              <a:rPr lang="en-US" sz="2000" dirty="0" smtClean="0"/>
              <a:t>)</a:t>
            </a:r>
          </a:p>
          <a:p>
            <a:endParaRPr lang="en-US" sz="2400" dirty="0" smtClean="0"/>
          </a:p>
        </p:txBody>
      </p:sp>
    </p:spTree>
    <p:extLst>
      <p:ext uri="{BB962C8B-B14F-4D97-AF65-F5344CB8AC3E}">
        <p14:creationId xmlns:p14="http://schemas.microsoft.com/office/powerpoint/2010/main" val="2446376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ML method?</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dirty="0" smtClean="0"/>
              <a:t>Size of data – p &gt;&gt; n</a:t>
            </a:r>
          </a:p>
          <a:p>
            <a:pPr lvl="1"/>
            <a:r>
              <a:rPr lang="en-US" sz="2000" dirty="0" smtClean="0"/>
              <a:t>The curse of dimensionality. </a:t>
            </a:r>
          </a:p>
          <a:p>
            <a:pPr lvl="1"/>
            <a:r>
              <a:rPr lang="en-US" sz="2000" dirty="0" smtClean="0"/>
              <a:t>Generally, support vector machines and decision trees work well with a low number of observations.</a:t>
            </a:r>
          </a:p>
          <a:p>
            <a:pPr lvl="1"/>
            <a:r>
              <a:rPr lang="en-US" sz="2000" dirty="0" smtClean="0"/>
              <a:t>You can also penalize models with more predictors by measuring a models </a:t>
            </a:r>
            <a:r>
              <a:rPr lang="en-US" sz="2000" dirty="0" err="1"/>
              <a:t>Akaike</a:t>
            </a:r>
            <a:r>
              <a:rPr lang="en-US" sz="2000" dirty="0"/>
              <a:t> information </a:t>
            </a:r>
            <a:r>
              <a:rPr lang="en-US" sz="2000" dirty="0" smtClean="0"/>
              <a:t>criterion (</a:t>
            </a:r>
            <a:r>
              <a:rPr lang="en-US" sz="2000" b="1" dirty="0" smtClean="0"/>
              <a:t>AIC</a:t>
            </a:r>
            <a:r>
              <a:rPr lang="en-US" sz="2000" dirty="0" smtClean="0"/>
              <a:t>) or </a:t>
            </a:r>
            <a:r>
              <a:rPr lang="en-US" sz="2000" dirty="0"/>
              <a:t>Bayesian information </a:t>
            </a:r>
            <a:r>
              <a:rPr lang="en-US" sz="2000" dirty="0" smtClean="0"/>
              <a:t>criterion (</a:t>
            </a:r>
            <a:r>
              <a:rPr lang="en-US" sz="2000" b="1" dirty="0" smtClean="0"/>
              <a:t>BIC</a:t>
            </a:r>
            <a:r>
              <a:rPr lang="en-US" sz="2000" dirty="0" smtClean="0"/>
              <a:t>)</a:t>
            </a:r>
          </a:p>
          <a:p>
            <a:pPr lvl="1"/>
            <a:r>
              <a:rPr lang="en-US" sz="2000" dirty="0" smtClean="0"/>
              <a:t>Use subset regression techniques to choose a subset of predictors so that n &gt; p (more later)</a:t>
            </a:r>
          </a:p>
          <a:p>
            <a:endParaRPr lang="en-US" sz="2400" dirty="0" smtClean="0"/>
          </a:p>
        </p:txBody>
      </p:sp>
    </p:spTree>
    <p:extLst>
      <p:ext uri="{BB962C8B-B14F-4D97-AF65-F5344CB8AC3E}">
        <p14:creationId xmlns:p14="http://schemas.microsoft.com/office/powerpoint/2010/main" val="1296114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12904</TotalTime>
  <Words>3032</Words>
  <Application>Microsoft Office PowerPoint</Application>
  <PresentationFormat>Widescreen</PresentationFormat>
  <Paragraphs>614</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 Light</vt:lpstr>
      <vt:lpstr>Gill Sans MT</vt:lpstr>
      <vt:lpstr>Gallery</vt:lpstr>
      <vt:lpstr>Intro to Machine Learning – week 2 </vt:lpstr>
      <vt:lpstr>Reading assignment - Discussion</vt:lpstr>
      <vt:lpstr>Today’s class</vt:lpstr>
      <vt:lpstr>What’s the best ML method?</vt:lpstr>
      <vt:lpstr>What’s the best ML method?</vt:lpstr>
      <vt:lpstr>What’s the best ML method?</vt:lpstr>
      <vt:lpstr>What’s the best ML method?</vt:lpstr>
      <vt:lpstr>What’s the best ML method?</vt:lpstr>
      <vt:lpstr>What’s the best ML method?</vt:lpstr>
      <vt:lpstr>What’s the best ML method?</vt:lpstr>
      <vt:lpstr>What’s the best ML method?</vt:lpstr>
      <vt:lpstr>What’s the best ML method?</vt:lpstr>
      <vt:lpstr>What’s the best ML method?</vt:lpstr>
      <vt:lpstr>Measuring performance</vt:lpstr>
      <vt:lpstr>Measuring performance</vt:lpstr>
      <vt:lpstr>Measuring performance</vt:lpstr>
      <vt:lpstr>Measuring performance</vt:lpstr>
      <vt:lpstr>Measuring performance</vt:lpstr>
      <vt:lpstr>Measuring performance</vt:lpstr>
      <vt:lpstr>Measuring performance</vt:lpstr>
      <vt:lpstr>Measuring performance</vt:lpstr>
      <vt:lpstr>Measuring performance</vt:lpstr>
      <vt:lpstr>Measuring performance</vt:lpstr>
      <vt:lpstr>Measuring performance</vt:lpstr>
      <vt:lpstr>Measuring performance</vt:lpstr>
      <vt:lpstr>The importance of having training and testing data sets</vt:lpstr>
      <vt:lpstr>The importance of having training and testing data sets</vt:lpstr>
      <vt:lpstr>The importance of having training and testing data sets</vt:lpstr>
      <vt:lpstr>The importance of having training and testing data sets</vt:lpstr>
      <vt:lpstr>The importance of having training and testing data sets</vt:lpstr>
      <vt:lpstr>The importance of having training and testing data sets</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Comparing errors across model flexibility on training and testing data sets </vt:lpstr>
      <vt:lpstr>Bias-Variance trade-off</vt:lpstr>
      <vt:lpstr>Bias-Variance trade-off</vt:lpstr>
      <vt:lpstr>Bias-Variance trade-off</vt:lpstr>
      <vt:lpstr>Bias-Variance trade-off</vt:lpstr>
      <vt:lpstr>Bias-Variance trade-off</vt:lpstr>
      <vt:lpstr>Bias-Variance trade-off</vt:lpstr>
      <vt:lpstr>Bias-Variance trade-off: Learning Curves</vt:lpstr>
      <vt:lpstr>Bias-Variance trade-off: Learning Curves</vt:lpstr>
      <vt:lpstr>Bias-Variance trade-off: Learning Curves</vt:lpstr>
      <vt:lpstr>Bias-Variance trade-off: Learning Curves</vt:lpstr>
      <vt:lpstr>Exercises</vt:lpstr>
      <vt:lpstr>Exercises</vt:lpstr>
    </vt:vector>
  </TitlesOfParts>
  <Company>Fred Hutch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Greenlee, Stuart</dc:creator>
  <cp:lastModifiedBy>Greenlee, Stuart</cp:lastModifiedBy>
  <cp:revision>106</cp:revision>
  <dcterms:created xsi:type="dcterms:W3CDTF">2018-04-15T20:39:55Z</dcterms:created>
  <dcterms:modified xsi:type="dcterms:W3CDTF">2018-04-26T18:42:05Z</dcterms:modified>
</cp:coreProperties>
</file>