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0" r:id="rId1"/>
  </p:sldMasterIdLst>
  <p:sldIdLst>
    <p:sldId id="258" r:id="rId2"/>
    <p:sldId id="271" r:id="rId3"/>
    <p:sldId id="273" r:id="rId4"/>
    <p:sldId id="274" r:id="rId5"/>
    <p:sldId id="276" r:id="rId6"/>
    <p:sldId id="277" r:id="rId7"/>
    <p:sldId id="278" r:id="rId8"/>
    <p:sldId id="279" r:id="rId9"/>
    <p:sldId id="280" r:id="rId10"/>
    <p:sldId id="281" r:id="rId11"/>
    <p:sldId id="282" r:id="rId12"/>
    <p:sldId id="283" r:id="rId13"/>
    <p:sldId id="285" r:id="rId14"/>
    <p:sldId id="284" r:id="rId15"/>
    <p:sldId id="286" r:id="rId16"/>
    <p:sldId id="287" r:id="rId17"/>
    <p:sldId id="288" r:id="rId18"/>
    <p:sldId id="298" r:id="rId19"/>
    <p:sldId id="289" r:id="rId20"/>
    <p:sldId id="299" r:id="rId21"/>
    <p:sldId id="290" r:id="rId22"/>
    <p:sldId id="291" r:id="rId23"/>
    <p:sldId id="292" r:id="rId24"/>
    <p:sldId id="293" r:id="rId25"/>
    <p:sldId id="294" r:id="rId26"/>
    <p:sldId id="295" r:id="rId27"/>
    <p:sldId id="296" r:id="rId28"/>
    <p:sldId id="300" r:id="rId29"/>
    <p:sldId id="301" r:id="rId30"/>
    <p:sldId id="302"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8" r:id="rId45"/>
    <p:sldId id="319" r:id="rId46"/>
    <p:sldId id="317" r:id="rId47"/>
    <p:sldId id="321" r:id="rId48"/>
    <p:sldId id="322" r:id="rId49"/>
    <p:sldId id="320" r:id="rId50"/>
    <p:sldId id="323" r:id="rId51"/>
    <p:sldId id="324" r:id="rId52"/>
    <p:sldId id="325" r:id="rId53"/>
    <p:sldId id="327" r:id="rId54"/>
    <p:sldId id="328" r:id="rId55"/>
    <p:sldId id="329" r:id="rId56"/>
    <p:sldId id="330" r:id="rId57"/>
    <p:sldId id="331" r:id="rId58"/>
    <p:sldId id="332" r:id="rId59"/>
    <p:sldId id="333" r:id="rId60"/>
    <p:sldId id="334" r:id="rId61"/>
    <p:sldId id="335" r:id="rId62"/>
    <p:sldId id="336" r:id="rId63"/>
    <p:sldId id="365" r:id="rId64"/>
    <p:sldId id="366" r:id="rId65"/>
    <p:sldId id="338" r:id="rId66"/>
    <p:sldId id="339" r:id="rId67"/>
    <p:sldId id="340" r:id="rId68"/>
    <p:sldId id="341" r:id="rId69"/>
    <p:sldId id="342" r:id="rId70"/>
    <p:sldId id="343" r:id="rId71"/>
    <p:sldId id="344" r:id="rId72"/>
    <p:sldId id="345" r:id="rId73"/>
    <p:sldId id="349" r:id="rId74"/>
    <p:sldId id="350" r:id="rId75"/>
    <p:sldId id="346" r:id="rId76"/>
    <p:sldId id="351" r:id="rId77"/>
    <p:sldId id="347" r:id="rId78"/>
    <p:sldId id="352" r:id="rId79"/>
    <p:sldId id="348" r:id="rId80"/>
    <p:sldId id="353" r:id="rId81"/>
    <p:sldId id="354" r:id="rId82"/>
    <p:sldId id="355" r:id="rId83"/>
    <p:sldId id="356" r:id="rId84"/>
    <p:sldId id="357" r:id="rId85"/>
    <p:sldId id="358" r:id="rId86"/>
    <p:sldId id="359" r:id="rId87"/>
    <p:sldId id="360" r:id="rId88"/>
    <p:sldId id="361" r:id="rId89"/>
    <p:sldId id="362" r:id="rId90"/>
    <p:sldId id="363" r:id="rId91"/>
    <p:sldId id="364" r:id="rId9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5" autoAdjust="0"/>
    <p:restoredTop sz="95000" autoAdjust="0"/>
  </p:normalViewPr>
  <p:slideViewPr>
    <p:cSldViewPr snapToGrid="0">
      <p:cViewPr varScale="1">
        <p:scale>
          <a:sx n="55" d="100"/>
          <a:sy n="55" d="100"/>
        </p:scale>
        <p:origin x="7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387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43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2687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7166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7174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9003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0003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4253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22025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881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583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082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706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320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108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29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179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26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5/3/2018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8448078"/>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0.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0.png"/><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latin typeface="Gill Sans MT" panose="020B0502020104020203" pitchFamily="34" charset="0"/>
                <a:cs typeface="Calibri Light" panose="020F0302020204030204" pitchFamily="34" charset="0"/>
              </a:rPr>
              <a:t>Intro to Machine Learning – week 3</a:t>
            </a:r>
            <a:r>
              <a:rPr lang="en-US" dirty="0" smtClean="0">
                <a:latin typeface="Gill Sans MT" panose="020B0502020104020203" pitchFamily="34" charset="0"/>
              </a:rPr>
              <a:t>	</a:t>
            </a:r>
            <a:endParaRPr lang="en-US" dirty="0">
              <a:latin typeface="Gill Sans MT" panose="020B0502020104020203" pitchFamily="34" charset="0"/>
            </a:endParaRPr>
          </a:p>
        </p:txBody>
      </p:sp>
      <p:sp>
        <p:nvSpPr>
          <p:cNvPr id="3" name="Content Placeholder 2"/>
          <p:cNvSpPr>
            <a:spLocks noGrp="1"/>
          </p:cNvSpPr>
          <p:nvPr>
            <p:ph idx="1"/>
          </p:nvPr>
        </p:nvSpPr>
        <p:spPr>
          <a:xfrm>
            <a:off x="913775" y="1511309"/>
            <a:ext cx="10364452" cy="3424107"/>
          </a:xfrm>
        </p:spPr>
        <p:txBody>
          <a:bodyPr/>
          <a:lstStyle/>
          <a:p>
            <a:pPr lvl="1"/>
            <a:endParaRPr lang="en-US" dirty="0" smtClean="0"/>
          </a:p>
        </p:txBody>
      </p:sp>
    </p:spTree>
    <p:extLst>
      <p:ext uri="{BB962C8B-B14F-4D97-AF65-F5344CB8AC3E}">
        <p14:creationId xmlns:p14="http://schemas.microsoft.com/office/powerpoint/2010/main" val="3919368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600" cap="none" dirty="0" smtClean="0">
                    <a:latin typeface="Calibri" panose="020F0502020204030204" pitchFamily="34" charset="0"/>
                    <a:cs typeface="Calibri" panose="020F0502020204030204" pitchFamily="34" charset="0"/>
                  </a:rPr>
                  <a:t>Technically, the algorithm finds coefficients which minimize the Residual Sum of Squares (</a:t>
                </a:r>
                <a:r>
                  <a:rPr lang="en-US" sz="2600" b="1" cap="none" dirty="0" smtClean="0">
                    <a:latin typeface="Calibri" panose="020F0502020204030204" pitchFamily="34" charset="0"/>
                    <a:cs typeface="Calibri" panose="020F0502020204030204" pitchFamily="34" charset="0"/>
                  </a:rPr>
                  <a:t>RSS</a:t>
                </a:r>
                <a:r>
                  <a:rPr lang="en-US" sz="2600" cap="none" dirty="0" smtClean="0">
                    <a:latin typeface="Calibri" panose="020F0502020204030204" pitchFamily="34" charset="0"/>
                    <a:cs typeface="Calibri" panose="020F0502020204030204" pitchFamily="34" charset="0"/>
                  </a:rPr>
                  <a:t>), not the </a:t>
                </a:r>
                <a:r>
                  <a:rPr lang="en-US" sz="2600" b="1" cap="none" dirty="0" smtClean="0">
                    <a:latin typeface="Calibri" panose="020F0502020204030204" pitchFamily="34" charset="0"/>
                    <a:cs typeface="Calibri" panose="020F0502020204030204" pitchFamily="34" charset="0"/>
                  </a:rPr>
                  <a:t>MSE</a:t>
                </a:r>
              </a:p>
              <a:p>
                <a:pPr lvl="1"/>
                <a14:m>
                  <m:oMath xmlns:m="http://schemas.openxmlformats.org/officeDocument/2006/math">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𝒊</m:t>
                        </m:r>
                      </m:sub>
                    </m:sSub>
                    <m:r>
                      <a:rPr lang="en-US" sz="2800" b="1" i="1" cap="none" smtClean="0">
                        <a:latin typeface="Cambria Math" panose="02040503050406030204" pitchFamily="18" charset="0"/>
                        <a:cs typeface="Calibri" panose="020F0502020204030204" pitchFamily="34" charset="0"/>
                      </a:rPr>
                      <m:t>= </m:t>
                    </m:r>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𝒚</m:t>
                        </m:r>
                      </m:e>
                      <m:sub>
                        <m:r>
                          <a:rPr lang="en-US" sz="2800" b="1" i="1" cap="none" smtClean="0">
                            <a:latin typeface="Cambria Math" panose="02040503050406030204" pitchFamily="18" charset="0"/>
                            <a:cs typeface="Calibri" panose="020F0502020204030204" pitchFamily="34" charset="0"/>
                          </a:rPr>
                          <m:t>𝒊</m:t>
                        </m:r>
                      </m:sub>
                    </m:sSub>
                    <m:r>
                      <a:rPr lang="en-US" sz="2800" b="1" i="1" cap="none" smtClean="0">
                        <a:latin typeface="Cambria Math" panose="02040503050406030204" pitchFamily="18" charset="0"/>
                        <a:cs typeface="Calibri" panose="020F0502020204030204" pitchFamily="34" charset="0"/>
                      </a:rPr>
                      <m:t> − </m:t>
                    </m:r>
                    <m:sSub>
                      <m:sSubPr>
                        <m:ctrlPr>
                          <a:rPr lang="en-US" sz="2800" b="1" i="1" cap="none" smtClean="0">
                            <a:latin typeface="Cambria Math" panose="02040503050406030204" pitchFamily="18" charset="0"/>
                            <a:cs typeface="Calibri" panose="020F0502020204030204" pitchFamily="34" charset="0"/>
                          </a:rPr>
                        </m:ctrlPr>
                      </m:sSubPr>
                      <m:e>
                        <m:acc>
                          <m:accPr>
                            <m:chr m:val="̂"/>
                            <m:ctrlPr>
                              <a:rPr lang="en-US" sz="2800" b="1" i="1" cap="none" smtClean="0">
                                <a:latin typeface="Cambria Math" panose="02040503050406030204" pitchFamily="18" charset="0"/>
                                <a:cs typeface="Calibri" panose="020F0502020204030204" pitchFamily="34" charset="0"/>
                              </a:rPr>
                            </m:ctrlPr>
                          </m:accPr>
                          <m:e>
                            <m:r>
                              <a:rPr lang="en-US" sz="2800" b="1" i="1" cap="none" smtClean="0">
                                <a:latin typeface="Cambria Math" panose="02040503050406030204" pitchFamily="18" charset="0"/>
                                <a:cs typeface="Calibri" panose="020F0502020204030204" pitchFamily="34" charset="0"/>
                              </a:rPr>
                              <m:t>𝒚</m:t>
                            </m:r>
                          </m:e>
                        </m:acc>
                      </m:e>
                      <m:sub>
                        <m:r>
                          <a:rPr lang="en-US" sz="2800" b="1" i="1" cap="none" smtClean="0">
                            <a:latin typeface="Cambria Math" panose="02040503050406030204" pitchFamily="18" charset="0"/>
                            <a:cs typeface="Calibri" panose="020F0502020204030204" pitchFamily="34" charset="0"/>
                          </a:rPr>
                          <m:t>𝒊</m:t>
                        </m:r>
                      </m:sub>
                    </m:sSub>
                  </m:oMath>
                </a14:m>
                <a:endParaRPr lang="en-US" sz="2800" b="1" cap="none" dirty="0" smtClean="0">
                  <a:latin typeface="Calibri" panose="020F0502020204030204" pitchFamily="34" charset="0"/>
                  <a:cs typeface="Calibri" panose="020F0502020204030204" pitchFamily="34" charset="0"/>
                </a:endParaRPr>
              </a:p>
              <a:p>
                <a:pPr lvl="1"/>
                <a:endParaRPr lang="en-US" sz="2800" b="1" cap="none" dirty="0" smtClean="0">
                  <a:latin typeface="Calibri" panose="020F0502020204030204" pitchFamily="34" charset="0"/>
                  <a:cs typeface="Calibri" panose="020F0502020204030204" pitchFamily="34" charset="0"/>
                </a:endParaRPr>
              </a:p>
              <a:p>
                <a:pPr lvl="1"/>
                <a:endParaRPr lang="en-US" sz="2800" b="1"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22179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600" cap="none" dirty="0" smtClean="0">
                    <a:latin typeface="Calibri" panose="020F0502020204030204" pitchFamily="34" charset="0"/>
                    <a:cs typeface="Calibri" panose="020F0502020204030204" pitchFamily="34" charset="0"/>
                  </a:rPr>
                  <a:t>Technically, the algorithm finds coefficients which minimize the Residual Sum of Squares (</a:t>
                </a:r>
                <a:r>
                  <a:rPr lang="en-US" sz="2600" b="1" cap="none" dirty="0" smtClean="0">
                    <a:latin typeface="Calibri" panose="020F0502020204030204" pitchFamily="34" charset="0"/>
                    <a:cs typeface="Calibri" panose="020F0502020204030204" pitchFamily="34" charset="0"/>
                  </a:rPr>
                  <a:t>RSS</a:t>
                </a:r>
                <a:r>
                  <a:rPr lang="en-US" sz="2600" cap="none" dirty="0" smtClean="0">
                    <a:latin typeface="Calibri" panose="020F0502020204030204" pitchFamily="34" charset="0"/>
                    <a:cs typeface="Calibri" panose="020F0502020204030204" pitchFamily="34" charset="0"/>
                  </a:rPr>
                  <a:t>), not the </a:t>
                </a:r>
                <a:r>
                  <a:rPr lang="en-US" sz="2600" b="1" cap="none" dirty="0" smtClean="0">
                    <a:latin typeface="Calibri" panose="020F0502020204030204" pitchFamily="34" charset="0"/>
                    <a:cs typeface="Calibri" panose="020F0502020204030204" pitchFamily="34" charset="0"/>
                  </a:rPr>
                  <a:t>MSE</a:t>
                </a:r>
              </a:p>
              <a:p>
                <a:pPr lvl="1"/>
                <a14:m>
                  <m:oMath xmlns:m="http://schemas.openxmlformats.org/officeDocument/2006/math">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𝒊</m:t>
                        </m:r>
                      </m:sub>
                    </m:sSub>
                    <m:r>
                      <a:rPr lang="en-US" sz="2800" b="1" i="1" cap="none" smtClean="0">
                        <a:latin typeface="Cambria Math" panose="02040503050406030204" pitchFamily="18" charset="0"/>
                        <a:cs typeface="Calibri" panose="020F0502020204030204" pitchFamily="34" charset="0"/>
                      </a:rPr>
                      <m:t>= </m:t>
                    </m:r>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𝒚</m:t>
                        </m:r>
                      </m:e>
                      <m:sub>
                        <m:r>
                          <a:rPr lang="en-US" sz="2800" b="1" i="1" cap="none" smtClean="0">
                            <a:latin typeface="Cambria Math" panose="02040503050406030204" pitchFamily="18" charset="0"/>
                            <a:cs typeface="Calibri" panose="020F0502020204030204" pitchFamily="34" charset="0"/>
                          </a:rPr>
                          <m:t>𝒊</m:t>
                        </m:r>
                      </m:sub>
                    </m:sSub>
                    <m:r>
                      <a:rPr lang="en-US" sz="2800" b="1" i="1" cap="none" smtClean="0">
                        <a:latin typeface="Cambria Math" panose="02040503050406030204" pitchFamily="18" charset="0"/>
                        <a:cs typeface="Calibri" panose="020F0502020204030204" pitchFamily="34" charset="0"/>
                      </a:rPr>
                      <m:t> − </m:t>
                    </m:r>
                    <m:sSub>
                      <m:sSubPr>
                        <m:ctrlPr>
                          <a:rPr lang="en-US" sz="2800" b="1" i="1" cap="none" smtClean="0">
                            <a:latin typeface="Cambria Math" panose="02040503050406030204" pitchFamily="18" charset="0"/>
                            <a:cs typeface="Calibri" panose="020F0502020204030204" pitchFamily="34" charset="0"/>
                          </a:rPr>
                        </m:ctrlPr>
                      </m:sSubPr>
                      <m:e>
                        <m:acc>
                          <m:accPr>
                            <m:chr m:val="̂"/>
                            <m:ctrlPr>
                              <a:rPr lang="en-US" sz="2800" b="1" i="1" cap="none" smtClean="0">
                                <a:latin typeface="Cambria Math" panose="02040503050406030204" pitchFamily="18" charset="0"/>
                                <a:cs typeface="Calibri" panose="020F0502020204030204" pitchFamily="34" charset="0"/>
                              </a:rPr>
                            </m:ctrlPr>
                          </m:accPr>
                          <m:e>
                            <m:r>
                              <a:rPr lang="en-US" sz="2800" b="1" i="1" cap="none" smtClean="0">
                                <a:latin typeface="Cambria Math" panose="02040503050406030204" pitchFamily="18" charset="0"/>
                                <a:cs typeface="Calibri" panose="020F0502020204030204" pitchFamily="34" charset="0"/>
                              </a:rPr>
                              <m:t>𝒚</m:t>
                            </m:r>
                          </m:e>
                        </m:acc>
                      </m:e>
                      <m:sub>
                        <m:r>
                          <a:rPr lang="en-US" sz="2800" b="1" i="1" cap="none" smtClean="0">
                            <a:latin typeface="Cambria Math" panose="02040503050406030204" pitchFamily="18" charset="0"/>
                            <a:cs typeface="Calibri" panose="020F0502020204030204" pitchFamily="34" charset="0"/>
                          </a:rPr>
                          <m:t>𝒊</m:t>
                        </m:r>
                      </m:sub>
                    </m:sSub>
                  </m:oMath>
                </a14:m>
                <a:endParaRPr lang="en-US" sz="2800" b="1" cap="none" dirty="0" smtClean="0">
                  <a:latin typeface="Calibri" panose="020F0502020204030204" pitchFamily="34" charset="0"/>
                  <a:cs typeface="Calibri" panose="020F0502020204030204" pitchFamily="34" charset="0"/>
                </a:endParaRPr>
              </a:p>
              <a:p>
                <a:pPr lvl="1"/>
                <a14:m>
                  <m:oMath xmlns:m="http://schemas.openxmlformats.org/officeDocument/2006/math">
                    <m:r>
                      <a:rPr lang="en-US" sz="2800" b="1" i="1" cap="none" smtClean="0">
                        <a:latin typeface="Cambria Math" panose="02040503050406030204" pitchFamily="18" charset="0"/>
                        <a:cs typeface="Calibri" panose="020F0502020204030204" pitchFamily="34" charset="0"/>
                      </a:rPr>
                      <m:t>𝑹𝑺𝑺</m:t>
                    </m:r>
                    <m:r>
                      <a:rPr lang="en-US" sz="2800" b="1" i="1" cap="none" smtClean="0">
                        <a:latin typeface="Cambria Math" panose="02040503050406030204" pitchFamily="18" charset="0"/>
                        <a:cs typeface="Calibri" panose="020F0502020204030204" pitchFamily="34" charset="0"/>
                      </a:rPr>
                      <m:t>=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𝟏</m:t>
                        </m:r>
                      </m:sub>
                      <m:sup>
                        <m:r>
                          <a:rPr lang="en-US" sz="2800" b="1" i="1" cap="none" smtClean="0">
                            <a:latin typeface="Cambria Math" panose="02040503050406030204" pitchFamily="18" charset="0"/>
                            <a:cs typeface="Calibri" panose="020F0502020204030204" pitchFamily="34" charset="0"/>
                          </a:rPr>
                          <m:t>𝟐</m:t>
                        </m:r>
                      </m:sup>
                    </m:sSubSup>
                    <m:r>
                      <a:rPr lang="en-US" sz="2800" b="1" i="1" cap="none" smtClean="0">
                        <a:latin typeface="Cambria Math" panose="02040503050406030204" pitchFamily="18" charset="0"/>
                        <a:cs typeface="Calibri" panose="020F0502020204030204" pitchFamily="34" charset="0"/>
                      </a:rPr>
                      <m:t>+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𝟐</m:t>
                        </m:r>
                      </m:sub>
                      <m:sup>
                        <m:r>
                          <a:rPr lang="en-US" sz="2800" b="1" i="1" cap="none" smtClean="0">
                            <a:latin typeface="Cambria Math" panose="02040503050406030204" pitchFamily="18" charset="0"/>
                            <a:cs typeface="Calibri" panose="020F0502020204030204" pitchFamily="34" charset="0"/>
                          </a:rPr>
                          <m:t>𝟐</m:t>
                        </m:r>
                      </m:sup>
                    </m:sSubSup>
                    <m:r>
                      <a:rPr lang="en-US" sz="2800" b="1" i="1" cap="none" smtClean="0">
                        <a:latin typeface="Cambria Math" panose="02040503050406030204" pitchFamily="18" charset="0"/>
                        <a:cs typeface="Calibri" panose="020F0502020204030204" pitchFamily="34" charset="0"/>
                      </a:rPr>
                      <m:t>+ …+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𝒏</m:t>
                        </m:r>
                      </m:sub>
                      <m:sup>
                        <m:r>
                          <a:rPr lang="en-US" sz="2800" b="1" i="1" cap="none" smtClean="0">
                            <a:latin typeface="Cambria Math" panose="02040503050406030204" pitchFamily="18" charset="0"/>
                            <a:cs typeface="Calibri" panose="020F0502020204030204" pitchFamily="34" charset="0"/>
                          </a:rPr>
                          <m:t>𝟐</m:t>
                        </m:r>
                      </m:sup>
                    </m:sSubSup>
                  </m:oMath>
                </a14:m>
                <a:endParaRPr lang="en-US" sz="2800" b="1" cap="none" dirty="0" smtClean="0">
                  <a:latin typeface="Calibri" panose="020F0502020204030204" pitchFamily="34" charset="0"/>
                  <a:cs typeface="Calibri" panose="020F0502020204030204" pitchFamily="34" charset="0"/>
                </a:endParaRPr>
              </a:p>
              <a:p>
                <a:pPr lvl="1"/>
                <a:endParaRPr lang="en-US" sz="2800" b="1" cap="none" dirty="0" smtClean="0">
                  <a:latin typeface="Calibri" panose="020F0502020204030204" pitchFamily="34" charset="0"/>
                  <a:cs typeface="Calibri" panose="020F0502020204030204" pitchFamily="34" charset="0"/>
                </a:endParaRPr>
              </a:p>
              <a:p>
                <a:pPr lvl="1"/>
                <a:endParaRPr lang="en-US" sz="2800" b="1"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89620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600" cap="none" dirty="0" smtClean="0">
                    <a:latin typeface="Calibri" panose="020F0502020204030204" pitchFamily="34" charset="0"/>
                    <a:cs typeface="Calibri" panose="020F0502020204030204" pitchFamily="34" charset="0"/>
                  </a:rPr>
                  <a:t>Technically, the algorithm finds coefficients which minimize the Residual Sum of Squares (</a:t>
                </a:r>
                <a:r>
                  <a:rPr lang="en-US" sz="2600" b="1" cap="none" dirty="0" smtClean="0">
                    <a:latin typeface="Calibri" panose="020F0502020204030204" pitchFamily="34" charset="0"/>
                    <a:cs typeface="Calibri" panose="020F0502020204030204" pitchFamily="34" charset="0"/>
                  </a:rPr>
                  <a:t>RSS</a:t>
                </a:r>
                <a:r>
                  <a:rPr lang="en-US" sz="2600" cap="none" dirty="0" smtClean="0">
                    <a:latin typeface="Calibri" panose="020F0502020204030204" pitchFamily="34" charset="0"/>
                    <a:cs typeface="Calibri" panose="020F0502020204030204" pitchFamily="34" charset="0"/>
                  </a:rPr>
                  <a:t>), not the </a:t>
                </a:r>
                <a:r>
                  <a:rPr lang="en-US" sz="2600" b="1" cap="none" dirty="0" smtClean="0">
                    <a:latin typeface="Calibri" panose="020F0502020204030204" pitchFamily="34" charset="0"/>
                    <a:cs typeface="Calibri" panose="020F0502020204030204" pitchFamily="34" charset="0"/>
                  </a:rPr>
                  <a:t>MSE</a:t>
                </a:r>
              </a:p>
              <a:p>
                <a:pPr lvl="1"/>
                <a14:m>
                  <m:oMath xmlns:m="http://schemas.openxmlformats.org/officeDocument/2006/math">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𝒊</m:t>
                        </m:r>
                      </m:sub>
                    </m:sSub>
                    <m:r>
                      <a:rPr lang="en-US" sz="2800" b="1" i="1" cap="none" smtClean="0">
                        <a:latin typeface="Cambria Math" panose="02040503050406030204" pitchFamily="18" charset="0"/>
                        <a:cs typeface="Calibri" panose="020F0502020204030204" pitchFamily="34" charset="0"/>
                      </a:rPr>
                      <m:t>= </m:t>
                    </m:r>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𝒚</m:t>
                        </m:r>
                      </m:e>
                      <m:sub>
                        <m:r>
                          <a:rPr lang="en-US" sz="2800" b="1" i="1" cap="none" smtClean="0">
                            <a:latin typeface="Cambria Math" panose="02040503050406030204" pitchFamily="18" charset="0"/>
                            <a:cs typeface="Calibri" panose="020F0502020204030204" pitchFamily="34" charset="0"/>
                          </a:rPr>
                          <m:t>𝒊</m:t>
                        </m:r>
                      </m:sub>
                    </m:sSub>
                    <m:r>
                      <a:rPr lang="en-US" sz="2800" b="1" i="1" cap="none" smtClean="0">
                        <a:latin typeface="Cambria Math" panose="02040503050406030204" pitchFamily="18" charset="0"/>
                        <a:cs typeface="Calibri" panose="020F0502020204030204" pitchFamily="34" charset="0"/>
                      </a:rPr>
                      <m:t> − </m:t>
                    </m:r>
                    <m:sSub>
                      <m:sSubPr>
                        <m:ctrlPr>
                          <a:rPr lang="en-US" sz="2800" b="1" i="1" cap="none" smtClean="0">
                            <a:latin typeface="Cambria Math" panose="02040503050406030204" pitchFamily="18" charset="0"/>
                            <a:cs typeface="Calibri" panose="020F0502020204030204" pitchFamily="34" charset="0"/>
                          </a:rPr>
                        </m:ctrlPr>
                      </m:sSubPr>
                      <m:e>
                        <m:acc>
                          <m:accPr>
                            <m:chr m:val="̂"/>
                            <m:ctrlPr>
                              <a:rPr lang="en-US" sz="2800" b="1" i="1" cap="none" smtClean="0">
                                <a:latin typeface="Cambria Math" panose="02040503050406030204" pitchFamily="18" charset="0"/>
                                <a:cs typeface="Calibri" panose="020F0502020204030204" pitchFamily="34" charset="0"/>
                              </a:rPr>
                            </m:ctrlPr>
                          </m:accPr>
                          <m:e>
                            <m:r>
                              <a:rPr lang="en-US" sz="2800" b="1" i="1" cap="none" smtClean="0">
                                <a:latin typeface="Cambria Math" panose="02040503050406030204" pitchFamily="18" charset="0"/>
                                <a:cs typeface="Calibri" panose="020F0502020204030204" pitchFamily="34" charset="0"/>
                              </a:rPr>
                              <m:t>𝒚</m:t>
                            </m:r>
                          </m:e>
                        </m:acc>
                      </m:e>
                      <m:sub>
                        <m:r>
                          <a:rPr lang="en-US" sz="2800" b="1" i="1" cap="none" smtClean="0">
                            <a:latin typeface="Cambria Math" panose="02040503050406030204" pitchFamily="18" charset="0"/>
                            <a:cs typeface="Calibri" panose="020F0502020204030204" pitchFamily="34" charset="0"/>
                          </a:rPr>
                          <m:t>𝒊</m:t>
                        </m:r>
                      </m:sub>
                    </m:sSub>
                  </m:oMath>
                </a14:m>
                <a:endParaRPr lang="en-US" sz="2800" b="1" cap="none" dirty="0" smtClean="0">
                  <a:latin typeface="Calibri" panose="020F0502020204030204" pitchFamily="34" charset="0"/>
                  <a:cs typeface="Calibri" panose="020F0502020204030204" pitchFamily="34" charset="0"/>
                </a:endParaRPr>
              </a:p>
              <a:p>
                <a:pPr lvl="1"/>
                <a14:m>
                  <m:oMath xmlns:m="http://schemas.openxmlformats.org/officeDocument/2006/math">
                    <m:r>
                      <a:rPr lang="en-US" sz="2800" b="1" i="1" cap="none" smtClean="0">
                        <a:latin typeface="Cambria Math" panose="02040503050406030204" pitchFamily="18" charset="0"/>
                        <a:cs typeface="Calibri" panose="020F0502020204030204" pitchFamily="34" charset="0"/>
                      </a:rPr>
                      <m:t>𝑹𝑺𝑺</m:t>
                    </m:r>
                    <m:r>
                      <a:rPr lang="en-US" sz="2800" b="1" i="1" cap="none" smtClean="0">
                        <a:latin typeface="Cambria Math" panose="02040503050406030204" pitchFamily="18" charset="0"/>
                        <a:cs typeface="Calibri" panose="020F0502020204030204" pitchFamily="34" charset="0"/>
                      </a:rPr>
                      <m:t>=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𝟏</m:t>
                        </m:r>
                      </m:sub>
                      <m:sup>
                        <m:r>
                          <a:rPr lang="en-US" sz="2800" b="1" i="1" cap="none" smtClean="0">
                            <a:latin typeface="Cambria Math" panose="02040503050406030204" pitchFamily="18" charset="0"/>
                            <a:cs typeface="Calibri" panose="020F0502020204030204" pitchFamily="34" charset="0"/>
                          </a:rPr>
                          <m:t>𝟐</m:t>
                        </m:r>
                      </m:sup>
                    </m:sSubSup>
                    <m:r>
                      <a:rPr lang="en-US" sz="2800" b="1" i="1" cap="none" smtClean="0">
                        <a:latin typeface="Cambria Math" panose="02040503050406030204" pitchFamily="18" charset="0"/>
                        <a:cs typeface="Calibri" panose="020F0502020204030204" pitchFamily="34" charset="0"/>
                      </a:rPr>
                      <m:t>+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𝟐</m:t>
                        </m:r>
                      </m:sub>
                      <m:sup>
                        <m:r>
                          <a:rPr lang="en-US" sz="2800" b="1" i="1" cap="none" smtClean="0">
                            <a:latin typeface="Cambria Math" panose="02040503050406030204" pitchFamily="18" charset="0"/>
                            <a:cs typeface="Calibri" panose="020F0502020204030204" pitchFamily="34" charset="0"/>
                          </a:rPr>
                          <m:t>𝟐</m:t>
                        </m:r>
                      </m:sup>
                    </m:sSubSup>
                    <m:r>
                      <a:rPr lang="en-US" sz="2800" b="1" i="1" cap="none" smtClean="0">
                        <a:latin typeface="Cambria Math" panose="02040503050406030204" pitchFamily="18" charset="0"/>
                        <a:cs typeface="Calibri" panose="020F0502020204030204" pitchFamily="34" charset="0"/>
                      </a:rPr>
                      <m:t>+ …+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𝒏</m:t>
                        </m:r>
                      </m:sub>
                      <m:sup>
                        <m:r>
                          <a:rPr lang="en-US" sz="2800" b="1" i="1" cap="none" smtClean="0">
                            <a:latin typeface="Cambria Math" panose="02040503050406030204" pitchFamily="18" charset="0"/>
                            <a:cs typeface="Calibri" panose="020F0502020204030204" pitchFamily="34" charset="0"/>
                          </a:rPr>
                          <m:t>𝟐</m:t>
                        </m:r>
                      </m:sup>
                    </m:sSubSup>
                  </m:oMath>
                </a14:m>
                <a:endParaRPr lang="en-US" sz="2800" b="1" cap="none" dirty="0" smtClean="0">
                  <a:latin typeface="Calibri" panose="020F0502020204030204" pitchFamily="34" charset="0"/>
                  <a:cs typeface="Calibri" panose="020F0502020204030204" pitchFamily="34" charset="0"/>
                </a:endParaRPr>
              </a:p>
              <a:p>
                <a:pPr lvl="1"/>
                <a14:m>
                  <m:oMath xmlns:m="http://schemas.openxmlformats.org/officeDocument/2006/math">
                    <m:r>
                      <a:rPr lang="en-US" sz="2800" b="1" i="1" cap="none" smtClean="0">
                        <a:latin typeface="Cambria Math" panose="02040503050406030204" pitchFamily="18" charset="0"/>
                        <a:cs typeface="Calibri" panose="020F0502020204030204" pitchFamily="34" charset="0"/>
                      </a:rPr>
                      <m:t>𝑹𝑺𝑺</m:t>
                    </m:r>
                    <m:r>
                      <a:rPr lang="en-US" sz="2800" b="1" i="1" cap="none" smtClean="0">
                        <a:latin typeface="Cambria Math" panose="02040503050406030204" pitchFamily="18" charset="0"/>
                        <a:cs typeface="Calibri" panose="020F0502020204030204" pitchFamily="34" charset="0"/>
                      </a:rPr>
                      <m:t>=</m:t>
                    </m:r>
                    <m:sSup>
                      <m:sSupPr>
                        <m:ctrlPr>
                          <a:rPr lang="en-US" sz="2800" b="1" i="1" cap="none" smtClean="0">
                            <a:latin typeface="Cambria Math" panose="02040503050406030204" pitchFamily="18" charset="0"/>
                            <a:cs typeface="Calibri" panose="020F0502020204030204" pitchFamily="34" charset="0"/>
                          </a:rPr>
                        </m:ctrlPr>
                      </m:sSupPr>
                      <m:e>
                        <m:r>
                          <a:rPr lang="en-US" sz="2800" b="1" i="1" cap="none">
                            <a:latin typeface="Cambria Math" panose="02040503050406030204" pitchFamily="18" charset="0"/>
                            <a:cs typeface="Calibri" panose="020F0502020204030204" pitchFamily="34" charset="0"/>
                          </a:rPr>
                          <m:t>(</m:t>
                        </m:r>
                        <m:sSub>
                          <m:sSubPr>
                            <m:ctrlPr>
                              <a:rPr lang="en-US" sz="2800" b="1" i="1" cap="none">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𝒚</m:t>
                            </m:r>
                          </m:e>
                          <m:sub>
                            <m:r>
                              <a:rPr lang="en-US" sz="2800" b="1" i="1" cap="none" smtClean="0">
                                <a:latin typeface="Cambria Math" panose="02040503050406030204" pitchFamily="18" charset="0"/>
                                <a:cs typeface="Calibri" panose="020F0502020204030204" pitchFamily="34" charset="0"/>
                              </a:rPr>
                              <m:t>𝟏</m:t>
                            </m:r>
                          </m:sub>
                        </m:sSub>
                        <m:r>
                          <a:rPr lang="en-US" sz="2800" b="1" i="1" cap="none">
                            <a:latin typeface="Cambria Math" panose="02040503050406030204" pitchFamily="18" charset="0"/>
                            <a:cs typeface="Calibri" panose="020F0502020204030204" pitchFamily="34" charset="0"/>
                          </a:rPr>
                          <m:t> − </m:t>
                        </m:r>
                        <m:sSub>
                          <m:sSubPr>
                            <m:ctrlPr>
                              <a:rPr lang="en-US" sz="2800" b="1" i="1" cap="none">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cs typeface="Calibri" panose="020F0502020204030204" pitchFamily="34" charset="0"/>
                              </a:rPr>
                              <m:t>𝒐</m:t>
                            </m:r>
                          </m:sub>
                        </m:sSub>
                        <m:r>
                          <a:rPr lang="en-US" sz="2800" b="1" i="1" cap="none">
                            <a:latin typeface="Cambria Math" panose="02040503050406030204" pitchFamily="18" charset="0"/>
                            <a:cs typeface="Calibri" panose="020F0502020204030204" pitchFamily="34" charset="0"/>
                          </a:rPr>
                          <m:t> − </m:t>
                        </m:r>
                        <m:sSub>
                          <m:sSubPr>
                            <m:ctrlPr>
                              <a:rPr lang="en-US" sz="2800" b="1" i="1" cap="none">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cs typeface="Calibri" panose="020F0502020204030204" pitchFamily="34" charset="0"/>
                              </a:rPr>
                              <m:t>𝟏</m:t>
                            </m:r>
                          </m:sub>
                        </m:sSub>
                        <m:sSub>
                          <m:sSubPr>
                            <m:ctrlPr>
                              <a:rPr lang="en-US" sz="2800" b="1" i="1" cap="none">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𝒙</m:t>
                            </m:r>
                          </m:e>
                          <m:sub>
                            <m:r>
                              <a:rPr lang="en-US" sz="2800" b="1" i="1" cap="none" smtClean="0">
                                <a:latin typeface="Cambria Math" panose="02040503050406030204" pitchFamily="18" charset="0"/>
                                <a:cs typeface="Calibri" panose="020F0502020204030204" pitchFamily="34" charset="0"/>
                              </a:rPr>
                              <m:t>𝟏</m:t>
                            </m:r>
                          </m:sub>
                        </m:sSub>
                        <m:r>
                          <a:rPr lang="en-US" sz="2800" b="1" i="1" cap="none">
                            <a:latin typeface="Cambria Math" panose="02040503050406030204" pitchFamily="18" charset="0"/>
                            <a:cs typeface="Calibri" panose="020F0502020204030204" pitchFamily="34" charset="0"/>
                          </a:rPr>
                          <m:t>)</m:t>
                        </m:r>
                        <m:r>
                          <m:rPr>
                            <m:nor/>
                          </m:rPr>
                          <a:rPr lang="en-US" sz="2800" b="1" cap="none" dirty="0">
                            <a:latin typeface="Calibri" panose="020F0502020204030204" pitchFamily="34" charset="0"/>
                            <a:cs typeface="Calibri" panose="020F0502020204030204" pitchFamily="34" charset="0"/>
                          </a:rPr>
                          <m:t> </m:t>
                        </m:r>
                      </m:e>
                      <m:sup>
                        <m:r>
                          <a:rPr lang="en-US" sz="2800" b="1" i="1" cap="none" smtClean="0">
                            <a:latin typeface="Cambria Math" panose="02040503050406030204" pitchFamily="18" charset="0"/>
                            <a:cs typeface="Calibri" panose="020F0502020204030204" pitchFamily="34" charset="0"/>
                          </a:rPr>
                          <m:t>𝟐</m:t>
                        </m:r>
                      </m:sup>
                    </m:sSup>
                    <m:r>
                      <a:rPr lang="en-US" sz="2800" b="1" i="1" cap="none" smtClean="0">
                        <a:latin typeface="Cambria Math" panose="02040503050406030204" pitchFamily="18" charset="0"/>
                        <a:cs typeface="Calibri" panose="020F0502020204030204" pitchFamily="34" charset="0"/>
                      </a:rPr>
                      <m:t> + …+</m:t>
                    </m:r>
                    <m:sSup>
                      <m:sSupPr>
                        <m:ctrlPr>
                          <a:rPr lang="en-US" sz="2800" b="1" i="1" cap="none">
                            <a:latin typeface="Cambria Math" panose="02040503050406030204" pitchFamily="18" charset="0"/>
                            <a:cs typeface="Calibri" panose="020F0502020204030204" pitchFamily="34" charset="0"/>
                          </a:rPr>
                        </m:ctrlPr>
                      </m:sSupPr>
                      <m:e>
                        <m:r>
                          <a:rPr lang="en-US" sz="2800" b="1" i="1" cap="none">
                            <a:latin typeface="Cambria Math" panose="02040503050406030204" pitchFamily="18" charset="0"/>
                            <a:cs typeface="Calibri" panose="020F0502020204030204" pitchFamily="34" charset="0"/>
                          </a:rPr>
                          <m:t>(</m:t>
                        </m:r>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cs typeface="Calibri" panose="020F0502020204030204" pitchFamily="34" charset="0"/>
                              </a:rPr>
                              <m:t>𝒚</m:t>
                            </m:r>
                          </m:e>
                          <m:sub>
                            <m:r>
                              <a:rPr lang="en-US" sz="2800" b="1" i="1" cap="none" smtClean="0">
                                <a:latin typeface="Cambria Math" panose="02040503050406030204" pitchFamily="18" charset="0"/>
                                <a:cs typeface="Calibri" panose="020F0502020204030204" pitchFamily="34" charset="0"/>
                              </a:rPr>
                              <m:t>𝒏</m:t>
                            </m:r>
                          </m:sub>
                        </m:sSub>
                        <m:r>
                          <a:rPr lang="en-US" sz="2800" b="1" i="1" cap="none">
                            <a:latin typeface="Cambria Math" panose="02040503050406030204" pitchFamily="18" charset="0"/>
                            <a:cs typeface="Calibri" panose="020F0502020204030204" pitchFamily="34" charset="0"/>
                          </a:rPr>
                          <m:t> − </m:t>
                        </m:r>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cs typeface="Calibri" panose="020F0502020204030204" pitchFamily="34" charset="0"/>
                              </a:rPr>
                              <m:t>𝒐</m:t>
                            </m:r>
                          </m:sub>
                        </m:sSub>
                        <m:r>
                          <a:rPr lang="en-US" sz="2800" b="1" i="1" cap="none">
                            <a:latin typeface="Cambria Math" panose="02040503050406030204" pitchFamily="18" charset="0"/>
                            <a:cs typeface="Calibri" panose="020F0502020204030204" pitchFamily="34" charset="0"/>
                          </a:rPr>
                          <m:t> − </m:t>
                        </m:r>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cs typeface="Calibri" panose="020F0502020204030204" pitchFamily="34" charset="0"/>
                              </a:rPr>
                              <m:t>𝟏</m:t>
                            </m:r>
                          </m:sub>
                        </m:sSub>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cs typeface="Calibri" panose="020F0502020204030204" pitchFamily="34" charset="0"/>
                              </a:rPr>
                              <m:t>𝒙</m:t>
                            </m:r>
                          </m:e>
                          <m:sub>
                            <m:r>
                              <a:rPr lang="en-US" sz="2800" b="1" i="1" cap="none" smtClean="0">
                                <a:latin typeface="Cambria Math" panose="02040503050406030204" pitchFamily="18" charset="0"/>
                                <a:cs typeface="Calibri" panose="020F0502020204030204" pitchFamily="34" charset="0"/>
                              </a:rPr>
                              <m:t>𝒏</m:t>
                            </m:r>
                          </m:sub>
                        </m:sSub>
                        <m:r>
                          <a:rPr lang="en-US" sz="2800" b="1" i="1" cap="none">
                            <a:latin typeface="Cambria Math" panose="02040503050406030204" pitchFamily="18" charset="0"/>
                            <a:cs typeface="Calibri" panose="020F0502020204030204" pitchFamily="34" charset="0"/>
                          </a:rPr>
                          <m:t>)</m:t>
                        </m:r>
                        <m:r>
                          <m:rPr>
                            <m:nor/>
                          </m:rPr>
                          <a:rPr lang="en-US" sz="2800" b="1" cap="none" dirty="0">
                            <a:latin typeface="Calibri" panose="020F0502020204030204" pitchFamily="34" charset="0"/>
                            <a:cs typeface="Calibri" panose="020F0502020204030204" pitchFamily="34" charset="0"/>
                          </a:rPr>
                          <m:t> </m:t>
                        </m:r>
                      </m:e>
                      <m:sup>
                        <m:r>
                          <a:rPr lang="en-US" sz="2800" b="1" i="1" cap="none">
                            <a:latin typeface="Cambria Math" panose="02040503050406030204" pitchFamily="18" charset="0"/>
                            <a:cs typeface="Calibri" panose="020F0502020204030204" pitchFamily="34" charset="0"/>
                          </a:rPr>
                          <m:t>𝟐</m:t>
                        </m:r>
                      </m:sup>
                    </m:sSup>
                  </m:oMath>
                </a14:m>
                <a:endParaRPr lang="en-US" sz="2800" b="1"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94091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600" cap="none" dirty="0" smtClean="0">
                    <a:latin typeface="Calibri" panose="020F0502020204030204" pitchFamily="34" charset="0"/>
                    <a:cs typeface="Calibri" panose="020F0502020204030204" pitchFamily="34" charset="0"/>
                  </a:rPr>
                  <a:t>Technically, the algorithm finds coefficients which minimize the Residual Sum of Squares (</a:t>
                </a:r>
                <a:r>
                  <a:rPr lang="en-US" sz="2600" b="1" cap="none" dirty="0" smtClean="0">
                    <a:latin typeface="Calibri" panose="020F0502020204030204" pitchFamily="34" charset="0"/>
                    <a:cs typeface="Calibri" panose="020F0502020204030204" pitchFamily="34" charset="0"/>
                  </a:rPr>
                  <a:t>RSS</a:t>
                </a:r>
                <a:r>
                  <a:rPr lang="en-US" sz="2600" cap="none" dirty="0" smtClean="0">
                    <a:latin typeface="Calibri" panose="020F0502020204030204" pitchFamily="34" charset="0"/>
                    <a:cs typeface="Calibri" panose="020F0502020204030204" pitchFamily="34" charset="0"/>
                  </a:rPr>
                  <a:t>), not the </a:t>
                </a:r>
                <a:r>
                  <a:rPr lang="en-US" sz="2600" b="1" cap="none" dirty="0" smtClean="0">
                    <a:latin typeface="Calibri" panose="020F0502020204030204" pitchFamily="34" charset="0"/>
                    <a:cs typeface="Calibri" panose="020F0502020204030204" pitchFamily="34" charset="0"/>
                  </a:rPr>
                  <a:t>MSE</a:t>
                </a:r>
              </a:p>
              <a:p>
                <a:pPr lvl="1"/>
                <a14:m>
                  <m:oMath xmlns:m="http://schemas.openxmlformats.org/officeDocument/2006/math">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𝒊</m:t>
                        </m:r>
                      </m:sub>
                    </m:sSub>
                    <m:r>
                      <a:rPr lang="en-US" sz="2800" b="1" i="1" cap="none" smtClean="0">
                        <a:latin typeface="Cambria Math" panose="02040503050406030204" pitchFamily="18" charset="0"/>
                        <a:cs typeface="Calibri" panose="020F0502020204030204" pitchFamily="34" charset="0"/>
                      </a:rPr>
                      <m:t>= </m:t>
                    </m:r>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𝒚</m:t>
                        </m:r>
                      </m:e>
                      <m:sub>
                        <m:r>
                          <a:rPr lang="en-US" sz="2800" b="1" i="1" cap="none" smtClean="0">
                            <a:latin typeface="Cambria Math" panose="02040503050406030204" pitchFamily="18" charset="0"/>
                            <a:cs typeface="Calibri" panose="020F0502020204030204" pitchFamily="34" charset="0"/>
                          </a:rPr>
                          <m:t>𝒊</m:t>
                        </m:r>
                      </m:sub>
                    </m:sSub>
                    <m:r>
                      <a:rPr lang="en-US" sz="2800" b="1" i="1" cap="none" smtClean="0">
                        <a:latin typeface="Cambria Math" panose="02040503050406030204" pitchFamily="18" charset="0"/>
                        <a:cs typeface="Calibri" panose="020F0502020204030204" pitchFamily="34" charset="0"/>
                      </a:rPr>
                      <m:t> − </m:t>
                    </m:r>
                    <m:sSub>
                      <m:sSubPr>
                        <m:ctrlPr>
                          <a:rPr lang="en-US" sz="2800" b="1" i="1" cap="none" smtClean="0">
                            <a:latin typeface="Cambria Math" panose="02040503050406030204" pitchFamily="18" charset="0"/>
                            <a:cs typeface="Calibri" panose="020F0502020204030204" pitchFamily="34" charset="0"/>
                          </a:rPr>
                        </m:ctrlPr>
                      </m:sSubPr>
                      <m:e>
                        <m:acc>
                          <m:accPr>
                            <m:chr m:val="̂"/>
                            <m:ctrlPr>
                              <a:rPr lang="en-US" sz="2800" b="1" i="1" cap="none" smtClean="0">
                                <a:latin typeface="Cambria Math" panose="02040503050406030204" pitchFamily="18" charset="0"/>
                                <a:cs typeface="Calibri" panose="020F0502020204030204" pitchFamily="34" charset="0"/>
                              </a:rPr>
                            </m:ctrlPr>
                          </m:accPr>
                          <m:e>
                            <m:r>
                              <a:rPr lang="en-US" sz="2800" b="1" i="1" cap="none" smtClean="0">
                                <a:latin typeface="Cambria Math" panose="02040503050406030204" pitchFamily="18" charset="0"/>
                                <a:cs typeface="Calibri" panose="020F0502020204030204" pitchFamily="34" charset="0"/>
                              </a:rPr>
                              <m:t>𝒚</m:t>
                            </m:r>
                          </m:e>
                        </m:acc>
                      </m:e>
                      <m:sub>
                        <m:r>
                          <a:rPr lang="en-US" sz="2800" b="1" i="1" cap="none" smtClean="0">
                            <a:latin typeface="Cambria Math" panose="02040503050406030204" pitchFamily="18" charset="0"/>
                            <a:cs typeface="Calibri" panose="020F0502020204030204" pitchFamily="34" charset="0"/>
                          </a:rPr>
                          <m:t>𝒊</m:t>
                        </m:r>
                      </m:sub>
                    </m:sSub>
                  </m:oMath>
                </a14:m>
                <a:endParaRPr lang="en-US" sz="2800" b="1" cap="none" dirty="0" smtClean="0">
                  <a:latin typeface="Calibri" panose="020F0502020204030204" pitchFamily="34" charset="0"/>
                  <a:cs typeface="Calibri" panose="020F0502020204030204" pitchFamily="34" charset="0"/>
                </a:endParaRPr>
              </a:p>
              <a:p>
                <a:pPr lvl="1"/>
                <a14:m>
                  <m:oMath xmlns:m="http://schemas.openxmlformats.org/officeDocument/2006/math">
                    <m:r>
                      <a:rPr lang="en-US" sz="2800" b="1" i="1" cap="none" smtClean="0">
                        <a:latin typeface="Cambria Math" panose="02040503050406030204" pitchFamily="18" charset="0"/>
                        <a:cs typeface="Calibri" panose="020F0502020204030204" pitchFamily="34" charset="0"/>
                      </a:rPr>
                      <m:t>𝑹𝑺𝑺</m:t>
                    </m:r>
                    <m:r>
                      <a:rPr lang="en-US" sz="2800" b="1" i="1" cap="none" smtClean="0">
                        <a:latin typeface="Cambria Math" panose="02040503050406030204" pitchFamily="18" charset="0"/>
                        <a:cs typeface="Calibri" panose="020F0502020204030204" pitchFamily="34" charset="0"/>
                      </a:rPr>
                      <m:t>=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𝟏</m:t>
                        </m:r>
                      </m:sub>
                      <m:sup>
                        <m:r>
                          <a:rPr lang="en-US" sz="2800" b="1" i="1" cap="none" smtClean="0">
                            <a:latin typeface="Cambria Math" panose="02040503050406030204" pitchFamily="18" charset="0"/>
                            <a:cs typeface="Calibri" panose="020F0502020204030204" pitchFamily="34" charset="0"/>
                          </a:rPr>
                          <m:t>𝟐</m:t>
                        </m:r>
                      </m:sup>
                    </m:sSubSup>
                    <m:r>
                      <a:rPr lang="en-US" sz="2800" b="1" i="1" cap="none" smtClean="0">
                        <a:latin typeface="Cambria Math" panose="02040503050406030204" pitchFamily="18" charset="0"/>
                        <a:cs typeface="Calibri" panose="020F0502020204030204" pitchFamily="34" charset="0"/>
                      </a:rPr>
                      <m:t>+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𝟐</m:t>
                        </m:r>
                      </m:sub>
                      <m:sup>
                        <m:r>
                          <a:rPr lang="en-US" sz="2800" b="1" i="1" cap="none" smtClean="0">
                            <a:latin typeface="Cambria Math" panose="02040503050406030204" pitchFamily="18" charset="0"/>
                            <a:cs typeface="Calibri" panose="020F0502020204030204" pitchFamily="34" charset="0"/>
                          </a:rPr>
                          <m:t>𝟐</m:t>
                        </m:r>
                      </m:sup>
                    </m:sSubSup>
                    <m:r>
                      <a:rPr lang="en-US" sz="2800" b="1" i="1" cap="none" smtClean="0">
                        <a:latin typeface="Cambria Math" panose="02040503050406030204" pitchFamily="18" charset="0"/>
                        <a:cs typeface="Calibri" panose="020F0502020204030204" pitchFamily="34" charset="0"/>
                      </a:rPr>
                      <m:t>+ …+ </m:t>
                    </m:r>
                    <m:sSubSup>
                      <m:sSubSupPr>
                        <m:ctrlPr>
                          <a:rPr lang="en-US" sz="2800" b="1" i="1" cap="none" smtClean="0">
                            <a:latin typeface="Cambria Math" panose="02040503050406030204" pitchFamily="18" charset="0"/>
                            <a:cs typeface="Calibri" panose="020F0502020204030204" pitchFamily="34" charset="0"/>
                          </a:rPr>
                        </m:ctrlPr>
                      </m:sSubSupPr>
                      <m:e>
                        <m:r>
                          <a:rPr lang="en-US" sz="2800" b="1" i="1" cap="none" smtClean="0">
                            <a:latin typeface="Cambria Math" panose="02040503050406030204" pitchFamily="18" charset="0"/>
                            <a:cs typeface="Calibri" panose="020F0502020204030204" pitchFamily="34" charset="0"/>
                          </a:rPr>
                          <m:t>𝒆</m:t>
                        </m:r>
                      </m:e>
                      <m:sub>
                        <m:r>
                          <a:rPr lang="en-US" sz="2800" b="1" i="1" cap="none" smtClean="0">
                            <a:latin typeface="Cambria Math" panose="02040503050406030204" pitchFamily="18" charset="0"/>
                            <a:cs typeface="Calibri" panose="020F0502020204030204" pitchFamily="34" charset="0"/>
                          </a:rPr>
                          <m:t>𝒏</m:t>
                        </m:r>
                      </m:sub>
                      <m:sup>
                        <m:r>
                          <a:rPr lang="en-US" sz="2800" b="1" i="1" cap="none" smtClean="0">
                            <a:latin typeface="Cambria Math" panose="02040503050406030204" pitchFamily="18" charset="0"/>
                            <a:cs typeface="Calibri" panose="020F0502020204030204" pitchFamily="34" charset="0"/>
                          </a:rPr>
                          <m:t>𝟐</m:t>
                        </m:r>
                      </m:sup>
                    </m:sSubSup>
                  </m:oMath>
                </a14:m>
                <a:endParaRPr lang="en-US" sz="2800" b="1" cap="none" dirty="0" smtClean="0">
                  <a:latin typeface="Calibri" panose="020F0502020204030204" pitchFamily="34" charset="0"/>
                  <a:cs typeface="Calibri" panose="020F0502020204030204" pitchFamily="34" charset="0"/>
                </a:endParaRPr>
              </a:p>
              <a:p>
                <a:pPr lvl="1"/>
                <a14:m>
                  <m:oMath xmlns:m="http://schemas.openxmlformats.org/officeDocument/2006/math">
                    <m:r>
                      <a:rPr lang="en-US" sz="2800" b="1" i="1" cap="none" smtClean="0">
                        <a:latin typeface="Cambria Math" panose="02040503050406030204" pitchFamily="18" charset="0"/>
                        <a:cs typeface="Calibri" panose="020F0502020204030204" pitchFamily="34" charset="0"/>
                      </a:rPr>
                      <m:t>𝑹𝑺𝑺</m:t>
                    </m:r>
                    <m:r>
                      <a:rPr lang="en-US" sz="2800" b="1" i="1" cap="none" smtClean="0">
                        <a:latin typeface="Cambria Math" panose="02040503050406030204" pitchFamily="18" charset="0"/>
                        <a:cs typeface="Calibri" panose="020F0502020204030204" pitchFamily="34" charset="0"/>
                      </a:rPr>
                      <m:t>=</m:t>
                    </m:r>
                    <m:sSup>
                      <m:sSupPr>
                        <m:ctrlPr>
                          <a:rPr lang="en-US" sz="2800" b="1" i="1" cap="none" smtClean="0">
                            <a:latin typeface="Cambria Math" panose="02040503050406030204" pitchFamily="18" charset="0"/>
                            <a:cs typeface="Calibri" panose="020F0502020204030204" pitchFamily="34" charset="0"/>
                          </a:rPr>
                        </m:ctrlPr>
                      </m:sSupPr>
                      <m:e>
                        <m:r>
                          <a:rPr lang="en-US" sz="2800" b="1" i="1" cap="none">
                            <a:latin typeface="Cambria Math" panose="02040503050406030204" pitchFamily="18" charset="0"/>
                            <a:cs typeface="Calibri" panose="020F0502020204030204" pitchFamily="34" charset="0"/>
                          </a:rPr>
                          <m:t>(</m:t>
                        </m:r>
                        <m:sSub>
                          <m:sSubPr>
                            <m:ctrlPr>
                              <a:rPr lang="en-US" sz="2800" b="1" i="1" cap="none">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𝒚</m:t>
                            </m:r>
                          </m:e>
                          <m:sub>
                            <m:r>
                              <a:rPr lang="en-US" sz="2800" b="1" i="1" cap="none" smtClean="0">
                                <a:latin typeface="Cambria Math" panose="02040503050406030204" pitchFamily="18" charset="0"/>
                                <a:cs typeface="Calibri" panose="020F0502020204030204" pitchFamily="34" charset="0"/>
                              </a:rPr>
                              <m:t>𝟏</m:t>
                            </m:r>
                          </m:sub>
                        </m:sSub>
                        <m:r>
                          <a:rPr lang="en-US" sz="2800" b="1" i="1" cap="none">
                            <a:latin typeface="Cambria Math" panose="02040503050406030204" pitchFamily="18" charset="0"/>
                            <a:cs typeface="Calibri" panose="020F0502020204030204" pitchFamily="34" charset="0"/>
                          </a:rPr>
                          <m:t> − </m:t>
                        </m:r>
                        <m:sSub>
                          <m:sSubPr>
                            <m:ctrlPr>
                              <a:rPr lang="en-US" sz="2800" b="1" i="1" cap="none">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cs typeface="Calibri" panose="020F0502020204030204" pitchFamily="34" charset="0"/>
                              </a:rPr>
                              <m:t>𝒐</m:t>
                            </m:r>
                          </m:sub>
                        </m:sSub>
                        <m:r>
                          <a:rPr lang="en-US" sz="2800" b="1" i="1" cap="none">
                            <a:latin typeface="Cambria Math" panose="02040503050406030204" pitchFamily="18" charset="0"/>
                            <a:cs typeface="Calibri" panose="020F0502020204030204" pitchFamily="34" charset="0"/>
                          </a:rPr>
                          <m:t> − </m:t>
                        </m:r>
                        <m:sSub>
                          <m:sSubPr>
                            <m:ctrlPr>
                              <a:rPr lang="en-US" sz="2800" b="1" i="1" cap="none">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cs typeface="Calibri" panose="020F0502020204030204" pitchFamily="34" charset="0"/>
                              </a:rPr>
                              <m:t>𝟏</m:t>
                            </m:r>
                          </m:sub>
                        </m:sSub>
                        <m:sSub>
                          <m:sSubPr>
                            <m:ctrlPr>
                              <a:rPr lang="en-US" sz="2800" b="1" i="1" cap="none">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cs typeface="Calibri" panose="020F0502020204030204" pitchFamily="34" charset="0"/>
                              </a:rPr>
                              <m:t>𝒙</m:t>
                            </m:r>
                          </m:e>
                          <m:sub>
                            <m:r>
                              <a:rPr lang="en-US" sz="2800" b="1" i="1" cap="none" smtClean="0">
                                <a:latin typeface="Cambria Math" panose="02040503050406030204" pitchFamily="18" charset="0"/>
                                <a:cs typeface="Calibri" panose="020F0502020204030204" pitchFamily="34" charset="0"/>
                              </a:rPr>
                              <m:t>𝟏</m:t>
                            </m:r>
                          </m:sub>
                        </m:sSub>
                        <m:r>
                          <a:rPr lang="en-US" sz="2800" b="1" i="1" cap="none">
                            <a:latin typeface="Cambria Math" panose="02040503050406030204" pitchFamily="18" charset="0"/>
                            <a:cs typeface="Calibri" panose="020F0502020204030204" pitchFamily="34" charset="0"/>
                          </a:rPr>
                          <m:t>)</m:t>
                        </m:r>
                        <m:r>
                          <m:rPr>
                            <m:nor/>
                          </m:rPr>
                          <a:rPr lang="en-US" sz="2800" b="1" cap="none" dirty="0">
                            <a:latin typeface="Calibri" panose="020F0502020204030204" pitchFamily="34" charset="0"/>
                            <a:cs typeface="Calibri" panose="020F0502020204030204" pitchFamily="34" charset="0"/>
                          </a:rPr>
                          <m:t> </m:t>
                        </m:r>
                      </m:e>
                      <m:sup>
                        <m:r>
                          <a:rPr lang="en-US" sz="2800" b="1" i="1" cap="none" smtClean="0">
                            <a:latin typeface="Cambria Math" panose="02040503050406030204" pitchFamily="18" charset="0"/>
                            <a:cs typeface="Calibri" panose="020F0502020204030204" pitchFamily="34" charset="0"/>
                          </a:rPr>
                          <m:t>𝟐</m:t>
                        </m:r>
                      </m:sup>
                    </m:sSup>
                    <m:r>
                      <a:rPr lang="en-US" sz="2800" b="1" i="1" cap="none" smtClean="0">
                        <a:latin typeface="Cambria Math" panose="02040503050406030204" pitchFamily="18" charset="0"/>
                        <a:cs typeface="Calibri" panose="020F0502020204030204" pitchFamily="34" charset="0"/>
                      </a:rPr>
                      <m:t> + …+</m:t>
                    </m:r>
                    <m:sSup>
                      <m:sSupPr>
                        <m:ctrlPr>
                          <a:rPr lang="en-US" sz="2800" b="1" i="1" cap="none">
                            <a:latin typeface="Cambria Math" panose="02040503050406030204" pitchFamily="18" charset="0"/>
                            <a:cs typeface="Calibri" panose="020F0502020204030204" pitchFamily="34" charset="0"/>
                          </a:rPr>
                        </m:ctrlPr>
                      </m:sSupPr>
                      <m:e>
                        <m:r>
                          <a:rPr lang="en-US" sz="2800" b="1" i="1" cap="none">
                            <a:latin typeface="Cambria Math" panose="02040503050406030204" pitchFamily="18" charset="0"/>
                            <a:cs typeface="Calibri" panose="020F0502020204030204" pitchFamily="34" charset="0"/>
                          </a:rPr>
                          <m:t>(</m:t>
                        </m:r>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cs typeface="Calibri" panose="020F0502020204030204" pitchFamily="34" charset="0"/>
                              </a:rPr>
                              <m:t>𝒚</m:t>
                            </m:r>
                          </m:e>
                          <m:sub>
                            <m:r>
                              <a:rPr lang="en-US" sz="2800" b="1" i="1" cap="none" smtClean="0">
                                <a:latin typeface="Cambria Math" panose="02040503050406030204" pitchFamily="18" charset="0"/>
                                <a:cs typeface="Calibri" panose="020F0502020204030204" pitchFamily="34" charset="0"/>
                              </a:rPr>
                              <m:t>𝒏</m:t>
                            </m:r>
                          </m:sub>
                        </m:sSub>
                        <m:r>
                          <a:rPr lang="en-US" sz="2800" b="1" i="1" cap="none">
                            <a:latin typeface="Cambria Math" panose="02040503050406030204" pitchFamily="18" charset="0"/>
                            <a:cs typeface="Calibri" panose="020F0502020204030204" pitchFamily="34" charset="0"/>
                          </a:rPr>
                          <m:t> − </m:t>
                        </m:r>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cs typeface="Calibri" panose="020F0502020204030204" pitchFamily="34" charset="0"/>
                              </a:rPr>
                              <m:t>𝒐</m:t>
                            </m:r>
                          </m:sub>
                        </m:sSub>
                        <m:r>
                          <a:rPr lang="en-US" sz="2800" b="1" i="1" cap="none">
                            <a:latin typeface="Cambria Math" panose="02040503050406030204" pitchFamily="18" charset="0"/>
                            <a:cs typeface="Calibri" panose="020F0502020204030204" pitchFamily="34" charset="0"/>
                          </a:rPr>
                          <m:t> − </m:t>
                        </m:r>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cs typeface="Calibri" panose="020F0502020204030204" pitchFamily="34" charset="0"/>
                              </a:rPr>
                              <m:t>𝟏</m:t>
                            </m:r>
                          </m:sub>
                        </m:sSub>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cs typeface="Calibri" panose="020F0502020204030204" pitchFamily="34" charset="0"/>
                              </a:rPr>
                              <m:t>𝒙</m:t>
                            </m:r>
                          </m:e>
                          <m:sub>
                            <m:r>
                              <a:rPr lang="en-US" sz="2800" b="1" i="1" cap="none" smtClean="0">
                                <a:latin typeface="Cambria Math" panose="02040503050406030204" pitchFamily="18" charset="0"/>
                                <a:cs typeface="Calibri" panose="020F0502020204030204" pitchFamily="34" charset="0"/>
                              </a:rPr>
                              <m:t>𝒏</m:t>
                            </m:r>
                          </m:sub>
                        </m:sSub>
                        <m:r>
                          <a:rPr lang="en-US" sz="2800" b="1" i="1" cap="none">
                            <a:latin typeface="Cambria Math" panose="02040503050406030204" pitchFamily="18" charset="0"/>
                            <a:cs typeface="Calibri" panose="020F0502020204030204" pitchFamily="34" charset="0"/>
                          </a:rPr>
                          <m:t>)</m:t>
                        </m:r>
                        <m:r>
                          <m:rPr>
                            <m:nor/>
                          </m:rPr>
                          <a:rPr lang="en-US" sz="2800" b="1" cap="none" dirty="0">
                            <a:latin typeface="Calibri" panose="020F0502020204030204" pitchFamily="34" charset="0"/>
                            <a:cs typeface="Calibri" panose="020F0502020204030204" pitchFamily="34" charset="0"/>
                          </a:rPr>
                          <m:t> </m:t>
                        </m:r>
                      </m:e>
                      <m:sup>
                        <m:r>
                          <a:rPr lang="en-US" sz="2800" b="1" i="1" cap="none">
                            <a:latin typeface="Cambria Math" panose="02040503050406030204" pitchFamily="18" charset="0"/>
                            <a:cs typeface="Calibri" panose="020F0502020204030204" pitchFamily="34" charset="0"/>
                          </a:rPr>
                          <m:t>𝟐</m:t>
                        </m:r>
                      </m:sup>
                    </m:sSup>
                  </m:oMath>
                </a14:m>
                <a:endParaRPr lang="en-US" sz="2800" b="1" cap="none" dirty="0" smtClean="0">
                  <a:latin typeface="Calibri" panose="020F0502020204030204" pitchFamily="34" charset="0"/>
                  <a:cs typeface="Calibri" panose="020F0502020204030204" pitchFamily="34" charset="0"/>
                </a:endParaRPr>
              </a:p>
              <a:p>
                <a:pPr lvl="1"/>
                <a:r>
                  <a:rPr lang="en-US" sz="2800" cap="none" dirty="0" smtClean="0">
                    <a:latin typeface="Calibri" panose="020F0502020204030204" pitchFamily="34" charset="0"/>
                    <a:cs typeface="Calibri" panose="020F0502020204030204" pitchFamily="34" charset="0"/>
                  </a:rPr>
                  <a:t>Calculus brings us to the following estimates: </a:t>
                </a:r>
              </a:p>
              <a:p>
                <a:pPr lvl="1"/>
                <a:endParaRPr lang="en-US" sz="2800"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3715771" y="4923305"/>
            <a:ext cx="4760458" cy="1945450"/>
          </a:xfrm>
          <a:prstGeom prst="rect">
            <a:avLst/>
          </a:prstGeom>
        </p:spPr>
      </p:pic>
    </p:spTree>
    <p:extLst>
      <p:ext uri="{BB962C8B-B14F-4D97-AF65-F5344CB8AC3E}">
        <p14:creationId xmlns:p14="http://schemas.microsoft.com/office/powerpoint/2010/main" val="1783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lvl="1"/>
            <a:endParaRPr lang="en-US" sz="2800" b="1" cap="none" dirty="0" smtClean="0">
              <a:latin typeface="Calibri" panose="020F0502020204030204" pitchFamily="34" charset="0"/>
              <a:cs typeface="Calibri" panose="020F0502020204030204" pitchFamily="34" charset="0"/>
            </a:endParaRPr>
          </a:p>
          <a:p>
            <a:pPr lvl="1"/>
            <a:endParaRPr lang="en-US" sz="2800" b="1" cap="none"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380231" y="1511309"/>
            <a:ext cx="9431537" cy="4671280"/>
          </a:xfrm>
          <a:prstGeom prst="rect">
            <a:avLst/>
          </a:prstGeom>
        </p:spPr>
      </p:pic>
    </p:spTree>
    <p:extLst>
      <p:ext uri="{BB962C8B-B14F-4D97-AF65-F5344CB8AC3E}">
        <p14:creationId xmlns:p14="http://schemas.microsoft.com/office/powerpoint/2010/main" val="2585307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lvl="1"/>
            <a:r>
              <a:rPr lang="en-US" sz="2400" cap="none" dirty="0" smtClean="0">
                <a:latin typeface="Calibri" panose="020F0502020204030204" pitchFamily="34" charset="0"/>
                <a:cs typeface="Calibri" panose="020F0502020204030204" pitchFamily="34" charset="0"/>
              </a:rPr>
              <a:t>Once the parameters are found, accuracy of the coefficient estimates can be assessed</a:t>
            </a:r>
          </a:p>
          <a:p>
            <a:pPr lvl="1"/>
            <a:endParaRPr lang="en-US" sz="2400" b="1"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0636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400" cap="none" dirty="0" smtClean="0">
                    <a:latin typeface="Calibri" panose="020F0502020204030204" pitchFamily="34" charset="0"/>
                    <a:cs typeface="Calibri" panose="020F0502020204030204" pitchFamily="34" charset="0"/>
                  </a:rPr>
                  <a:t>Once the parameters are found, accuracy of the coefficient estimates can be assessed</a:t>
                </a:r>
              </a:p>
              <a:p>
                <a:pPr lvl="1"/>
                <a:r>
                  <a:rPr lang="en-US" sz="2400" cap="none" dirty="0" smtClean="0">
                    <a:latin typeface="Calibri" panose="020F0502020204030204" pitchFamily="34" charset="0"/>
                    <a:cs typeface="Calibri" panose="020F0502020204030204" pitchFamily="34" charset="0"/>
                  </a:rPr>
                  <a:t>This is done by taking the standard errors (</a:t>
                </a:r>
                <a:r>
                  <a:rPr lang="en-US" sz="2400" b="1" cap="none" dirty="0" smtClean="0">
                    <a:latin typeface="Calibri" panose="020F0502020204030204" pitchFamily="34" charset="0"/>
                    <a:cs typeface="Calibri" panose="020F0502020204030204" pitchFamily="34" charset="0"/>
                  </a:rPr>
                  <a:t>SE</a:t>
                </a:r>
                <a:r>
                  <a:rPr lang="en-US" sz="2400" cap="none" dirty="0" smtClean="0">
                    <a:latin typeface="Calibri" panose="020F0502020204030204" pitchFamily="34" charset="0"/>
                    <a:cs typeface="Calibri" panose="020F0502020204030204" pitchFamily="34" charset="0"/>
                  </a:rPr>
                  <a:t>) of the coefficients and computing the </a:t>
                </a:r>
                <a:r>
                  <a:rPr lang="en-US" sz="2400" b="1" cap="none" dirty="0" smtClean="0">
                    <a:latin typeface="Calibri" panose="020F0502020204030204" pitchFamily="34" charset="0"/>
                    <a:cs typeface="Calibri" panose="020F0502020204030204" pitchFamily="34" charset="0"/>
                  </a:rPr>
                  <a:t>t-statistic </a:t>
                </a:r>
                <a:r>
                  <a:rPr lang="en-US" sz="2400" cap="none" dirty="0" smtClean="0">
                    <a:latin typeface="Calibri" panose="020F0502020204030204" pitchFamily="34" charset="0"/>
                    <a:cs typeface="Calibri" panose="020F0502020204030204" pitchFamily="34" charset="0"/>
                  </a:rPr>
                  <a:t>for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𝒐</m:t>
                        </m:r>
                      </m:sub>
                    </m:sSub>
                  </m:oMath>
                </a14:m>
                <a:r>
                  <a:rPr lang="en-US" sz="2400" b="1" cap="none" dirty="0" smtClean="0">
                    <a:latin typeface="Calibri" panose="020F0502020204030204" pitchFamily="34" charset="0"/>
                    <a:cs typeface="Calibri" panose="020F0502020204030204" pitchFamily="34" charset="0"/>
                  </a:rPr>
                  <a:t> </a:t>
                </a:r>
                <a:r>
                  <a:rPr lang="en-US" sz="2400" cap="none" dirty="0" smtClean="0">
                    <a:latin typeface="Calibri" panose="020F0502020204030204" pitchFamily="34" charset="0"/>
                    <a:cs typeface="Calibri" panose="020F0502020204030204" pitchFamily="34" charset="0"/>
                  </a:rPr>
                  <a:t>and</a:t>
                </a:r>
                <a:r>
                  <a:rPr lang="en-US" sz="2400" b="1" cap="none"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𝟏</m:t>
                        </m:r>
                      </m:sub>
                    </m:sSub>
                  </m:oMath>
                </a14:m>
                <a:endParaRPr lang="en-US" sz="2400" b="1" cap="none" dirty="0" smtClean="0">
                  <a:latin typeface="Calibri" panose="020F0502020204030204" pitchFamily="34" charset="0"/>
                  <a:cs typeface="Calibri" panose="020F0502020204030204" pitchFamily="34" charset="0"/>
                </a:endParaRPr>
              </a:p>
              <a:p>
                <a:pPr lvl="1"/>
                <a:endParaRPr lang="en-US" sz="2400" b="1"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t="-120" r="-824"/>
                </a:stretch>
              </a:blipFill>
            </p:spPr>
            <p:txBody>
              <a:bodyPr/>
              <a:lstStyle/>
              <a:p>
                <a:r>
                  <a:rPr lang="en-US">
                    <a:noFill/>
                  </a:rPr>
                  <a:t> </a:t>
                </a:r>
              </a:p>
            </p:txBody>
          </p:sp>
        </mc:Fallback>
      </mc:AlternateContent>
    </p:spTree>
    <p:extLst>
      <p:ext uri="{BB962C8B-B14F-4D97-AF65-F5344CB8AC3E}">
        <p14:creationId xmlns:p14="http://schemas.microsoft.com/office/powerpoint/2010/main" val="1031236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400" cap="none" dirty="0" smtClean="0">
                    <a:latin typeface="Calibri" panose="020F0502020204030204" pitchFamily="34" charset="0"/>
                    <a:cs typeface="Calibri" panose="020F0502020204030204" pitchFamily="34" charset="0"/>
                  </a:rPr>
                  <a:t>Once the parameters are found, accuracy of the coefficient estimates can be assessed</a:t>
                </a:r>
              </a:p>
              <a:p>
                <a:pPr lvl="1"/>
                <a:r>
                  <a:rPr lang="en-US" sz="2400" cap="none" dirty="0" smtClean="0">
                    <a:latin typeface="Calibri" panose="020F0502020204030204" pitchFamily="34" charset="0"/>
                    <a:cs typeface="Calibri" panose="020F0502020204030204" pitchFamily="34" charset="0"/>
                  </a:rPr>
                  <a:t>This is done by taking the standard errors (</a:t>
                </a:r>
                <a:r>
                  <a:rPr lang="en-US" sz="2400" b="1" cap="none" dirty="0" smtClean="0">
                    <a:latin typeface="Calibri" panose="020F0502020204030204" pitchFamily="34" charset="0"/>
                    <a:cs typeface="Calibri" panose="020F0502020204030204" pitchFamily="34" charset="0"/>
                  </a:rPr>
                  <a:t>SE</a:t>
                </a:r>
                <a:r>
                  <a:rPr lang="en-US" sz="2400" cap="none" dirty="0" smtClean="0">
                    <a:latin typeface="Calibri" panose="020F0502020204030204" pitchFamily="34" charset="0"/>
                    <a:cs typeface="Calibri" panose="020F0502020204030204" pitchFamily="34" charset="0"/>
                  </a:rPr>
                  <a:t>) of the coefficients and computing the </a:t>
                </a:r>
                <a:r>
                  <a:rPr lang="en-US" sz="2400" b="1" cap="none" dirty="0" smtClean="0">
                    <a:latin typeface="Calibri" panose="020F0502020204030204" pitchFamily="34" charset="0"/>
                    <a:cs typeface="Calibri" panose="020F0502020204030204" pitchFamily="34" charset="0"/>
                  </a:rPr>
                  <a:t>t-statistic </a:t>
                </a:r>
                <a:r>
                  <a:rPr lang="en-US" sz="2400" cap="none" dirty="0" smtClean="0">
                    <a:latin typeface="Calibri" panose="020F0502020204030204" pitchFamily="34" charset="0"/>
                    <a:cs typeface="Calibri" panose="020F0502020204030204" pitchFamily="34" charset="0"/>
                  </a:rPr>
                  <a:t>for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𝒐</m:t>
                        </m:r>
                      </m:sub>
                    </m:sSub>
                  </m:oMath>
                </a14:m>
                <a:r>
                  <a:rPr lang="en-US" sz="2400" b="1" cap="none" dirty="0" smtClean="0">
                    <a:latin typeface="Calibri" panose="020F0502020204030204" pitchFamily="34" charset="0"/>
                    <a:cs typeface="Calibri" panose="020F0502020204030204" pitchFamily="34" charset="0"/>
                  </a:rPr>
                  <a:t> </a:t>
                </a:r>
                <a:r>
                  <a:rPr lang="en-US" sz="2400" cap="none" dirty="0" smtClean="0">
                    <a:latin typeface="Calibri" panose="020F0502020204030204" pitchFamily="34" charset="0"/>
                    <a:cs typeface="Calibri" panose="020F0502020204030204" pitchFamily="34" charset="0"/>
                  </a:rPr>
                  <a:t>and</a:t>
                </a:r>
                <a:r>
                  <a:rPr lang="en-US" sz="2400" b="1" cap="none"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𝟏</m:t>
                        </m:r>
                      </m:sub>
                    </m:sSub>
                  </m:oMath>
                </a14:m>
                <a:endParaRPr lang="en-US" sz="2400" b="1" cap="none" dirty="0" smtClean="0">
                  <a:latin typeface="Calibri" panose="020F0502020204030204" pitchFamily="34" charset="0"/>
                  <a:cs typeface="Calibri" panose="020F0502020204030204" pitchFamily="34" charset="0"/>
                </a:endParaRPr>
              </a:p>
              <a:p>
                <a:pPr lvl="1"/>
                <a:r>
                  <a:rPr lang="en-US" sz="2400" cap="none" dirty="0" smtClean="0">
                    <a:latin typeface="Calibri" panose="020F0502020204030204" pitchFamily="34" charset="0"/>
                    <a:cs typeface="Calibri" panose="020F0502020204030204" pitchFamily="34" charset="0"/>
                  </a:rPr>
                  <a:t>This t-test measures a hypothesis that the true </a:t>
                </a:r>
                <a14:m>
                  <m:oMath xmlns:m="http://schemas.openxmlformats.org/officeDocument/2006/math">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oMath>
                </a14:m>
                <a:r>
                  <a:rPr lang="en-US" sz="2400" cap="none" dirty="0" smtClean="0">
                    <a:latin typeface="Calibri" panose="020F0502020204030204" pitchFamily="34" charset="0"/>
                    <a:cs typeface="Calibri" panose="020F0502020204030204" pitchFamily="34" charset="0"/>
                  </a:rPr>
                  <a:t> equals zero. If it does equal zero, than there is no meaningful relationship between the predictor and the target. </a:t>
                </a:r>
              </a:p>
              <a:p>
                <a:pPr marL="457200" lvl="1" indent="0">
                  <a:buNone/>
                </a:pPr>
                <a:endParaRPr lang="en-US" sz="2400" cap="none" dirty="0" smtClean="0">
                  <a:latin typeface="Calibri" panose="020F0502020204030204" pitchFamily="34" charset="0"/>
                  <a:cs typeface="Calibri" panose="020F0502020204030204" pitchFamily="34" charset="0"/>
                </a:endParaRPr>
              </a:p>
              <a:p>
                <a:pPr lvl="1"/>
                <a:endParaRPr lang="en-US" sz="2400" b="1"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t="-120" r="-1529"/>
                </a:stretch>
              </a:blipFill>
            </p:spPr>
            <p:txBody>
              <a:bodyPr/>
              <a:lstStyle/>
              <a:p>
                <a:r>
                  <a:rPr lang="en-US">
                    <a:noFill/>
                  </a:rPr>
                  <a:t> </a:t>
                </a:r>
              </a:p>
            </p:txBody>
          </p:sp>
        </mc:Fallback>
      </mc:AlternateContent>
    </p:spTree>
    <p:extLst>
      <p:ext uri="{BB962C8B-B14F-4D97-AF65-F5344CB8AC3E}">
        <p14:creationId xmlns:p14="http://schemas.microsoft.com/office/powerpoint/2010/main" val="3798725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400" cap="none" dirty="0" smtClean="0">
                    <a:latin typeface="Calibri" panose="020F0502020204030204" pitchFamily="34" charset="0"/>
                    <a:cs typeface="Calibri" panose="020F0502020204030204" pitchFamily="34" charset="0"/>
                  </a:rPr>
                  <a:t>Once the parameters are found, accuracy of the coefficient estimates can be assessed</a:t>
                </a:r>
              </a:p>
              <a:p>
                <a:pPr lvl="1"/>
                <a:r>
                  <a:rPr lang="en-US" sz="2400" cap="none" dirty="0" smtClean="0">
                    <a:latin typeface="Calibri" panose="020F0502020204030204" pitchFamily="34" charset="0"/>
                    <a:cs typeface="Calibri" panose="020F0502020204030204" pitchFamily="34" charset="0"/>
                  </a:rPr>
                  <a:t>This is done by taking the standard errors (</a:t>
                </a:r>
                <a:r>
                  <a:rPr lang="en-US" sz="2400" b="1" cap="none" dirty="0" smtClean="0">
                    <a:latin typeface="Calibri" panose="020F0502020204030204" pitchFamily="34" charset="0"/>
                    <a:cs typeface="Calibri" panose="020F0502020204030204" pitchFamily="34" charset="0"/>
                  </a:rPr>
                  <a:t>SE</a:t>
                </a:r>
                <a:r>
                  <a:rPr lang="en-US" sz="2400" cap="none" dirty="0" smtClean="0">
                    <a:latin typeface="Calibri" panose="020F0502020204030204" pitchFamily="34" charset="0"/>
                    <a:cs typeface="Calibri" panose="020F0502020204030204" pitchFamily="34" charset="0"/>
                  </a:rPr>
                  <a:t>) of the coefficients and computing the </a:t>
                </a:r>
                <a:r>
                  <a:rPr lang="en-US" sz="2400" b="1" cap="none" dirty="0" smtClean="0">
                    <a:latin typeface="Calibri" panose="020F0502020204030204" pitchFamily="34" charset="0"/>
                    <a:cs typeface="Calibri" panose="020F0502020204030204" pitchFamily="34" charset="0"/>
                  </a:rPr>
                  <a:t>t-statistic </a:t>
                </a:r>
                <a:r>
                  <a:rPr lang="en-US" sz="2400" cap="none" dirty="0" smtClean="0">
                    <a:latin typeface="Calibri" panose="020F0502020204030204" pitchFamily="34" charset="0"/>
                    <a:cs typeface="Calibri" panose="020F0502020204030204" pitchFamily="34" charset="0"/>
                  </a:rPr>
                  <a:t>for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𝒐</m:t>
                        </m:r>
                      </m:sub>
                    </m:sSub>
                  </m:oMath>
                </a14:m>
                <a:r>
                  <a:rPr lang="en-US" sz="2400" b="1" cap="none" dirty="0" smtClean="0">
                    <a:latin typeface="Calibri" panose="020F0502020204030204" pitchFamily="34" charset="0"/>
                    <a:cs typeface="Calibri" panose="020F0502020204030204" pitchFamily="34" charset="0"/>
                  </a:rPr>
                  <a:t> </a:t>
                </a:r>
                <a:r>
                  <a:rPr lang="en-US" sz="2400" cap="none" dirty="0" smtClean="0">
                    <a:latin typeface="Calibri" panose="020F0502020204030204" pitchFamily="34" charset="0"/>
                    <a:cs typeface="Calibri" panose="020F0502020204030204" pitchFamily="34" charset="0"/>
                  </a:rPr>
                  <a:t>and</a:t>
                </a:r>
                <a:r>
                  <a:rPr lang="en-US" sz="2400" b="1" cap="none"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𝟏</m:t>
                        </m:r>
                      </m:sub>
                    </m:sSub>
                  </m:oMath>
                </a14:m>
                <a:endParaRPr lang="en-US" sz="2400" b="1" cap="none" dirty="0" smtClean="0">
                  <a:latin typeface="Calibri" panose="020F0502020204030204" pitchFamily="34" charset="0"/>
                  <a:cs typeface="Calibri" panose="020F0502020204030204" pitchFamily="34" charset="0"/>
                </a:endParaRPr>
              </a:p>
              <a:p>
                <a:pPr lvl="1"/>
                <a:r>
                  <a:rPr lang="en-US" sz="2400" cap="none" dirty="0" smtClean="0">
                    <a:latin typeface="Calibri" panose="020F0502020204030204" pitchFamily="34" charset="0"/>
                    <a:cs typeface="Calibri" panose="020F0502020204030204" pitchFamily="34" charset="0"/>
                  </a:rPr>
                  <a:t>This t-test measures a hypothesis that the true </a:t>
                </a:r>
                <a14:m>
                  <m:oMath xmlns:m="http://schemas.openxmlformats.org/officeDocument/2006/math">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oMath>
                </a14:m>
                <a:r>
                  <a:rPr lang="en-US" sz="2400" cap="none" dirty="0" smtClean="0">
                    <a:latin typeface="Calibri" panose="020F0502020204030204" pitchFamily="34" charset="0"/>
                    <a:cs typeface="Calibri" panose="020F0502020204030204" pitchFamily="34" charset="0"/>
                  </a:rPr>
                  <a:t> equals zero. If it does equal zero, than there is no meaningful relationship between the predictor and the target. </a:t>
                </a:r>
              </a:p>
              <a:p>
                <a:pPr marL="457200" lvl="1" indent="0">
                  <a:buNone/>
                </a:pPr>
                <a:endParaRPr lang="en-US" sz="2400" cap="none" dirty="0" smtClean="0">
                  <a:latin typeface="Calibri" panose="020F0502020204030204" pitchFamily="34" charset="0"/>
                  <a:cs typeface="Calibri" panose="020F0502020204030204" pitchFamily="34" charset="0"/>
                </a:endParaRPr>
              </a:p>
              <a:p>
                <a:pPr lvl="1"/>
                <a:endParaRPr lang="en-US" sz="2400" b="1"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t="-120" r="-152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105258" y="4627443"/>
            <a:ext cx="3981484" cy="1738852"/>
          </a:xfrm>
          <a:prstGeom prst="rect">
            <a:avLst/>
          </a:prstGeom>
        </p:spPr>
      </p:pic>
    </p:spTree>
    <p:extLst>
      <p:ext uri="{BB962C8B-B14F-4D97-AF65-F5344CB8AC3E}">
        <p14:creationId xmlns:p14="http://schemas.microsoft.com/office/powerpoint/2010/main" val="848708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lvl="1"/>
            <a:r>
              <a:rPr lang="en-US" sz="2800" cap="none" dirty="0" smtClean="0">
                <a:latin typeface="Calibri" panose="020F0502020204030204" pitchFamily="34" charset="0"/>
                <a:cs typeface="Calibri" panose="020F0502020204030204" pitchFamily="34" charset="0"/>
              </a:rPr>
              <a:t>Using a t-distribution, we convert the t-statistic into the infamous </a:t>
            </a:r>
            <a:r>
              <a:rPr lang="en-US" sz="2800" b="1" cap="none" dirty="0" smtClean="0">
                <a:latin typeface="Calibri" panose="020F0502020204030204" pitchFamily="34" charset="0"/>
                <a:cs typeface="Calibri" panose="020F0502020204030204" pitchFamily="34" charset="0"/>
              </a:rPr>
              <a:t>p-value</a:t>
            </a:r>
            <a:r>
              <a:rPr lang="en-US" sz="2800" cap="none" dirty="0" smtClean="0">
                <a:latin typeface="Calibri" panose="020F0502020204030204" pitchFamily="34" charset="0"/>
                <a:cs typeface="Calibri" panose="020F0502020204030204" pitchFamily="34" charset="0"/>
              </a:rPr>
              <a:t> for each coefficient </a:t>
            </a:r>
          </a:p>
          <a:p>
            <a:pPr lvl="1"/>
            <a:endParaRPr lang="en-US" sz="2400" b="1"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9917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Today’s class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800" cap="none" dirty="0">
                <a:latin typeface="Calibri" panose="020F0502020204030204" pitchFamily="34" charset="0"/>
                <a:cs typeface="Calibri" panose="020F0502020204030204" pitchFamily="34" charset="0"/>
              </a:rPr>
              <a:t>Simple linear regression (one </a:t>
            </a:r>
            <a:r>
              <a:rPr lang="en-US" sz="2800" cap="none" dirty="0" smtClean="0">
                <a:latin typeface="Calibri" panose="020F0502020204030204" pitchFamily="34" charset="0"/>
                <a:cs typeface="Calibri" panose="020F0502020204030204" pitchFamily="34" charset="0"/>
              </a:rPr>
              <a:t>predictor)</a:t>
            </a:r>
            <a:endParaRPr lang="en-US" sz="2800" cap="none" dirty="0">
              <a:latin typeface="Calibri" panose="020F0502020204030204" pitchFamily="34" charset="0"/>
              <a:cs typeface="Calibri" panose="020F0502020204030204" pitchFamily="34" charset="0"/>
            </a:endParaRPr>
          </a:p>
          <a:p>
            <a:pPr lvl="1"/>
            <a:endParaRPr lang="en-US" sz="2400" dirty="0"/>
          </a:p>
          <a:p>
            <a:pPr marL="0" indent="0">
              <a:buNone/>
            </a:pPr>
            <a:endParaRPr lang="en-US" dirty="0"/>
          </a:p>
          <a:p>
            <a:pPr lvl="1"/>
            <a:endParaRPr lang="en-US" dirty="0" smtClean="0"/>
          </a:p>
        </p:txBody>
      </p:sp>
    </p:spTree>
    <p:extLst>
      <p:ext uri="{BB962C8B-B14F-4D97-AF65-F5344CB8AC3E}">
        <p14:creationId xmlns:p14="http://schemas.microsoft.com/office/powerpoint/2010/main" val="3386492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lvl="1"/>
            <a:r>
              <a:rPr lang="en-US" sz="2800" cap="none" dirty="0" smtClean="0">
                <a:latin typeface="Calibri" panose="020F0502020204030204" pitchFamily="34" charset="0"/>
                <a:cs typeface="Calibri" panose="020F0502020204030204" pitchFamily="34" charset="0"/>
              </a:rPr>
              <a:t>Using a t-distribution, we convert the t-statistic into the infamous </a:t>
            </a:r>
            <a:r>
              <a:rPr lang="en-US" sz="2800" b="1" cap="none" dirty="0" smtClean="0">
                <a:latin typeface="Calibri" panose="020F0502020204030204" pitchFamily="34" charset="0"/>
                <a:cs typeface="Calibri" panose="020F0502020204030204" pitchFamily="34" charset="0"/>
              </a:rPr>
              <a:t>p-value</a:t>
            </a:r>
            <a:r>
              <a:rPr lang="en-US" sz="2800" cap="none" dirty="0" smtClean="0">
                <a:latin typeface="Calibri" panose="020F0502020204030204" pitchFamily="34" charset="0"/>
                <a:cs typeface="Calibri" panose="020F0502020204030204" pitchFamily="34" charset="0"/>
              </a:rPr>
              <a:t> for each coefficient </a:t>
            </a:r>
          </a:p>
          <a:p>
            <a:pPr lvl="1"/>
            <a:r>
              <a:rPr lang="en-US" sz="2800" cap="none" dirty="0" smtClean="0">
                <a:latin typeface="Calibri" panose="020F0502020204030204" pitchFamily="34" charset="0"/>
                <a:cs typeface="Calibri" panose="020F0502020204030204" pitchFamily="34" charset="0"/>
              </a:rPr>
              <a:t>A small p-value indicates that it is unlikely to observe a strong relationship between the predictor and response due to chance.</a:t>
            </a:r>
          </a:p>
          <a:p>
            <a:pPr lvl="1"/>
            <a:endParaRPr lang="en-US" sz="2400" b="1"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4662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800" cap="none" dirty="0">
                    <a:latin typeface="Calibri" panose="020F0502020204030204" pitchFamily="34" charset="0"/>
                    <a:cs typeface="Calibri" panose="020F0502020204030204" pitchFamily="34" charset="0"/>
                  </a:rPr>
                  <a:t>Using a t-distribution, we convert the t-statistic into the infamous </a:t>
                </a:r>
                <a:r>
                  <a:rPr lang="en-US" sz="2800" b="1" cap="none" dirty="0">
                    <a:latin typeface="Calibri" panose="020F0502020204030204" pitchFamily="34" charset="0"/>
                    <a:cs typeface="Calibri" panose="020F0502020204030204" pitchFamily="34" charset="0"/>
                  </a:rPr>
                  <a:t>p-value</a:t>
                </a:r>
                <a:r>
                  <a:rPr lang="en-US" sz="2800" cap="none" dirty="0">
                    <a:latin typeface="Calibri" panose="020F0502020204030204" pitchFamily="34" charset="0"/>
                    <a:cs typeface="Calibri" panose="020F0502020204030204" pitchFamily="34" charset="0"/>
                  </a:rPr>
                  <a:t> for each coefficient </a:t>
                </a:r>
              </a:p>
              <a:p>
                <a:pPr lvl="1"/>
                <a:r>
                  <a:rPr lang="en-US" sz="2800" cap="none" dirty="0" smtClean="0">
                    <a:latin typeface="Calibri" panose="020F0502020204030204" pitchFamily="34" charset="0"/>
                    <a:cs typeface="Calibri" panose="020F0502020204030204" pitchFamily="34" charset="0"/>
                  </a:rPr>
                  <a:t>A small p-value indicates that it is unlikely to observe a strong relationship between the predictor and response due to chance.</a:t>
                </a:r>
              </a:p>
              <a:p>
                <a:pPr lvl="1"/>
                <a:r>
                  <a:rPr lang="en-US" sz="2800" cap="none" dirty="0" smtClean="0">
                    <a:latin typeface="Calibri" panose="020F0502020204030204" pitchFamily="34" charset="0"/>
                    <a:cs typeface="Calibri" panose="020F0502020204030204" pitchFamily="34" charset="0"/>
                  </a:rPr>
                  <a:t>Essentially, we are testing the likelihood that the population </a:t>
                </a:r>
                <a14:m>
                  <m:oMath xmlns:m="http://schemas.openxmlformats.org/officeDocument/2006/math">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cs typeface="Calibri" panose="020F0502020204030204" pitchFamily="34" charset="0"/>
                          </a:rPr>
                          <m:t>𝒐</m:t>
                        </m:r>
                      </m:sub>
                    </m:sSub>
                  </m:oMath>
                </a14:m>
                <a:r>
                  <a:rPr lang="en-US" sz="2800" b="1" cap="none" dirty="0">
                    <a:latin typeface="Calibri" panose="020F0502020204030204" pitchFamily="34" charset="0"/>
                    <a:cs typeface="Calibri" panose="020F0502020204030204" pitchFamily="34" charset="0"/>
                  </a:rPr>
                  <a:t> </a:t>
                </a:r>
                <a:r>
                  <a:rPr lang="en-US" sz="2800" cap="none" dirty="0" smtClean="0">
                    <a:latin typeface="Calibri" panose="020F0502020204030204" pitchFamily="34" charset="0"/>
                    <a:cs typeface="Calibri" panose="020F0502020204030204" pitchFamily="34" charset="0"/>
                  </a:rPr>
                  <a:t>or</a:t>
                </a:r>
                <a:r>
                  <a:rPr lang="en-US" sz="2800" b="1" cap="none" dirty="0" smtClean="0">
                    <a:latin typeface="Calibri" panose="020F0502020204030204" pitchFamily="34" charset="0"/>
                    <a:cs typeface="Calibri" panose="020F0502020204030204" pitchFamily="34" charset="0"/>
                  </a:rPr>
                  <a:t> </a:t>
                </a:r>
                <a14:m>
                  <m:oMath xmlns:m="http://schemas.openxmlformats.org/officeDocument/2006/math">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cs typeface="Calibri" panose="020F0502020204030204" pitchFamily="34" charset="0"/>
                          </a:rPr>
                          <m:t>𝟏</m:t>
                        </m:r>
                      </m:sub>
                    </m:sSub>
                  </m:oMath>
                </a14:m>
                <a:r>
                  <a:rPr lang="en-US" sz="2800" cap="none" dirty="0" smtClean="0">
                    <a:latin typeface="Calibri" panose="020F0502020204030204" pitchFamily="34" charset="0"/>
                    <a:cs typeface="Calibri" panose="020F0502020204030204" pitchFamily="34" charset="0"/>
                  </a:rPr>
                  <a:t> equals zero or not. </a:t>
                </a:r>
              </a:p>
              <a:p>
                <a:pPr lvl="1"/>
                <a:endParaRPr lang="en-US" sz="2400" cap="none" dirty="0" smtClean="0">
                  <a:latin typeface="Calibri" panose="020F0502020204030204" pitchFamily="34" charset="0"/>
                  <a:cs typeface="Calibri" panose="020F0502020204030204" pitchFamily="34" charset="0"/>
                </a:endParaRPr>
              </a:p>
              <a:p>
                <a:pPr lvl="1"/>
                <a:endParaRPr lang="en-US" sz="2800" b="1"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t="-240" r="-1235"/>
                </a:stretch>
              </a:blipFill>
            </p:spPr>
            <p:txBody>
              <a:bodyPr/>
              <a:lstStyle/>
              <a:p>
                <a:r>
                  <a:rPr lang="en-US">
                    <a:noFill/>
                  </a:rPr>
                  <a:t> </a:t>
                </a:r>
              </a:p>
            </p:txBody>
          </p:sp>
        </mc:Fallback>
      </mc:AlternateContent>
    </p:spTree>
    <p:extLst>
      <p:ext uri="{BB962C8B-B14F-4D97-AF65-F5344CB8AC3E}">
        <p14:creationId xmlns:p14="http://schemas.microsoft.com/office/powerpoint/2010/main" val="680188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marL="457200" lvl="1" indent="0">
              <a:buNone/>
            </a:pPr>
            <a:r>
              <a:rPr lang="en-US" sz="2800" cap="none" dirty="0" smtClean="0">
                <a:latin typeface="Calibri" panose="020F0502020204030204" pitchFamily="34" charset="0"/>
                <a:cs typeface="Calibri" panose="020F0502020204030204" pitchFamily="34" charset="0"/>
              </a:rPr>
              <a:t> </a:t>
            </a:r>
          </a:p>
        </p:txBody>
      </p:sp>
      <p:pic>
        <p:nvPicPr>
          <p:cNvPr id="5" name="Picture 4"/>
          <p:cNvPicPr>
            <a:picLocks noChangeAspect="1"/>
          </p:cNvPicPr>
          <p:nvPr/>
        </p:nvPicPr>
        <p:blipFill>
          <a:blip r:embed="rId2"/>
          <a:stretch>
            <a:fillRect/>
          </a:stretch>
        </p:blipFill>
        <p:spPr>
          <a:xfrm>
            <a:off x="1908402" y="1242646"/>
            <a:ext cx="8375196" cy="4472354"/>
          </a:xfrm>
          <a:prstGeom prst="rect">
            <a:avLst/>
          </a:prstGeom>
        </p:spPr>
      </p:pic>
      <p:sp>
        <p:nvSpPr>
          <p:cNvPr id="6" name="TextBox 5"/>
          <p:cNvSpPr txBox="1"/>
          <p:nvPr/>
        </p:nvSpPr>
        <p:spPr>
          <a:xfrm>
            <a:off x="1908402" y="5715000"/>
            <a:ext cx="8375196" cy="830997"/>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Sales: How many units of a product sold (thousands)</a:t>
            </a:r>
          </a:p>
          <a:p>
            <a:r>
              <a:rPr lang="en-US" sz="2400" dirty="0" smtClean="0">
                <a:latin typeface="Calibri" panose="020F0502020204030204" pitchFamily="34" charset="0"/>
                <a:cs typeface="Calibri" panose="020F0502020204030204" pitchFamily="34" charset="0"/>
              </a:rPr>
              <a:t>TV: Budget for television advertisement (thousands of $)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1886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marL="457200" lvl="1" indent="0">
              <a:buNone/>
            </a:pPr>
            <a:r>
              <a:rPr lang="en-US" sz="2800" cap="none" dirty="0" smtClean="0">
                <a:latin typeface="Calibri" panose="020F0502020204030204" pitchFamily="34" charset="0"/>
                <a:cs typeface="Calibri" panose="020F0502020204030204" pitchFamily="34" charset="0"/>
              </a:rPr>
              <a:t> </a:t>
            </a:r>
          </a:p>
        </p:txBody>
      </p:sp>
      <p:pic>
        <p:nvPicPr>
          <p:cNvPr id="4" name="Picture 3"/>
          <p:cNvPicPr>
            <a:picLocks noChangeAspect="1"/>
          </p:cNvPicPr>
          <p:nvPr/>
        </p:nvPicPr>
        <p:blipFill>
          <a:blip r:embed="rId2"/>
          <a:stretch>
            <a:fillRect/>
          </a:stretch>
        </p:blipFill>
        <p:spPr>
          <a:xfrm>
            <a:off x="1644475" y="1242646"/>
            <a:ext cx="8903050" cy="1451882"/>
          </a:xfrm>
          <a:prstGeom prst="rect">
            <a:avLst/>
          </a:prstGeom>
        </p:spPr>
      </p:pic>
      <p:sp>
        <p:nvSpPr>
          <p:cNvPr id="7" name="TextBox 6"/>
          <p:cNvSpPr txBox="1"/>
          <p:nvPr/>
        </p:nvSpPr>
        <p:spPr>
          <a:xfrm>
            <a:off x="913775" y="2694528"/>
            <a:ext cx="10630525" cy="892552"/>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Here is the final model output for a training data set</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5786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marL="457200" lvl="1" indent="0">
              <a:buNone/>
            </a:pPr>
            <a:r>
              <a:rPr lang="en-US" sz="2800" cap="none" dirty="0" smtClean="0">
                <a:latin typeface="Calibri" panose="020F0502020204030204" pitchFamily="34" charset="0"/>
                <a:cs typeface="Calibri" panose="020F0502020204030204" pitchFamily="34" charset="0"/>
              </a:rPr>
              <a:t> </a:t>
            </a:r>
          </a:p>
        </p:txBody>
      </p:sp>
      <p:pic>
        <p:nvPicPr>
          <p:cNvPr id="4" name="Picture 3"/>
          <p:cNvPicPr>
            <a:picLocks noChangeAspect="1"/>
          </p:cNvPicPr>
          <p:nvPr/>
        </p:nvPicPr>
        <p:blipFill>
          <a:blip r:embed="rId2"/>
          <a:stretch>
            <a:fillRect/>
          </a:stretch>
        </p:blipFill>
        <p:spPr>
          <a:xfrm>
            <a:off x="1644475" y="1242646"/>
            <a:ext cx="8903050" cy="1451882"/>
          </a:xfrm>
          <a:prstGeom prst="rect">
            <a:avLst/>
          </a:prstGeom>
        </p:spPr>
      </p:pic>
      <p:sp>
        <p:nvSpPr>
          <p:cNvPr id="7" name="TextBox 6"/>
          <p:cNvSpPr txBox="1"/>
          <p:nvPr/>
        </p:nvSpPr>
        <p:spPr>
          <a:xfrm>
            <a:off x="913775" y="2694528"/>
            <a:ext cx="10630525" cy="1754326"/>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Here is the final model output for a training data set</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Look at how small the standard errors are compared to the coefficient estimates</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5160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marL="457200" lvl="1" indent="0">
              <a:buNone/>
            </a:pPr>
            <a:r>
              <a:rPr lang="en-US" sz="2800" cap="none" dirty="0" smtClean="0">
                <a:latin typeface="Calibri" panose="020F0502020204030204" pitchFamily="34" charset="0"/>
                <a:cs typeface="Calibri" panose="020F0502020204030204" pitchFamily="34" charset="0"/>
              </a:rPr>
              <a:t> </a:t>
            </a:r>
          </a:p>
        </p:txBody>
      </p:sp>
      <p:pic>
        <p:nvPicPr>
          <p:cNvPr id="4" name="Picture 3"/>
          <p:cNvPicPr>
            <a:picLocks noChangeAspect="1"/>
          </p:cNvPicPr>
          <p:nvPr/>
        </p:nvPicPr>
        <p:blipFill>
          <a:blip r:embed="rId2"/>
          <a:stretch>
            <a:fillRect/>
          </a:stretch>
        </p:blipFill>
        <p:spPr>
          <a:xfrm>
            <a:off x="1644475" y="1242646"/>
            <a:ext cx="8903050" cy="1451882"/>
          </a:xfrm>
          <a:prstGeom prst="rect">
            <a:avLst/>
          </a:prstGeom>
        </p:spPr>
      </p:pic>
      <p:sp>
        <p:nvSpPr>
          <p:cNvPr id="7" name="TextBox 6"/>
          <p:cNvSpPr txBox="1"/>
          <p:nvPr/>
        </p:nvSpPr>
        <p:spPr>
          <a:xfrm>
            <a:off x="913775" y="2694528"/>
            <a:ext cx="10630525" cy="2185214"/>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Here is the final model output for a training data set</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Look at how small the standard errors are compared to the coefficient estimates</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This results in high t-statistic, and a low p-value</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09336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marL="457200" lvl="1" indent="0">
              <a:buNone/>
            </a:pPr>
            <a:r>
              <a:rPr lang="en-US" sz="2800" cap="none" dirty="0" smtClean="0">
                <a:latin typeface="Calibri" panose="020F0502020204030204" pitchFamily="34" charset="0"/>
                <a:cs typeface="Calibri" panose="020F0502020204030204" pitchFamily="34" charset="0"/>
              </a:rPr>
              <a:t> </a:t>
            </a:r>
          </a:p>
        </p:txBody>
      </p:sp>
      <p:pic>
        <p:nvPicPr>
          <p:cNvPr id="4" name="Picture 3"/>
          <p:cNvPicPr>
            <a:picLocks noChangeAspect="1"/>
          </p:cNvPicPr>
          <p:nvPr/>
        </p:nvPicPr>
        <p:blipFill>
          <a:blip r:embed="rId2"/>
          <a:stretch>
            <a:fillRect/>
          </a:stretch>
        </p:blipFill>
        <p:spPr>
          <a:xfrm>
            <a:off x="1644475" y="1242646"/>
            <a:ext cx="8903050" cy="1451882"/>
          </a:xfrm>
          <a:prstGeom prst="rect">
            <a:avLst/>
          </a:prstGeom>
        </p:spPr>
      </p:pic>
      <p:sp>
        <p:nvSpPr>
          <p:cNvPr id="7" name="TextBox 6"/>
          <p:cNvSpPr txBox="1"/>
          <p:nvPr/>
        </p:nvSpPr>
        <p:spPr>
          <a:xfrm>
            <a:off x="913775" y="2694528"/>
            <a:ext cx="10630525" cy="3046988"/>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Here is the final model output for a training data set</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Look at how small the standard errors are compared to the coefficient estimates</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This results in high t-statistic, and a low p-value</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The p-value is telling us how likely it is that the TRUE population coefficients equal zero.</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5750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a:t>Assessing the accuracy of the OLS coefficients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marL="457200" lvl="1" indent="0">
              <a:buNone/>
            </a:pPr>
            <a:r>
              <a:rPr lang="en-US" sz="2800" cap="none" dirty="0" smtClean="0">
                <a:latin typeface="Calibri" panose="020F0502020204030204" pitchFamily="34" charset="0"/>
                <a:cs typeface="Calibri" panose="020F0502020204030204" pitchFamily="34" charset="0"/>
              </a:rPr>
              <a:t> </a:t>
            </a:r>
          </a:p>
        </p:txBody>
      </p:sp>
      <p:pic>
        <p:nvPicPr>
          <p:cNvPr id="4" name="Picture 3"/>
          <p:cNvPicPr>
            <a:picLocks noChangeAspect="1"/>
          </p:cNvPicPr>
          <p:nvPr/>
        </p:nvPicPr>
        <p:blipFill>
          <a:blip r:embed="rId2"/>
          <a:stretch>
            <a:fillRect/>
          </a:stretch>
        </p:blipFill>
        <p:spPr>
          <a:xfrm>
            <a:off x="1644475" y="1242646"/>
            <a:ext cx="8903050" cy="1451882"/>
          </a:xfrm>
          <a:prstGeom prst="rect">
            <a:avLst/>
          </a:prstGeom>
        </p:spPr>
      </p:pic>
      <p:sp>
        <p:nvSpPr>
          <p:cNvPr id="7" name="TextBox 6"/>
          <p:cNvSpPr txBox="1"/>
          <p:nvPr/>
        </p:nvSpPr>
        <p:spPr>
          <a:xfrm>
            <a:off x="913775" y="2694528"/>
            <a:ext cx="10630525" cy="4339650"/>
          </a:xfrm>
          <a:prstGeom prst="rect">
            <a:avLst/>
          </a:prstGeom>
          <a:noFill/>
        </p:spPr>
        <p:txBody>
          <a:bodyPr wrap="square" rtlCol="0">
            <a:spAutoFit/>
          </a:bodyPr>
          <a:lstStyle/>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Here is the final model output for a training data set</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Look at how small the standard errors are compared to the coefficient estimates</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This results in high t-statistic, and a low p-value</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The p-value is telling us how likely it is that the TRUE population coefficients equal zero.</a:t>
            </a:r>
          </a:p>
          <a:p>
            <a:pPr marL="342900" indent="-3429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In both cases, we can see that the relationship is strong enough that we can be very confident that the relationship we are capturing is real (higher TV budget will increase sales). </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57217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Now that we’ve investigated the coefficients, we want to explore the model overall</a:t>
                </a:r>
              </a:p>
              <a:p>
                <a:pPr lvl="1"/>
                <a:r>
                  <a:rPr lang="en-US" sz="2800" cap="none" dirty="0" smtClean="0">
                    <a:latin typeface="Calibri" panose="020F0502020204030204" pitchFamily="34" charset="0"/>
                    <a:cs typeface="Calibri" panose="020F0502020204030204" pitchFamily="34" charset="0"/>
                  </a:rPr>
                  <a:t>For linear regression, we tend to look at three different measures of how well the model fits the training data: </a:t>
                </a:r>
              </a:p>
              <a:p>
                <a:pPr lvl="2"/>
                <a:r>
                  <a:rPr lang="en-US" sz="2600" cap="none" dirty="0" smtClean="0">
                    <a:latin typeface="Calibri" panose="020F0502020204030204" pitchFamily="34" charset="0"/>
                    <a:cs typeface="Calibri" panose="020F0502020204030204" pitchFamily="34" charset="0"/>
                  </a:rPr>
                  <a:t>Residual standard error (RSE)</a:t>
                </a:r>
              </a:p>
              <a:p>
                <a:pPr lvl="2"/>
                <a14:m>
                  <m:oMath xmlns:m="http://schemas.openxmlformats.org/officeDocument/2006/math">
                    <m:sSup>
                      <m:sSupPr>
                        <m:ctrlPr>
                          <a:rPr lang="en-US" sz="2600" i="1" cap="none" smtClean="0">
                            <a:latin typeface="Cambria Math" panose="02040503050406030204" pitchFamily="18" charset="0"/>
                            <a:cs typeface="Calibri" panose="020F0502020204030204" pitchFamily="34" charset="0"/>
                          </a:rPr>
                        </m:ctrlPr>
                      </m:sSupPr>
                      <m:e>
                        <m:r>
                          <a:rPr lang="en-US" sz="2600" b="0" i="1" cap="none" smtClean="0">
                            <a:latin typeface="Cambria Math" panose="02040503050406030204" pitchFamily="18" charset="0"/>
                            <a:cs typeface="Calibri" panose="020F0502020204030204" pitchFamily="34" charset="0"/>
                          </a:rPr>
                          <m:t>𝑅</m:t>
                        </m:r>
                      </m:e>
                      <m:sup>
                        <m:r>
                          <a:rPr lang="en-US" sz="2600" b="0" i="1" cap="none" smtClean="0">
                            <a:latin typeface="Cambria Math" panose="02040503050406030204" pitchFamily="18" charset="0"/>
                            <a:cs typeface="Calibri" panose="020F0502020204030204" pitchFamily="34" charset="0"/>
                          </a:rPr>
                          <m:t>2</m:t>
                        </m:r>
                      </m:sup>
                    </m:sSup>
                  </m:oMath>
                </a14:m>
                <a:r>
                  <a:rPr lang="en-US" sz="2600" cap="none" dirty="0" smtClean="0">
                    <a:latin typeface="Calibri" panose="020F0502020204030204" pitchFamily="34" charset="0"/>
                    <a:cs typeface="Calibri" panose="020F0502020204030204" pitchFamily="34" charset="0"/>
                  </a:rPr>
                  <a:t> statistic</a:t>
                </a:r>
              </a:p>
              <a:p>
                <a:pPr lvl="2"/>
                <a:r>
                  <a:rPr lang="en-US" sz="2600" cap="none" dirty="0" smtClean="0">
                    <a:latin typeface="Calibri" panose="020F0502020204030204" pitchFamily="34" charset="0"/>
                    <a:cs typeface="Calibri" panose="020F0502020204030204" pitchFamily="34" charset="0"/>
                  </a:rPr>
                  <a:t>F-statistic</a:t>
                </a:r>
              </a:p>
              <a:p>
                <a:pPr marL="457200" lvl="1" indent="0">
                  <a:buNone/>
                </a:pPr>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2" cy="5088783"/>
              </a:xfrm>
              <a:prstGeom prst="rect">
                <a:avLst/>
              </a:prstGeom>
              <a:blipFill>
                <a:blip r:embed="rId2"/>
                <a:stretch>
                  <a:fillRect t="-240" r="-1059"/>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5495832" y="4240871"/>
            <a:ext cx="5782394" cy="2090558"/>
          </a:xfrm>
          <a:prstGeom prst="rect">
            <a:avLst/>
          </a:prstGeom>
        </p:spPr>
      </p:pic>
    </p:spTree>
    <p:extLst>
      <p:ext uri="{BB962C8B-B14F-4D97-AF65-F5344CB8AC3E}">
        <p14:creationId xmlns:p14="http://schemas.microsoft.com/office/powerpoint/2010/main" val="37115978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RSE is the measure of the average amount the response will deviate from the regression </a:t>
            </a:r>
            <a:r>
              <a:rPr lang="en-US" sz="2800" cap="none" dirty="0">
                <a:latin typeface="Calibri" panose="020F0502020204030204" pitchFamily="34" charset="0"/>
                <a:cs typeface="Calibri" panose="020F0502020204030204" pitchFamily="34" charset="0"/>
              </a:rPr>
              <a:t>line (standard deviation).</a:t>
            </a:r>
            <a:endParaRPr lang="en-US" sz="2800" cap="none" dirty="0" smtClean="0">
              <a:latin typeface="Calibri" panose="020F0502020204030204" pitchFamily="34" charset="0"/>
              <a:cs typeface="Calibri" panose="020F0502020204030204" pitchFamily="34" charset="0"/>
            </a:endParaRPr>
          </a:p>
          <a:p>
            <a:pPr lvl="1"/>
            <a:endParaRPr lang="en-US" sz="2600" cap="none" dirty="0" smtClean="0">
              <a:latin typeface="Calibri" panose="020F0502020204030204" pitchFamily="34" charset="0"/>
              <a:cs typeface="Calibri" panose="020F0502020204030204" pitchFamily="34" charset="0"/>
            </a:endParaRPr>
          </a:p>
          <a:p>
            <a:pPr marL="457200" lvl="1" indent="0">
              <a:buNone/>
            </a:pPr>
            <a:endParaRPr lang="en-US" sz="2800"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5495832" y="4240871"/>
            <a:ext cx="5782394" cy="2090558"/>
          </a:xfrm>
          <a:prstGeom prst="rect">
            <a:avLst/>
          </a:prstGeom>
        </p:spPr>
      </p:pic>
      <p:sp>
        <p:nvSpPr>
          <p:cNvPr id="3" name="Rounded Rectangle 2"/>
          <p:cNvSpPr/>
          <p:nvPr/>
        </p:nvSpPr>
        <p:spPr>
          <a:xfrm>
            <a:off x="5865962" y="4796287"/>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726622" y="4657612"/>
            <a:ext cx="4429278" cy="1278013"/>
          </a:xfrm>
          <a:prstGeom prst="rect">
            <a:avLst/>
          </a:prstGeom>
        </p:spPr>
      </p:pic>
    </p:spTree>
    <p:extLst>
      <p:ext uri="{BB962C8B-B14F-4D97-AF65-F5344CB8AC3E}">
        <p14:creationId xmlns:p14="http://schemas.microsoft.com/office/powerpoint/2010/main" val="366188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Today’s class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800" cap="none" dirty="0">
                <a:latin typeface="Calibri" panose="020F0502020204030204" pitchFamily="34" charset="0"/>
                <a:cs typeface="Calibri" panose="020F0502020204030204" pitchFamily="34" charset="0"/>
              </a:rPr>
              <a:t>Simple linear regression (one </a:t>
            </a:r>
            <a:r>
              <a:rPr lang="en-US" sz="2800" cap="none" dirty="0" smtClean="0">
                <a:latin typeface="Calibri" panose="020F0502020204030204" pitchFamily="34" charset="0"/>
                <a:cs typeface="Calibri" panose="020F0502020204030204" pitchFamily="34" charset="0"/>
              </a:rPr>
              <a:t>predictor)</a:t>
            </a:r>
            <a:endParaRPr lang="en-US" sz="2800" cap="none" dirty="0">
              <a:latin typeface="Calibri" panose="020F0502020204030204" pitchFamily="34" charset="0"/>
              <a:cs typeface="Calibri" panose="020F0502020204030204" pitchFamily="34" charset="0"/>
            </a:endParaRPr>
          </a:p>
          <a:p>
            <a:r>
              <a:rPr lang="en-US" sz="2800" cap="none" dirty="0">
                <a:latin typeface="Calibri" panose="020F0502020204030204" pitchFamily="34" charset="0"/>
                <a:cs typeface="Calibri" panose="020F0502020204030204" pitchFamily="34" charset="0"/>
              </a:rPr>
              <a:t>Multiple linear regression (many predictors)</a:t>
            </a:r>
          </a:p>
          <a:p>
            <a:pPr lvl="1"/>
            <a:r>
              <a:rPr lang="en-US" sz="2800" cap="none" dirty="0">
                <a:latin typeface="Calibri" panose="020F0502020204030204" pitchFamily="34" charset="0"/>
                <a:cs typeface="Calibri" panose="020F0502020204030204" pitchFamily="34" charset="0"/>
              </a:rPr>
              <a:t>How to select predictors</a:t>
            </a:r>
          </a:p>
          <a:p>
            <a:pPr lvl="1"/>
            <a:r>
              <a:rPr lang="en-US" sz="2800" cap="none" dirty="0">
                <a:latin typeface="Calibri" panose="020F0502020204030204" pitchFamily="34" charset="0"/>
                <a:cs typeface="Calibri" panose="020F0502020204030204" pitchFamily="34" charset="0"/>
              </a:rPr>
              <a:t>Quantitative versus qualitative predictors</a:t>
            </a:r>
          </a:p>
          <a:p>
            <a:pPr lvl="1"/>
            <a:r>
              <a:rPr lang="en-US" sz="2800" cap="none" dirty="0">
                <a:latin typeface="Calibri" panose="020F0502020204030204" pitchFamily="34" charset="0"/>
                <a:cs typeface="Calibri" panose="020F0502020204030204" pitchFamily="34" charset="0"/>
              </a:rPr>
              <a:t>Problems </a:t>
            </a:r>
          </a:p>
          <a:p>
            <a:pPr lvl="1"/>
            <a:endParaRPr lang="en-US" sz="2400" dirty="0"/>
          </a:p>
          <a:p>
            <a:pPr marL="0" indent="0">
              <a:buNone/>
            </a:pPr>
            <a:endParaRPr lang="en-US" dirty="0"/>
          </a:p>
          <a:p>
            <a:pPr lvl="1"/>
            <a:endParaRPr lang="en-US" dirty="0" smtClean="0"/>
          </a:p>
        </p:txBody>
      </p:sp>
    </p:spTree>
    <p:extLst>
      <p:ext uri="{BB962C8B-B14F-4D97-AF65-F5344CB8AC3E}">
        <p14:creationId xmlns:p14="http://schemas.microsoft.com/office/powerpoint/2010/main" val="271722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RSE is the measure of the average amount the response will deviate from the regression line (standard deviation).</a:t>
            </a:r>
          </a:p>
          <a:p>
            <a:pPr lvl="1"/>
            <a:r>
              <a:rPr lang="en-US" sz="2800" cap="none" dirty="0" smtClean="0">
                <a:latin typeface="Calibri" panose="020F0502020204030204" pitchFamily="34" charset="0"/>
                <a:cs typeface="Calibri" panose="020F0502020204030204" pitchFamily="34" charset="0"/>
              </a:rPr>
              <a:t>In this case, our value is 3.26, which means actual sales in each market deviates from the regression line by an average of 3,260 units</a:t>
            </a:r>
          </a:p>
          <a:p>
            <a:pPr lvl="1"/>
            <a:endParaRPr lang="en-US" sz="2600" cap="none" dirty="0" smtClean="0">
              <a:latin typeface="Calibri" panose="020F0502020204030204" pitchFamily="34" charset="0"/>
              <a:cs typeface="Calibri" panose="020F0502020204030204" pitchFamily="34" charset="0"/>
            </a:endParaRPr>
          </a:p>
          <a:p>
            <a:pPr marL="457200" lvl="1" indent="0">
              <a:buNone/>
            </a:pPr>
            <a:endParaRPr lang="en-US" sz="2800"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5495832" y="4240871"/>
            <a:ext cx="5782394" cy="2090558"/>
          </a:xfrm>
          <a:prstGeom prst="rect">
            <a:avLst/>
          </a:prstGeom>
        </p:spPr>
      </p:pic>
      <p:sp>
        <p:nvSpPr>
          <p:cNvPr id="3" name="Rounded Rectangle 2"/>
          <p:cNvSpPr/>
          <p:nvPr/>
        </p:nvSpPr>
        <p:spPr>
          <a:xfrm>
            <a:off x="5865962" y="4796287"/>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726622" y="4657612"/>
            <a:ext cx="4429278" cy="1278013"/>
          </a:xfrm>
          <a:prstGeom prst="rect">
            <a:avLst/>
          </a:prstGeom>
        </p:spPr>
      </p:pic>
    </p:spTree>
    <p:extLst>
      <p:ext uri="{BB962C8B-B14F-4D97-AF65-F5344CB8AC3E}">
        <p14:creationId xmlns:p14="http://schemas.microsoft.com/office/powerpoint/2010/main" val="387368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Where RSE is an </a:t>
                </a:r>
                <a:r>
                  <a:rPr lang="en-US" sz="2400" b="1" cap="none" dirty="0" smtClean="0">
                    <a:latin typeface="Calibri" panose="020F0502020204030204" pitchFamily="34" charset="0"/>
                    <a:cs typeface="Calibri" panose="020F0502020204030204" pitchFamily="34" charset="0"/>
                  </a:rPr>
                  <a:t>absolute</a:t>
                </a:r>
                <a:r>
                  <a:rPr lang="en-US" sz="2400" cap="none" dirty="0" smtClean="0">
                    <a:latin typeface="Calibri" panose="020F0502020204030204" pitchFamily="34" charset="0"/>
                    <a:cs typeface="Calibri" panose="020F0502020204030204" pitchFamily="34" charset="0"/>
                  </a:rPr>
                  <a:t> measure of fit, </a:t>
                </a:r>
                <a14:m>
                  <m:oMath xmlns:m="http://schemas.openxmlformats.org/officeDocument/2006/math">
                    <m:sSup>
                      <m:sSupPr>
                        <m:ctrlPr>
                          <a:rPr lang="en-US" sz="2400" i="1" cap="none" smtClean="0">
                            <a:latin typeface="Cambria Math" panose="02040503050406030204" pitchFamily="18" charset="0"/>
                            <a:cs typeface="Calibri" panose="020F0502020204030204" pitchFamily="34" charset="0"/>
                          </a:rPr>
                        </m:ctrlPr>
                      </m:sSupPr>
                      <m:e>
                        <m:r>
                          <a:rPr lang="en-US" sz="2400" i="1" cap="none">
                            <a:latin typeface="Cambria Math" panose="02040503050406030204" pitchFamily="18" charset="0"/>
                            <a:cs typeface="Calibri" panose="020F0502020204030204" pitchFamily="34" charset="0"/>
                          </a:rPr>
                          <m:t>𝑅</m:t>
                        </m:r>
                      </m:e>
                      <m:sup>
                        <m:r>
                          <a:rPr lang="en-US" sz="2400" i="1" cap="none">
                            <a:latin typeface="Cambria Math" panose="02040503050406030204" pitchFamily="18" charset="0"/>
                            <a:cs typeface="Calibri" panose="020F0502020204030204" pitchFamily="34" charset="0"/>
                          </a:rPr>
                          <m:t>2</m:t>
                        </m:r>
                      </m:sup>
                    </m:sSup>
                  </m:oMath>
                </a14:m>
                <a:r>
                  <a:rPr lang="en-US" sz="2400" cap="none" dirty="0" smtClean="0">
                    <a:latin typeface="Calibri" panose="020F0502020204030204" pitchFamily="34" charset="0"/>
                    <a:cs typeface="Calibri" panose="020F0502020204030204" pitchFamily="34" charset="0"/>
                  </a:rPr>
                  <a:t> statistic is a </a:t>
                </a:r>
                <a:r>
                  <a:rPr lang="en-US" sz="2400" b="1" cap="none" dirty="0" smtClean="0">
                    <a:latin typeface="Calibri" panose="020F0502020204030204" pitchFamily="34" charset="0"/>
                    <a:cs typeface="Calibri" panose="020F0502020204030204" pitchFamily="34" charset="0"/>
                  </a:rPr>
                  <a:t>proportion</a:t>
                </a:r>
                <a:r>
                  <a:rPr lang="en-US" sz="2400" cap="none" dirty="0" smtClean="0">
                    <a:latin typeface="Calibri" panose="020F0502020204030204" pitchFamily="34" charset="0"/>
                    <a:cs typeface="Calibri" panose="020F0502020204030204" pitchFamily="34" charset="0"/>
                  </a:rPr>
                  <a:t> </a:t>
                </a:r>
              </a:p>
              <a:p>
                <a:pPr marL="457200" lvl="1" indent="0">
                  <a:buNone/>
                </a:pPr>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2" cy="5088783"/>
              </a:xfrm>
              <a:prstGeom prst="rect">
                <a:avLst/>
              </a:prstGeom>
              <a:blipFill>
                <a:blip r:embed="rId2"/>
                <a:stretch>
                  <a:fillRect t="-12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495832" y="4240871"/>
            <a:ext cx="5782394" cy="2090558"/>
          </a:xfrm>
          <a:prstGeom prst="rect">
            <a:avLst/>
          </a:prstGeom>
        </p:spPr>
      </p:pic>
      <p:sp>
        <p:nvSpPr>
          <p:cNvPr id="3" name="Rounded Rectangle 2"/>
          <p:cNvSpPr/>
          <p:nvPr/>
        </p:nvSpPr>
        <p:spPr>
          <a:xfrm>
            <a:off x="5850863" y="5158597"/>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300575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Where RSE is an </a:t>
                </a:r>
                <a:r>
                  <a:rPr lang="en-US" sz="2400" b="1" cap="none" dirty="0" smtClean="0">
                    <a:latin typeface="Calibri" panose="020F0502020204030204" pitchFamily="34" charset="0"/>
                    <a:cs typeface="Calibri" panose="020F0502020204030204" pitchFamily="34" charset="0"/>
                  </a:rPr>
                  <a:t>absolute</a:t>
                </a:r>
                <a:r>
                  <a:rPr lang="en-US" sz="2400" cap="none" dirty="0" smtClean="0">
                    <a:latin typeface="Calibri" panose="020F0502020204030204" pitchFamily="34" charset="0"/>
                    <a:cs typeface="Calibri" panose="020F0502020204030204" pitchFamily="34" charset="0"/>
                  </a:rPr>
                  <a:t> measure of fit, </a:t>
                </a:r>
                <a14:m>
                  <m:oMath xmlns:m="http://schemas.openxmlformats.org/officeDocument/2006/math">
                    <m:sSup>
                      <m:sSupPr>
                        <m:ctrlPr>
                          <a:rPr lang="en-US" sz="2400" i="1" cap="none" smtClean="0">
                            <a:latin typeface="Cambria Math" panose="02040503050406030204" pitchFamily="18" charset="0"/>
                            <a:cs typeface="Calibri" panose="020F0502020204030204" pitchFamily="34" charset="0"/>
                          </a:rPr>
                        </m:ctrlPr>
                      </m:sSupPr>
                      <m:e>
                        <m:r>
                          <a:rPr lang="en-US" sz="2400" i="1" cap="none">
                            <a:latin typeface="Cambria Math" panose="02040503050406030204" pitchFamily="18" charset="0"/>
                            <a:cs typeface="Calibri" panose="020F0502020204030204" pitchFamily="34" charset="0"/>
                          </a:rPr>
                          <m:t>𝑅</m:t>
                        </m:r>
                      </m:e>
                      <m:sup>
                        <m:r>
                          <a:rPr lang="en-US" sz="2400" i="1" cap="none">
                            <a:latin typeface="Cambria Math" panose="02040503050406030204" pitchFamily="18" charset="0"/>
                            <a:cs typeface="Calibri" panose="020F0502020204030204" pitchFamily="34" charset="0"/>
                          </a:rPr>
                          <m:t>2</m:t>
                        </m:r>
                      </m:sup>
                    </m:sSup>
                  </m:oMath>
                </a14:m>
                <a:r>
                  <a:rPr lang="en-US" sz="2400" cap="none" dirty="0" smtClean="0">
                    <a:latin typeface="Calibri" panose="020F0502020204030204" pitchFamily="34" charset="0"/>
                    <a:cs typeface="Calibri" panose="020F0502020204030204" pitchFamily="34" charset="0"/>
                  </a:rPr>
                  <a:t> statistic is a </a:t>
                </a:r>
                <a:r>
                  <a:rPr lang="en-US" sz="2400" b="1" cap="none" dirty="0" smtClean="0">
                    <a:latin typeface="Calibri" panose="020F0502020204030204" pitchFamily="34" charset="0"/>
                    <a:cs typeface="Calibri" panose="020F0502020204030204" pitchFamily="34" charset="0"/>
                  </a:rPr>
                  <a:t>proportion</a:t>
                </a:r>
                <a:r>
                  <a:rPr lang="en-US" sz="2400" cap="none" dirty="0" smtClean="0">
                    <a:latin typeface="Calibri" panose="020F0502020204030204" pitchFamily="34" charset="0"/>
                    <a:cs typeface="Calibri" panose="020F0502020204030204" pitchFamily="34" charset="0"/>
                  </a:rPr>
                  <a:t> </a:t>
                </a:r>
              </a:p>
              <a:p>
                <a:pPr lvl="1"/>
                <a:r>
                  <a:rPr lang="en-US" sz="2400" cap="none" dirty="0" smtClean="0">
                    <a:latin typeface="Calibri" panose="020F0502020204030204" pitchFamily="34" charset="0"/>
                    <a:cs typeface="Calibri" panose="020F0502020204030204" pitchFamily="34" charset="0"/>
                  </a:rPr>
                  <a:t>It measures what percentage of variance in the data the model captures (range of 0 to 1)</a:t>
                </a:r>
              </a:p>
              <a:p>
                <a:pPr marL="457200" lvl="1" indent="0">
                  <a:buNone/>
                </a:pPr>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2" cy="5088783"/>
              </a:xfrm>
              <a:prstGeom prst="rect">
                <a:avLst/>
              </a:prstGeom>
              <a:blipFill>
                <a:blip r:embed="rId2"/>
                <a:stretch>
                  <a:fillRect t="-12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495832" y="4240871"/>
            <a:ext cx="5782394" cy="2090558"/>
          </a:xfrm>
          <a:prstGeom prst="rect">
            <a:avLst/>
          </a:prstGeom>
        </p:spPr>
      </p:pic>
      <p:sp>
        <p:nvSpPr>
          <p:cNvPr id="3" name="Rounded Rectangle 2"/>
          <p:cNvSpPr/>
          <p:nvPr/>
        </p:nvSpPr>
        <p:spPr>
          <a:xfrm>
            <a:off x="5850863" y="5158597"/>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55752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Where RSE is an </a:t>
                </a:r>
                <a:r>
                  <a:rPr lang="en-US" sz="2400" b="1" cap="none" dirty="0" smtClean="0">
                    <a:latin typeface="Calibri" panose="020F0502020204030204" pitchFamily="34" charset="0"/>
                    <a:cs typeface="Calibri" panose="020F0502020204030204" pitchFamily="34" charset="0"/>
                  </a:rPr>
                  <a:t>absolute</a:t>
                </a:r>
                <a:r>
                  <a:rPr lang="en-US" sz="2400" cap="none" dirty="0" smtClean="0">
                    <a:latin typeface="Calibri" panose="020F0502020204030204" pitchFamily="34" charset="0"/>
                    <a:cs typeface="Calibri" panose="020F0502020204030204" pitchFamily="34" charset="0"/>
                  </a:rPr>
                  <a:t> measure of fit, </a:t>
                </a:r>
                <a14:m>
                  <m:oMath xmlns:m="http://schemas.openxmlformats.org/officeDocument/2006/math">
                    <m:sSup>
                      <m:sSupPr>
                        <m:ctrlPr>
                          <a:rPr lang="en-US" sz="2400" i="1" cap="none" smtClean="0">
                            <a:latin typeface="Cambria Math" panose="02040503050406030204" pitchFamily="18" charset="0"/>
                            <a:cs typeface="Calibri" panose="020F0502020204030204" pitchFamily="34" charset="0"/>
                          </a:rPr>
                        </m:ctrlPr>
                      </m:sSupPr>
                      <m:e>
                        <m:r>
                          <a:rPr lang="en-US" sz="2400" i="1" cap="none">
                            <a:latin typeface="Cambria Math" panose="02040503050406030204" pitchFamily="18" charset="0"/>
                            <a:cs typeface="Calibri" panose="020F0502020204030204" pitchFamily="34" charset="0"/>
                          </a:rPr>
                          <m:t>𝑅</m:t>
                        </m:r>
                      </m:e>
                      <m:sup>
                        <m:r>
                          <a:rPr lang="en-US" sz="2400" i="1" cap="none">
                            <a:latin typeface="Cambria Math" panose="02040503050406030204" pitchFamily="18" charset="0"/>
                            <a:cs typeface="Calibri" panose="020F0502020204030204" pitchFamily="34" charset="0"/>
                          </a:rPr>
                          <m:t>2</m:t>
                        </m:r>
                      </m:sup>
                    </m:sSup>
                  </m:oMath>
                </a14:m>
                <a:r>
                  <a:rPr lang="en-US" sz="2400" cap="none" dirty="0" smtClean="0">
                    <a:latin typeface="Calibri" panose="020F0502020204030204" pitchFamily="34" charset="0"/>
                    <a:cs typeface="Calibri" panose="020F0502020204030204" pitchFamily="34" charset="0"/>
                  </a:rPr>
                  <a:t> statistic is a </a:t>
                </a:r>
                <a:r>
                  <a:rPr lang="en-US" sz="2400" b="1" cap="none" dirty="0" smtClean="0">
                    <a:latin typeface="Calibri" panose="020F0502020204030204" pitchFamily="34" charset="0"/>
                    <a:cs typeface="Calibri" panose="020F0502020204030204" pitchFamily="34" charset="0"/>
                  </a:rPr>
                  <a:t>proportion</a:t>
                </a:r>
                <a:r>
                  <a:rPr lang="en-US" sz="2400" cap="none" dirty="0" smtClean="0">
                    <a:latin typeface="Calibri" panose="020F0502020204030204" pitchFamily="34" charset="0"/>
                    <a:cs typeface="Calibri" panose="020F0502020204030204" pitchFamily="34" charset="0"/>
                  </a:rPr>
                  <a:t> </a:t>
                </a:r>
              </a:p>
              <a:p>
                <a:pPr lvl="1"/>
                <a:r>
                  <a:rPr lang="en-US" sz="2400" cap="none" dirty="0" smtClean="0">
                    <a:latin typeface="Calibri" panose="020F0502020204030204" pitchFamily="34" charset="0"/>
                    <a:cs typeface="Calibri" panose="020F0502020204030204" pitchFamily="34" charset="0"/>
                  </a:rPr>
                  <a:t>It measures what percentage of variance in the data the model captures (range of 0 to 1)</a:t>
                </a:r>
              </a:p>
              <a:p>
                <a:pPr lvl="1"/>
                <a:r>
                  <a:rPr lang="en-US" sz="2400" cap="none" dirty="0" smtClean="0">
                    <a:latin typeface="Calibri" panose="020F0502020204030204" pitchFamily="34" charset="0"/>
                    <a:cs typeface="Calibri" panose="020F0502020204030204" pitchFamily="34" charset="0"/>
                  </a:rPr>
                  <a:t>In this example, 61% of the variability in number of sales is explained by the linear regression on TV budget</a:t>
                </a:r>
              </a:p>
              <a:p>
                <a:pPr marL="457200" lvl="1" indent="0">
                  <a:buNone/>
                </a:pPr>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2" cy="5088783"/>
              </a:xfrm>
              <a:prstGeom prst="rect">
                <a:avLst/>
              </a:prstGeom>
              <a:blipFill>
                <a:blip r:embed="rId2"/>
                <a:stretch>
                  <a:fillRect t="-120" r="-118"/>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495832" y="4240871"/>
            <a:ext cx="5782394" cy="2090558"/>
          </a:xfrm>
          <a:prstGeom prst="rect">
            <a:avLst/>
          </a:prstGeom>
        </p:spPr>
      </p:pic>
      <p:sp>
        <p:nvSpPr>
          <p:cNvPr id="3" name="Rounded Rectangle 2"/>
          <p:cNvSpPr/>
          <p:nvPr/>
        </p:nvSpPr>
        <p:spPr>
          <a:xfrm>
            <a:off x="5850863" y="5158597"/>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178948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Where RSE is an </a:t>
                </a:r>
                <a:r>
                  <a:rPr lang="en-US" sz="2400" b="1" cap="none" dirty="0" smtClean="0">
                    <a:latin typeface="Calibri" panose="020F0502020204030204" pitchFamily="34" charset="0"/>
                    <a:cs typeface="Calibri" panose="020F0502020204030204" pitchFamily="34" charset="0"/>
                  </a:rPr>
                  <a:t>absolute</a:t>
                </a:r>
                <a:r>
                  <a:rPr lang="en-US" sz="2400" cap="none" dirty="0" smtClean="0">
                    <a:latin typeface="Calibri" panose="020F0502020204030204" pitchFamily="34" charset="0"/>
                    <a:cs typeface="Calibri" panose="020F0502020204030204" pitchFamily="34" charset="0"/>
                  </a:rPr>
                  <a:t> measure of fit, </a:t>
                </a:r>
                <a14:m>
                  <m:oMath xmlns:m="http://schemas.openxmlformats.org/officeDocument/2006/math">
                    <m:sSup>
                      <m:sSupPr>
                        <m:ctrlPr>
                          <a:rPr lang="en-US" sz="2400" i="1" cap="none" smtClean="0">
                            <a:latin typeface="Cambria Math" panose="02040503050406030204" pitchFamily="18" charset="0"/>
                            <a:cs typeface="Calibri" panose="020F0502020204030204" pitchFamily="34" charset="0"/>
                          </a:rPr>
                        </m:ctrlPr>
                      </m:sSupPr>
                      <m:e>
                        <m:r>
                          <a:rPr lang="en-US" sz="2400" i="1" cap="none">
                            <a:latin typeface="Cambria Math" panose="02040503050406030204" pitchFamily="18" charset="0"/>
                            <a:cs typeface="Calibri" panose="020F0502020204030204" pitchFamily="34" charset="0"/>
                          </a:rPr>
                          <m:t>𝑅</m:t>
                        </m:r>
                      </m:e>
                      <m:sup>
                        <m:r>
                          <a:rPr lang="en-US" sz="2400" i="1" cap="none">
                            <a:latin typeface="Cambria Math" panose="02040503050406030204" pitchFamily="18" charset="0"/>
                            <a:cs typeface="Calibri" panose="020F0502020204030204" pitchFamily="34" charset="0"/>
                          </a:rPr>
                          <m:t>2</m:t>
                        </m:r>
                      </m:sup>
                    </m:sSup>
                  </m:oMath>
                </a14:m>
                <a:r>
                  <a:rPr lang="en-US" sz="2400" cap="none" dirty="0" smtClean="0">
                    <a:latin typeface="Calibri" panose="020F0502020204030204" pitchFamily="34" charset="0"/>
                    <a:cs typeface="Calibri" panose="020F0502020204030204" pitchFamily="34" charset="0"/>
                  </a:rPr>
                  <a:t> statistic is a </a:t>
                </a:r>
                <a:r>
                  <a:rPr lang="en-US" sz="2400" b="1" cap="none" dirty="0" smtClean="0">
                    <a:latin typeface="Calibri" panose="020F0502020204030204" pitchFamily="34" charset="0"/>
                    <a:cs typeface="Calibri" panose="020F0502020204030204" pitchFamily="34" charset="0"/>
                  </a:rPr>
                  <a:t>proportion</a:t>
                </a:r>
                <a:r>
                  <a:rPr lang="en-US" sz="2400" cap="none" dirty="0" smtClean="0">
                    <a:latin typeface="Calibri" panose="020F0502020204030204" pitchFamily="34" charset="0"/>
                    <a:cs typeface="Calibri" panose="020F0502020204030204" pitchFamily="34" charset="0"/>
                  </a:rPr>
                  <a:t> </a:t>
                </a:r>
              </a:p>
              <a:p>
                <a:pPr lvl="1"/>
                <a:r>
                  <a:rPr lang="en-US" sz="2400" cap="none" dirty="0" smtClean="0">
                    <a:latin typeface="Calibri" panose="020F0502020204030204" pitchFamily="34" charset="0"/>
                    <a:cs typeface="Calibri" panose="020F0502020204030204" pitchFamily="34" charset="0"/>
                  </a:rPr>
                  <a:t>It measures what percentage of variance in the data the model captures (range of 0 to 1)</a:t>
                </a:r>
              </a:p>
              <a:p>
                <a:pPr lvl="1"/>
                <a:r>
                  <a:rPr lang="en-US" sz="2400" cap="none" dirty="0" smtClean="0">
                    <a:latin typeface="Calibri" panose="020F0502020204030204" pitchFamily="34" charset="0"/>
                    <a:cs typeface="Calibri" panose="020F0502020204030204" pitchFamily="34" charset="0"/>
                  </a:rPr>
                  <a:t>In this example, 61% of the variability in number of sales is explained by the linear regression on TV budget</a:t>
                </a:r>
              </a:p>
              <a:p>
                <a:pPr lvl="1"/>
                <a:r>
                  <a:rPr lang="en-US" sz="2400" cap="none" dirty="0" smtClean="0">
                    <a:latin typeface="Calibri" panose="020F0502020204030204" pitchFamily="34" charset="0"/>
                    <a:cs typeface="Calibri" panose="020F0502020204030204" pitchFamily="34" charset="0"/>
                  </a:rPr>
                  <a:t>In a simple linear regression setting, </a:t>
                </a:r>
                <a14:m>
                  <m:oMath xmlns:m="http://schemas.openxmlformats.org/officeDocument/2006/math">
                    <m:sSup>
                      <m:sSupPr>
                        <m:ctrlPr>
                          <a:rPr lang="en-US" sz="2400" i="1" cap="none">
                            <a:latin typeface="Cambria Math" panose="02040503050406030204" pitchFamily="18" charset="0"/>
                            <a:cs typeface="Calibri" panose="020F0502020204030204" pitchFamily="34" charset="0"/>
                          </a:rPr>
                        </m:ctrlPr>
                      </m:sSupPr>
                      <m:e>
                        <m:r>
                          <a:rPr lang="en-US" sz="2400" i="1" cap="none">
                            <a:latin typeface="Cambria Math" panose="02040503050406030204" pitchFamily="18" charset="0"/>
                            <a:cs typeface="Calibri" panose="020F0502020204030204" pitchFamily="34" charset="0"/>
                          </a:rPr>
                          <m:t>𝑅</m:t>
                        </m:r>
                      </m:e>
                      <m:sup>
                        <m:r>
                          <a:rPr lang="en-US" sz="2400" i="1" cap="none">
                            <a:latin typeface="Cambria Math" panose="02040503050406030204" pitchFamily="18" charset="0"/>
                            <a:cs typeface="Calibri" panose="020F0502020204030204" pitchFamily="34" charset="0"/>
                          </a:rPr>
                          <m:t>2</m:t>
                        </m:r>
                      </m:sup>
                    </m:sSup>
                  </m:oMath>
                </a14:m>
                <a:r>
                  <a:rPr lang="en-US" sz="2400" cap="none" dirty="0" smtClean="0">
                    <a:latin typeface="Calibri" panose="020F0502020204030204" pitchFamily="34" charset="0"/>
                    <a:cs typeface="Calibri" panose="020F0502020204030204" pitchFamily="34" charset="0"/>
                  </a:rPr>
                  <a:t> = </a:t>
                </a:r>
                <a14:m>
                  <m:oMath xmlns:m="http://schemas.openxmlformats.org/officeDocument/2006/math">
                    <m:sSup>
                      <m:sSupPr>
                        <m:ctrlPr>
                          <a:rPr lang="en-US" sz="2400" i="1" cap="none">
                            <a:latin typeface="Cambria Math" panose="02040503050406030204" pitchFamily="18" charset="0"/>
                            <a:cs typeface="Calibri" panose="020F0502020204030204" pitchFamily="34" charset="0"/>
                          </a:rPr>
                        </m:ctrlPr>
                      </m:sSupPr>
                      <m:e>
                        <m:r>
                          <m:rPr>
                            <m:nor/>
                          </m:rPr>
                          <a:rPr lang="en-US" sz="2400" cap="none" dirty="0">
                            <a:latin typeface="Calibri" panose="020F0502020204030204" pitchFamily="34" charset="0"/>
                            <a:cs typeface="Calibri" panose="020F0502020204030204" pitchFamily="34" charset="0"/>
                          </a:rPr>
                          <m:t>Cor</m:t>
                        </m:r>
                        <m:r>
                          <m:rPr>
                            <m:nor/>
                          </m:rPr>
                          <a:rPr lang="en-US" sz="2400" cap="none" dirty="0">
                            <a:latin typeface="Calibri" panose="020F0502020204030204" pitchFamily="34" charset="0"/>
                            <a:cs typeface="Calibri" panose="020F0502020204030204" pitchFamily="34" charset="0"/>
                          </a:rPr>
                          <m:t>(</m:t>
                        </m:r>
                        <m:r>
                          <m:rPr>
                            <m:nor/>
                          </m:rPr>
                          <a:rPr lang="en-US" sz="2400" cap="none" dirty="0">
                            <a:latin typeface="Calibri" panose="020F0502020204030204" pitchFamily="34" charset="0"/>
                            <a:cs typeface="Calibri" panose="020F0502020204030204" pitchFamily="34" charset="0"/>
                          </a:rPr>
                          <m:t>X</m:t>
                        </m:r>
                        <m:r>
                          <m:rPr>
                            <m:nor/>
                          </m:rPr>
                          <a:rPr lang="en-US" sz="2400" cap="none" dirty="0">
                            <a:latin typeface="Calibri" panose="020F0502020204030204" pitchFamily="34" charset="0"/>
                            <a:cs typeface="Calibri" panose="020F0502020204030204" pitchFamily="34" charset="0"/>
                          </a:rPr>
                          <m:t>,</m:t>
                        </m:r>
                        <m:r>
                          <m:rPr>
                            <m:nor/>
                          </m:rPr>
                          <a:rPr lang="en-US" sz="2400" cap="none" dirty="0">
                            <a:latin typeface="Calibri" panose="020F0502020204030204" pitchFamily="34" charset="0"/>
                            <a:cs typeface="Calibri" panose="020F0502020204030204" pitchFamily="34" charset="0"/>
                          </a:rPr>
                          <m:t>Y</m:t>
                        </m:r>
                        <m:r>
                          <m:rPr>
                            <m:nor/>
                          </m:rPr>
                          <a:rPr lang="en-US" sz="2400" cap="none" dirty="0">
                            <a:latin typeface="Calibri" panose="020F0502020204030204" pitchFamily="34" charset="0"/>
                            <a:cs typeface="Calibri" panose="020F0502020204030204" pitchFamily="34" charset="0"/>
                          </a:rPr>
                          <m:t>)</m:t>
                        </m:r>
                      </m:e>
                      <m:sup>
                        <m:r>
                          <a:rPr lang="en-US" sz="2400" i="1" cap="none">
                            <a:latin typeface="Cambria Math" panose="02040503050406030204" pitchFamily="18" charset="0"/>
                            <a:cs typeface="Calibri" panose="020F0502020204030204" pitchFamily="34" charset="0"/>
                          </a:rPr>
                          <m:t>2</m:t>
                        </m:r>
                      </m:sup>
                    </m:sSup>
                  </m:oMath>
                </a14:m>
                <a:endParaRPr lang="en-US" sz="2400" cap="none" dirty="0" smtClean="0">
                  <a:latin typeface="Calibri" panose="020F0502020204030204" pitchFamily="34" charset="0"/>
                  <a:cs typeface="Calibri" panose="020F0502020204030204" pitchFamily="34" charset="0"/>
                </a:endParaRPr>
              </a:p>
              <a:p>
                <a:pPr marL="457200" lvl="1" indent="0">
                  <a:buNone/>
                </a:pPr>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2" cy="5088783"/>
              </a:xfrm>
              <a:prstGeom prst="rect">
                <a:avLst/>
              </a:prstGeom>
              <a:blipFill>
                <a:blip r:embed="rId2"/>
                <a:stretch>
                  <a:fillRect t="-120" r="-118"/>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495832" y="4240871"/>
            <a:ext cx="5782394" cy="2090558"/>
          </a:xfrm>
          <a:prstGeom prst="rect">
            <a:avLst/>
          </a:prstGeom>
        </p:spPr>
      </p:pic>
      <p:sp>
        <p:nvSpPr>
          <p:cNvPr id="3" name="Rounded Rectangle 2"/>
          <p:cNvSpPr/>
          <p:nvPr/>
        </p:nvSpPr>
        <p:spPr>
          <a:xfrm>
            <a:off x="5850863" y="5158597"/>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53814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F-statistic is really meant for multiple linear regression</a:t>
            </a:r>
          </a:p>
          <a:p>
            <a:pPr marL="457200" lvl="1" indent="0">
              <a:buNone/>
            </a:pPr>
            <a:endParaRPr lang="en-US" sz="2800"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5495832" y="4240871"/>
            <a:ext cx="5782394" cy="2090558"/>
          </a:xfrm>
          <a:prstGeom prst="rect">
            <a:avLst/>
          </a:prstGeom>
        </p:spPr>
      </p:pic>
      <p:sp>
        <p:nvSpPr>
          <p:cNvPr id="3" name="Rounded Rectangle 2"/>
          <p:cNvSpPr/>
          <p:nvPr/>
        </p:nvSpPr>
        <p:spPr>
          <a:xfrm>
            <a:off x="5850863" y="5624424"/>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375914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F-statistic is really meant for multiple linear regression</a:t>
                </a:r>
              </a:p>
              <a:p>
                <a:pPr lvl="1"/>
                <a:r>
                  <a:rPr lang="en-US" sz="2400" cap="none" dirty="0" smtClean="0">
                    <a:latin typeface="Calibri" panose="020F0502020204030204" pitchFamily="34" charset="0"/>
                    <a:cs typeface="Calibri" panose="020F0502020204030204" pitchFamily="34" charset="0"/>
                  </a:rPr>
                  <a:t>It test the hypothesis that </a:t>
                </a:r>
                <a:r>
                  <a:rPr lang="en-US" sz="2400" b="1" cap="none" dirty="0" smtClean="0">
                    <a:latin typeface="Calibri" panose="020F0502020204030204" pitchFamily="34" charset="0"/>
                    <a:cs typeface="Calibri" panose="020F0502020204030204" pitchFamily="34" charset="0"/>
                  </a:rPr>
                  <a:t>all</a:t>
                </a:r>
                <a:r>
                  <a:rPr lang="en-US" sz="2400" cap="none" dirty="0" smtClean="0">
                    <a:latin typeface="Calibri" panose="020F0502020204030204" pitchFamily="34" charset="0"/>
                    <a:cs typeface="Calibri" panose="020F0502020204030204" pitchFamily="34" charset="0"/>
                  </a:rPr>
                  <a:t> slope coefficients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m:rPr>
                            <m:nor/>
                          </m:rPr>
                          <a:rPr lang="en-US" sz="2400" cap="none" dirty="0">
                            <a:latin typeface="Calibri" panose="020F0502020204030204" pitchFamily="34" charset="0"/>
                            <a:cs typeface="Calibri" panose="020F0502020204030204" pitchFamily="34" charset="0"/>
                          </a:rPr>
                          <m:t>(</m:t>
                        </m:r>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𝒐</m:t>
                            </m:r>
                          </m:sub>
                        </m:sSub>
                        <m:r>
                          <m:rPr>
                            <m:nor/>
                          </m:rPr>
                          <a:rPr lang="en-US" sz="2400" b="1" cap="none" dirty="0">
                            <a:latin typeface="Calibri" panose="020F0502020204030204" pitchFamily="34" charset="0"/>
                            <a:cs typeface="Calibri" panose="020F0502020204030204" pitchFamily="34" charset="0"/>
                          </a:rPr>
                          <m:t> </m:t>
                        </m:r>
                        <m:r>
                          <m:rPr>
                            <m:nor/>
                          </m:rPr>
                          <a:rPr lang="en-US" sz="2400" cap="none" dirty="0">
                            <a:latin typeface="Calibri" panose="020F0502020204030204" pitchFamily="34" charset="0"/>
                            <a:cs typeface="Calibri" panose="020F0502020204030204" pitchFamily="34" charset="0"/>
                          </a:rPr>
                          <m:t>…</m:t>
                        </m:r>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smtClean="0">
                            <a:latin typeface="Cambria Math" panose="02040503050406030204" pitchFamily="18" charset="0"/>
                            <a:ea typeface="Cambria Math" panose="02040503050406030204" pitchFamily="18" charset="0"/>
                            <a:cs typeface="Calibri" panose="020F0502020204030204" pitchFamily="34" charset="0"/>
                          </a:rPr>
                          <m:t>𝒑</m:t>
                        </m:r>
                      </m:sub>
                    </m:sSub>
                    <m:r>
                      <a:rPr lang="en-US" sz="2400" b="1" i="1" cap="none" smtClean="0">
                        <a:latin typeface="Cambria Math" panose="02040503050406030204" pitchFamily="18" charset="0"/>
                        <a:cs typeface="Calibri" panose="020F0502020204030204" pitchFamily="34" charset="0"/>
                      </a:rPr>
                      <m:t>)=</m:t>
                    </m:r>
                    <m:r>
                      <a:rPr lang="en-US" sz="2400" b="1" i="1" cap="none" smtClean="0">
                        <a:latin typeface="Cambria Math" panose="02040503050406030204" pitchFamily="18" charset="0"/>
                        <a:cs typeface="Calibri" panose="020F0502020204030204" pitchFamily="34" charset="0"/>
                      </a:rPr>
                      <m:t>𝟎</m:t>
                    </m:r>
                  </m:oMath>
                </a14:m>
                <a:endParaRPr lang="en-US" sz="2400" b="1" cap="none" dirty="0" smtClean="0">
                  <a:latin typeface="Calibri" panose="020F0502020204030204" pitchFamily="34" charset="0"/>
                  <a:cs typeface="Calibri" panose="020F0502020204030204" pitchFamily="34" charset="0"/>
                </a:endParaRPr>
              </a:p>
              <a:p>
                <a:pPr marL="457200" lvl="1" indent="0">
                  <a:buNone/>
                </a:pPr>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2" cy="5088783"/>
              </a:xfrm>
              <a:prstGeom prst="rect">
                <a:avLst/>
              </a:prstGeom>
              <a:blipFill>
                <a:blip r:embed="rId2"/>
                <a:stretch>
                  <a:fillRect t="-12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495832" y="4240871"/>
            <a:ext cx="5782394" cy="2090558"/>
          </a:xfrm>
          <a:prstGeom prst="rect">
            <a:avLst/>
          </a:prstGeom>
        </p:spPr>
      </p:pic>
      <p:sp>
        <p:nvSpPr>
          <p:cNvPr id="3" name="Rounded Rectangle 2"/>
          <p:cNvSpPr/>
          <p:nvPr/>
        </p:nvSpPr>
        <p:spPr>
          <a:xfrm>
            <a:off x="5850863" y="5624424"/>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03740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F-statistic is really meant for multiple linear regression</a:t>
                </a:r>
              </a:p>
              <a:p>
                <a:pPr lvl="1"/>
                <a:r>
                  <a:rPr lang="en-US" sz="2400" cap="none" dirty="0" smtClean="0">
                    <a:latin typeface="Calibri" panose="020F0502020204030204" pitchFamily="34" charset="0"/>
                    <a:cs typeface="Calibri" panose="020F0502020204030204" pitchFamily="34" charset="0"/>
                  </a:rPr>
                  <a:t>It test the hypothesis that </a:t>
                </a:r>
                <a:r>
                  <a:rPr lang="en-US" sz="2400" b="1" cap="none" dirty="0" smtClean="0">
                    <a:latin typeface="Calibri" panose="020F0502020204030204" pitchFamily="34" charset="0"/>
                    <a:cs typeface="Calibri" panose="020F0502020204030204" pitchFamily="34" charset="0"/>
                  </a:rPr>
                  <a:t>all</a:t>
                </a:r>
                <a:r>
                  <a:rPr lang="en-US" sz="2400" cap="none" dirty="0" smtClean="0">
                    <a:latin typeface="Calibri" panose="020F0502020204030204" pitchFamily="34" charset="0"/>
                    <a:cs typeface="Calibri" panose="020F0502020204030204" pitchFamily="34" charset="0"/>
                  </a:rPr>
                  <a:t> slope coefficients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m:rPr>
                            <m:nor/>
                          </m:rPr>
                          <a:rPr lang="en-US" sz="2400" cap="none" dirty="0">
                            <a:latin typeface="Calibri" panose="020F0502020204030204" pitchFamily="34" charset="0"/>
                            <a:cs typeface="Calibri" panose="020F0502020204030204" pitchFamily="34" charset="0"/>
                          </a:rPr>
                          <m:t>(</m:t>
                        </m:r>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𝒐</m:t>
                            </m:r>
                          </m:sub>
                        </m:sSub>
                        <m:r>
                          <m:rPr>
                            <m:nor/>
                          </m:rPr>
                          <a:rPr lang="en-US" sz="2400" b="1" cap="none" dirty="0">
                            <a:latin typeface="Calibri" panose="020F0502020204030204" pitchFamily="34" charset="0"/>
                            <a:cs typeface="Calibri" panose="020F0502020204030204" pitchFamily="34" charset="0"/>
                          </a:rPr>
                          <m:t> </m:t>
                        </m:r>
                        <m:r>
                          <m:rPr>
                            <m:nor/>
                          </m:rPr>
                          <a:rPr lang="en-US" sz="2400" cap="none" dirty="0">
                            <a:latin typeface="Calibri" panose="020F0502020204030204" pitchFamily="34" charset="0"/>
                            <a:cs typeface="Calibri" panose="020F0502020204030204" pitchFamily="34" charset="0"/>
                          </a:rPr>
                          <m:t>…</m:t>
                        </m:r>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smtClean="0">
                            <a:latin typeface="Cambria Math" panose="02040503050406030204" pitchFamily="18" charset="0"/>
                            <a:ea typeface="Cambria Math" panose="02040503050406030204" pitchFamily="18" charset="0"/>
                            <a:cs typeface="Calibri" panose="020F0502020204030204" pitchFamily="34" charset="0"/>
                          </a:rPr>
                          <m:t>𝒑</m:t>
                        </m:r>
                      </m:sub>
                    </m:sSub>
                    <m:r>
                      <a:rPr lang="en-US" sz="2400" b="1" i="1" cap="none" smtClean="0">
                        <a:latin typeface="Cambria Math" panose="02040503050406030204" pitchFamily="18" charset="0"/>
                        <a:cs typeface="Calibri" panose="020F0502020204030204" pitchFamily="34" charset="0"/>
                      </a:rPr>
                      <m:t>)=</m:t>
                    </m:r>
                    <m:r>
                      <a:rPr lang="en-US" sz="2400" b="1" i="1" cap="none" smtClean="0">
                        <a:latin typeface="Cambria Math" panose="02040503050406030204" pitchFamily="18" charset="0"/>
                        <a:cs typeface="Calibri" panose="020F0502020204030204" pitchFamily="34" charset="0"/>
                      </a:rPr>
                      <m:t>𝟎</m:t>
                    </m:r>
                  </m:oMath>
                </a14:m>
                <a:endParaRPr lang="en-US" sz="2400" b="1" cap="none" dirty="0" smtClean="0">
                  <a:latin typeface="Calibri" panose="020F0502020204030204" pitchFamily="34" charset="0"/>
                  <a:cs typeface="Calibri" panose="020F0502020204030204" pitchFamily="34" charset="0"/>
                </a:endParaRPr>
              </a:p>
              <a:p>
                <a:pPr lvl="1"/>
                <a:r>
                  <a:rPr lang="en-US" sz="2400" cap="none" dirty="0" smtClean="0">
                    <a:latin typeface="Calibri" panose="020F0502020204030204" pitchFamily="34" charset="0"/>
                    <a:cs typeface="Calibri" panose="020F0502020204030204" pitchFamily="34" charset="0"/>
                  </a:rPr>
                  <a:t>If there is no relationship between the response and the predictors, we would expect the F-statistic to be close to 1</a:t>
                </a:r>
              </a:p>
              <a:p>
                <a:pPr marL="457200" lvl="1" indent="0">
                  <a:buNone/>
                </a:pPr>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2" cy="5088783"/>
              </a:xfrm>
              <a:prstGeom prst="rect">
                <a:avLst/>
              </a:prstGeom>
              <a:blipFill>
                <a:blip r:embed="rId2"/>
                <a:stretch>
                  <a:fillRect t="-12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495832" y="4240871"/>
            <a:ext cx="5782394" cy="2090558"/>
          </a:xfrm>
          <a:prstGeom prst="rect">
            <a:avLst/>
          </a:prstGeom>
        </p:spPr>
      </p:pic>
      <p:sp>
        <p:nvSpPr>
          <p:cNvPr id="3" name="Rounded Rectangle 2"/>
          <p:cNvSpPr/>
          <p:nvPr/>
        </p:nvSpPr>
        <p:spPr>
          <a:xfrm>
            <a:off x="5850863" y="5624424"/>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094804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Assessing the </a:t>
            </a:r>
            <a:r>
              <a:rPr lang="en-US" b="1" dirty="0" smtClean="0"/>
              <a:t>accuracy of the model</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2"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F-statistic is really meant for multiple linear regression</a:t>
                </a:r>
              </a:p>
              <a:p>
                <a:pPr lvl="1"/>
                <a:r>
                  <a:rPr lang="en-US" sz="2400" cap="none" dirty="0" smtClean="0">
                    <a:latin typeface="Calibri" panose="020F0502020204030204" pitchFamily="34" charset="0"/>
                    <a:cs typeface="Calibri" panose="020F0502020204030204" pitchFamily="34" charset="0"/>
                  </a:rPr>
                  <a:t>It test the hypothesis that </a:t>
                </a:r>
                <a:r>
                  <a:rPr lang="en-US" sz="2400" b="1" cap="none" dirty="0" smtClean="0">
                    <a:latin typeface="Calibri" panose="020F0502020204030204" pitchFamily="34" charset="0"/>
                    <a:cs typeface="Calibri" panose="020F0502020204030204" pitchFamily="34" charset="0"/>
                  </a:rPr>
                  <a:t>all</a:t>
                </a:r>
                <a:r>
                  <a:rPr lang="en-US" sz="2400" cap="none" dirty="0" smtClean="0">
                    <a:latin typeface="Calibri" panose="020F0502020204030204" pitchFamily="34" charset="0"/>
                    <a:cs typeface="Calibri" panose="020F0502020204030204" pitchFamily="34" charset="0"/>
                  </a:rPr>
                  <a:t> slope coefficients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m:rPr>
                            <m:nor/>
                          </m:rPr>
                          <a:rPr lang="en-US" sz="2400" cap="none" dirty="0">
                            <a:latin typeface="Calibri" panose="020F0502020204030204" pitchFamily="34" charset="0"/>
                            <a:cs typeface="Calibri" panose="020F0502020204030204" pitchFamily="34" charset="0"/>
                          </a:rPr>
                          <m:t>(</m:t>
                        </m:r>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a:latin typeface="Cambria Math" panose="02040503050406030204" pitchFamily="18" charset="0"/>
                                <a:cs typeface="Calibri" panose="020F0502020204030204" pitchFamily="34" charset="0"/>
                              </a:rPr>
                              <m:t>𝒐</m:t>
                            </m:r>
                          </m:sub>
                        </m:sSub>
                        <m:r>
                          <m:rPr>
                            <m:nor/>
                          </m:rPr>
                          <a:rPr lang="en-US" sz="2400" b="1" cap="none" dirty="0">
                            <a:latin typeface="Calibri" panose="020F0502020204030204" pitchFamily="34" charset="0"/>
                            <a:cs typeface="Calibri" panose="020F0502020204030204" pitchFamily="34" charset="0"/>
                          </a:rPr>
                          <m:t> </m:t>
                        </m:r>
                        <m:r>
                          <m:rPr>
                            <m:nor/>
                          </m:rPr>
                          <a:rPr lang="en-US" sz="2400" cap="none" dirty="0">
                            <a:latin typeface="Calibri" panose="020F0502020204030204" pitchFamily="34" charset="0"/>
                            <a:cs typeface="Calibri" panose="020F0502020204030204" pitchFamily="34" charset="0"/>
                          </a:rPr>
                          <m:t>…</m:t>
                        </m:r>
                        <m:r>
                          <a:rPr lang="en-US" sz="24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400" b="1" i="1" cap="none" smtClean="0">
                            <a:latin typeface="Cambria Math" panose="02040503050406030204" pitchFamily="18" charset="0"/>
                            <a:ea typeface="Cambria Math" panose="02040503050406030204" pitchFamily="18" charset="0"/>
                            <a:cs typeface="Calibri" panose="020F0502020204030204" pitchFamily="34" charset="0"/>
                          </a:rPr>
                          <m:t>𝒑</m:t>
                        </m:r>
                      </m:sub>
                    </m:sSub>
                    <m:r>
                      <a:rPr lang="en-US" sz="2400" b="1" i="1" cap="none" smtClean="0">
                        <a:latin typeface="Cambria Math" panose="02040503050406030204" pitchFamily="18" charset="0"/>
                        <a:cs typeface="Calibri" panose="020F0502020204030204" pitchFamily="34" charset="0"/>
                      </a:rPr>
                      <m:t>)=</m:t>
                    </m:r>
                    <m:r>
                      <a:rPr lang="en-US" sz="2400" b="1" i="1" cap="none" smtClean="0">
                        <a:latin typeface="Cambria Math" panose="02040503050406030204" pitchFamily="18" charset="0"/>
                        <a:cs typeface="Calibri" panose="020F0502020204030204" pitchFamily="34" charset="0"/>
                      </a:rPr>
                      <m:t>𝟎</m:t>
                    </m:r>
                  </m:oMath>
                </a14:m>
                <a:endParaRPr lang="en-US" sz="2400" b="1" cap="none" dirty="0" smtClean="0">
                  <a:latin typeface="Calibri" panose="020F0502020204030204" pitchFamily="34" charset="0"/>
                  <a:cs typeface="Calibri" panose="020F0502020204030204" pitchFamily="34" charset="0"/>
                </a:endParaRPr>
              </a:p>
              <a:p>
                <a:pPr lvl="1"/>
                <a:r>
                  <a:rPr lang="en-US" sz="2400" cap="none" dirty="0" smtClean="0">
                    <a:latin typeface="Calibri" panose="020F0502020204030204" pitchFamily="34" charset="0"/>
                    <a:cs typeface="Calibri" panose="020F0502020204030204" pitchFamily="34" charset="0"/>
                  </a:rPr>
                  <a:t>If there is no relationship between the response and the predictors, we would expect the F-statistic to be close to 1</a:t>
                </a:r>
              </a:p>
              <a:p>
                <a:pPr lvl="1"/>
                <a:r>
                  <a:rPr lang="en-US" sz="2400" cap="none" dirty="0" smtClean="0">
                    <a:latin typeface="Calibri" panose="020F0502020204030204" pitchFamily="34" charset="0"/>
                    <a:cs typeface="Calibri" panose="020F0502020204030204" pitchFamily="34" charset="0"/>
                  </a:rPr>
                  <a:t>In our simple linear regression example, we find significance from our single predictor. </a:t>
                </a:r>
              </a:p>
              <a:p>
                <a:pPr marL="457200" lvl="1" indent="0">
                  <a:buNone/>
                </a:pPr>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2" cy="5088783"/>
              </a:xfrm>
              <a:prstGeom prst="rect">
                <a:avLst/>
              </a:prstGeom>
              <a:blipFill>
                <a:blip r:embed="rId2"/>
                <a:stretch>
                  <a:fillRect t="-120" r="-353"/>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495832" y="4240871"/>
            <a:ext cx="5782394" cy="2090558"/>
          </a:xfrm>
          <a:prstGeom prst="rect">
            <a:avLst/>
          </a:prstGeom>
        </p:spPr>
      </p:pic>
      <p:sp>
        <p:nvSpPr>
          <p:cNvPr id="3" name="Rounded Rectangle 2"/>
          <p:cNvSpPr/>
          <p:nvPr/>
        </p:nvSpPr>
        <p:spPr>
          <a:xfrm>
            <a:off x="5850863" y="5624424"/>
            <a:ext cx="5072332" cy="50033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319689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242646"/>
            <a:ext cx="5905136"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Now let’s generalize the model to fit many predictors</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057036" y="1416529"/>
            <a:ext cx="4772025" cy="4914900"/>
          </a:xfrm>
          <a:prstGeom prst="rect">
            <a:avLst/>
          </a:prstGeom>
        </p:spPr>
      </p:pic>
    </p:spTree>
    <p:extLst>
      <p:ext uri="{BB962C8B-B14F-4D97-AF65-F5344CB8AC3E}">
        <p14:creationId xmlns:p14="http://schemas.microsoft.com/office/powerpoint/2010/main" val="2282236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a:t>Today’s class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r>
              <a:rPr lang="en-US" sz="2800" cap="none" dirty="0">
                <a:latin typeface="Calibri" panose="020F0502020204030204" pitchFamily="34" charset="0"/>
                <a:cs typeface="Calibri" panose="020F0502020204030204" pitchFamily="34" charset="0"/>
              </a:rPr>
              <a:t>Simple linear regression (one </a:t>
            </a:r>
            <a:r>
              <a:rPr lang="en-US" sz="2800" cap="none" dirty="0" smtClean="0">
                <a:latin typeface="Calibri" panose="020F0502020204030204" pitchFamily="34" charset="0"/>
                <a:cs typeface="Calibri" panose="020F0502020204030204" pitchFamily="34" charset="0"/>
              </a:rPr>
              <a:t>predictor)</a:t>
            </a:r>
            <a:endParaRPr lang="en-US" sz="2800" cap="none" dirty="0">
              <a:latin typeface="Calibri" panose="020F0502020204030204" pitchFamily="34" charset="0"/>
              <a:cs typeface="Calibri" panose="020F0502020204030204" pitchFamily="34" charset="0"/>
            </a:endParaRPr>
          </a:p>
          <a:p>
            <a:r>
              <a:rPr lang="en-US" sz="2800" cap="none" dirty="0">
                <a:latin typeface="Calibri" panose="020F0502020204030204" pitchFamily="34" charset="0"/>
                <a:cs typeface="Calibri" panose="020F0502020204030204" pitchFamily="34" charset="0"/>
              </a:rPr>
              <a:t>Multiple linear regression (many predictors)</a:t>
            </a:r>
          </a:p>
          <a:p>
            <a:pPr lvl="1"/>
            <a:r>
              <a:rPr lang="en-US" sz="2800" cap="none" dirty="0">
                <a:latin typeface="Calibri" panose="020F0502020204030204" pitchFamily="34" charset="0"/>
                <a:cs typeface="Calibri" panose="020F0502020204030204" pitchFamily="34" charset="0"/>
              </a:rPr>
              <a:t>How to select predictors</a:t>
            </a:r>
          </a:p>
          <a:p>
            <a:pPr lvl="1"/>
            <a:r>
              <a:rPr lang="en-US" sz="2800" cap="none" dirty="0">
                <a:latin typeface="Calibri" panose="020F0502020204030204" pitchFamily="34" charset="0"/>
                <a:cs typeface="Calibri" panose="020F0502020204030204" pitchFamily="34" charset="0"/>
              </a:rPr>
              <a:t>Quantitative versus qualitative predictors</a:t>
            </a:r>
          </a:p>
          <a:p>
            <a:pPr lvl="1"/>
            <a:r>
              <a:rPr lang="en-US" sz="2800" cap="none" dirty="0">
                <a:latin typeface="Calibri" panose="020F0502020204030204" pitchFamily="34" charset="0"/>
                <a:cs typeface="Calibri" panose="020F0502020204030204" pitchFamily="34" charset="0"/>
              </a:rPr>
              <a:t>Problems </a:t>
            </a:r>
          </a:p>
          <a:p>
            <a:r>
              <a:rPr lang="en-US" sz="2800" cap="none" dirty="0" smtClean="0">
                <a:latin typeface="Calibri" panose="020F0502020204030204" pitchFamily="34" charset="0"/>
                <a:cs typeface="Calibri" panose="020F0502020204030204" pitchFamily="34" charset="0"/>
              </a:rPr>
              <a:t>Other regression techniques</a:t>
            </a:r>
          </a:p>
          <a:p>
            <a:pPr lvl="1"/>
            <a:r>
              <a:rPr lang="en-US" sz="2800" cap="none" dirty="0" smtClean="0">
                <a:latin typeface="Calibri" panose="020F0502020204030204" pitchFamily="34" charset="0"/>
                <a:cs typeface="Calibri" panose="020F0502020204030204" pitchFamily="34" charset="0"/>
              </a:rPr>
              <a:t>Ridge, Lasso, Elastic Net, Principal </a:t>
            </a:r>
            <a:r>
              <a:rPr lang="en-US" sz="2800" cap="none" dirty="0">
                <a:latin typeface="Calibri" panose="020F0502020204030204" pitchFamily="34" charset="0"/>
                <a:cs typeface="Calibri" panose="020F0502020204030204" pitchFamily="34" charset="0"/>
              </a:rPr>
              <a:t>C</a:t>
            </a:r>
            <a:r>
              <a:rPr lang="en-US" sz="2800" cap="none" dirty="0" smtClean="0">
                <a:latin typeface="Calibri" panose="020F0502020204030204" pitchFamily="34" charset="0"/>
                <a:cs typeface="Calibri" panose="020F0502020204030204" pitchFamily="34" charset="0"/>
              </a:rPr>
              <a:t>omponent </a:t>
            </a:r>
            <a:r>
              <a:rPr lang="en-US" sz="2800" cap="none" dirty="0">
                <a:latin typeface="Calibri" panose="020F0502020204030204" pitchFamily="34" charset="0"/>
                <a:cs typeface="Calibri" panose="020F0502020204030204" pitchFamily="34" charset="0"/>
              </a:rPr>
              <a:t>R</a:t>
            </a:r>
            <a:r>
              <a:rPr lang="en-US" sz="2800" cap="none" dirty="0" smtClean="0">
                <a:latin typeface="Calibri" panose="020F0502020204030204" pitchFamily="34" charset="0"/>
                <a:cs typeface="Calibri" panose="020F0502020204030204" pitchFamily="34" charset="0"/>
              </a:rPr>
              <a:t>egression, Total Least Squares</a:t>
            </a:r>
          </a:p>
          <a:p>
            <a:pPr lvl="1"/>
            <a:endParaRPr lang="en-US" sz="2400" dirty="0"/>
          </a:p>
          <a:p>
            <a:pPr marL="0" indent="0">
              <a:buNone/>
            </a:pPr>
            <a:endParaRPr lang="en-US" dirty="0"/>
          </a:p>
          <a:p>
            <a:pPr lvl="1"/>
            <a:endParaRPr lang="en-US" dirty="0" smtClean="0"/>
          </a:p>
        </p:txBody>
      </p:sp>
    </p:spTree>
    <p:extLst>
      <p:ext uri="{BB962C8B-B14F-4D97-AF65-F5344CB8AC3E}">
        <p14:creationId xmlns:p14="http://schemas.microsoft.com/office/powerpoint/2010/main" val="20524595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5905136"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Now let’s generalize the model to fit many predictors</a:t>
                </a:r>
              </a:p>
              <a:p>
                <a:pPr lvl="1"/>
                <a14:m>
                  <m:oMath xmlns:m="http://schemas.openxmlformats.org/officeDocument/2006/math">
                    <m:r>
                      <a:rPr lang="en-US" sz="2800" i="1" cap="none">
                        <a:latin typeface="Cambria Math" panose="02040503050406030204" pitchFamily="18" charset="0"/>
                      </a:rPr>
                      <m:t>𝑌</m:t>
                    </m:r>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i="1" cap="none">
                            <a:latin typeface="Cambria Math" panose="02040503050406030204" pitchFamily="18" charset="0"/>
                          </a:rPr>
                          <m:t>0</m:t>
                        </m:r>
                      </m:sub>
                    </m:sSub>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i="1" cap="none">
                            <a:latin typeface="Cambria Math" panose="02040503050406030204" pitchFamily="18" charset="0"/>
                          </a:rPr>
                          <m:t>1</m:t>
                        </m:r>
                      </m:sub>
                    </m:sSub>
                    <m:r>
                      <a:rPr lang="en-US" sz="2800" i="1" cap="none">
                        <a:latin typeface="Cambria Math" panose="02040503050406030204" pitchFamily="18" charset="0"/>
                      </a:rPr>
                      <m:t>∗</m:t>
                    </m:r>
                    <m:sSub>
                      <m:sSubPr>
                        <m:ctrlPr>
                          <a:rPr lang="en-US" sz="2800" i="1" cap="none" smtClean="0">
                            <a:latin typeface="Cambria Math" panose="02040503050406030204" pitchFamily="18" charset="0"/>
                          </a:rPr>
                        </m:ctrlPr>
                      </m:sSubPr>
                      <m:e>
                        <m:r>
                          <a:rPr lang="en-US" sz="2800" b="0" i="1" cap="none" smtClean="0">
                            <a:latin typeface="Cambria Math" panose="02040503050406030204" pitchFamily="18" charset="0"/>
                          </a:rPr>
                          <m:t>𝑋</m:t>
                        </m:r>
                      </m:e>
                      <m:sub>
                        <m:r>
                          <a:rPr lang="en-US" sz="2800" b="0" i="1" cap="none" smtClean="0">
                            <a:latin typeface="Cambria Math" panose="02040503050406030204" pitchFamily="18" charset="0"/>
                          </a:rPr>
                          <m:t>1</m:t>
                        </m:r>
                      </m:sub>
                    </m:sSub>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b="0" i="1" cap="none" smtClean="0">
                            <a:latin typeface="Cambria Math" panose="02040503050406030204" pitchFamily="18" charset="0"/>
                            <a:ea typeface="Cambria Math" panose="02040503050406030204" pitchFamily="18" charset="0"/>
                          </a:rPr>
                          <m:t>2</m:t>
                        </m:r>
                      </m:sub>
                    </m:sSub>
                    <m:r>
                      <a:rPr lang="en-US" sz="2800" i="1" cap="none">
                        <a:latin typeface="Cambria Math" panose="02040503050406030204" pitchFamily="18" charset="0"/>
                      </a:rPr>
                      <m:t>∗</m:t>
                    </m:r>
                    <m:sSub>
                      <m:sSubPr>
                        <m:ctrlPr>
                          <a:rPr lang="en-US" sz="2800" i="1" cap="none">
                            <a:latin typeface="Cambria Math" panose="02040503050406030204" pitchFamily="18" charset="0"/>
                          </a:rPr>
                        </m:ctrlPr>
                      </m:sSubPr>
                      <m:e>
                        <m:r>
                          <a:rPr lang="en-US" sz="2800" i="1" cap="none">
                            <a:latin typeface="Cambria Math" panose="02040503050406030204" pitchFamily="18" charset="0"/>
                          </a:rPr>
                          <m:t>𝑋</m:t>
                        </m:r>
                      </m:e>
                      <m:sub>
                        <m:r>
                          <a:rPr lang="en-US" sz="2800" b="0" i="1" cap="none" smtClean="0">
                            <a:latin typeface="Cambria Math" panose="02040503050406030204" pitchFamily="18" charset="0"/>
                          </a:rPr>
                          <m:t>2</m:t>
                        </m:r>
                      </m:sub>
                    </m:sSub>
                    <m:r>
                      <a:rPr lang="en-US" sz="2800" i="1" cap="none">
                        <a:latin typeface="Cambria Math" panose="02040503050406030204" pitchFamily="18" charset="0"/>
                      </a:rPr>
                      <m:t>+</m:t>
                    </m:r>
                    <m:r>
                      <a:rPr lang="en-US" sz="2800" b="0" i="1" cap="none" smtClean="0">
                        <a:latin typeface="Cambria Math" panose="02040503050406030204" pitchFamily="18" charset="0"/>
                      </a:rPr>
                      <m:t>…+</m:t>
                    </m:r>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b="0" i="1" cap="none" smtClean="0">
                            <a:latin typeface="Cambria Math" panose="02040503050406030204" pitchFamily="18" charset="0"/>
                            <a:ea typeface="Cambria Math" panose="02040503050406030204" pitchFamily="18" charset="0"/>
                          </a:rPr>
                          <m:t>𝑝</m:t>
                        </m:r>
                      </m:sub>
                    </m:sSub>
                    <m:r>
                      <a:rPr lang="en-US" sz="2800" i="1" cap="none">
                        <a:latin typeface="Cambria Math" panose="02040503050406030204" pitchFamily="18" charset="0"/>
                      </a:rPr>
                      <m:t>∗</m:t>
                    </m:r>
                    <m:sSub>
                      <m:sSubPr>
                        <m:ctrlPr>
                          <a:rPr lang="en-US" sz="2800" i="1" cap="none">
                            <a:latin typeface="Cambria Math" panose="02040503050406030204" pitchFamily="18" charset="0"/>
                          </a:rPr>
                        </m:ctrlPr>
                      </m:sSubPr>
                      <m:e>
                        <m:r>
                          <a:rPr lang="en-US" sz="2800" i="1" cap="none">
                            <a:latin typeface="Cambria Math" panose="02040503050406030204" pitchFamily="18" charset="0"/>
                          </a:rPr>
                          <m:t>𝑋</m:t>
                        </m:r>
                      </m:e>
                      <m:sub>
                        <m:r>
                          <a:rPr lang="en-US" sz="2800" b="0" i="1" cap="none" smtClean="0">
                            <a:latin typeface="Cambria Math" panose="02040503050406030204" pitchFamily="18" charset="0"/>
                          </a:rPr>
                          <m:t>𝑝</m:t>
                        </m:r>
                      </m:sub>
                    </m:sSub>
                    <m:r>
                      <a:rPr lang="en-US" sz="2800" b="0" i="1" cap="none" smtClean="0">
                        <a:latin typeface="Cambria Math" panose="02040503050406030204" pitchFamily="18" charset="0"/>
                      </a:rPr>
                      <m:t>+ </m:t>
                    </m:r>
                    <m:r>
                      <a:rPr lang="en-US" sz="2800" b="0" i="1" cap="none" smtClean="0">
                        <a:latin typeface="Cambria Math" panose="02040503050406030204" pitchFamily="18" charset="0"/>
                        <a:ea typeface="Cambria Math" panose="02040503050406030204" pitchFamily="18" charset="0"/>
                      </a:rPr>
                      <m:t>𝜖</m:t>
                    </m:r>
                  </m:oMath>
                </a14:m>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5905136" cy="5088783"/>
              </a:xfrm>
              <a:prstGeom prst="rect">
                <a:avLst/>
              </a:prstGeom>
              <a:blipFill>
                <a:blip r:embed="rId2"/>
                <a:stretch>
                  <a:fillRect t="-24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7057036" y="1416529"/>
            <a:ext cx="4772025" cy="4914900"/>
          </a:xfrm>
          <a:prstGeom prst="rect">
            <a:avLst/>
          </a:prstGeom>
        </p:spPr>
      </p:pic>
    </p:spTree>
    <p:extLst>
      <p:ext uri="{BB962C8B-B14F-4D97-AF65-F5344CB8AC3E}">
        <p14:creationId xmlns:p14="http://schemas.microsoft.com/office/powerpoint/2010/main" val="40697834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5905136"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Now let’s generalize the model to fit many predictors</a:t>
                </a:r>
              </a:p>
              <a:p>
                <a:pPr lvl="1"/>
                <a14:m>
                  <m:oMath xmlns:m="http://schemas.openxmlformats.org/officeDocument/2006/math">
                    <m:r>
                      <a:rPr lang="en-US" sz="2800" i="1" cap="none">
                        <a:latin typeface="Cambria Math" panose="02040503050406030204" pitchFamily="18" charset="0"/>
                      </a:rPr>
                      <m:t>𝑌</m:t>
                    </m:r>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i="1" cap="none">
                            <a:latin typeface="Cambria Math" panose="02040503050406030204" pitchFamily="18" charset="0"/>
                          </a:rPr>
                          <m:t>0</m:t>
                        </m:r>
                      </m:sub>
                    </m:sSub>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i="1" cap="none">
                            <a:latin typeface="Cambria Math" panose="02040503050406030204" pitchFamily="18" charset="0"/>
                          </a:rPr>
                          <m:t>1</m:t>
                        </m:r>
                      </m:sub>
                    </m:sSub>
                    <m:r>
                      <a:rPr lang="en-US" sz="2800" i="1" cap="none">
                        <a:latin typeface="Cambria Math" panose="02040503050406030204" pitchFamily="18" charset="0"/>
                      </a:rPr>
                      <m:t>∗</m:t>
                    </m:r>
                    <m:sSub>
                      <m:sSubPr>
                        <m:ctrlPr>
                          <a:rPr lang="en-US" sz="2800" i="1" cap="none" smtClean="0">
                            <a:latin typeface="Cambria Math" panose="02040503050406030204" pitchFamily="18" charset="0"/>
                          </a:rPr>
                        </m:ctrlPr>
                      </m:sSubPr>
                      <m:e>
                        <m:r>
                          <a:rPr lang="en-US" sz="2800" b="0" i="1" cap="none" smtClean="0">
                            <a:latin typeface="Cambria Math" panose="02040503050406030204" pitchFamily="18" charset="0"/>
                          </a:rPr>
                          <m:t>𝑋</m:t>
                        </m:r>
                      </m:e>
                      <m:sub>
                        <m:r>
                          <a:rPr lang="en-US" sz="2800" b="0" i="1" cap="none" smtClean="0">
                            <a:latin typeface="Cambria Math" panose="02040503050406030204" pitchFamily="18" charset="0"/>
                          </a:rPr>
                          <m:t>1</m:t>
                        </m:r>
                      </m:sub>
                    </m:sSub>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b="0" i="1" cap="none" smtClean="0">
                            <a:latin typeface="Cambria Math" panose="02040503050406030204" pitchFamily="18" charset="0"/>
                            <a:ea typeface="Cambria Math" panose="02040503050406030204" pitchFamily="18" charset="0"/>
                          </a:rPr>
                          <m:t>2</m:t>
                        </m:r>
                      </m:sub>
                    </m:sSub>
                    <m:r>
                      <a:rPr lang="en-US" sz="2800" i="1" cap="none">
                        <a:latin typeface="Cambria Math" panose="02040503050406030204" pitchFamily="18" charset="0"/>
                      </a:rPr>
                      <m:t>∗</m:t>
                    </m:r>
                    <m:sSub>
                      <m:sSubPr>
                        <m:ctrlPr>
                          <a:rPr lang="en-US" sz="2800" i="1" cap="none">
                            <a:latin typeface="Cambria Math" panose="02040503050406030204" pitchFamily="18" charset="0"/>
                          </a:rPr>
                        </m:ctrlPr>
                      </m:sSubPr>
                      <m:e>
                        <m:r>
                          <a:rPr lang="en-US" sz="2800" i="1" cap="none">
                            <a:latin typeface="Cambria Math" panose="02040503050406030204" pitchFamily="18" charset="0"/>
                          </a:rPr>
                          <m:t>𝑋</m:t>
                        </m:r>
                      </m:e>
                      <m:sub>
                        <m:r>
                          <a:rPr lang="en-US" sz="2800" b="0" i="1" cap="none" smtClean="0">
                            <a:latin typeface="Cambria Math" panose="02040503050406030204" pitchFamily="18" charset="0"/>
                          </a:rPr>
                          <m:t>2</m:t>
                        </m:r>
                      </m:sub>
                    </m:sSub>
                    <m:r>
                      <a:rPr lang="en-US" sz="2800" i="1" cap="none">
                        <a:latin typeface="Cambria Math" panose="02040503050406030204" pitchFamily="18" charset="0"/>
                      </a:rPr>
                      <m:t>+</m:t>
                    </m:r>
                    <m:r>
                      <a:rPr lang="en-US" sz="2800" b="0" i="1" cap="none" smtClean="0">
                        <a:latin typeface="Cambria Math" panose="02040503050406030204" pitchFamily="18" charset="0"/>
                      </a:rPr>
                      <m:t>…+</m:t>
                    </m:r>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b="0" i="1" cap="none" smtClean="0">
                            <a:latin typeface="Cambria Math" panose="02040503050406030204" pitchFamily="18" charset="0"/>
                            <a:ea typeface="Cambria Math" panose="02040503050406030204" pitchFamily="18" charset="0"/>
                          </a:rPr>
                          <m:t>𝑝</m:t>
                        </m:r>
                      </m:sub>
                    </m:sSub>
                    <m:r>
                      <a:rPr lang="en-US" sz="2800" i="1" cap="none">
                        <a:latin typeface="Cambria Math" panose="02040503050406030204" pitchFamily="18" charset="0"/>
                      </a:rPr>
                      <m:t>∗</m:t>
                    </m:r>
                    <m:sSub>
                      <m:sSubPr>
                        <m:ctrlPr>
                          <a:rPr lang="en-US" sz="2800" i="1" cap="none">
                            <a:latin typeface="Cambria Math" panose="02040503050406030204" pitchFamily="18" charset="0"/>
                          </a:rPr>
                        </m:ctrlPr>
                      </m:sSubPr>
                      <m:e>
                        <m:r>
                          <a:rPr lang="en-US" sz="2800" i="1" cap="none">
                            <a:latin typeface="Cambria Math" panose="02040503050406030204" pitchFamily="18" charset="0"/>
                          </a:rPr>
                          <m:t>𝑋</m:t>
                        </m:r>
                      </m:e>
                      <m:sub>
                        <m:r>
                          <a:rPr lang="en-US" sz="2800" b="0" i="1" cap="none" smtClean="0">
                            <a:latin typeface="Cambria Math" panose="02040503050406030204" pitchFamily="18" charset="0"/>
                          </a:rPr>
                          <m:t>𝑝</m:t>
                        </m:r>
                      </m:sub>
                    </m:sSub>
                    <m:r>
                      <a:rPr lang="en-US" sz="2800" b="0" i="1" cap="none" smtClean="0">
                        <a:latin typeface="Cambria Math" panose="02040503050406030204" pitchFamily="18" charset="0"/>
                      </a:rPr>
                      <m:t>+ </m:t>
                    </m:r>
                    <m:r>
                      <a:rPr lang="en-US" sz="2800" b="0" i="1" cap="none" smtClean="0">
                        <a:latin typeface="Cambria Math" panose="02040503050406030204" pitchFamily="18" charset="0"/>
                        <a:ea typeface="Cambria Math" panose="02040503050406030204" pitchFamily="18" charset="0"/>
                      </a:rPr>
                      <m:t>𝜖</m:t>
                    </m:r>
                  </m:oMath>
                </a14:m>
                <a:endParaRPr lang="en-US" sz="2800" cap="none" dirty="0" smtClean="0">
                  <a:latin typeface="Calibri" panose="020F0502020204030204" pitchFamily="34" charset="0"/>
                  <a:cs typeface="Calibri" panose="020F0502020204030204" pitchFamily="34" charset="0"/>
                </a:endParaRPr>
              </a:p>
              <a:p>
                <a:pPr lvl="1"/>
                <a:r>
                  <a:rPr lang="en-US" sz="2800" cap="none" dirty="0" smtClean="0">
                    <a:latin typeface="Calibri" panose="020F0502020204030204" pitchFamily="34" charset="0"/>
                    <a:cs typeface="Calibri" panose="020F0502020204030204" pitchFamily="34" charset="0"/>
                  </a:rPr>
                  <a:t>The parameters are estimated the same way as simple linear regression: ordinary least squares</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5905136" cy="5088783"/>
              </a:xfrm>
              <a:prstGeom prst="rect">
                <a:avLst/>
              </a:prstGeom>
              <a:blipFill>
                <a:blip r:embed="rId2"/>
                <a:stretch>
                  <a:fillRect t="-240" r="-1135"/>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7057036" y="1416529"/>
            <a:ext cx="4772025" cy="4914900"/>
          </a:xfrm>
          <a:prstGeom prst="rect">
            <a:avLst/>
          </a:prstGeom>
        </p:spPr>
      </p:pic>
    </p:spTree>
    <p:extLst>
      <p:ext uri="{BB962C8B-B14F-4D97-AF65-F5344CB8AC3E}">
        <p14:creationId xmlns:p14="http://schemas.microsoft.com/office/powerpoint/2010/main" val="26911792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5905136" cy="50887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Now let’s generalize the model to fit many predictors</a:t>
                </a:r>
              </a:p>
              <a:p>
                <a:pPr lvl="1"/>
                <a14:m>
                  <m:oMath xmlns:m="http://schemas.openxmlformats.org/officeDocument/2006/math">
                    <m:r>
                      <a:rPr lang="en-US" sz="2800" i="1" cap="none">
                        <a:latin typeface="Cambria Math" panose="02040503050406030204" pitchFamily="18" charset="0"/>
                      </a:rPr>
                      <m:t>𝑌</m:t>
                    </m:r>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i="1" cap="none">
                            <a:latin typeface="Cambria Math" panose="02040503050406030204" pitchFamily="18" charset="0"/>
                          </a:rPr>
                          <m:t>0</m:t>
                        </m:r>
                      </m:sub>
                    </m:sSub>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i="1" cap="none">
                            <a:latin typeface="Cambria Math" panose="02040503050406030204" pitchFamily="18" charset="0"/>
                          </a:rPr>
                          <m:t>1</m:t>
                        </m:r>
                      </m:sub>
                    </m:sSub>
                    <m:r>
                      <a:rPr lang="en-US" sz="2800" i="1" cap="none">
                        <a:latin typeface="Cambria Math" panose="02040503050406030204" pitchFamily="18" charset="0"/>
                      </a:rPr>
                      <m:t>∗</m:t>
                    </m:r>
                    <m:sSub>
                      <m:sSubPr>
                        <m:ctrlPr>
                          <a:rPr lang="en-US" sz="2800" i="1" cap="none" smtClean="0">
                            <a:latin typeface="Cambria Math" panose="02040503050406030204" pitchFamily="18" charset="0"/>
                          </a:rPr>
                        </m:ctrlPr>
                      </m:sSubPr>
                      <m:e>
                        <m:r>
                          <a:rPr lang="en-US" sz="2800" b="0" i="1" cap="none" smtClean="0">
                            <a:latin typeface="Cambria Math" panose="02040503050406030204" pitchFamily="18" charset="0"/>
                          </a:rPr>
                          <m:t>𝑋</m:t>
                        </m:r>
                      </m:e>
                      <m:sub>
                        <m:r>
                          <a:rPr lang="en-US" sz="2800" b="0" i="1" cap="none" smtClean="0">
                            <a:latin typeface="Cambria Math" panose="02040503050406030204" pitchFamily="18" charset="0"/>
                          </a:rPr>
                          <m:t>1</m:t>
                        </m:r>
                      </m:sub>
                    </m:sSub>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b="0" i="1" cap="none" smtClean="0">
                            <a:latin typeface="Cambria Math" panose="02040503050406030204" pitchFamily="18" charset="0"/>
                            <a:ea typeface="Cambria Math" panose="02040503050406030204" pitchFamily="18" charset="0"/>
                          </a:rPr>
                          <m:t>2</m:t>
                        </m:r>
                      </m:sub>
                    </m:sSub>
                    <m:r>
                      <a:rPr lang="en-US" sz="2800" i="1" cap="none">
                        <a:latin typeface="Cambria Math" panose="02040503050406030204" pitchFamily="18" charset="0"/>
                      </a:rPr>
                      <m:t>∗</m:t>
                    </m:r>
                    <m:sSub>
                      <m:sSubPr>
                        <m:ctrlPr>
                          <a:rPr lang="en-US" sz="2800" i="1" cap="none">
                            <a:latin typeface="Cambria Math" panose="02040503050406030204" pitchFamily="18" charset="0"/>
                          </a:rPr>
                        </m:ctrlPr>
                      </m:sSubPr>
                      <m:e>
                        <m:r>
                          <a:rPr lang="en-US" sz="2800" i="1" cap="none">
                            <a:latin typeface="Cambria Math" panose="02040503050406030204" pitchFamily="18" charset="0"/>
                          </a:rPr>
                          <m:t>𝑋</m:t>
                        </m:r>
                      </m:e>
                      <m:sub>
                        <m:r>
                          <a:rPr lang="en-US" sz="2800" b="0" i="1" cap="none" smtClean="0">
                            <a:latin typeface="Cambria Math" panose="02040503050406030204" pitchFamily="18" charset="0"/>
                          </a:rPr>
                          <m:t>2</m:t>
                        </m:r>
                      </m:sub>
                    </m:sSub>
                    <m:r>
                      <a:rPr lang="en-US" sz="2800" i="1" cap="none">
                        <a:latin typeface="Cambria Math" panose="02040503050406030204" pitchFamily="18" charset="0"/>
                      </a:rPr>
                      <m:t>+</m:t>
                    </m:r>
                    <m:r>
                      <a:rPr lang="en-US" sz="2800" b="0" i="1" cap="none" smtClean="0">
                        <a:latin typeface="Cambria Math" panose="02040503050406030204" pitchFamily="18" charset="0"/>
                      </a:rPr>
                      <m:t>…+</m:t>
                    </m:r>
                    <m:r>
                      <a:rPr lang="en-US" sz="2800" i="1" cap="none">
                        <a:latin typeface="Cambria Math" panose="02040503050406030204" pitchFamily="18" charset="0"/>
                      </a:rPr>
                      <m:t> </m:t>
                    </m:r>
                    <m:sSub>
                      <m:sSubPr>
                        <m:ctrlPr>
                          <a:rPr lang="en-US" sz="2800" i="1" cap="none">
                            <a:latin typeface="Cambria Math" panose="02040503050406030204" pitchFamily="18" charset="0"/>
                          </a:rPr>
                        </m:ctrlPr>
                      </m:sSubPr>
                      <m:e>
                        <m:r>
                          <a:rPr lang="en-US" sz="2800" i="1" cap="none">
                            <a:latin typeface="Cambria Math" panose="02040503050406030204" pitchFamily="18" charset="0"/>
                            <a:ea typeface="Cambria Math" panose="02040503050406030204" pitchFamily="18" charset="0"/>
                          </a:rPr>
                          <m:t>𝛽</m:t>
                        </m:r>
                      </m:e>
                      <m:sub>
                        <m:r>
                          <a:rPr lang="en-US" sz="2800" b="0" i="1" cap="none" smtClean="0">
                            <a:latin typeface="Cambria Math" panose="02040503050406030204" pitchFamily="18" charset="0"/>
                            <a:ea typeface="Cambria Math" panose="02040503050406030204" pitchFamily="18" charset="0"/>
                          </a:rPr>
                          <m:t>𝑝</m:t>
                        </m:r>
                      </m:sub>
                    </m:sSub>
                    <m:r>
                      <a:rPr lang="en-US" sz="2800" i="1" cap="none">
                        <a:latin typeface="Cambria Math" panose="02040503050406030204" pitchFamily="18" charset="0"/>
                      </a:rPr>
                      <m:t>∗</m:t>
                    </m:r>
                    <m:sSub>
                      <m:sSubPr>
                        <m:ctrlPr>
                          <a:rPr lang="en-US" sz="2800" i="1" cap="none">
                            <a:latin typeface="Cambria Math" panose="02040503050406030204" pitchFamily="18" charset="0"/>
                          </a:rPr>
                        </m:ctrlPr>
                      </m:sSubPr>
                      <m:e>
                        <m:r>
                          <a:rPr lang="en-US" sz="2800" i="1" cap="none">
                            <a:latin typeface="Cambria Math" panose="02040503050406030204" pitchFamily="18" charset="0"/>
                          </a:rPr>
                          <m:t>𝑋</m:t>
                        </m:r>
                      </m:e>
                      <m:sub>
                        <m:r>
                          <a:rPr lang="en-US" sz="2800" b="0" i="1" cap="none" smtClean="0">
                            <a:latin typeface="Cambria Math" panose="02040503050406030204" pitchFamily="18" charset="0"/>
                          </a:rPr>
                          <m:t>𝑝</m:t>
                        </m:r>
                      </m:sub>
                    </m:sSub>
                    <m:r>
                      <a:rPr lang="en-US" sz="2800" b="0" i="1" cap="none" smtClean="0">
                        <a:latin typeface="Cambria Math" panose="02040503050406030204" pitchFamily="18" charset="0"/>
                      </a:rPr>
                      <m:t>+ </m:t>
                    </m:r>
                    <m:r>
                      <a:rPr lang="en-US" sz="2800" b="0" i="1" cap="none" smtClean="0">
                        <a:latin typeface="Cambria Math" panose="02040503050406030204" pitchFamily="18" charset="0"/>
                        <a:ea typeface="Cambria Math" panose="02040503050406030204" pitchFamily="18" charset="0"/>
                      </a:rPr>
                      <m:t>𝜖</m:t>
                    </m:r>
                  </m:oMath>
                </a14:m>
                <a:endParaRPr lang="en-US" sz="2800" cap="none" dirty="0" smtClean="0">
                  <a:latin typeface="Calibri" panose="020F0502020204030204" pitchFamily="34" charset="0"/>
                  <a:cs typeface="Calibri" panose="020F0502020204030204" pitchFamily="34" charset="0"/>
                </a:endParaRPr>
              </a:p>
              <a:p>
                <a:pPr lvl="1"/>
                <a:r>
                  <a:rPr lang="en-US" sz="2800" cap="none" dirty="0" smtClean="0">
                    <a:latin typeface="Calibri" panose="020F0502020204030204" pitchFamily="34" charset="0"/>
                    <a:cs typeface="Calibri" panose="020F0502020204030204" pitchFamily="34" charset="0"/>
                  </a:rPr>
                  <a:t>The parameters are estimated the same way as simple linear regression: ordinary least squares</a:t>
                </a:r>
              </a:p>
              <a:p>
                <a:pPr lvl="1"/>
                <a:r>
                  <a:rPr lang="en-US" sz="2800" cap="none" dirty="0" smtClean="0">
                    <a:latin typeface="Calibri" panose="020F0502020204030204" pitchFamily="34" charset="0"/>
                    <a:cs typeface="Calibri" panose="020F0502020204030204" pitchFamily="34" charset="0"/>
                  </a:rPr>
                  <a:t>With two predictors, we are fitting a linear </a:t>
                </a:r>
                <a:r>
                  <a:rPr lang="en-US" sz="2800" b="1" cap="none" dirty="0" smtClean="0">
                    <a:latin typeface="Calibri" panose="020F0502020204030204" pitchFamily="34" charset="0"/>
                    <a:cs typeface="Calibri" panose="020F0502020204030204" pitchFamily="34" charset="0"/>
                  </a:rPr>
                  <a:t>plane</a:t>
                </a:r>
                <a:r>
                  <a:rPr lang="en-US" sz="2800" cap="none" dirty="0" smtClean="0">
                    <a:latin typeface="Calibri" panose="020F0502020204030204" pitchFamily="34" charset="0"/>
                    <a:cs typeface="Calibri" panose="020F0502020204030204" pitchFamily="34" charset="0"/>
                  </a:rPr>
                  <a:t> to the data</a:t>
                </a:r>
                <a:endParaRPr lang="en-US" sz="2800" cap="none" dirty="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5905136" cy="5088783"/>
              </a:xfrm>
              <a:prstGeom prst="rect">
                <a:avLst/>
              </a:prstGeom>
              <a:blipFill>
                <a:blip r:embed="rId2"/>
                <a:stretch>
                  <a:fillRect t="-240" r="-2270"/>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7057036" y="1416529"/>
            <a:ext cx="4772025" cy="4914900"/>
          </a:xfrm>
          <a:prstGeom prst="rect">
            <a:avLst/>
          </a:prstGeom>
        </p:spPr>
      </p:pic>
    </p:spTree>
    <p:extLst>
      <p:ext uri="{BB962C8B-B14F-4D97-AF65-F5344CB8AC3E}">
        <p14:creationId xmlns:p14="http://schemas.microsoft.com/office/powerpoint/2010/main" val="4225924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3441575"/>
            <a:ext cx="10364451" cy="3200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Going back to the sales example, we can now pull in other variables: budget spent on radio and newspaper</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723862" y="1242646"/>
            <a:ext cx="8744275" cy="2198928"/>
          </a:xfrm>
          <a:prstGeom prst="rect">
            <a:avLst/>
          </a:prstGeom>
        </p:spPr>
      </p:pic>
    </p:spTree>
    <p:extLst>
      <p:ext uri="{BB962C8B-B14F-4D97-AF65-F5344CB8AC3E}">
        <p14:creationId xmlns:p14="http://schemas.microsoft.com/office/powerpoint/2010/main" val="6142122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3441575"/>
            <a:ext cx="10364451" cy="3200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Going back to the sales example, we can now pull in other variables: budget spent on radio and newspaper</a:t>
            </a:r>
          </a:p>
          <a:p>
            <a:pPr lvl="1"/>
            <a:r>
              <a:rPr lang="en-US" sz="2800" cap="none" dirty="0" smtClean="0">
                <a:latin typeface="Calibri" panose="020F0502020204030204" pitchFamily="34" charset="0"/>
                <a:cs typeface="Calibri" panose="020F0502020204030204" pitchFamily="34" charset="0"/>
              </a:rPr>
              <a:t>At first glance, we see that </a:t>
            </a:r>
            <a:r>
              <a:rPr lang="en-US" sz="2800" cap="none" dirty="0" smtClean="0">
                <a:solidFill>
                  <a:schemeClr val="accent4">
                    <a:lumMod val="75000"/>
                  </a:schemeClr>
                </a:solidFill>
                <a:latin typeface="Calibri" panose="020F0502020204030204" pitchFamily="34" charset="0"/>
                <a:cs typeface="Calibri" panose="020F0502020204030204" pitchFamily="34" charset="0"/>
              </a:rPr>
              <a:t>TV</a:t>
            </a:r>
            <a:r>
              <a:rPr lang="en-US" sz="2800" cap="none" dirty="0" smtClean="0">
                <a:latin typeface="Calibri" panose="020F0502020204030204" pitchFamily="34" charset="0"/>
                <a:cs typeface="Calibri" panose="020F0502020204030204" pitchFamily="34" charset="0"/>
              </a:rPr>
              <a:t> and </a:t>
            </a:r>
            <a:r>
              <a:rPr lang="en-US" sz="2800" cap="none" dirty="0" smtClean="0">
                <a:solidFill>
                  <a:schemeClr val="accent4">
                    <a:lumMod val="75000"/>
                  </a:schemeClr>
                </a:solidFill>
                <a:latin typeface="Calibri" panose="020F0502020204030204" pitchFamily="34" charset="0"/>
                <a:cs typeface="Calibri" panose="020F0502020204030204" pitchFamily="34" charset="0"/>
              </a:rPr>
              <a:t>radio</a:t>
            </a:r>
            <a:r>
              <a:rPr lang="en-US" sz="2800" cap="none" dirty="0" smtClean="0">
                <a:latin typeface="Calibri" panose="020F0502020204030204" pitchFamily="34" charset="0"/>
                <a:cs typeface="Calibri" panose="020F0502020204030204" pitchFamily="34" charset="0"/>
              </a:rPr>
              <a:t> are both highly significant</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723862" y="1242646"/>
            <a:ext cx="8744275" cy="2198928"/>
          </a:xfrm>
          <a:prstGeom prst="rect">
            <a:avLst/>
          </a:prstGeom>
        </p:spPr>
      </p:pic>
    </p:spTree>
    <p:extLst>
      <p:ext uri="{BB962C8B-B14F-4D97-AF65-F5344CB8AC3E}">
        <p14:creationId xmlns:p14="http://schemas.microsoft.com/office/powerpoint/2010/main" val="31569894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3441575"/>
            <a:ext cx="10364451" cy="3200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Going back to the sales example, we can now pull in other variables: budget spent on radio and newspaper</a:t>
            </a:r>
          </a:p>
          <a:p>
            <a:pPr lvl="1"/>
            <a:r>
              <a:rPr lang="en-US" sz="2800" cap="none" dirty="0" smtClean="0">
                <a:latin typeface="Calibri" panose="020F0502020204030204" pitchFamily="34" charset="0"/>
                <a:cs typeface="Calibri" panose="020F0502020204030204" pitchFamily="34" charset="0"/>
              </a:rPr>
              <a:t>At first glance, we see that </a:t>
            </a:r>
            <a:r>
              <a:rPr lang="en-US" sz="2800" cap="none" dirty="0" smtClean="0">
                <a:solidFill>
                  <a:schemeClr val="accent4">
                    <a:lumMod val="75000"/>
                  </a:schemeClr>
                </a:solidFill>
                <a:latin typeface="Calibri" panose="020F0502020204030204" pitchFamily="34" charset="0"/>
                <a:cs typeface="Calibri" panose="020F0502020204030204" pitchFamily="34" charset="0"/>
              </a:rPr>
              <a:t>TV</a:t>
            </a:r>
            <a:r>
              <a:rPr lang="en-US" sz="2800" cap="none" dirty="0" smtClean="0">
                <a:latin typeface="Calibri" panose="020F0502020204030204" pitchFamily="34" charset="0"/>
                <a:cs typeface="Calibri" panose="020F0502020204030204" pitchFamily="34" charset="0"/>
              </a:rPr>
              <a:t> and </a:t>
            </a:r>
            <a:r>
              <a:rPr lang="en-US" sz="2800" cap="none" dirty="0" smtClean="0">
                <a:solidFill>
                  <a:schemeClr val="accent4">
                    <a:lumMod val="75000"/>
                  </a:schemeClr>
                </a:solidFill>
                <a:latin typeface="Calibri" panose="020F0502020204030204" pitchFamily="34" charset="0"/>
                <a:cs typeface="Calibri" panose="020F0502020204030204" pitchFamily="34" charset="0"/>
              </a:rPr>
              <a:t>radio</a:t>
            </a:r>
            <a:r>
              <a:rPr lang="en-US" sz="2800" cap="none" dirty="0" smtClean="0">
                <a:latin typeface="Calibri" panose="020F0502020204030204" pitchFamily="34" charset="0"/>
                <a:cs typeface="Calibri" panose="020F0502020204030204" pitchFamily="34" charset="0"/>
              </a:rPr>
              <a:t> are both highly significant</a:t>
            </a:r>
          </a:p>
          <a:p>
            <a:pPr lvl="1"/>
            <a:r>
              <a:rPr lang="en-US" sz="2800" cap="none" dirty="0" smtClean="0">
                <a:latin typeface="Calibri" panose="020F0502020204030204" pitchFamily="34" charset="0"/>
                <a:cs typeface="Calibri" panose="020F0502020204030204" pitchFamily="34" charset="0"/>
              </a:rPr>
              <a:t>But why is </a:t>
            </a:r>
            <a:r>
              <a:rPr lang="en-US" sz="2800" cap="none" dirty="0" smtClean="0">
                <a:solidFill>
                  <a:schemeClr val="accent4">
                    <a:lumMod val="75000"/>
                  </a:schemeClr>
                </a:solidFill>
                <a:latin typeface="Calibri" panose="020F0502020204030204" pitchFamily="34" charset="0"/>
                <a:cs typeface="Calibri" panose="020F0502020204030204" pitchFamily="34" charset="0"/>
              </a:rPr>
              <a:t>newspaper</a:t>
            </a:r>
            <a:r>
              <a:rPr lang="en-US" sz="2800" cap="none" dirty="0" smtClean="0">
                <a:latin typeface="Calibri" panose="020F0502020204030204" pitchFamily="34" charset="0"/>
                <a:cs typeface="Calibri" panose="020F0502020204030204" pitchFamily="34" charset="0"/>
              </a:rPr>
              <a:t> spending so insignificant? </a:t>
            </a:r>
            <a:endParaRPr lang="en-US" sz="2800" cap="none" dirty="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723862" y="1242646"/>
            <a:ext cx="8744275" cy="2198928"/>
          </a:xfrm>
          <a:prstGeom prst="rect">
            <a:avLst/>
          </a:prstGeom>
        </p:spPr>
      </p:pic>
    </p:spTree>
    <p:extLst>
      <p:ext uri="{BB962C8B-B14F-4D97-AF65-F5344CB8AC3E}">
        <p14:creationId xmlns:p14="http://schemas.microsoft.com/office/powerpoint/2010/main" val="24347986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3441575"/>
            <a:ext cx="10364451" cy="3200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This correlation matrix helps explain what is happening</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189686" y="1287308"/>
            <a:ext cx="7812627" cy="2154267"/>
          </a:xfrm>
          <a:prstGeom prst="rect">
            <a:avLst/>
          </a:prstGeom>
        </p:spPr>
      </p:pic>
    </p:spTree>
    <p:extLst>
      <p:ext uri="{BB962C8B-B14F-4D97-AF65-F5344CB8AC3E}">
        <p14:creationId xmlns:p14="http://schemas.microsoft.com/office/powerpoint/2010/main" val="23643289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3441575"/>
            <a:ext cx="10364451" cy="3200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This correlation matrix helps explain what is happening</a:t>
            </a:r>
          </a:p>
          <a:p>
            <a:pPr lvl="1"/>
            <a:r>
              <a:rPr lang="en-US" sz="2800" cap="none" dirty="0" smtClean="0">
                <a:latin typeface="Calibri" panose="020F0502020204030204" pitchFamily="34" charset="0"/>
                <a:cs typeface="Calibri" panose="020F0502020204030204" pitchFamily="34" charset="0"/>
              </a:rPr>
              <a:t>There is decently high positive correlation between </a:t>
            </a:r>
            <a:r>
              <a:rPr lang="en-US" sz="2800" cap="none" dirty="0" smtClean="0">
                <a:solidFill>
                  <a:schemeClr val="accent4">
                    <a:lumMod val="75000"/>
                  </a:schemeClr>
                </a:solidFill>
                <a:latin typeface="Calibri" panose="020F0502020204030204" pitchFamily="34" charset="0"/>
                <a:cs typeface="Calibri" panose="020F0502020204030204" pitchFamily="34" charset="0"/>
              </a:rPr>
              <a:t>newspaper</a:t>
            </a:r>
            <a:r>
              <a:rPr lang="en-US" sz="2800" cap="none" dirty="0" smtClean="0">
                <a:latin typeface="Calibri" panose="020F0502020204030204" pitchFamily="34" charset="0"/>
                <a:cs typeface="Calibri" panose="020F0502020204030204" pitchFamily="34" charset="0"/>
              </a:rPr>
              <a:t> and </a:t>
            </a:r>
            <a:r>
              <a:rPr lang="en-US" sz="2800" cap="none" dirty="0" smtClean="0">
                <a:solidFill>
                  <a:schemeClr val="accent4">
                    <a:lumMod val="75000"/>
                  </a:schemeClr>
                </a:solidFill>
                <a:latin typeface="Calibri" panose="020F0502020204030204" pitchFamily="34" charset="0"/>
                <a:cs typeface="Calibri" panose="020F0502020204030204" pitchFamily="34" charset="0"/>
              </a:rPr>
              <a:t>radio</a:t>
            </a:r>
            <a:r>
              <a:rPr lang="en-US" sz="2800" cap="none" dirty="0" smtClean="0">
                <a:latin typeface="Calibri" panose="020F0502020204030204" pitchFamily="34" charset="0"/>
                <a:cs typeface="Calibri" panose="020F0502020204030204" pitchFamily="34" charset="0"/>
              </a:rPr>
              <a:t> budget</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189686" y="1287308"/>
            <a:ext cx="7812627" cy="2154267"/>
          </a:xfrm>
          <a:prstGeom prst="rect">
            <a:avLst/>
          </a:prstGeom>
        </p:spPr>
      </p:pic>
      <p:sp>
        <p:nvSpPr>
          <p:cNvPr id="5" name="Rounded Rectangle 4"/>
          <p:cNvSpPr/>
          <p:nvPr/>
        </p:nvSpPr>
        <p:spPr>
          <a:xfrm>
            <a:off x="6890657" y="2057400"/>
            <a:ext cx="1143000" cy="522514"/>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792678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3441575"/>
            <a:ext cx="10364451" cy="3200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This correlation matrix helps explain what is happening</a:t>
            </a:r>
          </a:p>
          <a:p>
            <a:pPr lvl="1"/>
            <a:r>
              <a:rPr lang="en-US" sz="2800" cap="none" dirty="0" smtClean="0">
                <a:latin typeface="Calibri" panose="020F0502020204030204" pitchFamily="34" charset="0"/>
                <a:cs typeface="Calibri" panose="020F0502020204030204" pitchFamily="34" charset="0"/>
              </a:rPr>
              <a:t>There is decently high positive correlation between </a:t>
            </a:r>
            <a:r>
              <a:rPr lang="en-US" sz="2800" cap="none" dirty="0" smtClean="0">
                <a:solidFill>
                  <a:schemeClr val="accent4">
                    <a:lumMod val="75000"/>
                  </a:schemeClr>
                </a:solidFill>
                <a:latin typeface="Calibri" panose="020F0502020204030204" pitchFamily="34" charset="0"/>
                <a:cs typeface="Calibri" panose="020F0502020204030204" pitchFamily="34" charset="0"/>
              </a:rPr>
              <a:t>newspaper</a:t>
            </a:r>
            <a:r>
              <a:rPr lang="en-US" sz="2800" cap="none" dirty="0" smtClean="0">
                <a:latin typeface="Calibri" panose="020F0502020204030204" pitchFamily="34" charset="0"/>
                <a:cs typeface="Calibri" panose="020F0502020204030204" pitchFamily="34" charset="0"/>
              </a:rPr>
              <a:t> and </a:t>
            </a:r>
            <a:r>
              <a:rPr lang="en-US" sz="2800" cap="none" dirty="0" smtClean="0">
                <a:solidFill>
                  <a:schemeClr val="accent4">
                    <a:lumMod val="75000"/>
                  </a:schemeClr>
                </a:solidFill>
                <a:latin typeface="Calibri" panose="020F0502020204030204" pitchFamily="34" charset="0"/>
                <a:cs typeface="Calibri" panose="020F0502020204030204" pitchFamily="34" charset="0"/>
              </a:rPr>
              <a:t>radio</a:t>
            </a:r>
            <a:r>
              <a:rPr lang="en-US" sz="2800" cap="none" dirty="0" smtClean="0">
                <a:latin typeface="Calibri" panose="020F0502020204030204" pitchFamily="34" charset="0"/>
                <a:cs typeface="Calibri" panose="020F0502020204030204" pitchFamily="34" charset="0"/>
              </a:rPr>
              <a:t> budget</a:t>
            </a:r>
          </a:p>
          <a:p>
            <a:pPr lvl="1"/>
            <a:r>
              <a:rPr lang="en-US" sz="2800" cap="none" dirty="0" smtClean="0">
                <a:latin typeface="Calibri" panose="020F0502020204030204" pitchFamily="34" charset="0"/>
                <a:cs typeface="Calibri" panose="020F0502020204030204" pitchFamily="34" charset="0"/>
              </a:rPr>
              <a:t>Markets that spend higher in radio advertising are also likely to spend more in newspaper advertising</a:t>
            </a:r>
            <a:endParaRPr lang="en-US" sz="2800" cap="none" dirty="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189686" y="1287308"/>
            <a:ext cx="7812627" cy="2154267"/>
          </a:xfrm>
          <a:prstGeom prst="rect">
            <a:avLst/>
          </a:prstGeom>
        </p:spPr>
      </p:pic>
      <p:sp>
        <p:nvSpPr>
          <p:cNvPr id="5" name="Rounded Rectangle 4"/>
          <p:cNvSpPr/>
          <p:nvPr/>
        </p:nvSpPr>
        <p:spPr>
          <a:xfrm>
            <a:off x="6890657" y="2057400"/>
            <a:ext cx="1143000" cy="522514"/>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461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3441575"/>
            <a:ext cx="10364451" cy="3200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Because of the high correlation between </a:t>
            </a:r>
            <a:r>
              <a:rPr lang="en-US" sz="2800" cap="none" dirty="0" smtClean="0">
                <a:solidFill>
                  <a:schemeClr val="accent4">
                    <a:lumMod val="75000"/>
                  </a:schemeClr>
                </a:solidFill>
                <a:latin typeface="Calibri" panose="020F0502020204030204" pitchFamily="34" charset="0"/>
                <a:cs typeface="Calibri" panose="020F0502020204030204" pitchFamily="34" charset="0"/>
              </a:rPr>
              <a:t>radio</a:t>
            </a:r>
            <a:r>
              <a:rPr lang="en-US" sz="2800" cap="none" dirty="0" smtClean="0">
                <a:latin typeface="Calibri" panose="020F0502020204030204" pitchFamily="34" charset="0"/>
                <a:cs typeface="Calibri" panose="020F0502020204030204" pitchFamily="34" charset="0"/>
              </a:rPr>
              <a:t> and </a:t>
            </a:r>
            <a:r>
              <a:rPr lang="en-US" sz="2800" cap="none" dirty="0" smtClean="0">
                <a:solidFill>
                  <a:schemeClr val="accent4">
                    <a:lumMod val="75000"/>
                  </a:schemeClr>
                </a:solidFill>
                <a:latin typeface="Calibri" panose="020F0502020204030204" pitchFamily="34" charset="0"/>
                <a:cs typeface="Calibri" panose="020F0502020204030204" pitchFamily="34" charset="0"/>
              </a:rPr>
              <a:t>newspaper</a:t>
            </a:r>
            <a:r>
              <a:rPr lang="en-US" sz="2800" cap="none" dirty="0" smtClean="0">
                <a:latin typeface="Calibri" panose="020F0502020204030204" pitchFamily="34" charset="0"/>
                <a:cs typeface="Calibri" panose="020F0502020204030204" pitchFamily="34" charset="0"/>
              </a:rPr>
              <a:t>, we end up not gaining any additional explanatory power by having </a:t>
            </a:r>
            <a:r>
              <a:rPr lang="en-US" sz="2800" cap="none" dirty="0" smtClean="0">
                <a:solidFill>
                  <a:schemeClr val="accent4">
                    <a:lumMod val="75000"/>
                  </a:schemeClr>
                </a:solidFill>
                <a:latin typeface="Calibri" panose="020F0502020204030204" pitchFamily="34" charset="0"/>
                <a:cs typeface="Calibri" panose="020F0502020204030204" pitchFamily="34" charset="0"/>
              </a:rPr>
              <a:t>newspaper</a:t>
            </a:r>
            <a:r>
              <a:rPr lang="en-US" sz="2800" cap="none" dirty="0" smtClean="0">
                <a:latin typeface="Calibri" panose="020F0502020204030204" pitchFamily="34" charset="0"/>
                <a:cs typeface="Calibri" panose="020F0502020204030204" pitchFamily="34" charset="0"/>
              </a:rPr>
              <a:t> as part of our model</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723862" y="1242646"/>
            <a:ext cx="8744275" cy="2198928"/>
          </a:xfrm>
          <a:prstGeom prst="rect">
            <a:avLst/>
          </a:prstGeom>
        </p:spPr>
      </p:pic>
    </p:spTree>
    <p:extLst>
      <p:ext uri="{BB962C8B-B14F-4D97-AF65-F5344CB8AC3E}">
        <p14:creationId xmlns:p14="http://schemas.microsoft.com/office/powerpoint/2010/main" val="1368517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3775" y="1511309"/>
                <a:ext cx="10364452" cy="5088783"/>
              </a:xfrm>
            </p:spPr>
            <p:txBody>
              <a:bodyPr>
                <a:normAutofit/>
              </a:bodyPr>
              <a:lstStyle/>
              <a:p>
                <a:pPr lvl="1"/>
                <a:r>
                  <a:rPr lang="en-US" sz="2800" cap="none" dirty="0" smtClean="0">
                    <a:latin typeface="Calibri" panose="020F0502020204030204" pitchFamily="34" charset="0"/>
                    <a:cs typeface="Calibri" panose="020F0502020204030204" pitchFamily="34" charset="0"/>
                  </a:rPr>
                  <a:t>One input, one target</a:t>
                </a:r>
              </a:p>
              <a:p>
                <a:pPr lvl="1"/>
                <a14:m>
                  <m:oMath xmlns:m="http://schemas.openxmlformats.org/officeDocument/2006/math">
                    <m:r>
                      <a:rPr lang="en-US" sz="2800" b="1" i="1" cap="none" smtClean="0">
                        <a:latin typeface="Cambria Math" panose="02040503050406030204" pitchFamily="18" charset="0"/>
                      </a:rPr>
                      <m:t>𝒀</m:t>
                    </m:r>
                    <m:r>
                      <a:rPr lang="en-US" sz="2800" b="1" i="1" cap="none" smtClean="0">
                        <a:latin typeface="Cambria Math" panose="02040503050406030204" pitchFamily="18" charset="0"/>
                      </a:rPr>
                      <m:t>= </m:t>
                    </m:r>
                    <m:sSub>
                      <m:sSubPr>
                        <m:ctrlPr>
                          <a:rPr lang="en-US" sz="2800" b="1" i="1" cap="none" smtClean="0">
                            <a:latin typeface="Cambria Math" panose="02040503050406030204" pitchFamily="18" charset="0"/>
                          </a:rPr>
                        </m:ctrlPr>
                      </m:sSubPr>
                      <m:e>
                        <m:r>
                          <a:rPr lang="en-US" sz="2800" b="1" i="1" cap="none" smtClean="0">
                            <a:latin typeface="Cambria Math" panose="02040503050406030204" pitchFamily="18" charset="0"/>
                            <a:ea typeface="Cambria Math" panose="02040503050406030204" pitchFamily="18" charset="0"/>
                          </a:rPr>
                          <m:t>𝜷</m:t>
                        </m:r>
                      </m:e>
                      <m:sub>
                        <m:r>
                          <a:rPr lang="en-US" sz="2800" b="1" i="1" cap="none" smtClean="0">
                            <a:latin typeface="Cambria Math" panose="02040503050406030204" pitchFamily="18" charset="0"/>
                          </a:rPr>
                          <m:t>𝟎</m:t>
                        </m:r>
                      </m:sub>
                    </m:sSub>
                    <m:r>
                      <a:rPr lang="en-US" sz="2800" b="1" i="1" cap="none" smtClean="0">
                        <a:latin typeface="Cambria Math" panose="02040503050406030204" pitchFamily="18" charset="0"/>
                      </a:rPr>
                      <m:t>+ </m:t>
                    </m:r>
                    <m:sSub>
                      <m:sSubPr>
                        <m:ctrlPr>
                          <a:rPr lang="en-US" sz="2800" b="1" i="1" cap="none" smtClean="0">
                            <a:latin typeface="Cambria Math" panose="02040503050406030204" pitchFamily="18" charset="0"/>
                          </a:rPr>
                        </m:ctrlPr>
                      </m:sSubPr>
                      <m:e>
                        <m:r>
                          <a:rPr lang="en-US" sz="2800" b="1" i="1" cap="none" smtClean="0">
                            <a:latin typeface="Cambria Math" panose="02040503050406030204" pitchFamily="18" charset="0"/>
                            <a:ea typeface="Cambria Math" panose="02040503050406030204" pitchFamily="18" charset="0"/>
                          </a:rPr>
                          <m:t>𝜷</m:t>
                        </m:r>
                      </m:e>
                      <m:sub>
                        <m:r>
                          <a:rPr lang="en-US" sz="2800" b="1" i="1" cap="none" smtClean="0">
                            <a:latin typeface="Cambria Math" panose="02040503050406030204" pitchFamily="18" charset="0"/>
                          </a:rPr>
                          <m:t>𝟏</m:t>
                        </m:r>
                      </m:sub>
                    </m:sSub>
                    <m:r>
                      <a:rPr lang="en-US" sz="2800" b="1" i="1" cap="none" smtClean="0">
                        <a:latin typeface="Cambria Math" panose="02040503050406030204" pitchFamily="18" charset="0"/>
                      </a:rPr>
                      <m:t>∗</m:t>
                    </m:r>
                    <m:r>
                      <a:rPr lang="en-US" sz="2800" b="1" i="1" cap="none" smtClean="0">
                        <a:latin typeface="Cambria Math" panose="02040503050406030204" pitchFamily="18" charset="0"/>
                      </a:rPr>
                      <m:t>𝑿</m:t>
                    </m:r>
                  </m:oMath>
                </a14:m>
                <a:endParaRPr lang="en-US" sz="2800" b="1"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t="-240"/>
                </a:stretch>
              </a:blipFill>
            </p:spPr>
            <p:txBody>
              <a:bodyPr/>
              <a:lstStyle/>
              <a:p>
                <a:r>
                  <a:rPr lang="en-US">
                    <a:noFill/>
                  </a:rPr>
                  <a:t> </a:t>
                </a:r>
              </a:p>
            </p:txBody>
          </p:sp>
        </mc:Fallback>
      </mc:AlternateContent>
    </p:spTree>
    <p:extLst>
      <p:ext uri="{BB962C8B-B14F-4D97-AF65-F5344CB8AC3E}">
        <p14:creationId xmlns:p14="http://schemas.microsoft.com/office/powerpoint/2010/main" val="16030030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3441575"/>
            <a:ext cx="10364451" cy="32007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Because of the high correlation between </a:t>
            </a:r>
            <a:r>
              <a:rPr lang="en-US" sz="2800" cap="none" dirty="0" smtClean="0">
                <a:solidFill>
                  <a:schemeClr val="accent4">
                    <a:lumMod val="75000"/>
                  </a:schemeClr>
                </a:solidFill>
                <a:latin typeface="Calibri" panose="020F0502020204030204" pitchFamily="34" charset="0"/>
                <a:cs typeface="Calibri" panose="020F0502020204030204" pitchFamily="34" charset="0"/>
              </a:rPr>
              <a:t>radio</a:t>
            </a:r>
            <a:r>
              <a:rPr lang="en-US" sz="2800" cap="none" dirty="0" smtClean="0">
                <a:latin typeface="Calibri" panose="020F0502020204030204" pitchFamily="34" charset="0"/>
                <a:cs typeface="Calibri" panose="020F0502020204030204" pitchFamily="34" charset="0"/>
              </a:rPr>
              <a:t> and </a:t>
            </a:r>
            <a:r>
              <a:rPr lang="en-US" sz="2800" cap="none" dirty="0" smtClean="0">
                <a:solidFill>
                  <a:schemeClr val="accent4">
                    <a:lumMod val="75000"/>
                  </a:schemeClr>
                </a:solidFill>
                <a:latin typeface="Calibri" panose="020F0502020204030204" pitchFamily="34" charset="0"/>
                <a:cs typeface="Calibri" panose="020F0502020204030204" pitchFamily="34" charset="0"/>
              </a:rPr>
              <a:t>newspaper</a:t>
            </a:r>
            <a:r>
              <a:rPr lang="en-US" sz="2800" cap="none" dirty="0" smtClean="0">
                <a:latin typeface="Calibri" panose="020F0502020204030204" pitchFamily="34" charset="0"/>
                <a:cs typeface="Calibri" panose="020F0502020204030204" pitchFamily="34" charset="0"/>
              </a:rPr>
              <a:t>, we end up not gaining any additional explanatory power by having </a:t>
            </a:r>
            <a:r>
              <a:rPr lang="en-US" sz="2800" cap="none" dirty="0" smtClean="0">
                <a:solidFill>
                  <a:schemeClr val="accent4">
                    <a:lumMod val="75000"/>
                  </a:schemeClr>
                </a:solidFill>
                <a:latin typeface="Calibri" panose="020F0502020204030204" pitchFamily="34" charset="0"/>
                <a:cs typeface="Calibri" panose="020F0502020204030204" pitchFamily="34" charset="0"/>
              </a:rPr>
              <a:t>newspaper</a:t>
            </a:r>
            <a:r>
              <a:rPr lang="en-US" sz="2800" cap="none" dirty="0" smtClean="0">
                <a:latin typeface="Calibri" panose="020F0502020204030204" pitchFamily="34" charset="0"/>
                <a:cs typeface="Calibri" panose="020F0502020204030204" pitchFamily="34" charset="0"/>
              </a:rPr>
              <a:t> as part of our model</a:t>
            </a:r>
          </a:p>
          <a:p>
            <a:pPr lvl="1"/>
            <a:r>
              <a:rPr lang="en-US" sz="2800" cap="none" dirty="0" smtClean="0">
                <a:latin typeface="Calibri" panose="020F0502020204030204" pitchFamily="34" charset="0"/>
                <a:cs typeface="Calibri" panose="020F0502020204030204" pitchFamily="34" charset="0"/>
              </a:rPr>
              <a:t>This may seem counterintuitive, and we will explain more later</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723862" y="1242646"/>
            <a:ext cx="8744275" cy="2198928"/>
          </a:xfrm>
          <a:prstGeom prst="rect">
            <a:avLst/>
          </a:prstGeom>
        </p:spPr>
      </p:pic>
    </p:spTree>
    <p:extLst>
      <p:ext uri="{BB962C8B-B14F-4D97-AF65-F5344CB8AC3E}">
        <p14:creationId xmlns:p14="http://schemas.microsoft.com/office/powerpoint/2010/main" val="8445016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750506"/>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Important questions when working with many predictors:</a:t>
            </a:r>
          </a:p>
          <a:p>
            <a:pPr marL="1428750" lvl="2" indent="-514350">
              <a:buFont typeface="+mj-lt"/>
              <a:buAutoNum type="arabicPeriod"/>
            </a:pPr>
            <a:r>
              <a:rPr lang="en-US" sz="2800" cap="none" dirty="0" smtClean="0">
                <a:latin typeface="Calibri" panose="020F0502020204030204" pitchFamily="34" charset="0"/>
                <a:cs typeface="Calibri" panose="020F0502020204030204" pitchFamily="34" charset="0"/>
              </a:rPr>
              <a:t>Is at least one of the predictors useful in predicting the response (F-statistic)?</a:t>
            </a:r>
          </a:p>
          <a:p>
            <a:pPr marL="1428750" lvl="2" indent="-514350">
              <a:buFont typeface="+mj-lt"/>
              <a:buAutoNum type="arabicPeriod"/>
            </a:pPr>
            <a:r>
              <a:rPr lang="en-US" sz="2800" cap="none" dirty="0" smtClean="0">
                <a:latin typeface="Calibri" panose="020F0502020204030204" pitchFamily="34" charset="0"/>
                <a:cs typeface="Calibri" panose="020F0502020204030204" pitchFamily="34" charset="0"/>
              </a:rPr>
              <a:t>Do all predictors help explain the response, or only a subset?</a:t>
            </a:r>
          </a:p>
          <a:p>
            <a:pPr marL="1428750" lvl="2" indent="-514350">
              <a:buFont typeface="+mj-lt"/>
              <a:buAutoNum type="arabicPeriod"/>
            </a:pPr>
            <a:r>
              <a:rPr lang="en-US" sz="2800" cap="none" dirty="0" smtClean="0">
                <a:latin typeface="Calibri" panose="020F0502020204030204" pitchFamily="34" charset="0"/>
                <a:cs typeface="Calibri" panose="020F0502020204030204" pitchFamily="34" charset="0"/>
              </a:rPr>
              <a:t>How well does the model fit the data?</a:t>
            </a:r>
          </a:p>
          <a:p>
            <a:pPr marL="1428750" lvl="2" indent="-514350">
              <a:buFont typeface="+mj-lt"/>
              <a:buAutoNum type="arabicPeriod"/>
            </a:pPr>
            <a:r>
              <a:rPr lang="en-US" sz="2800" cap="none" dirty="0" smtClean="0">
                <a:latin typeface="Calibri" panose="020F0502020204030204" pitchFamily="34" charset="0"/>
                <a:cs typeface="Calibri" panose="020F0502020204030204" pitchFamily="34" charset="0"/>
              </a:rPr>
              <a:t>Given a set of input values, what response should we predict, and how accurate are the model predictions?</a:t>
            </a:r>
          </a:p>
          <a:p>
            <a:pPr lvl="2"/>
            <a:endParaRPr lang="en-US" sz="26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99899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smtClean="0">
                    <a:latin typeface="Calibri" panose="020F0502020204030204" pitchFamily="34" charset="0"/>
                    <a:cs typeface="Calibri" panose="020F0502020204030204" pitchFamily="34" charset="0"/>
                  </a:rPr>
                  <a:t>1. Is </a:t>
                </a:r>
                <a:r>
                  <a:rPr lang="en-US" sz="2800" cap="none" dirty="0">
                    <a:latin typeface="Calibri" panose="020F0502020204030204" pitchFamily="34" charset="0"/>
                    <a:cs typeface="Calibri" panose="020F0502020204030204" pitchFamily="34" charset="0"/>
                  </a:rPr>
                  <a:t>at least one of the predictors useful in predicting the response (F-statistic</a:t>
                </a:r>
                <a:r>
                  <a:rPr lang="en-US" sz="2800" cap="none" dirty="0" smtClean="0">
                    <a:latin typeface="Calibri" panose="020F0502020204030204" pitchFamily="34" charset="0"/>
                    <a:cs typeface="Calibri" panose="020F0502020204030204" pitchFamily="34" charset="0"/>
                  </a:rPr>
                  <a:t>)?</a:t>
                </a:r>
              </a:p>
              <a:p>
                <a:pPr lvl="2"/>
                <a:r>
                  <a:rPr lang="en-US" sz="2800" cap="none" dirty="0" smtClean="0">
                    <a:latin typeface="Calibri" panose="020F0502020204030204" pitchFamily="34" charset="0"/>
                    <a:cs typeface="Calibri" panose="020F0502020204030204" pitchFamily="34" charset="0"/>
                  </a:rPr>
                  <a:t>We touched on this before. </a:t>
                </a:r>
                <a:r>
                  <a:rPr lang="en-US" sz="2800" cap="none" dirty="0">
                    <a:latin typeface="Calibri" panose="020F0502020204030204" pitchFamily="34" charset="0"/>
                    <a:cs typeface="Calibri" panose="020F0502020204030204" pitchFamily="34" charset="0"/>
                  </a:rPr>
                  <a:t>It test the hypothesis that </a:t>
                </a:r>
                <a:r>
                  <a:rPr lang="en-US" sz="2800" b="1" cap="none" dirty="0">
                    <a:latin typeface="Calibri" panose="020F0502020204030204" pitchFamily="34" charset="0"/>
                    <a:cs typeface="Calibri" panose="020F0502020204030204" pitchFamily="34" charset="0"/>
                  </a:rPr>
                  <a:t>all</a:t>
                </a:r>
                <a:r>
                  <a:rPr lang="en-US" sz="2800" cap="none" dirty="0">
                    <a:latin typeface="Calibri" panose="020F0502020204030204" pitchFamily="34" charset="0"/>
                    <a:cs typeface="Calibri" panose="020F0502020204030204" pitchFamily="34" charset="0"/>
                  </a:rPr>
                  <a:t> slope coefficients </a:t>
                </a:r>
                <a14:m>
                  <m:oMath xmlns:m="http://schemas.openxmlformats.org/officeDocument/2006/math">
                    <m:sSub>
                      <m:sSubPr>
                        <m:ctrlPr>
                          <a:rPr lang="en-US" sz="2800" b="1" i="1" cap="none">
                            <a:latin typeface="Cambria Math" panose="02040503050406030204" pitchFamily="18" charset="0"/>
                            <a:cs typeface="Calibri" panose="020F0502020204030204" pitchFamily="34" charset="0"/>
                          </a:rPr>
                        </m:ctrlPr>
                      </m:sSubPr>
                      <m:e>
                        <m:r>
                          <m:rPr>
                            <m:nor/>
                          </m:rPr>
                          <a:rPr lang="en-US" sz="2800" cap="none" dirty="0">
                            <a:latin typeface="Calibri" panose="020F0502020204030204" pitchFamily="34" charset="0"/>
                            <a:cs typeface="Calibri" panose="020F0502020204030204" pitchFamily="34" charset="0"/>
                          </a:rPr>
                          <m:t>(</m:t>
                        </m:r>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cs typeface="Calibri" panose="020F0502020204030204" pitchFamily="34" charset="0"/>
                              </a:rPr>
                              <m:t>𝒐</m:t>
                            </m:r>
                          </m:sub>
                        </m:sSub>
                        <m:r>
                          <m:rPr>
                            <m:nor/>
                          </m:rPr>
                          <a:rPr lang="en-US" sz="2800" b="1" cap="none" dirty="0">
                            <a:latin typeface="Calibri" panose="020F0502020204030204" pitchFamily="34" charset="0"/>
                            <a:cs typeface="Calibri" panose="020F0502020204030204" pitchFamily="34" charset="0"/>
                          </a:rPr>
                          <m:t> </m:t>
                        </m:r>
                        <m:r>
                          <m:rPr>
                            <m:nor/>
                          </m:rPr>
                          <a:rPr lang="en-US" sz="2800" cap="none" dirty="0">
                            <a:latin typeface="Calibri" panose="020F0502020204030204" pitchFamily="34" charset="0"/>
                            <a:cs typeface="Calibri" panose="020F0502020204030204" pitchFamily="34" charset="0"/>
                          </a:rPr>
                          <m:t>…</m:t>
                        </m:r>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a:latin typeface="Cambria Math" panose="02040503050406030204" pitchFamily="18" charset="0"/>
                            <a:ea typeface="Cambria Math" panose="02040503050406030204" pitchFamily="18" charset="0"/>
                            <a:cs typeface="Calibri" panose="020F0502020204030204" pitchFamily="34" charset="0"/>
                          </a:rPr>
                          <m:t>𝒑</m:t>
                        </m:r>
                      </m:sub>
                    </m:sSub>
                    <m:r>
                      <a:rPr lang="en-US" sz="2800" b="1" i="1" cap="none">
                        <a:latin typeface="Cambria Math" panose="02040503050406030204" pitchFamily="18" charset="0"/>
                        <a:cs typeface="Calibri" panose="020F0502020204030204" pitchFamily="34" charset="0"/>
                      </a:rPr>
                      <m:t>)=</m:t>
                    </m:r>
                    <m:r>
                      <a:rPr lang="en-US" sz="2800" b="1" i="1" cap="none">
                        <a:latin typeface="Cambria Math" panose="02040503050406030204" pitchFamily="18" charset="0"/>
                        <a:cs typeface="Calibri" panose="020F0502020204030204" pitchFamily="34" charset="0"/>
                      </a:rPr>
                      <m:t>𝟎</m:t>
                    </m:r>
                  </m:oMath>
                </a14:m>
                <a:endParaRPr lang="en-US" sz="2800" b="1" cap="none" dirty="0" smtClean="0">
                  <a:latin typeface="Calibri" panose="020F0502020204030204" pitchFamily="34" charset="0"/>
                  <a:cs typeface="Calibri" panose="020F0502020204030204" pitchFamily="34" charset="0"/>
                </a:endParaRPr>
              </a:p>
              <a:p>
                <a:pPr lvl="2"/>
                <a:r>
                  <a:rPr lang="en-US" sz="2800" cap="none" dirty="0" smtClean="0">
                    <a:latin typeface="Calibri" panose="020F0502020204030204" pitchFamily="34" charset="0"/>
                    <a:cs typeface="Calibri" panose="020F0502020204030204" pitchFamily="34" charset="0"/>
                  </a:rPr>
                  <a:t>A high F-statistic (greater than 1) tells us that the model was able to find </a:t>
                </a:r>
                <a:r>
                  <a:rPr lang="en-US" sz="2800" b="1" cap="none" dirty="0" smtClean="0">
                    <a:latin typeface="Calibri" panose="020F0502020204030204" pitchFamily="34" charset="0"/>
                    <a:cs typeface="Calibri" panose="020F0502020204030204" pitchFamily="34" charset="0"/>
                  </a:rPr>
                  <a:t>at least one </a:t>
                </a:r>
                <a:r>
                  <a:rPr lang="en-US" sz="2800" cap="none" dirty="0" smtClean="0">
                    <a:latin typeface="Calibri" panose="020F0502020204030204" pitchFamily="34" charset="0"/>
                    <a:cs typeface="Calibri" panose="020F0502020204030204" pitchFamily="34" charset="0"/>
                  </a:rPr>
                  <a:t>significant predictor. </a:t>
                </a:r>
              </a:p>
              <a:p>
                <a:pPr lvl="2"/>
                <a:r>
                  <a:rPr lang="en-US" sz="2800" cap="none" dirty="0" smtClean="0">
                    <a:latin typeface="Calibri" panose="020F0502020204030204" pitchFamily="34" charset="0"/>
                    <a:cs typeface="Calibri" panose="020F0502020204030204" pitchFamily="34" charset="0"/>
                  </a:rPr>
                  <a:t>This means we have some traction!</a:t>
                </a:r>
                <a:endParaRPr lang="en-US" sz="2800" cap="none" dirty="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639461"/>
                <a:ext cx="10364451" cy="4830350"/>
              </a:xfrm>
              <a:prstGeom prst="rect">
                <a:avLst/>
              </a:prstGeom>
              <a:blipFill>
                <a:blip r:embed="rId2"/>
                <a:stretch>
                  <a:fillRect t="-253" r="-1706"/>
                </a:stretch>
              </a:blipFill>
            </p:spPr>
            <p:txBody>
              <a:bodyPr/>
              <a:lstStyle/>
              <a:p>
                <a:r>
                  <a:rPr lang="en-US">
                    <a:noFill/>
                  </a:rPr>
                  <a:t> </a:t>
                </a:r>
              </a:p>
            </p:txBody>
          </p:sp>
        </mc:Fallback>
      </mc:AlternateContent>
    </p:spTree>
    <p:extLst>
      <p:ext uri="{BB962C8B-B14F-4D97-AF65-F5344CB8AC3E}">
        <p14:creationId xmlns:p14="http://schemas.microsoft.com/office/powerpoint/2010/main" val="24547321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smtClean="0">
                <a:latin typeface="Calibri" panose="020F0502020204030204" pitchFamily="34" charset="0"/>
                <a:cs typeface="Calibri" panose="020F0502020204030204" pitchFamily="34" charset="0"/>
              </a:rPr>
              <a:t>2. 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800" cap="none" dirty="0" smtClean="0">
                <a:latin typeface="Calibri" panose="020F0502020204030204" pitchFamily="34" charset="0"/>
                <a:cs typeface="Calibri" panose="020F0502020204030204" pitchFamily="34" charset="0"/>
              </a:rPr>
              <a:t>Now we know, based on our F-stat, that there is SOME predictive power in our set of predictors</a:t>
            </a:r>
          </a:p>
          <a:p>
            <a:pPr lvl="2"/>
            <a:r>
              <a:rPr lang="en-US" sz="2800" cap="none" dirty="0" smtClean="0">
                <a:latin typeface="Calibri" panose="020F0502020204030204" pitchFamily="34" charset="0"/>
                <a:cs typeface="Calibri" panose="020F0502020204030204" pitchFamily="34" charset="0"/>
              </a:rPr>
              <a:t>We can select which predictors to use by trying out different combinations and measuring each model’s RSS (what we are trying to minimize)</a:t>
            </a: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34719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a:latin typeface="Calibri" panose="020F0502020204030204" pitchFamily="34" charset="0"/>
                <a:cs typeface="Calibri" panose="020F0502020204030204" pitchFamily="34" charset="0"/>
              </a:rPr>
              <a:t>2. </a:t>
            </a:r>
            <a:r>
              <a:rPr lang="en-US" sz="2800" cap="none" dirty="0" smtClean="0">
                <a:latin typeface="Calibri" panose="020F0502020204030204" pitchFamily="34" charset="0"/>
                <a:cs typeface="Calibri" panose="020F0502020204030204" pitchFamily="34" charset="0"/>
              </a:rPr>
              <a:t>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800" cap="none" dirty="0" smtClean="0">
                <a:latin typeface="Calibri" panose="020F0502020204030204" pitchFamily="34" charset="0"/>
                <a:cs typeface="Calibri" panose="020F0502020204030204" pitchFamily="34" charset="0"/>
              </a:rPr>
              <a:t>Forward selection: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Fit a simple linear regression to each predictor. </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95640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a:latin typeface="Calibri" panose="020F0502020204030204" pitchFamily="34" charset="0"/>
                <a:cs typeface="Calibri" panose="020F0502020204030204" pitchFamily="34" charset="0"/>
              </a:rPr>
              <a:t>2. </a:t>
            </a:r>
            <a:r>
              <a:rPr lang="en-US" sz="2800" cap="none" dirty="0" smtClean="0">
                <a:latin typeface="Calibri" panose="020F0502020204030204" pitchFamily="34" charset="0"/>
                <a:cs typeface="Calibri" panose="020F0502020204030204" pitchFamily="34" charset="0"/>
              </a:rPr>
              <a:t>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800" cap="none" dirty="0" smtClean="0">
                <a:latin typeface="Calibri" panose="020F0502020204030204" pitchFamily="34" charset="0"/>
                <a:cs typeface="Calibri" panose="020F0502020204030204" pitchFamily="34" charset="0"/>
              </a:rPr>
              <a:t>Forward selection: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Fit a simple linear regression to each predictor.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Pick the lowest RSS, use this predictor as your base</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71620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a:latin typeface="Calibri" panose="020F0502020204030204" pitchFamily="34" charset="0"/>
                <a:cs typeface="Calibri" panose="020F0502020204030204" pitchFamily="34" charset="0"/>
              </a:rPr>
              <a:t>2. </a:t>
            </a:r>
            <a:r>
              <a:rPr lang="en-US" sz="2800" cap="none" dirty="0" smtClean="0">
                <a:latin typeface="Calibri" panose="020F0502020204030204" pitchFamily="34" charset="0"/>
                <a:cs typeface="Calibri" panose="020F0502020204030204" pitchFamily="34" charset="0"/>
              </a:rPr>
              <a:t>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800" cap="none" dirty="0" smtClean="0">
                <a:latin typeface="Calibri" panose="020F0502020204030204" pitchFamily="34" charset="0"/>
                <a:cs typeface="Calibri" panose="020F0502020204030204" pitchFamily="34" charset="0"/>
              </a:rPr>
              <a:t>Forward selection: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Fit a simple linear regression to each predictor.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Pick the lowest RSS, use this predictor as your base</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Fit multiple linear regression to each two-variable model, and again pick the model with lowest RSS</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84519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a:latin typeface="Calibri" panose="020F0502020204030204" pitchFamily="34" charset="0"/>
                    <a:cs typeface="Calibri" panose="020F0502020204030204" pitchFamily="34" charset="0"/>
                  </a:rPr>
                  <a:t>2. </a:t>
                </a:r>
                <a:r>
                  <a:rPr lang="en-US" sz="2800" cap="none" dirty="0" smtClean="0">
                    <a:latin typeface="Calibri" panose="020F0502020204030204" pitchFamily="34" charset="0"/>
                    <a:cs typeface="Calibri" panose="020F0502020204030204" pitchFamily="34" charset="0"/>
                  </a:rPr>
                  <a:t>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800" cap="none" dirty="0" smtClean="0">
                    <a:latin typeface="Calibri" panose="020F0502020204030204" pitchFamily="34" charset="0"/>
                    <a:cs typeface="Calibri" panose="020F0502020204030204" pitchFamily="34" charset="0"/>
                  </a:rPr>
                  <a:t>Forward selection: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Fit a simple linear regression to each predictor.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Pick the lowest RSS, use this predictor as your base</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Fit multiple linear regression to each two-variable model, and again pick the model with lowest RSS</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Continue this process until a stopping rule is satisfied (for example, whichever model has the highest </a:t>
                </a:r>
                <a14:m>
                  <m:oMath xmlns:m="http://schemas.openxmlformats.org/officeDocument/2006/math">
                    <m:sSup>
                      <m:sSupPr>
                        <m:ctrlPr>
                          <a:rPr lang="en-US" sz="2600" i="1" cap="none">
                            <a:latin typeface="Cambria Math" panose="02040503050406030204" pitchFamily="18" charset="0"/>
                            <a:cs typeface="Calibri" panose="020F0502020204030204" pitchFamily="34" charset="0"/>
                          </a:rPr>
                        </m:ctrlPr>
                      </m:sSupPr>
                      <m:e>
                        <m:r>
                          <a:rPr lang="en-US" sz="2600" i="1" cap="none">
                            <a:latin typeface="Cambria Math" panose="02040503050406030204" pitchFamily="18" charset="0"/>
                            <a:cs typeface="Calibri" panose="020F0502020204030204" pitchFamily="34" charset="0"/>
                          </a:rPr>
                          <m:t>𝑅</m:t>
                        </m:r>
                      </m:e>
                      <m:sup>
                        <m:r>
                          <a:rPr lang="en-US" sz="2600" i="1" cap="none">
                            <a:latin typeface="Cambria Math" panose="02040503050406030204" pitchFamily="18" charset="0"/>
                            <a:cs typeface="Calibri" panose="020F0502020204030204" pitchFamily="34" charset="0"/>
                          </a:rPr>
                          <m:t>2</m:t>
                        </m:r>
                      </m:sup>
                    </m:sSup>
                  </m:oMath>
                </a14:m>
                <a:r>
                  <a:rPr lang="en-US" sz="2600" cap="none" dirty="0" smtClean="0">
                    <a:latin typeface="Calibri" panose="020F0502020204030204" pitchFamily="34" charset="0"/>
                    <a:cs typeface="Calibri" panose="020F0502020204030204" pitchFamily="34" charset="0"/>
                  </a:rPr>
                  <a:t> or smallest testing data MSE)</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639461"/>
                <a:ext cx="10364451" cy="4830350"/>
              </a:xfrm>
              <a:prstGeom prst="rect">
                <a:avLst/>
              </a:prstGeom>
              <a:blipFill>
                <a:blip r:embed="rId2"/>
                <a:stretch>
                  <a:fillRect t="-253" r="-1235" b="-1263"/>
                </a:stretch>
              </a:blipFill>
            </p:spPr>
            <p:txBody>
              <a:bodyPr/>
              <a:lstStyle/>
              <a:p>
                <a:r>
                  <a:rPr lang="en-US">
                    <a:noFill/>
                  </a:rPr>
                  <a:t> </a:t>
                </a:r>
              </a:p>
            </p:txBody>
          </p:sp>
        </mc:Fallback>
      </mc:AlternateContent>
    </p:spTree>
    <p:extLst>
      <p:ext uri="{BB962C8B-B14F-4D97-AF65-F5344CB8AC3E}">
        <p14:creationId xmlns:p14="http://schemas.microsoft.com/office/powerpoint/2010/main" val="244578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a:latin typeface="Calibri" panose="020F0502020204030204" pitchFamily="34" charset="0"/>
                <a:cs typeface="Calibri" panose="020F0502020204030204" pitchFamily="34" charset="0"/>
              </a:rPr>
              <a:t>2. </a:t>
            </a:r>
            <a:r>
              <a:rPr lang="en-US" sz="2800" cap="none" dirty="0" smtClean="0">
                <a:latin typeface="Calibri" panose="020F0502020204030204" pitchFamily="34" charset="0"/>
                <a:cs typeface="Calibri" panose="020F0502020204030204" pitchFamily="34" charset="0"/>
              </a:rPr>
              <a:t>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800" cap="none" dirty="0" smtClean="0">
                <a:latin typeface="Calibri" panose="020F0502020204030204" pitchFamily="34" charset="0"/>
                <a:cs typeface="Calibri" panose="020F0502020204030204" pitchFamily="34" charset="0"/>
              </a:rPr>
              <a:t>Backward selection: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Add all predictors to the model</a:t>
            </a: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38401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a:latin typeface="Calibri" panose="020F0502020204030204" pitchFamily="34" charset="0"/>
                <a:cs typeface="Calibri" panose="020F0502020204030204" pitchFamily="34" charset="0"/>
              </a:rPr>
              <a:t>2. </a:t>
            </a:r>
            <a:r>
              <a:rPr lang="en-US" sz="2800" cap="none" dirty="0" smtClean="0">
                <a:latin typeface="Calibri" panose="020F0502020204030204" pitchFamily="34" charset="0"/>
                <a:cs typeface="Calibri" panose="020F0502020204030204" pitchFamily="34" charset="0"/>
              </a:rPr>
              <a:t>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800" cap="none" dirty="0" smtClean="0">
                <a:latin typeface="Calibri" panose="020F0502020204030204" pitchFamily="34" charset="0"/>
                <a:cs typeface="Calibri" panose="020F0502020204030204" pitchFamily="34" charset="0"/>
              </a:rPr>
              <a:t>Backward selection: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Add all predictors to the model</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Remove predictor with largest p-value (the least significant variable)</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943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3775" y="1511309"/>
                <a:ext cx="10364452" cy="5088783"/>
              </a:xfrm>
            </p:spPr>
            <p:txBody>
              <a:bodyPr>
                <a:normAutofit/>
              </a:bodyPr>
              <a:lstStyle/>
              <a:p>
                <a:pPr lvl="1"/>
                <a:r>
                  <a:rPr lang="en-US" sz="2800" cap="none" dirty="0" smtClean="0">
                    <a:latin typeface="Calibri" panose="020F0502020204030204" pitchFamily="34" charset="0"/>
                    <a:cs typeface="Calibri" panose="020F0502020204030204" pitchFamily="34" charset="0"/>
                  </a:rPr>
                  <a:t>One input, one target</a:t>
                </a:r>
              </a:p>
              <a:p>
                <a:pPr lvl="1"/>
                <a14:m>
                  <m:oMath xmlns:m="http://schemas.openxmlformats.org/officeDocument/2006/math">
                    <m:r>
                      <a:rPr lang="en-US" sz="2800" b="1" i="1" cap="none" smtClean="0">
                        <a:latin typeface="Cambria Math" panose="02040503050406030204" pitchFamily="18" charset="0"/>
                      </a:rPr>
                      <m:t>𝒀</m:t>
                    </m:r>
                    <m:r>
                      <a:rPr lang="en-US" sz="2800" b="1" i="1" cap="none" smtClean="0">
                        <a:latin typeface="Cambria Math" panose="02040503050406030204" pitchFamily="18" charset="0"/>
                      </a:rPr>
                      <m:t>= </m:t>
                    </m:r>
                    <m:sSub>
                      <m:sSubPr>
                        <m:ctrlPr>
                          <a:rPr lang="en-US" sz="2800" b="1" i="1" cap="none" smtClean="0">
                            <a:latin typeface="Cambria Math" panose="02040503050406030204" pitchFamily="18" charset="0"/>
                          </a:rPr>
                        </m:ctrlPr>
                      </m:sSubPr>
                      <m:e>
                        <m:r>
                          <a:rPr lang="en-US" sz="2800" b="1" i="1" cap="none" smtClean="0">
                            <a:latin typeface="Cambria Math" panose="02040503050406030204" pitchFamily="18" charset="0"/>
                            <a:ea typeface="Cambria Math" panose="02040503050406030204" pitchFamily="18" charset="0"/>
                          </a:rPr>
                          <m:t>𝜷</m:t>
                        </m:r>
                      </m:e>
                      <m:sub>
                        <m:r>
                          <a:rPr lang="en-US" sz="2800" b="1" i="1" cap="none" smtClean="0">
                            <a:latin typeface="Cambria Math" panose="02040503050406030204" pitchFamily="18" charset="0"/>
                          </a:rPr>
                          <m:t>𝟎</m:t>
                        </m:r>
                      </m:sub>
                    </m:sSub>
                    <m:r>
                      <a:rPr lang="en-US" sz="2800" b="1" i="1" cap="none" smtClean="0">
                        <a:latin typeface="Cambria Math" panose="02040503050406030204" pitchFamily="18" charset="0"/>
                      </a:rPr>
                      <m:t>+ </m:t>
                    </m:r>
                    <m:sSub>
                      <m:sSubPr>
                        <m:ctrlPr>
                          <a:rPr lang="en-US" sz="2800" b="1" i="1" cap="none" smtClean="0">
                            <a:latin typeface="Cambria Math" panose="02040503050406030204" pitchFamily="18" charset="0"/>
                          </a:rPr>
                        </m:ctrlPr>
                      </m:sSubPr>
                      <m:e>
                        <m:r>
                          <a:rPr lang="en-US" sz="2800" b="1" i="1" cap="none" smtClean="0">
                            <a:latin typeface="Cambria Math" panose="02040503050406030204" pitchFamily="18" charset="0"/>
                            <a:ea typeface="Cambria Math" panose="02040503050406030204" pitchFamily="18" charset="0"/>
                          </a:rPr>
                          <m:t>𝜷</m:t>
                        </m:r>
                      </m:e>
                      <m:sub>
                        <m:r>
                          <a:rPr lang="en-US" sz="2800" b="1" i="1" cap="none" smtClean="0">
                            <a:latin typeface="Cambria Math" panose="02040503050406030204" pitchFamily="18" charset="0"/>
                          </a:rPr>
                          <m:t>𝟏</m:t>
                        </m:r>
                      </m:sub>
                    </m:sSub>
                    <m:r>
                      <a:rPr lang="en-US" sz="2800" b="1" i="1" cap="none" smtClean="0">
                        <a:latin typeface="Cambria Math" panose="02040503050406030204" pitchFamily="18" charset="0"/>
                      </a:rPr>
                      <m:t>∗</m:t>
                    </m:r>
                    <m:r>
                      <a:rPr lang="en-US" sz="2800" b="1" i="1" cap="none" smtClean="0">
                        <a:latin typeface="Cambria Math" panose="02040503050406030204" pitchFamily="18" charset="0"/>
                      </a:rPr>
                      <m:t>𝑿</m:t>
                    </m:r>
                  </m:oMath>
                </a14:m>
                <a:endParaRPr lang="en-US" sz="2800" b="1" cap="none" dirty="0" smtClean="0">
                  <a:latin typeface="Calibri" panose="020F0502020204030204" pitchFamily="34" charset="0"/>
                  <a:cs typeface="Calibri" panose="020F0502020204030204" pitchFamily="34" charset="0"/>
                </a:endParaRPr>
              </a:p>
              <a:p>
                <a:pPr lvl="1"/>
                <a:r>
                  <a:rPr lang="en-US" sz="2800" cap="none" dirty="0" smtClean="0">
                    <a:latin typeface="Calibri" panose="020F0502020204030204" pitchFamily="34" charset="0"/>
                    <a:cs typeface="Calibri" panose="020F0502020204030204" pitchFamily="34" charset="0"/>
                  </a:rPr>
                  <a:t>Inflexible: assumes a linear relationship</a:t>
                </a:r>
              </a:p>
              <a:p>
                <a:pPr lvl="1"/>
                <a:r>
                  <a:rPr lang="en-US" sz="2800" cap="none" dirty="0" smtClean="0">
                    <a:latin typeface="Calibri" panose="020F0502020204030204" pitchFamily="34" charset="0"/>
                    <a:cs typeface="Calibri" panose="020F0502020204030204" pitchFamily="34" charset="0"/>
                  </a:rPr>
                  <a:t>Parametric: fixed size of parameters to estimate</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t="-240"/>
                </a:stretch>
              </a:blipFill>
            </p:spPr>
            <p:txBody>
              <a:bodyPr/>
              <a:lstStyle/>
              <a:p>
                <a:r>
                  <a:rPr lang="en-US">
                    <a:noFill/>
                  </a:rPr>
                  <a:t> </a:t>
                </a:r>
              </a:p>
            </p:txBody>
          </p:sp>
        </mc:Fallback>
      </mc:AlternateContent>
    </p:spTree>
    <p:extLst>
      <p:ext uri="{BB962C8B-B14F-4D97-AF65-F5344CB8AC3E}">
        <p14:creationId xmlns:p14="http://schemas.microsoft.com/office/powerpoint/2010/main" val="222975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a:latin typeface="Calibri" panose="020F0502020204030204" pitchFamily="34" charset="0"/>
                <a:cs typeface="Calibri" panose="020F0502020204030204" pitchFamily="34" charset="0"/>
              </a:rPr>
              <a:t>2. </a:t>
            </a:r>
            <a:r>
              <a:rPr lang="en-US" sz="2800" cap="none" dirty="0" smtClean="0">
                <a:latin typeface="Calibri" panose="020F0502020204030204" pitchFamily="34" charset="0"/>
                <a:cs typeface="Calibri" panose="020F0502020204030204" pitchFamily="34" charset="0"/>
              </a:rPr>
              <a:t>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800" cap="none" dirty="0" smtClean="0">
                <a:latin typeface="Calibri" panose="020F0502020204030204" pitchFamily="34" charset="0"/>
                <a:cs typeface="Calibri" panose="020F0502020204030204" pitchFamily="34" charset="0"/>
              </a:rPr>
              <a:t>Backward selection: </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Add all predictors to the model</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Remove predictor with largest p-value (the least significant variable)</a:t>
            </a:r>
          </a:p>
          <a:p>
            <a:pPr marL="1885950" lvl="3" indent="-514350">
              <a:buFont typeface="+mj-lt"/>
              <a:buAutoNum type="arabicPeriod"/>
            </a:pPr>
            <a:r>
              <a:rPr lang="en-US" sz="2600" cap="none" dirty="0" smtClean="0">
                <a:latin typeface="Calibri" panose="020F0502020204030204" pitchFamily="34" charset="0"/>
                <a:cs typeface="Calibri" panose="020F0502020204030204" pitchFamily="34" charset="0"/>
              </a:rPr>
              <a:t>Fit new model to remaining predictors, and repeat until stopping rule is met (for example, all p-values must be below some threshold)</a:t>
            </a:r>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4801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smtClean="0">
                    <a:latin typeface="Calibri" panose="020F0502020204030204" pitchFamily="34" charset="0"/>
                    <a:cs typeface="Calibri" panose="020F0502020204030204" pitchFamily="34" charset="0"/>
                  </a:rPr>
                  <a:t>2. Do </a:t>
                </a:r>
                <a:r>
                  <a:rPr lang="en-US" sz="2800" cap="none" dirty="0">
                    <a:latin typeface="Calibri" panose="020F0502020204030204" pitchFamily="34" charset="0"/>
                    <a:cs typeface="Calibri" panose="020F0502020204030204" pitchFamily="34" charset="0"/>
                  </a:rPr>
                  <a:t>all predictors help explain the response, or only a subset?</a:t>
                </a:r>
              </a:p>
              <a:p>
                <a:pPr lvl="2"/>
                <a:r>
                  <a:rPr lang="en-US" sz="2600" cap="none" dirty="0" smtClean="0">
                    <a:latin typeface="Calibri" panose="020F0502020204030204" pitchFamily="34" charset="0"/>
                    <a:cs typeface="Calibri" panose="020F0502020204030204" pitchFamily="34" charset="0"/>
                  </a:rPr>
                  <a:t>There is also Mixed selection, which is a combination of both forward and backward selection, and Best selection, which tries every possible combination. This results in </a:t>
                </a:r>
                <a14:m>
                  <m:oMath xmlns:m="http://schemas.openxmlformats.org/officeDocument/2006/math">
                    <m:sSup>
                      <m:sSupPr>
                        <m:ctrlPr>
                          <a:rPr lang="en-US" sz="2600" i="1" cap="none" smtClean="0">
                            <a:latin typeface="Cambria Math" panose="02040503050406030204" pitchFamily="18" charset="0"/>
                            <a:cs typeface="Calibri" panose="020F0502020204030204" pitchFamily="34" charset="0"/>
                          </a:rPr>
                        </m:ctrlPr>
                      </m:sSupPr>
                      <m:e>
                        <m:r>
                          <a:rPr lang="en-US" sz="2600" b="0" i="1" cap="none" smtClean="0">
                            <a:latin typeface="Cambria Math" panose="02040503050406030204" pitchFamily="18" charset="0"/>
                            <a:cs typeface="Calibri" panose="020F0502020204030204" pitchFamily="34" charset="0"/>
                          </a:rPr>
                          <m:t>2</m:t>
                        </m:r>
                      </m:e>
                      <m:sup>
                        <m:r>
                          <a:rPr lang="en-US" sz="2600" b="0" i="1" cap="none" smtClean="0">
                            <a:latin typeface="Cambria Math" panose="02040503050406030204" pitchFamily="18" charset="0"/>
                            <a:cs typeface="Calibri" panose="020F0502020204030204" pitchFamily="34" charset="0"/>
                          </a:rPr>
                          <m:t>𝑝</m:t>
                        </m:r>
                      </m:sup>
                    </m:sSup>
                  </m:oMath>
                </a14:m>
                <a:r>
                  <a:rPr lang="en-US" sz="2600" cap="none" dirty="0" smtClean="0">
                    <a:latin typeface="Calibri" panose="020F0502020204030204" pitchFamily="34" charset="0"/>
                    <a:cs typeface="Calibri" panose="020F0502020204030204" pitchFamily="34" charset="0"/>
                  </a:rPr>
                  <a:t> models. </a:t>
                </a:r>
              </a:p>
              <a:p>
                <a:pPr lvl="2"/>
                <a:r>
                  <a:rPr lang="en-US" sz="2600" cap="none" dirty="0" smtClean="0">
                    <a:latin typeface="Calibri" panose="020F0502020204030204" pitchFamily="34" charset="0"/>
                    <a:cs typeface="Calibri" panose="020F0502020204030204" pitchFamily="34" charset="0"/>
                  </a:rPr>
                  <a:t>Backward selection will not work if </a:t>
                </a:r>
                <a:r>
                  <a:rPr lang="en-US" sz="2600" b="1" cap="none" dirty="0" smtClean="0">
                    <a:latin typeface="Calibri" panose="020F0502020204030204" pitchFamily="34" charset="0"/>
                    <a:cs typeface="Calibri" panose="020F0502020204030204" pitchFamily="34" charset="0"/>
                  </a:rPr>
                  <a:t>p &gt; n</a:t>
                </a:r>
              </a:p>
              <a:p>
                <a:pPr lvl="2"/>
                <a:r>
                  <a:rPr lang="en-US" sz="2600" cap="none" dirty="0" smtClean="0">
                    <a:latin typeface="Calibri" panose="020F0502020204030204" pitchFamily="34" charset="0"/>
                    <a:cs typeface="Calibri" panose="020F0502020204030204" pitchFamily="34" charset="0"/>
                  </a:rPr>
                  <a:t>This is because we do not have enough data to optimize the predictors. In this situation, start with forward selection, or use a different ML algorithm! </a:t>
                </a: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639461"/>
                <a:ext cx="10364451" cy="4830350"/>
              </a:xfrm>
              <a:prstGeom prst="rect">
                <a:avLst/>
              </a:prstGeom>
              <a:blipFill>
                <a:blip r:embed="rId2"/>
                <a:stretch>
                  <a:fillRect t="-253"/>
                </a:stretch>
              </a:blipFill>
            </p:spPr>
            <p:txBody>
              <a:bodyPr/>
              <a:lstStyle/>
              <a:p>
                <a:r>
                  <a:rPr lang="en-US">
                    <a:noFill/>
                  </a:rPr>
                  <a:t> </a:t>
                </a:r>
              </a:p>
            </p:txBody>
          </p:sp>
        </mc:Fallback>
      </mc:AlternateContent>
    </p:spTree>
    <p:extLst>
      <p:ext uri="{BB962C8B-B14F-4D97-AF65-F5344CB8AC3E}">
        <p14:creationId xmlns:p14="http://schemas.microsoft.com/office/powerpoint/2010/main" val="15246859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800" cap="none" dirty="0">
                    <a:latin typeface="Calibri" panose="020F0502020204030204" pitchFamily="34" charset="0"/>
                    <a:cs typeface="Calibri" panose="020F0502020204030204" pitchFamily="34" charset="0"/>
                  </a:rPr>
                  <a:t>3. How well does the model fit the data</a:t>
                </a:r>
                <a:r>
                  <a:rPr lang="en-US" sz="2800" cap="none" dirty="0" smtClean="0">
                    <a:latin typeface="Calibri" panose="020F0502020204030204" pitchFamily="34" charset="0"/>
                    <a:cs typeface="Calibri" panose="020F0502020204030204" pitchFamily="34" charset="0"/>
                  </a:rPr>
                  <a:t>?</a:t>
                </a:r>
              </a:p>
              <a:p>
                <a:pPr lvl="2"/>
                <a:r>
                  <a:rPr lang="en-US" sz="2600" cap="none" dirty="0" smtClean="0">
                    <a:latin typeface="Calibri" panose="020F0502020204030204" pitchFamily="34" charset="0"/>
                    <a:cs typeface="Calibri" panose="020F0502020204030204" pitchFamily="34" charset="0"/>
                  </a:rPr>
                  <a:t>We are already familiar with these concepts</a:t>
                </a:r>
              </a:p>
              <a:p>
                <a:pPr lvl="3"/>
                <a:r>
                  <a:rPr lang="en-US" sz="2400" cap="none" dirty="0" smtClean="0">
                    <a:latin typeface="Calibri" panose="020F0502020204030204" pitchFamily="34" charset="0"/>
                    <a:cs typeface="Calibri" panose="020F0502020204030204" pitchFamily="34" charset="0"/>
                  </a:rPr>
                  <a:t>Residual standard error (RSE)</a:t>
                </a:r>
              </a:p>
              <a:p>
                <a:pPr lvl="3"/>
                <a:r>
                  <a:rPr lang="en-US" sz="2400" cap="none" dirty="0" smtClean="0">
                    <a:latin typeface="Calibri" panose="020F0502020204030204" pitchFamily="34" charset="0"/>
                    <a:cs typeface="Calibri" panose="020F0502020204030204" pitchFamily="34" charset="0"/>
                  </a:rPr>
                  <a:t>R-squared (</a:t>
                </a:r>
                <a14:m>
                  <m:oMath xmlns:m="http://schemas.openxmlformats.org/officeDocument/2006/math">
                    <m:sSup>
                      <m:sSupPr>
                        <m:ctrlPr>
                          <a:rPr lang="en-US" sz="2400" i="1" cap="none">
                            <a:latin typeface="Cambria Math" panose="02040503050406030204" pitchFamily="18" charset="0"/>
                            <a:cs typeface="Calibri" panose="020F0502020204030204" pitchFamily="34" charset="0"/>
                          </a:rPr>
                        </m:ctrlPr>
                      </m:sSupPr>
                      <m:e>
                        <m:r>
                          <a:rPr lang="en-US" sz="2400" i="1" cap="none">
                            <a:latin typeface="Cambria Math" panose="02040503050406030204" pitchFamily="18" charset="0"/>
                            <a:cs typeface="Calibri" panose="020F0502020204030204" pitchFamily="34" charset="0"/>
                          </a:rPr>
                          <m:t>𝑅</m:t>
                        </m:r>
                      </m:e>
                      <m:sup>
                        <m:r>
                          <a:rPr lang="en-US" sz="2400" i="1" cap="none">
                            <a:latin typeface="Cambria Math" panose="02040503050406030204" pitchFamily="18" charset="0"/>
                            <a:cs typeface="Calibri" panose="020F0502020204030204" pitchFamily="34" charset="0"/>
                          </a:rPr>
                          <m:t>2</m:t>
                        </m:r>
                      </m:sup>
                    </m:sSup>
                  </m:oMath>
                </a14:m>
                <a:r>
                  <a:rPr lang="en-US" sz="2400" cap="none" dirty="0" smtClean="0">
                    <a:latin typeface="Calibri" panose="020F0502020204030204" pitchFamily="34" charset="0"/>
                    <a:cs typeface="Calibri" panose="020F0502020204030204" pitchFamily="34" charset="0"/>
                  </a:rPr>
                  <a:t>)</a:t>
                </a:r>
              </a:p>
              <a:p>
                <a:pPr lvl="2"/>
                <a:r>
                  <a:rPr lang="en-US" sz="2600" cap="none" dirty="0" smtClean="0">
                    <a:latin typeface="Calibri" panose="020F0502020204030204" pitchFamily="34" charset="0"/>
                    <a:cs typeface="Calibri" panose="020F0502020204030204" pitchFamily="34" charset="0"/>
                  </a:rPr>
                  <a:t>Adjusted </a:t>
                </a:r>
                <a14:m>
                  <m:oMath xmlns:m="http://schemas.openxmlformats.org/officeDocument/2006/math">
                    <m:sSup>
                      <m:sSupPr>
                        <m:ctrlPr>
                          <a:rPr lang="en-US" sz="2600" i="1" cap="none">
                            <a:latin typeface="Cambria Math" panose="02040503050406030204" pitchFamily="18" charset="0"/>
                            <a:cs typeface="Calibri" panose="020F0502020204030204" pitchFamily="34" charset="0"/>
                          </a:rPr>
                        </m:ctrlPr>
                      </m:sSupPr>
                      <m:e>
                        <m:r>
                          <a:rPr lang="en-US" sz="2600" i="1" cap="none">
                            <a:latin typeface="Cambria Math" panose="02040503050406030204" pitchFamily="18" charset="0"/>
                            <a:cs typeface="Calibri" panose="020F0502020204030204" pitchFamily="34" charset="0"/>
                          </a:rPr>
                          <m:t>𝑅</m:t>
                        </m:r>
                      </m:e>
                      <m:sup>
                        <m:r>
                          <a:rPr lang="en-US" sz="2600" i="1" cap="none">
                            <a:latin typeface="Cambria Math" panose="02040503050406030204" pitchFamily="18" charset="0"/>
                            <a:cs typeface="Calibri" panose="020F0502020204030204" pitchFamily="34" charset="0"/>
                          </a:rPr>
                          <m:t>2</m:t>
                        </m:r>
                      </m:sup>
                    </m:sSup>
                  </m:oMath>
                </a14:m>
                <a:r>
                  <a:rPr lang="en-US" sz="2600" cap="none" dirty="0" smtClean="0">
                    <a:latin typeface="Calibri" panose="020F0502020204030204" pitchFamily="34" charset="0"/>
                    <a:cs typeface="Calibri" panose="020F0502020204030204" pitchFamily="34" charset="0"/>
                  </a:rPr>
                  <a:t> </a:t>
                </a:r>
              </a:p>
              <a:p>
                <a:pPr lvl="3"/>
                <a:r>
                  <a:rPr lang="en-US" sz="2400" cap="none" dirty="0" smtClean="0">
                    <a:latin typeface="Calibri" panose="020F0502020204030204" pitchFamily="34" charset="0"/>
                    <a:cs typeface="Calibri" panose="020F0502020204030204" pitchFamily="34" charset="0"/>
                  </a:rPr>
                  <a:t>Since </a:t>
                </a:r>
                <a:r>
                  <a:rPr lang="en-US" sz="2400" b="1" cap="none" dirty="0" smtClean="0">
                    <a:latin typeface="Calibri" panose="020F0502020204030204" pitchFamily="34" charset="0"/>
                    <a:cs typeface="Calibri" panose="020F0502020204030204" pitchFamily="34" charset="0"/>
                  </a:rPr>
                  <a:t>RSS</a:t>
                </a:r>
                <a:r>
                  <a:rPr lang="en-US" sz="2400" cap="none" dirty="0" smtClean="0">
                    <a:latin typeface="Calibri" panose="020F0502020204030204" pitchFamily="34" charset="0"/>
                    <a:cs typeface="Calibri" panose="020F0502020204030204" pitchFamily="34" charset="0"/>
                  </a:rPr>
                  <a:t> always declines as we add more variables, </a:t>
                </a:r>
                <a14:m>
                  <m:oMath xmlns:m="http://schemas.openxmlformats.org/officeDocument/2006/math">
                    <m:sSup>
                      <m:sSupPr>
                        <m:ctrlPr>
                          <a:rPr lang="en-US" sz="2400" i="1" cap="none">
                            <a:latin typeface="Cambria Math" panose="02040503050406030204" pitchFamily="18" charset="0"/>
                            <a:cs typeface="Calibri" panose="020F0502020204030204" pitchFamily="34" charset="0"/>
                          </a:rPr>
                        </m:ctrlPr>
                      </m:sSupPr>
                      <m:e>
                        <m:r>
                          <a:rPr lang="en-US" sz="2400" i="1" cap="none">
                            <a:latin typeface="Cambria Math" panose="02040503050406030204" pitchFamily="18" charset="0"/>
                            <a:cs typeface="Calibri" panose="020F0502020204030204" pitchFamily="34" charset="0"/>
                          </a:rPr>
                          <m:t>𝑅</m:t>
                        </m:r>
                      </m:e>
                      <m:sup>
                        <m:r>
                          <a:rPr lang="en-US" sz="2400" i="1" cap="none">
                            <a:latin typeface="Cambria Math" panose="02040503050406030204" pitchFamily="18" charset="0"/>
                            <a:cs typeface="Calibri" panose="020F0502020204030204" pitchFamily="34" charset="0"/>
                          </a:rPr>
                          <m:t>2</m:t>
                        </m:r>
                      </m:sup>
                    </m:sSup>
                  </m:oMath>
                </a14:m>
                <a:r>
                  <a:rPr lang="en-US" sz="2400" cap="none" dirty="0" smtClean="0">
                    <a:latin typeface="Calibri" panose="020F0502020204030204" pitchFamily="34" charset="0"/>
                    <a:cs typeface="Calibri" panose="020F0502020204030204" pitchFamily="34" charset="0"/>
                  </a:rPr>
                  <a:t> always increases. </a:t>
                </a:r>
              </a:p>
              <a:p>
                <a:pPr lvl="3"/>
                <a:r>
                  <a:rPr lang="en-US" sz="2400" cap="none" dirty="0" smtClean="0">
                    <a:latin typeface="Calibri" panose="020F0502020204030204" pitchFamily="34" charset="0"/>
                    <a:cs typeface="Calibri" panose="020F0502020204030204" pitchFamily="34" charset="0"/>
                  </a:rPr>
                  <a:t>Adjusted </a:t>
                </a:r>
                <a14:m>
                  <m:oMath xmlns:m="http://schemas.openxmlformats.org/officeDocument/2006/math">
                    <m:sSup>
                      <m:sSupPr>
                        <m:ctrlPr>
                          <a:rPr lang="en-US" sz="2400" i="1" cap="none">
                            <a:latin typeface="Cambria Math" panose="02040503050406030204" pitchFamily="18" charset="0"/>
                            <a:cs typeface="Calibri" panose="020F0502020204030204" pitchFamily="34" charset="0"/>
                          </a:rPr>
                        </m:ctrlPr>
                      </m:sSupPr>
                      <m:e>
                        <m:r>
                          <a:rPr lang="en-US" sz="2400" i="1" cap="none">
                            <a:latin typeface="Cambria Math" panose="02040503050406030204" pitchFamily="18" charset="0"/>
                            <a:cs typeface="Calibri" panose="020F0502020204030204" pitchFamily="34" charset="0"/>
                          </a:rPr>
                          <m:t>𝑅</m:t>
                        </m:r>
                      </m:e>
                      <m:sup>
                        <m:r>
                          <a:rPr lang="en-US" sz="2400" i="1" cap="none">
                            <a:latin typeface="Cambria Math" panose="02040503050406030204" pitchFamily="18" charset="0"/>
                            <a:cs typeface="Calibri" panose="020F0502020204030204" pitchFamily="34" charset="0"/>
                          </a:rPr>
                          <m:t>2</m:t>
                        </m:r>
                      </m:sup>
                    </m:sSup>
                  </m:oMath>
                </a14:m>
                <a:r>
                  <a:rPr lang="en-US" sz="2400" cap="none" dirty="0" smtClean="0">
                    <a:latin typeface="Calibri" panose="020F0502020204030204" pitchFamily="34" charset="0"/>
                    <a:cs typeface="Calibri" panose="020F0502020204030204" pitchFamily="34" charset="0"/>
                  </a:rPr>
                  <a:t> penalizes the model as more predictors are added, much like RSE does.</a:t>
                </a:r>
              </a:p>
              <a:p>
                <a:pPr lvl="2"/>
                <a:r>
                  <a:rPr lang="en-US" sz="2600" cap="none" dirty="0" smtClean="0">
                    <a:latin typeface="Calibri" panose="020F0502020204030204" pitchFamily="34" charset="0"/>
                    <a:cs typeface="Calibri" panose="020F0502020204030204" pitchFamily="34" charset="0"/>
                  </a:rPr>
                  <a:t>AIC, BIC are other measures that help drive model selection and help avoid overfitting with too many predictors</a:t>
                </a:r>
                <a:endParaRPr lang="en-US" sz="2600" cap="none" dirty="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639461"/>
                <a:ext cx="10364451" cy="4830350"/>
              </a:xfrm>
              <a:prstGeom prst="rect">
                <a:avLst/>
              </a:prstGeom>
              <a:blipFill>
                <a:blip r:embed="rId2"/>
                <a:stretch>
                  <a:fillRect b="-126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924106" y="2710543"/>
            <a:ext cx="3990308" cy="1151354"/>
          </a:xfrm>
          <a:prstGeom prst="rect">
            <a:avLst/>
          </a:prstGeom>
        </p:spPr>
      </p:pic>
    </p:spTree>
    <p:extLst>
      <p:ext uri="{BB962C8B-B14F-4D97-AF65-F5344CB8AC3E}">
        <p14:creationId xmlns:p14="http://schemas.microsoft.com/office/powerpoint/2010/main" val="6292220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600" cap="none" dirty="0" smtClean="0">
                    <a:latin typeface="Calibri" panose="020F0502020204030204" pitchFamily="34" charset="0"/>
                    <a:cs typeface="Calibri" panose="020F0502020204030204" pitchFamily="34" charset="0"/>
                  </a:rPr>
                  <a:t>4</a:t>
                </a:r>
                <a:r>
                  <a:rPr lang="en-US" sz="2600" cap="none" dirty="0">
                    <a:latin typeface="Calibri" panose="020F0502020204030204" pitchFamily="34" charset="0"/>
                    <a:cs typeface="Calibri" panose="020F0502020204030204" pitchFamily="34" charset="0"/>
                  </a:rPr>
                  <a:t>. How accurate are the model predictions?</a:t>
                </a:r>
              </a:p>
              <a:p>
                <a:pPr lvl="2"/>
                <a:r>
                  <a:rPr lang="en-US" sz="2400" cap="none" dirty="0" smtClean="0">
                    <a:latin typeface="Calibri" panose="020F0502020204030204" pitchFamily="34" charset="0"/>
                    <a:cs typeface="Calibri" panose="020F0502020204030204" pitchFamily="34" charset="0"/>
                  </a:rPr>
                  <a:t>Once we have a model, it is easy to predict a new response based on a new set of input data. Prediction errors come from two places. </a:t>
                </a:r>
              </a:p>
              <a:p>
                <a:pPr lvl="2"/>
                <a:r>
                  <a:rPr lang="en-US" sz="2400" cap="none" dirty="0" smtClean="0">
                    <a:latin typeface="Calibri" panose="020F0502020204030204" pitchFamily="34" charset="0"/>
                    <a:cs typeface="Calibri" panose="020F0502020204030204" pitchFamily="34" charset="0"/>
                  </a:rPr>
                  <a:t>Since the coefficients are estimates of the true coefficients, we will always have some error in our coefficient estimates (</a:t>
                </a:r>
                <a:r>
                  <a:rPr lang="en-US" sz="2400" b="1" cap="none" dirty="0" smtClean="0">
                    <a:latin typeface="Calibri" panose="020F0502020204030204" pitchFamily="34" charset="0"/>
                    <a:cs typeface="Calibri" panose="020F0502020204030204" pitchFamily="34" charset="0"/>
                  </a:rPr>
                  <a:t>reducible error</a:t>
                </a:r>
                <a:r>
                  <a:rPr lang="en-US" sz="2400" cap="none" dirty="0" smtClean="0">
                    <a:latin typeface="Calibri" panose="020F0502020204030204" pitchFamily="34" charset="0"/>
                    <a:cs typeface="Calibri" panose="020F0502020204030204" pitchFamily="34" charset="0"/>
                  </a:rPr>
                  <a:t>)</a:t>
                </a:r>
              </a:p>
              <a:p>
                <a:pPr lvl="2"/>
                <a:r>
                  <a:rPr lang="en-US" sz="2400" cap="none" dirty="0" smtClean="0">
                    <a:latin typeface="Calibri" panose="020F0502020204030204" pitchFamily="34" charset="0"/>
                    <a:cs typeface="Calibri" panose="020F0502020204030204" pitchFamily="34" charset="0"/>
                  </a:rPr>
                  <a:t>We can construct </a:t>
                </a:r>
                <a:r>
                  <a:rPr lang="en-US" sz="2400" b="1" cap="none" dirty="0" smtClean="0">
                    <a:latin typeface="Calibri" panose="020F0502020204030204" pitchFamily="34" charset="0"/>
                    <a:cs typeface="Calibri" panose="020F0502020204030204" pitchFamily="34" charset="0"/>
                  </a:rPr>
                  <a:t>confidence intervals </a:t>
                </a:r>
                <a:r>
                  <a:rPr lang="en-US" sz="2400" cap="none" dirty="0" smtClean="0">
                    <a:latin typeface="Calibri" panose="020F0502020204030204" pitchFamily="34" charset="0"/>
                    <a:cs typeface="Calibri" panose="020F0502020204030204" pitchFamily="34" charset="0"/>
                  </a:rPr>
                  <a:t>to determine how close our estimate, </a:t>
                </a:r>
                <a14:m>
                  <m:oMath xmlns:m="http://schemas.openxmlformats.org/officeDocument/2006/math">
                    <m:acc>
                      <m:accPr>
                        <m:chr m:val="̂"/>
                        <m:ctrlPr>
                          <a:rPr lang="en-US" sz="2400" b="1" i="1" cap="none" smtClean="0">
                            <a:latin typeface="Cambria Math" panose="02040503050406030204" pitchFamily="18" charset="0"/>
                            <a:cs typeface="Calibri" panose="020F0502020204030204" pitchFamily="34" charset="0"/>
                          </a:rPr>
                        </m:ctrlPr>
                      </m:accPr>
                      <m:e>
                        <m:r>
                          <a:rPr lang="en-US" sz="2400" b="1" i="1" cap="none" smtClean="0">
                            <a:latin typeface="Cambria Math" panose="02040503050406030204" pitchFamily="18" charset="0"/>
                            <a:cs typeface="Calibri" panose="020F0502020204030204" pitchFamily="34" charset="0"/>
                          </a:rPr>
                          <m:t>𝒀</m:t>
                        </m:r>
                      </m:e>
                    </m:acc>
                  </m:oMath>
                </a14:m>
                <a:r>
                  <a:rPr lang="en-US" sz="2400" cap="none" dirty="0" smtClean="0">
                    <a:latin typeface="Calibri" panose="020F0502020204030204" pitchFamily="34" charset="0"/>
                    <a:cs typeface="Calibri" panose="020F0502020204030204" pitchFamily="34" charset="0"/>
                  </a:rPr>
                  <a:t>, will be to </a:t>
                </a:r>
                <a:r>
                  <a:rPr lang="en-US" sz="2400" b="1" i="1" cap="none" dirty="0" smtClean="0">
                    <a:latin typeface="Calibri" panose="020F0502020204030204" pitchFamily="34" charset="0"/>
                    <a:cs typeface="Calibri" panose="020F0502020204030204" pitchFamily="34" charset="0"/>
                  </a:rPr>
                  <a:t>f(X) </a:t>
                </a:r>
                <a:r>
                  <a:rPr lang="en-US" sz="2400" cap="none" dirty="0" smtClean="0">
                    <a:latin typeface="Calibri" panose="020F0502020204030204" pitchFamily="34" charset="0"/>
                    <a:cs typeface="Calibri" panose="020F0502020204030204" pitchFamily="34" charset="0"/>
                  </a:rPr>
                  <a:t>(the true population function) based on our coefficient estimates</a:t>
                </a:r>
              </a:p>
              <a:p>
                <a:pPr lvl="2"/>
                <a:endParaRPr lang="en-US" sz="2400" b="1" i="1" cap="none" dirty="0" smtClean="0">
                  <a:latin typeface="Calibri" panose="020F0502020204030204" pitchFamily="34" charset="0"/>
                  <a:cs typeface="Calibri" panose="020F0502020204030204" pitchFamily="34" charset="0"/>
                </a:endParaRPr>
              </a:p>
              <a:p>
                <a:pPr lvl="2"/>
                <a:endParaRPr lang="en-US" sz="24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639461"/>
                <a:ext cx="10364451" cy="483035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239088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457200" lvl="1" indent="0">
                  <a:buNone/>
                </a:pPr>
                <a:r>
                  <a:rPr lang="en-US" sz="2600" cap="none" dirty="0" smtClean="0">
                    <a:latin typeface="Calibri" panose="020F0502020204030204" pitchFamily="34" charset="0"/>
                    <a:cs typeface="Calibri" panose="020F0502020204030204" pitchFamily="34" charset="0"/>
                  </a:rPr>
                  <a:t>4</a:t>
                </a:r>
                <a:r>
                  <a:rPr lang="en-US" sz="2600" cap="none" dirty="0">
                    <a:latin typeface="Calibri" panose="020F0502020204030204" pitchFamily="34" charset="0"/>
                    <a:cs typeface="Calibri" panose="020F0502020204030204" pitchFamily="34" charset="0"/>
                  </a:rPr>
                  <a:t>. How accurate are the model predictions?</a:t>
                </a:r>
              </a:p>
              <a:p>
                <a:pPr lvl="2"/>
                <a:r>
                  <a:rPr lang="en-US" sz="2400" cap="none" dirty="0">
                    <a:latin typeface="Calibri" panose="020F0502020204030204" pitchFamily="34" charset="0"/>
                    <a:cs typeface="Calibri" panose="020F0502020204030204" pitchFamily="34" charset="0"/>
                  </a:rPr>
                  <a:t>Similarly, since the function itself is an estimate of a real world function, we will always have some random error </a:t>
                </a:r>
                <a14:m>
                  <m:oMath xmlns:m="http://schemas.openxmlformats.org/officeDocument/2006/math">
                    <m:r>
                      <a:rPr lang="en-US" sz="2600" b="1" i="1" cap="none">
                        <a:latin typeface="Cambria Math" panose="02040503050406030204" pitchFamily="18" charset="0"/>
                        <a:cs typeface="Calibri" panose="020F0502020204030204" pitchFamily="34" charset="0"/>
                      </a:rPr>
                      <m:t>𝒆</m:t>
                    </m:r>
                  </m:oMath>
                </a14:m>
                <a:r>
                  <a:rPr lang="en-US" sz="2600" cap="none" dirty="0">
                    <a:latin typeface="Calibri" panose="020F0502020204030204" pitchFamily="34" charset="0"/>
                    <a:cs typeface="Calibri" panose="020F0502020204030204" pitchFamily="34" charset="0"/>
                  </a:rPr>
                  <a:t> </a:t>
                </a:r>
                <a:r>
                  <a:rPr lang="en-US" sz="2400" cap="none" dirty="0">
                    <a:latin typeface="Calibri" panose="020F0502020204030204" pitchFamily="34" charset="0"/>
                    <a:cs typeface="Calibri" panose="020F0502020204030204" pitchFamily="34" charset="0"/>
                  </a:rPr>
                  <a:t>(</a:t>
                </a:r>
                <a:r>
                  <a:rPr lang="en-US" sz="2400" b="1" cap="none" dirty="0">
                    <a:latin typeface="Calibri" panose="020F0502020204030204" pitchFamily="34" charset="0"/>
                    <a:cs typeface="Calibri" panose="020F0502020204030204" pitchFamily="34" charset="0"/>
                  </a:rPr>
                  <a:t>irreducible error</a:t>
                </a:r>
                <a:r>
                  <a:rPr lang="en-US" sz="2400" cap="none" dirty="0" smtClean="0">
                    <a:latin typeface="Calibri" panose="020F0502020204030204" pitchFamily="34" charset="0"/>
                    <a:cs typeface="Calibri" panose="020F0502020204030204" pitchFamily="34" charset="0"/>
                  </a:rPr>
                  <a:t>)</a:t>
                </a:r>
              </a:p>
              <a:p>
                <a:pPr lvl="2"/>
                <a:r>
                  <a:rPr lang="en-US" sz="2400" cap="none" dirty="0" smtClean="0">
                    <a:latin typeface="Calibri" panose="020F0502020204030204" pitchFamily="34" charset="0"/>
                    <a:cs typeface="Calibri" panose="020F0502020204030204" pitchFamily="34" charset="0"/>
                  </a:rPr>
                  <a:t>Specifically, it’s asking how much will one target value, Y, differ from the estimate of Y?</a:t>
                </a:r>
                <a:endParaRPr lang="en-US" sz="2400" cap="none" dirty="0">
                  <a:latin typeface="Calibri" panose="020F0502020204030204" pitchFamily="34" charset="0"/>
                  <a:cs typeface="Calibri" panose="020F0502020204030204" pitchFamily="34" charset="0"/>
                </a:endParaRPr>
              </a:p>
              <a:p>
                <a:pPr lvl="2"/>
                <a:r>
                  <a:rPr lang="en-US" sz="2400" cap="none" dirty="0">
                    <a:latin typeface="Calibri" panose="020F0502020204030204" pitchFamily="34" charset="0"/>
                    <a:cs typeface="Calibri" panose="020F0502020204030204" pitchFamily="34" charset="0"/>
                  </a:rPr>
                  <a:t>We use </a:t>
                </a:r>
                <a:r>
                  <a:rPr lang="en-US" sz="2400" b="1" cap="none" dirty="0">
                    <a:latin typeface="Calibri" panose="020F0502020204030204" pitchFamily="34" charset="0"/>
                    <a:cs typeface="Calibri" panose="020F0502020204030204" pitchFamily="34" charset="0"/>
                  </a:rPr>
                  <a:t>prediction intervals </a:t>
                </a:r>
                <a:r>
                  <a:rPr lang="en-US" sz="2400" cap="none" dirty="0">
                    <a:latin typeface="Calibri" panose="020F0502020204030204" pitchFamily="34" charset="0"/>
                    <a:cs typeface="Calibri" panose="020F0502020204030204" pitchFamily="34" charset="0"/>
                  </a:rPr>
                  <a:t>to quantify this irreducible error, which are wider than confidence intervals as they incorporate both types of errors. </a:t>
                </a:r>
              </a:p>
              <a:p>
                <a:pPr lvl="2"/>
                <a:r>
                  <a:rPr lang="en-US" sz="2400" cap="none" dirty="0">
                    <a:latin typeface="Calibri" panose="020F0502020204030204" pitchFamily="34" charset="0"/>
                    <a:cs typeface="Calibri" panose="020F0502020204030204" pitchFamily="34" charset="0"/>
                  </a:rPr>
                  <a:t>Pages 81-82 in the textbook for more information on these</a:t>
                </a:r>
              </a:p>
              <a:p>
                <a:pPr lvl="2"/>
                <a:endParaRPr lang="en-US" sz="24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639461"/>
                <a:ext cx="10364451" cy="4830350"/>
              </a:xfrm>
              <a:prstGeom prst="rect">
                <a:avLst/>
              </a:prstGeom>
              <a:blipFill>
                <a:blip r:embed="rId2"/>
                <a:stretch>
                  <a:fillRect r="-765"/>
                </a:stretch>
              </a:blipFill>
            </p:spPr>
            <p:txBody>
              <a:bodyPr/>
              <a:lstStyle/>
              <a:p>
                <a:r>
                  <a:rPr lang="en-US">
                    <a:noFill/>
                  </a:rPr>
                  <a:t> </a:t>
                </a:r>
              </a:p>
            </p:txBody>
          </p:sp>
        </mc:Fallback>
      </mc:AlternateContent>
    </p:spTree>
    <p:extLst>
      <p:ext uri="{BB962C8B-B14F-4D97-AF65-F5344CB8AC3E}">
        <p14:creationId xmlns:p14="http://schemas.microsoft.com/office/powerpoint/2010/main" val="1361687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Other considerations:</a:t>
            </a:r>
          </a:p>
          <a:p>
            <a:pPr lvl="2"/>
            <a:r>
              <a:rPr lang="en-US" sz="2800" cap="none" dirty="0" smtClean="0">
                <a:latin typeface="Calibri" panose="020F0502020204030204" pitchFamily="34" charset="0"/>
                <a:cs typeface="Calibri" panose="020F0502020204030204" pitchFamily="34" charset="0"/>
              </a:rPr>
              <a:t>Qualitative predictors</a:t>
            </a:r>
          </a:p>
          <a:p>
            <a:pPr lvl="2"/>
            <a:r>
              <a:rPr lang="en-US" sz="2800" cap="none" dirty="0" smtClean="0">
                <a:latin typeface="Calibri" panose="020F0502020204030204" pitchFamily="34" charset="0"/>
                <a:cs typeface="Calibri" panose="020F0502020204030204" pitchFamily="34" charset="0"/>
              </a:rPr>
              <a:t>For these types of variables, we use dummy variables</a:t>
            </a:r>
          </a:p>
          <a:p>
            <a:pPr lvl="3"/>
            <a:endParaRPr lang="en-US" sz="2400" cap="none" dirty="0" smtClean="0">
              <a:latin typeface="Calibri" panose="020F0502020204030204" pitchFamily="34" charset="0"/>
              <a:cs typeface="Calibri" panose="020F0502020204030204" pitchFamily="34" charset="0"/>
            </a:endParaRPr>
          </a:p>
          <a:p>
            <a:pPr lvl="2"/>
            <a:endParaRPr lang="en-US" sz="2400" cap="none" dirty="0" smtClean="0">
              <a:latin typeface="Calibri" panose="020F0502020204030204" pitchFamily="34" charset="0"/>
              <a:cs typeface="Calibri" panose="020F0502020204030204" pitchFamily="34" charset="0"/>
            </a:endParaRPr>
          </a:p>
          <a:p>
            <a:pPr lvl="2"/>
            <a:endParaRPr lang="en-US" sz="2400" cap="none" dirty="0" smtClean="0">
              <a:latin typeface="Calibri" panose="020F0502020204030204" pitchFamily="34" charset="0"/>
              <a:cs typeface="Calibri" panose="020F0502020204030204" pitchFamily="34" charset="0"/>
            </a:endParaRPr>
          </a:p>
          <a:p>
            <a:pPr lvl="2"/>
            <a:endParaRPr lang="en-US" sz="24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834482" y="3653238"/>
            <a:ext cx="8948390" cy="1177776"/>
          </a:xfrm>
          <a:prstGeom prst="rect">
            <a:avLst/>
          </a:prstGeom>
        </p:spPr>
      </p:pic>
      <p:pic>
        <p:nvPicPr>
          <p:cNvPr id="4" name="Picture 3"/>
          <p:cNvPicPr>
            <a:picLocks noChangeAspect="1"/>
          </p:cNvPicPr>
          <p:nvPr/>
        </p:nvPicPr>
        <p:blipFill>
          <a:blip r:embed="rId3"/>
          <a:stretch>
            <a:fillRect/>
          </a:stretch>
        </p:blipFill>
        <p:spPr>
          <a:xfrm>
            <a:off x="2827218" y="4779035"/>
            <a:ext cx="8955654" cy="1328981"/>
          </a:xfrm>
          <a:prstGeom prst="rect">
            <a:avLst/>
          </a:prstGeom>
        </p:spPr>
      </p:pic>
    </p:spTree>
    <p:extLst>
      <p:ext uri="{BB962C8B-B14F-4D97-AF65-F5344CB8AC3E}">
        <p14:creationId xmlns:p14="http://schemas.microsoft.com/office/powerpoint/2010/main" val="14062699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172528" y="1242646"/>
            <a:ext cx="596714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Other considerations:</a:t>
            </a:r>
          </a:p>
          <a:p>
            <a:pPr lvl="2"/>
            <a:r>
              <a:rPr lang="en-US" sz="2400" cap="none" dirty="0" smtClean="0">
                <a:latin typeface="Calibri" panose="020F0502020204030204" pitchFamily="34" charset="0"/>
                <a:cs typeface="Calibri" panose="020F0502020204030204" pitchFamily="34" charset="0"/>
              </a:rPr>
              <a:t>Polynomial predictors</a:t>
            </a: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6139669" y="2070904"/>
            <a:ext cx="6052331" cy="3818456"/>
          </a:xfrm>
          <a:prstGeom prst="rect">
            <a:avLst/>
          </a:prstGeom>
        </p:spPr>
      </p:pic>
      <p:pic>
        <p:nvPicPr>
          <p:cNvPr id="7" name="Picture 6"/>
          <p:cNvPicPr>
            <a:picLocks noChangeAspect="1"/>
          </p:cNvPicPr>
          <p:nvPr/>
        </p:nvPicPr>
        <p:blipFill>
          <a:blip r:embed="rId3"/>
          <a:stretch>
            <a:fillRect/>
          </a:stretch>
        </p:blipFill>
        <p:spPr>
          <a:xfrm>
            <a:off x="6139669" y="1459116"/>
            <a:ext cx="6052331" cy="611788"/>
          </a:xfrm>
          <a:prstGeom prst="rect">
            <a:avLst/>
          </a:prstGeom>
        </p:spPr>
      </p:pic>
    </p:spTree>
    <p:extLst>
      <p:ext uri="{BB962C8B-B14F-4D97-AF65-F5344CB8AC3E}">
        <p14:creationId xmlns:p14="http://schemas.microsoft.com/office/powerpoint/2010/main" val="4018957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172528" y="1242646"/>
            <a:ext cx="596714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Other considerations:</a:t>
            </a:r>
          </a:p>
          <a:p>
            <a:pPr lvl="2"/>
            <a:r>
              <a:rPr lang="en-US" sz="2400" cap="none" dirty="0" smtClean="0">
                <a:latin typeface="Calibri" panose="020F0502020204030204" pitchFamily="34" charset="0"/>
                <a:cs typeface="Calibri" panose="020F0502020204030204" pitchFamily="34" charset="0"/>
              </a:rPr>
              <a:t>Polynomial predictors</a:t>
            </a:r>
          </a:p>
          <a:p>
            <a:pPr lvl="2"/>
            <a:r>
              <a:rPr lang="en-US" sz="2400" cap="none" dirty="0" smtClean="0">
                <a:latin typeface="Calibri" panose="020F0502020204030204" pitchFamily="34" charset="0"/>
                <a:cs typeface="Calibri" panose="020F0502020204030204" pitchFamily="34" charset="0"/>
              </a:rPr>
              <a:t>Can be used in a linear regression model for non-linear relationships</a:t>
            </a: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6139669" y="2070904"/>
            <a:ext cx="6052331" cy="3818456"/>
          </a:xfrm>
          <a:prstGeom prst="rect">
            <a:avLst/>
          </a:prstGeom>
        </p:spPr>
      </p:pic>
      <p:pic>
        <p:nvPicPr>
          <p:cNvPr id="7" name="Picture 6"/>
          <p:cNvPicPr>
            <a:picLocks noChangeAspect="1"/>
          </p:cNvPicPr>
          <p:nvPr/>
        </p:nvPicPr>
        <p:blipFill>
          <a:blip r:embed="rId3"/>
          <a:stretch>
            <a:fillRect/>
          </a:stretch>
        </p:blipFill>
        <p:spPr>
          <a:xfrm>
            <a:off x="6139669" y="1459116"/>
            <a:ext cx="6052331" cy="611788"/>
          </a:xfrm>
          <a:prstGeom prst="rect">
            <a:avLst/>
          </a:prstGeom>
        </p:spPr>
      </p:pic>
    </p:spTree>
    <p:extLst>
      <p:ext uri="{BB962C8B-B14F-4D97-AF65-F5344CB8AC3E}">
        <p14:creationId xmlns:p14="http://schemas.microsoft.com/office/powerpoint/2010/main" val="38817914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172528" y="1242646"/>
            <a:ext cx="596714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Other considerations:</a:t>
            </a:r>
          </a:p>
          <a:p>
            <a:pPr lvl="2"/>
            <a:r>
              <a:rPr lang="en-US" sz="2400" cap="none" dirty="0" smtClean="0">
                <a:latin typeface="Calibri" panose="020F0502020204030204" pitchFamily="34" charset="0"/>
                <a:cs typeface="Calibri" panose="020F0502020204030204" pitchFamily="34" charset="0"/>
              </a:rPr>
              <a:t>Polynomial predictors</a:t>
            </a:r>
          </a:p>
          <a:p>
            <a:pPr lvl="2"/>
            <a:r>
              <a:rPr lang="en-US" sz="2400" cap="none" dirty="0" smtClean="0">
                <a:latin typeface="Calibri" panose="020F0502020204030204" pitchFamily="34" charset="0"/>
                <a:cs typeface="Calibri" panose="020F0502020204030204" pitchFamily="34" charset="0"/>
              </a:rPr>
              <a:t>Can be used in a linear regression model for non-linear relationships</a:t>
            </a:r>
          </a:p>
          <a:p>
            <a:pPr lvl="2"/>
            <a:r>
              <a:rPr lang="en-US" sz="2400" cap="none" dirty="0" smtClean="0">
                <a:latin typeface="Calibri" panose="020F0502020204030204" pitchFamily="34" charset="0"/>
                <a:cs typeface="Calibri" panose="020F0502020204030204" pitchFamily="34" charset="0"/>
              </a:rPr>
              <a:t>This is still a linear model!</a:t>
            </a: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6139669" y="2070904"/>
            <a:ext cx="6052331" cy="3818456"/>
          </a:xfrm>
          <a:prstGeom prst="rect">
            <a:avLst/>
          </a:prstGeom>
        </p:spPr>
      </p:pic>
      <p:pic>
        <p:nvPicPr>
          <p:cNvPr id="7" name="Picture 6"/>
          <p:cNvPicPr>
            <a:picLocks noChangeAspect="1"/>
          </p:cNvPicPr>
          <p:nvPr/>
        </p:nvPicPr>
        <p:blipFill>
          <a:blip r:embed="rId3"/>
          <a:stretch>
            <a:fillRect/>
          </a:stretch>
        </p:blipFill>
        <p:spPr>
          <a:xfrm>
            <a:off x="6139669" y="1459116"/>
            <a:ext cx="6052331" cy="611788"/>
          </a:xfrm>
          <a:prstGeom prst="rect">
            <a:avLst/>
          </a:prstGeom>
        </p:spPr>
      </p:pic>
    </p:spTree>
    <p:extLst>
      <p:ext uri="{BB962C8B-B14F-4D97-AF65-F5344CB8AC3E}">
        <p14:creationId xmlns:p14="http://schemas.microsoft.com/office/powerpoint/2010/main" val="12932066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172528" y="1242646"/>
            <a:ext cx="596714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Other considerations:</a:t>
            </a:r>
          </a:p>
          <a:p>
            <a:pPr lvl="2"/>
            <a:r>
              <a:rPr lang="en-US" sz="2400" cap="none" dirty="0" smtClean="0">
                <a:latin typeface="Calibri" panose="020F0502020204030204" pitchFamily="34" charset="0"/>
                <a:cs typeface="Calibri" panose="020F0502020204030204" pitchFamily="34" charset="0"/>
              </a:rPr>
              <a:t>Polynomial predictors</a:t>
            </a:r>
          </a:p>
          <a:p>
            <a:pPr lvl="2"/>
            <a:r>
              <a:rPr lang="en-US" sz="2400" cap="none" dirty="0" smtClean="0">
                <a:latin typeface="Calibri" panose="020F0502020204030204" pitchFamily="34" charset="0"/>
                <a:cs typeface="Calibri" panose="020F0502020204030204" pitchFamily="34" charset="0"/>
              </a:rPr>
              <a:t>Can be used in a linear regression model for non-linear relationships</a:t>
            </a:r>
          </a:p>
          <a:p>
            <a:pPr lvl="2"/>
            <a:r>
              <a:rPr lang="en-US" sz="2400" cap="none" dirty="0" smtClean="0">
                <a:latin typeface="Calibri" panose="020F0502020204030204" pitchFamily="34" charset="0"/>
                <a:cs typeface="Calibri" panose="020F0502020204030204" pitchFamily="34" charset="0"/>
              </a:rPr>
              <a:t>This is still a linear model!</a:t>
            </a:r>
          </a:p>
          <a:p>
            <a:pPr lvl="2"/>
            <a:r>
              <a:rPr lang="en-US" sz="2400" cap="none" dirty="0" smtClean="0">
                <a:latin typeface="Calibri" panose="020F0502020204030204" pitchFamily="34" charset="0"/>
                <a:cs typeface="Calibri" panose="020F0502020204030204" pitchFamily="34" charset="0"/>
              </a:rPr>
              <a:t>We simply create a new variable which is an exponential transformation</a:t>
            </a: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6139669" y="2070904"/>
            <a:ext cx="6052331" cy="3818456"/>
          </a:xfrm>
          <a:prstGeom prst="rect">
            <a:avLst/>
          </a:prstGeom>
        </p:spPr>
      </p:pic>
      <p:pic>
        <p:nvPicPr>
          <p:cNvPr id="7" name="Picture 6"/>
          <p:cNvPicPr>
            <a:picLocks noChangeAspect="1"/>
          </p:cNvPicPr>
          <p:nvPr/>
        </p:nvPicPr>
        <p:blipFill>
          <a:blip r:embed="rId3"/>
          <a:stretch>
            <a:fillRect/>
          </a:stretch>
        </p:blipFill>
        <p:spPr>
          <a:xfrm>
            <a:off x="6139669" y="1459116"/>
            <a:ext cx="6052331" cy="611788"/>
          </a:xfrm>
          <a:prstGeom prst="rect">
            <a:avLst/>
          </a:prstGeom>
        </p:spPr>
      </p:pic>
    </p:spTree>
    <p:extLst>
      <p:ext uri="{BB962C8B-B14F-4D97-AF65-F5344CB8AC3E}">
        <p14:creationId xmlns:p14="http://schemas.microsoft.com/office/powerpoint/2010/main" val="1837173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800" cap="none" dirty="0" smtClean="0">
                    <a:latin typeface="Calibri" panose="020F0502020204030204" pitchFamily="34" charset="0"/>
                    <a:cs typeface="Calibri" panose="020F0502020204030204" pitchFamily="34" charset="0"/>
                  </a:rPr>
                  <a:t>One input, one target</a:t>
                </a:r>
              </a:p>
              <a:p>
                <a:pPr lvl="1"/>
                <a14:m>
                  <m:oMath xmlns:m="http://schemas.openxmlformats.org/officeDocument/2006/math">
                    <m:r>
                      <a:rPr lang="en-US" sz="2800" b="1" i="1" cap="none" smtClean="0">
                        <a:latin typeface="Cambria Math" panose="02040503050406030204" pitchFamily="18" charset="0"/>
                      </a:rPr>
                      <m:t>𝒀</m:t>
                    </m:r>
                    <m:r>
                      <a:rPr lang="en-US" sz="2800" b="1" i="1" cap="none" smtClean="0">
                        <a:latin typeface="Cambria Math" panose="02040503050406030204" pitchFamily="18" charset="0"/>
                      </a:rPr>
                      <m:t>= </m:t>
                    </m:r>
                    <m:sSub>
                      <m:sSubPr>
                        <m:ctrlPr>
                          <a:rPr lang="en-US" sz="2800" b="1" i="1" cap="none" smtClean="0">
                            <a:latin typeface="Cambria Math" panose="02040503050406030204" pitchFamily="18" charset="0"/>
                          </a:rPr>
                        </m:ctrlPr>
                      </m:sSubPr>
                      <m:e>
                        <m:r>
                          <a:rPr lang="en-US" sz="2800" b="1" i="1" cap="none" smtClean="0">
                            <a:latin typeface="Cambria Math" panose="02040503050406030204" pitchFamily="18" charset="0"/>
                            <a:ea typeface="Cambria Math" panose="02040503050406030204" pitchFamily="18" charset="0"/>
                          </a:rPr>
                          <m:t>𝜷</m:t>
                        </m:r>
                      </m:e>
                      <m:sub>
                        <m:r>
                          <a:rPr lang="en-US" sz="2800" b="1" i="1" cap="none" smtClean="0">
                            <a:latin typeface="Cambria Math" panose="02040503050406030204" pitchFamily="18" charset="0"/>
                          </a:rPr>
                          <m:t>𝟎</m:t>
                        </m:r>
                      </m:sub>
                    </m:sSub>
                    <m:r>
                      <a:rPr lang="en-US" sz="2800" b="1" i="1" cap="none" smtClean="0">
                        <a:latin typeface="Cambria Math" panose="02040503050406030204" pitchFamily="18" charset="0"/>
                      </a:rPr>
                      <m:t>+ </m:t>
                    </m:r>
                    <m:sSub>
                      <m:sSubPr>
                        <m:ctrlPr>
                          <a:rPr lang="en-US" sz="2800" b="1" i="1" cap="none" smtClean="0">
                            <a:latin typeface="Cambria Math" panose="02040503050406030204" pitchFamily="18" charset="0"/>
                          </a:rPr>
                        </m:ctrlPr>
                      </m:sSubPr>
                      <m:e>
                        <m:r>
                          <a:rPr lang="en-US" sz="2800" b="1" i="1" cap="none" smtClean="0">
                            <a:latin typeface="Cambria Math" panose="02040503050406030204" pitchFamily="18" charset="0"/>
                            <a:ea typeface="Cambria Math" panose="02040503050406030204" pitchFamily="18" charset="0"/>
                          </a:rPr>
                          <m:t>𝜷</m:t>
                        </m:r>
                      </m:e>
                      <m:sub>
                        <m:r>
                          <a:rPr lang="en-US" sz="2800" b="1" i="1" cap="none" smtClean="0">
                            <a:latin typeface="Cambria Math" panose="02040503050406030204" pitchFamily="18" charset="0"/>
                          </a:rPr>
                          <m:t>𝟏</m:t>
                        </m:r>
                      </m:sub>
                    </m:sSub>
                    <m:r>
                      <a:rPr lang="en-US" sz="2800" b="1" i="1" cap="none" smtClean="0">
                        <a:latin typeface="Cambria Math" panose="02040503050406030204" pitchFamily="18" charset="0"/>
                      </a:rPr>
                      <m:t>∗</m:t>
                    </m:r>
                    <m:r>
                      <a:rPr lang="en-US" sz="2800" b="1" i="1" cap="none" smtClean="0">
                        <a:latin typeface="Cambria Math" panose="02040503050406030204" pitchFamily="18" charset="0"/>
                      </a:rPr>
                      <m:t>𝑿</m:t>
                    </m:r>
                  </m:oMath>
                </a14:m>
                <a:endParaRPr lang="en-US" sz="2800" b="1" cap="none" dirty="0" smtClean="0">
                  <a:latin typeface="Calibri" panose="020F0502020204030204" pitchFamily="34" charset="0"/>
                  <a:cs typeface="Calibri" panose="020F0502020204030204" pitchFamily="34" charset="0"/>
                </a:endParaRPr>
              </a:p>
              <a:p>
                <a:pPr lvl="1"/>
                <a:r>
                  <a:rPr lang="en-US" sz="2800" cap="none" dirty="0" smtClean="0">
                    <a:latin typeface="Calibri" panose="020F0502020204030204" pitchFamily="34" charset="0"/>
                    <a:cs typeface="Calibri" panose="020F0502020204030204" pitchFamily="34" charset="0"/>
                  </a:rPr>
                  <a:t>Inflexible: assumes a linear relationship</a:t>
                </a:r>
              </a:p>
              <a:p>
                <a:pPr lvl="1"/>
                <a:r>
                  <a:rPr lang="en-US" sz="2800" cap="none" dirty="0" smtClean="0">
                    <a:latin typeface="Calibri" panose="020F0502020204030204" pitchFamily="34" charset="0"/>
                    <a:cs typeface="Calibri" panose="020F0502020204030204" pitchFamily="34" charset="0"/>
                  </a:rPr>
                  <a:t>Parametric: fixed size of parameters to estimate</a:t>
                </a:r>
              </a:p>
              <a:p>
                <a:pPr lvl="1"/>
                <a:r>
                  <a:rPr lang="en-US" sz="2800" cap="none" dirty="0" smtClean="0">
                    <a:latin typeface="Calibri" panose="020F0502020204030204" pitchFamily="34" charset="0"/>
                    <a:cs typeface="Calibri" panose="020F0502020204030204" pitchFamily="34" charset="0"/>
                  </a:rPr>
                  <a:t>Find the coefficients that minimize the MSE on the training data set. </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t="-240"/>
                </a:stretch>
              </a:blipFill>
            </p:spPr>
            <p:txBody>
              <a:bodyPr/>
              <a:lstStyle/>
              <a:p>
                <a:r>
                  <a:rPr lang="en-US">
                    <a:noFill/>
                  </a:rPr>
                  <a:t> </a:t>
                </a:r>
              </a:p>
            </p:txBody>
          </p:sp>
        </mc:Fallback>
      </mc:AlternateContent>
    </p:spTree>
    <p:extLst>
      <p:ext uri="{BB962C8B-B14F-4D97-AF65-F5344CB8AC3E}">
        <p14:creationId xmlns:p14="http://schemas.microsoft.com/office/powerpoint/2010/main" val="41454245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172528" y="1242646"/>
            <a:ext cx="596714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Other considerations:</a:t>
            </a:r>
          </a:p>
          <a:p>
            <a:pPr lvl="2"/>
            <a:r>
              <a:rPr lang="en-US" sz="2400" cap="none" dirty="0" smtClean="0">
                <a:latin typeface="Calibri" panose="020F0502020204030204" pitchFamily="34" charset="0"/>
                <a:cs typeface="Calibri" panose="020F0502020204030204" pitchFamily="34" charset="0"/>
              </a:rPr>
              <a:t>Polynomial predictors</a:t>
            </a:r>
          </a:p>
          <a:p>
            <a:pPr lvl="2"/>
            <a:r>
              <a:rPr lang="en-US" sz="2400" cap="none" dirty="0" smtClean="0">
                <a:latin typeface="Calibri" panose="020F0502020204030204" pitchFamily="34" charset="0"/>
                <a:cs typeface="Calibri" panose="020F0502020204030204" pitchFamily="34" charset="0"/>
              </a:rPr>
              <a:t>Can be used in a linear regression model for non-linear relationships</a:t>
            </a:r>
          </a:p>
          <a:p>
            <a:pPr lvl="2"/>
            <a:r>
              <a:rPr lang="en-US" sz="2400" cap="none" dirty="0" smtClean="0">
                <a:latin typeface="Calibri" panose="020F0502020204030204" pitchFamily="34" charset="0"/>
                <a:cs typeface="Calibri" panose="020F0502020204030204" pitchFamily="34" charset="0"/>
              </a:rPr>
              <a:t>This is still a linear model!</a:t>
            </a:r>
          </a:p>
          <a:p>
            <a:pPr lvl="2"/>
            <a:r>
              <a:rPr lang="en-US" sz="2400" cap="none" dirty="0" smtClean="0">
                <a:latin typeface="Calibri" panose="020F0502020204030204" pitchFamily="34" charset="0"/>
                <a:cs typeface="Calibri" panose="020F0502020204030204" pitchFamily="34" charset="0"/>
              </a:rPr>
              <a:t>We simply create a new variable which is an exponential transformation</a:t>
            </a:r>
          </a:p>
          <a:p>
            <a:pPr lvl="2"/>
            <a:r>
              <a:rPr lang="en-US" sz="2400" cap="none" dirty="0" smtClean="0">
                <a:latin typeface="Calibri" panose="020F0502020204030204" pitchFamily="34" charset="0"/>
                <a:cs typeface="Calibri" panose="020F0502020204030204" pitchFamily="34" charset="0"/>
              </a:rPr>
              <a:t>Known as polynomial regression</a:t>
            </a:r>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6139669" y="2070904"/>
            <a:ext cx="6052331" cy="3818456"/>
          </a:xfrm>
          <a:prstGeom prst="rect">
            <a:avLst/>
          </a:prstGeom>
        </p:spPr>
      </p:pic>
      <p:pic>
        <p:nvPicPr>
          <p:cNvPr id="7" name="Picture 6"/>
          <p:cNvPicPr>
            <a:picLocks noChangeAspect="1"/>
          </p:cNvPicPr>
          <p:nvPr/>
        </p:nvPicPr>
        <p:blipFill>
          <a:blip r:embed="rId3"/>
          <a:stretch>
            <a:fillRect/>
          </a:stretch>
        </p:blipFill>
        <p:spPr>
          <a:xfrm>
            <a:off x="6139669" y="1459116"/>
            <a:ext cx="6052331" cy="611788"/>
          </a:xfrm>
          <a:prstGeom prst="rect">
            <a:avLst/>
          </a:prstGeom>
        </p:spPr>
      </p:pic>
    </p:spTree>
    <p:extLst>
      <p:ext uri="{BB962C8B-B14F-4D97-AF65-F5344CB8AC3E}">
        <p14:creationId xmlns:p14="http://schemas.microsoft.com/office/powerpoint/2010/main" val="22882919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Potential Problems</a:t>
            </a:r>
          </a:p>
          <a:p>
            <a:pPr lvl="2"/>
            <a:r>
              <a:rPr lang="en-US" sz="2600" cap="none" dirty="0" smtClean="0">
                <a:latin typeface="Calibri" panose="020F0502020204030204" pitchFamily="34" charset="0"/>
                <a:cs typeface="Calibri" panose="020F0502020204030204" pitchFamily="34" charset="0"/>
              </a:rPr>
              <a:t>Non-linearity of the response-predictor relationship</a:t>
            </a:r>
          </a:p>
          <a:p>
            <a:pPr lvl="2"/>
            <a:r>
              <a:rPr lang="en-US" sz="2600" cap="none" dirty="0" smtClean="0">
                <a:latin typeface="Calibri" panose="020F0502020204030204" pitchFamily="34" charset="0"/>
                <a:cs typeface="Calibri" panose="020F0502020204030204" pitchFamily="34" charset="0"/>
              </a:rPr>
              <a:t>Correlation of error terms</a:t>
            </a:r>
          </a:p>
          <a:p>
            <a:pPr lvl="2"/>
            <a:r>
              <a:rPr lang="en-US" sz="2600" cap="none" dirty="0" smtClean="0">
                <a:latin typeface="Calibri" panose="020F0502020204030204" pitchFamily="34" charset="0"/>
                <a:cs typeface="Calibri" panose="020F0502020204030204" pitchFamily="34" charset="0"/>
              </a:rPr>
              <a:t>Non-constant variance of error </a:t>
            </a:r>
            <a:r>
              <a:rPr lang="en-US" sz="2600" cap="none" dirty="0">
                <a:latin typeface="Calibri" panose="020F0502020204030204" pitchFamily="34" charset="0"/>
                <a:cs typeface="Calibri" panose="020F0502020204030204" pitchFamily="34" charset="0"/>
              </a:rPr>
              <a:t>terms (</a:t>
            </a:r>
            <a:r>
              <a:rPr lang="en-US" sz="2600" cap="none" dirty="0" err="1">
                <a:latin typeface="Calibri" panose="020F0502020204030204" pitchFamily="34" charset="0"/>
                <a:cs typeface="Calibri" panose="020F0502020204030204" pitchFamily="34" charset="0"/>
              </a:rPr>
              <a:t>heteroskedasticity</a:t>
            </a:r>
            <a:r>
              <a:rPr lang="en-US" sz="2600" cap="none" dirty="0" smtClean="0">
                <a:latin typeface="Calibri" panose="020F0502020204030204" pitchFamily="34" charset="0"/>
                <a:cs typeface="Calibri" panose="020F0502020204030204" pitchFamily="34" charset="0"/>
              </a:rPr>
              <a:t>)</a:t>
            </a:r>
          </a:p>
          <a:p>
            <a:pPr lvl="2"/>
            <a:r>
              <a:rPr lang="en-US" sz="2600" cap="none" dirty="0" err="1" smtClean="0">
                <a:latin typeface="Calibri" panose="020F0502020204030204" pitchFamily="34" charset="0"/>
                <a:cs typeface="Calibri" panose="020F0502020204030204" pitchFamily="34" charset="0"/>
              </a:rPr>
              <a:t>Outliars</a:t>
            </a:r>
            <a:endParaRPr lang="en-US" sz="2600" cap="none" dirty="0" smtClean="0">
              <a:latin typeface="Calibri" panose="020F0502020204030204" pitchFamily="34" charset="0"/>
              <a:cs typeface="Calibri" panose="020F0502020204030204" pitchFamily="34" charset="0"/>
            </a:endParaRPr>
          </a:p>
          <a:p>
            <a:pPr lvl="2"/>
            <a:r>
              <a:rPr lang="en-US" sz="2600" cap="none" dirty="0" smtClean="0">
                <a:latin typeface="Calibri" panose="020F0502020204030204" pitchFamily="34" charset="0"/>
                <a:cs typeface="Calibri" panose="020F0502020204030204" pitchFamily="34" charset="0"/>
              </a:rPr>
              <a:t>Collinearity</a:t>
            </a: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00459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242646"/>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400" cap="none" dirty="0" smtClean="0">
                    <a:latin typeface="Calibri" panose="020F0502020204030204" pitchFamily="34" charset="0"/>
                    <a:cs typeface="Calibri" panose="020F0502020204030204" pitchFamily="34" charset="0"/>
                  </a:rPr>
                  <a:t>Potential Problems - Non-linearity </a:t>
                </a:r>
                <a:r>
                  <a:rPr lang="en-US" sz="2400" cap="none" dirty="0">
                    <a:latin typeface="Calibri" panose="020F0502020204030204" pitchFamily="34" charset="0"/>
                    <a:cs typeface="Calibri" panose="020F0502020204030204" pitchFamily="34" charset="0"/>
                  </a:rPr>
                  <a:t>of the response-predictor </a:t>
                </a:r>
                <a:r>
                  <a:rPr lang="en-US" sz="2400" cap="none" dirty="0" smtClean="0">
                    <a:latin typeface="Calibri" panose="020F0502020204030204" pitchFamily="34" charset="0"/>
                    <a:cs typeface="Calibri" panose="020F0502020204030204" pitchFamily="34" charset="0"/>
                  </a:rPr>
                  <a:t>relationship</a:t>
                </a:r>
              </a:p>
              <a:p>
                <a:pPr lvl="2"/>
                <a:r>
                  <a:rPr lang="en-US" sz="2400" cap="none" dirty="0" smtClean="0">
                    <a:latin typeface="Calibri" panose="020F0502020204030204" pitchFamily="34" charset="0"/>
                    <a:cs typeface="Calibri" panose="020F0502020204030204" pitchFamily="34" charset="0"/>
                  </a:rPr>
                  <a:t>Residual plots are used to identify this problem</a:t>
                </a:r>
              </a:p>
              <a:p>
                <a:pPr lvl="2"/>
                <a:r>
                  <a:rPr lang="en-US" sz="2400" cap="none" dirty="0" smtClean="0">
                    <a:latin typeface="Calibri" panose="020F0502020204030204" pitchFamily="34" charset="0"/>
                    <a:cs typeface="Calibri" panose="020F0502020204030204" pitchFamily="34" charset="0"/>
                  </a:rPr>
                  <a:t>We simply plot the residuals, </a:t>
                </a:r>
                <a14:m>
                  <m:oMath xmlns:m="http://schemas.openxmlformats.org/officeDocument/2006/math">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cs typeface="Calibri" panose="020F0502020204030204" pitchFamily="34" charset="0"/>
                          </a:rPr>
                          <m:t>𝒆</m:t>
                        </m:r>
                      </m:e>
                      <m:sub>
                        <m:r>
                          <a:rPr lang="en-US" sz="2400" b="1" i="1" cap="none">
                            <a:latin typeface="Cambria Math" panose="02040503050406030204" pitchFamily="18" charset="0"/>
                            <a:cs typeface="Calibri" panose="020F0502020204030204" pitchFamily="34" charset="0"/>
                          </a:rPr>
                          <m:t>𝒊</m:t>
                        </m:r>
                      </m:sub>
                    </m:sSub>
                    <m:r>
                      <a:rPr lang="en-US" sz="2400" b="1" i="1" cap="none">
                        <a:latin typeface="Cambria Math" panose="02040503050406030204" pitchFamily="18" charset="0"/>
                        <a:cs typeface="Calibri" panose="020F0502020204030204" pitchFamily="34" charset="0"/>
                      </a:rPr>
                      <m:t>= </m:t>
                    </m:r>
                    <m:sSub>
                      <m:sSubPr>
                        <m:ctrlPr>
                          <a:rPr lang="en-US" sz="2400" b="1" i="1" cap="none">
                            <a:latin typeface="Cambria Math" panose="02040503050406030204" pitchFamily="18" charset="0"/>
                            <a:cs typeface="Calibri" panose="020F0502020204030204" pitchFamily="34" charset="0"/>
                          </a:rPr>
                        </m:ctrlPr>
                      </m:sSubPr>
                      <m:e>
                        <m:r>
                          <a:rPr lang="en-US" sz="2400" b="1" i="1" cap="none">
                            <a:latin typeface="Cambria Math" panose="02040503050406030204" pitchFamily="18" charset="0"/>
                            <a:cs typeface="Calibri" panose="020F0502020204030204" pitchFamily="34" charset="0"/>
                          </a:rPr>
                          <m:t>𝒚</m:t>
                        </m:r>
                      </m:e>
                      <m:sub>
                        <m:r>
                          <a:rPr lang="en-US" sz="2400" b="1" i="1" cap="none">
                            <a:latin typeface="Cambria Math" panose="02040503050406030204" pitchFamily="18" charset="0"/>
                            <a:cs typeface="Calibri" panose="020F0502020204030204" pitchFamily="34" charset="0"/>
                          </a:rPr>
                          <m:t>𝒊</m:t>
                        </m:r>
                      </m:sub>
                    </m:sSub>
                    <m:r>
                      <a:rPr lang="en-US" sz="2400" b="1" i="1" cap="none">
                        <a:latin typeface="Cambria Math" panose="02040503050406030204" pitchFamily="18" charset="0"/>
                        <a:cs typeface="Calibri" panose="020F0502020204030204" pitchFamily="34" charset="0"/>
                      </a:rPr>
                      <m:t> − </m:t>
                    </m:r>
                    <m:sSub>
                      <m:sSubPr>
                        <m:ctrlPr>
                          <a:rPr lang="en-US" sz="2400" b="1" i="1" cap="none">
                            <a:latin typeface="Cambria Math" panose="02040503050406030204" pitchFamily="18" charset="0"/>
                            <a:cs typeface="Calibri" panose="020F0502020204030204" pitchFamily="34" charset="0"/>
                          </a:rPr>
                        </m:ctrlPr>
                      </m:sSubPr>
                      <m:e>
                        <m:acc>
                          <m:accPr>
                            <m:chr m:val="̂"/>
                            <m:ctrlPr>
                              <a:rPr lang="en-US" sz="2400" b="1" i="1" cap="none">
                                <a:latin typeface="Cambria Math" panose="02040503050406030204" pitchFamily="18" charset="0"/>
                                <a:cs typeface="Calibri" panose="020F0502020204030204" pitchFamily="34" charset="0"/>
                              </a:rPr>
                            </m:ctrlPr>
                          </m:accPr>
                          <m:e>
                            <m:r>
                              <a:rPr lang="en-US" sz="2400" b="1" i="1" cap="none">
                                <a:latin typeface="Cambria Math" panose="02040503050406030204" pitchFamily="18" charset="0"/>
                                <a:cs typeface="Calibri" panose="020F0502020204030204" pitchFamily="34" charset="0"/>
                              </a:rPr>
                              <m:t>𝒚</m:t>
                            </m:r>
                          </m:e>
                        </m:acc>
                      </m:e>
                      <m:sub>
                        <m:r>
                          <a:rPr lang="en-US" sz="2400" b="1" i="1" cap="none">
                            <a:latin typeface="Cambria Math" panose="02040503050406030204" pitchFamily="18" charset="0"/>
                            <a:cs typeface="Calibri" panose="020F0502020204030204" pitchFamily="34" charset="0"/>
                          </a:rPr>
                          <m:t>𝒊</m:t>
                        </m:r>
                      </m:sub>
                    </m:sSub>
                  </m:oMath>
                </a14:m>
                <a:r>
                  <a:rPr lang="en-US" sz="2400" cap="none" dirty="0" smtClean="0">
                    <a:latin typeface="Calibri" panose="020F0502020204030204" pitchFamily="34" charset="0"/>
                    <a:cs typeface="Calibri" panose="020F0502020204030204" pitchFamily="34" charset="0"/>
                  </a:rPr>
                  <a:t> versus the fitted values</a:t>
                </a:r>
              </a:p>
              <a:p>
                <a:pPr lvl="2"/>
                <a:endParaRPr lang="en-US" sz="24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242646"/>
                <a:ext cx="10364451" cy="4830350"/>
              </a:xfrm>
              <a:prstGeom prst="rect">
                <a:avLst/>
              </a:prstGeom>
              <a:blipFill>
                <a:blip r:embed="rId2"/>
                <a:stretch>
                  <a:fillRect t="-126"/>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1908369" y="2909663"/>
            <a:ext cx="8375261" cy="3948337"/>
          </a:xfrm>
          <a:prstGeom prst="rect">
            <a:avLst/>
          </a:prstGeom>
        </p:spPr>
      </p:pic>
    </p:spTree>
    <p:extLst>
      <p:ext uri="{BB962C8B-B14F-4D97-AF65-F5344CB8AC3E}">
        <p14:creationId xmlns:p14="http://schemas.microsoft.com/office/powerpoint/2010/main" val="35611141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Potential Problems - </a:t>
                </a:r>
                <a:r>
                  <a:rPr lang="en-US" sz="2800" cap="none" dirty="0">
                    <a:latin typeface="Calibri" panose="020F0502020204030204" pitchFamily="34" charset="0"/>
                    <a:cs typeface="Calibri" panose="020F0502020204030204" pitchFamily="34" charset="0"/>
                  </a:rPr>
                  <a:t>Correlation of error </a:t>
                </a:r>
                <a:r>
                  <a:rPr lang="en-US" sz="2800" cap="none" dirty="0" smtClean="0">
                    <a:latin typeface="Calibri" panose="020F0502020204030204" pitchFamily="34" charset="0"/>
                    <a:cs typeface="Calibri" panose="020F0502020204030204" pitchFamily="34" charset="0"/>
                  </a:rPr>
                  <a:t>terms</a:t>
                </a:r>
              </a:p>
              <a:p>
                <a:pPr lvl="2"/>
                <a:r>
                  <a:rPr lang="en-US" sz="2800" cap="none" dirty="0" smtClean="0">
                    <a:latin typeface="Calibri" panose="020F0502020204030204" pitchFamily="34" charset="0"/>
                    <a:cs typeface="Calibri" panose="020F0502020204030204" pitchFamily="34" charset="0"/>
                  </a:rPr>
                  <a:t>The </a:t>
                </a:r>
                <a:r>
                  <a:rPr lang="en-US" sz="2800" b="1" cap="none" dirty="0" smtClean="0">
                    <a:latin typeface="Calibri" panose="020F0502020204030204" pitchFamily="34" charset="0"/>
                    <a:cs typeface="Calibri" panose="020F0502020204030204" pitchFamily="34" charset="0"/>
                  </a:rPr>
                  <a:t>sequence</a:t>
                </a:r>
                <a:r>
                  <a:rPr lang="en-US" sz="2800" cap="none" dirty="0" smtClean="0">
                    <a:latin typeface="Calibri" panose="020F0502020204030204" pitchFamily="34" charset="0"/>
                    <a:cs typeface="Calibri" panose="020F0502020204030204" pitchFamily="34" charset="0"/>
                  </a:rPr>
                  <a:t> of error terms should be uncorrelated</a:t>
                </a:r>
              </a:p>
              <a:p>
                <a:pPr lvl="2"/>
                <a14:m>
                  <m:oMath xmlns:m="http://schemas.openxmlformats.org/officeDocument/2006/math">
                    <m:sSub>
                      <m:sSubPr>
                        <m:ctrlPr>
                          <a:rPr lang="en-US" sz="2800" i="1" cap="none" smtClean="0">
                            <a:latin typeface="Cambria Math" panose="02040503050406030204" pitchFamily="18" charset="0"/>
                            <a:cs typeface="Calibri" panose="020F0502020204030204" pitchFamily="34" charset="0"/>
                          </a:rPr>
                        </m:ctrlPr>
                      </m:sSubPr>
                      <m:e>
                        <m:r>
                          <a:rPr lang="en-US" sz="2800" i="1" cap="none" smtClean="0">
                            <a:latin typeface="Cambria Math" panose="02040503050406030204" pitchFamily="18" charset="0"/>
                            <a:ea typeface="Cambria Math" panose="02040503050406030204" pitchFamily="18" charset="0"/>
                            <a:cs typeface="Calibri" panose="020F0502020204030204" pitchFamily="34" charset="0"/>
                          </a:rPr>
                          <m:t>∈</m:t>
                        </m:r>
                      </m:e>
                      <m:sub>
                        <m:r>
                          <a:rPr lang="en-US" sz="2800" b="0" i="1" cap="none" smtClean="0">
                            <a:latin typeface="Cambria Math" panose="02040503050406030204" pitchFamily="18" charset="0"/>
                            <a:cs typeface="Calibri" panose="020F0502020204030204" pitchFamily="34" charset="0"/>
                          </a:rPr>
                          <m:t>𝑖</m:t>
                        </m:r>
                      </m:sub>
                    </m:sSub>
                  </m:oMath>
                </a14:m>
                <a:r>
                  <a:rPr lang="en-US" sz="2800" cap="none" dirty="0" smtClean="0">
                    <a:latin typeface="Calibri" panose="020F0502020204030204" pitchFamily="34" charset="0"/>
                    <a:cs typeface="Calibri" panose="020F0502020204030204" pitchFamily="34" charset="0"/>
                  </a:rPr>
                  <a:t> should have no predictive power on </a:t>
                </a:r>
                <a14:m>
                  <m:oMath xmlns:m="http://schemas.openxmlformats.org/officeDocument/2006/math">
                    <m:sSub>
                      <m:sSubPr>
                        <m:ctrlPr>
                          <a:rPr lang="en-US" sz="2800" i="1" cap="none">
                            <a:latin typeface="Cambria Math" panose="02040503050406030204" pitchFamily="18" charset="0"/>
                            <a:cs typeface="Calibri" panose="020F0502020204030204" pitchFamily="34" charset="0"/>
                          </a:rPr>
                        </m:ctrlPr>
                      </m:sSubPr>
                      <m:e>
                        <m:r>
                          <a:rPr lang="en-US" sz="2800" i="1" cap="none">
                            <a:latin typeface="Cambria Math" panose="02040503050406030204" pitchFamily="18" charset="0"/>
                            <a:ea typeface="Cambria Math" panose="02040503050406030204" pitchFamily="18" charset="0"/>
                            <a:cs typeface="Calibri" panose="020F0502020204030204" pitchFamily="34" charset="0"/>
                          </a:rPr>
                          <m:t>∈</m:t>
                        </m:r>
                      </m:e>
                      <m:sub>
                        <m:r>
                          <a:rPr lang="en-US" sz="2800" i="1" cap="none">
                            <a:latin typeface="Cambria Math" panose="02040503050406030204" pitchFamily="18" charset="0"/>
                            <a:cs typeface="Calibri" panose="020F0502020204030204" pitchFamily="34" charset="0"/>
                          </a:rPr>
                          <m:t>𝑖</m:t>
                        </m:r>
                        <m:r>
                          <a:rPr lang="en-US" sz="2800" b="0" i="1" cap="none" smtClean="0">
                            <a:latin typeface="Cambria Math" panose="02040503050406030204" pitchFamily="18" charset="0"/>
                            <a:cs typeface="Calibri" panose="020F0502020204030204" pitchFamily="34" charset="0"/>
                          </a:rPr>
                          <m:t>+1</m:t>
                        </m:r>
                      </m:sub>
                    </m:sSub>
                  </m:oMath>
                </a14:m>
                <a:endParaRPr lang="en-US" sz="2800" cap="none" dirty="0" smtClean="0">
                  <a:latin typeface="Calibri" panose="020F0502020204030204" pitchFamily="34" charset="0"/>
                  <a:cs typeface="Calibri" panose="020F0502020204030204" pitchFamily="34" charset="0"/>
                </a:endParaRPr>
              </a:p>
              <a:p>
                <a:pPr lvl="2"/>
                <a:r>
                  <a:rPr lang="en-US" sz="2800" cap="none" dirty="0" smtClean="0">
                    <a:latin typeface="Calibri" panose="020F0502020204030204" pitchFamily="34" charset="0"/>
                    <a:cs typeface="Calibri" panose="020F0502020204030204" pitchFamily="34" charset="0"/>
                  </a:rPr>
                  <a:t>If there is correlation among these errors, the model p-values will appear lower than they are in reality</a:t>
                </a:r>
              </a:p>
              <a:p>
                <a:pPr lvl="2"/>
                <a:r>
                  <a:rPr lang="en-US" sz="2800" cap="none" dirty="0" smtClean="0">
                    <a:latin typeface="Calibri" panose="020F0502020204030204" pitchFamily="34" charset="0"/>
                    <a:cs typeface="Calibri" panose="020F0502020204030204" pitchFamily="34" charset="0"/>
                  </a:rPr>
                  <a:t>This is a common occurrence with time-series data</a:t>
                </a:r>
              </a:p>
              <a:p>
                <a:pPr lvl="2"/>
                <a:r>
                  <a:rPr lang="en-US" sz="2800" cap="none" dirty="0" smtClean="0">
                    <a:latin typeface="Calibri" panose="020F0502020204030204" pitchFamily="34" charset="0"/>
                    <a:cs typeface="Calibri" panose="020F0502020204030204" pitchFamily="34" charset="0"/>
                  </a:rPr>
                  <a:t>There are many fixes which are beyond the scope of this course</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913775" y="1639461"/>
                <a:ext cx="10364451" cy="4830350"/>
              </a:xfrm>
              <a:prstGeom prst="rect">
                <a:avLst/>
              </a:prstGeom>
              <a:blipFill>
                <a:blip r:embed="rId2"/>
                <a:stretch>
                  <a:fillRect t="-253" r="-176"/>
                </a:stretch>
              </a:blipFill>
            </p:spPr>
            <p:txBody>
              <a:bodyPr/>
              <a:lstStyle/>
              <a:p>
                <a:r>
                  <a:rPr lang="en-US">
                    <a:noFill/>
                  </a:rPr>
                  <a:t> </a:t>
                </a:r>
              </a:p>
            </p:txBody>
          </p:sp>
        </mc:Fallback>
      </mc:AlternateContent>
    </p:spTree>
    <p:extLst>
      <p:ext uri="{BB962C8B-B14F-4D97-AF65-F5344CB8AC3E}">
        <p14:creationId xmlns:p14="http://schemas.microsoft.com/office/powerpoint/2010/main" val="1959519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242646"/>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Potential Problems - </a:t>
            </a:r>
            <a:r>
              <a:rPr lang="en-US" sz="2800" cap="none" dirty="0">
                <a:latin typeface="Calibri" panose="020F0502020204030204" pitchFamily="34" charset="0"/>
                <a:cs typeface="Calibri" panose="020F0502020204030204" pitchFamily="34" charset="0"/>
              </a:rPr>
              <a:t>Correlation of error </a:t>
            </a:r>
            <a:r>
              <a:rPr lang="en-US" sz="2800" cap="none" dirty="0" smtClean="0">
                <a:latin typeface="Calibri" panose="020F0502020204030204" pitchFamily="34" charset="0"/>
                <a:cs typeface="Calibri" panose="020F0502020204030204" pitchFamily="34" charset="0"/>
              </a:rPr>
              <a:t>terms</a:t>
            </a:r>
          </a:p>
        </p:txBody>
      </p:sp>
      <p:pic>
        <p:nvPicPr>
          <p:cNvPr id="4" name="Picture 3"/>
          <p:cNvPicPr>
            <a:picLocks noChangeAspect="1"/>
          </p:cNvPicPr>
          <p:nvPr/>
        </p:nvPicPr>
        <p:blipFill>
          <a:blip r:embed="rId2"/>
          <a:stretch>
            <a:fillRect/>
          </a:stretch>
        </p:blipFill>
        <p:spPr>
          <a:xfrm>
            <a:off x="1176906" y="1866775"/>
            <a:ext cx="9838188" cy="5087428"/>
          </a:xfrm>
          <a:prstGeom prst="rect">
            <a:avLst/>
          </a:prstGeom>
        </p:spPr>
      </p:pic>
    </p:spTree>
    <p:extLst>
      <p:ext uri="{BB962C8B-B14F-4D97-AF65-F5344CB8AC3E}">
        <p14:creationId xmlns:p14="http://schemas.microsoft.com/office/powerpoint/2010/main" val="625901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Potential Problems - </a:t>
            </a:r>
            <a:r>
              <a:rPr lang="en-US" sz="2800" cap="none" dirty="0">
                <a:latin typeface="Calibri" panose="020F0502020204030204" pitchFamily="34" charset="0"/>
                <a:cs typeface="Calibri" panose="020F0502020204030204" pitchFamily="34" charset="0"/>
              </a:rPr>
              <a:t>Non-constant variance of error </a:t>
            </a:r>
            <a:r>
              <a:rPr lang="en-US" sz="2800" cap="none" dirty="0" smtClean="0">
                <a:latin typeface="Calibri" panose="020F0502020204030204" pitchFamily="34" charset="0"/>
                <a:cs typeface="Calibri" panose="020F0502020204030204" pitchFamily="34" charset="0"/>
              </a:rPr>
              <a:t>terms</a:t>
            </a:r>
          </a:p>
          <a:p>
            <a:pPr lvl="2"/>
            <a:r>
              <a:rPr lang="en-US" sz="2400" cap="none" dirty="0" err="1" smtClean="0">
                <a:latin typeface="Calibri" panose="020F0502020204030204" pitchFamily="34" charset="0"/>
                <a:cs typeface="Calibri" panose="020F0502020204030204" pitchFamily="34" charset="0"/>
              </a:rPr>
              <a:t>Heteroskedasticity</a:t>
            </a:r>
            <a:endParaRPr lang="en-US" sz="2400" cap="none" dirty="0" smtClean="0">
              <a:latin typeface="Calibri" panose="020F0502020204030204" pitchFamily="34" charset="0"/>
              <a:cs typeface="Calibri" panose="020F0502020204030204" pitchFamily="34" charset="0"/>
            </a:endParaRPr>
          </a:p>
          <a:p>
            <a:pPr lvl="2"/>
            <a:r>
              <a:rPr lang="en-US" sz="2400" cap="none" dirty="0" smtClean="0">
                <a:latin typeface="Calibri" panose="020F0502020204030204" pitchFamily="34" charset="0"/>
                <a:cs typeface="Calibri" panose="020F0502020204030204" pitchFamily="34" charset="0"/>
              </a:rPr>
              <a:t>Usually occurs when there is a wide disparity between the largest and smallest observed values</a:t>
            </a:r>
            <a:endParaRPr lang="en-US" sz="2400" cap="none" dirty="0">
              <a:latin typeface="Calibri" panose="020F0502020204030204" pitchFamily="34" charset="0"/>
              <a:cs typeface="Calibri" panose="020F0502020204030204" pitchFamily="34" charset="0"/>
            </a:endParaRPr>
          </a:p>
          <a:p>
            <a:pPr lvl="2"/>
            <a:r>
              <a:rPr lang="en-US" sz="2400" cap="none" dirty="0" smtClean="0">
                <a:latin typeface="Calibri" panose="020F0502020204030204" pitchFamily="34" charset="0"/>
                <a:cs typeface="Calibri" panose="020F0502020204030204" pitchFamily="34" charset="0"/>
              </a:rPr>
              <a:t>Another assumption of linear regression is that the error terms have constant variance across observations</a:t>
            </a:r>
          </a:p>
          <a:p>
            <a:pPr lvl="2"/>
            <a:r>
              <a:rPr lang="en-US" sz="2400" cap="none" dirty="0" smtClean="0">
                <a:latin typeface="Calibri" panose="020F0502020204030204" pitchFamily="34" charset="0"/>
                <a:cs typeface="Calibri" panose="020F0502020204030204" pitchFamily="34" charset="0"/>
              </a:rPr>
              <a:t>It is easy to identify by looking for a funnel shape in the residual plot</a:t>
            </a:r>
          </a:p>
          <a:p>
            <a:pPr lvl="2"/>
            <a:r>
              <a:rPr lang="en-US" sz="2400" cap="none" dirty="0" smtClean="0">
                <a:latin typeface="Calibri" panose="020F0502020204030204" pitchFamily="34" charset="0"/>
                <a:cs typeface="Calibri" panose="020F0502020204030204" pitchFamily="34" charset="0"/>
              </a:rPr>
              <a:t>One possible solution is to transform the response variable </a:t>
            </a:r>
          </a:p>
          <a:p>
            <a:pPr lvl="2"/>
            <a:r>
              <a:rPr lang="en-US" sz="2400" cap="none" dirty="0" smtClean="0">
                <a:latin typeface="Calibri" panose="020F0502020204030204" pitchFamily="34" charset="0"/>
                <a:cs typeface="Calibri" panose="020F0502020204030204" pitchFamily="34" charset="0"/>
              </a:rPr>
              <a:t>E.g. transform Y to log(Y) or </a:t>
            </a:r>
            <a:r>
              <a:rPr lang="en-US" sz="2400" cap="none" dirty="0" err="1" smtClean="0">
                <a:latin typeface="Calibri" panose="020F0502020204030204" pitchFamily="34" charset="0"/>
                <a:cs typeface="Calibri" panose="020F0502020204030204" pitchFamily="34" charset="0"/>
              </a:rPr>
              <a:t>sqrt</a:t>
            </a:r>
            <a:r>
              <a:rPr lang="en-US" sz="2400" cap="none" dirty="0" smtClean="0">
                <a:latin typeface="Calibri" panose="020F0502020204030204" pitchFamily="34" charset="0"/>
                <a:cs typeface="Calibri" panose="020F0502020204030204" pitchFamily="34" charset="0"/>
              </a:rPr>
              <a:t>(Y)</a:t>
            </a: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42990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Potential Problems - </a:t>
            </a:r>
            <a:r>
              <a:rPr lang="en-US" sz="2800" cap="none" dirty="0">
                <a:latin typeface="Calibri" panose="020F0502020204030204" pitchFamily="34" charset="0"/>
                <a:cs typeface="Calibri" panose="020F0502020204030204" pitchFamily="34" charset="0"/>
              </a:rPr>
              <a:t>Non-constant variance of error </a:t>
            </a:r>
            <a:r>
              <a:rPr lang="en-US" sz="2800" cap="none" dirty="0" smtClean="0">
                <a:latin typeface="Calibri" panose="020F0502020204030204" pitchFamily="34" charset="0"/>
                <a:cs typeface="Calibri" panose="020F0502020204030204" pitchFamily="34" charset="0"/>
              </a:rPr>
              <a:t>terms</a:t>
            </a:r>
          </a:p>
          <a:p>
            <a:pPr lvl="2"/>
            <a:endParaRPr lang="en-US" sz="28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740649" y="2284149"/>
            <a:ext cx="8710702" cy="4185662"/>
          </a:xfrm>
          <a:prstGeom prst="rect">
            <a:avLst/>
          </a:prstGeom>
        </p:spPr>
      </p:pic>
    </p:spTree>
    <p:extLst>
      <p:ext uri="{BB962C8B-B14F-4D97-AF65-F5344CB8AC3E}">
        <p14:creationId xmlns:p14="http://schemas.microsoft.com/office/powerpoint/2010/main" val="19152041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Potential Problems - </a:t>
            </a:r>
            <a:r>
              <a:rPr lang="en-US" sz="2800" cap="none" dirty="0" err="1" smtClean="0">
                <a:latin typeface="Calibri" panose="020F0502020204030204" pitchFamily="34" charset="0"/>
                <a:cs typeface="Calibri" panose="020F0502020204030204" pitchFamily="34" charset="0"/>
              </a:rPr>
              <a:t>Outliars</a:t>
            </a:r>
            <a:endParaRPr lang="en-US" sz="2800" cap="none" dirty="0" smtClean="0">
              <a:latin typeface="Calibri" panose="020F0502020204030204" pitchFamily="34" charset="0"/>
              <a:cs typeface="Calibri" panose="020F0502020204030204" pitchFamily="34" charset="0"/>
            </a:endParaRPr>
          </a:p>
          <a:p>
            <a:pPr lvl="2"/>
            <a:r>
              <a:rPr lang="en-US" sz="2600" cap="none" dirty="0" smtClean="0">
                <a:latin typeface="Calibri" panose="020F0502020204030204" pitchFamily="34" charset="0"/>
                <a:cs typeface="Calibri" panose="020F0502020204030204" pitchFamily="34" charset="0"/>
              </a:rPr>
              <a:t>An observation where the response is far outside the predicted value of the model</a:t>
            </a:r>
          </a:p>
          <a:p>
            <a:pPr lvl="2"/>
            <a:r>
              <a:rPr lang="en-US" sz="2600" cap="none" dirty="0" smtClean="0">
                <a:latin typeface="Calibri" panose="020F0502020204030204" pitchFamily="34" charset="0"/>
                <a:cs typeface="Calibri" panose="020F0502020204030204" pitchFamily="34" charset="0"/>
              </a:rPr>
              <a:t>Can happen for a variety of reasons, including erroneous data</a:t>
            </a:r>
          </a:p>
          <a:p>
            <a:pPr lvl="2"/>
            <a:r>
              <a:rPr lang="en-US" sz="2600" cap="none" dirty="0" smtClean="0">
                <a:latin typeface="Calibri" panose="020F0502020204030204" pitchFamily="34" charset="0"/>
                <a:cs typeface="Calibri" panose="020F0502020204030204" pitchFamily="34" charset="0"/>
              </a:rPr>
              <a:t>In practice, it can be difficult to know what to do with an </a:t>
            </a:r>
            <a:r>
              <a:rPr lang="en-US" sz="2600" cap="none" dirty="0" err="1" smtClean="0">
                <a:latin typeface="Calibri" panose="020F0502020204030204" pitchFamily="34" charset="0"/>
                <a:cs typeface="Calibri" panose="020F0502020204030204" pitchFamily="34" charset="0"/>
              </a:rPr>
              <a:t>outliar</a:t>
            </a:r>
            <a:endParaRPr lang="en-US" sz="2600" cap="none" dirty="0" smtClean="0">
              <a:latin typeface="Calibri" panose="020F0502020204030204" pitchFamily="34" charset="0"/>
              <a:cs typeface="Calibri" panose="020F0502020204030204" pitchFamily="34" charset="0"/>
            </a:endParaRPr>
          </a:p>
          <a:p>
            <a:pPr lvl="3"/>
            <a:r>
              <a:rPr lang="en-US" sz="2600" cap="none" dirty="0" smtClean="0">
                <a:latin typeface="Calibri" panose="020F0502020204030204" pitchFamily="34" charset="0"/>
                <a:cs typeface="Calibri" panose="020F0502020204030204" pitchFamily="34" charset="0"/>
              </a:rPr>
              <a:t>Manually review residual plot and remove observations</a:t>
            </a:r>
          </a:p>
          <a:p>
            <a:pPr lvl="3"/>
            <a:r>
              <a:rPr lang="en-US" sz="2600" cap="none" dirty="0" smtClean="0">
                <a:latin typeface="Calibri" panose="020F0502020204030204" pitchFamily="34" charset="0"/>
                <a:cs typeface="Calibri" panose="020F0502020204030204" pitchFamily="34" charset="0"/>
              </a:rPr>
              <a:t>Use sigma-clipping to automatically remove any extreme values. Might result in removal of non-</a:t>
            </a:r>
            <a:r>
              <a:rPr lang="en-US" sz="2600" cap="none" dirty="0" err="1" smtClean="0">
                <a:latin typeface="Calibri" panose="020F0502020204030204" pitchFamily="34" charset="0"/>
                <a:cs typeface="Calibri" panose="020F0502020204030204" pitchFamily="34" charset="0"/>
              </a:rPr>
              <a:t>outliars</a:t>
            </a:r>
            <a:endParaRPr lang="en-US" sz="26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810761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Potential Problems - </a:t>
            </a:r>
            <a:r>
              <a:rPr lang="en-US" sz="2800" cap="none" dirty="0" err="1" smtClean="0">
                <a:latin typeface="Calibri" panose="020F0502020204030204" pitchFamily="34" charset="0"/>
                <a:cs typeface="Calibri" panose="020F0502020204030204" pitchFamily="34" charset="0"/>
              </a:rPr>
              <a:t>Outliars</a:t>
            </a:r>
            <a:endParaRPr lang="en-US" sz="28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20881" y="2652444"/>
            <a:ext cx="11950237" cy="3679260"/>
          </a:xfrm>
          <a:prstGeom prst="rect">
            <a:avLst/>
          </a:prstGeom>
        </p:spPr>
      </p:pic>
    </p:spTree>
    <p:extLst>
      <p:ext uri="{BB962C8B-B14F-4D97-AF65-F5344CB8AC3E}">
        <p14:creationId xmlns:p14="http://schemas.microsoft.com/office/powerpoint/2010/main" val="31423029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MUILTIPLE linear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sz="2800" cap="none" dirty="0" smtClean="0">
                <a:latin typeface="Calibri" panose="020F0502020204030204" pitchFamily="34" charset="0"/>
                <a:cs typeface="Calibri" panose="020F0502020204030204" pitchFamily="34" charset="0"/>
              </a:rPr>
              <a:t>Potential Problems - </a:t>
            </a:r>
            <a:r>
              <a:rPr lang="en-US" sz="2800" cap="none" dirty="0">
                <a:latin typeface="Calibri" panose="020F0502020204030204" pitchFamily="34" charset="0"/>
                <a:cs typeface="Calibri" panose="020F0502020204030204" pitchFamily="34" charset="0"/>
              </a:rPr>
              <a:t>Collinearity</a:t>
            </a:r>
            <a:endParaRPr lang="en-US" sz="2800" cap="none" dirty="0" smtClean="0">
              <a:latin typeface="Calibri" panose="020F0502020204030204" pitchFamily="34" charset="0"/>
              <a:cs typeface="Calibri" panose="020F0502020204030204" pitchFamily="34" charset="0"/>
            </a:endParaRPr>
          </a:p>
          <a:p>
            <a:pPr lvl="2"/>
            <a:r>
              <a:rPr lang="en-US" sz="2600" cap="none" dirty="0" smtClean="0">
                <a:latin typeface="Calibri" panose="020F0502020204030204" pitchFamily="34" charset="0"/>
                <a:cs typeface="Calibri" panose="020F0502020204030204" pitchFamily="34" charset="0"/>
              </a:rPr>
              <a:t>Happens when two or more predictors are very highly correlated</a:t>
            </a:r>
          </a:p>
          <a:p>
            <a:pPr lvl="2"/>
            <a:r>
              <a:rPr lang="en-US" sz="2600" cap="none" dirty="0" smtClean="0">
                <a:latin typeface="Calibri" panose="020F0502020204030204" pitchFamily="34" charset="0"/>
                <a:cs typeface="Calibri" panose="020F0502020204030204" pitchFamily="34" charset="0"/>
              </a:rPr>
              <a:t>If you can predict one predictor based on another, we have collinearity</a:t>
            </a:r>
          </a:p>
          <a:p>
            <a:pPr lvl="2"/>
            <a:r>
              <a:rPr lang="en-US" sz="2600" cap="none" dirty="0" smtClean="0">
                <a:latin typeface="Calibri" panose="020F0502020204030204" pitchFamily="34" charset="0"/>
                <a:cs typeface="Calibri" panose="020F0502020204030204" pitchFamily="34" charset="0"/>
              </a:rPr>
              <a:t>As seen previously, variable selection is the best way to deal with this</a:t>
            </a:r>
          </a:p>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3572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3775" y="1511309"/>
                <a:ext cx="10364452" cy="5088783"/>
              </a:xfrm>
            </p:spPr>
            <p:txBody>
              <a:bodyPr>
                <a:normAutofit/>
              </a:bodyPr>
              <a:lstStyle/>
              <a:p>
                <a:pPr lvl="1"/>
                <a:r>
                  <a:rPr lang="en-US" sz="2800" cap="none" dirty="0" smtClean="0">
                    <a:latin typeface="Calibri" panose="020F0502020204030204" pitchFamily="34" charset="0"/>
                    <a:cs typeface="Calibri" panose="020F0502020204030204" pitchFamily="34" charset="0"/>
                  </a:rPr>
                  <a:t>One input, one target</a:t>
                </a:r>
              </a:p>
              <a:p>
                <a:pPr lvl="1"/>
                <a14:m>
                  <m:oMath xmlns:m="http://schemas.openxmlformats.org/officeDocument/2006/math">
                    <m:r>
                      <a:rPr lang="en-US" sz="2800" b="1" i="1" cap="none" smtClean="0">
                        <a:latin typeface="Cambria Math" panose="02040503050406030204" pitchFamily="18" charset="0"/>
                      </a:rPr>
                      <m:t>𝒀</m:t>
                    </m:r>
                    <m:r>
                      <a:rPr lang="en-US" sz="2800" b="1" i="1" cap="none" smtClean="0">
                        <a:latin typeface="Cambria Math" panose="02040503050406030204" pitchFamily="18" charset="0"/>
                      </a:rPr>
                      <m:t>= </m:t>
                    </m:r>
                    <m:sSub>
                      <m:sSubPr>
                        <m:ctrlPr>
                          <a:rPr lang="en-US" sz="2800" b="1" i="1" cap="none" smtClean="0">
                            <a:latin typeface="Cambria Math" panose="02040503050406030204" pitchFamily="18" charset="0"/>
                          </a:rPr>
                        </m:ctrlPr>
                      </m:sSubPr>
                      <m:e>
                        <m:r>
                          <a:rPr lang="en-US" sz="2800" b="1" i="1" cap="none" smtClean="0">
                            <a:latin typeface="Cambria Math" panose="02040503050406030204" pitchFamily="18" charset="0"/>
                            <a:ea typeface="Cambria Math" panose="02040503050406030204" pitchFamily="18" charset="0"/>
                          </a:rPr>
                          <m:t>𝜷</m:t>
                        </m:r>
                      </m:e>
                      <m:sub>
                        <m:r>
                          <a:rPr lang="en-US" sz="2800" b="1" i="1" cap="none" smtClean="0">
                            <a:latin typeface="Cambria Math" panose="02040503050406030204" pitchFamily="18" charset="0"/>
                          </a:rPr>
                          <m:t>𝟎</m:t>
                        </m:r>
                      </m:sub>
                    </m:sSub>
                    <m:r>
                      <a:rPr lang="en-US" sz="2800" b="1" i="1" cap="none" smtClean="0">
                        <a:latin typeface="Cambria Math" panose="02040503050406030204" pitchFamily="18" charset="0"/>
                      </a:rPr>
                      <m:t>+ </m:t>
                    </m:r>
                    <m:sSub>
                      <m:sSubPr>
                        <m:ctrlPr>
                          <a:rPr lang="en-US" sz="2800" b="1" i="1" cap="none" smtClean="0">
                            <a:latin typeface="Cambria Math" panose="02040503050406030204" pitchFamily="18" charset="0"/>
                          </a:rPr>
                        </m:ctrlPr>
                      </m:sSubPr>
                      <m:e>
                        <m:r>
                          <a:rPr lang="en-US" sz="2800" b="1" i="1" cap="none" smtClean="0">
                            <a:latin typeface="Cambria Math" panose="02040503050406030204" pitchFamily="18" charset="0"/>
                            <a:ea typeface="Cambria Math" panose="02040503050406030204" pitchFamily="18" charset="0"/>
                          </a:rPr>
                          <m:t>𝜷</m:t>
                        </m:r>
                      </m:e>
                      <m:sub>
                        <m:r>
                          <a:rPr lang="en-US" sz="2800" b="1" i="1" cap="none" smtClean="0">
                            <a:latin typeface="Cambria Math" panose="02040503050406030204" pitchFamily="18" charset="0"/>
                          </a:rPr>
                          <m:t>𝟏</m:t>
                        </m:r>
                      </m:sub>
                    </m:sSub>
                    <m:r>
                      <a:rPr lang="en-US" sz="2800" b="1" i="1" cap="none" smtClean="0">
                        <a:latin typeface="Cambria Math" panose="02040503050406030204" pitchFamily="18" charset="0"/>
                      </a:rPr>
                      <m:t>∗</m:t>
                    </m:r>
                    <m:r>
                      <a:rPr lang="en-US" sz="2800" b="1" i="1" cap="none" smtClean="0">
                        <a:latin typeface="Cambria Math" panose="02040503050406030204" pitchFamily="18" charset="0"/>
                      </a:rPr>
                      <m:t>𝑿</m:t>
                    </m:r>
                  </m:oMath>
                </a14:m>
                <a:endParaRPr lang="en-US" sz="2800" b="1" cap="none" dirty="0" smtClean="0">
                  <a:latin typeface="Calibri" panose="020F0502020204030204" pitchFamily="34" charset="0"/>
                  <a:cs typeface="Calibri" panose="020F0502020204030204" pitchFamily="34" charset="0"/>
                </a:endParaRPr>
              </a:p>
              <a:p>
                <a:pPr lvl="1"/>
                <a:r>
                  <a:rPr lang="en-US" sz="2800" cap="none" dirty="0" smtClean="0">
                    <a:latin typeface="Calibri" panose="020F0502020204030204" pitchFamily="34" charset="0"/>
                    <a:cs typeface="Calibri" panose="020F0502020204030204" pitchFamily="34" charset="0"/>
                  </a:rPr>
                  <a:t>Inflexible: assumes a linear relationship</a:t>
                </a:r>
              </a:p>
              <a:p>
                <a:pPr lvl="1"/>
                <a:r>
                  <a:rPr lang="en-US" sz="2800" cap="none" dirty="0" smtClean="0">
                    <a:latin typeface="Calibri" panose="020F0502020204030204" pitchFamily="34" charset="0"/>
                    <a:cs typeface="Calibri" panose="020F0502020204030204" pitchFamily="34" charset="0"/>
                  </a:rPr>
                  <a:t>Parametric: fixed size of parameters to estimate</a:t>
                </a:r>
              </a:p>
              <a:p>
                <a:pPr lvl="1"/>
                <a:r>
                  <a:rPr lang="en-US" sz="2800" cap="none" dirty="0" smtClean="0">
                    <a:latin typeface="Calibri" panose="020F0502020204030204" pitchFamily="34" charset="0"/>
                    <a:cs typeface="Calibri" panose="020F0502020204030204" pitchFamily="34" charset="0"/>
                  </a:rPr>
                  <a:t>Find the coefficients that minimize the MSE on the training data set. </a:t>
                </a:r>
              </a:p>
              <a:p>
                <a:pPr lvl="1"/>
                <a14:m>
                  <m:oMath xmlns:m="http://schemas.openxmlformats.org/officeDocument/2006/math">
                    <m:sSub>
                      <m:sSubPr>
                        <m:ctrlPr>
                          <a:rPr lang="en-US" sz="2800" b="1" i="1" cap="none" smtClean="0">
                            <a:latin typeface="Cambria Math" panose="02040503050406030204" pitchFamily="18" charset="0"/>
                            <a:cs typeface="Calibri" panose="020F0502020204030204" pitchFamily="34" charset="0"/>
                          </a:rPr>
                        </m:ctrlPr>
                      </m:sSubPr>
                      <m:e>
                        <m:r>
                          <a:rPr lang="en-US" sz="2800" b="1" i="1" cap="none" smtClean="0">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cs typeface="Calibri" panose="020F0502020204030204" pitchFamily="34" charset="0"/>
                          </a:rPr>
                          <m:t>𝟎</m:t>
                        </m:r>
                      </m:sub>
                    </m:sSub>
                  </m:oMath>
                </a14:m>
                <a:r>
                  <a:rPr lang="en-US" sz="2800" cap="none" dirty="0" smtClean="0">
                    <a:latin typeface="Calibri" panose="020F0502020204030204" pitchFamily="34" charset="0"/>
                    <a:cs typeface="Calibri" panose="020F0502020204030204" pitchFamily="34" charset="0"/>
                  </a:rPr>
                  <a:t> is the y-intercept</a:t>
                </a:r>
              </a:p>
              <a:p>
                <a:pPr lvl="1"/>
                <a14:m>
                  <m:oMath xmlns:m="http://schemas.openxmlformats.org/officeDocument/2006/math">
                    <m:sSub>
                      <m:sSubPr>
                        <m:ctrlPr>
                          <a:rPr lang="en-US" sz="2800" b="1" i="1" cap="none">
                            <a:latin typeface="Cambria Math" panose="02040503050406030204" pitchFamily="18" charset="0"/>
                            <a:cs typeface="Calibri" panose="020F0502020204030204" pitchFamily="34" charset="0"/>
                          </a:rPr>
                        </m:ctrlPr>
                      </m:sSubPr>
                      <m:e>
                        <m:r>
                          <a:rPr lang="en-US" sz="2800" b="1" i="1" cap="none">
                            <a:latin typeface="Cambria Math" panose="02040503050406030204" pitchFamily="18" charset="0"/>
                            <a:ea typeface="Cambria Math" panose="02040503050406030204" pitchFamily="18" charset="0"/>
                            <a:cs typeface="Calibri" panose="020F0502020204030204" pitchFamily="34" charset="0"/>
                          </a:rPr>
                          <m:t>𝜷</m:t>
                        </m:r>
                      </m:e>
                      <m:sub>
                        <m:r>
                          <a:rPr lang="en-US" sz="2800" b="1" i="1" cap="none" smtClean="0">
                            <a:latin typeface="Cambria Math" panose="02040503050406030204" pitchFamily="18" charset="0"/>
                            <a:cs typeface="Calibri" panose="020F0502020204030204" pitchFamily="34" charset="0"/>
                          </a:rPr>
                          <m:t>𝟏</m:t>
                        </m:r>
                      </m:sub>
                    </m:sSub>
                  </m:oMath>
                </a14:m>
                <a:r>
                  <a:rPr lang="en-US" sz="2800" cap="none" dirty="0">
                    <a:latin typeface="Calibri" panose="020F0502020204030204" pitchFamily="34" charset="0"/>
                    <a:cs typeface="Calibri" panose="020F0502020204030204" pitchFamily="34" charset="0"/>
                  </a:rPr>
                  <a:t> is the </a:t>
                </a:r>
                <a:r>
                  <a:rPr lang="en-US" sz="2800" cap="none" dirty="0" smtClean="0">
                    <a:latin typeface="Calibri" panose="020F0502020204030204" pitchFamily="34" charset="0"/>
                    <a:cs typeface="Calibri" panose="020F0502020204030204" pitchFamily="34" charset="0"/>
                  </a:rPr>
                  <a:t>slope</a:t>
                </a:r>
              </a:p>
              <a:p>
                <a:pPr lvl="1"/>
                <a:endParaRPr lang="en-US" sz="2800" cap="none" dirty="0" smtClean="0">
                  <a:latin typeface="Calibri" panose="020F0502020204030204" pitchFamily="34" charset="0"/>
                  <a:cs typeface="Calibri" panose="020F0502020204030204" pitchFamily="34" charset="0"/>
                </a:endParaRPr>
              </a:p>
              <a:p>
                <a:pPr lvl="1"/>
                <a:endParaRPr lang="en-US" sz="2800" cap="none" dirty="0">
                  <a:latin typeface="Calibri" panose="020F0502020204030204" pitchFamily="34" charset="0"/>
                  <a:cs typeface="Calibri" panose="020F0502020204030204" pitchFamily="34" charset="0"/>
                </a:endParaRPr>
              </a:p>
              <a:p>
                <a:pPr lvl="1"/>
                <a:endParaRPr lang="en-US" sz="2800" cap="none"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3775" y="1511309"/>
                <a:ext cx="10364452" cy="5088783"/>
              </a:xfrm>
              <a:blipFill>
                <a:blip r:embed="rId2"/>
                <a:stretch>
                  <a:fillRect t="-240"/>
                </a:stretch>
              </a:blipFill>
            </p:spPr>
            <p:txBody>
              <a:bodyPr/>
              <a:lstStyle/>
              <a:p>
                <a:r>
                  <a:rPr lang="en-US">
                    <a:noFill/>
                  </a:rPr>
                  <a:t> </a:t>
                </a:r>
              </a:p>
            </p:txBody>
          </p:sp>
        </mc:Fallback>
      </mc:AlternateContent>
    </p:spTree>
    <p:extLst>
      <p:ext uri="{BB962C8B-B14F-4D97-AF65-F5344CB8AC3E}">
        <p14:creationId xmlns:p14="http://schemas.microsoft.com/office/powerpoint/2010/main" val="31998518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OTHER REGRESSION TECHNIQUES</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913774" y="1639461"/>
            <a:ext cx="10364451" cy="392944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3200" cap="none" dirty="0" smtClean="0">
                <a:latin typeface="Calibri" panose="020F0502020204030204" pitchFamily="34" charset="0"/>
                <a:cs typeface="Calibri" panose="020F0502020204030204" pitchFamily="34" charset="0"/>
              </a:rPr>
              <a:t>Ridge Regression</a:t>
            </a:r>
          </a:p>
          <a:p>
            <a:pPr lvl="2"/>
            <a:r>
              <a:rPr lang="en-US" sz="3200" cap="none" dirty="0" smtClean="0">
                <a:latin typeface="Calibri" panose="020F0502020204030204" pitchFamily="34" charset="0"/>
                <a:cs typeface="Calibri" panose="020F0502020204030204" pitchFamily="34" charset="0"/>
              </a:rPr>
              <a:t>The Lasso</a:t>
            </a:r>
          </a:p>
          <a:p>
            <a:pPr lvl="2"/>
            <a:r>
              <a:rPr lang="en-US" sz="3200" cap="none" dirty="0" smtClean="0">
                <a:latin typeface="Calibri" panose="020F0502020204030204" pitchFamily="34" charset="0"/>
                <a:cs typeface="Calibri" panose="020F0502020204030204" pitchFamily="34" charset="0"/>
              </a:rPr>
              <a:t>Elastic Net Regularization</a:t>
            </a:r>
          </a:p>
          <a:p>
            <a:pPr lvl="2"/>
            <a:r>
              <a:rPr lang="en-US" sz="3200" cap="none" dirty="0" smtClean="0">
                <a:latin typeface="Calibri" panose="020F0502020204030204" pitchFamily="34" charset="0"/>
                <a:cs typeface="Calibri" panose="020F0502020204030204" pitchFamily="34" charset="0"/>
              </a:rPr>
              <a:t>Principal Component Regression</a:t>
            </a:r>
          </a:p>
          <a:p>
            <a:pPr lvl="2"/>
            <a:r>
              <a:rPr lang="en-US" sz="3200" cap="none" dirty="0" smtClean="0">
                <a:latin typeface="Calibri" panose="020F0502020204030204" pitchFamily="34" charset="0"/>
                <a:cs typeface="Calibri" panose="020F0502020204030204" pitchFamily="34" charset="0"/>
              </a:rPr>
              <a:t>Partial Least Squares</a:t>
            </a:r>
          </a:p>
          <a:p>
            <a:pPr lvl="2"/>
            <a:r>
              <a:rPr lang="en-US" sz="3200" cap="none" dirty="0" smtClean="0">
                <a:latin typeface="Calibri" panose="020F0502020204030204" pitchFamily="34" charset="0"/>
                <a:cs typeface="Calibri" panose="020F0502020204030204" pitchFamily="34" charset="0"/>
              </a:rPr>
              <a:t>Total Least Squares</a:t>
            </a:r>
          </a:p>
          <a:p>
            <a:pPr lvl="2"/>
            <a:r>
              <a:rPr lang="en-US" sz="3200" cap="none" dirty="0" smtClean="0">
                <a:latin typeface="Calibri" panose="020F0502020204030204" pitchFamily="34" charset="0"/>
                <a:cs typeface="Calibri" panose="020F0502020204030204" pitchFamily="34" charset="0"/>
              </a:rPr>
              <a:t>Smoothing Splines</a:t>
            </a: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45859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Ridge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39294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600" cap="none" dirty="0" smtClean="0">
                <a:latin typeface="Calibri" panose="020F0502020204030204" pitchFamily="34" charset="0"/>
                <a:cs typeface="Calibri" panose="020F0502020204030204" pitchFamily="34" charset="0"/>
              </a:rPr>
              <a:t>Very similar to linear, except it contains a shrinkage penalty for coefficients based on a tuning parameter, lambda. </a:t>
            </a: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26056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Ridge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39294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600" cap="none" dirty="0" smtClean="0">
                <a:latin typeface="Calibri" panose="020F0502020204030204" pitchFamily="34" charset="0"/>
                <a:cs typeface="Calibri" panose="020F0502020204030204" pitchFamily="34" charset="0"/>
              </a:rPr>
              <a:t>Very similar to linear, except it contains a shrinkage penalty for coefficients based on a tuning parameter, lambda. </a:t>
            </a:r>
          </a:p>
          <a:p>
            <a:pPr lvl="2"/>
            <a:r>
              <a:rPr lang="en-US" sz="2600" cap="none" dirty="0" smtClean="0">
                <a:latin typeface="Calibri" panose="020F0502020204030204" pitchFamily="34" charset="0"/>
                <a:cs typeface="Calibri" panose="020F0502020204030204" pitchFamily="34" charset="0"/>
              </a:rPr>
              <a:t>If lambda is set to equal zero, we are left with the OLS estimator</a:t>
            </a:r>
          </a:p>
          <a:p>
            <a:pPr lvl="2"/>
            <a:r>
              <a:rPr lang="en-US" sz="2600" cap="none" dirty="0" smtClean="0">
                <a:latin typeface="Calibri" panose="020F0502020204030204" pitchFamily="34" charset="0"/>
                <a:cs typeface="Calibri" panose="020F0502020204030204" pitchFamily="34" charset="0"/>
              </a:rPr>
              <a:t>As lambda approaches infinity, all coefficients are penalized towards zero.</a:t>
            </a:r>
          </a:p>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60108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Ridge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39294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600" cap="none" dirty="0" smtClean="0">
                <a:latin typeface="Calibri" panose="020F0502020204030204" pitchFamily="34" charset="0"/>
                <a:cs typeface="Calibri" panose="020F0502020204030204" pitchFamily="34" charset="0"/>
              </a:rPr>
              <a:t>Very similar to linear, except it contains a shrinkage penalty for coefficients based on a tuning parameter, lambda. </a:t>
            </a:r>
          </a:p>
          <a:p>
            <a:pPr lvl="2"/>
            <a:r>
              <a:rPr lang="en-US" sz="2600" cap="none" dirty="0" smtClean="0">
                <a:latin typeface="Calibri" panose="020F0502020204030204" pitchFamily="34" charset="0"/>
                <a:cs typeface="Calibri" panose="020F0502020204030204" pitchFamily="34" charset="0"/>
              </a:rPr>
              <a:t>If lambda is set to equal zero, we are left with the OLS estimator</a:t>
            </a:r>
          </a:p>
          <a:p>
            <a:pPr lvl="2"/>
            <a:r>
              <a:rPr lang="en-US" sz="2600" cap="none" dirty="0" smtClean="0">
                <a:latin typeface="Calibri" panose="020F0502020204030204" pitchFamily="34" charset="0"/>
                <a:cs typeface="Calibri" panose="020F0502020204030204" pitchFamily="34" charset="0"/>
              </a:rPr>
              <a:t>As lambda approaches infinity, all coefficients are penalized towards zero.</a:t>
            </a:r>
          </a:p>
          <a:p>
            <a:pPr lvl="2"/>
            <a:r>
              <a:rPr lang="en-US" sz="2600" cap="none" dirty="0" smtClean="0">
                <a:latin typeface="Calibri" panose="020F0502020204030204" pitchFamily="34" charset="0"/>
                <a:cs typeface="Calibri" panose="020F0502020204030204" pitchFamily="34" charset="0"/>
              </a:rPr>
              <a:t>Picking the right lambda can be done using cross-validation  </a:t>
            </a: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99004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Ridge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600" cap="none" dirty="0" smtClean="0">
                <a:latin typeface="Calibri" panose="020F0502020204030204" pitchFamily="34" charset="0"/>
                <a:cs typeface="Calibri" panose="020F0502020204030204" pitchFamily="34" charset="0"/>
              </a:rPr>
              <a:t>Very similar to linear, except it contains a shrinkage penalty for coefficients based on a tuning parameter, lambda. </a:t>
            </a:r>
          </a:p>
          <a:p>
            <a:pPr lvl="2"/>
            <a:r>
              <a:rPr lang="en-US" sz="2600" cap="none" dirty="0" smtClean="0">
                <a:latin typeface="Calibri" panose="020F0502020204030204" pitchFamily="34" charset="0"/>
                <a:cs typeface="Calibri" panose="020F0502020204030204" pitchFamily="34" charset="0"/>
              </a:rPr>
              <a:t>If lambda is set to equal zero, we are left with the OLS estimator</a:t>
            </a:r>
          </a:p>
          <a:p>
            <a:pPr lvl="2"/>
            <a:r>
              <a:rPr lang="en-US" sz="2600" cap="none" dirty="0" smtClean="0">
                <a:latin typeface="Calibri" panose="020F0502020204030204" pitchFamily="34" charset="0"/>
                <a:cs typeface="Calibri" panose="020F0502020204030204" pitchFamily="34" charset="0"/>
              </a:rPr>
              <a:t>As lambda approaches infinity, all coefficients are penalized towards zero.</a:t>
            </a:r>
          </a:p>
          <a:p>
            <a:pPr lvl="2"/>
            <a:r>
              <a:rPr lang="en-US" sz="2600" cap="none" dirty="0" smtClean="0">
                <a:latin typeface="Calibri" panose="020F0502020204030204" pitchFamily="34" charset="0"/>
                <a:cs typeface="Calibri" panose="020F0502020204030204" pitchFamily="34" charset="0"/>
              </a:rPr>
              <a:t>Picking the right lambda can be done using cross-validation  </a:t>
            </a:r>
          </a:p>
          <a:p>
            <a:pPr lvl="2"/>
            <a:r>
              <a:rPr lang="en-US" sz="2600" cap="none" dirty="0" smtClean="0">
                <a:latin typeface="Calibri" panose="020F0502020204030204" pitchFamily="34" charset="0"/>
                <a:cs typeface="Calibri" panose="020F0502020204030204" pitchFamily="34" charset="0"/>
              </a:rPr>
              <a:t>This method can find a set of coefficients which has much less variance at the cost of slightly higher bias. </a:t>
            </a:r>
          </a:p>
          <a:p>
            <a:pPr lvl="2"/>
            <a:r>
              <a:rPr lang="en-US" sz="2600" cap="none" dirty="0" smtClean="0">
                <a:latin typeface="Calibri" panose="020F0502020204030204" pitchFamily="34" charset="0"/>
                <a:cs typeface="Calibri" panose="020F0502020204030204" pitchFamily="34" charset="0"/>
              </a:rPr>
              <a:t>Takes advantage of the bias-variance trade off</a:t>
            </a:r>
          </a:p>
          <a:p>
            <a:pPr lvl="2"/>
            <a:r>
              <a:rPr lang="en-US" sz="2600" cap="none" dirty="0" smtClean="0">
                <a:latin typeface="Calibri" panose="020F0502020204030204" pitchFamily="34" charset="0"/>
                <a:cs typeface="Calibri" panose="020F0502020204030204" pitchFamily="34" charset="0"/>
              </a:rPr>
              <a:t>Works best when OLS estimates have high variance</a:t>
            </a:r>
          </a:p>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60463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Ridge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39294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435431" y="1639461"/>
            <a:ext cx="5277138" cy="4529090"/>
          </a:xfrm>
          <a:prstGeom prst="rect">
            <a:avLst/>
          </a:prstGeom>
        </p:spPr>
      </p:pic>
      <p:pic>
        <p:nvPicPr>
          <p:cNvPr id="5" name="Picture 4"/>
          <p:cNvPicPr>
            <a:picLocks noChangeAspect="1"/>
          </p:cNvPicPr>
          <p:nvPr/>
        </p:nvPicPr>
        <p:blipFill>
          <a:blip r:embed="rId3"/>
          <a:stretch>
            <a:fillRect/>
          </a:stretch>
        </p:blipFill>
        <p:spPr>
          <a:xfrm>
            <a:off x="6234146" y="1639461"/>
            <a:ext cx="5761597" cy="4529090"/>
          </a:xfrm>
          <a:prstGeom prst="rect">
            <a:avLst/>
          </a:prstGeom>
        </p:spPr>
      </p:pic>
    </p:spTree>
    <p:extLst>
      <p:ext uri="{BB962C8B-B14F-4D97-AF65-F5344CB8AC3E}">
        <p14:creationId xmlns:p14="http://schemas.microsoft.com/office/powerpoint/2010/main" val="8545485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Ridge regression</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When the response – predictor relationship is mostly linear, the OLS estimates have low bias but might have high variance</a:t>
            </a:r>
          </a:p>
          <a:p>
            <a:pPr lvl="2"/>
            <a:r>
              <a:rPr lang="en-US" sz="2800" cap="none" dirty="0" smtClean="0">
                <a:latin typeface="Calibri" panose="020F0502020204030204" pitchFamily="34" charset="0"/>
                <a:cs typeface="Calibri" panose="020F0502020204030204" pitchFamily="34" charset="0"/>
              </a:rPr>
              <a:t>This means a small change in the training data can have a large affect in the coefficient estimates</a:t>
            </a:r>
          </a:p>
          <a:p>
            <a:pPr lvl="2"/>
            <a:r>
              <a:rPr lang="en-US" sz="2800" cap="none" dirty="0" smtClean="0">
                <a:latin typeface="Calibri" panose="020F0502020204030204" pitchFamily="34" charset="0"/>
                <a:cs typeface="Calibri" panose="020F0502020204030204" pitchFamily="34" charset="0"/>
              </a:rPr>
              <a:t>Also works well when </a:t>
            </a:r>
            <a:r>
              <a:rPr lang="en-US" sz="2800" b="1" cap="none" dirty="0" smtClean="0">
                <a:latin typeface="Calibri" panose="020F0502020204030204" pitchFamily="34" charset="0"/>
                <a:cs typeface="Calibri" panose="020F0502020204030204" pitchFamily="34" charset="0"/>
              </a:rPr>
              <a:t>p</a:t>
            </a:r>
            <a:r>
              <a:rPr lang="en-US" sz="2800" cap="none" dirty="0" smtClean="0">
                <a:latin typeface="Calibri" panose="020F0502020204030204" pitchFamily="34" charset="0"/>
                <a:cs typeface="Calibri" panose="020F0502020204030204" pitchFamily="34" charset="0"/>
              </a:rPr>
              <a:t> &gt; </a:t>
            </a:r>
            <a:r>
              <a:rPr lang="en-US" sz="2800" b="1" cap="none" dirty="0" smtClean="0">
                <a:latin typeface="Calibri" panose="020F0502020204030204" pitchFamily="34" charset="0"/>
                <a:cs typeface="Calibri" panose="020F0502020204030204" pitchFamily="34" charset="0"/>
              </a:rPr>
              <a:t>n</a:t>
            </a:r>
          </a:p>
          <a:p>
            <a:pPr lvl="2"/>
            <a:r>
              <a:rPr lang="en-US" sz="2800" cap="none" dirty="0" smtClean="0">
                <a:latin typeface="Calibri" panose="020F0502020204030204" pitchFamily="34" charset="0"/>
                <a:cs typeface="Calibri" panose="020F0502020204030204" pitchFamily="34" charset="0"/>
              </a:rPr>
              <a:t>Also works well for solving </a:t>
            </a:r>
            <a:r>
              <a:rPr lang="en-US" sz="2800" cap="none" dirty="0" err="1" smtClean="0">
                <a:latin typeface="Calibri" panose="020F0502020204030204" pitchFamily="34" charset="0"/>
                <a:cs typeface="Calibri" panose="020F0502020204030204" pitchFamily="34" charset="0"/>
              </a:rPr>
              <a:t>multicollinearity</a:t>
            </a:r>
            <a:endParaRPr lang="en-US" sz="28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599036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The Lasso</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Ridge Regression suffers from one disadvantage: it only shrinks unwanted coefficients, but doesn’t remove them entirely (set to zero)</a:t>
            </a:r>
          </a:p>
          <a:p>
            <a:pPr lvl="2"/>
            <a:endParaRPr lang="en-US" sz="26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087362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The Lasso</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Ridge Regression suffers from one disadvantage: it only shrinks unwanted coefficients, but doesn’t remove them entirely (set to zero)</a:t>
            </a:r>
          </a:p>
          <a:p>
            <a:pPr lvl="2"/>
            <a:r>
              <a:rPr lang="en-US" sz="2800" cap="none" dirty="0" smtClean="0">
                <a:latin typeface="Calibri" panose="020F0502020204030204" pitchFamily="34" charset="0"/>
                <a:cs typeface="Calibri" panose="020F0502020204030204" pitchFamily="34" charset="0"/>
              </a:rPr>
              <a:t>The lasso is a slight twist on ridge regression</a:t>
            </a:r>
          </a:p>
          <a:p>
            <a:pPr lvl="2"/>
            <a:endParaRPr lang="en-US" sz="26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08557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The Lasso</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Ridge Regression suffers from one disadvantage: it only shrinks unwanted coefficients, but doesn’t remove them entirely (set to zero)</a:t>
            </a:r>
          </a:p>
          <a:p>
            <a:pPr lvl="2"/>
            <a:r>
              <a:rPr lang="en-US" sz="2800" cap="none" dirty="0" smtClean="0">
                <a:latin typeface="Calibri" panose="020F0502020204030204" pitchFamily="34" charset="0"/>
                <a:cs typeface="Calibri" panose="020F0502020204030204" pitchFamily="34" charset="0"/>
              </a:rPr>
              <a:t>The lasso is a slight twist on ridge regression</a:t>
            </a:r>
          </a:p>
          <a:p>
            <a:pPr lvl="2"/>
            <a:r>
              <a:rPr lang="en-US" sz="2800" cap="none" dirty="0" smtClean="0">
                <a:latin typeface="Calibri" panose="020F0502020204030204" pitchFamily="34" charset="0"/>
                <a:cs typeface="Calibri" panose="020F0502020204030204" pitchFamily="34" charset="0"/>
              </a:rPr>
              <a:t>The penalty function pushes insignificant coefficients to zero much faster</a:t>
            </a:r>
          </a:p>
          <a:p>
            <a:pPr lvl="2"/>
            <a:endParaRPr lang="en-US" sz="26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4939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fontScale="90000"/>
          </a:bodyPr>
          <a:lstStyle/>
          <a:p>
            <a:r>
              <a:rPr lang="en-US" b="1" dirty="0" smtClean="0"/>
              <a:t>Simple linear regression (ordinary least squares)</a:t>
            </a:r>
            <a:endParaRPr lang="en-US" b="1" dirty="0">
              <a:latin typeface="Gill Sans MT" panose="020B0502020104020203" pitchFamily="34" charset="0"/>
            </a:endParaRPr>
          </a:p>
        </p:txBody>
      </p:sp>
      <p:sp>
        <p:nvSpPr>
          <p:cNvPr id="3" name="Content Placeholder 2"/>
          <p:cNvSpPr>
            <a:spLocks noGrp="1"/>
          </p:cNvSpPr>
          <p:nvPr>
            <p:ph idx="1"/>
          </p:nvPr>
        </p:nvSpPr>
        <p:spPr>
          <a:xfrm>
            <a:off x="913775" y="1511309"/>
            <a:ext cx="10364452" cy="5088783"/>
          </a:xfrm>
        </p:spPr>
        <p:txBody>
          <a:bodyPr>
            <a:normAutofit/>
          </a:bodyPr>
          <a:lstStyle/>
          <a:p>
            <a:pPr lvl="1"/>
            <a:r>
              <a:rPr lang="en-US" sz="2600" cap="none" dirty="0" smtClean="0">
                <a:latin typeface="Calibri" panose="020F0502020204030204" pitchFamily="34" charset="0"/>
                <a:cs typeface="Calibri" panose="020F0502020204030204" pitchFamily="34" charset="0"/>
              </a:rPr>
              <a:t>Technically, the algorithm finds coefficients which minimize the Residual Sum of Squares (</a:t>
            </a:r>
            <a:r>
              <a:rPr lang="en-US" sz="2600" b="1" cap="none" dirty="0" smtClean="0">
                <a:latin typeface="Calibri" panose="020F0502020204030204" pitchFamily="34" charset="0"/>
                <a:cs typeface="Calibri" panose="020F0502020204030204" pitchFamily="34" charset="0"/>
              </a:rPr>
              <a:t>RSS</a:t>
            </a:r>
            <a:r>
              <a:rPr lang="en-US" sz="2600" cap="none" dirty="0" smtClean="0">
                <a:latin typeface="Calibri" panose="020F0502020204030204" pitchFamily="34" charset="0"/>
                <a:cs typeface="Calibri" panose="020F0502020204030204" pitchFamily="34" charset="0"/>
              </a:rPr>
              <a:t>), not the </a:t>
            </a:r>
            <a:r>
              <a:rPr lang="en-US" sz="2600" b="1" cap="none" dirty="0" smtClean="0">
                <a:latin typeface="Calibri" panose="020F0502020204030204" pitchFamily="34" charset="0"/>
                <a:cs typeface="Calibri" panose="020F0502020204030204" pitchFamily="34" charset="0"/>
              </a:rPr>
              <a:t>MSE</a:t>
            </a:r>
          </a:p>
          <a:p>
            <a:pPr lvl="1"/>
            <a:endParaRPr lang="en-US" sz="2800" b="1" cap="none" dirty="0" smtClean="0">
              <a:latin typeface="Calibri" panose="020F0502020204030204" pitchFamily="34" charset="0"/>
              <a:cs typeface="Calibri" panose="020F0502020204030204" pitchFamily="34" charset="0"/>
            </a:endParaRPr>
          </a:p>
          <a:p>
            <a:pPr lvl="1"/>
            <a:endParaRPr lang="en-US" sz="2800" b="1"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133125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The Lasso</a:t>
            </a:r>
            <a:endParaRPr lang="en-US" b="1" dirty="0">
              <a:latin typeface="Gill Sans MT" panose="020B0502020104020203" pitchFamily="34" charset="0"/>
            </a:endParaRPr>
          </a:p>
        </p:txBody>
      </p:sp>
      <p:sp>
        <p:nvSpPr>
          <p:cNvPr id="6" name="Content Placeholder 2"/>
          <p:cNvSpPr txBox="1">
            <a:spLocks/>
          </p:cNvSpPr>
          <p:nvPr/>
        </p:nvSpPr>
        <p:spPr>
          <a:xfrm>
            <a:off x="913775" y="1639461"/>
            <a:ext cx="10364451" cy="48303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a:p>
            <a:pPr lvl="2"/>
            <a:endParaRPr lang="en-US" sz="26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a:p>
            <a:pPr lvl="2"/>
            <a:endParaRPr lang="en-US" sz="2800" cap="none" dirty="0" smtClean="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r>
              <a:rPr lang="en-US" sz="2800" cap="none" dirty="0" smtClean="0">
                <a:latin typeface="Calibri" panose="020F0502020204030204" pitchFamily="34" charset="0"/>
                <a:cs typeface="Calibri" panose="020F0502020204030204" pitchFamily="34" charset="0"/>
              </a:rPr>
              <a:t>Ridge Regression suffers from one disadvantage: it only shrinks unwanted coefficients, but doesn’t remove them entirely (set to zero)</a:t>
            </a:r>
          </a:p>
          <a:p>
            <a:pPr lvl="2"/>
            <a:r>
              <a:rPr lang="en-US" sz="2800" cap="none" dirty="0" smtClean="0">
                <a:latin typeface="Calibri" panose="020F0502020204030204" pitchFamily="34" charset="0"/>
                <a:cs typeface="Calibri" panose="020F0502020204030204" pitchFamily="34" charset="0"/>
              </a:rPr>
              <a:t>The lasso is a slight twist on ridge regression</a:t>
            </a:r>
          </a:p>
          <a:p>
            <a:pPr lvl="2"/>
            <a:r>
              <a:rPr lang="en-US" sz="2800" cap="none" dirty="0" smtClean="0">
                <a:latin typeface="Calibri" panose="020F0502020204030204" pitchFamily="34" charset="0"/>
                <a:cs typeface="Calibri" panose="020F0502020204030204" pitchFamily="34" charset="0"/>
              </a:rPr>
              <a:t>The penalty function pushes insignificant coefficients to zero much faster</a:t>
            </a:r>
          </a:p>
          <a:p>
            <a:pPr lvl="2"/>
            <a:r>
              <a:rPr lang="en-US" sz="2800" cap="none" dirty="0" smtClean="0">
                <a:latin typeface="Calibri" panose="020F0502020204030204" pitchFamily="34" charset="0"/>
                <a:cs typeface="Calibri" panose="020F0502020204030204" pitchFamily="34" charset="0"/>
              </a:rPr>
              <a:t>Same tuning parameter, lambda</a:t>
            </a:r>
          </a:p>
          <a:p>
            <a:pPr lvl="2"/>
            <a:endParaRPr lang="en-US" sz="26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707030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4129"/>
          </a:xfrm>
        </p:spPr>
        <p:txBody>
          <a:bodyPr>
            <a:normAutofit/>
          </a:bodyPr>
          <a:lstStyle/>
          <a:p>
            <a:r>
              <a:rPr lang="en-US" b="1" dirty="0" smtClean="0"/>
              <a:t>The Lasso</a:t>
            </a:r>
            <a:endParaRPr lang="en-US" b="1" dirty="0">
              <a:latin typeface="Gill Sans MT" panose="020B0502020104020203" pitchFamily="34" charset="0"/>
            </a:endParaRPr>
          </a:p>
        </p:txBody>
      </p:sp>
      <p:sp>
        <p:nvSpPr>
          <p:cNvPr id="4" name="Content Placeholder 2"/>
          <p:cNvSpPr txBox="1">
            <a:spLocks/>
          </p:cNvSpPr>
          <p:nvPr/>
        </p:nvSpPr>
        <p:spPr>
          <a:xfrm>
            <a:off x="408214" y="1639461"/>
            <a:ext cx="11348357" cy="58226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2"/>
            <a:endParaRPr lang="en-US" sz="2600" cap="none"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984476" y="1242646"/>
            <a:ext cx="6223047" cy="5385936"/>
          </a:xfrm>
          <a:prstGeom prst="rect">
            <a:avLst/>
          </a:prstGeom>
        </p:spPr>
      </p:pic>
      <p:pic>
        <p:nvPicPr>
          <p:cNvPr id="5" name="Picture 4"/>
          <p:cNvPicPr>
            <a:picLocks noChangeAspect="1"/>
          </p:cNvPicPr>
          <p:nvPr/>
        </p:nvPicPr>
        <p:blipFill>
          <a:blip r:embed="rId3"/>
          <a:stretch>
            <a:fillRect/>
          </a:stretch>
        </p:blipFill>
        <p:spPr>
          <a:xfrm>
            <a:off x="7445829" y="4347382"/>
            <a:ext cx="1321933" cy="969418"/>
          </a:xfrm>
          <a:prstGeom prst="rect">
            <a:avLst/>
          </a:prstGeom>
        </p:spPr>
      </p:pic>
    </p:spTree>
    <p:extLst>
      <p:ext uri="{BB962C8B-B14F-4D97-AF65-F5344CB8AC3E}">
        <p14:creationId xmlns:p14="http://schemas.microsoft.com/office/powerpoint/2010/main" val="3970711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20751</TotalTime>
  <Words>3035</Words>
  <Application>Microsoft Office PowerPoint</Application>
  <PresentationFormat>Widescreen</PresentationFormat>
  <Paragraphs>455</Paragraphs>
  <Slides>91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Arial</vt:lpstr>
      <vt:lpstr>Calibri</vt:lpstr>
      <vt:lpstr>Calibri Light</vt:lpstr>
      <vt:lpstr>Cambria Math</vt:lpstr>
      <vt:lpstr>Gill Sans MT</vt:lpstr>
      <vt:lpstr>Tw Cen MT</vt:lpstr>
      <vt:lpstr>Droplet</vt:lpstr>
      <vt:lpstr>Intro to Machine Learning – week 3 </vt:lpstr>
      <vt:lpstr>Today’s class</vt:lpstr>
      <vt:lpstr>Today’s class</vt:lpstr>
      <vt:lpstr>Today’s class</vt:lpstr>
      <vt:lpstr>Simple linear regression (ordinary least squares)</vt:lpstr>
      <vt:lpstr>Simple linear regression (ordinary least squares)</vt:lpstr>
      <vt:lpstr>Simple linear regression (ordinary least squares)</vt:lpstr>
      <vt:lpstr>Simple linear regression (ordinary least squares)</vt:lpstr>
      <vt:lpstr>Simple linear regression (ordinary least squares)</vt:lpstr>
      <vt:lpstr>Simple linear regression (ordinary least squares)</vt:lpstr>
      <vt:lpstr>Simple linear regression (ordinary least squares)</vt:lpstr>
      <vt:lpstr>Simple linear regression (ordinary least squares)</vt:lpstr>
      <vt:lpstr>Simple linear regression (ordinary least squares)</vt:lpstr>
      <vt:lpstr>Simple linear regression (ordinary least squares)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OLS coefficients</vt:lpstr>
      <vt:lpstr>Assessing the accuracy of the model</vt:lpstr>
      <vt:lpstr>Assessing the accuracy of the model</vt:lpstr>
      <vt:lpstr>Assessing the accuracy of the model</vt:lpstr>
      <vt:lpstr>Assessing the accuracy of the model</vt:lpstr>
      <vt:lpstr>Assessing the accuracy of the model</vt:lpstr>
      <vt:lpstr>Assessing the accuracy of the model</vt:lpstr>
      <vt:lpstr>Assessing the accuracy of the model</vt:lpstr>
      <vt:lpstr>Assessing the accuracy of the model</vt:lpstr>
      <vt:lpstr>Assessing the accuracy of the model</vt:lpstr>
      <vt:lpstr>Assessing the accuracy of the model</vt:lpstr>
      <vt:lpstr>Assessing the accuracy of the model</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MUILTIPLE linear regression</vt:lpstr>
      <vt:lpstr>OTHER REGRESSION TECHNIQUES</vt:lpstr>
      <vt:lpstr>Ridge regression</vt:lpstr>
      <vt:lpstr>Ridge regression</vt:lpstr>
      <vt:lpstr>Ridge regression</vt:lpstr>
      <vt:lpstr>Ridge regression</vt:lpstr>
      <vt:lpstr>Ridge regression</vt:lpstr>
      <vt:lpstr>Ridge regression</vt:lpstr>
      <vt:lpstr>The Lasso</vt:lpstr>
      <vt:lpstr>The Lasso</vt:lpstr>
      <vt:lpstr>The Lasso</vt:lpstr>
      <vt:lpstr>The Lasso</vt:lpstr>
      <vt:lpstr>The Lasso</vt:lpstr>
    </vt:vector>
  </TitlesOfParts>
  <Company>Fred Hutch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Greenlee, Stuart</dc:creator>
  <cp:lastModifiedBy>Greenlee, Stuart</cp:lastModifiedBy>
  <cp:revision>194</cp:revision>
  <dcterms:created xsi:type="dcterms:W3CDTF">2018-04-15T20:39:55Z</dcterms:created>
  <dcterms:modified xsi:type="dcterms:W3CDTF">2018-05-03T20:08:30Z</dcterms:modified>
</cp:coreProperties>
</file>