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9" r:id="rId8"/>
    <p:sldId id="270" r:id="rId9"/>
    <p:sldId id="259" r:id="rId10"/>
    <p:sldId id="278" r:id="rId11"/>
    <p:sldId id="260" r:id="rId12"/>
    <p:sldId id="283" r:id="rId13"/>
    <p:sldId id="262" r:id="rId14"/>
    <p:sldId id="281" r:id="rId15"/>
    <p:sldId id="271" r:id="rId16"/>
    <p:sldId id="263" r:id="rId17"/>
    <p:sldId id="276" r:id="rId18"/>
    <p:sldId id="264" r:id="rId19"/>
    <p:sldId id="272" r:id="rId20"/>
    <p:sldId id="273" r:id="rId21"/>
    <p:sldId id="261" r:id="rId22"/>
    <p:sldId id="277" r:id="rId23"/>
    <p:sldId id="275" r:id="rId24"/>
    <p:sldId id="274" r:id="rId25"/>
    <p:sldId id="279" r:id="rId26"/>
    <p:sldId id="282" r:id="rId27"/>
    <p:sldId id="285" r:id="rId28"/>
    <p:sldId id="284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A02C41E-027A-4520-9A22-7A43F126418B}">
          <p14:sldIdLst>
            <p14:sldId id="256"/>
            <p14:sldId id="257"/>
            <p14:sldId id="258"/>
            <p14:sldId id="265"/>
            <p14:sldId id="267"/>
            <p14:sldId id="268"/>
            <p14:sldId id="269"/>
            <p14:sldId id="270"/>
            <p14:sldId id="259"/>
            <p14:sldId id="278"/>
          </p14:sldIdLst>
        </p14:section>
        <p14:section name="Defining our Problem" id="{B7A97B0F-56B1-45B8-B180-E33CD6CB51FF}">
          <p14:sldIdLst>
            <p14:sldId id="260"/>
            <p14:sldId id="283"/>
            <p14:sldId id="262"/>
            <p14:sldId id="281"/>
            <p14:sldId id="271"/>
            <p14:sldId id="263"/>
            <p14:sldId id="276"/>
            <p14:sldId id="264"/>
            <p14:sldId id="272"/>
            <p14:sldId id="273"/>
            <p14:sldId id="261"/>
            <p14:sldId id="277"/>
            <p14:sldId id="275"/>
            <p14:sldId id="274"/>
            <p14:sldId id="279"/>
            <p14:sldId id="282"/>
            <p14:sldId id="285"/>
          </p14:sldIdLst>
        </p14:section>
        <p14:section name="Importance of Data" id="{4DDE17B0-CFEA-49A0-A53F-535826D6C17C}">
          <p14:sldIdLst>
            <p14:sldId id="284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D1D7-4CC1-4EC7-94AF-3B590E2A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00DC5-336D-4A8E-89F0-EA1DF1FF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A694-B84B-4933-9DE6-84D4FD5E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375A-A892-46A3-A76D-B1B9604A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868A-8FBE-4EF2-8FBF-B75B05EE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0009-C609-41A9-997B-846BDB45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324B-9E34-40AE-80EA-239F82FB0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D9D4-5BE9-493F-A222-3B0C7108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0042-9D8A-4936-981A-6057B57B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0A4B-F161-47FA-99C6-23BC83B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1E891-9320-414D-9698-91A97B5F6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B4A17-4168-41E6-A99C-6FEB92BE3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59E1-B583-48B7-A276-5BAB2951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7739-964A-4777-837B-ABB71AF7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F981-26BD-4EFE-B79E-800C6C18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659E-F629-4615-A597-7D2B36ED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8170-6F21-4E80-AB11-C388FB32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5E0E-B0AD-413D-AD6E-6B08391D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F394-BE68-455E-A981-79CD7B3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89D2-D9FB-4E4C-89D2-28EA9CC0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F169-9A5C-4FD3-BC34-6DA98B0D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0463-8244-4AF7-8B69-B97ED890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5C85-B009-4CCE-AE19-D233359B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D0C6-6ADB-49B0-9408-8423ECF8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BCFF-39B2-418F-A1BC-DC033DC7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E9A1-8DE0-4F4B-A4C7-179B6FF5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2337-19EA-4D25-BF10-0CF68ACE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A53B3-82D6-4157-9A88-6AE84AAF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72122-3CA5-4D79-B520-7BD09440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5550F-3FB7-4E06-9D11-E912409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2E63E-E5E8-40FD-85AD-36EE9201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3DC-5075-424B-B68D-3668E85F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C702B-9E52-49D4-BAE9-650D4E0B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FAD21-5C55-459F-9C4B-F53C3B2CF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E7FB-ED29-4F2E-941F-CAA4D10ED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E885F-9CF3-42EA-89C1-EDEFBD73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D6D2D-01EE-45B9-AEED-191FF247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C00CB-C647-449A-8898-CE4BEA47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A304E-3398-4F9E-BBF6-A55AFE71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AD5-C2EC-45A5-A425-B0572996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8BB17-1A84-4175-B727-9160EEF8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E7955-65BC-40D0-9D35-886FB836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19D16-28B0-4B4A-AD15-C9C8CD7A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40051-E8BF-4AA6-8B3C-059C6049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09838-7059-452A-9FD8-FA094BDA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53B1-5570-487A-A65E-7BC61823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5700-685A-46F8-990D-E645F48F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DF7E-E668-456B-8949-F6777623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A0E72-9F29-4268-AD55-6719101F4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AA74-705F-4BCD-A6DE-DCD1832F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A0A59-95AA-4160-A92B-DB1845C7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46365-93CB-4670-8AA5-17442A30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9D6-B7D6-43C1-B503-B276807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1CE90-5D23-4B55-B0D8-A5BD217A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A1786-6BFD-456F-A6AA-45527F3BB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46293-6B27-4274-B49D-DEFF39E4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64108-1E65-47F1-AF61-79655F4C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C8A1-6229-483E-BDF5-2C423AF8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C4E79-692B-4C90-B6C0-4DE1311F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7A535-CD71-4D93-A583-A3BBAEB49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A0F4-5798-4CFD-86E0-5C251088B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72BF-B83B-442F-8524-46E15FCAB1B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9256-2916-4F57-9DD2-07E187A97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A9C9-9F4B-4D84-B2EF-1960421B0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502D-9502-4DE4-9692-F35190A8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3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l_numb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fredhutchio/R_intro/master/extra/clinical.cs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F7C3-12E3-4FD4-A5EF-113415601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45204-475F-407A-96D5-C15EA8D8D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124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CD90-8CC0-4981-B326-0782961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AC76-EDC7-4A43-8AA6-BFC6E63C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some options for data transforming with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12222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5C6B-D5F1-46E1-8460-A651E9577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Defining our problem in terms of our data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B7D66A8-CB5C-4E39-B7C3-9EF484DAB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D00D-FBFB-461D-B414-BE1E980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CCB56-1B3D-4B2E-A252-6B4A8429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Data “Prediction”</a:t>
            </a:r>
          </a:p>
        </p:txBody>
      </p:sp>
    </p:spTree>
    <p:extLst>
      <p:ext uri="{BB962C8B-B14F-4D97-AF65-F5344CB8AC3E}">
        <p14:creationId xmlns:p14="http://schemas.microsoft.com/office/powerpoint/2010/main" val="30730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3472-3CF4-4F92-8FB6-DE8849C4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Supervised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A29C-46EE-434E-B895-CD4E58B8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have data?</a:t>
            </a:r>
          </a:p>
          <a:p>
            <a:r>
              <a:rPr lang="en-US" dirty="0"/>
              <a:t>Do we have some feature within the data that represent what we ultimately want to predict?</a:t>
            </a:r>
          </a:p>
          <a:p>
            <a:endParaRPr lang="en-US" dirty="0"/>
          </a:p>
          <a:p>
            <a:r>
              <a:rPr lang="en-US" dirty="0"/>
              <a:t>If so, we can formulate it as a Supervised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“Train” a model by predicting the label and comparing to the correct answer. Update the model when we are wrong.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“Test” the trained model by predicting the label of new data and evaluate</a:t>
            </a:r>
          </a:p>
          <a:p>
            <a:pPr lvl="2"/>
            <a:r>
              <a:rPr lang="en-US" dirty="0"/>
              <a:t>Our goal is a generalizable model- one that applies to new data well</a:t>
            </a:r>
          </a:p>
        </p:txBody>
      </p:sp>
    </p:spTree>
    <p:extLst>
      <p:ext uri="{BB962C8B-B14F-4D97-AF65-F5344CB8AC3E}">
        <p14:creationId xmlns:p14="http://schemas.microsoft.com/office/powerpoint/2010/main" val="223562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A380-8DCD-493B-804B-A645A19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7266-5EC9-4EB9-BE3F-38FA9E42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to test on new data? What would happen if we didn’t?</a:t>
            </a:r>
          </a:p>
          <a:p>
            <a:pPr lvl="1"/>
            <a:r>
              <a:rPr lang="en-US" dirty="0"/>
              <a:t>We would already know the correct answer, since we have trained on it </a:t>
            </a:r>
          </a:p>
        </p:txBody>
      </p:sp>
    </p:spTree>
    <p:extLst>
      <p:ext uri="{BB962C8B-B14F-4D97-AF65-F5344CB8AC3E}">
        <p14:creationId xmlns:p14="http://schemas.microsoft.com/office/powerpoint/2010/main" val="2742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Statement could we make?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E6038D-80AE-45C3-88F8-51123A2B92C4}"/>
              </a:ext>
            </a:extLst>
          </p:cNvPr>
          <p:cNvSpPr txBox="1"/>
          <p:nvPr/>
        </p:nvSpPr>
        <p:spPr>
          <a:xfrm>
            <a:off x="838200" y="6176963"/>
            <a:ext cx="10770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of coordinates, will a point be Red or Blue?</a:t>
            </a:r>
          </a:p>
        </p:txBody>
      </p:sp>
    </p:spTree>
    <p:extLst>
      <p:ext uri="{BB962C8B-B14F-4D97-AF65-F5344CB8AC3E}">
        <p14:creationId xmlns:p14="http://schemas.microsoft.com/office/powerpoint/2010/main" val="2152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198-975A-4811-B9C7-EB2AA370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Problems, cont’d:</a:t>
            </a:r>
            <a:br>
              <a:rPr lang="en-US" dirty="0"/>
            </a:br>
            <a:r>
              <a:rPr lang="en-US" dirty="0"/>
              <a:t>More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EB19-3A48-4C6D-932F-1A8E57DC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best performance we expect from this predictor?</a:t>
            </a:r>
          </a:p>
          <a:p>
            <a:pPr lvl="1"/>
            <a:r>
              <a:rPr lang="en-US" dirty="0"/>
              <a:t>“If a human being made these predictions given this information, how good would they do?”</a:t>
            </a:r>
          </a:p>
          <a:p>
            <a:r>
              <a:rPr lang="en-US" dirty="0"/>
              <a:t>Is the data relatively sparse?</a:t>
            </a:r>
          </a:p>
          <a:p>
            <a:pPr lvl="1"/>
            <a:r>
              <a:rPr lang="en-US" dirty="0"/>
              <a:t>How much data is missing/has been imputed?</a:t>
            </a:r>
          </a:p>
          <a:p>
            <a:pPr lvl="1"/>
            <a:r>
              <a:rPr lang="en-US" dirty="0"/>
              <a:t>How many variables of input are there relative to the total number of examples?</a:t>
            </a:r>
          </a:p>
          <a:p>
            <a:r>
              <a:rPr lang="en-US" dirty="0"/>
              <a:t>How ‘True’ is the target?</a:t>
            </a:r>
          </a:p>
          <a:p>
            <a:pPr lvl="1"/>
            <a:r>
              <a:rPr lang="en-US" dirty="0"/>
              <a:t>Does it represent an estimate?</a:t>
            </a:r>
          </a:p>
          <a:p>
            <a:r>
              <a:rPr lang="en-US" dirty="0"/>
              <a:t>Are the targets we are trying to predict skewed?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95% of all participants answered ‘No’, and 5% answered ‘Yes’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CD90-8CC0-4981-B326-0782961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AC76-EDC7-4A43-8AA6-BFC6E63C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simple supervised classifier (categorical) in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6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3B71-A43F-490A-8B46-5DBB6506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Problems: Categorical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E8F9-C4DD-4FB1-927E-B36B4B44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state our outcome as a choice between of A </a:t>
            </a:r>
            <a:r>
              <a:rPr lang="en-US" b="1" dirty="0"/>
              <a:t>vs. </a:t>
            </a:r>
            <a:r>
              <a:rPr lang="en-US" dirty="0"/>
              <a:t>B?</a:t>
            </a:r>
          </a:p>
          <a:p>
            <a:endParaRPr lang="en-US" dirty="0"/>
          </a:p>
          <a:p>
            <a:r>
              <a:rPr lang="en-US" dirty="0"/>
              <a:t>Can be any number of categories</a:t>
            </a:r>
          </a:p>
          <a:p>
            <a:pPr lvl="1"/>
            <a:r>
              <a:rPr lang="en-US" dirty="0"/>
              <a:t>What problems could be introduced as we add more categories to an outcome to predict?</a:t>
            </a:r>
          </a:p>
          <a:p>
            <a:pPr lvl="2"/>
            <a:r>
              <a:rPr lang="en-US" dirty="0"/>
              <a:t>Target value sparsity</a:t>
            </a:r>
          </a:p>
          <a:p>
            <a:pPr lvl="2"/>
            <a:r>
              <a:rPr lang="en-US" dirty="0"/>
              <a:t>Need more data to keep the estimate solid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9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64B0-5099-4F56-8345-97C4D9F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B03B-78EB-401B-BD88-DE699C12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are Supervised Learning Problems?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know someone’s demographics, can we guess their favorite movie genre?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demographic sub groups exist of people that like Horror movies?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know someone’s demographics, can we guess their weight?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8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6C08-2295-4249-88D4-89A9121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65FA-0FFB-40F0-8136-EBB9BA11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  <a:p>
            <a:r>
              <a:rPr lang="en-US" dirty="0"/>
              <a:t>What it isn’t</a:t>
            </a:r>
          </a:p>
          <a:p>
            <a:r>
              <a:rPr lang="en-US" dirty="0"/>
              <a:t>Defining our problem in terms of our data</a:t>
            </a:r>
          </a:p>
          <a:p>
            <a:pPr lvl="1"/>
            <a:r>
              <a:rPr lang="en-US" dirty="0"/>
              <a:t>Is it Supervised?</a:t>
            </a:r>
          </a:p>
          <a:p>
            <a:pPr lvl="2"/>
            <a:r>
              <a:rPr lang="en-US" dirty="0"/>
              <a:t>Is it Classification?</a:t>
            </a:r>
          </a:p>
          <a:p>
            <a:pPr lvl="2"/>
            <a:r>
              <a:rPr lang="en-US" dirty="0"/>
              <a:t>Is it Regression?</a:t>
            </a:r>
          </a:p>
          <a:p>
            <a:pPr lvl="1"/>
            <a:r>
              <a:rPr lang="en-US" dirty="0"/>
              <a:t>Is it Unsupervised?</a:t>
            </a:r>
          </a:p>
          <a:p>
            <a:r>
              <a:rPr lang="en-US" dirty="0"/>
              <a:t>The Importance of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BBC0-D855-4BFD-859B-BD2BE4D9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Regression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3A26-7A6E-428A-A4C9-6A866C0E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state our target as a real number?</a:t>
            </a:r>
          </a:p>
          <a:p>
            <a:pPr lvl="1"/>
            <a:r>
              <a:rPr lang="en-US" dirty="0">
                <a:hlinkClick r:id="rId2"/>
              </a:rPr>
              <a:t>https://en.wikipedia.org/wiki/Real_number</a:t>
            </a:r>
            <a:endParaRPr lang="en-US" dirty="0"/>
          </a:p>
          <a:p>
            <a:r>
              <a:rPr lang="en-US" dirty="0"/>
              <a:t>Since we don’t have distinct categories, we don’t have to worry how our data is binned (since there are no distinct bins!)</a:t>
            </a:r>
          </a:p>
          <a:p>
            <a:endParaRPr lang="en-US" dirty="0"/>
          </a:p>
          <a:p>
            <a:r>
              <a:rPr lang="en-US" dirty="0"/>
              <a:t>What problems do we have to be aware of?</a:t>
            </a:r>
          </a:p>
          <a:p>
            <a:pPr lvl="1"/>
            <a:r>
              <a:rPr lang="en-US" dirty="0"/>
              <a:t>Is our data representative of the problem?</a:t>
            </a:r>
          </a:p>
          <a:p>
            <a:pPr lvl="1"/>
            <a:r>
              <a:rPr lang="en-US" dirty="0"/>
              <a:t>Are we fitting the wrong regression model to our data?</a:t>
            </a:r>
          </a:p>
          <a:p>
            <a:pPr lvl="1"/>
            <a:r>
              <a:rPr lang="en-US" dirty="0"/>
              <a:t>Does our data have outliers that are throwing off our model?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CFA8-914A-41EE-97FA-70F73D55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make a problem statement!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4E1D-9319-4E3F-9945-F4F543CB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clinical data (located at </a:t>
            </a:r>
            <a:r>
              <a:rPr lang="en-US" dirty="0">
                <a:hlinkClick r:id="rId2"/>
              </a:rPr>
              <a:t>https://raw.githubusercontent.com/fredhutchio/R_intro/master/extra/clinical.csv</a:t>
            </a:r>
            <a:r>
              <a:rPr lang="en-US" dirty="0"/>
              <a:t> )</a:t>
            </a:r>
          </a:p>
          <a:p>
            <a:r>
              <a:rPr lang="en-US" dirty="0"/>
              <a:t>Form a problem statement like “Given X, predict Y”</a:t>
            </a:r>
          </a:p>
          <a:p>
            <a:pPr lvl="1"/>
            <a:r>
              <a:rPr lang="en-US" dirty="0"/>
              <a:t>Given a Patient’s </a:t>
            </a:r>
            <a:r>
              <a:rPr lang="en-US" b="1" dirty="0" err="1"/>
              <a:t>primary_diagnosis</a:t>
            </a:r>
            <a:r>
              <a:rPr lang="en-US" b="1" dirty="0"/>
              <a:t>, </a:t>
            </a:r>
            <a:r>
              <a:rPr lang="en-US" b="1" dirty="0" err="1"/>
              <a:t>tumor_stage</a:t>
            </a:r>
            <a:r>
              <a:rPr lang="en-US" b="1" dirty="0"/>
              <a:t> and disease</a:t>
            </a:r>
            <a:r>
              <a:rPr lang="en-US" dirty="0"/>
              <a:t>, predict </a:t>
            </a:r>
            <a:r>
              <a:rPr lang="en-US" b="1" dirty="0" err="1"/>
              <a:t>vital_status</a:t>
            </a:r>
            <a:endParaRPr lang="en-US" b="1" dirty="0"/>
          </a:p>
          <a:p>
            <a:pPr lvl="2"/>
            <a:r>
              <a:rPr lang="en-US" dirty="0"/>
              <a:t>This is a </a:t>
            </a:r>
            <a:r>
              <a:rPr lang="en-US" b="1" dirty="0"/>
              <a:t>Categorical</a:t>
            </a:r>
            <a:r>
              <a:rPr lang="en-US" dirty="0"/>
              <a:t> problem. Why?</a:t>
            </a:r>
          </a:p>
          <a:p>
            <a:pPr lvl="1"/>
            <a:r>
              <a:rPr lang="en-US" dirty="0"/>
              <a:t>Given a Patient’s </a:t>
            </a:r>
            <a:r>
              <a:rPr lang="en-US" b="1" dirty="0" err="1"/>
              <a:t>primary_diagnosis</a:t>
            </a:r>
            <a:r>
              <a:rPr lang="en-US" b="1" dirty="0"/>
              <a:t>, </a:t>
            </a:r>
            <a:r>
              <a:rPr lang="en-US" b="1" dirty="0" err="1"/>
              <a:t>tumor_stage</a:t>
            </a:r>
            <a:r>
              <a:rPr lang="en-US" b="1" dirty="0"/>
              <a:t> and disease</a:t>
            </a:r>
            <a:r>
              <a:rPr lang="en-US" dirty="0"/>
              <a:t>, predict </a:t>
            </a:r>
            <a:r>
              <a:rPr lang="en-US" b="1" dirty="0" err="1"/>
              <a:t>days_to_death</a:t>
            </a:r>
            <a:endParaRPr lang="en-US" b="1" dirty="0"/>
          </a:p>
          <a:p>
            <a:pPr lvl="2"/>
            <a:r>
              <a:rPr lang="en-US" dirty="0"/>
              <a:t>This is a </a:t>
            </a:r>
            <a:r>
              <a:rPr lang="en-US" b="1" dirty="0"/>
              <a:t>Regression</a:t>
            </a:r>
            <a:r>
              <a:rPr lang="en-US" dirty="0"/>
              <a:t> problem. Why? Can we formulate it as a categorical one?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8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CD90-8CC0-4981-B326-0782961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AC76-EDC7-4A43-8AA6-BFC6E63C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simple supervised classifier (regression) in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1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88810-475C-4B85-B62A-2DE6A1EA0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D6B758-2BCC-4BD2-9060-AA70AE5B9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“Expression”</a:t>
            </a:r>
          </a:p>
        </p:txBody>
      </p:sp>
    </p:spTree>
    <p:extLst>
      <p:ext uri="{BB962C8B-B14F-4D97-AF65-F5344CB8AC3E}">
        <p14:creationId xmlns:p14="http://schemas.microsoft.com/office/powerpoint/2010/main" val="3728615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AF15-0822-4B1D-A45D-2609CE6F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6765-8213-42B6-9831-B7299CBE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find out anything interesting by comparing aspects of our data to each other?</a:t>
            </a:r>
          </a:p>
          <a:p>
            <a:endParaRPr lang="en-US" dirty="0"/>
          </a:p>
          <a:p>
            <a:r>
              <a:rPr lang="en-US" dirty="0"/>
              <a:t>For our purposes, think of it as grouping our data, and assigning meaning to the groups after the fact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CCCC-6D2E-4961-AE92-94AA4009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Problems,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0FF3-B61A-4459-8406-3D261906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problems can be characterized as having two phases: training and testing.</a:t>
            </a:r>
          </a:p>
          <a:p>
            <a:r>
              <a:rPr lang="en-US" dirty="0"/>
              <a:t>Unsupervised problems have a single phase: fitting</a:t>
            </a:r>
          </a:p>
        </p:txBody>
      </p:sp>
    </p:spTree>
    <p:extLst>
      <p:ext uri="{BB962C8B-B14F-4D97-AF65-F5344CB8AC3E}">
        <p14:creationId xmlns:p14="http://schemas.microsoft.com/office/powerpoint/2010/main" val="111475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BC0A-379C-40BD-8D6E-8476E1B4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8FAA-91D7-4D20-9181-AF306562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Why does a unsupervised problem only have a single phase?</a:t>
            </a:r>
          </a:p>
          <a:p>
            <a:pPr lvl="1"/>
            <a:r>
              <a:rPr lang="en-US" dirty="0"/>
              <a:t>Since there is no canonically ‘correct’ target/outcome to predict, there is no “training” to give better predictions, or “testing” to evaluate how generalizable our model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CD90-8CC0-4981-B326-0782961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AC76-EDC7-4A43-8AA6-BFC6E63C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simple unsupervised clustering (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806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D2141D-C75F-4B07-8D08-39D4E60D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Closing Thoughts </a:t>
            </a:r>
            <a:br>
              <a:rPr lang="en-US" dirty="0"/>
            </a:br>
            <a:r>
              <a:rPr lang="en-US" dirty="0"/>
              <a:t>The Importance of Understanding our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DD8FC3-2893-41B3-8565-B8AABBA91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E8380-BC46-4543-85C8-D0E94CE5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Messy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C9AEA-FA61-4E37-A6D4-A26E3177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effort will be spent on cleaning, imputing, and transforming the data to make new or better input.</a:t>
            </a:r>
          </a:p>
          <a:p>
            <a:r>
              <a:rPr lang="en-US" dirty="0"/>
              <a:t>The second most effort will be spent on analyzing the results and figuring out if they are:</a:t>
            </a:r>
          </a:p>
          <a:p>
            <a:pPr lvl="1"/>
            <a:r>
              <a:rPr lang="en-US" dirty="0"/>
              <a:t>Meaningful</a:t>
            </a:r>
          </a:p>
          <a:p>
            <a:pPr lvl="1"/>
            <a:r>
              <a:rPr lang="en-US" dirty="0"/>
              <a:t>Good enough</a:t>
            </a:r>
          </a:p>
        </p:txBody>
      </p:sp>
    </p:spTree>
    <p:extLst>
      <p:ext uri="{BB962C8B-B14F-4D97-AF65-F5344CB8AC3E}">
        <p14:creationId xmlns:p14="http://schemas.microsoft.com/office/powerpoint/2010/main" val="427560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582-C051-406B-A61F-C227BAE7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AF8F-CC9D-4EFE-9705-07AFD1C9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group or predict new information, based on information we have seen before</a:t>
            </a:r>
          </a:p>
          <a:p>
            <a:endParaRPr lang="en-US" dirty="0"/>
          </a:p>
          <a:p>
            <a:r>
              <a:rPr lang="en-US" dirty="0"/>
              <a:t>“Given Age, and Height, what is someone’s Weight?”</a:t>
            </a:r>
          </a:p>
          <a:p>
            <a:r>
              <a:rPr lang="en-US" dirty="0"/>
              <a:t>“Given Petal Length and Width, what kind of flower is this?”</a:t>
            </a:r>
          </a:p>
          <a:p>
            <a:endParaRPr lang="en-US" dirty="0"/>
          </a:p>
          <a:p>
            <a:r>
              <a:rPr lang="en-US" dirty="0"/>
              <a:t>“Given a Patient’s clinical history*, what is the likelihood* they will have to enter the Emergency Department soon*?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3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A1BA-65CC-4F47-805E-27B3F98D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Not Have Enough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283F-5FFD-4B77-8D14-E6D2A0EE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more, and more varied the information you have, the more useful your model and predictions will be</a:t>
            </a:r>
          </a:p>
          <a:p>
            <a:r>
              <a:rPr lang="en-US" dirty="0"/>
              <a:t>Having too many variables (columns) and not enough observations (rows) leads to problems of </a:t>
            </a:r>
            <a:r>
              <a:rPr lang="en-US" b="1" dirty="0"/>
              <a:t>sparsity</a:t>
            </a:r>
          </a:p>
          <a:p>
            <a:r>
              <a:rPr lang="en-US" dirty="0"/>
              <a:t>Having too little information to train over leads to </a:t>
            </a:r>
            <a:r>
              <a:rPr lang="en-US" b="1" dirty="0"/>
              <a:t>ungeneralizable models</a:t>
            </a:r>
            <a:r>
              <a:rPr lang="en-US" dirty="0"/>
              <a:t> or </a:t>
            </a:r>
            <a:r>
              <a:rPr lang="en-US" b="1" dirty="0"/>
              <a:t>over-trained models</a:t>
            </a:r>
            <a:r>
              <a:rPr lang="en-US" dirty="0"/>
              <a:t> (these are essentially the same thing)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6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25D1-2758-448D-85E3-7BB0C0AF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when you have enough data, you may not have the complete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F8FD-9689-44AE-A689-2373043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are just hard, and even trained experts will not agree on what constitutes “correct”</a:t>
            </a:r>
          </a:p>
          <a:p>
            <a:r>
              <a:rPr lang="en-US" dirty="0"/>
              <a:t>Problems can have factors that are not captured by your data</a:t>
            </a:r>
          </a:p>
          <a:p>
            <a:pPr lvl="1"/>
            <a:r>
              <a:rPr lang="en-US" dirty="0"/>
              <a:t>You cannot put together a whole puzzle with only half of the pieces</a:t>
            </a:r>
          </a:p>
        </p:txBody>
      </p:sp>
    </p:spTree>
    <p:extLst>
      <p:ext uri="{BB962C8B-B14F-4D97-AF65-F5344CB8AC3E}">
        <p14:creationId xmlns:p14="http://schemas.microsoft.com/office/powerpoint/2010/main" val="1880320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ADE2-F6EC-41AF-BB83-17AF8997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0019-4985-4853-92B6-84EA8099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predicates the model, not the other way around</a:t>
            </a:r>
          </a:p>
          <a:p>
            <a:r>
              <a:rPr lang="en-US" dirty="0"/>
              <a:t>A more complicated model is not a cure for poor or </a:t>
            </a:r>
            <a:r>
              <a:rPr lang="en-US"/>
              <a:t>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2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divide this into Red vs. Blue?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1620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can we divide this into Red vs. Blue?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7"/>
          </a:xfrm>
        </p:spPr>
      </p:pic>
    </p:spTree>
    <p:extLst>
      <p:ext uri="{BB962C8B-B14F-4D97-AF65-F5344CB8AC3E}">
        <p14:creationId xmlns:p14="http://schemas.microsoft.com/office/powerpoint/2010/main" val="198117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can we divide this into Red vs. Blue?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5" y="1825625"/>
            <a:ext cx="7735709" cy="4351337"/>
          </a:xfrm>
        </p:spPr>
      </p:pic>
    </p:spTree>
    <p:extLst>
      <p:ext uri="{BB962C8B-B14F-4D97-AF65-F5344CB8AC3E}">
        <p14:creationId xmlns:p14="http://schemas.microsoft.com/office/powerpoint/2010/main" val="171433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now?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5" y="1825625"/>
            <a:ext cx="7735709" cy="4351337"/>
          </a:xfrm>
        </p:spPr>
      </p:pic>
    </p:spTree>
    <p:extLst>
      <p:ext uri="{BB962C8B-B14F-4D97-AF65-F5344CB8AC3E}">
        <p14:creationId xmlns:p14="http://schemas.microsoft.com/office/powerpoint/2010/main" val="212961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CCA44-013B-43D8-926A-1900EEA4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now?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680C-9FED-44DA-BCDC-17D1D6E4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5" y="1825625"/>
            <a:ext cx="7735709" cy="4351336"/>
          </a:xfrm>
        </p:spPr>
      </p:pic>
    </p:spTree>
    <p:extLst>
      <p:ext uri="{BB962C8B-B14F-4D97-AF65-F5344CB8AC3E}">
        <p14:creationId xmlns:p14="http://schemas.microsoft.com/office/powerpoint/2010/main" val="402444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223C-9BEF-49CB-AD0E-DF4708FA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it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EB05-30BD-4E30-8D0F-C218D7DF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Magic</a:t>
            </a:r>
          </a:p>
          <a:p>
            <a:r>
              <a:rPr lang="en-US" dirty="0"/>
              <a:t>A Silver Bullet</a:t>
            </a:r>
          </a:p>
          <a:p>
            <a:r>
              <a:rPr lang="en-US" dirty="0"/>
              <a:t>Old Bay Seasoning, to be sprinkled liberally on an otherwise mundane application to give it a zesty new flavor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Machine Learning is not a substitute for good understanding of your problem!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8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1118</Words>
  <Application>Microsoft Office PowerPoint</Application>
  <PresentationFormat>Widescreen</PresentationFormat>
  <Paragraphs>122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 to Python</vt:lpstr>
      <vt:lpstr>What We’ll Cover</vt:lpstr>
      <vt:lpstr>What it is</vt:lpstr>
      <vt:lpstr>How can we divide this into Red vs. Blue?</vt:lpstr>
      <vt:lpstr>How can we divide this into Red vs. Blue?</vt:lpstr>
      <vt:lpstr>How can we divide this into Red vs. Blue?</vt:lpstr>
      <vt:lpstr>What about now?</vt:lpstr>
      <vt:lpstr>What about now?</vt:lpstr>
      <vt:lpstr>What it isn’t</vt:lpstr>
      <vt:lpstr>INTERMISSION</vt:lpstr>
      <vt:lpstr>Defining our problem in terms of our data </vt:lpstr>
      <vt:lpstr>Supervised Learning</vt:lpstr>
      <vt:lpstr>Is it a Supervised Problem?</vt:lpstr>
      <vt:lpstr>Question Time</vt:lpstr>
      <vt:lpstr>What Problem Statement could we make?</vt:lpstr>
      <vt:lpstr>Supervised Problems, cont’d: More things to consider</vt:lpstr>
      <vt:lpstr>INTERMISSION</vt:lpstr>
      <vt:lpstr>Supervised Problems: Categorical Problems</vt:lpstr>
      <vt:lpstr>Quiz Time</vt:lpstr>
      <vt:lpstr>Supervised Learning: Regression Problems</vt:lpstr>
      <vt:lpstr>Let’s make a problem statement!</vt:lpstr>
      <vt:lpstr>INTERMISSION</vt:lpstr>
      <vt:lpstr>Unsupervised Learning</vt:lpstr>
      <vt:lpstr>Unsupervised Problems</vt:lpstr>
      <vt:lpstr>Unsupervised Problems, cont’d</vt:lpstr>
      <vt:lpstr>Question Time</vt:lpstr>
      <vt:lpstr>INTERMISSION</vt:lpstr>
      <vt:lpstr>Closing Thoughts  The Importance of Understanding our Data</vt:lpstr>
      <vt:lpstr>Data is Messy</vt:lpstr>
      <vt:lpstr>You Will Not Have Enough Data</vt:lpstr>
      <vt:lpstr>Even when you have enough data, you may not have the complete picture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White, Scott</dc:creator>
  <cp:lastModifiedBy>White, Scott</cp:lastModifiedBy>
  <cp:revision>35</cp:revision>
  <dcterms:created xsi:type="dcterms:W3CDTF">2019-05-20T18:37:50Z</dcterms:created>
  <dcterms:modified xsi:type="dcterms:W3CDTF">2019-05-22T21:09:55Z</dcterms:modified>
</cp:coreProperties>
</file>