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67" r:id="rId3"/>
    <p:sldId id="278" r:id="rId4"/>
    <p:sldId id="279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14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6FFA61-6A5E-4A07-B0CD-657A6016A53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/>
        <a:lstStyle/>
        <a:p>
          <a:endParaRPr lang="en-US"/>
        </a:p>
      </dgm:t>
    </dgm:pt>
    <dgm:pt modelId="{716E4D6C-03E8-4365-AF21-1602BE3722FD}" type="sibTrans" cxnId="{144421FE-CAF2-4745-BAE1-6B88FC778DDF}">
      <dgm:prSet/>
      <dgm:spPr/>
      <dgm:t>
        <a:bodyPr/>
        <a:lstStyle/>
        <a:p>
          <a:endParaRPr lang="en-US"/>
        </a:p>
      </dgm:t>
    </dgm:pt>
    <dgm:pt modelId="{E94ADD85-26B8-44AF-BE89-A44A734EC3B8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/>
        <a:lstStyle/>
        <a:p>
          <a:endParaRPr lang="en-US"/>
        </a:p>
      </dgm:t>
    </dgm:pt>
    <dgm:pt modelId="{BD64D4FA-33E1-4A93-8ABA-E777D7BBB411}" type="sibTrans" cxnId="{35C3B619-E840-4AFF-B602-C4F3A3844CC0}">
      <dgm:prSet/>
      <dgm:spPr/>
      <dgm:t>
        <a:bodyPr/>
        <a:lstStyle/>
        <a:p>
          <a:endParaRPr lang="en-US"/>
        </a:p>
      </dgm:t>
    </dgm:pt>
    <dgm:pt modelId="{52C59E2E-30E9-45A1-A2DB-B56219AA5D23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/>
        <a:lstStyle/>
        <a:p>
          <a:endParaRPr lang="en-US"/>
        </a:p>
      </dgm:t>
    </dgm:pt>
    <dgm:pt modelId="{F39575F8-5912-4830-B03F-ECBE8EE9EE03}" type="sibTrans" cxnId="{D97B6FBA-E602-4236-BD00-95D5F8708F52}">
      <dgm:prSet/>
      <dgm:spPr/>
      <dgm:t>
        <a:bodyPr/>
        <a:lstStyle/>
        <a:p>
          <a:endParaRPr lang="en-US"/>
        </a:p>
      </dgm:t>
    </dgm:pt>
    <dgm:pt modelId="{6D62B7E6-A7B7-474F-B145-0ABFE7C798BD}">
      <dgm:prSet phldrT="[Text]"/>
      <dgm:spPr/>
      <dgm:t>
        <a:bodyPr/>
        <a:lstStyle/>
        <a:p>
          <a:r>
            <a:rPr lang="en-US" dirty="0"/>
            <a:t>Group 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/>
        <a:lstStyle/>
        <a:p>
          <a:endParaRPr lang="en-US"/>
        </a:p>
      </dgm:t>
    </dgm:pt>
    <dgm:pt modelId="{8BF8ECB4-4667-4B36-A63D-886D2F45FE49}" type="sibTrans" cxnId="{6CF9C0DB-996D-40CB-A9CF-8BA6E74C1E3F}">
      <dgm:prSet/>
      <dgm:spPr/>
      <dgm:t>
        <a:bodyPr/>
        <a:lstStyle/>
        <a:p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1B414-4301-4553-9DAF-ACE9902D6950}">
      <dsp:nvSpPr>
        <dsp:cNvPr id="0" name=""/>
        <dsp:cNvSpPr/>
      </dsp:nvSpPr>
      <dsp:spPr>
        <a:xfrm>
          <a:off x="1332706" y="0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1847453" y="1029494"/>
        <a:ext cx="1029493" cy="1029493"/>
      </dsp:txXfrm>
    </dsp:sp>
    <dsp:sp modelId="{45B33EA1-8640-46B4-88FF-887F47189AD6}">
      <dsp:nvSpPr>
        <dsp:cNvPr id="0" name=""/>
        <dsp:cNvSpPr/>
      </dsp:nvSpPr>
      <dsp:spPr>
        <a:xfrm>
          <a:off x="303212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817959" y="3088481"/>
        <a:ext cx="1029493" cy="1029493"/>
      </dsp:txXfrm>
    </dsp:sp>
    <dsp:sp modelId="{5CE8AFD8-8F11-477A-AD8A-938650EC8062}">
      <dsp:nvSpPr>
        <dsp:cNvPr id="0" name=""/>
        <dsp:cNvSpPr/>
      </dsp:nvSpPr>
      <dsp:spPr>
        <a:xfrm rot="10800000">
          <a:off x="1332706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 rot="10800000">
        <a:off x="1847453" y="2058987"/>
        <a:ext cx="1029493" cy="1029493"/>
      </dsp:txXfrm>
    </dsp:sp>
    <dsp:sp modelId="{8A34865A-29F3-4612-BD60-25517D3937BB}">
      <dsp:nvSpPr>
        <dsp:cNvPr id="0" name=""/>
        <dsp:cNvSpPr/>
      </dsp:nvSpPr>
      <dsp:spPr>
        <a:xfrm>
          <a:off x="2362199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D</a:t>
          </a:r>
        </a:p>
      </dsp:txBody>
      <dsp:txXfrm>
        <a:off x="2876946" y="3088481"/>
        <a:ext cx="1029493" cy="102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31803"/>
            <a:ext cx="10058400" cy="27432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Multiple Sequence Alignment Using Genetic</a:t>
            </a:r>
            <a:br>
              <a:rPr lang="en-US" sz="5400" dirty="0"/>
            </a:br>
            <a:r>
              <a:rPr lang="en-US" sz="5400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Fred jones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9601200" cy="4114800"/>
          </a:xfrm>
        </p:spPr>
        <p:txBody>
          <a:bodyPr/>
          <a:lstStyle/>
          <a:p>
            <a:r>
              <a:rPr lang="en-US" b="1" dirty="0"/>
              <a:t>Multiple Sequence Alignment (MSA): </a:t>
            </a:r>
            <a:r>
              <a:rPr lang="en-US" dirty="0"/>
              <a:t>Understanding evolutionary relationships between sequences</a:t>
            </a:r>
          </a:p>
          <a:p>
            <a:r>
              <a:rPr lang="en-US" b="1" dirty="0"/>
              <a:t>Traditional Methods:</a:t>
            </a:r>
            <a:r>
              <a:rPr lang="en-US" dirty="0"/>
              <a:t> </a:t>
            </a:r>
            <a:r>
              <a:rPr lang="en-US" dirty="0" err="1"/>
              <a:t>ClustalW</a:t>
            </a:r>
            <a:r>
              <a:rPr lang="en-US" dirty="0"/>
              <a:t>, </a:t>
            </a:r>
            <a:r>
              <a:rPr lang="en-US" dirty="0" err="1"/>
              <a:t>Clustal</a:t>
            </a:r>
            <a:r>
              <a:rPr lang="en-US" dirty="0"/>
              <a:t> Omega, MAFFT, and MUSCLE</a:t>
            </a:r>
          </a:p>
          <a:p>
            <a:r>
              <a:rPr lang="en-US" b="1" dirty="0"/>
              <a:t>Challenge:</a:t>
            </a:r>
            <a:r>
              <a:rPr lang="en-US" dirty="0"/>
              <a:t> Explore an alternative alignment (Genetic Algorithms) method/algorithm to compare to traditional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9601200" cy="4114800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Implement a Genetic Algorithm (GA) to solve multiple sequence alignment problems</a:t>
            </a:r>
          </a:p>
          <a:p>
            <a:r>
              <a:rPr lang="en-US" b="1" dirty="0"/>
              <a:t>Approach:</a:t>
            </a:r>
            <a:r>
              <a:rPr lang="en-US" dirty="0"/>
              <a:t> Compare GA results to </a:t>
            </a:r>
            <a:r>
              <a:rPr lang="en-US" dirty="0" err="1"/>
              <a:t>ClustalW</a:t>
            </a:r>
            <a:r>
              <a:rPr lang="en-US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Tasks: </a:t>
            </a:r>
          </a:p>
          <a:p>
            <a:pPr lvl="1"/>
            <a:r>
              <a:rPr lang="en-US" dirty="0"/>
              <a:t>Generate initial population with random gaps.</a:t>
            </a:r>
          </a:p>
          <a:p>
            <a:pPr lvl="1"/>
            <a:r>
              <a:rPr lang="en-US" dirty="0"/>
              <a:t>Evaluate alignments using sum-of-pairs score with BLOSUM62.</a:t>
            </a:r>
          </a:p>
          <a:p>
            <a:pPr lvl="1"/>
            <a:r>
              <a:rPr lang="en-US" dirty="0"/>
              <a:t>Optimize alignments through selection, crossover, and mutation.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E2E9-B594-FCC7-CA21-5A527D0E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522D-DD6B-0B4E-F226-9327F6D8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Retrieval:</a:t>
            </a:r>
            <a:r>
              <a:rPr lang="en-US" dirty="0"/>
              <a:t> Fetched 6 different sequences from the GenBank database using accession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 Implementation: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Generate initial population – pad lengths by adding random gaps</a:t>
            </a:r>
          </a:p>
          <a:p>
            <a:pPr lvl="1"/>
            <a:r>
              <a:rPr lang="en-US" dirty="0"/>
              <a:t>Fitness function - Score of an alignment by summing the BLOSUM62 substitution matrix scores for all pairs of non-gap characters in each column, with penalties for gaps</a:t>
            </a:r>
          </a:p>
          <a:p>
            <a:pPr lvl="1"/>
            <a:r>
              <a:rPr lang="en-US" dirty="0"/>
              <a:t>Evolving Alignments - selection, crossover, and mutation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Traditional Methods:</a:t>
            </a:r>
            <a:r>
              <a:rPr lang="en-US" dirty="0"/>
              <a:t> GA is compared to </a:t>
            </a:r>
            <a:r>
              <a:rPr lang="en-US" dirty="0" err="1"/>
              <a:t>ClustalW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774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CE31032-B9FB-D33B-042E-510EA1808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020238"/>
              </p:ext>
            </p:extLst>
          </p:nvPr>
        </p:nvGraphicFramePr>
        <p:xfrm>
          <a:off x="1295400" y="1828800"/>
          <a:ext cx="9601200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01173522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55387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Alignment Score (BLOSUM-62 Matrix)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61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ClustalW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45,590.0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6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Genetic 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28,985.0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1279628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egmented pyramid showing&#10;interconnected relationships between 4 groups. The Group A, Group 2, Group 3 and Group 4 text appear in triangular shap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9960920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031023_Win32.potx" id="{E7C5DF6E-549D-4E9B-935B-C6E8D839CE4F}" vid="{E5B5BF34-C341-4C53-BFF1-BF734FCD4F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Red Line Business 16x9</Template>
  <TotalTime>71</TotalTime>
  <Words>251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Multiple Sequence Alignment Using Genetic Algorithms</vt:lpstr>
      <vt:lpstr>Introduction</vt:lpstr>
      <vt:lpstr>Problem Description</vt:lpstr>
      <vt:lpstr>Methodology</vt:lpstr>
      <vt:lpstr>Results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Frederick Jackson Jones</dc:creator>
  <cp:lastModifiedBy>Frederick Jackson Jones</cp:lastModifiedBy>
  <cp:revision>1</cp:revision>
  <dcterms:created xsi:type="dcterms:W3CDTF">2024-08-05T19:02:17Z</dcterms:created>
  <dcterms:modified xsi:type="dcterms:W3CDTF">2024-08-05T20:13:56Z</dcterms:modified>
</cp:coreProperties>
</file>