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0"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7C3F0984-AF0E-48B0-AA2A-289FE8B4CAA7}" type="datetimeFigureOut">
              <a:rPr lang="fr-FR" smtClean="0"/>
              <a:t>25/09/2020</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80A6FD93-1545-4D1C-B0E0-E804BC547FEA}"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3F0984-AF0E-48B0-AA2A-289FE8B4CAA7}" type="datetimeFigureOut">
              <a:rPr lang="fr-FR" smtClean="0"/>
              <a:t>25/09/2020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3F0984-AF0E-48B0-AA2A-289FE8B4CAA7}" type="datetimeFigureOut">
              <a:rPr lang="fr-FR" smtClean="0"/>
              <a:t>25/09/2020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3F0984-AF0E-48B0-AA2A-289FE8B4CAA7}" type="datetimeFigureOut">
              <a:rPr lang="fr-FR" smtClean="0"/>
              <a:t>25/09/2020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C3F0984-AF0E-48B0-AA2A-289FE8B4CAA7}" type="datetimeFigureOut">
              <a:rPr lang="fr-FR" smtClean="0"/>
              <a:t>25/09/2020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80A6FD93-1545-4D1C-B0E0-E804BC547FE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C3F0984-AF0E-48B0-AA2A-289FE8B4CAA7}" type="datetimeFigureOut">
              <a:rPr lang="fr-FR" smtClean="0"/>
              <a:t>25/09/2020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C3F0984-AF0E-48B0-AA2A-289FE8B4CAA7}" type="datetimeFigureOut">
              <a:rPr lang="fr-FR" smtClean="0"/>
              <a:t>25/09/2020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C3F0984-AF0E-48B0-AA2A-289FE8B4CAA7}" type="datetimeFigureOut">
              <a:rPr lang="fr-FR" smtClean="0"/>
              <a:t>25/09/2020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3F0984-AF0E-48B0-AA2A-289FE8B4CAA7}" type="datetimeFigureOut">
              <a:rPr lang="fr-FR" smtClean="0"/>
              <a:t>25/09/2020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C3F0984-AF0E-48B0-AA2A-289FE8B4CAA7}" type="datetimeFigureOut">
              <a:rPr lang="fr-FR" smtClean="0"/>
              <a:t>25/09/2020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7C3F0984-AF0E-48B0-AA2A-289FE8B4CAA7}" type="datetimeFigureOut">
              <a:rPr lang="fr-FR" smtClean="0"/>
              <a:t>25/09/2020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A6FD93-1545-4D1C-B0E0-E804BC547FEA}" type="slidenum">
              <a:rPr lang="fr-FR" smtClean="0"/>
              <a:t>‹N°›</a:t>
            </a:fld>
            <a:endParaRPr lang="fr-F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3F0984-AF0E-48B0-AA2A-289FE8B4CAA7}" type="datetimeFigureOut">
              <a:rPr lang="fr-FR" smtClean="0"/>
              <a:t>25/09/2020</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0A6FD93-1545-4D1C-B0E0-E804BC547FEA}"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5400" dirty="0" smtClean="0"/>
              <a:t>Introduction to </a:t>
            </a:r>
            <a:r>
              <a:rPr lang="fr-FR" sz="5400" dirty="0" err="1" smtClean="0"/>
              <a:t>Databases</a:t>
            </a:r>
            <a:endParaRPr lang="fr-FR" sz="5400" dirty="0"/>
          </a:p>
        </p:txBody>
      </p:sp>
      <p:sp>
        <p:nvSpPr>
          <p:cNvPr id="3" name="Sous-titre 2"/>
          <p:cNvSpPr>
            <a:spLocks noGrp="1"/>
          </p:cNvSpPr>
          <p:nvPr>
            <p:ph type="subTitle" idx="1"/>
          </p:nvPr>
        </p:nvSpPr>
        <p:spPr>
          <a:xfrm>
            <a:off x="1428728" y="4286256"/>
            <a:ext cx="6400800" cy="1752600"/>
          </a:xfrm>
        </p:spPr>
        <p:txBody>
          <a:bodyPr>
            <a:normAutofit/>
          </a:bodyPr>
          <a:lstStyle/>
          <a:p>
            <a:r>
              <a:rPr lang="en-US" sz="2400" dirty="0" smtClean="0"/>
              <a:t>Created</a:t>
            </a:r>
            <a:r>
              <a:rPr lang="fr-FR" sz="2400" dirty="0" smtClean="0"/>
              <a:t> by</a:t>
            </a:r>
          </a:p>
          <a:p>
            <a:r>
              <a:rPr lang="fr-FR" sz="2400" dirty="0" smtClean="0"/>
              <a:t>Fredj </a:t>
            </a:r>
            <a:r>
              <a:rPr lang="fr-FR" sz="2400" dirty="0" err="1" smtClean="0"/>
              <a:t>Fathia</a:t>
            </a:r>
            <a:endParaRPr lang="fr-FR" sz="2400"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401080" cy="1143000"/>
          </a:xfrm>
        </p:spPr>
        <p:txBody>
          <a:bodyPr>
            <a:normAutofit fontScale="90000"/>
          </a:bodyPr>
          <a:lstStyle/>
          <a:p>
            <a:r>
              <a:rPr lang="en-US" b="1" dirty="0" smtClean="0"/>
              <a:t>What does </a:t>
            </a:r>
            <a:r>
              <a:rPr lang="en-US" b="1" i="1" dirty="0" smtClean="0"/>
              <a:t>Database Management System (DBMS)</a:t>
            </a:r>
            <a:r>
              <a:rPr lang="en-US" b="1" dirty="0" smtClean="0"/>
              <a:t> mean?</a:t>
            </a:r>
            <a:endParaRPr lang="fr-FR" dirty="0"/>
          </a:p>
        </p:txBody>
      </p:sp>
      <p:sp>
        <p:nvSpPr>
          <p:cNvPr id="3" name="Espace réservé du contenu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database management system (DBMS) is a software package designed to define, manipulate, retrieve and manage data in a database.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DBMS generally manipulates the data itself, the data format, field names, record structure and file structure</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It also defines rules to validate and manipulate this data</a:t>
            </a:r>
            <a:r>
              <a:rPr lang="en-US" sz="2200" dirty="0" smtClean="0">
                <a:latin typeface="Times New Roman" pitchFamily="18" charset="0"/>
                <a:cs typeface="Times New Roman" pitchFamily="18" charset="0"/>
              </a:rPr>
              <a: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fr-FR" dirty="0">
              <a:latin typeface="Times New Roman" pitchFamily="18" charset="0"/>
              <a:cs typeface="Times New Roman" pitchFamily="18" charset="0"/>
            </a:endParaRPr>
          </a:p>
        </p:txBody>
      </p:sp>
      <p:pic>
        <p:nvPicPr>
          <p:cNvPr id="4" name="Image 3" descr="1_yVGOe8wj3DGrxud5DzX51A.png"/>
          <p:cNvPicPr>
            <a:picLocks noChangeAspect="1"/>
          </p:cNvPicPr>
          <p:nvPr/>
        </p:nvPicPr>
        <p:blipFill>
          <a:blip r:embed="rId2"/>
          <a:stretch>
            <a:fillRect/>
          </a:stretch>
        </p:blipFill>
        <p:spPr>
          <a:xfrm>
            <a:off x="2285984" y="4500570"/>
            <a:ext cx="4857784" cy="2028824"/>
          </a:xfrm>
          <a:prstGeom prst="rect">
            <a:avLst/>
          </a:prstGeom>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of DBMS</a:t>
            </a:r>
            <a:endParaRPr lang="fr-FR" dirty="0"/>
          </a:p>
        </p:txBody>
      </p:sp>
      <p:pic>
        <p:nvPicPr>
          <p:cNvPr id="4" name="Espace réservé du contenu 3" descr="sql-server.png"/>
          <p:cNvPicPr>
            <a:picLocks noGrp="1" noChangeAspect="1"/>
          </p:cNvPicPr>
          <p:nvPr>
            <p:ph idx="1"/>
          </p:nvPr>
        </p:nvPicPr>
        <p:blipFill>
          <a:blip r:embed="rId2"/>
          <a:stretch>
            <a:fillRect/>
          </a:stretch>
        </p:blipFill>
        <p:spPr>
          <a:xfrm rot="1318458">
            <a:off x="5065639" y="2227661"/>
            <a:ext cx="2754711" cy="2027773"/>
          </a:xfrm>
        </p:spPr>
      </p:pic>
      <p:pic>
        <p:nvPicPr>
          <p:cNvPr id="5" name="Image 4" descr="téléchargement (1).png"/>
          <p:cNvPicPr>
            <a:picLocks noChangeAspect="1"/>
          </p:cNvPicPr>
          <p:nvPr/>
        </p:nvPicPr>
        <p:blipFill>
          <a:blip r:embed="rId3"/>
          <a:stretch>
            <a:fillRect/>
          </a:stretch>
        </p:blipFill>
        <p:spPr>
          <a:xfrm rot="1048643">
            <a:off x="975250" y="2273119"/>
            <a:ext cx="1905000" cy="1752600"/>
          </a:xfrm>
          <a:prstGeom prst="rect">
            <a:avLst/>
          </a:prstGeom>
        </p:spPr>
      </p:pic>
      <p:pic>
        <p:nvPicPr>
          <p:cNvPr id="6" name="Image 5" descr="téléchargement.png"/>
          <p:cNvPicPr>
            <a:picLocks noChangeAspect="1"/>
          </p:cNvPicPr>
          <p:nvPr/>
        </p:nvPicPr>
        <p:blipFill>
          <a:blip r:embed="rId4"/>
          <a:stretch>
            <a:fillRect/>
          </a:stretch>
        </p:blipFill>
        <p:spPr>
          <a:xfrm rot="21280189">
            <a:off x="2782040" y="4507565"/>
            <a:ext cx="2590800" cy="1762125"/>
          </a:xfrm>
          <a:prstGeom prst="rect">
            <a:avLst/>
          </a:prstGeom>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t>
            </a:r>
            <a:r>
              <a:rPr lang="en-US" dirty="0" err="1" smtClean="0"/>
              <a:t>MySQL</a:t>
            </a:r>
            <a:r>
              <a:rPr lang="en-US" dirty="0" smtClean="0"/>
              <a:t>?</a:t>
            </a:r>
            <a:endParaRPr lang="fr-FR" dirty="0"/>
          </a:p>
        </p:txBody>
      </p:sp>
      <p:sp>
        <p:nvSpPr>
          <p:cNvPr id="3" name="Espace réservé du contenu 2"/>
          <p:cNvSpPr>
            <a:spLocks noGrp="1"/>
          </p:cNvSpPr>
          <p:nvPr>
            <p:ph idx="1"/>
          </p:nvPr>
        </p:nvSpPr>
        <p:spPr>
          <a:xfrm>
            <a:off x="457200" y="1600200"/>
            <a:ext cx="8229600" cy="4614882"/>
          </a:xfrm>
        </p:spPr>
        <p:txBody>
          <a:bodyPr>
            <a:noAutofit/>
          </a:bodyPr>
          <a:lstStyle/>
          <a:p>
            <a:pPr algn="just"/>
            <a:r>
              <a:rPr lang="en-US" sz="2200" b="1" dirty="0" err="1">
                <a:latin typeface="Times New Roman" pitchFamily="18" charset="0"/>
                <a:cs typeface="Times New Roman" pitchFamily="18" charset="0"/>
              </a:rPr>
              <a:t>MySQL</a:t>
            </a:r>
            <a:r>
              <a:rPr lang="en-US" sz="2200" dirty="0">
                <a:latin typeface="Times New Roman" pitchFamily="18" charset="0"/>
                <a:cs typeface="Times New Roman" pitchFamily="18" charset="0"/>
              </a:rPr>
              <a:t>, the most popular Open Source SQL database management system, is developed, distributed, and supported by Oracle Corporation</a:t>
            </a:r>
            <a:r>
              <a:rPr lang="en-US" sz="2200" dirty="0" smtClean="0">
                <a:latin typeface="Times New Roman" pitchFamily="18" charset="0"/>
                <a:cs typeface="Times New Roman" pitchFamily="18" charset="0"/>
              </a:rPr>
              <a:t>.</a:t>
            </a:r>
          </a:p>
          <a:p>
            <a:pPr algn="just"/>
            <a:r>
              <a:rPr lang="en-US" sz="2200" b="1" dirty="0" err="1" smtClean="0">
                <a:latin typeface="Times New Roman" pitchFamily="18" charset="0"/>
                <a:cs typeface="Times New Roman" pitchFamily="18" charset="0"/>
              </a:rPr>
              <a:t>MySQL</a:t>
            </a:r>
            <a:r>
              <a:rPr lang="en-US" sz="2200" dirty="0" smtClean="0">
                <a:latin typeface="Times New Roman" pitchFamily="18" charset="0"/>
                <a:cs typeface="Times New Roman" pitchFamily="18" charset="0"/>
              </a:rPr>
              <a:t> store Data in Tables. Tables further store Data in Rows and Columns.</a:t>
            </a:r>
          </a:p>
          <a:p>
            <a:pPr algn="just"/>
            <a:r>
              <a:rPr lang="en-US" sz="2200" b="1" dirty="0" err="1" smtClean="0">
                <a:latin typeface="Times New Roman" pitchFamily="18" charset="0"/>
                <a:cs typeface="Times New Roman" pitchFamily="18" charset="0"/>
              </a:rPr>
              <a:t>MySQL</a:t>
            </a:r>
            <a:r>
              <a:rPr lang="en-US" sz="2200" dirty="0" smtClean="0">
                <a:latin typeface="Times New Roman" pitchFamily="18" charset="0"/>
                <a:cs typeface="Times New Roman" pitchFamily="18" charset="0"/>
              </a:rPr>
              <a:t> is based on the structure query language(SQL), witch is used for adding, removing, and modifying information in the database.</a:t>
            </a:r>
          </a:p>
          <a:p>
            <a:pPr algn="just"/>
            <a:r>
              <a:rPr lang="en-US" sz="2200" b="1" dirty="0" err="1" smtClean="0">
                <a:latin typeface="Times New Roman" pitchFamily="18" charset="0"/>
                <a:cs typeface="Times New Roman" pitchFamily="18" charset="0"/>
              </a:rPr>
              <a:t>MySQL</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a freely available Database System.</a:t>
            </a:r>
          </a:p>
          <a:p>
            <a:pPr algn="just"/>
            <a:r>
              <a:rPr lang="en-US" sz="2200" b="1" dirty="0" err="1" smtClean="0">
                <a:latin typeface="Times New Roman" pitchFamily="18" charset="0"/>
                <a:cs typeface="Times New Roman" pitchFamily="18" charset="0"/>
              </a:rPr>
              <a:t>MySQL</a:t>
            </a:r>
            <a:r>
              <a:rPr lang="en-US" sz="2200" dirty="0" smtClean="0">
                <a:latin typeface="Times New Roman" pitchFamily="18" charset="0"/>
                <a:cs typeface="Times New Roman" pitchFamily="18" charset="0"/>
              </a:rPr>
              <a:t> can run on multiple Platforms such as Linux, Windows and Unix.</a:t>
            </a:r>
          </a:p>
          <a:p>
            <a:pPr algn="just"/>
            <a:r>
              <a:rPr lang="en-US" sz="2200" b="1" dirty="0" err="1" smtClean="0">
                <a:latin typeface="Times New Roman" pitchFamily="18" charset="0"/>
                <a:cs typeface="Times New Roman" pitchFamily="18" charset="0"/>
              </a:rPr>
              <a:t>MySQL</a:t>
            </a:r>
            <a:r>
              <a:rPr lang="en-US" sz="2200" dirty="0" smtClean="0">
                <a:latin typeface="Times New Roman" pitchFamily="18" charset="0"/>
                <a:cs typeface="Times New Roman" pitchFamily="18" charset="0"/>
              </a:rPr>
              <a:t> is highly Scalable Database System.</a:t>
            </a:r>
            <a:endParaRPr lang="en-US" sz="2200" dirty="0" smtClean="0">
              <a:latin typeface="Times New Roman" pitchFamily="18" charset="0"/>
              <a:cs typeface="Times New Roman" pitchFamily="18" charset="0"/>
            </a:endParaRPr>
          </a:p>
        </p:txBody>
      </p:sp>
      <p:pic>
        <p:nvPicPr>
          <p:cNvPr id="4" name="Image 3" descr="téléchargement.png"/>
          <p:cNvPicPr>
            <a:picLocks noChangeAspect="1"/>
          </p:cNvPicPr>
          <p:nvPr/>
        </p:nvPicPr>
        <p:blipFill>
          <a:blip r:embed="rId2"/>
          <a:stretch>
            <a:fillRect/>
          </a:stretch>
        </p:blipFill>
        <p:spPr>
          <a:xfrm>
            <a:off x="7143768" y="5643578"/>
            <a:ext cx="1828630" cy="1047864"/>
          </a:xfrm>
          <a:prstGeom prst="rect">
            <a:avLst/>
          </a:prstGeom>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PostgreSQL</a:t>
            </a:r>
            <a:endParaRPr lang="fr-FR" dirty="0"/>
          </a:p>
        </p:txBody>
      </p:sp>
      <p:sp>
        <p:nvSpPr>
          <p:cNvPr id="3" name="Espace réservé du contenu 2"/>
          <p:cNvSpPr>
            <a:spLocks noGrp="1"/>
          </p:cNvSpPr>
          <p:nvPr>
            <p:ph idx="1"/>
          </p:nvPr>
        </p:nvSpPr>
        <p:spPr>
          <a:xfrm>
            <a:off x="457200" y="1600200"/>
            <a:ext cx="8329642" cy="4972072"/>
          </a:xfrm>
        </p:spPr>
        <p:txBody>
          <a:bodyPr>
            <a:normAutofit/>
          </a:bodyPr>
          <a:lstStyle/>
          <a:p>
            <a:pPr algn="just"/>
            <a:r>
              <a:rPr lang="en-US" sz="2200" b="1" dirty="0" err="1">
                <a:latin typeface="Times New Roman" pitchFamily="18" charset="0"/>
                <a:cs typeface="Times New Roman" pitchFamily="18" charset="0"/>
              </a:rPr>
              <a:t>PostgreSQL</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is a powerful, open source object-relational database system that uses and extends the SQL language combined with many features that safely store and scale the most complicated data workloads. </a:t>
            </a:r>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b="1" dirty="0" err="1" smtClean="0">
                <a:latin typeface="Times New Roman" pitchFamily="18" charset="0"/>
                <a:cs typeface="Times New Roman" pitchFamily="18" charset="0"/>
              </a:rPr>
              <a:t>PostgreSQL</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has earned a strong reputation for its proven architecture, reliability, data integrity, robust feature set, extensibility, and the dedication of the open source community behind the software to consistently deliver </a:t>
            </a:r>
            <a:r>
              <a:rPr lang="en-US" sz="2200" dirty="0" smtClean="0">
                <a:latin typeface="Times New Roman" pitchFamily="18" charset="0"/>
                <a:cs typeface="Times New Roman" pitchFamily="18" charset="0"/>
              </a:rPr>
              <a:t>performing </a:t>
            </a:r>
            <a:r>
              <a:rPr lang="en-US" sz="2200" dirty="0">
                <a:latin typeface="Times New Roman" pitchFamily="18" charset="0"/>
                <a:cs typeface="Times New Roman" pitchFamily="18" charset="0"/>
              </a:rPr>
              <a:t>and innovative solutions. </a:t>
            </a:r>
            <a:endParaRPr lang="en-US" sz="2200" dirty="0" smtClean="0">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PostgreSQL</a:t>
            </a:r>
            <a:endParaRPr lang="fr-FR" dirty="0"/>
          </a:p>
        </p:txBody>
      </p:sp>
      <p:sp>
        <p:nvSpPr>
          <p:cNvPr id="3" name="Espace réservé du contenu 2"/>
          <p:cNvSpPr>
            <a:spLocks noGrp="1"/>
          </p:cNvSpPr>
          <p:nvPr>
            <p:ph idx="1"/>
          </p:nvPr>
        </p:nvSpPr>
        <p:spPr/>
        <p:txBody>
          <a:bodyPr/>
          <a:lstStyle/>
          <a:p>
            <a:pPr algn="just"/>
            <a:r>
              <a:rPr lang="en-US" sz="2200" b="1" dirty="0" err="1" smtClean="0">
                <a:latin typeface="Times New Roman" pitchFamily="18" charset="0"/>
                <a:cs typeface="Times New Roman" pitchFamily="18" charset="0"/>
              </a:rPr>
              <a:t>PostgreSQL</a:t>
            </a:r>
            <a:r>
              <a:rPr lang="en-US" sz="2200" dirty="0" smtClean="0">
                <a:latin typeface="Times New Roman" pitchFamily="18" charset="0"/>
                <a:cs typeface="Times New Roman" pitchFamily="18" charset="0"/>
              </a:rPr>
              <a:t> runs on all major operating systems, has been ACID-compliant since 2001, and has powerful add-ons such as the popular</a:t>
            </a:r>
            <a:r>
              <a:rPr lang="en-US" sz="2200" b="1"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PostGis</a:t>
            </a:r>
            <a:r>
              <a:rPr lang="en-US" sz="2200" dirty="0" smtClean="0">
                <a:latin typeface="Times New Roman" pitchFamily="18" charset="0"/>
                <a:cs typeface="Times New Roman" pitchFamily="18" charset="0"/>
              </a:rPr>
              <a:t> geospatial database extender. </a:t>
            </a:r>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Getting started with using </a:t>
            </a:r>
            <a:r>
              <a:rPr lang="en-US" sz="2200" b="1" dirty="0" err="1" smtClean="0">
                <a:latin typeface="Times New Roman" pitchFamily="18" charset="0"/>
                <a:cs typeface="Times New Roman" pitchFamily="18" charset="0"/>
              </a:rPr>
              <a:t>PostgreSQL</a:t>
            </a:r>
            <a:r>
              <a:rPr lang="en-US" sz="2200" dirty="0" smtClean="0">
                <a:latin typeface="Times New Roman" pitchFamily="18" charset="0"/>
                <a:cs typeface="Times New Roman" pitchFamily="18" charset="0"/>
              </a:rPr>
              <a:t> has never been easier - pick a project you want to build, and let </a:t>
            </a:r>
            <a:r>
              <a:rPr lang="en-US" sz="2200" b="1" dirty="0" err="1" smtClean="0">
                <a:latin typeface="Times New Roman" pitchFamily="18" charset="0"/>
                <a:cs typeface="Times New Roman" pitchFamily="18" charset="0"/>
              </a:rPr>
              <a:t>PostgreSQL</a:t>
            </a:r>
            <a:r>
              <a:rPr lang="en-US" sz="2200" dirty="0" smtClean="0">
                <a:latin typeface="Times New Roman" pitchFamily="18" charset="0"/>
                <a:cs typeface="Times New Roman" pitchFamily="18" charset="0"/>
              </a:rPr>
              <a:t> safely and robustly store your data.</a:t>
            </a:r>
          </a:p>
          <a:p>
            <a:endParaRPr lang="fr-FR" dirty="0" smtClean="0"/>
          </a:p>
          <a:p>
            <a:endParaRPr lang="fr-FR" dirty="0"/>
          </a:p>
        </p:txBody>
      </p:sp>
      <p:pic>
        <p:nvPicPr>
          <p:cNvPr id="4" name="Image 3" descr="téléchargement (1).png"/>
          <p:cNvPicPr>
            <a:picLocks noChangeAspect="1"/>
          </p:cNvPicPr>
          <p:nvPr/>
        </p:nvPicPr>
        <p:blipFill>
          <a:blip r:embed="rId2"/>
          <a:stretch>
            <a:fillRect/>
          </a:stretch>
        </p:blipFill>
        <p:spPr>
          <a:xfrm>
            <a:off x="5429256" y="4572008"/>
            <a:ext cx="2047876" cy="1752600"/>
          </a:xfrm>
          <a:prstGeom prst="rect">
            <a:avLst/>
          </a:prstGeom>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SQL Server</a:t>
            </a:r>
            <a:endParaRPr lang="fr-FR" dirty="0"/>
          </a:p>
        </p:txBody>
      </p:sp>
      <p:sp>
        <p:nvSpPr>
          <p:cNvPr id="3" name="Espace réservé du contenu 2"/>
          <p:cNvSpPr>
            <a:spLocks noGrp="1"/>
          </p:cNvSpPr>
          <p:nvPr>
            <p:ph idx="1"/>
          </p:nvPr>
        </p:nvSpPr>
        <p:spPr>
          <a:xfrm>
            <a:off x="500034" y="1428736"/>
            <a:ext cx="8229600" cy="5429264"/>
          </a:xfrm>
        </p:spPr>
        <p:txBody>
          <a:bodyPr>
            <a:normAutofit/>
          </a:bodyPr>
          <a:lstStyle/>
          <a:p>
            <a:pPr algn="just"/>
            <a:r>
              <a:rPr lang="en-US" sz="2200" b="1" dirty="0">
                <a:latin typeface="Times New Roman" pitchFamily="18" charset="0"/>
                <a:cs typeface="Times New Roman" pitchFamily="18" charset="0"/>
              </a:rPr>
              <a:t>SQL</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Server</a:t>
            </a:r>
            <a:r>
              <a:rPr lang="en-US" sz="2200" dirty="0">
                <a:latin typeface="Times New Roman" pitchFamily="18" charset="0"/>
                <a:cs typeface="Times New Roman" pitchFamily="18" charset="0"/>
              </a:rPr>
              <a:t> is a relational database management system, or RDBMS, developed and marketed by Microsoft.</a:t>
            </a:r>
          </a:p>
          <a:p>
            <a:pPr algn="just"/>
            <a:r>
              <a:rPr lang="en-US" sz="2200" b="1" dirty="0" smtClean="0">
                <a:latin typeface="Times New Roman" pitchFamily="18" charset="0"/>
                <a:cs typeface="Times New Roman" pitchFamily="18" charset="0"/>
              </a:rPr>
              <a:t>SQL</a:t>
            </a:r>
            <a:r>
              <a:rPr lang="en-US" sz="2200"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Server </a:t>
            </a:r>
            <a:r>
              <a:rPr lang="en-US" sz="2200" dirty="0">
                <a:latin typeface="Times New Roman" pitchFamily="18" charset="0"/>
                <a:cs typeface="Times New Roman" pitchFamily="18" charset="0"/>
              </a:rPr>
              <a:t>is built on top of SQL, a standard programming language for interacting with the relational databases. </a:t>
            </a:r>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SQL </a:t>
            </a:r>
            <a:r>
              <a:rPr lang="en-US" sz="2200" b="1" dirty="0">
                <a:latin typeface="Times New Roman" pitchFamily="18" charset="0"/>
                <a:cs typeface="Times New Roman" pitchFamily="18" charset="0"/>
              </a:rPr>
              <a:t>server </a:t>
            </a:r>
            <a:r>
              <a:rPr lang="en-US" sz="2200" dirty="0">
                <a:latin typeface="Times New Roman" pitchFamily="18" charset="0"/>
                <a:cs typeface="Times New Roman" pitchFamily="18" charset="0"/>
              </a:rPr>
              <a:t>is tied to Transact-SQL, or T-SQL, the Microsoft’s implementation of SQL that adds a set of proprietary programming constructs.</a:t>
            </a:r>
          </a:p>
          <a:p>
            <a:pPr algn="just"/>
            <a:r>
              <a:rPr lang="en-US" sz="2200" b="1" dirty="0">
                <a:latin typeface="Times New Roman" pitchFamily="18" charset="0"/>
                <a:cs typeface="Times New Roman" pitchFamily="18" charset="0"/>
              </a:rPr>
              <a:t>SQL Server </a:t>
            </a:r>
            <a:r>
              <a:rPr lang="en-US" sz="2200" dirty="0">
                <a:latin typeface="Times New Roman" pitchFamily="18" charset="0"/>
                <a:cs typeface="Times New Roman" pitchFamily="18" charset="0"/>
              </a:rPr>
              <a:t>works exclusively on Windows environment for more than 20 years. In 2016, Microsoft made it available on Linux. SQL Server 2017 became generally available in October 2016 that ran on both Windows and Linux.</a:t>
            </a:r>
          </a:p>
          <a:p>
            <a:endParaRPr lang="fr-FR" dirty="0"/>
          </a:p>
        </p:txBody>
      </p:sp>
      <p:pic>
        <p:nvPicPr>
          <p:cNvPr id="4" name="Image 3" descr="sql-server.png"/>
          <p:cNvPicPr>
            <a:picLocks noChangeAspect="1"/>
          </p:cNvPicPr>
          <p:nvPr/>
        </p:nvPicPr>
        <p:blipFill>
          <a:blip r:embed="rId2"/>
          <a:stretch>
            <a:fillRect/>
          </a:stretch>
        </p:blipFill>
        <p:spPr>
          <a:xfrm>
            <a:off x="6215074" y="5500702"/>
            <a:ext cx="2095087" cy="1136395"/>
          </a:xfrm>
          <a:prstGeom prst="rect">
            <a:avLst/>
          </a:prstGeom>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What’s the difference</a:t>
            </a:r>
            <a:r>
              <a:rPr lang="en-US" dirty="0" smtClean="0"/>
              <a:t>?</a:t>
            </a:r>
            <a:endParaRPr lang="fr-FR" dirty="0"/>
          </a:p>
        </p:txBody>
      </p:sp>
      <p:sp>
        <p:nvSpPr>
          <p:cNvPr id="3" name="Espace réservé du contenu 2"/>
          <p:cNvSpPr>
            <a:spLocks noGrp="1"/>
          </p:cNvSpPr>
          <p:nvPr>
            <p:ph idx="1"/>
          </p:nvPr>
        </p:nvSpPr>
        <p:spPr/>
        <p:txBody>
          <a:bodyPr>
            <a:normAutofit/>
          </a:bodyPr>
          <a:lstStyle/>
          <a:p>
            <a:endParaRPr lang="en-US" sz="2200" dirty="0" smtClean="0"/>
          </a:p>
          <a:p>
            <a:endParaRPr lang="en-US" sz="2200" dirty="0" smtClean="0"/>
          </a:p>
          <a:p>
            <a:r>
              <a:rPr lang="en-US" sz="2200" dirty="0" err="1" smtClean="0"/>
              <a:t>PostgreSQL</a:t>
            </a:r>
            <a:r>
              <a:rPr lang="en-US" sz="2200" dirty="0" smtClean="0"/>
              <a:t>, </a:t>
            </a:r>
            <a:r>
              <a:rPr lang="en-US" sz="2200" dirty="0" err="1" smtClean="0"/>
              <a:t>MySQL</a:t>
            </a:r>
            <a:r>
              <a:rPr lang="en-US" sz="2200" dirty="0" smtClean="0"/>
              <a:t>, and </a:t>
            </a:r>
            <a:r>
              <a:rPr lang="en-US" sz="2200" dirty="0" smtClean="0"/>
              <a:t>SQL Server </a:t>
            </a:r>
            <a:r>
              <a:rPr lang="en-US" sz="2200" dirty="0" smtClean="0"/>
              <a:t>use very similar syntax, with some notable </a:t>
            </a:r>
            <a:r>
              <a:rPr lang="en-US" sz="2200" dirty="0" smtClean="0"/>
              <a:t>differences.</a:t>
            </a:r>
          </a:p>
          <a:p>
            <a:r>
              <a:rPr lang="en-US" sz="2200" dirty="0" smtClean="0"/>
              <a:t>Microsoft </a:t>
            </a:r>
            <a:r>
              <a:rPr lang="en-US" sz="2200" dirty="0" smtClean="0"/>
              <a:t>SQL Server has the greatest contrast in SQL syntax, as well as a wide variety of functions not available in other platforms. </a:t>
            </a:r>
          </a:p>
          <a:p>
            <a:endParaRPr lang="fr-FR" dirty="0"/>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4411</TotalTime>
  <Words>393</Words>
  <Application>Microsoft Office PowerPoint</Application>
  <PresentationFormat>Affichage à l'écran (4:3)</PresentationFormat>
  <Paragraphs>33</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Apex</vt:lpstr>
      <vt:lpstr>Introduction to Databases</vt:lpstr>
      <vt:lpstr>What does Database Management System (DBMS) mean?</vt:lpstr>
      <vt:lpstr>Exemples of DBMS</vt:lpstr>
      <vt:lpstr>What is MySQL?</vt:lpstr>
      <vt:lpstr>PostgreSQL</vt:lpstr>
      <vt:lpstr>PostgreSQL</vt:lpstr>
      <vt:lpstr>SQL Server</vt:lpstr>
      <vt:lpstr>What’s the difference?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Mourad</dc:creator>
  <cp:lastModifiedBy>Mourad</cp:lastModifiedBy>
  <cp:revision>35</cp:revision>
  <dcterms:created xsi:type="dcterms:W3CDTF">2020-09-25T21:20:01Z</dcterms:created>
  <dcterms:modified xsi:type="dcterms:W3CDTF">2020-09-28T22:51:38Z</dcterms:modified>
</cp:coreProperties>
</file>