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67" r:id="rId5"/>
    <p:sldId id="266" r:id="rId6"/>
    <p:sldId id="263" r:id="rId7"/>
    <p:sldId id="264" r:id="rId8"/>
    <p:sldId id="262"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284"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9AEA8-6779-4749-8CF9-6EAC415407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9989E15-523A-455E-ABA2-4AF456C92A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1BFEA3F-D53B-4B6A-B43C-B9A2E19C064F}"/>
              </a:ext>
            </a:extLst>
          </p:cNvPr>
          <p:cNvSpPr>
            <a:spLocks noGrp="1"/>
          </p:cNvSpPr>
          <p:nvPr>
            <p:ph type="dt" sz="half" idx="10"/>
          </p:nvPr>
        </p:nvSpPr>
        <p:spPr/>
        <p:txBody>
          <a:bodyPr/>
          <a:lstStyle/>
          <a:p>
            <a:fld id="{557BDBB6-E810-4173-8356-ABDF4334571D}" type="datetimeFigureOut">
              <a:rPr lang="en-GB" smtClean="0"/>
              <a:t>14/12/2021</a:t>
            </a:fld>
            <a:endParaRPr lang="en-GB"/>
          </a:p>
        </p:txBody>
      </p:sp>
      <p:sp>
        <p:nvSpPr>
          <p:cNvPr id="5" name="Footer Placeholder 4">
            <a:extLst>
              <a:ext uri="{FF2B5EF4-FFF2-40B4-BE49-F238E27FC236}">
                <a16:creationId xmlns:a16="http://schemas.microsoft.com/office/drawing/2014/main" id="{21319AF2-65C9-4C88-A57B-7A7AC393A56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265EB54-6041-49CE-9673-DBBE46BE8C91}"/>
              </a:ext>
            </a:extLst>
          </p:cNvPr>
          <p:cNvSpPr>
            <a:spLocks noGrp="1"/>
          </p:cNvSpPr>
          <p:nvPr>
            <p:ph type="sldNum" sz="quarter" idx="12"/>
          </p:nvPr>
        </p:nvSpPr>
        <p:spPr/>
        <p:txBody>
          <a:bodyPr/>
          <a:lstStyle/>
          <a:p>
            <a:fld id="{877DAA51-CDA6-43BB-99ED-90EFE745DFB8}" type="slidenum">
              <a:rPr lang="en-GB" smtClean="0"/>
              <a:t>‹#›</a:t>
            </a:fld>
            <a:endParaRPr lang="en-GB"/>
          </a:p>
        </p:txBody>
      </p:sp>
    </p:spTree>
    <p:extLst>
      <p:ext uri="{BB962C8B-B14F-4D97-AF65-F5344CB8AC3E}">
        <p14:creationId xmlns:p14="http://schemas.microsoft.com/office/powerpoint/2010/main" val="800093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FF7C2-F28A-4A24-9A1E-55CBC493015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AAF5236-CFB4-40D9-85FA-A566C49CD9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188B40F-51E6-444A-BB74-D0DA71E76FD1}"/>
              </a:ext>
            </a:extLst>
          </p:cNvPr>
          <p:cNvSpPr>
            <a:spLocks noGrp="1"/>
          </p:cNvSpPr>
          <p:nvPr>
            <p:ph type="dt" sz="half" idx="10"/>
          </p:nvPr>
        </p:nvSpPr>
        <p:spPr/>
        <p:txBody>
          <a:bodyPr/>
          <a:lstStyle/>
          <a:p>
            <a:fld id="{557BDBB6-E810-4173-8356-ABDF4334571D}" type="datetimeFigureOut">
              <a:rPr lang="en-GB" smtClean="0"/>
              <a:t>14/12/2021</a:t>
            </a:fld>
            <a:endParaRPr lang="en-GB"/>
          </a:p>
        </p:txBody>
      </p:sp>
      <p:sp>
        <p:nvSpPr>
          <p:cNvPr id="5" name="Footer Placeholder 4">
            <a:extLst>
              <a:ext uri="{FF2B5EF4-FFF2-40B4-BE49-F238E27FC236}">
                <a16:creationId xmlns:a16="http://schemas.microsoft.com/office/drawing/2014/main" id="{6DDE0B8E-00D6-41FA-9979-ADA9DBFF917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50D4EA4-3F4D-4B7E-BB87-B31E4C8DFBAF}"/>
              </a:ext>
            </a:extLst>
          </p:cNvPr>
          <p:cNvSpPr>
            <a:spLocks noGrp="1"/>
          </p:cNvSpPr>
          <p:nvPr>
            <p:ph type="sldNum" sz="quarter" idx="12"/>
          </p:nvPr>
        </p:nvSpPr>
        <p:spPr/>
        <p:txBody>
          <a:bodyPr/>
          <a:lstStyle/>
          <a:p>
            <a:fld id="{877DAA51-CDA6-43BB-99ED-90EFE745DFB8}" type="slidenum">
              <a:rPr lang="en-GB" smtClean="0"/>
              <a:t>‹#›</a:t>
            </a:fld>
            <a:endParaRPr lang="en-GB"/>
          </a:p>
        </p:txBody>
      </p:sp>
    </p:spTree>
    <p:extLst>
      <p:ext uri="{BB962C8B-B14F-4D97-AF65-F5344CB8AC3E}">
        <p14:creationId xmlns:p14="http://schemas.microsoft.com/office/powerpoint/2010/main" val="69452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A0074D-34F3-4E23-A07A-14CA85ECE3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78C427E-5F08-4A86-AD0B-F8CDC9822E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A70C9B-7764-4A41-BB58-9DADECC25580}"/>
              </a:ext>
            </a:extLst>
          </p:cNvPr>
          <p:cNvSpPr>
            <a:spLocks noGrp="1"/>
          </p:cNvSpPr>
          <p:nvPr>
            <p:ph type="dt" sz="half" idx="10"/>
          </p:nvPr>
        </p:nvSpPr>
        <p:spPr/>
        <p:txBody>
          <a:bodyPr/>
          <a:lstStyle/>
          <a:p>
            <a:fld id="{557BDBB6-E810-4173-8356-ABDF4334571D}" type="datetimeFigureOut">
              <a:rPr lang="en-GB" smtClean="0"/>
              <a:t>14/12/2021</a:t>
            </a:fld>
            <a:endParaRPr lang="en-GB"/>
          </a:p>
        </p:txBody>
      </p:sp>
      <p:sp>
        <p:nvSpPr>
          <p:cNvPr id="5" name="Footer Placeholder 4">
            <a:extLst>
              <a:ext uri="{FF2B5EF4-FFF2-40B4-BE49-F238E27FC236}">
                <a16:creationId xmlns:a16="http://schemas.microsoft.com/office/drawing/2014/main" id="{58E3FA72-1116-4E16-9ADD-7749527159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417C91-AFE9-4BF3-B522-640E33641973}"/>
              </a:ext>
            </a:extLst>
          </p:cNvPr>
          <p:cNvSpPr>
            <a:spLocks noGrp="1"/>
          </p:cNvSpPr>
          <p:nvPr>
            <p:ph type="sldNum" sz="quarter" idx="12"/>
          </p:nvPr>
        </p:nvSpPr>
        <p:spPr/>
        <p:txBody>
          <a:bodyPr/>
          <a:lstStyle/>
          <a:p>
            <a:fld id="{877DAA51-CDA6-43BB-99ED-90EFE745DFB8}" type="slidenum">
              <a:rPr lang="en-GB" smtClean="0"/>
              <a:t>‹#›</a:t>
            </a:fld>
            <a:endParaRPr lang="en-GB"/>
          </a:p>
        </p:txBody>
      </p:sp>
    </p:spTree>
    <p:extLst>
      <p:ext uri="{BB962C8B-B14F-4D97-AF65-F5344CB8AC3E}">
        <p14:creationId xmlns:p14="http://schemas.microsoft.com/office/powerpoint/2010/main" val="355225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44A6A-8489-44E5-89EF-CC3A119DEAE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46C0EC9-F3F5-40A4-8C91-A25424864C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720E1D3-4E06-45EA-BCF7-BC430A18B428}"/>
              </a:ext>
            </a:extLst>
          </p:cNvPr>
          <p:cNvSpPr>
            <a:spLocks noGrp="1"/>
          </p:cNvSpPr>
          <p:nvPr>
            <p:ph type="dt" sz="half" idx="10"/>
          </p:nvPr>
        </p:nvSpPr>
        <p:spPr/>
        <p:txBody>
          <a:bodyPr/>
          <a:lstStyle/>
          <a:p>
            <a:fld id="{557BDBB6-E810-4173-8356-ABDF4334571D}" type="datetimeFigureOut">
              <a:rPr lang="en-GB" smtClean="0"/>
              <a:t>14/12/2021</a:t>
            </a:fld>
            <a:endParaRPr lang="en-GB"/>
          </a:p>
        </p:txBody>
      </p:sp>
      <p:sp>
        <p:nvSpPr>
          <p:cNvPr id="5" name="Footer Placeholder 4">
            <a:extLst>
              <a:ext uri="{FF2B5EF4-FFF2-40B4-BE49-F238E27FC236}">
                <a16:creationId xmlns:a16="http://schemas.microsoft.com/office/drawing/2014/main" id="{03BC1541-1EEF-4F54-B919-F66E0A2112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70A458-1C42-4544-9301-9D8211DDA0A7}"/>
              </a:ext>
            </a:extLst>
          </p:cNvPr>
          <p:cNvSpPr>
            <a:spLocks noGrp="1"/>
          </p:cNvSpPr>
          <p:nvPr>
            <p:ph type="sldNum" sz="quarter" idx="12"/>
          </p:nvPr>
        </p:nvSpPr>
        <p:spPr/>
        <p:txBody>
          <a:bodyPr/>
          <a:lstStyle/>
          <a:p>
            <a:fld id="{877DAA51-CDA6-43BB-99ED-90EFE745DFB8}" type="slidenum">
              <a:rPr lang="en-GB" smtClean="0"/>
              <a:t>‹#›</a:t>
            </a:fld>
            <a:endParaRPr lang="en-GB"/>
          </a:p>
        </p:txBody>
      </p:sp>
    </p:spTree>
    <p:extLst>
      <p:ext uri="{BB962C8B-B14F-4D97-AF65-F5344CB8AC3E}">
        <p14:creationId xmlns:p14="http://schemas.microsoft.com/office/powerpoint/2010/main" val="941695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9221F-A5C3-4FF9-BCFD-3999D87EDF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B695C85-32E2-44E6-83A5-BCC9C94C48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FD77EF-0B9B-43F0-98B4-45D512C7DB84}"/>
              </a:ext>
            </a:extLst>
          </p:cNvPr>
          <p:cNvSpPr>
            <a:spLocks noGrp="1"/>
          </p:cNvSpPr>
          <p:nvPr>
            <p:ph type="dt" sz="half" idx="10"/>
          </p:nvPr>
        </p:nvSpPr>
        <p:spPr/>
        <p:txBody>
          <a:bodyPr/>
          <a:lstStyle/>
          <a:p>
            <a:fld id="{557BDBB6-E810-4173-8356-ABDF4334571D}" type="datetimeFigureOut">
              <a:rPr lang="en-GB" smtClean="0"/>
              <a:t>14/12/2021</a:t>
            </a:fld>
            <a:endParaRPr lang="en-GB"/>
          </a:p>
        </p:txBody>
      </p:sp>
      <p:sp>
        <p:nvSpPr>
          <p:cNvPr id="5" name="Footer Placeholder 4">
            <a:extLst>
              <a:ext uri="{FF2B5EF4-FFF2-40B4-BE49-F238E27FC236}">
                <a16:creationId xmlns:a16="http://schemas.microsoft.com/office/drawing/2014/main" id="{C51E9EB8-7C73-4170-A61D-218DA1ABDF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FD27066-E008-4B50-B5B4-E7BE83DCFFC4}"/>
              </a:ext>
            </a:extLst>
          </p:cNvPr>
          <p:cNvSpPr>
            <a:spLocks noGrp="1"/>
          </p:cNvSpPr>
          <p:nvPr>
            <p:ph type="sldNum" sz="quarter" idx="12"/>
          </p:nvPr>
        </p:nvSpPr>
        <p:spPr/>
        <p:txBody>
          <a:bodyPr/>
          <a:lstStyle/>
          <a:p>
            <a:fld id="{877DAA51-CDA6-43BB-99ED-90EFE745DFB8}" type="slidenum">
              <a:rPr lang="en-GB" smtClean="0"/>
              <a:t>‹#›</a:t>
            </a:fld>
            <a:endParaRPr lang="en-GB"/>
          </a:p>
        </p:txBody>
      </p:sp>
    </p:spTree>
    <p:extLst>
      <p:ext uri="{BB962C8B-B14F-4D97-AF65-F5344CB8AC3E}">
        <p14:creationId xmlns:p14="http://schemas.microsoft.com/office/powerpoint/2010/main" val="3663211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5A357-4367-4CDD-A0B9-167D63F7F53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FCF09C9-97F8-445B-962F-304BA908EF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63A3499-BC8E-4C31-BF1C-8CDE1FC07E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87BE940-A510-48ED-9A9C-7EE204355C91}"/>
              </a:ext>
            </a:extLst>
          </p:cNvPr>
          <p:cNvSpPr>
            <a:spLocks noGrp="1"/>
          </p:cNvSpPr>
          <p:nvPr>
            <p:ph type="dt" sz="half" idx="10"/>
          </p:nvPr>
        </p:nvSpPr>
        <p:spPr/>
        <p:txBody>
          <a:bodyPr/>
          <a:lstStyle/>
          <a:p>
            <a:fld id="{557BDBB6-E810-4173-8356-ABDF4334571D}" type="datetimeFigureOut">
              <a:rPr lang="en-GB" smtClean="0"/>
              <a:t>14/12/2021</a:t>
            </a:fld>
            <a:endParaRPr lang="en-GB"/>
          </a:p>
        </p:txBody>
      </p:sp>
      <p:sp>
        <p:nvSpPr>
          <p:cNvPr id="6" name="Footer Placeholder 5">
            <a:extLst>
              <a:ext uri="{FF2B5EF4-FFF2-40B4-BE49-F238E27FC236}">
                <a16:creationId xmlns:a16="http://schemas.microsoft.com/office/drawing/2014/main" id="{62816C75-738D-4F0C-A0E7-7F3B3FE1A20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1385C31-4FEF-49C4-97B4-29B3FD1E36BD}"/>
              </a:ext>
            </a:extLst>
          </p:cNvPr>
          <p:cNvSpPr>
            <a:spLocks noGrp="1"/>
          </p:cNvSpPr>
          <p:nvPr>
            <p:ph type="sldNum" sz="quarter" idx="12"/>
          </p:nvPr>
        </p:nvSpPr>
        <p:spPr/>
        <p:txBody>
          <a:bodyPr/>
          <a:lstStyle/>
          <a:p>
            <a:fld id="{877DAA51-CDA6-43BB-99ED-90EFE745DFB8}" type="slidenum">
              <a:rPr lang="en-GB" smtClean="0"/>
              <a:t>‹#›</a:t>
            </a:fld>
            <a:endParaRPr lang="en-GB"/>
          </a:p>
        </p:txBody>
      </p:sp>
    </p:spTree>
    <p:extLst>
      <p:ext uri="{BB962C8B-B14F-4D97-AF65-F5344CB8AC3E}">
        <p14:creationId xmlns:p14="http://schemas.microsoft.com/office/powerpoint/2010/main" val="1160679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A3FDC-5F76-4028-971C-C37BA26B495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D1B8872-9329-497F-A26A-05AD884E72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F3C8D4-0664-4E27-BF82-B3858E2FE9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076F9DF-2918-47D2-8703-DD21B83575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4DC3D5-F882-41FF-8526-5A230E1844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4B3E43B-423B-4AAE-876D-56D569294B7C}"/>
              </a:ext>
            </a:extLst>
          </p:cNvPr>
          <p:cNvSpPr>
            <a:spLocks noGrp="1"/>
          </p:cNvSpPr>
          <p:nvPr>
            <p:ph type="dt" sz="half" idx="10"/>
          </p:nvPr>
        </p:nvSpPr>
        <p:spPr/>
        <p:txBody>
          <a:bodyPr/>
          <a:lstStyle/>
          <a:p>
            <a:fld id="{557BDBB6-E810-4173-8356-ABDF4334571D}" type="datetimeFigureOut">
              <a:rPr lang="en-GB" smtClean="0"/>
              <a:t>14/12/2021</a:t>
            </a:fld>
            <a:endParaRPr lang="en-GB"/>
          </a:p>
        </p:txBody>
      </p:sp>
      <p:sp>
        <p:nvSpPr>
          <p:cNvPr id="8" name="Footer Placeholder 7">
            <a:extLst>
              <a:ext uri="{FF2B5EF4-FFF2-40B4-BE49-F238E27FC236}">
                <a16:creationId xmlns:a16="http://schemas.microsoft.com/office/drawing/2014/main" id="{84A913F3-618F-48C3-B74B-A29AC543559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77D7BAB-016E-4DAB-9AD2-99782B48DC40}"/>
              </a:ext>
            </a:extLst>
          </p:cNvPr>
          <p:cNvSpPr>
            <a:spLocks noGrp="1"/>
          </p:cNvSpPr>
          <p:nvPr>
            <p:ph type="sldNum" sz="quarter" idx="12"/>
          </p:nvPr>
        </p:nvSpPr>
        <p:spPr/>
        <p:txBody>
          <a:bodyPr/>
          <a:lstStyle/>
          <a:p>
            <a:fld id="{877DAA51-CDA6-43BB-99ED-90EFE745DFB8}" type="slidenum">
              <a:rPr lang="en-GB" smtClean="0"/>
              <a:t>‹#›</a:t>
            </a:fld>
            <a:endParaRPr lang="en-GB"/>
          </a:p>
        </p:txBody>
      </p:sp>
    </p:spTree>
    <p:extLst>
      <p:ext uri="{BB962C8B-B14F-4D97-AF65-F5344CB8AC3E}">
        <p14:creationId xmlns:p14="http://schemas.microsoft.com/office/powerpoint/2010/main" val="17460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33F9-9CE9-4A68-ADC8-23522246691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96C11FF-88F1-4D02-B080-FD73594CB590}"/>
              </a:ext>
            </a:extLst>
          </p:cNvPr>
          <p:cNvSpPr>
            <a:spLocks noGrp="1"/>
          </p:cNvSpPr>
          <p:nvPr>
            <p:ph type="dt" sz="half" idx="10"/>
          </p:nvPr>
        </p:nvSpPr>
        <p:spPr/>
        <p:txBody>
          <a:bodyPr/>
          <a:lstStyle/>
          <a:p>
            <a:fld id="{557BDBB6-E810-4173-8356-ABDF4334571D}" type="datetimeFigureOut">
              <a:rPr lang="en-GB" smtClean="0"/>
              <a:t>14/12/2021</a:t>
            </a:fld>
            <a:endParaRPr lang="en-GB"/>
          </a:p>
        </p:txBody>
      </p:sp>
      <p:sp>
        <p:nvSpPr>
          <p:cNvPr id="4" name="Footer Placeholder 3">
            <a:extLst>
              <a:ext uri="{FF2B5EF4-FFF2-40B4-BE49-F238E27FC236}">
                <a16:creationId xmlns:a16="http://schemas.microsoft.com/office/drawing/2014/main" id="{F6C26626-2AD2-4508-953A-7816D27714C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675F80B-0541-46A7-9272-EE3556C6CDDB}"/>
              </a:ext>
            </a:extLst>
          </p:cNvPr>
          <p:cNvSpPr>
            <a:spLocks noGrp="1"/>
          </p:cNvSpPr>
          <p:nvPr>
            <p:ph type="sldNum" sz="quarter" idx="12"/>
          </p:nvPr>
        </p:nvSpPr>
        <p:spPr/>
        <p:txBody>
          <a:bodyPr/>
          <a:lstStyle/>
          <a:p>
            <a:fld id="{877DAA51-CDA6-43BB-99ED-90EFE745DFB8}" type="slidenum">
              <a:rPr lang="en-GB" smtClean="0"/>
              <a:t>‹#›</a:t>
            </a:fld>
            <a:endParaRPr lang="en-GB"/>
          </a:p>
        </p:txBody>
      </p:sp>
    </p:spTree>
    <p:extLst>
      <p:ext uri="{BB962C8B-B14F-4D97-AF65-F5344CB8AC3E}">
        <p14:creationId xmlns:p14="http://schemas.microsoft.com/office/powerpoint/2010/main" val="1740515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543DB5-6B56-4F6E-AC8A-F6991A797AFE}"/>
              </a:ext>
            </a:extLst>
          </p:cNvPr>
          <p:cNvSpPr>
            <a:spLocks noGrp="1"/>
          </p:cNvSpPr>
          <p:nvPr>
            <p:ph type="dt" sz="half" idx="10"/>
          </p:nvPr>
        </p:nvSpPr>
        <p:spPr/>
        <p:txBody>
          <a:bodyPr/>
          <a:lstStyle/>
          <a:p>
            <a:fld id="{557BDBB6-E810-4173-8356-ABDF4334571D}" type="datetimeFigureOut">
              <a:rPr lang="en-GB" smtClean="0"/>
              <a:t>14/12/2021</a:t>
            </a:fld>
            <a:endParaRPr lang="en-GB"/>
          </a:p>
        </p:txBody>
      </p:sp>
      <p:sp>
        <p:nvSpPr>
          <p:cNvPr id="3" name="Footer Placeholder 2">
            <a:extLst>
              <a:ext uri="{FF2B5EF4-FFF2-40B4-BE49-F238E27FC236}">
                <a16:creationId xmlns:a16="http://schemas.microsoft.com/office/drawing/2014/main" id="{33649882-BD94-4176-AC60-A9F8FCB869D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AEC290E-B0F7-4D31-AEBE-72222C395E63}"/>
              </a:ext>
            </a:extLst>
          </p:cNvPr>
          <p:cNvSpPr>
            <a:spLocks noGrp="1"/>
          </p:cNvSpPr>
          <p:nvPr>
            <p:ph type="sldNum" sz="quarter" idx="12"/>
          </p:nvPr>
        </p:nvSpPr>
        <p:spPr/>
        <p:txBody>
          <a:bodyPr/>
          <a:lstStyle/>
          <a:p>
            <a:fld id="{877DAA51-CDA6-43BB-99ED-90EFE745DFB8}" type="slidenum">
              <a:rPr lang="en-GB" smtClean="0"/>
              <a:t>‹#›</a:t>
            </a:fld>
            <a:endParaRPr lang="en-GB"/>
          </a:p>
        </p:txBody>
      </p:sp>
    </p:spTree>
    <p:extLst>
      <p:ext uri="{BB962C8B-B14F-4D97-AF65-F5344CB8AC3E}">
        <p14:creationId xmlns:p14="http://schemas.microsoft.com/office/powerpoint/2010/main" val="3720677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F55BF-3BC4-4698-A828-848CD085E4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C192EED-2C48-4B5C-AC99-2859ACED1F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3FB2457-D298-4B6B-BB98-1698DCEC54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495C28-429A-455E-9922-0B65A4EDF0CA}"/>
              </a:ext>
            </a:extLst>
          </p:cNvPr>
          <p:cNvSpPr>
            <a:spLocks noGrp="1"/>
          </p:cNvSpPr>
          <p:nvPr>
            <p:ph type="dt" sz="half" idx="10"/>
          </p:nvPr>
        </p:nvSpPr>
        <p:spPr/>
        <p:txBody>
          <a:bodyPr/>
          <a:lstStyle/>
          <a:p>
            <a:fld id="{557BDBB6-E810-4173-8356-ABDF4334571D}" type="datetimeFigureOut">
              <a:rPr lang="en-GB" smtClean="0"/>
              <a:t>14/12/2021</a:t>
            </a:fld>
            <a:endParaRPr lang="en-GB"/>
          </a:p>
        </p:txBody>
      </p:sp>
      <p:sp>
        <p:nvSpPr>
          <p:cNvPr id="6" name="Footer Placeholder 5">
            <a:extLst>
              <a:ext uri="{FF2B5EF4-FFF2-40B4-BE49-F238E27FC236}">
                <a16:creationId xmlns:a16="http://schemas.microsoft.com/office/drawing/2014/main" id="{F13A5596-3443-4B98-837F-E8527169356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E373DF-81A0-40B2-B0DF-9EA3E09513A9}"/>
              </a:ext>
            </a:extLst>
          </p:cNvPr>
          <p:cNvSpPr>
            <a:spLocks noGrp="1"/>
          </p:cNvSpPr>
          <p:nvPr>
            <p:ph type="sldNum" sz="quarter" idx="12"/>
          </p:nvPr>
        </p:nvSpPr>
        <p:spPr/>
        <p:txBody>
          <a:bodyPr/>
          <a:lstStyle/>
          <a:p>
            <a:fld id="{877DAA51-CDA6-43BB-99ED-90EFE745DFB8}" type="slidenum">
              <a:rPr lang="en-GB" smtClean="0"/>
              <a:t>‹#›</a:t>
            </a:fld>
            <a:endParaRPr lang="en-GB"/>
          </a:p>
        </p:txBody>
      </p:sp>
    </p:spTree>
    <p:extLst>
      <p:ext uri="{BB962C8B-B14F-4D97-AF65-F5344CB8AC3E}">
        <p14:creationId xmlns:p14="http://schemas.microsoft.com/office/powerpoint/2010/main" val="596159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3263F-6E57-41C4-AA2F-098C8887AC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D859876-ADCF-4185-A193-1ECC38FB74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4804F10-2524-4D17-8386-99B7F396B8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994CFD-279D-4DF9-9E36-FE8FD64E654B}"/>
              </a:ext>
            </a:extLst>
          </p:cNvPr>
          <p:cNvSpPr>
            <a:spLocks noGrp="1"/>
          </p:cNvSpPr>
          <p:nvPr>
            <p:ph type="dt" sz="half" idx="10"/>
          </p:nvPr>
        </p:nvSpPr>
        <p:spPr/>
        <p:txBody>
          <a:bodyPr/>
          <a:lstStyle/>
          <a:p>
            <a:fld id="{557BDBB6-E810-4173-8356-ABDF4334571D}" type="datetimeFigureOut">
              <a:rPr lang="en-GB" smtClean="0"/>
              <a:t>14/12/2021</a:t>
            </a:fld>
            <a:endParaRPr lang="en-GB"/>
          </a:p>
        </p:txBody>
      </p:sp>
      <p:sp>
        <p:nvSpPr>
          <p:cNvPr id="6" name="Footer Placeholder 5">
            <a:extLst>
              <a:ext uri="{FF2B5EF4-FFF2-40B4-BE49-F238E27FC236}">
                <a16:creationId xmlns:a16="http://schemas.microsoft.com/office/drawing/2014/main" id="{8888271A-95ED-4E2E-9468-DEDA5BDBDC6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5D85242-76F7-460D-8F3F-48E23F021752}"/>
              </a:ext>
            </a:extLst>
          </p:cNvPr>
          <p:cNvSpPr>
            <a:spLocks noGrp="1"/>
          </p:cNvSpPr>
          <p:nvPr>
            <p:ph type="sldNum" sz="quarter" idx="12"/>
          </p:nvPr>
        </p:nvSpPr>
        <p:spPr/>
        <p:txBody>
          <a:bodyPr/>
          <a:lstStyle/>
          <a:p>
            <a:fld id="{877DAA51-CDA6-43BB-99ED-90EFE745DFB8}" type="slidenum">
              <a:rPr lang="en-GB" smtClean="0"/>
              <a:t>‹#›</a:t>
            </a:fld>
            <a:endParaRPr lang="en-GB"/>
          </a:p>
        </p:txBody>
      </p:sp>
    </p:spTree>
    <p:extLst>
      <p:ext uri="{BB962C8B-B14F-4D97-AF65-F5344CB8AC3E}">
        <p14:creationId xmlns:p14="http://schemas.microsoft.com/office/powerpoint/2010/main" val="1714841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121E8-0E7D-441C-8C43-3B2E8F18B5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777AD8C-540C-4ED6-882F-3D4539B137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9418236-A75B-4E19-BA8A-2D82B63EA0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7BDBB6-E810-4173-8356-ABDF4334571D}" type="datetimeFigureOut">
              <a:rPr lang="en-GB" smtClean="0"/>
              <a:t>14/12/2021</a:t>
            </a:fld>
            <a:endParaRPr lang="en-GB"/>
          </a:p>
        </p:txBody>
      </p:sp>
      <p:sp>
        <p:nvSpPr>
          <p:cNvPr id="5" name="Footer Placeholder 4">
            <a:extLst>
              <a:ext uri="{FF2B5EF4-FFF2-40B4-BE49-F238E27FC236}">
                <a16:creationId xmlns:a16="http://schemas.microsoft.com/office/drawing/2014/main" id="{62B62D8E-54B0-472A-B448-9844EEBC61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37C729F-47BE-4DD1-BC2A-D005C92632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7DAA51-CDA6-43BB-99ED-90EFE745DFB8}" type="slidenum">
              <a:rPr lang="en-GB" smtClean="0"/>
              <a:t>‹#›</a:t>
            </a:fld>
            <a:endParaRPr lang="en-GB"/>
          </a:p>
        </p:txBody>
      </p:sp>
    </p:spTree>
    <p:extLst>
      <p:ext uri="{BB962C8B-B14F-4D97-AF65-F5344CB8AC3E}">
        <p14:creationId xmlns:p14="http://schemas.microsoft.com/office/powerpoint/2010/main" val="3223191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82793-F04A-4008-8A41-3937135BC5C3}"/>
              </a:ext>
            </a:extLst>
          </p:cNvPr>
          <p:cNvSpPr>
            <a:spLocks noGrp="1"/>
          </p:cNvSpPr>
          <p:nvPr>
            <p:ph type="ctrTitle"/>
          </p:nvPr>
        </p:nvSpPr>
        <p:spPr/>
        <p:txBody>
          <a:bodyPr/>
          <a:lstStyle/>
          <a:p>
            <a:r>
              <a:rPr lang="en-GB" dirty="0"/>
              <a:t>CE889 Individual Project</a:t>
            </a:r>
          </a:p>
        </p:txBody>
      </p:sp>
      <p:sp>
        <p:nvSpPr>
          <p:cNvPr id="3" name="Subtitle 2">
            <a:extLst>
              <a:ext uri="{FF2B5EF4-FFF2-40B4-BE49-F238E27FC236}">
                <a16:creationId xmlns:a16="http://schemas.microsoft.com/office/drawing/2014/main" id="{1F1AE38F-E719-4A94-A29C-D0E69E2A0825}"/>
              </a:ext>
            </a:extLst>
          </p:cNvPr>
          <p:cNvSpPr>
            <a:spLocks noGrp="1"/>
          </p:cNvSpPr>
          <p:nvPr>
            <p:ph type="subTitle" idx="1"/>
          </p:nvPr>
        </p:nvSpPr>
        <p:spPr/>
        <p:txBody>
          <a:bodyPr/>
          <a:lstStyle/>
          <a:p>
            <a:r>
              <a:rPr lang="en-GB" dirty="0"/>
              <a:t>Registration Number:	1804162</a:t>
            </a:r>
          </a:p>
        </p:txBody>
      </p:sp>
    </p:spTree>
    <p:extLst>
      <p:ext uri="{BB962C8B-B14F-4D97-AF65-F5344CB8AC3E}">
        <p14:creationId xmlns:p14="http://schemas.microsoft.com/office/powerpoint/2010/main" val="1549787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1613C-1D6E-46C5-852E-40389CAD5354}"/>
              </a:ext>
            </a:extLst>
          </p:cNvPr>
          <p:cNvSpPr>
            <a:spLocks noGrp="1"/>
          </p:cNvSpPr>
          <p:nvPr>
            <p:ph type="title"/>
          </p:nvPr>
        </p:nvSpPr>
        <p:spPr/>
        <p:txBody>
          <a:bodyPr/>
          <a:lstStyle/>
          <a:p>
            <a:r>
              <a:rPr lang="en-GB" dirty="0"/>
              <a:t>Data Collection Process</a:t>
            </a:r>
          </a:p>
        </p:txBody>
      </p:sp>
      <p:sp>
        <p:nvSpPr>
          <p:cNvPr id="3" name="Content Placeholder 2">
            <a:extLst>
              <a:ext uri="{FF2B5EF4-FFF2-40B4-BE49-F238E27FC236}">
                <a16:creationId xmlns:a16="http://schemas.microsoft.com/office/drawing/2014/main" id="{87BB28C7-936E-40E9-84E4-4B5107E1F1B0}"/>
              </a:ext>
            </a:extLst>
          </p:cNvPr>
          <p:cNvSpPr>
            <a:spLocks noGrp="1"/>
          </p:cNvSpPr>
          <p:nvPr>
            <p:ph idx="1"/>
          </p:nvPr>
        </p:nvSpPr>
        <p:spPr/>
        <p:txBody>
          <a:bodyPr>
            <a:normAutofit/>
          </a:bodyPr>
          <a:lstStyle/>
          <a:p>
            <a:r>
              <a:rPr lang="en-GB" sz="2400" dirty="0"/>
              <a:t>To collect the data to be used for the neural network, I spent a while playing the game on the data collection mode. In order to ensure that my data was as consistent as possible, I attempted to make sure that my inputs for the game remained consistent. I tried to avoid over-shotting my target; needing me to correct myself, as this would lower the quality of the data for that run.</a:t>
            </a:r>
          </a:p>
          <a:p>
            <a:r>
              <a:rPr lang="en-GB" sz="2400" dirty="0"/>
              <a:t>I tried to ensure that I would always land as flat as possible, as this results in a higher score for the run and a higher average score from the neural network would mean that it performs better.</a:t>
            </a:r>
          </a:p>
          <a:p>
            <a:r>
              <a:rPr lang="en-GB" sz="2400" dirty="0"/>
              <a:t>Lastly, I tried to lose as little as possible during my data collecting. This is a problem as data related to a game that is lost will still be trained on, so the neural network will essentially learn to lose.</a:t>
            </a:r>
          </a:p>
        </p:txBody>
      </p:sp>
    </p:spTree>
    <p:extLst>
      <p:ext uri="{BB962C8B-B14F-4D97-AF65-F5344CB8AC3E}">
        <p14:creationId xmlns:p14="http://schemas.microsoft.com/office/powerpoint/2010/main" val="4114487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4C35-B6FC-4119-99AE-48B80779D6AD}"/>
              </a:ext>
            </a:extLst>
          </p:cNvPr>
          <p:cNvSpPr>
            <a:spLocks noGrp="1"/>
          </p:cNvSpPr>
          <p:nvPr>
            <p:ph type="title"/>
          </p:nvPr>
        </p:nvSpPr>
        <p:spPr>
          <a:xfrm>
            <a:off x="839788" y="365125"/>
            <a:ext cx="10515600" cy="728179"/>
          </a:xfrm>
        </p:spPr>
        <p:txBody>
          <a:bodyPr/>
          <a:lstStyle/>
          <a:p>
            <a:r>
              <a:rPr lang="en-GB" dirty="0"/>
              <a:t>Data Management</a:t>
            </a:r>
          </a:p>
        </p:txBody>
      </p:sp>
      <p:sp>
        <p:nvSpPr>
          <p:cNvPr id="3" name="Text Placeholder 2">
            <a:extLst>
              <a:ext uri="{FF2B5EF4-FFF2-40B4-BE49-F238E27FC236}">
                <a16:creationId xmlns:a16="http://schemas.microsoft.com/office/drawing/2014/main" id="{F48864B6-02D6-45EB-AF0F-498ED616EF45}"/>
              </a:ext>
            </a:extLst>
          </p:cNvPr>
          <p:cNvSpPr>
            <a:spLocks noGrp="1"/>
          </p:cNvSpPr>
          <p:nvPr>
            <p:ph type="body" idx="1"/>
          </p:nvPr>
        </p:nvSpPr>
        <p:spPr>
          <a:xfrm>
            <a:off x="836612" y="1093304"/>
            <a:ext cx="5183189" cy="823912"/>
          </a:xfrm>
        </p:spPr>
        <p:txBody>
          <a:bodyPr/>
          <a:lstStyle/>
          <a:p>
            <a:r>
              <a:rPr lang="en-GB" dirty="0"/>
              <a:t>Pre-Processing</a:t>
            </a:r>
          </a:p>
        </p:txBody>
      </p:sp>
      <p:sp>
        <p:nvSpPr>
          <p:cNvPr id="4" name="Content Placeholder 3">
            <a:extLst>
              <a:ext uri="{FF2B5EF4-FFF2-40B4-BE49-F238E27FC236}">
                <a16:creationId xmlns:a16="http://schemas.microsoft.com/office/drawing/2014/main" id="{B55BBBE7-9647-41BF-AEDA-A985D0CD800E}"/>
              </a:ext>
            </a:extLst>
          </p:cNvPr>
          <p:cNvSpPr>
            <a:spLocks noGrp="1"/>
          </p:cNvSpPr>
          <p:nvPr>
            <p:ph sz="half" idx="2"/>
          </p:nvPr>
        </p:nvSpPr>
        <p:spPr>
          <a:xfrm>
            <a:off x="836612" y="1917216"/>
            <a:ext cx="5183188" cy="4272447"/>
          </a:xfrm>
        </p:spPr>
        <p:txBody>
          <a:bodyPr>
            <a:normAutofit/>
          </a:bodyPr>
          <a:lstStyle/>
          <a:p>
            <a:r>
              <a:rPr lang="en-GB" sz="1900" dirty="0"/>
              <a:t>Raw data is input from a CSV file.</a:t>
            </a:r>
          </a:p>
          <a:p>
            <a:r>
              <a:rPr lang="en-GB" sz="1900" dirty="0"/>
              <a:t>Removal of CSV rows without exactly four cells of data, as two inputs and two outputs are required.</a:t>
            </a:r>
          </a:p>
          <a:p>
            <a:r>
              <a:rPr lang="en-GB" sz="1900" dirty="0"/>
              <a:t>Removal of any duplicate rows. This helps to prevent some overfitting due to the network training more on specific data.</a:t>
            </a:r>
          </a:p>
          <a:p>
            <a:r>
              <a:rPr lang="en-GB" sz="1900" dirty="0"/>
              <a:t>Normalization in the form of re-scaling all values between 0 and 1 using min-max normalization. The minimum and maximum values are used in order to normalize and de-normalize the data for playing the game.</a:t>
            </a:r>
          </a:p>
          <a:p>
            <a:r>
              <a:rPr lang="en-GB" sz="1900" dirty="0"/>
              <a:t>The pre-processed data is then exported to a new CSV file.</a:t>
            </a:r>
          </a:p>
        </p:txBody>
      </p:sp>
      <p:sp>
        <p:nvSpPr>
          <p:cNvPr id="5" name="Text Placeholder 4">
            <a:extLst>
              <a:ext uri="{FF2B5EF4-FFF2-40B4-BE49-F238E27FC236}">
                <a16:creationId xmlns:a16="http://schemas.microsoft.com/office/drawing/2014/main" id="{715FB150-6845-4246-8F43-2D516940C5A3}"/>
              </a:ext>
            </a:extLst>
          </p:cNvPr>
          <p:cNvSpPr>
            <a:spLocks noGrp="1"/>
          </p:cNvSpPr>
          <p:nvPr>
            <p:ph type="body" sz="quarter" idx="3"/>
          </p:nvPr>
        </p:nvSpPr>
        <p:spPr>
          <a:xfrm>
            <a:off x="6172200" y="1093304"/>
            <a:ext cx="5183188" cy="823912"/>
          </a:xfrm>
        </p:spPr>
        <p:txBody>
          <a:bodyPr/>
          <a:lstStyle/>
          <a:p>
            <a:r>
              <a:rPr lang="en-GB" dirty="0"/>
              <a:t>Partitioning</a:t>
            </a:r>
          </a:p>
        </p:txBody>
      </p:sp>
      <p:sp>
        <p:nvSpPr>
          <p:cNvPr id="6" name="Content Placeholder 5">
            <a:extLst>
              <a:ext uri="{FF2B5EF4-FFF2-40B4-BE49-F238E27FC236}">
                <a16:creationId xmlns:a16="http://schemas.microsoft.com/office/drawing/2014/main" id="{3BC5E2FF-924F-4C5B-B905-1163C2F39FBB}"/>
              </a:ext>
            </a:extLst>
          </p:cNvPr>
          <p:cNvSpPr>
            <a:spLocks noGrp="1"/>
          </p:cNvSpPr>
          <p:nvPr>
            <p:ph sz="quarter" idx="4"/>
          </p:nvPr>
        </p:nvSpPr>
        <p:spPr>
          <a:xfrm>
            <a:off x="6172200" y="1917216"/>
            <a:ext cx="5183188" cy="4272447"/>
          </a:xfrm>
        </p:spPr>
        <p:txBody>
          <a:bodyPr>
            <a:normAutofit/>
          </a:bodyPr>
          <a:lstStyle/>
          <a:p>
            <a:r>
              <a:rPr lang="en-GB" sz="1900" dirty="0"/>
              <a:t>Data is read from the CSV file and stored in the object class.</a:t>
            </a:r>
          </a:p>
          <a:p>
            <a:r>
              <a:rPr lang="en-GB" sz="1900" dirty="0"/>
              <a:t>This data is partitioned into three sets:</a:t>
            </a:r>
          </a:p>
          <a:p>
            <a:pPr lvl="1"/>
            <a:r>
              <a:rPr lang="en-GB" sz="1500" dirty="0"/>
              <a:t>Training (70%)</a:t>
            </a:r>
          </a:p>
          <a:p>
            <a:pPr lvl="1"/>
            <a:r>
              <a:rPr lang="en-GB" sz="1500" dirty="0"/>
              <a:t>Validation (15%)</a:t>
            </a:r>
          </a:p>
          <a:p>
            <a:pPr lvl="1"/>
            <a:r>
              <a:rPr lang="en-GB" sz="1500" dirty="0"/>
              <a:t>Testing (15%)</a:t>
            </a:r>
          </a:p>
          <a:p>
            <a:r>
              <a:rPr lang="en-GB" sz="1900" dirty="0"/>
              <a:t>The validation set is used to judge parameters against and optimise them, as this is data that is not being trained on, however, is monitored every epoch.</a:t>
            </a:r>
          </a:p>
          <a:p>
            <a:r>
              <a:rPr lang="en-GB" sz="1900" dirty="0"/>
              <a:t>The testing set is used to test the final model after all parameters are tuned. Using this unseen data ensures the parameters used aren’t tuned only towards the validation set</a:t>
            </a:r>
          </a:p>
        </p:txBody>
      </p:sp>
    </p:spTree>
    <p:extLst>
      <p:ext uri="{BB962C8B-B14F-4D97-AF65-F5344CB8AC3E}">
        <p14:creationId xmlns:p14="http://schemas.microsoft.com/office/powerpoint/2010/main" val="1597044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73C7F-88C2-427D-AFC3-E1E2CEF95711}"/>
              </a:ext>
            </a:extLst>
          </p:cNvPr>
          <p:cNvSpPr>
            <a:spLocks noGrp="1"/>
          </p:cNvSpPr>
          <p:nvPr>
            <p:ph type="title"/>
          </p:nvPr>
        </p:nvSpPr>
        <p:spPr>
          <a:xfrm>
            <a:off x="838200" y="365125"/>
            <a:ext cx="10515600" cy="974577"/>
          </a:xfrm>
        </p:spPr>
        <p:txBody>
          <a:bodyPr/>
          <a:lstStyle/>
          <a:p>
            <a:r>
              <a:rPr lang="en-GB" dirty="0"/>
              <a:t>Network Architecture</a:t>
            </a:r>
          </a:p>
        </p:txBody>
      </p:sp>
      <p:sp>
        <p:nvSpPr>
          <p:cNvPr id="3" name="Content Placeholder 2">
            <a:extLst>
              <a:ext uri="{FF2B5EF4-FFF2-40B4-BE49-F238E27FC236}">
                <a16:creationId xmlns:a16="http://schemas.microsoft.com/office/drawing/2014/main" id="{75A8CA46-72B9-4868-B5B7-12407755987A}"/>
              </a:ext>
            </a:extLst>
          </p:cNvPr>
          <p:cNvSpPr>
            <a:spLocks noGrp="1"/>
          </p:cNvSpPr>
          <p:nvPr>
            <p:ph idx="1"/>
          </p:nvPr>
        </p:nvSpPr>
        <p:spPr>
          <a:xfrm>
            <a:off x="838200" y="1339702"/>
            <a:ext cx="10515600" cy="4837261"/>
          </a:xfrm>
        </p:spPr>
        <p:txBody>
          <a:bodyPr>
            <a:normAutofit/>
          </a:bodyPr>
          <a:lstStyle/>
          <a:p>
            <a:r>
              <a:rPr lang="en-GB" sz="1600" dirty="0"/>
              <a:t>The network consists of a selection of key functions that perform the updating of weights for the network, and then some additional functions that aid in returning outputs such as weights for the game, or test data results.</a:t>
            </a:r>
          </a:p>
          <a:p>
            <a:r>
              <a:rPr lang="en-GB" sz="1600" dirty="0"/>
              <a:t>In my network, biases are assigned in the same way nodes are, however are skipped when it comes to updating the weights behind them; as they should have a fixed activation value of 1.</a:t>
            </a:r>
          </a:p>
          <a:p>
            <a:r>
              <a:rPr lang="en-GB" sz="1600" dirty="0"/>
              <a:t>The first key function in my network is the ‘</a:t>
            </a:r>
            <a:r>
              <a:rPr lang="en-GB" sz="1600" dirty="0" err="1"/>
              <a:t>feed_forward</a:t>
            </a:r>
            <a:r>
              <a:rPr lang="en-GB" sz="1600" dirty="0"/>
              <a:t>()’ function. This is the function that sets the value of the input layer neurons to the desired inputs and performs the feed-forward algorithm to calculate the activation values of each of the neurons in the hidden layer and output layer.</a:t>
            </a:r>
          </a:p>
          <a:p>
            <a:r>
              <a:rPr lang="en-GB" sz="1600" dirty="0"/>
              <a:t>The next function is the ‘</a:t>
            </a:r>
            <a:r>
              <a:rPr lang="en-GB" sz="1600" dirty="0" err="1"/>
              <a:t>backwards_propagate</a:t>
            </a:r>
            <a:r>
              <a:rPr lang="en-GB" sz="1600" dirty="0"/>
              <a:t>()’ function. This is the function that calculates the gradients of every neuron not in the input layer to be used to update the weights. In order to reduce the amount of duplicate code, I moved half of the gradient calculation formula to another function: ‘</a:t>
            </a:r>
            <a:r>
              <a:rPr lang="en-GB" sz="1600" dirty="0" err="1"/>
              <a:t>error_calculation</a:t>
            </a:r>
            <a:r>
              <a:rPr lang="en-GB" sz="1600" dirty="0"/>
              <a:t>’. This function performs the part of the gradient formula that is unique to the different layer types, before storing this in a temporary variable in each neuron. This then allows ‘</a:t>
            </a:r>
            <a:r>
              <a:rPr lang="en-GB" sz="1600" dirty="0" err="1"/>
              <a:t>backwards_propagate</a:t>
            </a:r>
            <a:r>
              <a:rPr lang="en-GB" sz="1600" dirty="0"/>
              <a:t>()’ to finish the formula in the same way for each neuron; regardless of if it’s from the output layer or the hidden layer.</a:t>
            </a:r>
          </a:p>
          <a:p>
            <a:r>
              <a:rPr lang="en-GB" sz="1600" dirty="0"/>
              <a:t>The last function is the ‘</a:t>
            </a:r>
            <a:r>
              <a:rPr lang="en-GB" sz="1600" dirty="0" err="1"/>
              <a:t>weight_update</a:t>
            </a:r>
            <a:r>
              <a:rPr lang="en-GB" sz="1600" dirty="0"/>
              <a:t>()’ function. This function calculates the delta weights within the network, before using them to adjust the existing weights by summing them. This function looks at the existing delta weight values, and multiplies them with the momentum factor (alpha) in order to apply momentum to the training. The first run will always have a momentum of 0, however as the training proceeds the delta weight will adjust with the current state of the network.</a:t>
            </a:r>
          </a:p>
        </p:txBody>
      </p:sp>
    </p:spTree>
    <p:extLst>
      <p:ext uri="{BB962C8B-B14F-4D97-AF65-F5344CB8AC3E}">
        <p14:creationId xmlns:p14="http://schemas.microsoft.com/office/powerpoint/2010/main" val="2877804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36">
            <a:extLst>
              <a:ext uri="{FF2B5EF4-FFF2-40B4-BE49-F238E27FC236}">
                <a16:creationId xmlns:a16="http://schemas.microsoft.com/office/drawing/2014/main" id="{4E8F40FE-293C-453F-B8A6-427899356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FAB21A-119A-491A-AE71-0C5B5489E115}"/>
              </a:ext>
            </a:extLst>
          </p:cNvPr>
          <p:cNvSpPr>
            <a:spLocks noGrp="1"/>
          </p:cNvSpPr>
          <p:nvPr>
            <p:ph type="title"/>
          </p:nvPr>
        </p:nvSpPr>
        <p:spPr>
          <a:xfrm>
            <a:off x="548640" y="856271"/>
            <a:ext cx="4114800" cy="1645139"/>
          </a:xfrm>
        </p:spPr>
        <p:txBody>
          <a:bodyPr vert="horz" lIns="91440" tIns="45720" rIns="91440" bIns="45720" rtlCol="0" anchor="b">
            <a:normAutofit/>
          </a:bodyPr>
          <a:lstStyle/>
          <a:p>
            <a:r>
              <a:rPr lang="en-US" sz="3800"/>
              <a:t>Hidden Layer Size Comparison</a:t>
            </a:r>
          </a:p>
        </p:txBody>
      </p:sp>
      <p:sp>
        <p:nvSpPr>
          <p:cNvPr id="46" name="Rectangle 38">
            <a:extLst>
              <a:ext uri="{FF2B5EF4-FFF2-40B4-BE49-F238E27FC236}">
                <a16:creationId xmlns:a16="http://schemas.microsoft.com/office/drawing/2014/main" id="{481EABE0-FA8E-49A5-A966-F0539111C9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86384"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40">
            <a:extLst>
              <a:ext uri="{FF2B5EF4-FFF2-40B4-BE49-F238E27FC236}">
                <a16:creationId xmlns:a16="http://schemas.microsoft.com/office/drawing/2014/main" id="{56A3E26D-73B1-468C-B97B-BC18159597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40" y="2712821"/>
            <a:ext cx="3975945"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CF0ADB9D-AFD0-4A14-8126-786D388AB5C2}"/>
              </a:ext>
            </a:extLst>
          </p:cNvPr>
          <p:cNvSpPr>
            <a:spLocks noGrp="1"/>
          </p:cNvSpPr>
          <p:nvPr>
            <p:ph type="body" sz="half" idx="2"/>
          </p:nvPr>
        </p:nvSpPr>
        <p:spPr>
          <a:xfrm>
            <a:off x="548640" y="2844800"/>
            <a:ext cx="4114800" cy="3343524"/>
          </a:xfrm>
        </p:spPr>
        <p:txBody>
          <a:bodyPr vert="horz" lIns="91440" tIns="45720" rIns="91440" bIns="45720" rtlCol="0">
            <a:normAutofit/>
          </a:bodyPr>
          <a:lstStyle/>
          <a:p>
            <a:r>
              <a:rPr lang="en-US" sz="1700" dirty="0"/>
              <a:t>In order to decide on a hidden layer size, I had to compare the RSME values for each of the hidden layer sizes I checked. Because the weights are initialized randomly, all graphs made regarding a configuration of parameters or sizes need to be made a few times, to make sure that the </a:t>
            </a:r>
            <a:r>
              <a:rPr lang="en-US" sz="1700" dirty="0" err="1"/>
              <a:t>behaviour</a:t>
            </a:r>
            <a:r>
              <a:rPr lang="en-US" sz="1700" dirty="0"/>
              <a:t> is somewhat consistent. I also had to decide based on how long the network took to train, as my network started to take a while to train when selecting above four neurons.</a:t>
            </a:r>
          </a:p>
          <a:p>
            <a:r>
              <a:rPr lang="en-US" sz="1700" dirty="0"/>
              <a:t>My final network size was using four neurons in my hidden layer.</a:t>
            </a:r>
          </a:p>
        </p:txBody>
      </p:sp>
      <p:pic>
        <p:nvPicPr>
          <p:cNvPr id="32" name="Picture 31" descr="Chart, line chart, scatter chart&#10;&#10;Description automatically generated">
            <a:extLst>
              <a:ext uri="{FF2B5EF4-FFF2-40B4-BE49-F238E27FC236}">
                <a16:creationId xmlns:a16="http://schemas.microsoft.com/office/drawing/2014/main" id="{A332CE10-3EA8-46AC-9628-DBC268DDA4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5504" y="997719"/>
            <a:ext cx="3246120" cy="1950028"/>
          </a:xfrm>
          <a:prstGeom prst="rect">
            <a:avLst/>
          </a:prstGeom>
        </p:spPr>
      </p:pic>
      <p:pic>
        <p:nvPicPr>
          <p:cNvPr id="26" name="Picture 25" descr="Chart, line chart, scatter chart&#10;&#10;Description automatically generated">
            <a:extLst>
              <a:ext uri="{FF2B5EF4-FFF2-40B4-BE49-F238E27FC236}">
                <a16:creationId xmlns:a16="http://schemas.microsoft.com/office/drawing/2014/main" id="{EB89AB04-0ABF-4061-BFE4-30287CA01E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5504" y="3843044"/>
            <a:ext cx="3246120" cy="1950028"/>
          </a:xfrm>
          <a:prstGeom prst="rect">
            <a:avLst/>
          </a:prstGeom>
        </p:spPr>
      </p:pic>
      <p:pic>
        <p:nvPicPr>
          <p:cNvPr id="22" name="Picture 21" descr="Chart, line chart&#10;&#10;Description automatically generated">
            <a:extLst>
              <a:ext uri="{FF2B5EF4-FFF2-40B4-BE49-F238E27FC236}">
                <a16:creationId xmlns:a16="http://schemas.microsoft.com/office/drawing/2014/main" id="{4EA4D1C7-04D6-44F4-A8DD-5745523B35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9916" y="3843044"/>
            <a:ext cx="3246120" cy="1950028"/>
          </a:xfrm>
          <a:prstGeom prst="rect">
            <a:avLst/>
          </a:prstGeom>
        </p:spPr>
      </p:pic>
      <p:pic>
        <p:nvPicPr>
          <p:cNvPr id="34" name="Picture 33" descr="Chart, line chart, scatter chart&#10;&#10;Description automatically generated">
            <a:extLst>
              <a:ext uri="{FF2B5EF4-FFF2-40B4-BE49-F238E27FC236}">
                <a16:creationId xmlns:a16="http://schemas.microsoft.com/office/drawing/2014/main" id="{FD6F204F-B59C-4239-B9BC-D075ECF2BE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29916" y="997719"/>
            <a:ext cx="3246120" cy="1950028"/>
          </a:xfrm>
          <a:prstGeom prst="rect">
            <a:avLst/>
          </a:prstGeom>
        </p:spPr>
      </p:pic>
    </p:spTree>
    <p:extLst>
      <p:ext uri="{BB962C8B-B14F-4D97-AF65-F5344CB8AC3E}">
        <p14:creationId xmlns:p14="http://schemas.microsoft.com/office/powerpoint/2010/main" val="1197951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5C581-B4EF-4273-9E47-D2BD6C9B3419}"/>
              </a:ext>
            </a:extLst>
          </p:cNvPr>
          <p:cNvSpPr>
            <a:spLocks noGrp="1"/>
          </p:cNvSpPr>
          <p:nvPr>
            <p:ph type="title"/>
          </p:nvPr>
        </p:nvSpPr>
        <p:spPr/>
        <p:txBody>
          <a:bodyPr/>
          <a:lstStyle/>
          <a:p>
            <a:r>
              <a:rPr lang="en-GB" dirty="0"/>
              <a:t>Chosen Parameter Values</a:t>
            </a:r>
          </a:p>
        </p:txBody>
      </p:sp>
      <p:sp>
        <p:nvSpPr>
          <p:cNvPr id="3" name="Content Placeholder 2">
            <a:extLst>
              <a:ext uri="{FF2B5EF4-FFF2-40B4-BE49-F238E27FC236}">
                <a16:creationId xmlns:a16="http://schemas.microsoft.com/office/drawing/2014/main" id="{9980BF9F-13AE-4A83-9CD9-6834333BCF2B}"/>
              </a:ext>
            </a:extLst>
          </p:cNvPr>
          <p:cNvSpPr>
            <a:spLocks noGrp="1"/>
          </p:cNvSpPr>
          <p:nvPr>
            <p:ph sz="half" idx="1"/>
          </p:nvPr>
        </p:nvSpPr>
        <p:spPr/>
        <p:txBody>
          <a:bodyPr>
            <a:normAutofit/>
          </a:bodyPr>
          <a:lstStyle/>
          <a:p>
            <a:r>
              <a:rPr lang="en-GB" sz="2400" dirty="0"/>
              <a:t>Momentum Factor (Alpha):</a:t>
            </a:r>
          </a:p>
          <a:p>
            <a:pPr lvl="1"/>
            <a:r>
              <a:rPr lang="en-GB" sz="2000" dirty="0"/>
              <a:t>0.05</a:t>
            </a:r>
          </a:p>
          <a:p>
            <a:r>
              <a:rPr lang="en-GB" sz="2400" dirty="0"/>
              <a:t>Regularization Rate (Lambda):</a:t>
            </a:r>
          </a:p>
          <a:p>
            <a:pPr lvl="1"/>
            <a:r>
              <a:rPr lang="en-GB" sz="2000" dirty="0"/>
              <a:t>0.6</a:t>
            </a:r>
          </a:p>
          <a:p>
            <a:r>
              <a:rPr lang="en-GB" sz="2400" dirty="0"/>
              <a:t>Learning Rate (eta):</a:t>
            </a:r>
          </a:p>
          <a:p>
            <a:pPr lvl="1"/>
            <a:r>
              <a:rPr lang="en-GB" sz="2000" dirty="0"/>
              <a:t>0.01</a:t>
            </a:r>
          </a:p>
          <a:p>
            <a:r>
              <a:rPr lang="en-GB" sz="2400" dirty="0"/>
              <a:t>Epochs:</a:t>
            </a:r>
          </a:p>
          <a:p>
            <a:pPr lvl="1"/>
            <a:r>
              <a:rPr lang="en-GB" sz="2000" dirty="0"/>
              <a:t>32</a:t>
            </a:r>
          </a:p>
        </p:txBody>
      </p:sp>
      <p:sp>
        <p:nvSpPr>
          <p:cNvPr id="4" name="Content Placeholder 3">
            <a:extLst>
              <a:ext uri="{FF2B5EF4-FFF2-40B4-BE49-F238E27FC236}">
                <a16:creationId xmlns:a16="http://schemas.microsoft.com/office/drawing/2014/main" id="{91E1C6E0-19FE-43DC-849C-BC22924AF914}"/>
              </a:ext>
            </a:extLst>
          </p:cNvPr>
          <p:cNvSpPr>
            <a:spLocks noGrp="1"/>
          </p:cNvSpPr>
          <p:nvPr>
            <p:ph sz="half" idx="2"/>
          </p:nvPr>
        </p:nvSpPr>
        <p:spPr/>
        <p:txBody>
          <a:bodyPr>
            <a:normAutofit/>
          </a:bodyPr>
          <a:lstStyle/>
          <a:p>
            <a:r>
              <a:rPr lang="en-GB" sz="2000" dirty="0"/>
              <a:t>Parameters were chosen by first finding a hidden layer size that seemed to perform the best, before comparing the RMSE of the validation set for each epoch.</a:t>
            </a:r>
          </a:p>
          <a:p>
            <a:r>
              <a:rPr lang="en-GB" sz="2000" dirty="0"/>
              <a:t>I would take the saved RMSE values from the file, and plot them in a graph to compare between them easier than just reading from the output (in the same way that had been done for deciding the number of hidden neurons).</a:t>
            </a:r>
          </a:p>
          <a:p>
            <a:r>
              <a:rPr lang="en-GB" sz="2000" dirty="0"/>
              <a:t>As with before, I tried to perform multiple runs with each combination of parameters to get an average behaviour of the network.</a:t>
            </a:r>
          </a:p>
        </p:txBody>
      </p:sp>
    </p:spTree>
    <p:extLst>
      <p:ext uri="{BB962C8B-B14F-4D97-AF65-F5344CB8AC3E}">
        <p14:creationId xmlns:p14="http://schemas.microsoft.com/office/powerpoint/2010/main" val="2709226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A2862-D8DC-4405-9575-0D2FD608D837}"/>
              </a:ext>
            </a:extLst>
          </p:cNvPr>
          <p:cNvSpPr>
            <a:spLocks noGrp="1"/>
          </p:cNvSpPr>
          <p:nvPr>
            <p:ph type="title"/>
          </p:nvPr>
        </p:nvSpPr>
        <p:spPr/>
        <p:txBody>
          <a:bodyPr/>
          <a:lstStyle/>
          <a:p>
            <a:r>
              <a:rPr lang="en-GB" dirty="0"/>
              <a:t>Parameter Effect</a:t>
            </a:r>
          </a:p>
        </p:txBody>
      </p:sp>
      <p:sp>
        <p:nvSpPr>
          <p:cNvPr id="3" name="Content Placeholder 2">
            <a:extLst>
              <a:ext uri="{FF2B5EF4-FFF2-40B4-BE49-F238E27FC236}">
                <a16:creationId xmlns:a16="http://schemas.microsoft.com/office/drawing/2014/main" id="{54F000F8-620D-43E3-A0BF-8D1B26109EB3}"/>
              </a:ext>
            </a:extLst>
          </p:cNvPr>
          <p:cNvSpPr>
            <a:spLocks noGrp="1"/>
          </p:cNvSpPr>
          <p:nvPr>
            <p:ph idx="1"/>
          </p:nvPr>
        </p:nvSpPr>
        <p:spPr/>
        <p:txBody>
          <a:bodyPr>
            <a:noAutofit/>
          </a:bodyPr>
          <a:lstStyle/>
          <a:p>
            <a:r>
              <a:rPr lang="en-GB" sz="1400" dirty="0"/>
              <a:t>Epochs:</a:t>
            </a:r>
          </a:p>
          <a:p>
            <a:pPr lvl="1"/>
            <a:r>
              <a:rPr lang="en-GB" sz="1400" dirty="0"/>
              <a:t>The number of epochs was set as 32, as I wanted to try and include as many as possible without risking my RMSE rising. If I set it too high then the model began to overtrain and the RMSE would start rising. I would allow for small rises in RMSE as depending on what weights had been generated this sometimes happened, but if it continued to rise through multiple epochs then I chose a different value. If I had implemented early stopping, this could have been easier to avoid.</a:t>
            </a:r>
          </a:p>
          <a:p>
            <a:r>
              <a:rPr lang="en-GB" sz="1400" dirty="0"/>
              <a:t>Alpha:</a:t>
            </a:r>
          </a:p>
          <a:p>
            <a:pPr lvl="1"/>
            <a:r>
              <a:rPr lang="en-GB" sz="1400" dirty="0"/>
              <a:t>The momentum of the network allows the network to have a better chance of avoiding a local minimum if it is shallow enough by continuing the current trend of the weights even when they change within the weight update function; stopping the change from halting. However, too high of a momentum value can result in the RMSE very quickly increasing between epochs.</a:t>
            </a:r>
          </a:p>
          <a:p>
            <a:r>
              <a:rPr lang="en-GB" sz="1400" dirty="0"/>
              <a:t>Lambda:</a:t>
            </a:r>
          </a:p>
          <a:p>
            <a:pPr lvl="1"/>
            <a:r>
              <a:rPr lang="en-GB" sz="1400" dirty="0"/>
              <a:t>The regularization rate attempts to improve the network by trying to move the weights as close to 0 as possible. This would hopefully result in the mean of the weights being more or less 0, with the frequency of weights of a value dropping the further it is from 0. Too low of a lambda value will result in the model being at risk of overfitting, and too high will result in underfitting.</a:t>
            </a:r>
          </a:p>
          <a:p>
            <a:r>
              <a:rPr lang="en-GB" sz="1400" dirty="0"/>
              <a:t>Learning Rate: </a:t>
            </a:r>
          </a:p>
          <a:p>
            <a:pPr lvl="1"/>
            <a:r>
              <a:rPr lang="en-GB" sz="1400" dirty="0"/>
              <a:t>The learning rate is the parameter that how much the model changes in response to the calculated error each time the weight update function is called. Lowering the learning rate would help to make the model more stable but could result in the model taking much longer to train and becoming trapped in a local minimum. A learning rate that is too high can result in much of the data not being adjusted for correctly, so the final model will produce very sub-optimal results.</a:t>
            </a:r>
          </a:p>
        </p:txBody>
      </p:sp>
    </p:spTree>
    <p:extLst>
      <p:ext uri="{BB962C8B-B14F-4D97-AF65-F5344CB8AC3E}">
        <p14:creationId xmlns:p14="http://schemas.microsoft.com/office/powerpoint/2010/main" val="3430811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31">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437057-9CD1-4613-93FF-28A290C71B9F}"/>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dirty="0"/>
              <a:t>RMSE</a:t>
            </a:r>
          </a:p>
        </p:txBody>
      </p:sp>
      <p:sp>
        <p:nvSpPr>
          <p:cNvPr id="34" name="Rectangle 33">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Placeholder 5" descr="Chart, line chart, scatter chart&#10;&#10;Description automatically generated">
            <a:extLst>
              <a:ext uri="{FF2B5EF4-FFF2-40B4-BE49-F238E27FC236}">
                <a16:creationId xmlns:a16="http://schemas.microsoft.com/office/drawing/2014/main" id="{4C0A0CFD-4B93-44F3-8171-FCE158606535}"/>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r="2265" b="-6"/>
          <a:stretch/>
        </p:blipFill>
        <p:spPr>
          <a:xfrm>
            <a:off x="908304" y="2478024"/>
            <a:ext cx="6009855" cy="3694176"/>
          </a:xfrm>
          <a:prstGeom prst="rect">
            <a:avLst/>
          </a:prstGeom>
        </p:spPr>
      </p:pic>
      <p:sp>
        <p:nvSpPr>
          <p:cNvPr id="4" name="Text Placeholder 3">
            <a:extLst>
              <a:ext uri="{FF2B5EF4-FFF2-40B4-BE49-F238E27FC236}">
                <a16:creationId xmlns:a16="http://schemas.microsoft.com/office/drawing/2014/main" id="{51545F6B-BB6B-4372-8D86-E5E6EE4F9EC9}"/>
              </a:ext>
            </a:extLst>
          </p:cNvPr>
          <p:cNvSpPr>
            <a:spLocks noGrp="1"/>
          </p:cNvSpPr>
          <p:nvPr>
            <p:ph type="body" sz="half" idx="2"/>
          </p:nvPr>
        </p:nvSpPr>
        <p:spPr>
          <a:xfrm>
            <a:off x="7411453" y="2478024"/>
            <a:ext cx="3872243" cy="3694176"/>
          </a:xfrm>
        </p:spPr>
        <p:txBody>
          <a:bodyPr vert="horz" lIns="91440" tIns="45720" rIns="91440" bIns="45720" rtlCol="0" anchor="ctr">
            <a:normAutofit/>
          </a:bodyPr>
          <a:lstStyle/>
          <a:p>
            <a:pPr indent="-228600">
              <a:buFont typeface="Arial" panose="020B0604020202020204" pitchFamily="34" charset="0"/>
              <a:buChar char="•"/>
            </a:pPr>
            <a:r>
              <a:rPr lang="en-US" sz="1800" dirty="0"/>
              <a:t>The graph shows some overfitting, as the RMSE values for the training set are about twice as low as the RMSE values for the validation set.</a:t>
            </a:r>
          </a:p>
          <a:p>
            <a:pPr indent="-228600">
              <a:buFont typeface="Arial" panose="020B0604020202020204" pitchFamily="34" charset="0"/>
              <a:buChar char="•"/>
            </a:pPr>
            <a:r>
              <a:rPr lang="en-US" sz="1800" dirty="0"/>
              <a:t>The train set starts off as low but does not seem to improve much. The validation set has a sharper decline however also starts to plateau at around 30 epochs.</a:t>
            </a:r>
          </a:p>
          <a:p>
            <a:pPr indent="-228600">
              <a:buFont typeface="Arial" panose="020B0604020202020204" pitchFamily="34" charset="0"/>
              <a:buChar char="•"/>
            </a:pPr>
            <a:r>
              <a:rPr lang="en-US" sz="1800" dirty="0"/>
              <a:t>If I had time to implement early stopping, it is likely from this graph that there would not have been many more epochs than what has been used.</a:t>
            </a:r>
          </a:p>
        </p:txBody>
      </p:sp>
    </p:spTree>
    <p:extLst>
      <p:ext uri="{BB962C8B-B14F-4D97-AF65-F5344CB8AC3E}">
        <p14:creationId xmlns:p14="http://schemas.microsoft.com/office/powerpoint/2010/main" val="1247039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5F063-C8C2-4FFD-A1F1-D26F6C37C653}"/>
              </a:ext>
            </a:extLst>
          </p:cNvPr>
          <p:cNvSpPr>
            <a:spLocks noGrp="1"/>
          </p:cNvSpPr>
          <p:nvPr>
            <p:ph type="title"/>
          </p:nvPr>
        </p:nvSpPr>
        <p:spPr/>
        <p:txBody>
          <a:bodyPr/>
          <a:lstStyle/>
          <a:p>
            <a:r>
              <a:rPr lang="en-GB" dirty="0"/>
              <a:t>Extra Implementations</a:t>
            </a:r>
          </a:p>
        </p:txBody>
      </p:sp>
      <p:sp>
        <p:nvSpPr>
          <p:cNvPr id="3" name="Content Placeholder 2">
            <a:extLst>
              <a:ext uri="{FF2B5EF4-FFF2-40B4-BE49-F238E27FC236}">
                <a16:creationId xmlns:a16="http://schemas.microsoft.com/office/drawing/2014/main" id="{13280579-5AE8-466E-8B7F-571125A58899}"/>
              </a:ext>
            </a:extLst>
          </p:cNvPr>
          <p:cNvSpPr>
            <a:spLocks noGrp="1"/>
          </p:cNvSpPr>
          <p:nvPr>
            <p:ph idx="1"/>
          </p:nvPr>
        </p:nvSpPr>
        <p:spPr/>
        <p:txBody>
          <a:bodyPr/>
          <a:lstStyle/>
          <a:p>
            <a:r>
              <a:rPr lang="en-GB" dirty="0"/>
              <a:t>Formatting the printing of the neural network and its neurons, to allow for easier monitoring of the status of the network at any time and to allow for me to verify the output is as it should be by calculating by hand.</a:t>
            </a:r>
          </a:p>
          <a:p>
            <a:r>
              <a:rPr lang="en-GB" dirty="0"/>
              <a:t>Calculating the average percentage error for each row in the test set, allowing me to easily compare how far off a set of two outputs are two the corresponding expected values.</a:t>
            </a:r>
          </a:p>
        </p:txBody>
      </p:sp>
    </p:spTree>
    <p:extLst>
      <p:ext uri="{BB962C8B-B14F-4D97-AF65-F5344CB8AC3E}">
        <p14:creationId xmlns:p14="http://schemas.microsoft.com/office/powerpoint/2010/main" val="1201660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1468</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CE889 Individual Project</vt:lpstr>
      <vt:lpstr>Data Collection Process</vt:lpstr>
      <vt:lpstr>Data Management</vt:lpstr>
      <vt:lpstr>Network Architecture</vt:lpstr>
      <vt:lpstr>Hidden Layer Size Comparison</vt:lpstr>
      <vt:lpstr>Chosen Parameter Values</vt:lpstr>
      <vt:lpstr>Parameter Effect</vt:lpstr>
      <vt:lpstr>RMSE</vt:lpstr>
      <vt:lpstr>Extra Implementations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CE889 Individual Project</dc:title>
  <dc:creator>Fred Knight</dc:creator>
  <cp:lastModifiedBy>Fred Knight</cp:lastModifiedBy>
  <cp:revision>103</cp:revision>
  <dcterms:created xsi:type="dcterms:W3CDTF">2021-12-14T01:24:57Z</dcterms:created>
  <dcterms:modified xsi:type="dcterms:W3CDTF">2021-12-14T10:50:41Z</dcterms:modified>
</cp:coreProperties>
</file>