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0"/>
  </p:notesMasterIdLst>
  <p:sldIdLst>
    <p:sldId id="256" r:id="rId2"/>
    <p:sldId id="258" r:id="rId3"/>
    <p:sldId id="259" r:id="rId4"/>
    <p:sldId id="260" r:id="rId5"/>
    <p:sldId id="261" r:id="rId6"/>
    <p:sldId id="262" r:id="rId7"/>
    <p:sldId id="263" r:id="rId8"/>
    <p:sldId id="264" r:id="rId9"/>
    <p:sldId id="269" r:id="rId10"/>
    <p:sldId id="265" r:id="rId11"/>
    <p:sldId id="270" r:id="rId12"/>
    <p:sldId id="266" r:id="rId13"/>
    <p:sldId id="273" r:id="rId14"/>
    <p:sldId id="274" r:id="rId15"/>
    <p:sldId id="267" r:id="rId16"/>
    <p:sldId id="271" r:id="rId17"/>
    <p:sldId id="26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26CA0-A552-4C20-A236-D92747F4EE15}" type="datetimeFigureOut">
              <a:rPr lang="en-GB" smtClean="0"/>
              <a:t>02/03/2022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BEC5D-F34C-48B8-B410-933889FD5196}" type="slidenum">
              <a:rPr lang="en-GB" smtClean="0"/>
              <a:t>‹#›</a:t>
            </a:fld>
            <a:endParaRPr lang="en-GB"/>
          </a:p>
        </p:txBody>
      </p:sp>
    </p:spTree>
    <p:extLst>
      <p:ext uri="{BB962C8B-B14F-4D97-AF65-F5344CB8AC3E}">
        <p14:creationId xmlns:p14="http://schemas.microsoft.com/office/powerpoint/2010/main" val="396353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DB7D43-65A4-40E8-A510-0EEAEA9C57CD}" type="datetime1">
              <a:rPr lang="en-US" smtClean="0"/>
              <a:t>3/2/2022</a:t>
            </a:fld>
            <a:endParaRPr lang="en-US" dirty="0"/>
          </a:p>
        </p:txBody>
      </p:sp>
      <p:sp>
        <p:nvSpPr>
          <p:cNvPr id="8" name="Footer Placeholder 7"/>
          <p:cNvSpPr>
            <a:spLocks noGrp="1"/>
          </p:cNvSpPr>
          <p:nvPr>
            <p:ph type="ftr" sz="quarter" idx="11"/>
          </p:nvPr>
        </p:nvSpPr>
        <p:spPr/>
        <p:txBody>
          <a:bodyPr/>
          <a:lstStyle/>
          <a:p>
            <a:r>
              <a:rPr lang="en-US"/>
              <a:t>Reg Number: 1804162</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54B90-0B54-48D9-B7D7-0D6658BBFA04}" type="datetime1">
              <a:rPr lang="en-US" smtClean="0"/>
              <a:t>3/2/2022</a:t>
            </a:fld>
            <a:endParaRPr lang="en-US" dirty="0"/>
          </a:p>
        </p:txBody>
      </p:sp>
      <p:sp>
        <p:nvSpPr>
          <p:cNvPr id="5" name="Footer Placeholder 4"/>
          <p:cNvSpPr>
            <a:spLocks noGrp="1"/>
          </p:cNvSpPr>
          <p:nvPr>
            <p:ph type="ftr" sz="quarter" idx="11"/>
          </p:nvPr>
        </p:nvSpPr>
        <p:spPr/>
        <p:txBody>
          <a:bodyPr/>
          <a:lstStyle/>
          <a:p>
            <a:r>
              <a:rPr lang="en-US"/>
              <a:t>Reg Number: 1804162</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06734-B097-4417-B414-59D0F92664BD}" type="datetime1">
              <a:rPr lang="en-US" smtClean="0"/>
              <a:t>3/2/2022</a:t>
            </a:fld>
            <a:endParaRPr lang="en-US" dirty="0"/>
          </a:p>
        </p:txBody>
      </p:sp>
      <p:sp>
        <p:nvSpPr>
          <p:cNvPr id="5" name="Footer Placeholder 4"/>
          <p:cNvSpPr>
            <a:spLocks noGrp="1"/>
          </p:cNvSpPr>
          <p:nvPr>
            <p:ph type="ftr" sz="quarter" idx="11"/>
          </p:nvPr>
        </p:nvSpPr>
        <p:spPr/>
        <p:txBody>
          <a:bodyPr/>
          <a:lstStyle/>
          <a:p>
            <a:r>
              <a:rPr lang="en-US"/>
              <a:t>Reg Number: 1804162</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50C5C-C800-43E6-AFA9-8515EC7FC696}" type="datetime1">
              <a:rPr lang="en-US" smtClean="0"/>
              <a:t>3/2/2022</a:t>
            </a:fld>
            <a:endParaRPr lang="en-US" dirty="0"/>
          </a:p>
        </p:txBody>
      </p:sp>
      <p:sp>
        <p:nvSpPr>
          <p:cNvPr id="8" name="Footer Placeholder 7"/>
          <p:cNvSpPr>
            <a:spLocks noGrp="1"/>
          </p:cNvSpPr>
          <p:nvPr>
            <p:ph type="ftr" sz="quarter" idx="11"/>
          </p:nvPr>
        </p:nvSpPr>
        <p:spPr/>
        <p:txBody>
          <a:bodyPr/>
          <a:lstStyle/>
          <a:p>
            <a:r>
              <a:rPr lang="en-US"/>
              <a:t>Reg Number: 1804162</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5AB720D-B880-4FB0-866A-46C209040686}" type="datetime1">
              <a:rPr lang="en-US" smtClean="0"/>
              <a:t>3/2/2022</a:t>
            </a:fld>
            <a:endParaRPr lang="en-US" dirty="0"/>
          </a:p>
        </p:txBody>
      </p:sp>
      <p:sp>
        <p:nvSpPr>
          <p:cNvPr id="8" name="Footer Placeholder 7"/>
          <p:cNvSpPr>
            <a:spLocks noGrp="1"/>
          </p:cNvSpPr>
          <p:nvPr>
            <p:ph type="ftr" sz="quarter" idx="11"/>
          </p:nvPr>
        </p:nvSpPr>
        <p:spPr/>
        <p:txBody>
          <a:bodyPr/>
          <a:lstStyle/>
          <a:p>
            <a:r>
              <a:rPr lang="en-US"/>
              <a:t>Reg Number: 1804162</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764AB75-D05D-4728-B229-F9F75FD28C6F}" type="datetime1">
              <a:rPr lang="en-US" smtClean="0"/>
              <a:t>3/2/2022</a:t>
            </a:fld>
            <a:endParaRPr lang="en-US" dirty="0"/>
          </a:p>
        </p:txBody>
      </p:sp>
      <p:sp>
        <p:nvSpPr>
          <p:cNvPr id="9" name="Footer Placeholder 8"/>
          <p:cNvSpPr>
            <a:spLocks noGrp="1"/>
          </p:cNvSpPr>
          <p:nvPr>
            <p:ph type="ftr" sz="quarter" idx="11"/>
          </p:nvPr>
        </p:nvSpPr>
        <p:spPr/>
        <p:txBody>
          <a:bodyPr/>
          <a:lstStyle/>
          <a:p>
            <a:r>
              <a:rPr lang="en-US"/>
              <a:t>Reg Number: 1804162</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FF53652-7E9C-4B7E-9C18-180225A65FC8}" type="datetime1">
              <a:rPr lang="en-US" smtClean="0"/>
              <a:t>3/2/2022</a:t>
            </a:fld>
            <a:endParaRPr lang="en-US" dirty="0"/>
          </a:p>
        </p:txBody>
      </p:sp>
      <p:sp>
        <p:nvSpPr>
          <p:cNvPr id="8" name="Footer Placeholder 7"/>
          <p:cNvSpPr>
            <a:spLocks noGrp="1"/>
          </p:cNvSpPr>
          <p:nvPr>
            <p:ph type="ftr" sz="quarter" idx="11"/>
          </p:nvPr>
        </p:nvSpPr>
        <p:spPr/>
        <p:txBody>
          <a:bodyPr/>
          <a:lstStyle/>
          <a:p>
            <a:r>
              <a:rPr lang="en-US"/>
              <a:t>Reg Number: 1804162</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B1EF2-DE84-477C-ACAF-6F0756B08640}" type="datetime1">
              <a:rPr lang="en-US" smtClean="0"/>
              <a:t>3/2/2022</a:t>
            </a:fld>
            <a:endParaRPr lang="en-US" dirty="0"/>
          </a:p>
        </p:txBody>
      </p:sp>
      <p:sp>
        <p:nvSpPr>
          <p:cNvPr id="4" name="Footer Placeholder 3"/>
          <p:cNvSpPr>
            <a:spLocks noGrp="1"/>
          </p:cNvSpPr>
          <p:nvPr>
            <p:ph type="ftr" sz="quarter" idx="11"/>
          </p:nvPr>
        </p:nvSpPr>
        <p:spPr/>
        <p:txBody>
          <a:bodyPr/>
          <a:lstStyle/>
          <a:p>
            <a:r>
              <a:rPr lang="en-US"/>
              <a:t>Reg Number: 1804162</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80098-3FBF-4527-9445-A43519DBE1E1}" type="datetime1">
              <a:rPr lang="en-US" smtClean="0"/>
              <a:t>3/2/2022</a:t>
            </a:fld>
            <a:endParaRPr lang="en-US" dirty="0"/>
          </a:p>
        </p:txBody>
      </p:sp>
      <p:sp>
        <p:nvSpPr>
          <p:cNvPr id="3" name="Footer Placeholder 2"/>
          <p:cNvSpPr>
            <a:spLocks noGrp="1"/>
          </p:cNvSpPr>
          <p:nvPr>
            <p:ph type="ftr" sz="quarter" idx="11"/>
          </p:nvPr>
        </p:nvSpPr>
        <p:spPr/>
        <p:txBody>
          <a:bodyPr/>
          <a:lstStyle/>
          <a:p>
            <a:r>
              <a:rPr lang="en-US"/>
              <a:t>Reg Number: 1804162</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DF3FC86-3466-4F19-99FF-4F7BF0375111}" type="datetime1">
              <a:rPr lang="en-US" smtClean="0"/>
              <a:t>3/2/2022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Reg Number: 1804162</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697691-C11A-4A4D-AD46-C0A3C564D9E9}" type="datetime1">
              <a:rPr lang="en-US" smtClean="0"/>
              <a:t>3/2/2022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Reg Number: 1804162</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FF62ADC-95F9-4A0C-98B7-1A6BDDB401E2}" type="datetime1">
              <a:rPr lang="en-US" smtClean="0"/>
              <a:t>3/2/2022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Reg Number: 1804162</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3A66-488E-4FF5-B297-62D348B46ED8}"/>
              </a:ext>
            </a:extLst>
          </p:cNvPr>
          <p:cNvSpPr>
            <a:spLocks noGrp="1"/>
          </p:cNvSpPr>
          <p:nvPr>
            <p:ph type="ctrTitle"/>
          </p:nvPr>
        </p:nvSpPr>
        <p:spPr/>
        <p:txBody>
          <a:bodyPr/>
          <a:lstStyle/>
          <a:p>
            <a:r>
              <a:rPr lang="en-GB" dirty="0"/>
              <a:t>User Journey Presentation</a:t>
            </a:r>
          </a:p>
        </p:txBody>
      </p:sp>
      <p:sp>
        <p:nvSpPr>
          <p:cNvPr id="3" name="Subtitle 2">
            <a:extLst>
              <a:ext uri="{FF2B5EF4-FFF2-40B4-BE49-F238E27FC236}">
                <a16:creationId xmlns:a16="http://schemas.microsoft.com/office/drawing/2014/main" id="{1F3B6474-6EF3-4CE7-880C-F138F732CD07}"/>
              </a:ext>
            </a:extLst>
          </p:cNvPr>
          <p:cNvSpPr>
            <a:spLocks noGrp="1"/>
          </p:cNvSpPr>
          <p:nvPr>
            <p:ph type="subTitle" idx="1"/>
          </p:nvPr>
        </p:nvSpPr>
        <p:spPr/>
        <p:txBody>
          <a:bodyPr>
            <a:normAutofit lnSpcReduction="10000"/>
          </a:bodyPr>
          <a:lstStyle/>
          <a:p>
            <a:r>
              <a:rPr lang="en-GB" dirty="0"/>
              <a:t>Sudoku Puzzle &amp; Solver App</a:t>
            </a:r>
          </a:p>
          <a:p>
            <a:r>
              <a:rPr lang="en-GB" dirty="0"/>
              <a:t>Student ID: FK18726</a:t>
            </a:r>
          </a:p>
          <a:p>
            <a:r>
              <a:rPr lang="en-GB" dirty="0"/>
              <a:t>Reg Number: 1804162</a:t>
            </a:r>
          </a:p>
        </p:txBody>
      </p:sp>
    </p:spTree>
    <p:extLst>
      <p:ext uri="{BB962C8B-B14F-4D97-AF65-F5344CB8AC3E}">
        <p14:creationId xmlns:p14="http://schemas.microsoft.com/office/powerpoint/2010/main" val="270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5</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 want to continue a puzzle that I had previously started, as I want to finish it.”</a:t>
            </a:r>
          </a:p>
        </p:txBody>
      </p:sp>
      <p:sp>
        <p:nvSpPr>
          <p:cNvPr id="4" name="Footer Placeholder 3">
            <a:extLst>
              <a:ext uri="{FF2B5EF4-FFF2-40B4-BE49-F238E27FC236}">
                <a16:creationId xmlns:a16="http://schemas.microsoft.com/office/drawing/2014/main" id="{8F2DF293-681B-4439-ACFF-E933FF7F0E4D}"/>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50271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hape&#10;&#10;Description automatically generated">
            <a:extLst>
              <a:ext uri="{FF2B5EF4-FFF2-40B4-BE49-F238E27FC236}">
                <a16:creationId xmlns:a16="http://schemas.microsoft.com/office/drawing/2014/main" id="{8EB96599-A100-4589-AD4B-E3C0A1583C88}"/>
              </a:ext>
            </a:extLst>
          </p:cNvPr>
          <p:cNvPicPr>
            <a:picLocks noChangeAspect="1"/>
          </p:cNvPicPr>
          <p:nvPr/>
        </p:nvPicPr>
        <p:blipFill>
          <a:blip r:embed="rId2"/>
          <a:stretch>
            <a:fillRect/>
          </a:stretch>
        </p:blipFill>
        <p:spPr>
          <a:xfrm>
            <a:off x="1050020" y="914396"/>
            <a:ext cx="2709441" cy="4059087"/>
          </a:xfrm>
          <a:prstGeom prst="rect">
            <a:avLst/>
          </a:prstGeom>
          <a:ln w="19050">
            <a:solidFill>
              <a:schemeClr val="bg1">
                <a:lumMod val="75000"/>
              </a:schemeClr>
            </a:solidFill>
          </a:ln>
        </p:spPr>
      </p:pic>
      <p:pic>
        <p:nvPicPr>
          <p:cNvPr id="12" name="Picture 11" descr="Shape, polygon&#10;&#10;Description automatically generated">
            <a:extLst>
              <a:ext uri="{FF2B5EF4-FFF2-40B4-BE49-F238E27FC236}">
                <a16:creationId xmlns:a16="http://schemas.microsoft.com/office/drawing/2014/main" id="{F7013F2E-2723-4CA6-96D6-94D909695E65}"/>
              </a:ext>
            </a:extLst>
          </p:cNvPr>
          <p:cNvPicPr>
            <a:picLocks noChangeAspect="1"/>
          </p:cNvPicPr>
          <p:nvPr/>
        </p:nvPicPr>
        <p:blipFill>
          <a:blip r:embed="rId3"/>
          <a:stretch>
            <a:fillRect/>
          </a:stretch>
        </p:blipFill>
        <p:spPr>
          <a:xfrm>
            <a:off x="4734669" y="918092"/>
            <a:ext cx="2706974" cy="4055391"/>
          </a:xfrm>
          <a:prstGeom prst="rect">
            <a:avLst/>
          </a:prstGeom>
          <a:ln w="19050">
            <a:solidFill>
              <a:schemeClr val="bg1">
                <a:lumMod val="75000"/>
              </a:schemeClr>
            </a:solidFill>
          </a:ln>
        </p:spPr>
      </p:pic>
      <p:sp>
        <p:nvSpPr>
          <p:cNvPr id="16" name="Rectangle: Rounded Corners 15">
            <a:extLst>
              <a:ext uri="{FF2B5EF4-FFF2-40B4-BE49-F238E27FC236}">
                <a16:creationId xmlns:a16="http://schemas.microsoft.com/office/drawing/2014/main" id="{F1F9A9F8-B0F6-4210-BA5A-5B653F1809F8}"/>
              </a:ext>
            </a:extLst>
          </p:cNvPr>
          <p:cNvSpPr/>
          <p:nvPr/>
        </p:nvSpPr>
        <p:spPr>
          <a:xfrm>
            <a:off x="1736526" y="2943939"/>
            <a:ext cx="1336428" cy="2944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4D3F460E-552B-4A69-9F3E-8C7FF26BB798}"/>
              </a:ext>
            </a:extLst>
          </p:cNvPr>
          <p:cNvSpPr txBox="1"/>
          <p:nvPr/>
        </p:nvSpPr>
        <p:spPr>
          <a:xfrm>
            <a:off x="4648614" y="4973483"/>
            <a:ext cx="2879083" cy="600164"/>
          </a:xfrm>
          <a:prstGeom prst="rect">
            <a:avLst/>
          </a:prstGeom>
          <a:noFill/>
        </p:spPr>
        <p:txBody>
          <a:bodyPr wrap="square" rtlCol="0">
            <a:spAutoFit/>
          </a:bodyPr>
          <a:lstStyle/>
          <a:p>
            <a:r>
              <a:rPr lang="en-GB" sz="1100" dirty="0"/>
              <a:t>This will then create the activity for the puzzle mode. It will load the user’s progress on their last puzzle.</a:t>
            </a:r>
          </a:p>
        </p:txBody>
      </p:sp>
      <p:sp>
        <p:nvSpPr>
          <p:cNvPr id="18" name="TextBox 17">
            <a:extLst>
              <a:ext uri="{FF2B5EF4-FFF2-40B4-BE49-F238E27FC236}">
                <a16:creationId xmlns:a16="http://schemas.microsoft.com/office/drawing/2014/main" id="{FD257C9F-7CC9-48B6-8802-83774C1B0375}"/>
              </a:ext>
            </a:extLst>
          </p:cNvPr>
          <p:cNvSpPr txBox="1"/>
          <p:nvPr/>
        </p:nvSpPr>
        <p:spPr>
          <a:xfrm>
            <a:off x="965198" y="4973483"/>
            <a:ext cx="2879083" cy="600164"/>
          </a:xfrm>
          <a:prstGeom prst="rect">
            <a:avLst/>
          </a:prstGeom>
          <a:noFill/>
        </p:spPr>
        <p:txBody>
          <a:bodyPr wrap="square" rtlCol="0">
            <a:spAutoFit/>
          </a:bodyPr>
          <a:lstStyle/>
          <a:p>
            <a:r>
              <a:rPr lang="en-GB" sz="1100" dirty="0"/>
              <a:t>To continue from a previously unfinished puzzle, the user should press the ‘Continue Game’ button from the main menu.</a:t>
            </a:r>
          </a:p>
        </p:txBody>
      </p:sp>
      <p:sp>
        <p:nvSpPr>
          <p:cNvPr id="2" name="Footer Placeholder 1">
            <a:extLst>
              <a:ext uri="{FF2B5EF4-FFF2-40B4-BE49-F238E27FC236}">
                <a16:creationId xmlns:a16="http://schemas.microsoft.com/office/drawing/2014/main" id="{8205D0EC-85B9-4A1E-A3CE-826ADCA33D8F}"/>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80166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6</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 want to start a new puzzle, as I do not wish to continue my current puzzle.”</a:t>
            </a:r>
          </a:p>
        </p:txBody>
      </p:sp>
      <p:sp>
        <p:nvSpPr>
          <p:cNvPr id="4" name="Footer Placeholder 3">
            <a:extLst>
              <a:ext uri="{FF2B5EF4-FFF2-40B4-BE49-F238E27FC236}">
                <a16:creationId xmlns:a16="http://schemas.microsoft.com/office/drawing/2014/main" id="{CD3BAB13-52FC-4B7D-A076-9598D00378EE}"/>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361060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hape&#10;&#10;Description automatically generated">
            <a:extLst>
              <a:ext uri="{FF2B5EF4-FFF2-40B4-BE49-F238E27FC236}">
                <a16:creationId xmlns:a16="http://schemas.microsoft.com/office/drawing/2014/main" id="{395AC85F-5B85-4D86-A7B5-A622B4C0C4B6}"/>
              </a:ext>
            </a:extLst>
          </p:cNvPr>
          <p:cNvPicPr>
            <a:picLocks noChangeAspect="1"/>
          </p:cNvPicPr>
          <p:nvPr/>
        </p:nvPicPr>
        <p:blipFill>
          <a:blip r:embed="rId2"/>
          <a:stretch>
            <a:fillRect/>
          </a:stretch>
        </p:blipFill>
        <p:spPr>
          <a:xfrm>
            <a:off x="1050020" y="914396"/>
            <a:ext cx="2709441" cy="4059087"/>
          </a:xfrm>
          <a:prstGeom prst="rect">
            <a:avLst/>
          </a:prstGeom>
          <a:ln w="19050">
            <a:solidFill>
              <a:schemeClr val="bg1">
                <a:lumMod val="75000"/>
              </a:schemeClr>
            </a:solidFill>
          </a:ln>
        </p:spPr>
      </p:pic>
      <p:pic>
        <p:nvPicPr>
          <p:cNvPr id="6" name="Picture 5" descr="Diagram&#10;&#10;Description automatically generated">
            <a:extLst>
              <a:ext uri="{FF2B5EF4-FFF2-40B4-BE49-F238E27FC236}">
                <a16:creationId xmlns:a16="http://schemas.microsoft.com/office/drawing/2014/main" id="{4287F756-027B-45AA-9D8F-6F5CEA97B5EE}"/>
              </a:ext>
            </a:extLst>
          </p:cNvPr>
          <p:cNvPicPr>
            <a:picLocks noChangeAspect="1"/>
          </p:cNvPicPr>
          <p:nvPr/>
        </p:nvPicPr>
        <p:blipFill>
          <a:blip r:embed="rId3"/>
          <a:stretch>
            <a:fillRect/>
          </a:stretch>
        </p:blipFill>
        <p:spPr>
          <a:xfrm>
            <a:off x="8435922" y="914396"/>
            <a:ext cx="2706058" cy="4059087"/>
          </a:xfrm>
          <a:prstGeom prst="rect">
            <a:avLst/>
          </a:prstGeom>
          <a:ln w="19050">
            <a:solidFill>
              <a:schemeClr val="bg1">
                <a:lumMod val="75000"/>
              </a:schemeClr>
            </a:solidFill>
          </a:ln>
        </p:spPr>
      </p:pic>
      <p:pic>
        <p:nvPicPr>
          <p:cNvPr id="8" name="Picture 7" descr="Diagram&#10;&#10;Description automatically generated">
            <a:extLst>
              <a:ext uri="{FF2B5EF4-FFF2-40B4-BE49-F238E27FC236}">
                <a16:creationId xmlns:a16="http://schemas.microsoft.com/office/drawing/2014/main" id="{D754215F-B9F4-45A1-BAD5-739C0CA8442D}"/>
              </a:ext>
            </a:extLst>
          </p:cNvPr>
          <p:cNvPicPr>
            <a:picLocks noChangeAspect="1"/>
          </p:cNvPicPr>
          <p:nvPr/>
        </p:nvPicPr>
        <p:blipFill>
          <a:blip r:embed="rId4"/>
          <a:stretch>
            <a:fillRect/>
          </a:stretch>
        </p:blipFill>
        <p:spPr>
          <a:xfrm>
            <a:off x="4735127" y="914396"/>
            <a:ext cx="2706058" cy="4059087"/>
          </a:xfrm>
          <a:prstGeom prst="rect">
            <a:avLst/>
          </a:prstGeom>
          <a:ln w="19050">
            <a:solidFill>
              <a:schemeClr val="bg1">
                <a:lumMod val="75000"/>
              </a:schemeClr>
            </a:solidFill>
          </a:ln>
        </p:spPr>
      </p:pic>
      <p:sp>
        <p:nvSpPr>
          <p:cNvPr id="16" name="Rectangle: Rounded Corners 15">
            <a:extLst>
              <a:ext uri="{FF2B5EF4-FFF2-40B4-BE49-F238E27FC236}">
                <a16:creationId xmlns:a16="http://schemas.microsoft.com/office/drawing/2014/main" id="{FCE04656-DFA2-490F-942C-BBF3B3084498}"/>
              </a:ext>
            </a:extLst>
          </p:cNvPr>
          <p:cNvSpPr/>
          <p:nvPr/>
        </p:nvSpPr>
        <p:spPr>
          <a:xfrm>
            <a:off x="5330010" y="3089396"/>
            <a:ext cx="589055" cy="22328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746236A7-C860-4180-B881-A1BF8BC91731}"/>
              </a:ext>
            </a:extLst>
          </p:cNvPr>
          <p:cNvSpPr/>
          <p:nvPr/>
        </p:nvSpPr>
        <p:spPr>
          <a:xfrm>
            <a:off x="6272936" y="3089396"/>
            <a:ext cx="589055" cy="223284"/>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A965E258-FAC2-4083-A196-AEEB46B060B1}"/>
              </a:ext>
            </a:extLst>
          </p:cNvPr>
          <p:cNvSpPr/>
          <p:nvPr/>
        </p:nvSpPr>
        <p:spPr>
          <a:xfrm>
            <a:off x="9191364" y="2043932"/>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60E82212-C7A0-4FD5-9A05-B33303BCC8B8}"/>
              </a:ext>
            </a:extLst>
          </p:cNvPr>
          <p:cNvSpPr/>
          <p:nvPr/>
        </p:nvSpPr>
        <p:spPr>
          <a:xfrm>
            <a:off x="9191364" y="2373194"/>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a:extLst>
              <a:ext uri="{FF2B5EF4-FFF2-40B4-BE49-F238E27FC236}">
                <a16:creationId xmlns:a16="http://schemas.microsoft.com/office/drawing/2014/main" id="{89EE12D6-1691-454A-B524-CE8632891590}"/>
              </a:ext>
            </a:extLst>
          </p:cNvPr>
          <p:cNvSpPr/>
          <p:nvPr/>
        </p:nvSpPr>
        <p:spPr>
          <a:xfrm>
            <a:off x="9191364" y="2702456"/>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Rounded Corners 22">
            <a:extLst>
              <a:ext uri="{FF2B5EF4-FFF2-40B4-BE49-F238E27FC236}">
                <a16:creationId xmlns:a16="http://schemas.microsoft.com/office/drawing/2014/main" id="{BC35D75B-F92D-4992-A4ED-FA5793058213}"/>
              </a:ext>
            </a:extLst>
          </p:cNvPr>
          <p:cNvSpPr/>
          <p:nvPr/>
        </p:nvSpPr>
        <p:spPr>
          <a:xfrm>
            <a:off x="1735956" y="3344868"/>
            <a:ext cx="1336428" cy="2944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09E353A5-3CA8-4ED2-A11C-656FF9E02C7B}"/>
              </a:ext>
            </a:extLst>
          </p:cNvPr>
          <p:cNvSpPr txBox="1"/>
          <p:nvPr/>
        </p:nvSpPr>
        <p:spPr>
          <a:xfrm>
            <a:off x="974632" y="4969787"/>
            <a:ext cx="2879083" cy="430887"/>
          </a:xfrm>
          <a:prstGeom prst="rect">
            <a:avLst/>
          </a:prstGeom>
          <a:noFill/>
        </p:spPr>
        <p:txBody>
          <a:bodyPr wrap="square" rtlCol="0">
            <a:spAutoFit/>
          </a:bodyPr>
          <a:lstStyle/>
          <a:p>
            <a:r>
              <a:rPr lang="en-GB" sz="1100" dirty="0"/>
              <a:t>To start a new puzzle, the user should press the ‘New Game’ button from the main menu. </a:t>
            </a:r>
          </a:p>
        </p:txBody>
      </p:sp>
      <p:sp>
        <p:nvSpPr>
          <p:cNvPr id="25" name="TextBox 24">
            <a:extLst>
              <a:ext uri="{FF2B5EF4-FFF2-40B4-BE49-F238E27FC236}">
                <a16:creationId xmlns:a16="http://schemas.microsoft.com/office/drawing/2014/main" id="{23AA09C7-A55B-438D-B7D0-FFA6DBD1AFD2}"/>
              </a:ext>
            </a:extLst>
          </p:cNvPr>
          <p:cNvSpPr txBox="1"/>
          <p:nvPr/>
        </p:nvSpPr>
        <p:spPr>
          <a:xfrm>
            <a:off x="8354504" y="4967857"/>
            <a:ext cx="2879083" cy="600164"/>
          </a:xfrm>
          <a:prstGeom prst="rect">
            <a:avLst/>
          </a:prstGeom>
          <a:noFill/>
        </p:spPr>
        <p:txBody>
          <a:bodyPr wrap="square" rtlCol="0">
            <a:spAutoFit/>
          </a:bodyPr>
          <a:lstStyle/>
          <a:p>
            <a:r>
              <a:rPr lang="en-GB" sz="1100" dirty="0"/>
              <a:t>Another dialog box then appears, prompting the user to select a difficulty for the generated puzzle.</a:t>
            </a:r>
          </a:p>
        </p:txBody>
      </p:sp>
      <p:sp>
        <p:nvSpPr>
          <p:cNvPr id="26" name="TextBox 25">
            <a:extLst>
              <a:ext uri="{FF2B5EF4-FFF2-40B4-BE49-F238E27FC236}">
                <a16:creationId xmlns:a16="http://schemas.microsoft.com/office/drawing/2014/main" id="{F6CAEF06-0215-4842-AD98-4E7CB8FEBA5C}"/>
              </a:ext>
            </a:extLst>
          </p:cNvPr>
          <p:cNvSpPr txBox="1"/>
          <p:nvPr/>
        </p:nvSpPr>
        <p:spPr>
          <a:xfrm>
            <a:off x="4656458" y="4977956"/>
            <a:ext cx="2879083" cy="1107996"/>
          </a:xfrm>
          <a:prstGeom prst="rect">
            <a:avLst/>
          </a:prstGeom>
          <a:noFill/>
        </p:spPr>
        <p:txBody>
          <a:bodyPr wrap="square" rtlCol="0">
            <a:spAutoFit/>
          </a:bodyPr>
          <a:lstStyle/>
          <a:p>
            <a:r>
              <a:rPr lang="en-GB" sz="1100" dirty="0"/>
              <a:t>A dialog box then appears, asking the user to confirm if they wish to start a new game or not. If they wish to overwrite their previous puzzle, they should press the ‘Continue’ button. To cancel and return to the main menu, they should press the ‘Back’ button.</a:t>
            </a:r>
          </a:p>
        </p:txBody>
      </p:sp>
      <p:sp>
        <p:nvSpPr>
          <p:cNvPr id="2" name="Footer Placeholder 1">
            <a:extLst>
              <a:ext uri="{FF2B5EF4-FFF2-40B4-BE49-F238E27FC236}">
                <a16:creationId xmlns:a16="http://schemas.microsoft.com/office/drawing/2014/main" id="{1BF41FDF-BC10-4555-AF8D-FFC9B8FE53E5}"/>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165509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hape, polygon&#10;&#10;Description automatically generated">
            <a:extLst>
              <a:ext uri="{FF2B5EF4-FFF2-40B4-BE49-F238E27FC236}">
                <a16:creationId xmlns:a16="http://schemas.microsoft.com/office/drawing/2014/main" id="{9D839538-12BE-47B0-A8CC-64798006ABBC}"/>
              </a:ext>
            </a:extLst>
          </p:cNvPr>
          <p:cNvPicPr>
            <a:picLocks noChangeAspect="1"/>
          </p:cNvPicPr>
          <p:nvPr/>
        </p:nvPicPr>
        <p:blipFill>
          <a:blip r:embed="rId2"/>
          <a:stretch>
            <a:fillRect/>
          </a:stretch>
        </p:blipFill>
        <p:spPr>
          <a:xfrm>
            <a:off x="4731522" y="914396"/>
            <a:ext cx="2706974" cy="4055391"/>
          </a:xfrm>
          <a:prstGeom prst="rect">
            <a:avLst/>
          </a:prstGeom>
          <a:ln w="19050">
            <a:solidFill>
              <a:schemeClr val="bg1">
                <a:lumMod val="75000"/>
              </a:schemeClr>
            </a:solidFill>
          </a:ln>
        </p:spPr>
      </p:pic>
      <p:pic>
        <p:nvPicPr>
          <p:cNvPr id="12" name="Picture 11" descr="Diagram&#10;&#10;Description automatically generated">
            <a:extLst>
              <a:ext uri="{FF2B5EF4-FFF2-40B4-BE49-F238E27FC236}">
                <a16:creationId xmlns:a16="http://schemas.microsoft.com/office/drawing/2014/main" id="{C9ACBB10-1EC7-467E-82AF-C1001494DADE}"/>
              </a:ext>
            </a:extLst>
          </p:cNvPr>
          <p:cNvPicPr>
            <a:picLocks noChangeAspect="1"/>
          </p:cNvPicPr>
          <p:nvPr/>
        </p:nvPicPr>
        <p:blipFill>
          <a:blip r:embed="rId3"/>
          <a:stretch>
            <a:fillRect/>
          </a:stretch>
        </p:blipFill>
        <p:spPr>
          <a:xfrm>
            <a:off x="1041851" y="914396"/>
            <a:ext cx="2706974" cy="4055392"/>
          </a:xfrm>
          <a:prstGeom prst="rect">
            <a:avLst/>
          </a:prstGeom>
          <a:ln w="19050">
            <a:solidFill>
              <a:schemeClr val="bg1">
                <a:lumMod val="75000"/>
              </a:schemeClr>
            </a:solidFill>
          </a:ln>
        </p:spPr>
      </p:pic>
      <p:sp>
        <p:nvSpPr>
          <p:cNvPr id="17" name="Rectangle: Rounded Corners 16">
            <a:extLst>
              <a:ext uri="{FF2B5EF4-FFF2-40B4-BE49-F238E27FC236}">
                <a16:creationId xmlns:a16="http://schemas.microsoft.com/office/drawing/2014/main" id="{13A8D0E0-8954-4B88-B3E7-30C393EC9D83}"/>
              </a:ext>
            </a:extLst>
          </p:cNvPr>
          <p:cNvSpPr/>
          <p:nvPr/>
        </p:nvSpPr>
        <p:spPr>
          <a:xfrm>
            <a:off x="2750424" y="3007516"/>
            <a:ext cx="589055" cy="223284"/>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95621E0-718F-47A4-94CF-B18500CD9C72}"/>
              </a:ext>
            </a:extLst>
          </p:cNvPr>
          <p:cNvSpPr txBox="1"/>
          <p:nvPr/>
        </p:nvSpPr>
        <p:spPr>
          <a:xfrm>
            <a:off x="4648614" y="4973483"/>
            <a:ext cx="2879083" cy="938719"/>
          </a:xfrm>
          <a:prstGeom prst="rect">
            <a:avLst/>
          </a:prstGeom>
          <a:noFill/>
        </p:spPr>
        <p:txBody>
          <a:bodyPr wrap="square" rtlCol="0">
            <a:spAutoFit/>
          </a:bodyPr>
          <a:lstStyle/>
          <a:p>
            <a:r>
              <a:rPr lang="en-GB" sz="1100" dirty="0"/>
              <a:t>This will then create the activity for the puzzle mode. Here, the user can select points on a grid that they wish to enter numbers into, before confirming their solution and having the app check to see if the solution is correct.</a:t>
            </a:r>
          </a:p>
        </p:txBody>
      </p:sp>
      <p:sp>
        <p:nvSpPr>
          <p:cNvPr id="19" name="TextBox 18">
            <a:extLst>
              <a:ext uri="{FF2B5EF4-FFF2-40B4-BE49-F238E27FC236}">
                <a16:creationId xmlns:a16="http://schemas.microsoft.com/office/drawing/2014/main" id="{F10B70AE-857D-4AB7-A4DD-B76048797C51}"/>
              </a:ext>
            </a:extLst>
          </p:cNvPr>
          <p:cNvSpPr txBox="1"/>
          <p:nvPr/>
        </p:nvSpPr>
        <p:spPr>
          <a:xfrm>
            <a:off x="965198" y="4975993"/>
            <a:ext cx="2879083" cy="600164"/>
          </a:xfrm>
          <a:prstGeom prst="rect">
            <a:avLst/>
          </a:prstGeom>
          <a:noFill/>
        </p:spPr>
        <p:txBody>
          <a:bodyPr wrap="square" rtlCol="0">
            <a:spAutoFit/>
          </a:bodyPr>
          <a:lstStyle/>
          <a:p>
            <a:r>
              <a:rPr lang="en-GB" sz="1100" dirty="0"/>
              <a:t>After selecting a difficulty, the user should press the ‘Confirm’ button in order to confirm the difficulty of their new puzzle. </a:t>
            </a:r>
          </a:p>
        </p:txBody>
      </p:sp>
      <p:sp>
        <p:nvSpPr>
          <p:cNvPr id="2" name="Footer Placeholder 1">
            <a:extLst>
              <a:ext uri="{FF2B5EF4-FFF2-40B4-BE49-F238E27FC236}">
                <a16:creationId xmlns:a16="http://schemas.microsoft.com/office/drawing/2014/main" id="{B0295C9D-D548-45FE-9679-18A0AAC238FD}"/>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427394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7</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 want to check my solution to an existing puzzle from an alternative source, as a solution wasn’t provided.”</a:t>
            </a:r>
          </a:p>
        </p:txBody>
      </p:sp>
      <p:sp>
        <p:nvSpPr>
          <p:cNvPr id="4" name="Footer Placeholder 3">
            <a:extLst>
              <a:ext uri="{FF2B5EF4-FFF2-40B4-BE49-F238E27FC236}">
                <a16:creationId xmlns:a16="http://schemas.microsoft.com/office/drawing/2014/main" id="{5884856D-8C61-44E8-A359-F51950FE5864}"/>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24065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hape&#10;&#10;Description automatically generated">
            <a:extLst>
              <a:ext uri="{FF2B5EF4-FFF2-40B4-BE49-F238E27FC236}">
                <a16:creationId xmlns:a16="http://schemas.microsoft.com/office/drawing/2014/main" id="{F2EF7024-B325-4B4D-89A4-BEC101E7529D}"/>
              </a:ext>
            </a:extLst>
          </p:cNvPr>
          <p:cNvPicPr>
            <a:picLocks noChangeAspect="1"/>
          </p:cNvPicPr>
          <p:nvPr/>
        </p:nvPicPr>
        <p:blipFill>
          <a:blip r:embed="rId2"/>
          <a:stretch>
            <a:fillRect/>
          </a:stretch>
        </p:blipFill>
        <p:spPr>
          <a:xfrm>
            <a:off x="1050020" y="914396"/>
            <a:ext cx="2709441" cy="4059087"/>
          </a:xfrm>
          <a:prstGeom prst="rect">
            <a:avLst/>
          </a:prstGeom>
          <a:ln w="19050">
            <a:solidFill>
              <a:schemeClr val="bg1">
                <a:lumMod val="75000"/>
              </a:schemeClr>
            </a:solidFill>
          </a:ln>
        </p:spPr>
      </p:pic>
      <p:pic>
        <p:nvPicPr>
          <p:cNvPr id="6" name="Picture 5" descr="Shape, polygon&#10;&#10;Description automatically generated">
            <a:extLst>
              <a:ext uri="{FF2B5EF4-FFF2-40B4-BE49-F238E27FC236}">
                <a16:creationId xmlns:a16="http://schemas.microsoft.com/office/drawing/2014/main" id="{CDA55897-0698-4A9B-A196-290044849EBC}"/>
              </a:ext>
            </a:extLst>
          </p:cNvPr>
          <p:cNvPicPr>
            <a:picLocks noChangeAspect="1"/>
          </p:cNvPicPr>
          <p:nvPr/>
        </p:nvPicPr>
        <p:blipFill>
          <a:blip r:embed="rId3"/>
          <a:stretch>
            <a:fillRect/>
          </a:stretch>
        </p:blipFill>
        <p:spPr>
          <a:xfrm>
            <a:off x="4735127" y="914396"/>
            <a:ext cx="2706058" cy="4059087"/>
          </a:xfrm>
          <a:prstGeom prst="rect">
            <a:avLst/>
          </a:prstGeom>
          <a:ln w="19050">
            <a:solidFill>
              <a:schemeClr val="bg1">
                <a:lumMod val="75000"/>
              </a:schemeClr>
            </a:solidFill>
          </a:ln>
        </p:spPr>
      </p:pic>
      <p:sp>
        <p:nvSpPr>
          <p:cNvPr id="14" name="Rectangle: Rounded Corners 13">
            <a:extLst>
              <a:ext uri="{FF2B5EF4-FFF2-40B4-BE49-F238E27FC236}">
                <a16:creationId xmlns:a16="http://schemas.microsoft.com/office/drawing/2014/main" id="{40B5F860-7E90-463A-B08A-2D623474F27A}"/>
              </a:ext>
            </a:extLst>
          </p:cNvPr>
          <p:cNvSpPr/>
          <p:nvPr/>
        </p:nvSpPr>
        <p:spPr>
          <a:xfrm>
            <a:off x="1736526" y="3774636"/>
            <a:ext cx="1336428" cy="2944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A2E128F-E269-44F4-9CE6-F1577D3814E5}"/>
              </a:ext>
            </a:extLst>
          </p:cNvPr>
          <p:cNvSpPr txBox="1"/>
          <p:nvPr/>
        </p:nvSpPr>
        <p:spPr>
          <a:xfrm>
            <a:off x="4648614" y="4973483"/>
            <a:ext cx="2879083" cy="938719"/>
          </a:xfrm>
          <a:prstGeom prst="rect">
            <a:avLst/>
          </a:prstGeom>
          <a:noFill/>
        </p:spPr>
        <p:txBody>
          <a:bodyPr wrap="square" rtlCol="0">
            <a:spAutoFit/>
          </a:bodyPr>
          <a:lstStyle/>
          <a:p>
            <a:r>
              <a:rPr lang="en-GB" sz="1100" dirty="0"/>
              <a:t>This will then create the activity for the solver mode. Here, the user can select points on a grid that they wish to enter numbers into, before confirming their choice to have the app find a solution.</a:t>
            </a:r>
          </a:p>
        </p:txBody>
      </p:sp>
      <p:sp>
        <p:nvSpPr>
          <p:cNvPr id="17" name="TextBox 16">
            <a:extLst>
              <a:ext uri="{FF2B5EF4-FFF2-40B4-BE49-F238E27FC236}">
                <a16:creationId xmlns:a16="http://schemas.microsoft.com/office/drawing/2014/main" id="{D7C0A55F-0385-45A3-9DCB-418DEC6496D2}"/>
              </a:ext>
            </a:extLst>
          </p:cNvPr>
          <p:cNvSpPr txBox="1"/>
          <p:nvPr/>
        </p:nvSpPr>
        <p:spPr>
          <a:xfrm>
            <a:off x="965198" y="4975993"/>
            <a:ext cx="2879083" cy="600164"/>
          </a:xfrm>
          <a:prstGeom prst="rect">
            <a:avLst/>
          </a:prstGeom>
          <a:noFill/>
        </p:spPr>
        <p:txBody>
          <a:bodyPr wrap="square" rtlCol="0">
            <a:spAutoFit/>
          </a:bodyPr>
          <a:lstStyle/>
          <a:p>
            <a:r>
              <a:rPr lang="en-GB" sz="1100" dirty="0"/>
              <a:t>In order to access the solver mode of the app, the user should select the ‘Sudoku Solver’ button from the main menu.</a:t>
            </a:r>
          </a:p>
        </p:txBody>
      </p:sp>
      <p:sp>
        <p:nvSpPr>
          <p:cNvPr id="2" name="Footer Placeholder 1">
            <a:extLst>
              <a:ext uri="{FF2B5EF4-FFF2-40B4-BE49-F238E27FC236}">
                <a16:creationId xmlns:a16="http://schemas.microsoft.com/office/drawing/2014/main" id="{FBE628FF-AA7F-4A3C-88C4-7D08BA1E604E}"/>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361595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8</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 wish to leave the application, as I no longer have a need or want to use it at this time.”</a:t>
            </a:r>
          </a:p>
        </p:txBody>
      </p:sp>
      <p:sp>
        <p:nvSpPr>
          <p:cNvPr id="4" name="Footer Placeholder 3">
            <a:extLst>
              <a:ext uri="{FF2B5EF4-FFF2-40B4-BE49-F238E27FC236}">
                <a16:creationId xmlns:a16="http://schemas.microsoft.com/office/drawing/2014/main" id="{1F6E2308-855F-4ADF-AAD0-E8A2021D3C5E}"/>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314612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hape&#10;&#10;Description automatically generated">
            <a:extLst>
              <a:ext uri="{FF2B5EF4-FFF2-40B4-BE49-F238E27FC236}">
                <a16:creationId xmlns:a16="http://schemas.microsoft.com/office/drawing/2014/main" id="{F54445A5-BF0B-4EDD-ACCA-FD3831AE76A1}"/>
              </a:ext>
            </a:extLst>
          </p:cNvPr>
          <p:cNvPicPr>
            <a:picLocks noChangeAspect="1"/>
          </p:cNvPicPr>
          <p:nvPr/>
        </p:nvPicPr>
        <p:blipFill>
          <a:blip r:embed="rId2"/>
          <a:stretch>
            <a:fillRect/>
          </a:stretch>
        </p:blipFill>
        <p:spPr>
          <a:xfrm>
            <a:off x="1050020" y="914396"/>
            <a:ext cx="2709441" cy="4059087"/>
          </a:xfrm>
          <a:prstGeom prst="rect">
            <a:avLst/>
          </a:prstGeom>
          <a:ln w="19050">
            <a:solidFill>
              <a:schemeClr val="bg1">
                <a:lumMod val="75000"/>
              </a:schemeClr>
            </a:solidFill>
          </a:ln>
        </p:spPr>
      </p:pic>
      <p:pic>
        <p:nvPicPr>
          <p:cNvPr id="6" name="Picture 5" descr="Shape&#10;&#10;Description automatically generated with medium confidence">
            <a:extLst>
              <a:ext uri="{FF2B5EF4-FFF2-40B4-BE49-F238E27FC236}">
                <a16:creationId xmlns:a16="http://schemas.microsoft.com/office/drawing/2014/main" id="{7F4C6BE5-9801-482D-8BB9-91316B3B4772}"/>
              </a:ext>
            </a:extLst>
          </p:cNvPr>
          <p:cNvPicPr>
            <a:picLocks noChangeAspect="1"/>
          </p:cNvPicPr>
          <p:nvPr/>
        </p:nvPicPr>
        <p:blipFill>
          <a:blip r:embed="rId3"/>
          <a:stretch>
            <a:fillRect/>
          </a:stretch>
        </p:blipFill>
        <p:spPr>
          <a:xfrm>
            <a:off x="4735127" y="914396"/>
            <a:ext cx="2706058" cy="4059087"/>
          </a:xfrm>
          <a:prstGeom prst="rect">
            <a:avLst/>
          </a:prstGeom>
          <a:ln w="19050">
            <a:solidFill>
              <a:schemeClr val="bg1">
                <a:lumMod val="75000"/>
              </a:schemeClr>
            </a:solidFill>
          </a:ln>
        </p:spPr>
      </p:pic>
      <p:sp>
        <p:nvSpPr>
          <p:cNvPr id="14" name="Rectangle: Rounded Corners 13">
            <a:extLst>
              <a:ext uri="{FF2B5EF4-FFF2-40B4-BE49-F238E27FC236}">
                <a16:creationId xmlns:a16="http://schemas.microsoft.com/office/drawing/2014/main" id="{4666FDB6-A7D8-4F9A-B221-26E5517EE9F4}"/>
              </a:ext>
            </a:extLst>
          </p:cNvPr>
          <p:cNvSpPr/>
          <p:nvPr/>
        </p:nvSpPr>
        <p:spPr>
          <a:xfrm>
            <a:off x="5233417" y="2988812"/>
            <a:ext cx="612648" cy="229876"/>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Rounded Corners 15">
            <a:extLst>
              <a:ext uri="{FF2B5EF4-FFF2-40B4-BE49-F238E27FC236}">
                <a16:creationId xmlns:a16="http://schemas.microsoft.com/office/drawing/2014/main" id="{9443569B-C0AF-4587-BDCB-68BBBC210645}"/>
              </a:ext>
            </a:extLst>
          </p:cNvPr>
          <p:cNvSpPr/>
          <p:nvPr/>
        </p:nvSpPr>
        <p:spPr>
          <a:xfrm>
            <a:off x="6345936" y="2988812"/>
            <a:ext cx="612648" cy="229876"/>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716315D-FCC7-46F6-9B97-E3F363754D36}"/>
              </a:ext>
            </a:extLst>
          </p:cNvPr>
          <p:cNvSpPr txBox="1"/>
          <p:nvPr/>
        </p:nvSpPr>
        <p:spPr>
          <a:xfrm>
            <a:off x="4648614" y="4973483"/>
            <a:ext cx="2879083" cy="769441"/>
          </a:xfrm>
          <a:prstGeom prst="rect">
            <a:avLst/>
          </a:prstGeom>
          <a:noFill/>
        </p:spPr>
        <p:txBody>
          <a:bodyPr wrap="square" rtlCol="0">
            <a:spAutoFit/>
          </a:bodyPr>
          <a:lstStyle/>
          <a:p>
            <a:r>
              <a:rPr lang="en-GB" sz="1100" dirty="0"/>
              <a:t>The user will be met with a dialog box; prompting them to either press the ‘Confirm’ button if they wish to leave, or the ‘Cancel’ button if they do not yet wish to leave.</a:t>
            </a:r>
          </a:p>
        </p:txBody>
      </p:sp>
      <p:sp>
        <p:nvSpPr>
          <p:cNvPr id="19" name="TextBox 18">
            <a:extLst>
              <a:ext uri="{FF2B5EF4-FFF2-40B4-BE49-F238E27FC236}">
                <a16:creationId xmlns:a16="http://schemas.microsoft.com/office/drawing/2014/main" id="{707F847C-5314-40DF-AE9A-46622E7E197C}"/>
              </a:ext>
            </a:extLst>
          </p:cNvPr>
          <p:cNvSpPr txBox="1"/>
          <p:nvPr/>
        </p:nvSpPr>
        <p:spPr>
          <a:xfrm>
            <a:off x="965198" y="4975993"/>
            <a:ext cx="2879083" cy="600164"/>
          </a:xfrm>
          <a:prstGeom prst="rect">
            <a:avLst/>
          </a:prstGeom>
          <a:noFill/>
        </p:spPr>
        <p:txBody>
          <a:bodyPr wrap="square" rtlCol="0">
            <a:spAutoFit/>
          </a:bodyPr>
          <a:lstStyle/>
          <a:p>
            <a:r>
              <a:rPr lang="en-GB" sz="1100" dirty="0"/>
              <a:t>In order to leave the app, the user should press the ‘Back’ button on their device from the main menu.</a:t>
            </a:r>
          </a:p>
        </p:txBody>
      </p:sp>
      <p:sp>
        <p:nvSpPr>
          <p:cNvPr id="2" name="Footer Placeholder 1">
            <a:extLst>
              <a:ext uri="{FF2B5EF4-FFF2-40B4-BE49-F238E27FC236}">
                <a16:creationId xmlns:a16="http://schemas.microsoft.com/office/drawing/2014/main" id="{E7CFB4E0-9151-4E51-82E9-215D80FE25BB}"/>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7630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803-07DD-4E77-B732-FE2699C5A85F}"/>
              </a:ext>
            </a:extLst>
          </p:cNvPr>
          <p:cNvSpPr>
            <a:spLocks noGrp="1"/>
          </p:cNvSpPr>
          <p:nvPr>
            <p:ph type="title"/>
          </p:nvPr>
        </p:nvSpPr>
        <p:spPr/>
        <p:txBody>
          <a:bodyPr/>
          <a:lstStyle/>
          <a:p>
            <a:r>
              <a:rPr lang="en-GB" dirty="0"/>
              <a:t>User Story 1</a:t>
            </a:r>
          </a:p>
        </p:txBody>
      </p:sp>
      <p:sp>
        <p:nvSpPr>
          <p:cNvPr id="3" name="Text Placeholder 2">
            <a:extLst>
              <a:ext uri="{FF2B5EF4-FFF2-40B4-BE49-F238E27FC236}">
                <a16:creationId xmlns:a16="http://schemas.microsoft.com/office/drawing/2014/main" id="{850CB486-8662-4667-95F8-92044BC07D6C}"/>
              </a:ext>
            </a:extLst>
          </p:cNvPr>
          <p:cNvSpPr>
            <a:spLocks noGrp="1"/>
          </p:cNvSpPr>
          <p:nvPr>
            <p:ph type="body" idx="1"/>
          </p:nvPr>
        </p:nvSpPr>
        <p:spPr/>
        <p:txBody>
          <a:bodyPr/>
          <a:lstStyle/>
          <a:p>
            <a:pPr algn="ctr"/>
            <a:r>
              <a:rPr lang="en-GB" dirty="0"/>
              <a:t>“I have just downloaded the application for the first time, and wish to open it.”</a:t>
            </a:r>
          </a:p>
        </p:txBody>
      </p:sp>
      <p:sp>
        <p:nvSpPr>
          <p:cNvPr id="4" name="Footer Placeholder 3">
            <a:extLst>
              <a:ext uri="{FF2B5EF4-FFF2-40B4-BE49-F238E27FC236}">
                <a16:creationId xmlns:a16="http://schemas.microsoft.com/office/drawing/2014/main" id="{3D10CB2E-D431-401A-BC40-E6B4B31B63E0}"/>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144248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hape&#10;&#10;Description automatically generated">
            <a:extLst>
              <a:ext uri="{FF2B5EF4-FFF2-40B4-BE49-F238E27FC236}">
                <a16:creationId xmlns:a16="http://schemas.microsoft.com/office/drawing/2014/main" id="{E78B04F3-7F4B-46CB-96D6-B5E361ABFB23}"/>
              </a:ext>
            </a:extLst>
          </p:cNvPr>
          <p:cNvPicPr>
            <a:picLocks noChangeAspect="1"/>
          </p:cNvPicPr>
          <p:nvPr/>
        </p:nvPicPr>
        <p:blipFill>
          <a:blip r:embed="rId2"/>
          <a:stretch>
            <a:fillRect/>
          </a:stretch>
        </p:blipFill>
        <p:spPr>
          <a:xfrm>
            <a:off x="1050020" y="803665"/>
            <a:ext cx="2709441" cy="4059087"/>
          </a:xfrm>
          <a:prstGeom prst="rect">
            <a:avLst/>
          </a:prstGeom>
          <a:ln w="19050">
            <a:solidFill>
              <a:schemeClr val="bg1">
                <a:lumMod val="75000"/>
              </a:schemeClr>
            </a:solidFill>
          </a:ln>
        </p:spPr>
      </p:pic>
      <p:sp>
        <p:nvSpPr>
          <p:cNvPr id="19" name="Rectangle 18">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shape&#10;&#10;Description automatically generated">
            <a:extLst>
              <a:ext uri="{FF2B5EF4-FFF2-40B4-BE49-F238E27FC236}">
                <a16:creationId xmlns:a16="http://schemas.microsoft.com/office/drawing/2014/main" id="{CB972263-B7AE-4897-A82A-7D3C00D355B7}"/>
              </a:ext>
            </a:extLst>
          </p:cNvPr>
          <p:cNvPicPr>
            <a:picLocks noChangeAspect="1"/>
          </p:cNvPicPr>
          <p:nvPr/>
        </p:nvPicPr>
        <p:blipFill>
          <a:blip r:embed="rId3"/>
          <a:stretch>
            <a:fillRect/>
          </a:stretch>
        </p:blipFill>
        <p:spPr>
          <a:xfrm>
            <a:off x="4733435" y="803665"/>
            <a:ext cx="2709781" cy="4059597"/>
          </a:xfrm>
          <a:prstGeom prst="rect">
            <a:avLst/>
          </a:prstGeom>
          <a:ln w="19050">
            <a:solidFill>
              <a:schemeClr val="bg1">
                <a:lumMod val="75000"/>
              </a:schemeClr>
            </a:solidFill>
          </a:ln>
        </p:spPr>
      </p:pic>
      <p:pic>
        <p:nvPicPr>
          <p:cNvPr id="18" name="Picture 17" descr="Shape&#10;&#10;Description automatically generated">
            <a:extLst>
              <a:ext uri="{FF2B5EF4-FFF2-40B4-BE49-F238E27FC236}">
                <a16:creationId xmlns:a16="http://schemas.microsoft.com/office/drawing/2014/main" id="{EFB496D1-D477-41A7-84FC-E3CF040A6E10}"/>
              </a:ext>
            </a:extLst>
          </p:cNvPr>
          <p:cNvPicPr>
            <a:picLocks noChangeAspect="1"/>
          </p:cNvPicPr>
          <p:nvPr/>
        </p:nvPicPr>
        <p:blipFill>
          <a:blip r:embed="rId4"/>
          <a:stretch>
            <a:fillRect/>
          </a:stretch>
        </p:blipFill>
        <p:spPr>
          <a:xfrm>
            <a:off x="8432539" y="803665"/>
            <a:ext cx="2709441" cy="4059087"/>
          </a:xfrm>
          <a:prstGeom prst="rect">
            <a:avLst/>
          </a:prstGeom>
          <a:ln w="19050">
            <a:solidFill>
              <a:schemeClr val="bg1">
                <a:lumMod val="75000"/>
              </a:schemeClr>
            </a:solidFill>
          </a:ln>
        </p:spPr>
      </p:pic>
      <p:sp>
        <p:nvSpPr>
          <p:cNvPr id="12" name="Rectangle: Rounded Corners 11">
            <a:extLst>
              <a:ext uri="{FF2B5EF4-FFF2-40B4-BE49-F238E27FC236}">
                <a16:creationId xmlns:a16="http://schemas.microsoft.com/office/drawing/2014/main" id="{72E00B41-34B4-4412-984B-AB00CF7B2F6E}"/>
              </a:ext>
            </a:extLst>
          </p:cNvPr>
          <p:cNvSpPr/>
          <p:nvPr/>
        </p:nvSpPr>
        <p:spPr>
          <a:xfrm>
            <a:off x="5256858" y="2897372"/>
            <a:ext cx="589055" cy="22328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F13F6450-B35A-40AD-B302-66DD436E6635}"/>
              </a:ext>
            </a:extLst>
          </p:cNvPr>
          <p:cNvSpPr/>
          <p:nvPr/>
        </p:nvSpPr>
        <p:spPr>
          <a:xfrm>
            <a:off x="6346088" y="2897372"/>
            <a:ext cx="589055" cy="223284"/>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DB8B4F31-E94F-4C5E-AE9F-6D1A61147EC2}"/>
              </a:ext>
            </a:extLst>
          </p:cNvPr>
          <p:cNvSpPr txBox="1"/>
          <p:nvPr/>
        </p:nvSpPr>
        <p:spPr>
          <a:xfrm>
            <a:off x="4648614" y="4888699"/>
            <a:ext cx="2879083" cy="1107996"/>
          </a:xfrm>
          <a:prstGeom prst="rect">
            <a:avLst/>
          </a:prstGeom>
          <a:noFill/>
        </p:spPr>
        <p:txBody>
          <a:bodyPr wrap="square" rtlCol="0">
            <a:spAutoFit/>
          </a:bodyPr>
          <a:lstStyle/>
          <a:p>
            <a:r>
              <a:rPr lang="en-GB" sz="1100" dirty="0"/>
              <a:t>The user will be met with a dialog box; prompting them to enter their name. Once their name is entered, they should press ‘Confirm’. If the user does not wish to provide a name, then they can press the ‘Cancel’ Button.</a:t>
            </a:r>
          </a:p>
        </p:txBody>
      </p:sp>
      <p:sp>
        <p:nvSpPr>
          <p:cNvPr id="23" name="TextBox 22">
            <a:extLst>
              <a:ext uri="{FF2B5EF4-FFF2-40B4-BE49-F238E27FC236}">
                <a16:creationId xmlns:a16="http://schemas.microsoft.com/office/drawing/2014/main" id="{6889855E-1D0A-41BA-BA8E-0B04A1276D7D}"/>
              </a:ext>
            </a:extLst>
          </p:cNvPr>
          <p:cNvSpPr txBox="1"/>
          <p:nvPr/>
        </p:nvSpPr>
        <p:spPr>
          <a:xfrm>
            <a:off x="8347719" y="4862752"/>
            <a:ext cx="2879083" cy="1107996"/>
          </a:xfrm>
          <a:prstGeom prst="rect">
            <a:avLst/>
          </a:prstGeom>
          <a:noFill/>
        </p:spPr>
        <p:txBody>
          <a:bodyPr wrap="square" rtlCol="0">
            <a:spAutoFit/>
          </a:bodyPr>
          <a:lstStyle/>
          <a:p>
            <a:r>
              <a:rPr lang="en-GB" sz="1100" dirty="0"/>
              <a:t>The dialog box will then disappear, with the user being able to access the full main menu. If they had entered a name and pressed ‘Confirm’ in the dialog box, a greeting would be displayed with the user’s name. If they pressed ‘Cancel’, a default name of ‘User’ will be given.</a:t>
            </a:r>
          </a:p>
        </p:txBody>
      </p:sp>
      <p:sp>
        <p:nvSpPr>
          <p:cNvPr id="24" name="TextBox 23">
            <a:extLst>
              <a:ext uri="{FF2B5EF4-FFF2-40B4-BE49-F238E27FC236}">
                <a16:creationId xmlns:a16="http://schemas.microsoft.com/office/drawing/2014/main" id="{60325DFE-9D21-4BA9-B28A-FB8992B67F5A}"/>
              </a:ext>
            </a:extLst>
          </p:cNvPr>
          <p:cNvSpPr txBox="1"/>
          <p:nvPr/>
        </p:nvSpPr>
        <p:spPr>
          <a:xfrm>
            <a:off x="965198" y="4862752"/>
            <a:ext cx="2879083" cy="769441"/>
          </a:xfrm>
          <a:prstGeom prst="rect">
            <a:avLst/>
          </a:prstGeom>
          <a:noFill/>
        </p:spPr>
        <p:txBody>
          <a:bodyPr wrap="square" rtlCol="0">
            <a:spAutoFit/>
          </a:bodyPr>
          <a:lstStyle/>
          <a:p>
            <a:r>
              <a:rPr lang="en-GB" sz="1100" dirty="0"/>
              <a:t>Upon opening the application, every user will be met with the splash screen. This will automatically disappear after a few seconds, and requires no input from the user.</a:t>
            </a:r>
          </a:p>
        </p:txBody>
      </p:sp>
      <p:sp>
        <p:nvSpPr>
          <p:cNvPr id="2" name="Footer Placeholder 1">
            <a:extLst>
              <a:ext uri="{FF2B5EF4-FFF2-40B4-BE49-F238E27FC236}">
                <a16:creationId xmlns:a16="http://schemas.microsoft.com/office/drawing/2014/main" id="{8C69E7C0-4B05-4C70-8FF9-8A953ECCEFE9}"/>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118109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803-07DD-4E77-B732-FE2699C5A85F}"/>
              </a:ext>
            </a:extLst>
          </p:cNvPr>
          <p:cNvSpPr>
            <a:spLocks noGrp="1"/>
          </p:cNvSpPr>
          <p:nvPr>
            <p:ph type="title"/>
          </p:nvPr>
        </p:nvSpPr>
        <p:spPr/>
        <p:txBody>
          <a:bodyPr/>
          <a:lstStyle/>
          <a:p>
            <a:r>
              <a:rPr lang="en-GB" dirty="0"/>
              <a:t>User Story 2</a:t>
            </a:r>
          </a:p>
        </p:txBody>
      </p:sp>
      <p:sp>
        <p:nvSpPr>
          <p:cNvPr id="3" name="Text Placeholder 2">
            <a:extLst>
              <a:ext uri="{FF2B5EF4-FFF2-40B4-BE49-F238E27FC236}">
                <a16:creationId xmlns:a16="http://schemas.microsoft.com/office/drawing/2014/main" id="{850CB486-8662-4667-95F8-92044BC07D6C}"/>
              </a:ext>
            </a:extLst>
          </p:cNvPr>
          <p:cNvSpPr>
            <a:spLocks noGrp="1"/>
          </p:cNvSpPr>
          <p:nvPr>
            <p:ph type="body" idx="1"/>
          </p:nvPr>
        </p:nvSpPr>
        <p:spPr/>
        <p:txBody>
          <a:bodyPr/>
          <a:lstStyle/>
          <a:p>
            <a:pPr algn="ctr"/>
            <a:r>
              <a:rPr lang="en-GB" dirty="0"/>
              <a:t>“I want to change my name in the app, as I do not like the current set name.”</a:t>
            </a:r>
          </a:p>
        </p:txBody>
      </p:sp>
      <p:sp>
        <p:nvSpPr>
          <p:cNvPr id="4" name="Footer Placeholder 3">
            <a:extLst>
              <a:ext uri="{FF2B5EF4-FFF2-40B4-BE49-F238E27FC236}">
                <a16:creationId xmlns:a16="http://schemas.microsoft.com/office/drawing/2014/main" id="{FE4F8073-FDB3-4A51-B6D3-74D152DE358E}"/>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145343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2">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hape&#10;&#10;Description automatically generated">
            <a:extLst>
              <a:ext uri="{FF2B5EF4-FFF2-40B4-BE49-F238E27FC236}">
                <a16:creationId xmlns:a16="http://schemas.microsoft.com/office/drawing/2014/main" id="{EFB496D1-D477-41A7-84FC-E3CF040A6E10}"/>
              </a:ext>
            </a:extLst>
          </p:cNvPr>
          <p:cNvPicPr>
            <a:picLocks noChangeAspect="1"/>
          </p:cNvPicPr>
          <p:nvPr/>
        </p:nvPicPr>
        <p:blipFill>
          <a:blip r:embed="rId2"/>
          <a:stretch>
            <a:fillRect/>
          </a:stretch>
        </p:blipFill>
        <p:spPr>
          <a:xfrm>
            <a:off x="1044653" y="833172"/>
            <a:ext cx="2709441" cy="4059087"/>
          </a:xfrm>
          <a:prstGeom prst="rect">
            <a:avLst/>
          </a:prstGeom>
          <a:ln w="19050">
            <a:solidFill>
              <a:schemeClr val="bg1">
                <a:lumMod val="75000"/>
              </a:schemeClr>
            </a:solidFill>
          </a:ln>
        </p:spPr>
      </p:pic>
      <p:sp>
        <p:nvSpPr>
          <p:cNvPr id="27" name="Rectangle 26">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picture containing shape&#10;&#10;Description automatically generated">
            <a:extLst>
              <a:ext uri="{FF2B5EF4-FFF2-40B4-BE49-F238E27FC236}">
                <a16:creationId xmlns:a16="http://schemas.microsoft.com/office/drawing/2014/main" id="{9E5B346E-5B9D-438F-8EA8-1B53D1B2BE4E}"/>
              </a:ext>
            </a:extLst>
          </p:cNvPr>
          <p:cNvPicPr>
            <a:picLocks noChangeAspect="1"/>
          </p:cNvPicPr>
          <p:nvPr/>
        </p:nvPicPr>
        <p:blipFill>
          <a:blip r:embed="rId3"/>
          <a:stretch>
            <a:fillRect/>
          </a:stretch>
        </p:blipFill>
        <p:spPr>
          <a:xfrm>
            <a:off x="4733264" y="833172"/>
            <a:ext cx="2709781" cy="4059597"/>
          </a:xfrm>
          <a:prstGeom prst="rect">
            <a:avLst/>
          </a:prstGeom>
          <a:ln w="19050">
            <a:solidFill>
              <a:schemeClr val="bg1">
                <a:lumMod val="75000"/>
              </a:schemeClr>
            </a:solidFill>
          </a:ln>
        </p:spPr>
      </p:pic>
      <p:pic>
        <p:nvPicPr>
          <p:cNvPr id="34" name="Picture 33" descr="Shape&#10;&#10;Description automatically generated">
            <a:extLst>
              <a:ext uri="{FF2B5EF4-FFF2-40B4-BE49-F238E27FC236}">
                <a16:creationId xmlns:a16="http://schemas.microsoft.com/office/drawing/2014/main" id="{952272E9-23C2-4DE9-9CB2-995C08BA743D}"/>
              </a:ext>
            </a:extLst>
          </p:cNvPr>
          <p:cNvPicPr>
            <a:picLocks noChangeAspect="1"/>
          </p:cNvPicPr>
          <p:nvPr/>
        </p:nvPicPr>
        <p:blipFill>
          <a:blip r:embed="rId2"/>
          <a:stretch>
            <a:fillRect/>
          </a:stretch>
        </p:blipFill>
        <p:spPr>
          <a:xfrm>
            <a:off x="8432539" y="833172"/>
            <a:ext cx="2709441" cy="4059087"/>
          </a:xfrm>
          <a:prstGeom prst="rect">
            <a:avLst/>
          </a:prstGeom>
          <a:ln w="19050">
            <a:solidFill>
              <a:schemeClr val="bg1">
                <a:lumMod val="75000"/>
              </a:schemeClr>
            </a:solidFill>
          </a:ln>
        </p:spPr>
      </p:pic>
      <p:sp>
        <p:nvSpPr>
          <p:cNvPr id="35" name="Rectangle: Rounded Corners 34">
            <a:extLst>
              <a:ext uri="{FF2B5EF4-FFF2-40B4-BE49-F238E27FC236}">
                <a16:creationId xmlns:a16="http://schemas.microsoft.com/office/drawing/2014/main" id="{78A649AB-AD38-4CAD-BD6D-E640D62C9351}"/>
              </a:ext>
            </a:extLst>
          </p:cNvPr>
          <p:cNvSpPr/>
          <p:nvPr/>
        </p:nvSpPr>
        <p:spPr>
          <a:xfrm>
            <a:off x="5256858" y="2897372"/>
            <a:ext cx="589055" cy="22328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E5E3A596-A77E-47BB-BBB8-973EFF76E0C7}"/>
              </a:ext>
            </a:extLst>
          </p:cNvPr>
          <p:cNvSpPr/>
          <p:nvPr/>
        </p:nvSpPr>
        <p:spPr>
          <a:xfrm>
            <a:off x="6346088" y="2897372"/>
            <a:ext cx="589055" cy="223284"/>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4B74E65C-BB6D-4447-AC7D-43DAE7C37172}"/>
              </a:ext>
            </a:extLst>
          </p:cNvPr>
          <p:cNvSpPr/>
          <p:nvPr/>
        </p:nvSpPr>
        <p:spPr>
          <a:xfrm>
            <a:off x="1222400" y="4359439"/>
            <a:ext cx="844144" cy="22378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5CBD139D-8938-4783-B836-0FDB3F1EBB28}"/>
              </a:ext>
            </a:extLst>
          </p:cNvPr>
          <p:cNvSpPr txBox="1"/>
          <p:nvPr/>
        </p:nvSpPr>
        <p:spPr>
          <a:xfrm>
            <a:off x="4648614" y="4918206"/>
            <a:ext cx="2879083" cy="1107996"/>
          </a:xfrm>
          <a:prstGeom prst="rect">
            <a:avLst/>
          </a:prstGeom>
          <a:noFill/>
        </p:spPr>
        <p:txBody>
          <a:bodyPr wrap="square" rtlCol="0">
            <a:spAutoFit/>
          </a:bodyPr>
          <a:lstStyle/>
          <a:p>
            <a:r>
              <a:rPr lang="en-GB" sz="1100" dirty="0"/>
              <a:t>The user will be met with a dialog box; prompting them to enter their name. Once their name is entered, they should press ‘Confirm’. If the user does not wish to provide a name, then they can press the ‘Cancel’ Button.</a:t>
            </a:r>
          </a:p>
        </p:txBody>
      </p:sp>
      <p:sp>
        <p:nvSpPr>
          <p:cNvPr id="39" name="TextBox 38">
            <a:extLst>
              <a:ext uri="{FF2B5EF4-FFF2-40B4-BE49-F238E27FC236}">
                <a16:creationId xmlns:a16="http://schemas.microsoft.com/office/drawing/2014/main" id="{661FACB0-6885-4BFE-B00C-0B780558F695}"/>
              </a:ext>
            </a:extLst>
          </p:cNvPr>
          <p:cNvSpPr txBox="1"/>
          <p:nvPr/>
        </p:nvSpPr>
        <p:spPr>
          <a:xfrm>
            <a:off x="8347719" y="4892259"/>
            <a:ext cx="2879083" cy="1107996"/>
          </a:xfrm>
          <a:prstGeom prst="rect">
            <a:avLst/>
          </a:prstGeom>
          <a:noFill/>
        </p:spPr>
        <p:txBody>
          <a:bodyPr wrap="square" rtlCol="0">
            <a:spAutoFit/>
          </a:bodyPr>
          <a:lstStyle/>
          <a:p>
            <a:r>
              <a:rPr lang="en-GB" sz="1100" dirty="0"/>
              <a:t>The dialog box will then disappear, with the user being able to access the full main menu. If they had entered a name and pressed ‘Confirm’ in the dialog box, a greeting would be displayed with the user’s name. If they pressed ‘Cancel’, their previously entered name will be given.</a:t>
            </a:r>
          </a:p>
        </p:txBody>
      </p:sp>
      <p:sp>
        <p:nvSpPr>
          <p:cNvPr id="40" name="TextBox 39">
            <a:extLst>
              <a:ext uri="{FF2B5EF4-FFF2-40B4-BE49-F238E27FC236}">
                <a16:creationId xmlns:a16="http://schemas.microsoft.com/office/drawing/2014/main" id="{A71FA1D9-4513-4636-9020-3F57FDCF0A38}"/>
              </a:ext>
            </a:extLst>
          </p:cNvPr>
          <p:cNvSpPr txBox="1"/>
          <p:nvPr/>
        </p:nvSpPr>
        <p:spPr>
          <a:xfrm>
            <a:off x="965198" y="4892259"/>
            <a:ext cx="2879083" cy="600164"/>
          </a:xfrm>
          <a:prstGeom prst="rect">
            <a:avLst/>
          </a:prstGeom>
          <a:noFill/>
        </p:spPr>
        <p:txBody>
          <a:bodyPr wrap="square" rtlCol="0">
            <a:spAutoFit/>
          </a:bodyPr>
          <a:lstStyle/>
          <a:p>
            <a:r>
              <a:rPr lang="en-GB" sz="1100" dirty="0"/>
              <a:t>In order to change their in-app name, the user should press the ‘Change Name’ button from the main menu.</a:t>
            </a:r>
          </a:p>
        </p:txBody>
      </p:sp>
      <p:sp>
        <p:nvSpPr>
          <p:cNvPr id="2" name="Footer Placeholder 1">
            <a:extLst>
              <a:ext uri="{FF2B5EF4-FFF2-40B4-BE49-F238E27FC236}">
                <a16:creationId xmlns:a16="http://schemas.microsoft.com/office/drawing/2014/main" id="{8E91E287-58F3-4186-9D0A-F4FB7A6206C6}"/>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373494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3</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“I’m unsure about the rules of Sudoku, and want to know what the modes do within the app.”</a:t>
            </a:r>
          </a:p>
        </p:txBody>
      </p:sp>
      <p:sp>
        <p:nvSpPr>
          <p:cNvPr id="4" name="Footer Placeholder 3">
            <a:extLst>
              <a:ext uri="{FF2B5EF4-FFF2-40B4-BE49-F238E27FC236}">
                <a16:creationId xmlns:a16="http://schemas.microsoft.com/office/drawing/2014/main" id="{5E19725F-BB0E-46D6-AD14-241E3BA5A5D6}"/>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12937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Shape&#10;&#10;Description automatically generated">
            <a:extLst>
              <a:ext uri="{FF2B5EF4-FFF2-40B4-BE49-F238E27FC236}">
                <a16:creationId xmlns:a16="http://schemas.microsoft.com/office/drawing/2014/main" id="{6672B9FE-1231-4890-B2B7-18872B73EB81}"/>
              </a:ext>
            </a:extLst>
          </p:cNvPr>
          <p:cNvPicPr>
            <a:picLocks noChangeAspect="1"/>
          </p:cNvPicPr>
          <p:nvPr/>
        </p:nvPicPr>
        <p:blipFill>
          <a:blip r:embed="rId2"/>
          <a:stretch>
            <a:fillRect/>
          </a:stretch>
        </p:blipFill>
        <p:spPr>
          <a:xfrm>
            <a:off x="1044653" y="834603"/>
            <a:ext cx="2709441" cy="4059087"/>
          </a:xfrm>
          <a:prstGeom prst="rect">
            <a:avLst/>
          </a:prstGeom>
          <a:ln w="19050">
            <a:solidFill>
              <a:schemeClr val="bg1">
                <a:lumMod val="75000"/>
              </a:schemeClr>
            </a:solidFill>
          </a:ln>
        </p:spPr>
      </p:pic>
      <p:sp>
        <p:nvSpPr>
          <p:cNvPr id="42" name="Rectangle: Rounded Corners 41">
            <a:extLst>
              <a:ext uri="{FF2B5EF4-FFF2-40B4-BE49-F238E27FC236}">
                <a16:creationId xmlns:a16="http://schemas.microsoft.com/office/drawing/2014/main" id="{C5E88B10-820C-4EC7-9320-CAA76B4EBE57}"/>
              </a:ext>
            </a:extLst>
          </p:cNvPr>
          <p:cNvSpPr/>
          <p:nvPr/>
        </p:nvSpPr>
        <p:spPr>
          <a:xfrm>
            <a:off x="2752344" y="4339426"/>
            <a:ext cx="822960" cy="23257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4F30ADFC-B93C-4F33-9969-0345B285E981}"/>
              </a:ext>
            </a:extLst>
          </p:cNvPr>
          <p:cNvSpPr txBox="1"/>
          <p:nvPr/>
        </p:nvSpPr>
        <p:spPr>
          <a:xfrm>
            <a:off x="4648614" y="4918206"/>
            <a:ext cx="2879083" cy="1107996"/>
          </a:xfrm>
          <a:prstGeom prst="rect">
            <a:avLst/>
          </a:prstGeom>
          <a:noFill/>
        </p:spPr>
        <p:txBody>
          <a:bodyPr wrap="square" rtlCol="0">
            <a:spAutoFit/>
          </a:bodyPr>
          <a:lstStyle/>
          <a:p>
            <a:r>
              <a:rPr lang="en-GB" sz="1100" dirty="0"/>
              <a:t>The about section contains a basic outline of how Sudoku puzzles are set out, as well as a brief explanation of what the two modes do within the app. This section also contains a small amount of information in regards to the project.</a:t>
            </a:r>
          </a:p>
        </p:txBody>
      </p:sp>
      <p:sp>
        <p:nvSpPr>
          <p:cNvPr id="45" name="TextBox 44">
            <a:extLst>
              <a:ext uri="{FF2B5EF4-FFF2-40B4-BE49-F238E27FC236}">
                <a16:creationId xmlns:a16="http://schemas.microsoft.com/office/drawing/2014/main" id="{10E1BB9B-B40C-4F1A-8924-5366EE630B85}"/>
              </a:ext>
            </a:extLst>
          </p:cNvPr>
          <p:cNvSpPr txBox="1"/>
          <p:nvPr/>
        </p:nvSpPr>
        <p:spPr>
          <a:xfrm>
            <a:off x="965198" y="4892259"/>
            <a:ext cx="2879083" cy="769441"/>
          </a:xfrm>
          <a:prstGeom prst="rect">
            <a:avLst/>
          </a:prstGeom>
          <a:noFill/>
        </p:spPr>
        <p:txBody>
          <a:bodyPr wrap="square" rtlCol="0">
            <a:spAutoFit/>
          </a:bodyPr>
          <a:lstStyle/>
          <a:p>
            <a:r>
              <a:rPr lang="en-GB" sz="1100" dirty="0"/>
              <a:t>The details that the user is after are located within the about section. In order to access this section, the user should press the ‘About’ button from the main menu.</a:t>
            </a:r>
          </a:p>
        </p:txBody>
      </p:sp>
      <p:pic>
        <p:nvPicPr>
          <p:cNvPr id="5" name="Picture 4" descr="Text&#10;&#10;Description automatically generated">
            <a:extLst>
              <a:ext uri="{FF2B5EF4-FFF2-40B4-BE49-F238E27FC236}">
                <a16:creationId xmlns:a16="http://schemas.microsoft.com/office/drawing/2014/main" id="{E833A61B-01EA-4B85-947C-19EA6DB090B0}"/>
              </a:ext>
            </a:extLst>
          </p:cNvPr>
          <p:cNvPicPr>
            <a:picLocks noChangeAspect="1"/>
          </p:cNvPicPr>
          <p:nvPr/>
        </p:nvPicPr>
        <p:blipFill>
          <a:blip r:embed="rId3"/>
          <a:stretch>
            <a:fillRect/>
          </a:stretch>
        </p:blipFill>
        <p:spPr>
          <a:xfrm>
            <a:off x="4742513" y="833229"/>
            <a:ext cx="2706974" cy="4060461"/>
          </a:xfrm>
          <a:prstGeom prst="rect">
            <a:avLst/>
          </a:prstGeom>
          <a:ln w="19050">
            <a:solidFill>
              <a:schemeClr val="bg1">
                <a:lumMod val="75000"/>
              </a:schemeClr>
            </a:solidFill>
          </a:ln>
        </p:spPr>
      </p:pic>
      <p:sp>
        <p:nvSpPr>
          <p:cNvPr id="2" name="Footer Placeholder 1">
            <a:extLst>
              <a:ext uri="{FF2B5EF4-FFF2-40B4-BE49-F238E27FC236}">
                <a16:creationId xmlns:a16="http://schemas.microsoft.com/office/drawing/2014/main" id="{1C0EFC14-F608-413A-BC34-B72F798FD92F}"/>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276104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AB76-C1D4-41B6-8EAE-67CF774B001D}"/>
              </a:ext>
            </a:extLst>
          </p:cNvPr>
          <p:cNvSpPr>
            <a:spLocks noGrp="1"/>
          </p:cNvSpPr>
          <p:nvPr>
            <p:ph type="title"/>
          </p:nvPr>
        </p:nvSpPr>
        <p:spPr/>
        <p:txBody>
          <a:bodyPr/>
          <a:lstStyle/>
          <a:p>
            <a:r>
              <a:rPr lang="en-GB" dirty="0"/>
              <a:t>User Story 4</a:t>
            </a:r>
          </a:p>
        </p:txBody>
      </p:sp>
      <p:sp>
        <p:nvSpPr>
          <p:cNvPr id="3" name="Text Placeholder 2">
            <a:extLst>
              <a:ext uri="{FF2B5EF4-FFF2-40B4-BE49-F238E27FC236}">
                <a16:creationId xmlns:a16="http://schemas.microsoft.com/office/drawing/2014/main" id="{A2F4A283-6574-4D32-A855-3DE576AA75FC}"/>
              </a:ext>
            </a:extLst>
          </p:cNvPr>
          <p:cNvSpPr>
            <a:spLocks noGrp="1"/>
          </p:cNvSpPr>
          <p:nvPr>
            <p:ph type="body" idx="1"/>
          </p:nvPr>
        </p:nvSpPr>
        <p:spPr/>
        <p:txBody>
          <a:bodyPr/>
          <a:lstStyle/>
          <a:p>
            <a:pPr algn="ctr"/>
            <a:r>
              <a:rPr lang="en-GB" dirty="0"/>
              <a:t>“I want to attempt a puzzle for the first time in this app.”</a:t>
            </a:r>
          </a:p>
        </p:txBody>
      </p:sp>
      <p:sp>
        <p:nvSpPr>
          <p:cNvPr id="4" name="Footer Placeholder 3">
            <a:extLst>
              <a:ext uri="{FF2B5EF4-FFF2-40B4-BE49-F238E27FC236}">
                <a16:creationId xmlns:a16="http://schemas.microsoft.com/office/drawing/2014/main" id="{9086C0B1-4247-42FF-A90E-9E885513FE26}"/>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56878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Shape&#10;&#10;Description automatically generated">
            <a:extLst>
              <a:ext uri="{FF2B5EF4-FFF2-40B4-BE49-F238E27FC236}">
                <a16:creationId xmlns:a16="http://schemas.microsoft.com/office/drawing/2014/main" id="{CB5F93D9-F42F-4DB1-993D-EDC800452B59}"/>
              </a:ext>
            </a:extLst>
          </p:cNvPr>
          <p:cNvPicPr>
            <a:picLocks noChangeAspect="1"/>
          </p:cNvPicPr>
          <p:nvPr/>
        </p:nvPicPr>
        <p:blipFill>
          <a:blip r:embed="rId2"/>
          <a:stretch>
            <a:fillRect/>
          </a:stretch>
        </p:blipFill>
        <p:spPr>
          <a:xfrm>
            <a:off x="1050020" y="914396"/>
            <a:ext cx="2709441" cy="4059087"/>
          </a:xfrm>
          <a:prstGeom prst="rect">
            <a:avLst/>
          </a:prstGeom>
          <a:ln w="19050">
            <a:solidFill>
              <a:schemeClr val="bg1">
                <a:lumMod val="75000"/>
              </a:schemeClr>
            </a:solidFill>
          </a:ln>
        </p:spPr>
      </p:pic>
      <p:pic>
        <p:nvPicPr>
          <p:cNvPr id="38" name="Picture 37" descr="Shape, polygon&#10;&#10;Description automatically generated">
            <a:extLst>
              <a:ext uri="{FF2B5EF4-FFF2-40B4-BE49-F238E27FC236}">
                <a16:creationId xmlns:a16="http://schemas.microsoft.com/office/drawing/2014/main" id="{BA0948C2-D37C-4F06-88E4-029BAD1E9CC9}"/>
              </a:ext>
            </a:extLst>
          </p:cNvPr>
          <p:cNvPicPr>
            <a:picLocks noChangeAspect="1"/>
          </p:cNvPicPr>
          <p:nvPr/>
        </p:nvPicPr>
        <p:blipFill>
          <a:blip r:embed="rId3"/>
          <a:stretch>
            <a:fillRect/>
          </a:stretch>
        </p:blipFill>
        <p:spPr>
          <a:xfrm>
            <a:off x="8424340" y="914396"/>
            <a:ext cx="2706974" cy="4055391"/>
          </a:xfrm>
          <a:prstGeom prst="rect">
            <a:avLst/>
          </a:prstGeom>
          <a:ln w="19050">
            <a:solidFill>
              <a:schemeClr val="bg1">
                <a:lumMod val="75000"/>
              </a:schemeClr>
            </a:solidFill>
          </a:ln>
        </p:spPr>
      </p:pic>
      <p:pic>
        <p:nvPicPr>
          <p:cNvPr id="39" name="Picture 38" descr="Diagram&#10;&#10;Description automatically generated">
            <a:extLst>
              <a:ext uri="{FF2B5EF4-FFF2-40B4-BE49-F238E27FC236}">
                <a16:creationId xmlns:a16="http://schemas.microsoft.com/office/drawing/2014/main" id="{595591B7-60D9-451C-A7AB-DA9A5903EF58}"/>
              </a:ext>
            </a:extLst>
          </p:cNvPr>
          <p:cNvPicPr>
            <a:picLocks noChangeAspect="1"/>
          </p:cNvPicPr>
          <p:nvPr/>
        </p:nvPicPr>
        <p:blipFill>
          <a:blip r:embed="rId4"/>
          <a:stretch>
            <a:fillRect/>
          </a:stretch>
        </p:blipFill>
        <p:spPr>
          <a:xfrm>
            <a:off x="4734669" y="914396"/>
            <a:ext cx="2706974" cy="4055392"/>
          </a:xfrm>
          <a:prstGeom prst="rect">
            <a:avLst/>
          </a:prstGeom>
          <a:ln w="19050">
            <a:solidFill>
              <a:schemeClr val="bg1">
                <a:lumMod val="75000"/>
              </a:schemeClr>
            </a:solidFill>
          </a:ln>
        </p:spPr>
      </p:pic>
      <p:sp>
        <p:nvSpPr>
          <p:cNvPr id="40" name="Rectangle: Rounded Corners 39">
            <a:extLst>
              <a:ext uri="{FF2B5EF4-FFF2-40B4-BE49-F238E27FC236}">
                <a16:creationId xmlns:a16="http://schemas.microsoft.com/office/drawing/2014/main" id="{D5DFD2C3-12AD-4468-A1CA-97BAC09BE9D9}"/>
              </a:ext>
            </a:extLst>
          </p:cNvPr>
          <p:cNvSpPr/>
          <p:nvPr/>
        </p:nvSpPr>
        <p:spPr>
          <a:xfrm>
            <a:off x="1736526" y="3355419"/>
            <a:ext cx="1336428" cy="2944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Rounded Corners 43">
            <a:extLst>
              <a:ext uri="{FF2B5EF4-FFF2-40B4-BE49-F238E27FC236}">
                <a16:creationId xmlns:a16="http://schemas.microsoft.com/office/drawing/2014/main" id="{04B614CC-F58F-4478-8C36-7A3B585C735B}"/>
              </a:ext>
            </a:extLst>
          </p:cNvPr>
          <p:cNvSpPr/>
          <p:nvPr/>
        </p:nvSpPr>
        <p:spPr>
          <a:xfrm>
            <a:off x="5493318" y="2034788"/>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Rounded Corners 44">
            <a:extLst>
              <a:ext uri="{FF2B5EF4-FFF2-40B4-BE49-F238E27FC236}">
                <a16:creationId xmlns:a16="http://schemas.microsoft.com/office/drawing/2014/main" id="{2CCFF678-D169-4732-85B4-0499C9F66BDF}"/>
              </a:ext>
            </a:extLst>
          </p:cNvPr>
          <p:cNvSpPr/>
          <p:nvPr/>
        </p:nvSpPr>
        <p:spPr>
          <a:xfrm>
            <a:off x="5493318" y="2364050"/>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Rounded Corners 45">
            <a:extLst>
              <a:ext uri="{FF2B5EF4-FFF2-40B4-BE49-F238E27FC236}">
                <a16:creationId xmlns:a16="http://schemas.microsoft.com/office/drawing/2014/main" id="{77C1B3F1-CE28-45A3-80BB-5FB2A7DC9E50}"/>
              </a:ext>
            </a:extLst>
          </p:cNvPr>
          <p:cNvSpPr/>
          <p:nvPr/>
        </p:nvSpPr>
        <p:spPr>
          <a:xfrm>
            <a:off x="5493318" y="2693312"/>
            <a:ext cx="1205364" cy="2232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Rounded Corners 46">
            <a:extLst>
              <a:ext uri="{FF2B5EF4-FFF2-40B4-BE49-F238E27FC236}">
                <a16:creationId xmlns:a16="http://schemas.microsoft.com/office/drawing/2014/main" id="{19B7DC13-48E1-48F0-883E-75AF89FDF0F2}"/>
              </a:ext>
            </a:extLst>
          </p:cNvPr>
          <p:cNvSpPr/>
          <p:nvPr/>
        </p:nvSpPr>
        <p:spPr>
          <a:xfrm>
            <a:off x="6464808" y="3022574"/>
            <a:ext cx="528401" cy="187132"/>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896A688D-A828-45AF-A563-9E00E6EF8E7C}"/>
              </a:ext>
            </a:extLst>
          </p:cNvPr>
          <p:cNvSpPr txBox="1"/>
          <p:nvPr/>
        </p:nvSpPr>
        <p:spPr>
          <a:xfrm>
            <a:off x="8338285" y="4969787"/>
            <a:ext cx="2879083" cy="938719"/>
          </a:xfrm>
          <a:prstGeom prst="rect">
            <a:avLst/>
          </a:prstGeom>
          <a:noFill/>
        </p:spPr>
        <p:txBody>
          <a:bodyPr wrap="square" rtlCol="0">
            <a:spAutoFit/>
          </a:bodyPr>
          <a:lstStyle/>
          <a:p>
            <a:r>
              <a:rPr lang="en-GB" sz="1100" dirty="0"/>
              <a:t>This will then create the activity for the puzzle mode. Here, the user can select points on a grid that they wish to enter numbers into, before confirming their solution and having the app check to see if the solution is correct.</a:t>
            </a:r>
          </a:p>
        </p:txBody>
      </p:sp>
      <p:sp>
        <p:nvSpPr>
          <p:cNvPr id="49" name="TextBox 48">
            <a:extLst>
              <a:ext uri="{FF2B5EF4-FFF2-40B4-BE49-F238E27FC236}">
                <a16:creationId xmlns:a16="http://schemas.microsoft.com/office/drawing/2014/main" id="{E870F107-5373-41B5-A98A-49D8C98385DA}"/>
              </a:ext>
            </a:extLst>
          </p:cNvPr>
          <p:cNvSpPr txBox="1"/>
          <p:nvPr/>
        </p:nvSpPr>
        <p:spPr>
          <a:xfrm>
            <a:off x="974632" y="4969787"/>
            <a:ext cx="2879083" cy="430887"/>
          </a:xfrm>
          <a:prstGeom prst="rect">
            <a:avLst/>
          </a:prstGeom>
          <a:noFill/>
        </p:spPr>
        <p:txBody>
          <a:bodyPr wrap="square" rtlCol="0">
            <a:spAutoFit/>
          </a:bodyPr>
          <a:lstStyle/>
          <a:p>
            <a:r>
              <a:rPr lang="en-GB" sz="1100" dirty="0"/>
              <a:t>To start a new puzzle, the user should press the ‘New Game’ button from the main menu. </a:t>
            </a:r>
          </a:p>
        </p:txBody>
      </p:sp>
      <p:sp>
        <p:nvSpPr>
          <p:cNvPr id="50" name="TextBox 49">
            <a:extLst>
              <a:ext uri="{FF2B5EF4-FFF2-40B4-BE49-F238E27FC236}">
                <a16:creationId xmlns:a16="http://schemas.microsoft.com/office/drawing/2014/main" id="{1B3731DF-AA3B-4723-8CF9-BF8271E57677}"/>
              </a:ext>
            </a:extLst>
          </p:cNvPr>
          <p:cNvSpPr txBox="1"/>
          <p:nvPr/>
        </p:nvSpPr>
        <p:spPr>
          <a:xfrm>
            <a:off x="4648614" y="4969787"/>
            <a:ext cx="2879083" cy="938719"/>
          </a:xfrm>
          <a:prstGeom prst="rect">
            <a:avLst/>
          </a:prstGeom>
          <a:noFill/>
        </p:spPr>
        <p:txBody>
          <a:bodyPr wrap="square" rtlCol="0">
            <a:spAutoFit/>
          </a:bodyPr>
          <a:lstStyle/>
          <a:p>
            <a:r>
              <a:rPr lang="en-GB" sz="1100" dirty="0"/>
              <a:t>A dialog box will then appear to the user; prompting them to select a difficulty for the generated puzzle. Once they have selected the difficulty, they should press the ‘Confirm’ button.</a:t>
            </a:r>
          </a:p>
        </p:txBody>
      </p:sp>
      <p:sp>
        <p:nvSpPr>
          <p:cNvPr id="2" name="Footer Placeholder 1">
            <a:extLst>
              <a:ext uri="{FF2B5EF4-FFF2-40B4-BE49-F238E27FC236}">
                <a16:creationId xmlns:a16="http://schemas.microsoft.com/office/drawing/2014/main" id="{A51DD6E8-DC58-4C82-82A4-24225CC1757A}"/>
              </a:ext>
            </a:extLst>
          </p:cNvPr>
          <p:cNvSpPr>
            <a:spLocks noGrp="1"/>
          </p:cNvSpPr>
          <p:nvPr>
            <p:ph type="ftr" sz="quarter" idx="11"/>
          </p:nvPr>
        </p:nvSpPr>
        <p:spPr/>
        <p:txBody>
          <a:bodyPr/>
          <a:lstStyle/>
          <a:p>
            <a:r>
              <a:rPr lang="en-US"/>
              <a:t>Reg Number: 1804162</a:t>
            </a:r>
            <a:endParaRPr lang="en-US" dirty="0"/>
          </a:p>
        </p:txBody>
      </p:sp>
    </p:spTree>
    <p:extLst>
      <p:ext uri="{BB962C8B-B14F-4D97-AF65-F5344CB8AC3E}">
        <p14:creationId xmlns:p14="http://schemas.microsoft.com/office/powerpoint/2010/main" val="33594609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1075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User Journey Presentation</vt:lpstr>
      <vt:lpstr>User Story 1</vt:lpstr>
      <vt:lpstr>PowerPoint Presentation</vt:lpstr>
      <vt:lpstr>User Story 2</vt:lpstr>
      <vt:lpstr>PowerPoint Presentation</vt:lpstr>
      <vt:lpstr>User Story 3</vt:lpstr>
      <vt:lpstr>PowerPoint Presentation</vt:lpstr>
      <vt:lpstr>User Story 4</vt:lpstr>
      <vt:lpstr>PowerPoint Presentation</vt:lpstr>
      <vt:lpstr>User Story 5</vt:lpstr>
      <vt:lpstr>PowerPoint Presentation</vt:lpstr>
      <vt:lpstr>User Story 6</vt:lpstr>
      <vt:lpstr>PowerPoint Presentation</vt:lpstr>
      <vt:lpstr>PowerPoint Presentation</vt:lpstr>
      <vt:lpstr>User Story 7</vt:lpstr>
      <vt:lpstr>PowerPoint Presentation</vt:lpstr>
      <vt:lpstr>User Story 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Journey Presentation</dc:title>
  <dc:creator>Fred Knight</dc:creator>
  <cp:lastModifiedBy>Fred Knight</cp:lastModifiedBy>
  <cp:revision>55</cp:revision>
  <dcterms:created xsi:type="dcterms:W3CDTF">2022-03-01T18:36:19Z</dcterms:created>
  <dcterms:modified xsi:type="dcterms:W3CDTF">2022-03-02T07:20:22Z</dcterms:modified>
</cp:coreProperties>
</file>