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61" r:id="rId2"/>
    <p:sldId id="265" r:id="rId3"/>
    <p:sldId id="262" r:id="rId4"/>
    <p:sldId id="263" r:id="rId5"/>
    <p:sldId id="264" r:id="rId6"/>
    <p:sldId id="266" r:id="rId7"/>
    <p:sldId id="256" r:id="rId8"/>
    <p:sldId id="257" r:id="rId9"/>
    <p:sldId id="259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93870-32F2-4D6B-A34A-7DD4D6BBC2B1}" v="1673" dt="2021-12-14T14:51:02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2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3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639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40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47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8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47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1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4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2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1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4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1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4B4B-1620-4B62-B247-45FE646E6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Networks:</a:t>
            </a:r>
            <a:br>
              <a:rPr lang="en-US" dirty="0"/>
            </a:br>
            <a:r>
              <a:rPr lang="en-US" dirty="0"/>
              <a:t>Group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FCDD-7DB9-47FE-9184-1098AFF87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Fred Knight, Lewis </a:t>
            </a:r>
            <a:r>
              <a:rPr lang="en-US" dirty="0" err="1"/>
              <a:t>colley</a:t>
            </a:r>
            <a:r>
              <a:rPr lang="en-US" dirty="0"/>
              <a:t>, Diana-Maria Ruican, </a:t>
            </a:r>
            <a:r>
              <a:rPr lang="en-US" dirty="0">
                <a:ea typeface="+mj-lt"/>
                <a:cs typeface="+mj-lt"/>
              </a:rPr>
              <a:t>Shah Zaib, Rekha </a:t>
            </a:r>
            <a:r>
              <a:rPr lang="en-US" dirty="0" err="1">
                <a:ea typeface="+mj-lt"/>
                <a:cs typeface="+mj-lt"/>
              </a:rPr>
              <a:t>Mourouganandane</a:t>
            </a:r>
            <a:r>
              <a:rPr lang="en-US" dirty="0">
                <a:ea typeface="+mj-lt"/>
                <a:cs typeface="+mj-lt"/>
              </a:rPr>
              <a:t>, Vishnu Uppalapati</a:t>
            </a:r>
          </a:p>
        </p:txBody>
      </p:sp>
    </p:spTree>
    <p:extLst>
      <p:ext uri="{BB962C8B-B14F-4D97-AF65-F5344CB8AC3E}">
        <p14:creationId xmlns:p14="http://schemas.microsoft.com/office/powerpoint/2010/main" val="299234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D916-A8C9-4C4C-AC9D-499F58C4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Kaggle score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D72C90-ED3D-4A7F-884C-BA7B8006C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626" y="2592127"/>
            <a:ext cx="9605126" cy="22570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F886F4-7175-4046-9F7C-25541250CCF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6238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95EA-32DC-4DD7-AAE5-A224B8D5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0CE6-E4A5-4A70-A6B0-B7A1467A9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26" y="1862419"/>
            <a:ext cx="10454212" cy="43859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dirty="0"/>
              <a:t>Fred Knight:</a:t>
            </a:r>
          </a:p>
          <a:p>
            <a:pPr lvl="1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Research, </a:t>
            </a:r>
            <a:r>
              <a:rPr lang="en-US" sz="1600" dirty="0"/>
              <a:t>feature selection, network architecture, filling in missing data, code cleaning</a:t>
            </a:r>
          </a:p>
          <a:p>
            <a:pPr>
              <a:buClr>
                <a:srgbClr val="8AD0D6"/>
              </a:buClr>
            </a:pPr>
            <a:r>
              <a:rPr lang="en-US" sz="1800" dirty="0"/>
              <a:t>Lewis Colley:</a:t>
            </a:r>
          </a:p>
          <a:p>
            <a:pPr lvl="1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Research, feature selection, network architecture, one hot encoding</a:t>
            </a:r>
            <a:endParaRPr lang="en-US" sz="1600"/>
          </a:p>
          <a:p>
            <a:pPr>
              <a:buClr>
                <a:srgbClr val="8AD0D6"/>
              </a:buClr>
            </a:pPr>
            <a:r>
              <a:rPr lang="en-US" sz="1800" dirty="0"/>
              <a:t>Diana-Maria Ruican:</a:t>
            </a:r>
          </a:p>
          <a:p>
            <a:pPr lvl="1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Research, feature selection, network architecture, </a:t>
            </a:r>
            <a:r>
              <a:rPr lang="en-US" sz="1600" dirty="0" err="1">
                <a:ea typeface="+mj-lt"/>
                <a:cs typeface="+mj-lt"/>
              </a:rPr>
              <a:t>PyTorch</a:t>
            </a:r>
            <a:r>
              <a:rPr lang="en-US" sz="1600" dirty="0">
                <a:ea typeface="+mj-lt"/>
                <a:cs typeface="+mj-lt"/>
              </a:rPr>
              <a:t> trials</a:t>
            </a:r>
          </a:p>
          <a:p>
            <a:pPr>
              <a:buClr>
                <a:srgbClr val="8AD0D6"/>
              </a:buClr>
            </a:pPr>
            <a:r>
              <a:rPr lang="en-US" sz="1800" dirty="0"/>
              <a:t>Shah Zaib:</a:t>
            </a:r>
          </a:p>
          <a:p>
            <a:pPr lvl="1">
              <a:buClr>
                <a:srgbClr val="8AD0D6"/>
              </a:buClr>
            </a:pPr>
            <a:r>
              <a:rPr lang="en-US" sz="1600" dirty="0"/>
              <a:t>research</a:t>
            </a:r>
          </a:p>
          <a:p>
            <a:pPr>
              <a:buClr>
                <a:srgbClr val="8AD0D6"/>
              </a:buClr>
            </a:pPr>
            <a:r>
              <a:rPr lang="en-US" sz="1800" dirty="0"/>
              <a:t>Rekha </a:t>
            </a:r>
            <a:r>
              <a:rPr lang="en-US" sz="1800" dirty="0" err="1">
                <a:ea typeface="+mj-lt"/>
                <a:cs typeface="+mj-lt"/>
              </a:rPr>
              <a:t>Mourouganandane</a:t>
            </a:r>
            <a:r>
              <a:rPr lang="en-US" sz="1800" dirty="0">
                <a:ea typeface="+mj-lt"/>
                <a:cs typeface="+mj-lt"/>
              </a:rPr>
              <a:t>:</a:t>
            </a:r>
            <a:endParaRPr lang="en-US" sz="1800" dirty="0"/>
          </a:p>
          <a:p>
            <a:pPr lvl="1">
              <a:buClr>
                <a:srgbClr val="8AD0D6"/>
              </a:buClr>
            </a:pPr>
            <a:r>
              <a:rPr lang="en-US" sz="1600" dirty="0"/>
              <a:t>research</a:t>
            </a:r>
          </a:p>
          <a:p>
            <a:pPr>
              <a:buClr>
                <a:srgbClr val="8AD0D6"/>
              </a:buClr>
            </a:pPr>
            <a:r>
              <a:rPr lang="en-US" sz="1800" dirty="0"/>
              <a:t>Vishnu</a:t>
            </a:r>
            <a:r>
              <a:rPr lang="en-US" dirty="0"/>
              <a:t> Uppalapati:</a:t>
            </a:r>
          </a:p>
          <a:p>
            <a:pPr lvl="1">
              <a:buClr>
                <a:srgbClr val="8AD0D6"/>
              </a:buClr>
            </a:pPr>
            <a:r>
              <a:rPr lang="en-US" sz="1600" dirty="0"/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44565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086A-807B-46F1-916D-6A0FD1C1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Data Pre-Processing – 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C03F-C38E-4C9E-9127-44A4731413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800" b="1" dirty="0">
                <a:ea typeface="+mj-lt"/>
                <a:cs typeface="+mj-lt"/>
              </a:rPr>
              <a:t>Store (cleaned before merging)</a:t>
            </a:r>
            <a:endParaRPr lang="en-US" sz="1800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GB" dirty="0" err="1">
                <a:ea typeface="+mj-lt"/>
                <a:cs typeface="+mj-lt"/>
              </a:rPr>
              <a:t>CompetitionOpenSinceMonth</a:t>
            </a:r>
            <a:r>
              <a:rPr lang="en-GB" dirty="0">
                <a:ea typeface="+mj-lt"/>
                <a:cs typeface="+mj-lt"/>
              </a:rPr>
              <a:t>, </a:t>
            </a:r>
            <a:r>
              <a:rPr lang="en-GB" dirty="0" err="1">
                <a:ea typeface="+mj-lt"/>
                <a:cs typeface="+mj-lt"/>
              </a:rPr>
              <a:t>CompetitionOpenSinceYear</a:t>
            </a:r>
            <a:r>
              <a:rPr lang="en-GB" dirty="0">
                <a:ea typeface="+mj-lt"/>
                <a:cs typeface="+mj-lt"/>
              </a:rPr>
              <a:t> – Null values set to 0 if distance is empty and floored mean otherwise. Discrete so consistent with other data</a:t>
            </a: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GB" dirty="0" err="1">
                <a:ea typeface="+mj-lt"/>
                <a:cs typeface="+mj-lt"/>
              </a:rPr>
              <a:t>CompetitionDistance</a:t>
            </a:r>
            <a:r>
              <a:rPr lang="en-GB" dirty="0">
                <a:ea typeface="+mj-lt"/>
                <a:cs typeface="+mj-lt"/>
              </a:rPr>
              <a:t> – Null values set to standard deviation</a:t>
            </a: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Promo2SinceWeek, Promo2SinceMonth – Null values set to 0</a:t>
            </a: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GB" dirty="0" err="1">
                <a:ea typeface="+mj-lt"/>
                <a:cs typeface="+mj-lt"/>
              </a:rPr>
              <a:t>PromoInterval</a:t>
            </a:r>
            <a:r>
              <a:rPr lang="en-GB" dirty="0">
                <a:ea typeface="+mj-lt"/>
                <a:cs typeface="+mj-lt"/>
              </a:rPr>
              <a:t> – Null values set to string “None”</a:t>
            </a: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GB" dirty="0"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D3955-AA03-4D93-8690-1CA06608B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7779" y="2056092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GB" b="1" dirty="0">
                <a:ea typeface="+mj-lt"/>
                <a:cs typeface="+mj-lt"/>
              </a:rPr>
              <a:t>Test</a:t>
            </a: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Open set to 1 for store 622 (only store with blanks)</a:t>
            </a: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Dropped Id as it’s not used in NN</a:t>
            </a: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GB" dirty="0"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GB" b="1" dirty="0">
                <a:ea typeface="+mj-lt"/>
                <a:cs typeface="+mj-lt"/>
              </a:rPr>
              <a:t>Train</a:t>
            </a: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Customers field dropped as it’s not present in test data file</a:t>
            </a: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(because it’s in the future)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3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D47719E-6912-4791-9B08-C207407C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6" y="1197923"/>
            <a:ext cx="8659585" cy="464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7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B200-4C22-45FB-951C-FCD0830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Data Pre-Processing – Feature Selection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DD5F7A5-3BA7-4A03-9D11-D4D2C81E8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506893"/>
              </p:ext>
            </p:extLst>
          </p:nvPr>
        </p:nvGraphicFramePr>
        <p:xfrm>
          <a:off x="1611085" y="2024743"/>
          <a:ext cx="856611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790">
                  <a:extLst>
                    <a:ext uri="{9D8B030D-6E8A-4147-A177-3AD203B41FA5}">
                      <a16:colId xmlns:a16="http://schemas.microsoft.com/office/drawing/2014/main" val="716858687"/>
                    </a:ext>
                  </a:extLst>
                </a:gridCol>
                <a:gridCol w="951790">
                  <a:extLst>
                    <a:ext uri="{9D8B030D-6E8A-4147-A177-3AD203B41FA5}">
                      <a16:colId xmlns:a16="http://schemas.microsoft.com/office/drawing/2014/main" val="2019401243"/>
                    </a:ext>
                  </a:extLst>
                </a:gridCol>
                <a:gridCol w="951790">
                  <a:extLst>
                    <a:ext uri="{9D8B030D-6E8A-4147-A177-3AD203B41FA5}">
                      <a16:colId xmlns:a16="http://schemas.microsoft.com/office/drawing/2014/main" val="2399605988"/>
                    </a:ext>
                  </a:extLst>
                </a:gridCol>
                <a:gridCol w="951790">
                  <a:extLst>
                    <a:ext uri="{9D8B030D-6E8A-4147-A177-3AD203B41FA5}">
                      <a16:colId xmlns:a16="http://schemas.microsoft.com/office/drawing/2014/main" val="3753948307"/>
                    </a:ext>
                  </a:extLst>
                </a:gridCol>
                <a:gridCol w="951790">
                  <a:extLst>
                    <a:ext uri="{9D8B030D-6E8A-4147-A177-3AD203B41FA5}">
                      <a16:colId xmlns:a16="http://schemas.microsoft.com/office/drawing/2014/main" val="2032309578"/>
                    </a:ext>
                  </a:extLst>
                </a:gridCol>
                <a:gridCol w="951790">
                  <a:extLst>
                    <a:ext uri="{9D8B030D-6E8A-4147-A177-3AD203B41FA5}">
                      <a16:colId xmlns:a16="http://schemas.microsoft.com/office/drawing/2014/main" val="3269572014"/>
                    </a:ext>
                  </a:extLst>
                </a:gridCol>
                <a:gridCol w="951790">
                  <a:extLst>
                    <a:ext uri="{9D8B030D-6E8A-4147-A177-3AD203B41FA5}">
                      <a16:colId xmlns:a16="http://schemas.microsoft.com/office/drawing/2014/main" val="1464862935"/>
                    </a:ext>
                  </a:extLst>
                </a:gridCol>
                <a:gridCol w="951790">
                  <a:extLst>
                    <a:ext uri="{9D8B030D-6E8A-4147-A177-3AD203B41FA5}">
                      <a16:colId xmlns:a16="http://schemas.microsoft.com/office/drawing/2014/main" val="569052942"/>
                    </a:ext>
                  </a:extLst>
                </a:gridCol>
                <a:gridCol w="951790">
                  <a:extLst>
                    <a:ext uri="{9D8B030D-6E8A-4147-A177-3AD203B41FA5}">
                      <a16:colId xmlns:a16="http://schemas.microsoft.com/office/drawing/2014/main" val="249316311"/>
                    </a:ext>
                  </a:extLst>
                </a:gridCol>
              </a:tblGrid>
              <a:tr h="530621">
                <a:tc>
                  <a:txBody>
                    <a:bodyPr/>
                    <a:lstStyle/>
                    <a:p>
                      <a:r>
                        <a:rPr lang="en-GB" dirty="0"/>
                        <a:t>Store​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DayOfWeek</a:t>
                      </a:r>
                      <a:r>
                        <a:rPr lang="en-GB" dirty="0"/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Sales​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Open​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Promo​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StateHoliday</a:t>
                      </a:r>
                      <a:r>
                        <a:rPr lang="en-GB" dirty="0"/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SchoolHoliday</a:t>
                      </a:r>
                      <a:r>
                        <a:rPr lang="en-GB" dirty="0"/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9552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5BC2A0-9A38-44B8-8BDF-53D74DD2B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59255"/>
              </p:ext>
            </p:extLst>
          </p:nvPr>
        </p:nvGraphicFramePr>
        <p:xfrm>
          <a:off x="195943" y="3331029"/>
          <a:ext cx="11742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95">
                  <a:extLst>
                    <a:ext uri="{9D8B030D-6E8A-4147-A177-3AD203B41FA5}">
                      <a16:colId xmlns:a16="http://schemas.microsoft.com/office/drawing/2014/main" val="2315950650"/>
                    </a:ext>
                  </a:extLst>
                </a:gridCol>
                <a:gridCol w="1174295">
                  <a:extLst>
                    <a:ext uri="{9D8B030D-6E8A-4147-A177-3AD203B41FA5}">
                      <a16:colId xmlns:a16="http://schemas.microsoft.com/office/drawing/2014/main" val="2688385069"/>
                    </a:ext>
                  </a:extLst>
                </a:gridCol>
                <a:gridCol w="1174295">
                  <a:extLst>
                    <a:ext uri="{9D8B030D-6E8A-4147-A177-3AD203B41FA5}">
                      <a16:colId xmlns:a16="http://schemas.microsoft.com/office/drawing/2014/main" val="3426869933"/>
                    </a:ext>
                  </a:extLst>
                </a:gridCol>
                <a:gridCol w="1174295">
                  <a:extLst>
                    <a:ext uri="{9D8B030D-6E8A-4147-A177-3AD203B41FA5}">
                      <a16:colId xmlns:a16="http://schemas.microsoft.com/office/drawing/2014/main" val="1476737490"/>
                    </a:ext>
                  </a:extLst>
                </a:gridCol>
                <a:gridCol w="1174295">
                  <a:extLst>
                    <a:ext uri="{9D8B030D-6E8A-4147-A177-3AD203B41FA5}">
                      <a16:colId xmlns:a16="http://schemas.microsoft.com/office/drawing/2014/main" val="2039153492"/>
                    </a:ext>
                  </a:extLst>
                </a:gridCol>
                <a:gridCol w="1174295">
                  <a:extLst>
                    <a:ext uri="{9D8B030D-6E8A-4147-A177-3AD203B41FA5}">
                      <a16:colId xmlns:a16="http://schemas.microsoft.com/office/drawing/2014/main" val="3173610937"/>
                    </a:ext>
                  </a:extLst>
                </a:gridCol>
                <a:gridCol w="1174295">
                  <a:extLst>
                    <a:ext uri="{9D8B030D-6E8A-4147-A177-3AD203B41FA5}">
                      <a16:colId xmlns:a16="http://schemas.microsoft.com/office/drawing/2014/main" val="2172343130"/>
                    </a:ext>
                  </a:extLst>
                </a:gridCol>
                <a:gridCol w="1174295">
                  <a:extLst>
                    <a:ext uri="{9D8B030D-6E8A-4147-A177-3AD203B41FA5}">
                      <a16:colId xmlns:a16="http://schemas.microsoft.com/office/drawing/2014/main" val="2976837262"/>
                    </a:ext>
                  </a:extLst>
                </a:gridCol>
                <a:gridCol w="1174295">
                  <a:extLst>
                    <a:ext uri="{9D8B030D-6E8A-4147-A177-3AD203B41FA5}">
                      <a16:colId xmlns:a16="http://schemas.microsoft.com/office/drawing/2014/main" val="4264112724"/>
                    </a:ext>
                  </a:extLst>
                </a:gridCol>
                <a:gridCol w="1174295">
                  <a:extLst>
                    <a:ext uri="{9D8B030D-6E8A-4147-A177-3AD203B41FA5}">
                      <a16:colId xmlns:a16="http://schemas.microsoft.com/office/drawing/2014/main" val="3904654005"/>
                    </a:ext>
                  </a:extLst>
                </a:gridCol>
              </a:tblGrid>
              <a:tr h="611031">
                <a:tc>
                  <a:txBody>
                    <a:bodyPr/>
                    <a:lstStyle/>
                    <a:p>
                      <a:r>
                        <a:rPr lang="en-GB" dirty="0"/>
                        <a:t>Store​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StoreType</a:t>
                      </a:r>
                      <a:r>
                        <a:rPr lang="en-GB" dirty="0"/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Assortment​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CompetitionDistance</a:t>
                      </a:r>
                      <a:r>
                        <a:rPr lang="en-GB" dirty="0"/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CompetitionSinceMonth</a:t>
                      </a:r>
                      <a:r>
                        <a:rPr lang="en-GB" dirty="0"/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CompetitionSinceYear</a:t>
                      </a:r>
                      <a:r>
                        <a:rPr lang="en-GB" dirty="0"/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Promo2​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Promo2SinceWeek​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Promo2SinceYear​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PromoInterval</a:t>
                      </a:r>
                      <a:r>
                        <a:rPr lang="en-GB" dirty="0"/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0728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83052C-47CD-4ACB-966F-79F114ABE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87439"/>
              </p:ext>
            </p:extLst>
          </p:nvPr>
        </p:nvGraphicFramePr>
        <p:xfrm>
          <a:off x="5443" y="4654731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6915915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060330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604616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392337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810094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216332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883333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15005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/>
                        <a:t>Id​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Store​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DayOfWeek​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Date​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Open​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Promo​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StateHoliday​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SchoolHoliday​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70144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7E8D8B6-3328-446C-AF1B-9BC27B573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25340"/>
              </p:ext>
            </p:extLst>
          </p:nvPr>
        </p:nvGraphicFramePr>
        <p:xfrm>
          <a:off x="27214" y="5698671"/>
          <a:ext cx="1219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750385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37792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681430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091690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89727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284607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535052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41788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928235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97382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/>
                        <a:t>Store​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Open​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CompetitionDistance​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Promo​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Promo2Active​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SchoolHoliday​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Assortment 1-3​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StateHoliday 1-3​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StoreType 1-4​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DayOfWeek 1-7​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745535"/>
                  </a:ext>
                </a:extLst>
              </a:tr>
            </a:tbl>
          </a:graphicData>
        </a:graphic>
      </p:graphicFrame>
      <p:sp>
        <p:nvSpPr>
          <p:cNvPr id="12" name="TextBox 1">
            <a:extLst>
              <a:ext uri="{FF2B5EF4-FFF2-40B4-BE49-F238E27FC236}">
                <a16:creationId xmlns:a16="http://schemas.microsoft.com/office/drawing/2014/main" id="{4A8A54D4-7F31-4EDC-864C-27991DF92E99}"/>
              </a:ext>
            </a:extLst>
          </p:cNvPr>
          <p:cNvSpPr txBox="1"/>
          <p:nvPr/>
        </p:nvSpPr>
        <p:spPr>
          <a:xfrm>
            <a:off x="5251418" y="1519550"/>
            <a:ext cx="830693" cy="380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Train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2A098D-3B2A-4927-947E-747AF2BD5122}"/>
              </a:ext>
            </a:extLst>
          </p:cNvPr>
          <p:cNvSpPr txBox="1"/>
          <p:nvPr/>
        </p:nvSpPr>
        <p:spPr>
          <a:xfrm>
            <a:off x="5267746" y="2931507"/>
            <a:ext cx="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Store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FC48B8CE-6C8D-4D73-8A45-DFCAF3D88EB8}"/>
              </a:ext>
            </a:extLst>
          </p:cNvPr>
          <p:cNvSpPr txBox="1"/>
          <p:nvPr/>
        </p:nvSpPr>
        <p:spPr>
          <a:xfrm>
            <a:off x="5349389" y="4235163"/>
            <a:ext cx="6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Test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84440EE0-B5EF-4C7A-A567-A3C376C8A35D}"/>
              </a:ext>
            </a:extLst>
          </p:cNvPr>
          <p:cNvSpPr txBox="1"/>
          <p:nvPr/>
        </p:nvSpPr>
        <p:spPr>
          <a:xfrm>
            <a:off x="4604843" y="5278971"/>
            <a:ext cx="2684454" cy="380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Features Selected</a:t>
            </a:r>
          </a:p>
        </p:txBody>
      </p:sp>
    </p:spTree>
    <p:extLst>
      <p:ext uri="{BB962C8B-B14F-4D97-AF65-F5344CB8AC3E}">
        <p14:creationId xmlns:p14="http://schemas.microsoft.com/office/powerpoint/2010/main" val="382341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E6-B213-40BF-8E23-E82AC082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Data Pre-Processing – Feature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238B-D9C8-4D14-B56E-20B0F618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52083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GB" sz="1800" dirty="0" err="1">
                <a:ea typeface="+mj-lt"/>
                <a:cs typeface="+mj-lt"/>
              </a:rPr>
              <a:t>CompetitionDistance</a:t>
            </a:r>
            <a:r>
              <a:rPr lang="en-GB" sz="1800" dirty="0">
                <a:ea typeface="+mj-lt"/>
                <a:cs typeface="+mj-lt"/>
              </a:rPr>
              <a:t>:</a:t>
            </a:r>
            <a:endParaRPr lang="en-US" sz="1800" dirty="0">
              <a:ea typeface="+mj-lt"/>
              <a:cs typeface="+mj-lt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GB" sz="1600" dirty="0">
                <a:ea typeface="+mj-lt"/>
                <a:cs typeface="+mj-lt"/>
              </a:rPr>
              <a:t>Check if current year and month is greater than or equal to </a:t>
            </a:r>
            <a:r>
              <a:rPr lang="en-GB" sz="1600" dirty="0" err="1">
                <a:ea typeface="+mj-lt"/>
                <a:cs typeface="+mj-lt"/>
              </a:rPr>
              <a:t>CompetitionSinceYear</a:t>
            </a:r>
            <a:r>
              <a:rPr lang="en-GB" sz="1600" dirty="0">
                <a:ea typeface="+mj-lt"/>
                <a:cs typeface="+mj-lt"/>
              </a:rPr>
              <a:t> and Month. Set high if competition has not opened yet. Done by multiplying by standard deviation.</a:t>
            </a:r>
            <a:endParaRPr lang="en-US" sz="1600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GB" sz="1800" dirty="0">
                <a:ea typeface="+mj-lt"/>
                <a:cs typeface="+mj-lt"/>
              </a:rPr>
              <a:t>Promo2Active:</a:t>
            </a:r>
            <a:endParaRPr lang="en-US" sz="1800" dirty="0">
              <a:ea typeface="+mj-lt"/>
              <a:cs typeface="+mj-lt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GB" sz="1600" dirty="0">
                <a:ea typeface="+mj-lt"/>
                <a:cs typeface="+mj-lt"/>
              </a:rPr>
              <a:t>Calculate how many weeks have passed in current year. Sum of days in months (add 1 for leap year if March or above) then divide by 7 and floor. Check if current month is in </a:t>
            </a:r>
            <a:r>
              <a:rPr lang="en-GB" sz="1600" dirty="0" err="1">
                <a:ea typeface="+mj-lt"/>
                <a:cs typeface="+mj-lt"/>
              </a:rPr>
              <a:t>PromoInterval</a:t>
            </a:r>
            <a:r>
              <a:rPr lang="en-GB" sz="1600" dirty="0">
                <a:ea typeface="+mj-lt"/>
                <a:cs typeface="+mj-lt"/>
              </a:rPr>
              <a:t>. Check if current year and week is greater than or equal to </a:t>
            </a:r>
            <a:r>
              <a:rPr lang="en-GB" sz="1600" dirty="0" err="1">
                <a:ea typeface="+mj-lt"/>
                <a:cs typeface="+mj-lt"/>
              </a:rPr>
              <a:t>CompetitionSinceYear</a:t>
            </a:r>
            <a:r>
              <a:rPr lang="en-GB" sz="1600" dirty="0">
                <a:ea typeface="+mj-lt"/>
                <a:cs typeface="+mj-lt"/>
              </a:rPr>
              <a:t> and Week. Set 1 if checks are met and 0 if not.</a:t>
            </a:r>
            <a:endParaRPr lang="en-US" sz="1600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GB" sz="1800" dirty="0">
                <a:ea typeface="+mj-lt"/>
                <a:cs typeface="+mj-lt"/>
              </a:rPr>
              <a:t>Promo – 0 changed to 1 if Promo2Active is 1</a:t>
            </a:r>
            <a:endParaRPr lang="en-US" sz="1800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GB" sz="1800" dirty="0">
                <a:ea typeface="+mj-lt"/>
                <a:cs typeface="+mj-lt"/>
              </a:rPr>
              <a:t>Assortment, </a:t>
            </a:r>
            <a:r>
              <a:rPr lang="en-GB" sz="1800" dirty="0" err="1">
                <a:ea typeface="+mj-lt"/>
                <a:cs typeface="+mj-lt"/>
              </a:rPr>
              <a:t>StateHoliday</a:t>
            </a:r>
            <a:r>
              <a:rPr lang="en-GB" sz="1800" dirty="0">
                <a:ea typeface="+mj-lt"/>
                <a:cs typeface="+mj-lt"/>
              </a:rPr>
              <a:t>, </a:t>
            </a:r>
            <a:r>
              <a:rPr lang="en-GB" sz="1800" dirty="0" err="1">
                <a:ea typeface="+mj-lt"/>
                <a:cs typeface="+mj-lt"/>
              </a:rPr>
              <a:t>StoreType</a:t>
            </a:r>
            <a:r>
              <a:rPr lang="en-GB" sz="1800" dirty="0">
                <a:ea typeface="+mj-lt"/>
                <a:cs typeface="+mj-lt"/>
              </a:rPr>
              <a:t>, </a:t>
            </a:r>
            <a:r>
              <a:rPr lang="en-GB" sz="1800" dirty="0" err="1">
                <a:ea typeface="+mj-lt"/>
                <a:cs typeface="+mj-lt"/>
              </a:rPr>
              <a:t>DayOfWeek</a:t>
            </a:r>
            <a:r>
              <a:rPr lang="en-GB" sz="1800" dirty="0">
                <a:ea typeface="+mj-lt"/>
                <a:cs typeface="+mj-lt"/>
              </a:rPr>
              <a:t> – One hot encoding</a:t>
            </a:r>
            <a:endParaRPr lang="en-US" sz="1800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GB" sz="1800" dirty="0">
                <a:ea typeface="+mj-lt"/>
                <a:cs typeface="+mj-lt"/>
              </a:rPr>
              <a:t>All fields used in calculating above fields dropped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004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4CA5-7073-4518-9B34-D2F6B442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Data Pre-Processing – One Hot Encoding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0706-6370-4448-A3BF-91816921A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>
                <a:ea typeface="+mj-lt"/>
                <a:cs typeface="+mj-lt"/>
              </a:rPr>
              <a:t>Categorical data split into multiple binary columns for passing into the NN as NN learns categorical data better in this format</a:t>
            </a: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Store too large to one hot encode</a:t>
            </a:r>
            <a:endParaRPr lang="en-US" dirty="0">
              <a:ea typeface="+mj-lt"/>
              <a:cs typeface="+mj-lt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e.g. </a:t>
            </a:r>
            <a:endParaRPr lang="en-US">
              <a:ea typeface="+mj-lt"/>
              <a:cs typeface="+mj-lt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Assortment has distinct values a, b, c</a:t>
            </a:r>
            <a:endParaRPr lang="en-US">
              <a:ea typeface="+mj-lt"/>
              <a:cs typeface="+mj-lt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a – 1,0,0</a:t>
            </a:r>
            <a:endParaRPr lang="en-US">
              <a:ea typeface="+mj-lt"/>
              <a:cs typeface="+mj-lt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b – 0,1,0</a:t>
            </a:r>
            <a:endParaRPr lang="en-US">
              <a:ea typeface="+mj-lt"/>
              <a:cs typeface="+mj-lt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c – 0,0,1</a:t>
            </a:r>
            <a:endParaRPr lang="en-US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Split into new fields Assortment1, Assortment2, Assortment3 (</a:t>
            </a:r>
            <a:r>
              <a:rPr lang="en-GB" dirty="0" err="1">
                <a:ea typeface="+mj-lt"/>
                <a:cs typeface="+mj-lt"/>
              </a:rPr>
              <a:t>a,b,c</a:t>
            </a:r>
            <a:r>
              <a:rPr lang="en-GB" dirty="0">
                <a:ea typeface="+mj-lt"/>
                <a:cs typeface="+mj-lt"/>
              </a:rPr>
              <a:t>) and drop original field</a:t>
            </a: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GB" dirty="0" err="1">
                <a:ea typeface="+mj-lt"/>
                <a:cs typeface="+mj-lt"/>
              </a:rPr>
              <a:t>StateHoliday</a:t>
            </a:r>
            <a:r>
              <a:rPr lang="en-GB" dirty="0">
                <a:ea typeface="+mj-lt"/>
                <a:cs typeface="+mj-lt"/>
              </a:rPr>
              <a:t> value 0 becomes 0,0,0 so does not require its own field in one hot encoding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481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LSTM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LSTMs are a particular type of RNNs</a:t>
            </a:r>
          </a:p>
          <a:p>
            <a:pPr>
              <a:buClr>
                <a:srgbClr val="8AD0D6"/>
              </a:buClr>
            </a:pPr>
            <a:r>
              <a:rPr lang="en-US" sz="2400" dirty="0"/>
              <a:t>Connections are done based on a temporal sequence</a:t>
            </a:r>
          </a:p>
          <a:p>
            <a:pPr>
              <a:buClr>
                <a:srgbClr val="8AD0D6"/>
              </a:buClr>
            </a:pPr>
            <a:r>
              <a:rPr lang="en-US" sz="2400" dirty="0"/>
              <a:t>Uses gates to regulate the data and remembers the most relevant information to predictions</a:t>
            </a:r>
          </a:p>
          <a:p>
            <a:pPr>
              <a:buClr>
                <a:srgbClr val="8AD0D6"/>
              </a:buClr>
            </a:pPr>
            <a:r>
              <a:rPr lang="en-US" sz="2400" dirty="0"/>
              <a:t>Train </a:t>
            </a:r>
            <a:r>
              <a:rPr lang="en-US" sz="2400" dirty="0">
                <a:ea typeface="+mj-lt"/>
                <a:cs typeface="+mj-lt"/>
              </a:rPr>
              <a:t>and test hold time recorded information about the past/future sales of the stores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Hence, times series data which work best using an RNN/LSTM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4DE1-9EBC-4FFF-8A9E-17BEB313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1517-2BE3-4D0C-9EE3-5B857C7F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Input layer: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23 inputs</a:t>
            </a:r>
          </a:p>
          <a:p>
            <a:pPr>
              <a:buClr>
                <a:srgbClr val="8AD0D6"/>
              </a:buClr>
            </a:pPr>
            <a:r>
              <a:rPr lang="en-US" dirty="0"/>
              <a:t>Hidden layers: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LSTM layer, 128 neurons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LSTM layer, 64 neurons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LSTM layer, 64 neurons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Normal layer, 64 neurons</a:t>
            </a:r>
          </a:p>
          <a:p>
            <a:pPr>
              <a:buClr>
                <a:srgbClr val="8AD0D6"/>
              </a:buClr>
            </a:pPr>
            <a:r>
              <a:rPr lang="en-US" dirty="0"/>
              <a:t>Output layer: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1 output</a:t>
            </a:r>
          </a:p>
        </p:txBody>
      </p:sp>
    </p:spTree>
    <p:extLst>
      <p:ext uri="{BB962C8B-B14F-4D97-AF65-F5344CB8AC3E}">
        <p14:creationId xmlns:p14="http://schemas.microsoft.com/office/powerpoint/2010/main" val="311234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1BA6-916C-436A-9901-8536CA93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scores comparisons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615D74-C655-4355-A61E-7AF7565A4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826024"/>
              </p:ext>
            </p:extLst>
          </p:nvPr>
        </p:nvGraphicFramePr>
        <p:xfrm>
          <a:off x="1103313" y="2052638"/>
          <a:ext cx="9681944" cy="311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72">
                  <a:extLst>
                    <a:ext uri="{9D8B030D-6E8A-4147-A177-3AD203B41FA5}">
                      <a16:colId xmlns:a16="http://schemas.microsoft.com/office/drawing/2014/main" val="1691943687"/>
                    </a:ext>
                  </a:extLst>
                </a:gridCol>
                <a:gridCol w="4840972">
                  <a:extLst>
                    <a:ext uri="{9D8B030D-6E8A-4147-A177-3AD203B41FA5}">
                      <a16:colId xmlns:a16="http://schemas.microsoft.com/office/drawing/2014/main" val="3541243084"/>
                    </a:ext>
                  </a:extLst>
                </a:gridCol>
              </a:tblGrid>
              <a:tr h="623556"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97873"/>
                  </a:ext>
                </a:extLst>
              </a:tr>
              <a:tr h="623556"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r>
                        <a:rPr lang="en-US" dirty="0"/>
                        <a:t> 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7111"/>
                  </a:ext>
                </a:extLst>
              </a:tr>
              <a:tr h="623556">
                <a:tc>
                  <a:txBody>
                    <a:bodyPr/>
                    <a:lstStyle/>
                    <a:p>
                      <a:r>
                        <a:rPr lang="en-US" dirty="0"/>
                        <a:t>Tanh 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35686"/>
                  </a:ext>
                </a:extLst>
              </a:tr>
              <a:tr h="623556">
                <a:tc>
                  <a:txBody>
                    <a:bodyPr/>
                    <a:lstStyle/>
                    <a:p>
                      <a:r>
                        <a:rPr lang="en-US" dirty="0"/>
                        <a:t>No 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127627"/>
                  </a:ext>
                </a:extLst>
              </a:tr>
              <a:tr h="623556">
                <a:tc>
                  <a:txBody>
                    <a:bodyPr/>
                    <a:lstStyle/>
                    <a:p>
                      <a:r>
                        <a:rPr lang="en-US" dirty="0"/>
                        <a:t>Early Stopping (no av function)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337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954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Neural Networks: Group Project</vt:lpstr>
      <vt:lpstr>Data Pre-Processing – Data Cleaning</vt:lpstr>
      <vt:lpstr>PowerPoint Presentation</vt:lpstr>
      <vt:lpstr>Data Pre-Processing – Feature Selection</vt:lpstr>
      <vt:lpstr>Data Pre-Processing – Feature Programming</vt:lpstr>
      <vt:lpstr>Data Pre-Processing – One Hot Encoding</vt:lpstr>
      <vt:lpstr>LSTM</vt:lpstr>
      <vt:lpstr>Architecture used</vt:lpstr>
      <vt:lpstr>Kaggle scores comparisons</vt:lpstr>
      <vt:lpstr>Best Kaggle score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347</cp:revision>
  <dcterms:created xsi:type="dcterms:W3CDTF">2021-12-14T13:14:32Z</dcterms:created>
  <dcterms:modified xsi:type="dcterms:W3CDTF">2021-12-14T14:51:15Z</dcterms:modified>
</cp:coreProperties>
</file>