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4" r:id="rId2"/>
    <p:sldId id="406" r:id="rId3"/>
    <p:sldId id="405" r:id="rId4"/>
    <p:sldId id="407" r:id="rId5"/>
    <p:sldId id="408" r:id="rId6"/>
  </p:sldIdLst>
  <p:sldSz cx="12192000" cy="6858000"/>
  <p:notesSz cx="6797675" cy="9926638"/>
  <p:defaultTextStyle>
    <a:defPPr>
      <a:defRPr lang="nl-NL"/>
    </a:defPPr>
    <a:lvl1pPr marL="0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1pPr>
    <a:lvl2pPr marL="544235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2pPr>
    <a:lvl3pPr marL="1088469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3pPr>
    <a:lvl4pPr marL="1632703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4pPr>
    <a:lvl5pPr marL="2176937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5pPr>
    <a:lvl6pPr marL="2721172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6pPr>
    <a:lvl7pPr marL="3265406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7pPr>
    <a:lvl8pPr marL="3809640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8pPr>
    <a:lvl9pPr marL="4353874" algn="l" defTabSz="1088469" rtl="0" eaLnBrk="1" latinLnBrk="0" hangingPunct="1">
      <a:defRPr sz="21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72990" autoAdjust="0"/>
  </p:normalViewPr>
  <p:slideViewPr>
    <p:cSldViewPr>
      <p:cViewPr varScale="1">
        <p:scale>
          <a:sx n="83" d="100"/>
          <a:sy n="83" d="100"/>
        </p:scale>
        <p:origin x="12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058" cy="496167"/>
          </a:xfrm>
          <a:prstGeom prst="rect">
            <a:avLst/>
          </a:prstGeom>
        </p:spPr>
        <p:txBody>
          <a:bodyPr vert="horz" lIns="62968" tIns="31483" rIns="62968" bIns="31483" rtlCol="0"/>
          <a:lstStyle>
            <a:lvl1pPr algn="l">
              <a:defRPr sz="8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530" y="1"/>
            <a:ext cx="2946058" cy="496167"/>
          </a:xfrm>
          <a:prstGeom prst="rect">
            <a:avLst/>
          </a:prstGeom>
        </p:spPr>
        <p:txBody>
          <a:bodyPr vert="horz" lIns="62968" tIns="31483" rIns="62968" bIns="31483" rtlCol="0"/>
          <a:lstStyle>
            <a:lvl1pPr algn="r">
              <a:defRPr sz="800"/>
            </a:lvl1pPr>
          </a:lstStyle>
          <a:p>
            <a:fld id="{178AD527-31D2-4909-8377-3F85F9411200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68" tIns="31483" rIns="62968" bIns="31483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42" y="4714687"/>
            <a:ext cx="5438792" cy="4467700"/>
          </a:xfrm>
          <a:prstGeom prst="rect">
            <a:avLst/>
          </a:prstGeom>
        </p:spPr>
        <p:txBody>
          <a:bodyPr vert="horz" lIns="62968" tIns="31483" rIns="62968" bIns="31483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9428276"/>
            <a:ext cx="2946058" cy="496167"/>
          </a:xfrm>
          <a:prstGeom prst="rect">
            <a:avLst/>
          </a:prstGeom>
        </p:spPr>
        <p:txBody>
          <a:bodyPr vert="horz" lIns="62968" tIns="31483" rIns="62968" bIns="31483" rtlCol="0" anchor="b"/>
          <a:lstStyle>
            <a:lvl1pPr algn="l">
              <a:defRPr sz="8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530" y="9428276"/>
            <a:ext cx="2946058" cy="496167"/>
          </a:xfrm>
          <a:prstGeom prst="rect">
            <a:avLst/>
          </a:prstGeom>
        </p:spPr>
        <p:txBody>
          <a:bodyPr vert="horz" lIns="62968" tIns="31483" rIns="62968" bIns="31483" rtlCol="0" anchor="b"/>
          <a:lstStyle>
            <a:lvl1pPr algn="r">
              <a:defRPr sz="800"/>
            </a:lvl1pPr>
          </a:lstStyle>
          <a:p>
            <a:fld id="{A5B47728-4971-4F0B-8F59-55F131DD04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4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38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477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216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4956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694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433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172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09910" algn="l" defTabSz="777477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-afbeelding 1">
            <a:extLst>
              <a:ext uri="{FF2B5EF4-FFF2-40B4-BE49-F238E27FC236}">
                <a16:creationId xmlns:a16="http://schemas.microsoft.com/office/drawing/2014/main" id="{CC204DBC-5373-40F2-9645-6513A86BE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1267" name="Tijdelijke aanduiding voor notities 2">
            <a:extLst>
              <a:ext uri="{FF2B5EF4-FFF2-40B4-BE49-F238E27FC236}">
                <a16:creationId xmlns:a16="http://schemas.microsoft.com/office/drawing/2014/main" id="{D962670D-8C15-4811-A0E2-2D57E33E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  <p:sp>
        <p:nvSpPr>
          <p:cNvPr id="11268" name="Tijdelijke aanduiding voor dianummer 3">
            <a:extLst>
              <a:ext uri="{FF2B5EF4-FFF2-40B4-BE49-F238E27FC236}">
                <a16:creationId xmlns:a16="http://schemas.microsoft.com/office/drawing/2014/main" id="{90979CDC-7BAC-4924-9648-07390011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3C03D-BD18-4955-B2A6-5B755BDEFD0D}" type="slidenum">
              <a:rPr lang="en-US" altLang="nl-NL" smtClean="0"/>
              <a:pPr/>
              <a:t>1</a:t>
            </a:fld>
            <a:endParaRPr lang="en-US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-afbeelding 1">
            <a:extLst>
              <a:ext uri="{FF2B5EF4-FFF2-40B4-BE49-F238E27FC236}">
                <a16:creationId xmlns:a16="http://schemas.microsoft.com/office/drawing/2014/main" id="{CC204DBC-5373-40F2-9645-6513A86BE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1267" name="Tijdelijke aanduiding voor notities 2">
            <a:extLst>
              <a:ext uri="{FF2B5EF4-FFF2-40B4-BE49-F238E27FC236}">
                <a16:creationId xmlns:a16="http://schemas.microsoft.com/office/drawing/2014/main" id="{D962670D-8C15-4811-A0E2-2D57E33E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  <p:sp>
        <p:nvSpPr>
          <p:cNvPr id="11268" name="Tijdelijke aanduiding voor dianummer 3">
            <a:extLst>
              <a:ext uri="{FF2B5EF4-FFF2-40B4-BE49-F238E27FC236}">
                <a16:creationId xmlns:a16="http://schemas.microsoft.com/office/drawing/2014/main" id="{90979CDC-7BAC-4924-9648-07390011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3C03D-BD18-4955-B2A6-5B755BDEFD0D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17185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-afbeelding 1">
            <a:extLst>
              <a:ext uri="{FF2B5EF4-FFF2-40B4-BE49-F238E27FC236}">
                <a16:creationId xmlns:a16="http://schemas.microsoft.com/office/drawing/2014/main" id="{CC204DBC-5373-40F2-9645-6513A86BE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1267" name="Tijdelijke aanduiding voor notities 2">
            <a:extLst>
              <a:ext uri="{FF2B5EF4-FFF2-40B4-BE49-F238E27FC236}">
                <a16:creationId xmlns:a16="http://schemas.microsoft.com/office/drawing/2014/main" id="{D962670D-8C15-4811-A0E2-2D57E33E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  <p:sp>
        <p:nvSpPr>
          <p:cNvPr id="11268" name="Tijdelijke aanduiding voor dianummer 3">
            <a:extLst>
              <a:ext uri="{FF2B5EF4-FFF2-40B4-BE49-F238E27FC236}">
                <a16:creationId xmlns:a16="http://schemas.microsoft.com/office/drawing/2014/main" id="{90979CDC-7BAC-4924-9648-07390011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3C03D-BD18-4955-B2A6-5B755BDEFD0D}" type="slidenum">
              <a:rPr lang="en-US" altLang="nl-NL" smtClean="0"/>
              <a:pPr/>
              <a:t>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4085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-afbeelding 1">
            <a:extLst>
              <a:ext uri="{FF2B5EF4-FFF2-40B4-BE49-F238E27FC236}">
                <a16:creationId xmlns:a16="http://schemas.microsoft.com/office/drawing/2014/main" id="{CC204DBC-5373-40F2-9645-6513A86BE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1267" name="Tijdelijke aanduiding voor notities 2">
            <a:extLst>
              <a:ext uri="{FF2B5EF4-FFF2-40B4-BE49-F238E27FC236}">
                <a16:creationId xmlns:a16="http://schemas.microsoft.com/office/drawing/2014/main" id="{D962670D-8C15-4811-A0E2-2D57E33E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  <p:sp>
        <p:nvSpPr>
          <p:cNvPr id="11268" name="Tijdelijke aanduiding voor dianummer 3">
            <a:extLst>
              <a:ext uri="{FF2B5EF4-FFF2-40B4-BE49-F238E27FC236}">
                <a16:creationId xmlns:a16="http://schemas.microsoft.com/office/drawing/2014/main" id="{90979CDC-7BAC-4924-9648-07390011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3C03D-BD18-4955-B2A6-5B755BDEFD0D}" type="slidenum">
              <a:rPr lang="en-US" altLang="nl-NL" smtClean="0"/>
              <a:pPr/>
              <a:t>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1092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-afbeelding 1">
            <a:extLst>
              <a:ext uri="{FF2B5EF4-FFF2-40B4-BE49-F238E27FC236}">
                <a16:creationId xmlns:a16="http://schemas.microsoft.com/office/drawing/2014/main" id="{CC204DBC-5373-40F2-9645-6513A86BE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1267" name="Tijdelijke aanduiding voor notities 2">
            <a:extLst>
              <a:ext uri="{FF2B5EF4-FFF2-40B4-BE49-F238E27FC236}">
                <a16:creationId xmlns:a16="http://schemas.microsoft.com/office/drawing/2014/main" id="{D962670D-8C15-4811-A0E2-2D57E33E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  <p:sp>
        <p:nvSpPr>
          <p:cNvPr id="11268" name="Tijdelijke aanduiding voor dianummer 3">
            <a:extLst>
              <a:ext uri="{FF2B5EF4-FFF2-40B4-BE49-F238E27FC236}">
                <a16:creationId xmlns:a16="http://schemas.microsoft.com/office/drawing/2014/main" id="{90979CDC-7BAC-4924-9648-07390011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3C03D-BD18-4955-B2A6-5B755BDEFD0D}" type="slidenum">
              <a:rPr lang="en-US" altLang="nl-NL" smtClean="0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8673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8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21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5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5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2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786"/>
            </a:lvl1pPr>
            <a:lvl2pPr>
              <a:defRPr sz="2429"/>
            </a:lvl2pPr>
            <a:lvl3pPr>
              <a:defRPr sz="2000"/>
            </a:lvl3pPr>
            <a:lvl4pPr>
              <a:defRPr sz="1786"/>
            </a:lvl4pPr>
            <a:lvl5pPr>
              <a:defRPr sz="1786"/>
            </a:lvl5pPr>
            <a:lvl6pPr>
              <a:defRPr sz="1786"/>
            </a:lvl6pPr>
            <a:lvl7pPr>
              <a:defRPr sz="1786"/>
            </a:lvl7pPr>
            <a:lvl8pPr>
              <a:defRPr sz="1786"/>
            </a:lvl8pPr>
            <a:lvl9pPr>
              <a:defRPr sz="1786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786"/>
            </a:lvl1pPr>
            <a:lvl2pPr>
              <a:defRPr sz="2429"/>
            </a:lvl2pPr>
            <a:lvl3pPr>
              <a:defRPr sz="2000"/>
            </a:lvl3pPr>
            <a:lvl4pPr>
              <a:defRPr sz="1786"/>
            </a:lvl4pPr>
            <a:lvl5pPr>
              <a:defRPr sz="1786"/>
            </a:lvl5pPr>
            <a:lvl6pPr>
              <a:defRPr sz="1786"/>
            </a:lvl6pPr>
            <a:lvl7pPr>
              <a:defRPr sz="1786"/>
            </a:lvl7pPr>
            <a:lvl8pPr>
              <a:defRPr sz="1786"/>
            </a:lvl8pPr>
            <a:lvl9pPr>
              <a:defRPr sz="1786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65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29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786" b="1"/>
            </a:lvl3pPr>
            <a:lvl4pPr marL="1371627" indent="0">
              <a:buNone/>
              <a:defRPr sz="1571" b="1"/>
            </a:lvl4pPr>
            <a:lvl5pPr marL="1828837" indent="0">
              <a:buNone/>
              <a:defRPr sz="1571" b="1"/>
            </a:lvl5pPr>
            <a:lvl6pPr marL="2286046" indent="0">
              <a:buNone/>
              <a:defRPr sz="1571" b="1"/>
            </a:lvl6pPr>
            <a:lvl7pPr marL="2743255" indent="0">
              <a:buNone/>
              <a:defRPr sz="1571" b="1"/>
            </a:lvl7pPr>
            <a:lvl8pPr marL="3200464" indent="0">
              <a:buNone/>
              <a:defRPr sz="1571" b="1"/>
            </a:lvl8pPr>
            <a:lvl9pPr marL="3657673" indent="0">
              <a:buNone/>
              <a:defRPr sz="1571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29"/>
            </a:lvl1pPr>
            <a:lvl2pPr>
              <a:defRPr sz="2000"/>
            </a:lvl2pPr>
            <a:lvl3pPr>
              <a:defRPr sz="1786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29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786" b="1"/>
            </a:lvl3pPr>
            <a:lvl4pPr marL="1371627" indent="0">
              <a:buNone/>
              <a:defRPr sz="1571" b="1"/>
            </a:lvl4pPr>
            <a:lvl5pPr marL="1828837" indent="0">
              <a:buNone/>
              <a:defRPr sz="1571" b="1"/>
            </a:lvl5pPr>
            <a:lvl6pPr marL="2286046" indent="0">
              <a:buNone/>
              <a:defRPr sz="1571" b="1"/>
            </a:lvl6pPr>
            <a:lvl7pPr marL="2743255" indent="0">
              <a:buNone/>
              <a:defRPr sz="1571" b="1"/>
            </a:lvl7pPr>
            <a:lvl8pPr marL="3200464" indent="0">
              <a:buNone/>
              <a:defRPr sz="1571" b="1"/>
            </a:lvl8pPr>
            <a:lvl9pPr marL="3657673" indent="0">
              <a:buNone/>
              <a:defRPr sz="1571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29"/>
            </a:lvl1pPr>
            <a:lvl2pPr>
              <a:defRPr sz="2000"/>
            </a:lvl2pPr>
            <a:lvl3pPr>
              <a:defRPr sz="1786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6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35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14"/>
            </a:lvl1pPr>
            <a:lvl2pPr>
              <a:defRPr sz="2786"/>
            </a:lvl2pPr>
            <a:lvl3pPr>
              <a:defRPr sz="242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29"/>
            </a:lvl1pPr>
            <a:lvl2pPr marL="457209" indent="0">
              <a:buNone/>
              <a:defRPr sz="1214"/>
            </a:lvl2pPr>
            <a:lvl3pPr marL="914418" indent="0">
              <a:buNone/>
              <a:defRPr sz="1000"/>
            </a:lvl3pPr>
            <a:lvl4pPr marL="1371627" indent="0">
              <a:buNone/>
              <a:defRPr sz="929"/>
            </a:lvl4pPr>
            <a:lvl5pPr marL="1828837" indent="0">
              <a:buNone/>
              <a:defRPr sz="929"/>
            </a:lvl5pPr>
            <a:lvl6pPr marL="2286046" indent="0">
              <a:buNone/>
              <a:defRPr sz="929"/>
            </a:lvl6pPr>
            <a:lvl7pPr marL="2743255" indent="0">
              <a:buNone/>
              <a:defRPr sz="929"/>
            </a:lvl7pPr>
            <a:lvl8pPr marL="3200464" indent="0">
              <a:buNone/>
              <a:defRPr sz="929"/>
            </a:lvl8pPr>
            <a:lvl9pPr marL="3657673" indent="0">
              <a:buNone/>
              <a:defRPr sz="929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1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14"/>
            </a:lvl1pPr>
            <a:lvl2pPr marL="457209" indent="0">
              <a:buNone/>
              <a:defRPr sz="2786"/>
            </a:lvl2pPr>
            <a:lvl3pPr marL="914418" indent="0">
              <a:buNone/>
              <a:defRPr sz="2429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29"/>
            </a:lvl1pPr>
            <a:lvl2pPr marL="457209" indent="0">
              <a:buNone/>
              <a:defRPr sz="1214"/>
            </a:lvl2pPr>
            <a:lvl3pPr marL="914418" indent="0">
              <a:buNone/>
              <a:defRPr sz="1000"/>
            </a:lvl3pPr>
            <a:lvl4pPr marL="1371627" indent="0">
              <a:buNone/>
              <a:defRPr sz="929"/>
            </a:lvl4pPr>
            <a:lvl5pPr marL="1828837" indent="0">
              <a:buNone/>
              <a:defRPr sz="929"/>
            </a:lvl5pPr>
            <a:lvl6pPr marL="2286046" indent="0">
              <a:buNone/>
              <a:defRPr sz="929"/>
            </a:lvl6pPr>
            <a:lvl7pPr marL="2743255" indent="0">
              <a:buNone/>
              <a:defRPr sz="929"/>
            </a:lvl7pPr>
            <a:lvl8pPr marL="3200464" indent="0">
              <a:buNone/>
              <a:defRPr sz="929"/>
            </a:lvl8pPr>
            <a:lvl9pPr marL="3657673" indent="0">
              <a:buNone/>
              <a:defRPr sz="929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1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4DC3-A9CB-4052-AF82-A61FAA443E15}" type="datetimeFigureOut">
              <a:rPr lang="nl-NL" smtClean="0"/>
              <a:t>29-5-2020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BE73-15E7-4FAD-84DF-7D17756F61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0" hangingPunct="1">
        <a:spcBef>
          <a:spcPct val="0"/>
        </a:spcBef>
        <a:buNone/>
        <a:defRPr sz="4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0" hangingPunct="1">
        <a:spcBef>
          <a:spcPct val="20000"/>
        </a:spcBef>
        <a:buFont typeface="Arial" pitchFamily="34" charset="0"/>
        <a:buChar char="•"/>
        <a:defRPr sz="3214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0" hangingPunct="1">
        <a:spcBef>
          <a:spcPct val="20000"/>
        </a:spcBef>
        <a:buFont typeface="Arial" pitchFamily="34" charset="0"/>
        <a:buChar char="–"/>
        <a:defRPr sz="2786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-exercises/python-basic-exercises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B6CB1B0-BE50-40DA-A5A0-513A02A54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600" b="1" dirty="0"/>
              <a:t>Week 1,2 -- </a:t>
            </a:r>
            <a:r>
              <a:rPr lang="nl-NL" altLang="nl-NL" sz="3600" b="1" dirty="0" err="1"/>
              <a:t>Introduction</a:t>
            </a:r>
            <a:endParaRPr lang="nl-NL" altLang="nl-NL" sz="3600" b="1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8134EA6-B0EB-49E7-B175-E15FE8F7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Intro, course goals. Syntax, comments, variables, data types, numbers, casting, strings, Booleans, Operators.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Lists, Tuples, Sets, </a:t>
            </a:r>
            <a:r>
              <a:rPr lang="en-US" altLang="nl-NL" sz="3200" dirty="0" err="1"/>
              <a:t>Dicts</a:t>
            </a:r>
            <a:r>
              <a:rPr lang="en-US" altLang="nl-NL" sz="3200" dirty="0"/>
              <a:t>, If .. Else, While loops, For loops, Functions (*</a:t>
            </a:r>
            <a:r>
              <a:rPr lang="en-US" altLang="nl-NL" sz="3200" dirty="0" err="1"/>
              <a:t>args</a:t>
            </a:r>
            <a:r>
              <a:rPr lang="en-US" altLang="nl-NL" sz="3200" dirty="0"/>
              <a:t>, **</a:t>
            </a:r>
            <a:r>
              <a:rPr lang="en-US" altLang="nl-NL" sz="3200" dirty="0" err="1"/>
              <a:t>kwargs</a:t>
            </a:r>
            <a:r>
              <a:rPr lang="en-US" altLang="nl-NL" sz="3200" dirty="0"/>
              <a:t>, scope and return). </a:t>
            </a:r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0" indent="0">
              <a:buNone/>
              <a:defRPr/>
            </a:pPr>
            <a:endParaRPr lang="nl-NL" altLang="nl-NL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B6CB1B0-BE50-40DA-A5A0-513A02A54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600" b="1" dirty="0"/>
              <a:t>Week 3-5 – Data </a:t>
            </a:r>
            <a:r>
              <a:rPr lang="nl-NL" altLang="nl-NL" sz="3600" b="1" dirty="0" err="1"/>
              <a:t>modelling</a:t>
            </a:r>
            <a:endParaRPr lang="nl-NL" altLang="nl-NL" sz="3600" b="1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8134EA6-B0EB-49E7-B175-E15FE8F7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JSON, Regex, String formatting, PIP, File handling.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Nested Python data structures, </a:t>
            </a:r>
            <a:r>
              <a:rPr lang="en-US" altLang="nl-NL" sz="3200" dirty="0" err="1"/>
              <a:t>defaultdicts</a:t>
            </a:r>
            <a:r>
              <a:rPr lang="en-US" altLang="nl-NL" sz="3200" dirty="0"/>
              <a:t>, Tree class. Design guidelines to store Service configuration of network elements into Python DS’s.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Store VLAN and Interface configuration of multiple elements into Python DS using parser script. Print result to Excel using </a:t>
            </a:r>
            <a:r>
              <a:rPr lang="en-US" altLang="nl-NL" sz="3200" dirty="0" err="1"/>
              <a:t>OpenPyXL</a:t>
            </a:r>
            <a:r>
              <a:rPr lang="en-US" altLang="nl-NL" sz="3200" dirty="0"/>
              <a:t> library.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nl-NL" sz="32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0" indent="0">
              <a:buNone/>
              <a:defRPr/>
            </a:pPr>
            <a:endParaRPr lang="nl-NL" altLang="nl-NL" sz="2400" dirty="0"/>
          </a:p>
        </p:txBody>
      </p:sp>
    </p:spTree>
    <p:extLst>
      <p:ext uri="{BB962C8B-B14F-4D97-AF65-F5344CB8AC3E}">
        <p14:creationId xmlns:p14="http://schemas.microsoft.com/office/powerpoint/2010/main" val="352221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B6CB1B0-BE50-40DA-A5A0-513A02A54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600" b="1" dirty="0"/>
              <a:t>Week 6 - … - Query data, </a:t>
            </a:r>
            <a:r>
              <a:rPr lang="nl-NL" altLang="nl-NL" sz="3600" b="1" dirty="0" err="1"/>
              <a:t>migration</a:t>
            </a:r>
            <a:r>
              <a:rPr lang="nl-NL" altLang="nl-NL" sz="3600" b="1" dirty="0"/>
              <a:t> </a:t>
            </a:r>
            <a:r>
              <a:rPr lang="nl-NL" altLang="nl-NL" sz="3600" b="1" dirty="0" err="1"/>
              <a:t>and</a:t>
            </a:r>
            <a:r>
              <a:rPr lang="nl-NL" altLang="nl-NL" sz="3600" b="1" dirty="0"/>
              <a:t> Tool </a:t>
            </a:r>
            <a:r>
              <a:rPr lang="nl-NL" altLang="nl-NL" sz="3600" b="1" dirty="0" err="1"/>
              <a:t>overview</a:t>
            </a:r>
            <a:endParaRPr lang="nl-NL" altLang="nl-NL" sz="3600" b="1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8134EA6-B0EB-49E7-B175-E15FE8F7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 err="1"/>
              <a:t>Dict</a:t>
            </a:r>
            <a:r>
              <a:rPr lang="en-US" altLang="nl-NL" sz="3200" dirty="0"/>
              <a:t> methods. Query complex Python data structures.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Migration. Read data from Excel and create device configs using Jinja2 templates </a:t>
            </a:r>
            <a:r>
              <a:rPr lang="en-US" altLang="nl-NL" sz="3200" dirty="0">
                <a:sym typeface="Wingdings" panose="05000000000000000000" pitchFamily="2" charset="2"/>
              </a:rPr>
              <a:t> ST KLM migration</a:t>
            </a:r>
            <a:endParaRPr lang="en-US" altLang="nl-NL" sz="3200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NOC script overview? </a:t>
            </a:r>
          </a:p>
          <a:p>
            <a:pPr marL="0" indent="0">
              <a:buNone/>
              <a:defRPr/>
            </a:pPr>
            <a:endParaRPr lang="en-US" altLang="nl-NL" sz="3200" dirty="0"/>
          </a:p>
          <a:p>
            <a:pPr marL="0" indent="0">
              <a:buNone/>
              <a:defRPr/>
            </a:pPr>
            <a:endParaRPr lang="en-US" altLang="nl-NL" sz="3200" dirty="0"/>
          </a:p>
          <a:p>
            <a:pPr marL="0" indent="0">
              <a:buNone/>
              <a:defRPr/>
            </a:pPr>
            <a:endParaRPr lang="en-US" altLang="nl-NL" sz="3200" dirty="0"/>
          </a:p>
          <a:p>
            <a:pPr marL="0" indent="0">
              <a:buNone/>
              <a:defRPr/>
            </a:pPr>
            <a:endParaRPr lang="en-US" altLang="nl-NL" sz="32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0" indent="0">
              <a:buNone/>
              <a:defRPr/>
            </a:pPr>
            <a:endParaRPr lang="nl-NL" altLang="nl-NL" sz="2400" dirty="0"/>
          </a:p>
        </p:txBody>
      </p:sp>
    </p:spTree>
    <p:extLst>
      <p:ext uri="{BB962C8B-B14F-4D97-AF65-F5344CB8AC3E}">
        <p14:creationId xmlns:p14="http://schemas.microsoft.com/office/powerpoint/2010/main" val="130545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B6CB1B0-BE50-40DA-A5A0-513A02A54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600" b="1" dirty="0"/>
              <a:t>Week 1 -- </a:t>
            </a:r>
            <a:r>
              <a:rPr lang="nl-NL" altLang="nl-NL" sz="3600" b="1" dirty="0" err="1"/>
              <a:t>Introduction</a:t>
            </a:r>
            <a:endParaRPr lang="nl-NL" altLang="nl-NL" sz="3600" b="1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8134EA6-B0EB-49E7-B175-E15FE8F7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Introduction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Installation. Choose an IDE. IDLE is most simple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 err="1"/>
              <a:t>iPython</a:t>
            </a:r>
            <a:r>
              <a:rPr lang="en-US" altLang="nl-NL" sz="3200" dirty="0"/>
              <a:t>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3200" dirty="0"/>
              <a:t>Learning resources: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nl-NL" sz="2772" dirty="0"/>
              <a:t>W3schools.com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nl-NL" sz="2772" dirty="0"/>
              <a:t>Realpython.com. Learn Python </a:t>
            </a:r>
            <a:r>
              <a:rPr lang="en-US" altLang="nl-NL" sz="2772" dirty="0">
                <a:sym typeface="Wingdings" panose="05000000000000000000" pitchFamily="2" charset="2"/>
              </a:rPr>
              <a:t> Learning path  Introduction to Python. Read 11 tips.  Code every day, choose a project and implement it. If you want to master to play a guitar you must practice every day. The same for coding. </a:t>
            </a:r>
            <a:r>
              <a:rPr lang="en-US" altLang="nl-NL" sz="2772" u="sng" dirty="0">
                <a:sym typeface="Wingdings" panose="05000000000000000000" pitchFamily="2" charset="2"/>
              </a:rPr>
              <a:t>Minimum</a:t>
            </a:r>
            <a:r>
              <a:rPr lang="en-US" altLang="nl-NL" sz="2772" dirty="0">
                <a:sym typeface="Wingdings" panose="05000000000000000000" pitchFamily="2" charset="2"/>
              </a:rPr>
              <a:t> 5 hours per week. Consider to buy a subscription. Maybe </a:t>
            </a:r>
            <a:r>
              <a:rPr lang="en-US" altLang="nl-NL" sz="2772" dirty="0" err="1">
                <a:sym typeface="Wingdings" panose="05000000000000000000" pitchFamily="2" charset="2"/>
              </a:rPr>
              <a:t>Conscia</a:t>
            </a:r>
            <a:r>
              <a:rPr lang="en-US" altLang="nl-NL" sz="2772" dirty="0">
                <a:sym typeface="Wingdings" panose="05000000000000000000" pitchFamily="2" charset="2"/>
              </a:rPr>
              <a:t> can facilitate.</a:t>
            </a:r>
            <a:endParaRPr lang="en-US" altLang="nl-NL" sz="2772" u="sng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0" indent="0">
              <a:buNone/>
              <a:defRPr/>
            </a:pPr>
            <a:endParaRPr lang="nl-NL" altLang="nl-NL" sz="2400" dirty="0"/>
          </a:p>
        </p:txBody>
      </p:sp>
    </p:spTree>
    <p:extLst>
      <p:ext uri="{BB962C8B-B14F-4D97-AF65-F5344CB8AC3E}">
        <p14:creationId xmlns:p14="http://schemas.microsoft.com/office/powerpoint/2010/main" val="322884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B6CB1B0-BE50-40DA-A5A0-513A02A54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600" b="1" dirty="0"/>
              <a:t>Week 1 -- </a:t>
            </a:r>
            <a:r>
              <a:rPr lang="nl-NL" altLang="nl-NL" sz="3600" b="1" dirty="0" err="1"/>
              <a:t>Introduction</a:t>
            </a:r>
            <a:endParaRPr lang="nl-NL" altLang="nl-NL" sz="3600" b="1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8134EA6-B0EB-49E7-B175-E15FE8F7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1800" dirty="0"/>
              <a:t>Homework, study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nl-NL" sz="1800" dirty="0"/>
              <a:t>Study W3schools till (incl) operators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nl-NL" sz="1800" dirty="0"/>
              <a:t>All beginners tutorials till (incl) Operators and expressions</a:t>
            </a:r>
          </a:p>
          <a:p>
            <a:pPr marL="457209" lvl="1" indent="0">
              <a:buNone/>
              <a:defRPr/>
            </a:pPr>
            <a:endParaRPr lang="en-US" altLang="nl-NL" sz="1800" dirty="0"/>
          </a:p>
          <a:p>
            <a:pPr marL="457209" lvl="1" indent="0">
              <a:buNone/>
              <a:defRPr/>
            </a:pPr>
            <a:endParaRPr lang="en-US" altLang="nl-NL" sz="1800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1800" dirty="0"/>
              <a:t> Write a program that calculates the BMI of a person. For example:</a:t>
            </a:r>
          </a:p>
          <a:p>
            <a:pPr marL="0" indent="0">
              <a:buNone/>
              <a:defRPr/>
            </a:pPr>
            <a:r>
              <a:rPr lang="en-US" altLang="nl-NL" sz="1600" b="1" dirty="0"/>
              <a:t>Weight in kilogram: 69,6</a:t>
            </a:r>
          </a:p>
          <a:p>
            <a:pPr marL="0" indent="0">
              <a:buNone/>
              <a:defRPr/>
            </a:pPr>
            <a:r>
              <a:rPr lang="en-US" altLang="nl-NL" sz="1600" b="1" dirty="0"/>
              <a:t>Length in centimeters: 175</a:t>
            </a:r>
          </a:p>
          <a:p>
            <a:pPr marL="0" indent="0">
              <a:buNone/>
              <a:defRPr/>
            </a:pPr>
            <a:r>
              <a:rPr lang="en-US" altLang="nl-NL" sz="1600" b="1" dirty="0"/>
              <a:t>BMI: 22,73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2000" dirty="0"/>
              <a:t>BMI = Weight [kg] / (Length [m] * Length [m])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2000" dirty="0"/>
              <a:t>Use input() function to read data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nl-NL" sz="2000" dirty="0"/>
              <a:t>Use variables and print formatting (f-string or format method)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nl-NL" sz="2000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nl-NL" sz="2000" dirty="0">
                <a:hlinkClick r:id="rId3"/>
              </a:rPr>
              <a:t>https://www.w3resource.com/python-exercises/python-basic-exercises.php</a:t>
            </a:r>
            <a:endParaRPr lang="en-US" altLang="nl-NL" sz="2000" dirty="0"/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nl-NL" sz="2000" dirty="0"/>
          </a:p>
          <a:p>
            <a:pPr marL="0" indent="0">
              <a:buNone/>
              <a:defRPr/>
            </a:pPr>
            <a:endParaRPr lang="en-US" altLang="nl-NL" sz="2000" dirty="0"/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altLang="nl-NL" sz="32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en-US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457209" indent="-457209">
              <a:buFontTx/>
              <a:buAutoNum type="arabicPeriod"/>
              <a:defRPr/>
            </a:pPr>
            <a:endParaRPr lang="nl-NL" altLang="nl-NL" sz="2400" dirty="0"/>
          </a:p>
          <a:p>
            <a:pPr marL="0" indent="0">
              <a:buNone/>
              <a:defRPr/>
            </a:pPr>
            <a:endParaRPr lang="nl-NL" altLang="nl-NL" sz="2400" dirty="0"/>
          </a:p>
        </p:txBody>
      </p:sp>
    </p:spTree>
    <p:extLst>
      <p:ext uri="{BB962C8B-B14F-4D97-AF65-F5344CB8AC3E}">
        <p14:creationId xmlns:p14="http://schemas.microsoft.com/office/powerpoint/2010/main" val="31597453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72800</TotalTime>
  <Words>356</Words>
  <Application>Microsoft Office PowerPoint</Application>
  <PresentationFormat>Widescreen</PresentationFormat>
  <Paragraphs>118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Kantoorthema</vt:lpstr>
      <vt:lpstr>Week 1,2 -- Introduction</vt:lpstr>
      <vt:lpstr>Week 3-5 – Data modelling</vt:lpstr>
      <vt:lpstr>Week 6 - … - Query data, migration and Tool overview</vt:lpstr>
      <vt:lpstr>Week 1 -- Introduction</vt:lpstr>
      <vt:lpstr>Week 1 -- Introduction</vt:lpstr>
    </vt:vector>
  </TitlesOfParts>
  <Company>HaVe-It consultancy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Hans Verkerk</dc:creator>
  <cp:lastModifiedBy>Hans Verkerk</cp:lastModifiedBy>
  <cp:revision>462</cp:revision>
  <cp:lastPrinted>2013-11-14T07:10:08Z</cp:lastPrinted>
  <dcterms:created xsi:type="dcterms:W3CDTF">2013-07-11T11:16:31Z</dcterms:created>
  <dcterms:modified xsi:type="dcterms:W3CDTF">2020-05-29T10:21:43Z</dcterms:modified>
</cp:coreProperties>
</file>