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italic.fntdata"/><Relationship Id="rId23" Type="http://schemas.openxmlformats.org/officeDocument/2006/relationships/slide" Target="slides/slide19.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Robo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SLIDES_API6079151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SLIDES_API6079151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79" name="Google Shape;479;SLIDES_API6079151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7639f9ead0_1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27639f9ead0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SLIDES_API835593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SLIDES_API835593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98" name="Google Shape;498;SLIDES_API835593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7639f9ead0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7639f9ead0_1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27639f9ead0_1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SLIDES_API64135794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5" name="Google Shape;515;SLIDES_API64135794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516" name="Google Shape;516;SLIDES_API64135794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7637f21a7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27637f21a7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SLIDES_API134044911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2" name="Google Shape;532;SLIDES_API134044911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533" name="Google Shape;533;SLIDES_API134044911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7637f21a7d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27637f21a7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7639f9ead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27639f9ead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7639f9ead0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27639f9ead0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7639f9ead0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27639f9ead0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7639f9ead0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27639f9ead0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7639f9ead0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27639f9ead0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7639f9ead0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27639f9ead0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7639f9ead0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27639f9ead0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7639f9ead0_1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27639f9ead0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7639f9ead0_1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27639f9ead0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7639f9ead0_1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g27639f9ead0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7639f9ead0_1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27639f9ead0_1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7639f9ead0_1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27639f9ead0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SLIDES_API60300868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SLIDES_API60300868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16" name="Google Shape;416;SLIDES_API60300868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7639f9ead0_1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27639f9ead0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7639f9ead0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7639f9ead0_1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27639f9ead0_1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SLIDES_API136585550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2" name="Google Shape;662;SLIDES_API136585550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63" name="Google Shape;663;SLIDES_API136585550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6de6f9f5f4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g26de6f9f5f4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SLIDES_API158273506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9" name="Google Shape;679;SLIDES_API158273506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80" name="Google Shape;680;SLIDES_API158273506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SLIDES_API121468522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9" name="Google Shape;689;SLIDES_API121468522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90" name="Google Shape;690;SLIDES_API121468522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SLIDES_API106818612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9" name="Google Shape;699;SLIDES_API106818612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700" name="Google Shape;700;SLIDES_API106818612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6de6f9f5f4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6de6f9f5f4_0_3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g26de6f9f5f4_0_3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SLIDES_API94347304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SLIDES_API94347304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26" name="Google Shape;426;SLIDES_API94347304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SLIDES_API136477838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SLIDES_API136477838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36" name="Google Shape;436;SLIDES_API136477838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637f21a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7637f21a7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46" name="Google Shape;446;g27637f21a7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7444f0c12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7444f0c12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de6f9f5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26de6f9f5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7444f0c12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27444f0c12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48" name="Shape 48"/>
        <p:cNvGrpSpPr/>
        <p:nvPr/>
      </p:nvGrpSpPr>
      <p:grpSpPr>
        <a:xfrm>
          <a:off x="0" y="0"/>
          <a:ext cx="0" cy="0"/>
          <a:chOff x="0" y="0"/>
          <a:chExt cx="0" cy="0"/>
        </a:xfrm>
      </p:grpSpPr>
      <p:sp>
        <p:nvSpPr>
          <p:cNvPr id="49" name="Google Shape;49;p2"/>
          <p:cNvSpPr txBox="1"/>
          <p:nvPr>
            <p:ph type="ctrTitle"/>
          </p:nvPr>
        </p:nvSpPr>
        <p:spPr>
          <a:xfrm>
            <a:off x="310896" y="1085262"/>
            <a:ext cx="5349240" cy="1846681"/>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Clr>
                <a:schemeClr val="lt1"/>
              </a:buClr>
              <a:buSzPts val="1800"/>
              <a:buNone/>
              <a:defRPr b="0" sz="18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1" name="Google Shape;51;p2"/>
          <p:cNvSpPr/>
          <p:nvPr>
            <p:ph idx="2" type="pic"/>
          </p:nvPr>
        </p:nvSpPr>
        <p:spPr>
          <a:xfrm>
            <a:off x="6103938" y="0"/>
            <a:ext cx="3040062" cy="5143500"/>
          </a:xfrm>
          <a:prstGeom prst="rect">
            <a:avLst/>
          </a:prstGeom>
          <a:solidFill>
            <a:srgbClr val="D8D8D8"/>
          </a:solidFill>
          <a:ln>
            <a:noFill/>
          </a:ln>
        </p:spPr>
      </p:sp>
      <p:sp>
        <p:nvSpPr>
          <p:cNvPr id="52" name="Google Shape;52;p2"/>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3" name="Google Shape;53;p2"/>
          <p:cNvGrpSpPr/>
          <p:nvPr/>
        </p:nvGrpSpPr>
        <p:grpSpPr>
          <a:xfrm>
            <a:off x="243751" y="256503"/>
            <a:ext cx="2560321" cy="659341"/>
            <a:chOff x="243131" y="4363879"/>
            <a:chExt cx="2050554" cy="528065"/>
          </a:xfrm>
        </p:grpSpPr>
        <p:grpSp>
          <p:nvGrpSpPr>
            <p:cNvPr id="54" name="Google Shape;54;p2"/>
            <p:cNvGrpSpPr/>
            <p:nvPr/>
          </p:nvGrpSpPr>
          <p:grpSpPr>
            <a:xfrm>
              <a:off x="243131" y="4363879"/>
              <a:ext cx="460143" cy="527337"/>
              <a:chOff x="243131" y="4363879"/>
              <a:chExt cx="460143" cy="527337"/>
            </a:xfrm>
          </p:grpSpPr>
          <p:grpSp>
            <p:nvGrpSpPr>
              <p:cNvPr id="55" name="Google Shape;55;p2"/>
              <p:cNvGrpSpPr/>
              <p:nvPr/>
            </p:nvGrpSpPr>
            <p:grpSpPr>
              <a:xfrm>
                <a:off x="243131" y="4363879"/>
                <a:ext cx="457650" cy="527337"/>
                <a:chOff x="243131" y="4363879"/>
                <a:chExt cx="457650" cy="527337"/>
              </a:xfrm>
            </p:grpSpPr>
            <p:sp>
              <p:nvSpPr>
                <p:cNvPr id="56" name="Google Shape;56;p2"/>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2"/>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 name="Google Shape;58;p2"/>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9" name="Google Shape;59;p2"/>
            <p:cNvGrpSpPr/>
            <p:nvPr/>
          </p:nvGrpSpPr>
          <p:grpSpPr>
            <a:xfrm>
              <a:off x="898297" y="4574127"/>
              <a:ext cx="765464" cy="118326"/>
              <a:chOff x="898297" y="4574127"/>
              <a:chExt cx="765464" cy="118326"/>
            </a:xfrm>
          </p:grpSpPr>
          <p:sp>
            <p:nvSpPr>
              <p:cNvPr id="60" name="Google Shape;60;p2"/>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2"/>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2"/>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2"/>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7" name="Google Shape;67;p2"/>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2"/>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2"/>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2"/>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2"/>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2"/>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2"/>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2"/>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2"/>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2"/>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2"/>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2"/>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Large Image">
  <p:cSld name="Text and Large Image">
    <p:spTree>
      <p:nvGrpSpPr>
        <p:cNvPr id="229" name="Shape 229"/>
        <p:cNvGrpSpPr/>
        <p:nvPr/>
      </p:nvGrpSpPr>
      <p:grpSpPr>
        <a:xfrm>
          <a:off x="0" y="0"/>
          <a:ext cx="0" cy="0"/>
          <a:chOff x="0" y="0"/>
          <a:chExt cx="0" cy="0"/>
        </a:xfrm>
      </p:grpSpPr>
      <p:sp>
        <p:nvSpPr>
          <p:cNvPr id="230" name="Google Shape;230;p11"/>
          <p:cNvSpPr txBox="1"/>
          <p:nvPr>
            <p:ph type="title"/>
          </p:nvPr>
        </p:nvSpPr>
        <p:spPr>
          <a:xfrm>
            <a:off x="326231" y="339586"/>
            <a:ext cx="2409990"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11"/>
          <p:cNvSpPr txBox="1"/>
          <p:nvPr>
            <p:ph idx="1" type="body"/>
          </p:nvPr>
        </p:nvSpPr>
        <p:spPr>
          <a:xfrm>
            <a:off x="323849" y="1572392"/>
            <a:ext cx="2412371"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2" name="Google Shape;232;p11"/>
          <p:cNvSpPr/>
          <p:nvPr>
            <p:ph idx="2" type="pic"/>
          </p:nvPr>
        </p:nvSpPr>
        <p:spPr>
          <a:xfrm>
            <a:off x="3036367" y="64295"/>
            <a:ext cx="6107634" cy="5079206"/>
          </a:xfrm>
          <a:prstGeom prst="rect">
            <a:avLst/>
          </a:prstGeom>
          <a:solidFill>
            <a:srgbClr val="D8D8D8"/>
          </a:solidFill>
          <a:ln>
            <a:noFill/>
          </a:ln>
        </p:spPr>
      </p:sp>
      <p:sp>
        <p:nvSpPr>
          <p:cNvPr id="233" name="Google Shape;233;p1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4" name="Google Shape;234;p11"/>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ull Page Image">
  <p:cSld name="Text and Full Page Image">
    <p:spTree>
      <p:nvGrpSpPr>
        <p:cNvPr id="235" name="Shape 235"/>
        <p:cNvGrpSpPr/>
        <p:nvPr/>
      </p:nvGrpSpPr>
      <p:grpSpPr>
        <a:xfrm>
          <a:off x="0" y="0"/>
          <a:ext cx="0" cy="0"/>
          <a:chOff x="0" y="0"/>
          <a:chExt cx="0" cy="0"/>
        </a:xfrm>
      </p:grpSpPr>
      <p:sp>
        <p:nvSpPr>
          <p:cNvPr id="236" name="Google Shape;236;p12"/>
          <p:cNvSpPr/>
          <p:nvPr>
            <p:ph idx="2" type="pic"/>
          </p:nvPr>
        </p:nvSpPr>
        <p:spPr>
          <a:xfrm>
            <a:off x="0" y="64295"/>
            <a:ext cx="9144001" cy="5079206"/>
          </a:xfrm>
          <a:prstGeom prst="rect">
            <a:avLst/>
          </a:prstGeom>
          <a:solidFill>
            <a:srgbClr val="D8D8D8"/>
          </a:solidFill>
          <a:ln>
            <a:noFill/>
          </a:ln>
        </p:spPr>
      </p:sp>
      <p:sp>
        <p:nvSpPr>
          <p:cNvPr id="237" name="Google Shape;237;p12"/>
          <p:cNvSpPr txBox="1"/>
          <p:nvPr>
            <p:ph type="title"/>
          </p:nvPr>
        </p:nvSpPr>
        <p:spPr>
          <a:xfrm>
            <a:off x="326231" y="339586"/>
            <a:ext cx="6547104"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12"/>
          <p:cNvSpPr txBox="1"/>
          <p:nvPr>
            <p:ph idx="1" type="body"/>
          </p:nvPr>
        </p:nvSpPr>
        <p:spPr>
          <a:xfrm>
            <a:off x="4899024" y="1542656"/>
            <a:ext cx="3978275" cy="2676918"/>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0"/>
              </a:spcBef>
              <a:spcAft>
                <a:spcPts val="0"/>
              </a:spcAft>
              <a:buClr>
                <a:schemeClr val="lt1"/>
              </a:buClr>
              <a:buSzPts val="3800"/>
              <a:buNone/>
              <a:defRPr sz="3800">
                <a:solidFill>
                  <a:schemeClr val="l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9" name="Google Shape;239;p12"/>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0" name="Google Shape;240;p12"/>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41" name="Google Shape;241;p12"/>
          <p:cNvGrpSpPr/>
          <p:nvPr/>
        </p:nvGrpSpPr>
        <p:grpSpPr>
          <a:xfrm>
            <a:off x="278604" y="4554538"/>
            <a:ext cx="1331527" cy="342899"/>
            <a:chOff x="278604" y="4554538"/>
            <a:chExt cx="1331527" cy="342899"/>
          </a:xfrm>
        </p:grpSpPr>
        <p:grpSp>
          <p:nvGrpSpPr>
            <p:cNvPr id="242" name="Google Shape;242;p12"/>
            <p:cNvGrpSpPr/>
            <p:nvPr/>
          </p:nvGrpSpPr>
          <p:grpSpPr>
            <a:xfrm>
              <a:off x="278604" y="4554538"/>
              <a:ext cx="298793" cy="342426"/>
              <a:chOff x="278604" y="4554538"/>
              <a:chExt cx="298793" cy="342426"/>
            </a:xfrm>
          </p:grpSpPr>
          <p:grpSp>
            <p:nvGrpSpPr>
              <p:cNvPr id="243" name="Google Shape;243;p12"/>
              <p:cNvGrpSpPr/>
              <p:nvPr/>
            </p:nvGrpSpPr>
            <p:grpSpPr>
              <a:xfrm>
                <a:off x="278604" y="4554538"/>
                <a:ext cx="297174" cy="342426"/>
                <a:chOff x="278604" y="4554538"/>
                <a:chExt cx="297174" cy="342426"/>
              </a:xfrm>
            </p:grpSpPr>
            <p:sp>
              <p:nvSpPr>
                <p:cNvPr id="244" name="Google Shape;244;p12"/>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12"/>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6" name="Google Shape;246;p12"/>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7" name="Google Shape;247;p12"/>
            <p:cNvGrpSpPr/>
            <p:nvPr/>
          </p:nvGrpSpPr>
          <p:grpSpPr>
            <a:xfrm>
              <a:off x="704036" y="4691063"/>
              <a:ext cx="497054" cy="76834"/>
              <a:chOff x="704036" y="4691063"/>
              <a:chExt cx="497054" cy="76834"/>
            </a:xfrm>
          </p:grpSpPr>
          <p:sp>
            <p:nvSpPr>
              <p:cNvPr id="248" name="Google Shape;248;p12"/>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12"/>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2"/>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12"/>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12"/>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12"/>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12"/>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55" name="Google Shape;255;p12"/>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2"/>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2"/>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2"/>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2"/>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2"/>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2"/>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2"/>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2"/>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2"/>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2"/>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2"/>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2"/>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2"/>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2"/>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2"/>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2"/>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2"/>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2"/>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wo Images">
  <p:cSld name="Text and Two Images">
    <p:spTree>
      <p:nvGrpSpPr>
        <p:cNvPr id="274" name="Shape 274"/>
        <p:cNvGrpSpPr/>
        <p:nvPr/>
      </p:nvGrpSpPr>
      <p:grpSpPr>
        <a:xfrm>
          <a:off x="0" y="0"/>
          <a:ext cx="0" cy="0"/>
          <a:chOff x="0" y="0"/>
          <a:chExt cx="0" cy="0"/>
        </a:xfrm>
      </p:grpSpPr>
      <p:sp>
        <p:nvSpPr>
          <p:cNvPr id="275" name="Google Shape;275;p13"/>
          <p:cNvSpPr/>
          <p:nvPr>
            <p:ph idx="2" type="pic"/>
          </p:nvPr>
        </p:nvSpPr>
        <p:spPr>
          <a:xfrm>
            <a:off x="323851" y="1285875"/>
            <a:ext cx="4108546" cy="2300288"/>
          </a:xfrm>
          <a:prstGeom prst="rect">
            <a:avLst/>
          </a:prstGeom>
          <a:solidFill>
            <a:srgbClr val="D8D8D8"/>
          </a:solidFill>
          <a:ln>
            <a:noFill/>
          </a:ln>
        </p:spPr>
      </p:sp>
      <p:sp>
        <p:nvSpPr>
          <p:cNvPr id="276" name="Google Shape;276;p13"/>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13"/>
          <p:cNvSpPr txBox="1"/>
          <p:nvPr>
            <p:ph idx="1" type="body"/>
          </p:nvPr>
        </p:nvSpPr>
        <p:spPr>
          <a:xfrm>
            <a:off x="323849" y="3715519"/>
            <a:ext cx="4000501"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8" name="Google Shape;278;p13"/>
          <p:cNvSpPr/>
          <p:nvPr>
            <p:ph idx="3" type="pic"/>
          </p:nvPr>
        </p:nvSpPr>
        <p:spPr>
          <a:xfrm>
            <a:off x="4733926" y="1285875"/>
            <a:ext cx="4108546" cy="2300288"/>
          </a:xfrm>
          <a:prstGeom prst="rect">
            <a:avLst/>
          </a:prstGeom>
          <a:solidFill>
            <a:srgbClr val="D8D8D8"/>
          </a:solidFill>
          <a:ln>
            <a:noFill/>
          </a:ln>
        </p:spPr>
      </p:sp>
      <p:sp>
        <p:nvSpPr>
          <p:cNvPr id="279" name="Google Shape;279;p13"/>
          <p:cNvSpPr txBox="1"/>
          <p:nvPr>
            <p:ph idx="4" type="body"/>
          </p:nvPr>
        </p:nvSpPr>
        <p:spPr>
          <a:xfrm>
            <a:off x="4733924" y="3715519"/>
            <a:ext cx="4000501"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0" name="Google Shape;280;p13"/>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1" name="Google Shape;281;p13"/>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Images">
  <p:cSld name="Text and Three Images">
    <p:spTree>
      <p:nvGrpSpPr>
        <p:cNvPr id="282" name="Shape 282"/>
        <p:cNvGrpSpPr/>
        <p:nvPr/>
      </p:nvGrpSpPr>
      <p:grpSpPr>
        <a:xfrm>
          <a:off x="0" y="0"/>
          <a:ext cx="0" cy="0"/>
          <a:chOff x="0" y="0"/>
          <a:chExt cx="0" cy="0"/>
        </a:xfrm>
      </p:grpSpPr>
      <p:sp>
        <p:nvSpPr>
          <p:cNvPr id="283" name="Google Shape;283;p14"/>
          <p:cNvSpPr/>
          <p:nvPr>
            <p:ph idx="2" type="pic"/>
          </p:nvPr>
        </p:nvSpPr>
        <p:spPr>
          <a:xfrm>
            <a:off x="323851" y="1285875"/>
            <a:ext cx="2633472" cy="2300288"/>
          </a:xfrm>
          <a:prstGeom prst="rect">
            <a:avLst/>
          </a:prstGeom>
          <a:solidFill>
            <a:srgbClr val="D8D8D8"/>
          </a:solidFill>
          <a:ln>
            <a:noFill/>
          </a:ln>
        </p:spPr>
      </p:sp>
      <p:sp>
        <p:nvSpPr>
          <p:cNvPr id="284" name="Google Shape;284;p14"/>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14"/>
          <p:cNvSpPr txBox="1"/>
          <p:nvPr>
            <p:ph idx="1" type="body"/>
          </p:nvPr>
        </p:nvSpPr>
        <p:spPr>
          <a:xfrm>
            <a:off x="323849"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6" name="Google Shape;286;p14"/>
          <p:cNvSpPr/>
          <p:nvPr>
            <p:ph idx="3" type="pic"/>
          </p:nvPr>
        </p:nvSpPr>
        <p:spPr>
          <a:xfrm>
            <a:off x="3266314" y="1285875"/>
            <a:ext cx="2633472" cy="2300288"/>
          </a:xfrm>
          <a:prstGeom prst="rect">
            <a:avLst/>
          </a:prstGeom>
          <a:solidFill>
            <a:srgbClr val="D8D8D8"/>
          </a:solidFill>
          <a:ln>
            <a:noFill/>
          </a:ln>
        </p:spPr>
      </p:sp>
      <p:sp>
        <p:nvSpPr>
          <p:cNvPr id="287" name="Google Shape;287;p14"/>
          <p:cNvSpPr txBox="1"/>
          <p:nvPr>
            <p:ph idx="4" type="body"/>
          </p:nvPr>
        </p:nvSpPr>
        <p:spPr>
          <a:xfrm>
            <a:off x="3266313"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8" name="Google Shape;288;p14"/>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9" name="Google Shape;289;p14"/>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14"/>
          <p:cNvSpPr/>
          <p:nvPr>
            <p:ph idx="5" type="pic"/>
          </p:nvPr>
        </p:nvSpPr>
        <p:spPr>
          <a:xfrm>
            <a:off x="6208776" y="1285875"/>
            <a:ext cx="2633472" cy="2300288"/>
          </a:xfrm>
          <a:prstGeom prst="rect">
            <a:avLst/>
          </a:prstGeom>
          <a:solidFill>
            <a:srgbClr val="D8D8D8"/>
          </a:solidFill>
          <a:ln>
            <a:noFill/>
          </a:ln>
        </p:spPr>
      </p:sp>
      <p:sp>
        <p:nvSpPr>
          <p:cNvPr id="291" name="Google Shape;291;p14"/>
          <p:cNvSpPr txBox="1"/>
          <p:nvPr>
            <p:ph idx="6" type="body"/>
          </p:nvPr>
        </p:nvSpPr>
        <p:spPr>
          <a:xfrm>
            <a:off x="6208776"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Images">
  <p:cSld name="Text and Four Images">
    <p:spTree>
      <p:nvGrpSpPr>
        <p:cNvPr id="292" name="Shape 292"/>
        <p:cNvGrpSpPr/>
        <p:nvPr/>
      </p:nvGrpSpPr>
      <p:grpSpPr>
        <a:xfrm>
          <a:off x="0" y="0"/>
          <a:ext cx="0" cy="0"/>
          <a:chOff x="0" y="0"/>
          <a:chExt cx="0" cy="0"/>
        </a:xfrm>
      </p:grpSpPr>
      <p:sp>
        <p:nvSpPr>
          <p:cNvPr id="293" name="Google Shape;293;p15"/>
          <p:cNvSpPr/>
          <p:nvPr>
            <p:ph idx="2" type="pic"/>
          </p:nvPr>
        </p:nvSpPr>
        <p:spPr>
          <a:xfrm>
            <a:off x="323851" y="1634470"/>
            <a:ext cx="1881877" cy="1053623"/>
          </a:xfrm>
          <a:prstGeom prst="rect">
            <a:avLst/>
          </a:prstGeom>
          <a:solidFill>
            <a:srgbClr val="D8D8D8"/>
          </a:solidFill>
          <a:ln>
            <a:noFill/>
          </a:ln>
        </p:spPr>
      </p:sp>
      <p:sp>
        <p:nvSpPr>
          <p:cNvPr id="294" name="Google Shape;294;p15"/>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15"/>
          <p:cNvSpPr txBox="1"/>
          <p:nvPr>
            <p:ph idx="1" type="body"/>
          </p:nvPr>
        </p:nvSpPr>
        <p:spPr>
          <a:xfrm>
            <a:off x="323850"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6" name="Google Shape;296;p15"/>
          <p:cNvSpPr/>
          <p:nvPr>
            <p:ph idx="3" type="pic"/>
          </p:nvPr>
        </p:nvSpPr>
        <p:spPr>
          <a:xfrm>
            <a:off x="2527738" y="1634470"/>
            <a:ext cx="1881877" cy="1053623"/>
          </a:xfrm>
          <a:prstGeom prst="rect">
            <a:avLst/>
          </a:prstGeom>
          <a:solidFill>
            <a:srgbClr val="D8D8D8"/>
          </a:solidFill>
          <a:ln>
            <a:noFill/>
          </a:ln>
        </p:spPr>
      </p:sp>
      <p:sp>
        <p:nvSpPr>
          <p:cNvPr id="297" name="Google Shape;297;p15"/>
          <p:cNvSpPr/>
          <p:nvPr>
            <p:ph idx="4" type="pic"/>
          </p:nvPr>
        </p:nvSpPr>
        <p:spPr>
          <a:xfrm>
            <a:off x="4731625" y="1634470"/>
            <a:ext cx="1881877" cy="1053623"/>
          </a:xfrm>
          <a:prstGeom prst="rect">
            <a:avLst/>
          </a:prstGeom>
          <a:solidFill>
            <a:srgbClr val="D8D8D8"/>
          </a:solidFill>
          <a:ln>
            <a:noFill/>
          </a:ln>
        </p:spPr>
      </p:sp>
      <p:sp>
        <p:nvSpPr>
          <p:cNvPr id="298" name="Google Shape;298;p15"/>
          <p:cNvSpPr/>
          <p:nvPr>
            <p:ph idx="5" type="pic"/>
          </p:nvPr>
        </p:nvSpPr>
        <p:spPr>
          <a:xfrm>
            <a:off x="6935513" y="1634470"/>
            <a:ext cx="1881877" cy="1053623"/>
          </a:xfrm>
          <a:prstGeom prst="rect">
            <a:avLst/>
          </a:prstGeom>
          <a:solidFill>
            <a:srgbClr val="D8D8D8"/>
          </a:solidFill>
          <a:ln>
            <a:noFill/>
          </a:ln>
        </p:spPr>
      </p:sp>
      <p:sp>
        <p:nvSpPr>
          <p:cNvPr id="299" name="Google Shape;299;p15"/>
          <p:cNvSpPr txBox="1"/>
          <p:nvPr>
            <p:ph idx="6" type="body"/>
          </p:nvPr>
        </p:nvSpPr>
        <p:spPr>
          <a:xfrm>
            <a:off x="2527738"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0" name="Google Shape;300;p15"/>
          <p:cNvSpPr txBox="1"/>
          <p:nvPr>
            <p:ph idx="7" type="body"/>
          </p:nvPr>
        </p:nvSpPr>
        <p:spPr>
          <a:xfrm>
            <a:off x="4731625"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1" name="Google Shape;301;p15"/>
          <p:cNvSpPr txBox="1"/>
          <p:nvPr>
            <p:ph idx="8" type="body"/>
          </p:nvPr>
        </p:nvSpPr>
        <p:spPr>
          <a:xfrm>
            <a:off x="6935512"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2" name="Google Shape;302;p15"/>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3" name="Google Shape;303;p15"/>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te Title">
  <p:cSld name="Title and Content White Title">
    <p:spTree>
      <p:nvGrpSpPr>
        <p:cNvPr id="304" name="Shape 304"/>
        <p:cNvGrpSpPr/>
        <p:nvPr/>
      </p:nvGrpSpPr>
      <p:grpSpPr>
        <a:xfrm>
          <a:off x="0" y="0"/>
          <a:ext cx="0" cy="0"/>
          <a:chOff x="0" y="0"/>
          <a:chExt cx="0" cy="0"/>
        </a:xfrm>
      </p:grpSpPr>
      <p:sp>
        <p:nvSpPr>
          <p:cNvPr id="305" name="Google Shape;305;p16"/>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16"/>
          <p:cNvSpPr txBox="1"/>
          <p:nvPr>
            <p:ph idx="1" type="body"/>
          </p:nvPr>
        </p:nvSpPr>
        <p:spPr>
          <a:xfrm>
            <a:off x="325438" y="1554480"/>
            <a:ext cx="7446962" cy="2651760"/>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7" name="Google Shape;307;p16"/>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8" name="Google Shape;308;p16"/>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hite Title" type="titleOnly">
  <p:cSld name="TITLE_ONLY">
    <p:spTree>
      <p:nvGrpSpPr>
        <p:cNvPr id="309" name="Shape 309"/>
        <p:cNvGrpSpPr/>
        <p:nvPr/>
      </p:nvGrpSpPr>
      <p:grpSpPr>
        <a:xfrm>
          <a:off x="0" y="0"/>
          <a:ext cx="0" cy="0"/>
          <a:chOff x="0" y="0"/>
          <a:chExt cx="0" cy="0"/>
        </a:xfrm>
      </p:grpSpPr>
      <p:sp>
        <p:nvSpPr>
          <p:cNvPr id="310" name="Google Shape;310;p17"/>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17"/>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2" name="Google Shape;312;p17"/>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Thank you" showMasterSp="0">
  <p:cSld name="Q&amp;A/Thank you">
    <p:bg>
      <p:bgPr>
        <a:solidFill>
          <a:schemeClr val="lt2"/>
        </a:solidFill>
      </p:bgPr>
    </p:bg>
    <p:spTree>
      <p:nvGrpSpPr>
        <p:cNvPr id="313" name="Shape 313"/>
        <p:cNvGrpSpPr/>
        <p:nvPr/>
      </p:nvGrpSpPr>
      <p:grpSpPr>
        <a:xfrm>
          <a:off x="0" y="0"/>
          <a:ext cx="0" cy="0"/>
          <a:chOff x="0" y="0"/>
          <a:chExt cx="0" cy="0"/>
        </a:xfrm>
      </p:grpSpPr>
      <p:sp>
        <p:nvSpPr>
          <p:cNvPr id="314" name="Google Shape;314;p18"/>
          <p:cNvSpPr txBox="1"/>
          <p:nvPr>
            <p:ph type="title"/>
          </p:nvPr>
        </p:nvSpPr>
        <p:spPr>
          <a:xfrm>
            <a:off x="326231" y="339582"/>
            <a:ext cx="2409990" cy="1321691"/>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2"/>
              </a:buClr>
              <a:buSzPts val="4600"/>
              <a:buFont typeface="Arial"/>
              <a:buNone/>
              <a:defRPr sz="4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18"/>
          <p:cNvSpPr txBox="1"/>
          <p:nvPr>
            <p:ph idx="1" type="body"/>
          </p:nvPr>
        </p:nvSpPr>
        <p:spPr>
          <a:xfrm>
            <a:off x="323849" y="2387560"/>
            <a:ext cx="2412371" cy="182249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300"/>
              <a:buNone/>
              <a:defRPr b="0" sz="1300">
                <a:solidFill>
                  <a:schemeClr val="dk2"/>
                </a:solidFill>
              </a:defRPr>
            </a:lvl1pPr>
            <a:lvl2pPr indent="-228600" lvl="1" marL="914400" algn="l">
              <a:lnSpc>
                <a:spcPct val="112000"/>
              </a:lnSpc>
              <a:spcBef>
                <a:spcPts val="0"/>
              </a:spcBef>
              <a:spcAft>
                <a:spcPts val="0"/>
              </a:spcAft>
              <a:buClr>
                <a:schemeClr val="dk2"/>
              </a:buClr>
              <a:buSzPts val="1050"/>
              <a:buNone/>
              <a:defRPr sz="1050">
                <a:solidFill>
                  <a:schemeClr val="dk2"/>
                </a:solidFill>
              </a:defRPr>
            </a:lvl2pPr>
            <a:lvl3pPr indent="-295275" lvl="2" marL="1371600" algn="l">
              <a:lnSpc>
                <a:spcPct val="112000"/>
              </a:lnSpc>
              <a:spcBef>
                <a:spcPts val="0"/>
              </a:spcBef>
              <a:spcAft>
                <a:spcPts val="0"/>
              </a:spcAft>
              <a:buClr>
                <a:schemeClr val="dk2"/>
              </a:buClr>
              <a:buSzPts val="1050"/>
              <a:buChar char="•"/>
              <a:defRPr sz="1050">
                <a:solidFill>
                  <a:schemeClr val="dk2"/>
                </a:solidFill>
              </a:defRPr>
            </a:lvl3pPr>
            <a:lvl4pPr indent="-285750" lvl="3" marL="1828800" algn="l">
              <a:lnSpc>
                <a:spcPct val="112000"/>
              </a:lnSpc>
              <a:spcBef>
                <a:spcPts val="0"/>
              </a:spcBef>
              <a:spcAft>
                <a:spcPts val="0"/>
              </a:spcAft>
              <a:buClr>
                <a:schemeClr val="dk2"/>
              </a:buClr>
              <a:buSzPts val="900"/>
              <a:buChar char="–"/>
              <a:defRPr sz="900">
                <a:solidFill>
                  <a:schemeClr val="dk2"/>
                </a:solidFill>
              </a:defRPr>
            </a:lvl4pPr>
            <a:lvl5pPr indent="-279400" lvl="4" marL="2286000" algn="l">
              <a:lnSpc>
                <a:spcPct val="112000"/>
              </a:lnSpc>
              <a:spcBef>
                <a:spcPts val="0"/>
              </a:spcBef>
              <a:spcAft>
                <a:spcPts val="0"/>
              </a:spcAft>
              <a:buClr>
                <a:schemeClr val="dk2"/>
              </a:buClr>
              <a:buSzPts val="800"/>
              <a:buChar char="•"/>
              <a:defRPr sz="800">
                <a:solidFill>
                  <a:schemeClr val="dk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6" name="Google Shape;316;p18"/>
          <p:cNvSpPr/>
          <p:nvPr>
            <p:ph idx="2" type="pic"/>
          </p:nvPr>
        </p:nvSpPr>
        <p:spPr>
          <a:xfrm>
            <a:off x="3036367" y="64295"/>
            <a:ext cx="6107634" cy="5079206"/>
          </a:xfrm>
          <a:prstGeom prst="rect">
            <a:avLst/>
          </a:prstGeom>
          <a:solidFill>
            <a:srgbClr val="D8D8D8"/>
          </a:solidFill>
          <a:ln>
            <a:noFill/>
          </a:ln>
        </p:spPr>
      </p:sp>
      <p:sp>
        <p:nvSpPr>
          <p:cNvPr id="317" name="Google Shape;317;p18"/>
          <p:cNvSpPr/>
          <p:nvPr/>
        </p:nvSpPr>
        <p:spPr>
          <a:xfrm>
            <a:off x="-2" y="0"/>
            <a:ext cx="9143999" cy="642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18"/>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9" name="Google Shape;319;p18"/>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20" name="Google Shape;320;p18"/>
          <p:cNvGrpSpPr/>
          <p:nvPr/>
        </p:nvGrpSpPr>
        <p:grpSpPr>
          <a:xfrm>
            <a:off x="278604" y="4554538"/>
            <a:ext cx="1331527" cy="342899"/>
            <a:chOff x="278604" y="4554538"/>
            <a:chExt cx="1331527" cy="342899"/>
          </a:xfrm>
        </p:grpSpPr>
        <p:grpSp>
          <p:nvGrpSpPr>
            <p:cNvPr id="321" name="Google Shape;321;p18"/>
            <p:cNvGrpSpPr/>
            <p:nvPr/>
          </p:nvGrpSpPr>
          <p:grpSpPr>
            <a:xfrm>
              <a:off x="278604" y="4554538"/>
              <a:ext cx="298793" cy="342426"/>
              <a:chOff x="278604" y="4554538"/>
              <a:chExt cx="298793" cy="342426"/>
            </a:xfrm>
          </p:grpSpPr>
          <p:grpSp>
            <p:nvGrpSpPr>
              <p:cNvPr id="322" name="Google Shape;322;p18"/>
              <p:cNvGrpSpPr/>
              <p:nvPr/>
            </p:nvGrpSpPr>
            <p:grpSpPr>
              <a:xfrm>
                <a:off x="278604" y="4554538"/>
                <a:ext cx="297174" cy="342426"/>
                <a:chOff x="278604" y="4554538"/>
                <a:chExt cx="297174" cy="342426"/>
              </a:xfrm>
            </p:grpSpPr>
            <p:sp>
              <p:nvSpPr>
                <p:cNvPr id="323" name="Google Shape;323;p18"/>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8"/>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5" name="Google Shape;325;p18"/>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26" name="Google Shape;326;p18"/>
            <p:cNvGrpSpPr/>
            <p:nvPr/>
          </p:nvGrpSpPr>
          <p:grpSpPr>
            <a:xfrm>
              <a:off x="704036" y="4691063"/>
              <a:ext cx="497054" cy="76834"/>
              <a:chOff x="704036" y="4691063"/>
              <a:chExt cx="497054" cy="76834"/>
            </a:xfrm>
          </p:grpSpPr>
          <p:sp>
            <p:nvSpPr>
              <p:cNvPr id="327" name="Google Shape;327;p18"/>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8"/>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8"/>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8"/>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18"/>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18"/>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8"/>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4" name="Google Shape;334;p18"/>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8"/>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8"/>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8"/>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8"/>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8"/>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8"/>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8"/>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8"/>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8"/>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8"/>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8"/>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8"/>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8"/>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8"/>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8"/>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8"/>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8"/>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8"/>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solidFill>
          <a:schemeClr val="dk2"/>
        </a:solidFill>
      </p:bgPr>
    </p:bg>
    <p:spTree>
      <p:nvGrpSpPr>
        <p:cNvPr id="353" name="Shape 353"/>
        <p:cNvGrpSpPr/>
        <p:nvPr/>
      </p:nvGrpSpPr>
      <p:grpSpPr>
        <a:xfrm>
          <a:off x="0" y="0"/>
          <a:ext cx="0" cy="0"/>
          <a:chOff x="0" y="0"/>
          <a:chExt cx="0" cy="0"/>
        </a:xfrm>
      </p:grpSpPr>
      <p:sp>
        <p:nvSpPr>
          <p:cNvPr id="354" name="Google Shape;354;p19"/>
          <p:cNvSpPr txBox="1"/>
          <p:nvPr>
            <p:ph type="ctrTitle"/>
          </p:nvPr>
        </p:nvSpPr>
        <p:spPr>
          <a:xfrm>
            <a:off x="287565" y="1223790"/>
            <a:ext cx="4248150" cy="1846681"/>
          </a:xfrm>
          <a:prstGeom prst="rect">
            <a:avLst/>
          </a:prstGeom>
          <a:noFill/>
          <a:ln>
            <a:noFill/>
          </a:ln>
        </p:spPr>
        <p:txBody>
          <a:bodyPr anchorCtr="0" anchor="ctr" bIns="0" lIns="0" spcFirstLastPara="1" rIns="0" wrap="square" tIns="0">
            <a:noAutofit/>
          </a:bodyPr>
          <a:lstStyle>
            <a:lvl1pPr lvl="0" algn="l">
              <a:lnSpc>
                <a:spcPct val="83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5" name="Google Shape;355;p19"/>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Clr>
                <a:schemeClr val="lt1"/>
              </a:buClr>
              <a:buSzPts val="1300"/>
              <a:buNone/>
              <a:defRPr b="0" sz="13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56" name="Google Shape;356;p19"/>
          <p:cNvSpPr/>
          <p:nvPr>
            <p:ph idx="2" type="pic"/>
          </p:nvPr>
        </p:nvSpPr>
        <p:spPr>
          <a:xfrm>
            <a:off x="6103938" y="0"/>
            <a:ext cx="3040062" cy="5143500"/>
          </a:xfrm>
          <a:prstGeom prst="rect">
            <a:avLst/>
          </a:prstGeom>
          <a:solidFill>
            <a:srgbClr val="D8D8D8"/>
          </a:solidFill>
          <a:ln>
            <a:noFill/>
          </a:ln>
        </p:spPr>
      </p:sp>
      <p:sp>
        <p:nvSpPr>
          <p:cNvPr id="357" name="Google Shape;357;p19"/>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58" name="Google Shape;358;p19"/>
          <p:cNvGrpSpPr/>
          <p:nvPr/>
        </p:nvGrpSpPr>
        <p:grpSpPr>
          <a:xfrm>
            <a:off x="243751" y="256503"/>
            <a:ext cx="2560321" cy="659341"/>
            <a:chOff x="243131" y="4363879"/>
            <a:chExt cx="2050554" cy="528065"/>
          </a:xfrm>
        </p:grpSpPr>
        <p:grpSp>
          <p:nvGrpSpPr>
            <p:cNvPr id="359" name="Google Shape;359;p19"/>
            <p:cNvGrpSpPr/>
            <p:nvPr/>
          </p:nvGrpSpPr>
          <p:grpSpPr>
            <a:xfrm>
              <a:off x="243131" y="4363879"/>
              <a:ext cx="460143" cy="527337"/>
              <a:chOff x="243131" y="4363879"/>
              <a:chExt cx="460143" cy="527337"/>
            </a:xfrm>
          </p:grpSpPr>
          <p:grpSp>
            <p:nvGrpSpPr>
              <p:cNvPr id="360" name="Google Shape;360;p19"/>
              <p:cNvGrpSpPr/>
              <p:nvPr/>
            </p:nvGrpSpPr>
            <p:grpSpPr>
              <a:xfrm>
                <a:off x="243131" y="4363879"/>
                <a:ext cx="457650" cy="527337"/>
                <a:chOff x="243131" y="4363879"/>
                <a:chExt cx="457650" cy="527337"/>
              </a:xfrm>
            </p:grpSpPr>
            <p:sp>
              <p:nvSpPr>
                <p:cNvPr id="361" name="Google Shape;361;p19"/>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9"/>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3" name="Google Shape;363;p19"/>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64" name="Google Shape;364;p19"/>
            <p:cNvGrpSpPr/>
            <p:nvPr/>
          </p:nvGrpSpPr>
          <p:grpSpPr>
            <a:xfrm>
              <a:off x="898297" y="4574127"/>
              <a:ext cx="765464" cy="118326"/>
              <a:chOff x="898297" y="4574127"/>
              <a:chExt cx="765464" cy="118326"/>
            </a:xfrm>
          </p:grpSpPr>
          <p:sp>
            <p:nvSpPr>
              <p:cNvPr id="365" name="Google Shape;365;p19"/>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9"/>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9"/>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19"/>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9"/>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9"/>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9"/>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2" name="Google Shape;372;p19"/>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9"/>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9"/>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19"/>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9"/>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19"/>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9"/>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9"/>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9"/>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9"/>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9"/>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9"/>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9"/>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9"/>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9"/>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9"/>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9"/>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9"/>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9"/>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1" name="Shape 391"/>
        <p:cNvGrpSpPr/>
        <p:nvPr/>
      </p:nvGrpSpPr>
      <p:grpSpPr>
        <a:xfrm>
          <a:off x="0" y="0"/>
          <a:ext cx="0" cy="0"/>
          <a:chOff x="0" y="0"/>
          <a:chExt cx="0" cy="0"/>
        </a:xfrm>
      </p:grpSpPr>
      <p:sp>
        <p:nvSpPr>
          <p:cNvPr id="392" name="Google Shape;392;p20"/>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20"/>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4" name="Google Shape;394;p20"/>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bg>
      <p:bgPr>
        <a:solidFill>
          <a:schemeClr val="dk2"/>
        </a:solidFill>
      </p:bgPr>
    </p:bg>
    <p:spTree>
      <p:nvGrpSpPr>
        <p:cNvPr id="86" name="Shape 86"/>
        <p:cNvGrpSpPr/>
        <p:nvPr/>
      </p:nvGrpSpPr>
      <p:grpSpPr>
        <a:xfrm>
          <a:off x="0" y="0"/>
          <a:ext cx="0" cy="0"/>
          <a:chOff x="0" y="0"/>
          <a:chExt cx="0" cy="0"/>
        </a:xfrm>
      </p:grpSpPr>
      <p:sp>
        <p:nvSpPr>
          <p:cNvPr id="87" name="Google Shape;87;p3"/>
          <p:cNvSpPr txBox="1"/>
          <p:nvPr>
            <p:ph type="ctrTitle"/>
          </p:nvPr>
        </p:nvSpPr>
        <p:spPr>
          <a:xfrm>
            <a:off x="310896" y="1085262"/>
            <a:ext cx="7740904" cy="1846681"/>
          </a:xfrm>
          <a:prstGeom prst="rect">
            <a:avLst/>
          </a:prstGeom>
          <a:noFill/>
          <a:ln>
            <a:noFill/>
          </a:ln>
        </p:spPr>
        <p:txBody>
          <a:bodyPr anchorCtr="0" anchor="ctr" bIns="0" lIns="0" spcFirstLastPara="1" rIns="0" wrap="square" tIns="0">
            <a:noAutofit/>
          </a:bodyPr>
          <a:lstStyle>
            <a:lvl1pPr lvl="0" algn="l">
              <a:lnSpc>
                <a:spcPct val="83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
          <p:cNvSpPr txBox="1"/>
          <p:nvPr>
            <p:ph idx="1" type="subTitle"/>
          </p:nvPr>
        </p:nvSpPr>
        <p:spPr>
          <a:xfrm>
            <a:off x="332072" y="2935224"/>
            <a:ext cx="4248150" cy="630936"/>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Clr>
                <a:schemeClr val="lt1"/>
              </a:buClr>
              <a:buSzPts val="1800"/>
              <a:buNone/>
              <a:defRPr b="0" sz="18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9" name="Google Shape;89;p3"/>
          <p:cNvSpPr/>
          <p:nvPr>
            <p:ph idx="2" type="pic"/>
          </p:nvPr>
        </p:nvSpPr>
        <p:spPr>
          <a:xfrm>
            <a:off x="0" y="3891868"/>
            <a:ext cx="9144000" cy="1371600"/>
          </a:xfrm>
          <a:prstGeom prst="rect">
            <a:avLst/>
          </a:prstGeom>
          <a:solidFill>
            <a:srgbClr val="D8D8D8"/>
          </a:solidFill>
          <a:ln>
            <a:noFill/>
          </a:ln>
        </p:spPr>
      </p:sp>
      <p:sp>
        <p:nvSpPr>
          <p:cNvPr id="90" name="Google Shape;90;p3"/>
          <p:cNvSpPr/>
          <p:nvPr>
            <p:ph idx="11" type="ftr"/>
          </p:nvPr>
        </p:nvSpPr>
        <p:spPr>
          <a:xfrm>
            <a:off x="7006911" y="453251"/>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1" name="Google Shape;91;p3"/>
          <p:cNvGrpSpPr/>
          <p:nvPr/>
        </p:nvGrpSpPr>
        <p:grpSpPr>
          <a:xfrm>
            <a:off x="243751" y="256503"/>
            <a:ext cx="2560321" cy="659341"/>
            <a:chOff x="243131" y="4363879"/>
            <a:chExt cx="2050554" cy="528065"/>
          </a:xfrm>
        </p:grpSpPr>
        <p:grpSp>
          <p:nvGrpSpPr>
            <p:cNvPr id="92" name="Google Shape;92;p3"/>
            <p:cNvGrpSpPr/>
            <p:nvPr/>
          </p:nvGrpSpPr>
          <p:grpSpPr>
            <a:xfrm>
              <a:off x="243131" y="4363879"/>
              <a:ext cx="460143" cy="527337"/>
              <a:chOff x="243131" y="4363879"/>
              <a:chExt cx="460143" cy="527337"/>
            </a:xfrm>
          </p:grpSpPr>
          <p:grpSp>
            <p:nvGrpSpPr>
              <p:cNvPr id="93" name="Google Shape;93;p3"/>
              <p:cNvGrpSpPr/>
              <p:nvPr/>
            </p:nvGrpSpPr>
            <p:grpSpPr>
              <a:xfrm>
                <a:off x="243131" y="4363879"/>
                <a:ext cx="457650" cy="527337"/>
                <a:chOff x="243131" y="4363879"/>
                <a:chExt cx="457650" cy="527337"/>
              </a:xfrm>
            </p:grpSpPr>
            <p:sp>
              <p:nvSpPr>
                <p:cNvPr id="94" name="Google Shape;94;p3"/>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6" name="Google Shape;96;p3"/>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7" name="Google Shape;97;p3"/>
            <p:cNvGrpSpPr/>
            <p:nvPr/>
          </p:nvGrpSpPr>
          <p:grpSpPr>
            <a:xfrm>
              <a:off x="898297" y="4574127"/>
              <a:ext cx="765464" cy="118326"/>
              <a:chOff x="898297" y="4574127"/>
              <a:chExt cx="765464" cy="118326"/>
            </a:xfrm>
          </p:grpSpPr>
          <p:sp>
            <p:nvSpPr>
              <p:cNvPr id="98" name="Google Shape;98;p3"/>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3"/>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3"/>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3"/>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3"/>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3"/>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3"/>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5" name="Google Shape;105;p3"/>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3"/>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3"/>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3"/>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3"/>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3"/>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3"/>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3"/>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3"/>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3"/>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3"/>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3"/>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3"/>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3"/>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3"/>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3"/>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3"/>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3"/>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3"/>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5" name="Shape 395"/>
        <p:cNvGrpSpPr/>
        <p:nvPr/>
      </p:nvGrpSpPr>
      <p:grpSpPr>
        <a:xfrm>
          <a:off x="0" y="0"/>
          <a:ext cx="0" cy="0"/>
          <a:chOff x="0" y="0"/>
          <a:chExt cx="0" cy="0"/>
        </a:xfrm>
      </p:grpSpPr>
      <p:sp>
        <p:nvSpPr>
          <p:cNvPr id="396" name="Google Shape;396;p2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7" name="Google Shape;397;p2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lt2"/>
        </a:solidFill>
      </p:bgPr>
    </p:bg>
    <p:spTree>
      <p:nvGrpSpPr>
        <p:cNvPr id="124" name="Shape 124"/>
        <p:cNvGrpSpPr/>
        <p:nvPr/>
      </p:nvGrpSpPr>
      <p:grpSpPr>
        <a:xfrm>
          <a:off x="0" y="0"/>
          <a:ext cx="0" cy="0"/>
          <a:chOff x="0" y="0"/>
          <a:chExt cx="0" cy="0"/>
        </a:xfrm>
      </p:grpSpPr>
      <p:sp>
        <p:nvSpPr>
          <p:cNvPr id="125" name="Google Shape;125;p4"/>
          <p:cNvSpPr txBox="1"/>
          <p:nvPr>
            <p:ph type="title"/>
          </p:nvPr>
        </p:nvSpPr>
        <p:spPr>
          <a:xfrm>
            <a:off x="327108" y="306907"/>
            <a:ext cx="5175504" cy="226771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4500"/>
              <a:buFont typeface="Arial"/>
              <a:buNone/>
              <a:defRPr sz="45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
          <p:cNvSpPr/>
          <p:nvPr/>
        </p:nvSpPr>
        <p:spPr>
          <a:xfrm>
            <a:off x="-2" y="0"/>
            <a:ext cx="9143999" cy="6429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4"/>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4"/>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29" name="Google Shape;129;p4"/>
          <p:cNvGrpSpPr/>
          <p:nvPr/>
        </p:nvGrpSpPr>
        <p:grpSpPr>
          <a:xfrm>
            <a:off x="278604" y="4554538"/>
            <a:ext cx="1331527" cy="342899"/>
            <a:chOff x="278604" y="4554538"/>
            <a:chExt cx="1331527" cy="342899"/>
          </a:xfrm>
        </p:grpSpPr>
        <p:grpSp>
          <p:nvGrpSpPr>
            <p:cNvPr id="130" name="Google Shape;130;p4"/>
            <p:cNvGrpSpPr/>
            <p:nvPr/>
          </p:nvGrpSpPr>
          <p:grpSpPr>
            <a:xfrm>
              <a:off x="278604" y="4554538"/>
              <a:ext cx="298793" cy="342426"/>
              <a:chOff x="278604" y="4554538"/>
              <a:chExt cx="298793" cy="342426"/>
            </a:xfrm>
          </p:grpSpPr>
          <p:grpSp>
            <p:nvGrpSpPr>
              <p:cNvPr id="131" name="Google Shape;131;p4"/>
              <p:cNvGrpSpPr/>
              <p:nvPr/>
            </p:nvGrpSpPr>
            <p:grpSpPr>
              <a:xfrm>
                <a:off x="278604" y="4554538"/>
                <a:ext cx="297174" cy="342426"/>
                <a:chOff x="278604" y="4554538"/>
                <a:chExt cx="297174" cy="342426"/>
              </a:xfrm>
            </p:grpSpPr>
            <p:sp>
              <p:nvSpPr>
                <p:cNvPr id="132" name="Google Shape;132;p4"/>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4"/>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4" name="Google Shape;134;p4"/>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5" name="Google Shape;135;p4"/>
            <p:cNvGrpSpPr/>
            <p:nvPr/>
          </p:nvGrpSpPr>
          <p:grpSpPr>
            <a:xfrm>
              <a:off x="704036" y="4691063"/>
              <a:ext cx="497054" cy="76834"/>
              <a:chOff x="704036" y="4691063"/>
              <a:chExt cx="497054" cy="76834"/>
            </a:xfrm>
          </p:grpSpPr>
          <p:sp>
            <p:nvSpPr>
              <p:cNvPr id="136" name="Google Shape;136;p4"/>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4"/>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4"/>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4"/>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4"/>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4"/>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4"/>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3" name="Google Shape;143;p4"/>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4"/>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4"/>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4"/>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4"/>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4"/>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4"/>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4"/>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4"/>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4"/>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4"/>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4"/>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4"/>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4"/>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4"/>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4"/>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4"/>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4"/>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4"/>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2" name="Shape 162"/>
        <p:cNvGrpSpPr/>
        <p:nvPr/>
      </p:nvGrpSpPr>
      <p:grpSpPr>
        <a:xfrm>
          <a:off x="0" y="0"/>
          <a:ext cx="0" cy="0"/>
          <a:chOff x="0" y="0"/>
          <a:chExt cx="0" cy="0"/>
        </a:xfrm>
      </p:grpSpPr>
      <p:sp>
        <p:nvSpPr>
          <p:cNvPr id="163" name="Google Shape;163;p5"/>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5"/>
          <p:cNvSpPr txBox="1"/>
          <p:nvPr>
            <p:ph idx="1" type="body"/>
          </p:nvPr>
        </p:nvSpPr>
        <p:spPr>
          <a:xfrm>
            <a:off x="325438" y="1554480"/>
            <a:ext cx="7446962" cy="2651760"/>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5" name="Google Shape;165;p5"/>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5"/>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Wide">
  <p:cSld name="Text and Image Wide">
    <p:spTree>
      <p:nvGrpSpPr>
        <p:cNvPr id="167" name="Shape 167"/>
        <p:cNvGrpSpPr/>
        <p:nvPr/>
      </p:nvGrpSpPr>
      <p:grpSpPr>
        <a:xfrm>
          <a:off x="0" y="0"/>
          <a:ext cx="0" cy="0"/>
          <a:chOff x="0" y="0"/>
          <a:chExt cx="0" cy="0"/>
        </a:xfrm>
      </p:grpSpPr>
      <p:sp>
        <p:nvSpPr>
          <p:cNvPr id="168" name="Google Shape;168;p6"/>
          <p:cNvSpPr/>
          <p:nvPr>
            <p:ph idx="2" type="pic"/>
          </p:nvPr>
        </p:nvSpPr>
        <p:spPr>
          <a:xfrm>
            <a:off x="1" y="3771900"/>
            <a:ext cx="9144000" cy="1371600"/>
          </a:xfrm>
          <a:prstGeom prst="rect">
            <a:avLst/>
          </a:prstGeom>
          <a:solidFill>
            <a:srgbClr val="D8D8D8"/>
          </a:solidFill>
          <a:ln>
            <a:noFill/>
          </a:ln>
        </p:spPr>
      </p:sp>
      <p:sp>
        <p:nvSpPr>
          <p:cNvPr id="169" name="Google Shape;169;p6"/>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6"/>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6"/>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
          <p:cNvSpPr txBox="1"/>
          <p:nvPr>
            <p:ph idx="1" type="body"/>
          </p:nvPr>
        </p:nvSpPr>
        <p:spPr>
          <a:xfrm>
            <a:off x="325438" y="1554481"/>
            <a:ext cx="7446962" cy="2057778"/>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173" name="Google Shape;173;p6"/>
          <p:cNvGrpSpPr/>
          <p:nvPr/>
        </p:nvGrpSpPr>
        <p:grpSpPr>
          <a:xfrm>
            <a:off x="278604" y="4554538"/>
            <a:ext cx="1331527" cy="342899"/>
            <a:chOff x="278604" y="4554538"/>
            <a:chExt cx="1331527" cy="342899"/>
          </a:xfrm>
        </p:grpSpPr>
        <p:grpSp>
          <p:nvGrpSpPr>
            <p:cNvPr id="174" name="Google Shape;174;p6"/>
            <p:cNvGrpSpPr/>
            <p:nvPr/>
          </p:nvGrpSpPr>
          <p:grpSpPr>
            <a:xfrm>
              <a:off x="278604" y="4554538"/>
              <a:ext cx="298793" cy="342426"/>
              <a:chOff x="278604" y="4554538"/>
              <a:chExt cx="298793" cy="342426"/>
            </a:xfrm>
          </p:grpSpPr>
          <p:grpSp>
            <p:nvGrpSpPr>
              <p:cNvPr id="175" name="Google Shape;175;p6"/>
              <p:cNvGrpSpPr/>
              <p:nvPr/>
            </p:nvGrpSpPr>
            <p:grpSpPr>
              <a:xfrm>
                <a:off x="278604" y="4554538"/>
                <a:ext cx="297174" cy="342426"/>
                <a:chOff x="278604" y="4554538"/>
                <a:chExt cx="297174" cy="342426"/>
              </a:xfrm>
            </p:grpSpPr>
            <p:sp>
              <p:nvSpPr>
                <p:cNvPr id="176" name="Google Shape;176;p6"/>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6"/>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8" name="Google Shape;178;p6"/>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9" name="Google Shape;179;p6"/>
            <p:cNvGrpSpPr/>
            <p:nvPr/>
          </p:nvGrpSpPr>
          <p:grpSpPr>
            <a:xfrm>
              <a:off x="704036" y="4691063"/>
              <a:ext cx="497054" cy="76834"/>
              <a:chOff x="704036" y="4691063"/>
              <a:chExt cx="497054" cy="76834"/>
            </a:xfrm>
          </p:grpSpPr>
          <p:sp>
            <p:nvSpPr>
              <p:cNvPr id="180" name="Google Shape;180;p6"/>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6"/>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6"/>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6"/>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6"/>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6"/>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6"/>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7" name="Google Shape;187;p6"/>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6"/>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6"/>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6"/>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6"/>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6"/>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6"/>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6"/>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6"/>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6"/>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6"/>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6"/>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6"/>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6"/>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6"/>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6"/>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6"/>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6"/>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6"/>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arge Text" type="obj">
  <p:cSld name="OBJECT">
    <p:spTree>
      <p:nvGrpSpPr>
        <p:cNvPr id="206" name="Shape 206"/>
        <p:cNvGrpSpPr/>
        <p:nvPr/>
      </p:nvGrpSpPr>
      <p:grpSpPr>
        <a:xfrm>
          <a:off x="0" y="0"/>
          <a:ext cx="0" cy="0"/>
          <a:chOff x="0" y="0"/>
          <a:chExt cx="0" cy="0"/>
        </a:xfrm>
      </p:grpSpPr>
      <p:sp>
        <p:nvSpPr>
          <p:cNvPr id="207" name="Google Shape;207;p7"/>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7"/>
          <p:cNvSpPr txBox="1"/>
          <p:nvPr>
            <p:ph idx="1" type="body"/>
          </p:nvPr>
        </p:nvSpPr>
        <p:spPr>
          <a:xfrm>
            <a:off x="347663" y="1597810"/>
            <a:ext cx="8238776" cy="2647182"/>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accent1"/>
              </a:buClr>
              <a:buSzPts val="5600"/>
              <a:buNone/>
              <a:defRPr sz="5600">
                <a:solidFill>
                  <a:schemeClr val="accen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9" name="Google Shape;209;p7"/>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7"/>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eavy Text White Title">
  <p:cSld name="Title and Heavy Text White Title">
    <p:spTree>
      <p:nvGrpSpPr>
        <p:cNvPr id="211" name="Shape 211"/>
        <p:cNvGrpSpPr/>
        <p:nvPr/>
      </p:nvGrpSpPr>
      <p:grpSpPr>
        <a:xfrm>
          <a:off x="0" y="0"/>
          <a:ext cx="0" cy="0"/>
          <a:chOff x="0" y="0"/>
          <a:chExt cx="0" cy="0"/>
        </a:xfrm>
      </p:grpSpPr>
      <p:sp>
        <p:nvSpPr>
          <p:cNvPr id="212" name="Google Shape;212;p8"/>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8"/>
          <p:cNvSpPr txBox="1"/>
          <p:nvPr>
            <p:ph idx="1" type="body"/>
          </p:nvPr>
        </p:nvSpPr>
        <p:spPr>
          <a:xfrm>
            <a:off x="32385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4" name="Google Shape;214;p8"/>
          <p:cNvSpPr txBox="1"/>
          <p:nvPr>
            <p:ph idx="2" type="body"/>
          </p:nvPr>
        </p:nvSpPr>
        <p:spPr>
          <a:xfrm>
            <a:off x="489916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 name="Google Shape;215;p8"/>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6" name="Google Shape;216;p8"/>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592">
          <p15:clr>
            <a:srgbClr val="FBAE40"/>
          </p15:clr>
        </p15:guide>
        <p15:guide id="2" pos="2712">
          <p15:clr>
            <a:srgbClr val="FBAE40"/>
          </p15:clr>
        </p15:guide>
        <p15:guide id="3" pos="308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Quote">
  <p:cSld name="Text and Quote">
    <p:spTree>
      <p:nvGrpSpPr>
        <p:cNvPr id="217" name="Shape 217"/>
        <p:cNvGrpSpPr/>
        <p:nvPr/>
      </p:nvGrpSpPr>
      <p:grpSpPr>
        <a:xfrm>
          <a:off x="0" y="0"/>
          <a:ext cx="0" cy="0"/>
          <a:chOff x="0" y="0"/>
          <a:chExt cx="0" cy="0"/>
        </a:xfrm>
      </p:grpSpPr>
      <p:sp>
        <p:nvSpPr>
          <p:cNvPr id="218" name="Google Shape;218;p9"/>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9"/>
          <p:cNvSpPr txBox="1"/>
          <p:nvPr>
            <p:ph idx="1" type="body"/>
          </p:nvPr>
        </p:nvSpPr>
        <p:spPr>
          <a:xfrm>
            <a:off x="32385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 name="Google Shape;220;p9"/>
          <p:cNvSpPr txBox="1"/>
          <p:nvPr>
            <p:ph idx="2" type="body"/>
          </p:nvPr>
        </p:nvSpPr>
        <p:spPr>
          <a:xfrm>
            <a:off x="4899024" y="1542656"/>
            <a:ext cx="3978275" cy="2676918"/>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0"/>
              </a:spcBef>
              <a:spcAft>
                <a:spcPts val="0"/>
              </a:spcAft>
              <a:buClr>
                <a:schemeClr val="accent1"/>
              </a:buClr>
              <a:buSzPts val="3800"/>
              <a:buNone/>
              <a:defRPr sz="3800">
                <a:solidFill>
                  <a:schemeClr val="accen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1" name="Google Shape;221;p9"/>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2" name="Google Shape;222;p9"/>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592">
          <p15:clr>
            <a:srgbClr val="FBAE40"/>
          </p15:clr>
        </p15:guide>
        <p15:guide id="2" pos="2712">
          <p15:clr>
            <a:srgbClr val="FBAE40"/>
          </p15:clr>
        </p15:guide>
        <p15:guide id="3" pos="308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p:cSld name="Text and Image">
    <p:spTree>
      <p:nvGrpSpPr>
        <p:cNvPr id="223" name="Shape 223"/>
        <p:cNvGrpSpPr/>
        <p:nvPr/>
      </p:nvGrpSpPr>
      <p:grpSpPr>
        <a:xfrm>
          <a:off x="0" y="0"/>
          <a:ext cx="0" cy="0"/>
          <a:chOff x="0" y="0"/>
          <a:chExt cx="0" cy="0"/>
        </a:xfrm>
      </p:grpSpPr>
      <p:sp>
        <p:nvSpPr>
          <p:cNvPr id="224" name="Google Shape;224;p10"/>
          <p:cNvSpPr/>
          <p:nvPr>
            <p:ph idx="2" type="pic"/>
          </p:nvPr>
        </p:nvSpPr>
        <p:spPr>
          <a:xfrm>
            <a:off x="4901184" y="64294"/>
            <a:ext cx="4242816" cy="5079205"/>
          </a:xfrm>
          <a:prstGeom prst="rect">
            <a:avLst/>
          </a:prstGeom>
          <a:solidFill>
            <a:srgbClr val="D8D8D8"/>
          </a:solidFill>
          <a:ln>
            <a:noFill/>
          </a:ln>
        </p:spPr>
      </p:sp>
      <p:sp>
        <p:nvSpPr>
          <p:cNvPr id="225" name="Google Shape;225;p10"/>
          <p:cNvSpPr txBox="1"/>
          <p:nvPr>
            <p:ph type="title"/>
          </p:nvPr>
        </p:nvSpPr>
        <p:spPr>
          <a:xfrm>
            <a:off x="326230" y="339586"/>
            <a:ext cx="4122825"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0"/>
          <p:cNvSpPr txBox="1"/>
          <p:nvPr>
            <p:ph idx="1" type="body"/>
          </p:nvPr>
        </p:nvSpPr>
        <p:spPr>
          <a:xfrm>
            <a:off x="323849" y="1572392"/>
            <a:ext cx="39776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7" name="Google Shape;227;p10"/>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10"/>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2712">
          <p15:clr>
            <a:srgbClr val="FBAE40"/>
          </p15:clr>
        </p15:guide>
        <p15:guide id="2" pos="3085">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2200"/>
              <a:buFont typeface="Arial"/>
              <a:buNone/>
              <a:defRPr b="1" i="0" sz="22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26231" y="1553204"/>
            <a:ext cx="7443102" cy="2647182"/>
          </a:xfrm>
          <a:prstGeom prst="rect">
            <a:avLst/>
          </a:prstGeom>
          <a:noFill/>
          <a:ln>
            <a:noFill/>
          </a:ln>
        </p:spPr>
        <p:txBody>
          <a:bodyPr anchorCtr="0" anchor="t" bIns="0" lIns="0" spcFirstLastPara="1" rIns="0" wrap="square" tIns="0">
            <a:noAutofit/>
          </a:bodyPr>
          <a:lstStyle>
            <a:lvl1pPr indent="-228600" lvl="0" marL="457200" marR="0" rtl="0" algn="l">
              <a:lnSpc>
                <a:spcPct val="117000"/>
              </a:lnSpc>
              <a:spcBef>
                <a:spcPts val="0"/>
              </a:spcBef>
              <a:spcAft>
                <a:spcPts val="0"/>
              </a:spcAft>
              <a:buClr>
                <a:schemeClr val="accent1"/>
              </a:buClr>
              <a:buSzPts val="1500"/>
              <a:buFont typeface="Arial"/>
              <a:buNone/>
              <a:defRPr b="1" i="0" sz="1500" u="none" cap="none" strike="noStrike">
                <a:solidFill>
                  <a:schemeClr val="accent1"/>
                </a:solidFill>
                <a:latin typeface="Arial"/>
                <a:ea typeface="Arial"/>
                <a:cs typeface="Arial"/>
                <a:sym typeface="Arial"/>
              </a:defRPr>
            </a:lvl1pPr>
            <a:lvl2pPr indent="-228600" lvl="1" marL="914400" marR="0" rtl="0" algn="l">
              <a:lnSpc>
                <a:spcPct val="117000"/>
              </a:lnSpc>
              <a:spcBef>
                <a:spcPts val="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323850" lvl="2" marL="1371600" marR="0" rtl="0" algn="l">
              <a:lnSpc>
                <a:spcPct val="117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1150" lvl="3" marL="1828800" marR="0" rtl="0" algn="l">
              <a:lnSpc>
                <a:spcPct val="117000"/>
              </a:lnSpc>
              <a:spcBef>
                <a:spcPts val="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4pPr>
            <a:lvl5pPr indent="-298450" lvl="4" marL="2286000" marR="0" rtl="0" algn="l">
              <a:lnSpc>
                <a:spcPct val="117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marR="0" rtl="0" algn="r">
              <a:spcBef>
                <a:spcPts val="0"/>
              </a:spcBef>
              <a:spcAft>
                <a:spcPts val="0"/>
              </a:spcAft>
              <a:buSzPts val="1400"/>
              <a:buNone/>
              <a:defRPr b="1" i="0" sz="5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2" y="0"/>
            <a:ext cx="9143999" cy="642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5" name="Google Shape;15;p1"/>
          <p:cNvGrpSpPr/>
          <p:nvPr/>
        </p:nvGrpSpPr>
        <p:grpSpPr>
          <a:xfrm>
            <a:off x="278604" y="4554538"/>
            <a:ext cx="1331527" cy="342899"/>
            <a:chOff x="278604" y="4554538"/>
            <a:chExt cx="1331527" cy="342899"/>
          </a:xfrm>
        </p:grpSpPr>
        <p:grpSp>
          <p:nvGrpSpPr>
            <p:cNvPr id="16" name="Google Shape;16;p1"/>
            <p:cNvGrpSpPr/>
            <p:nvPr/>
          </p:nvGrpSpPr>
          <p:grpSpPr>
            <a:xfrm>
              <a:off x="278604" y="4554538"/>
              <a:ext cx="298793" cy="342426"/>
              <a:chOff x="278604" y="4554538"/>
              <a:chExt cx="298793" cy="342426"/>
            </a:xfrm>
          </p:grpSpPr>
          <p:grpSp>
            <p:nvGrpSpPr>
              <p:cNvPr id="17" name="Google Shape;17;p1"/>
              <p:cNvGrpSpPr/>
              <p:nvPr/>
            </p:nvGrpSpPr>
            <p:grpSpPr>
              <a:xfrm>
                <a:off x="278604" y="4554538"/>
                <a:ext cx="297174" cy="342426"/>
                <a:chOff x="278604" y="4554538"/>
                <a:chExt cx="297174" cy="342426"/>
              </a:xfrm>
            </p:grpSpPr>
            <p:sp>
              <p:nvSpPr>
                <p:cNvPr id="18" name="Google Shape;18;p1"/>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 name="Google Shape;20;p1"/>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 name="Google Shape;21;p1"/>
            <p:cNvGrpSpPr/>
            <p:nvPr/>
          </p:nvGrpSpPr>
          <p:grpSpPr>
            <a:xfrm>
              <a:off x="704036" y="4691063"/>
              <a:ext cx="497054" cy="76834"/>
              <a:chOff x="704036" y="4691063"/>
              <a:chExt cx="497054" cy="76834"/>
            </a:xfrm>
          </p:grpSpPr>
          <p:sp>
            <p:nvSpPr>
              <p:cNvPr id="22" name="Google Shape;22;p1"/>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 name="Google Shape;29;p1"/>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1"/>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1"/>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1"/>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1"/>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1"/>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1"/>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1"/>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1"/>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1"/>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1"/>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1"/>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1"/>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1"/>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1"/>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1"/>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1"/>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1"/>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1"/>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652">
          <p15:clr>
            <a:srgbClr val="F26B43"/>
          </p15:clr>
        </p15:guide>
        <p15:guide id="2" pos="2880">
          <p15:clr>
            <a:srgbClr val="F26B43"/>
          </p15:clr>
        </p15:guide>
        <p15:guide id="3" orient="horz" pos="213">
          <p15:clr>
            <a:srgbClr val="F26B43"/>
          </p15:clr>
        </p15:guide>
        <p15:guide id="4" orient="horz" pos="641">
          <p15:clr>
            <a:srgbClr val="F26B43"/>
          </p15:clr>
        </p15:guide>
        <p15:guide id="5" pos="219">
          <p15:clr>
            <a:srgbClr val="F26B43"/>
          </p15:clr>
        </p15:guide>
        <p15:guide id="6" pos="204">
          <p15:clr>
            <a:srgbClr val="F26B43"/>
          </p15:clr>
        </p15:guide>
        <p15:guide id="7" pos="4896">
          <p15:clr>
            <a:srgbClr val="F26B43"/>
          </p15:clr>
        </p15:guide>
        <p15:guide id="8" orient="horz" pos="386">
          <p15:clr>
            <a:srgbClr val="F26B43"/>
          </p15:clr>
        </p15:guide>
        <p15:guide id="9" orient="horz" pos="9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mJjOWQ0NDU4LTNmYWItNGRjZS1iMDZlLTU3ZjFjMWVlMzlhYiIsInByZXNlbnRhdGlvbklkIjoiMWR1cE1lOXgxVmpDZTBaOS1mWDdia05WUVFzckh3a3lfaGRzQm1mTnNfdEkiLCJzbGlkZUlkIjoiU0xJREVTX0FQSTYwNzkxNTE4XzAiLCJ0aW1lbGluZSI6W3sicG9sbFF1ZXN0aW9uVXVpZCI6IjNiNzAyY2NjLTQ5YzktNDI0YS1iOTU2LTQ5NTRjOWY1NGVjMiIsInNob3dSZXN1bHRzIjp0cnVlfV0sInR5cGUiOiJTbGlkb1BvbGwifQ%3D%3D"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jUxYjIxNTQ4LWExZTktNGI4ZC1hMTlhLWI3MTE1ZjRhZDY2MiIsInByZXNlbnRhdGlvbklkIjoiMWR1cE1lOXgxVmpDZTBaOS1mWDdia05WUVFzckh3a3lfaGRzQm1mTnNfdEkiLCJzbGlkZUlkIjoiU0xJREVTX0FQSTgzNTU5MzhfMCIsInRpbWVsaW5lIjpbeyJwb2xsUXVlc3Rpb25VdWlkIjoiY2RkN2Q4NmItZmNlMS00Njg3LWJmMDMtNTU0ZmZiN2U1Y2FiIiwic2hvd1Jlc3VsdHMiOnRydWV9XSwidHlwZSI6IlNsaWRvUG9sbCJ9"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hyperlink" Target="https://www-nature-com.ezproxy.med.nyu.edu/articles/s41417-023-00629-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21.png"/><Relationship Id="rId5" Type="http://schemas.openxmlformats.org/officeDocument/2006/relationships/hyperlink" Target="https://www.sli.do/features-google-slides?payload=eyJwb2xsVXVpZCI6Ijk2NTQzYzdjLTM2MTEtNGQ3Mi04YTc3LWFjZDk1Y2QyNzRhOCIsInByZXNlbnRhdGlvbklkIjoiMWR1cE1lOXgxVmpDZTBaOS1mWDdia05WUVFzckh3a3lfaGRzQm1mTnNfdEkiLCJzbGlkZUlkIjoiU0xJREVTX0FQSTY0MTM1Nzk0N18wIiwidGltZWxpbmUiOlt7InBvbGxRdWVzdGlvblV1aWQiOiI3MzkzZWRkOS1hNDE2LTQ3NTEtOThlYi0wYTY0ZGE1NDI4ZTgiLCJzaG93UmVzdWx0cyI6dHJ1ZX1dLCJ0eXBlIjoiU2xpZG9Qb2xsIn0%3D"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5.png"/><Relationship Id="rId5" Type="http://schemas.openxmlformats.org/officeDocument/2006/relationships/hyperlink" Target="https://www.sli.do/features-google-slides?payload=eyJwb2xsVXVpZCI6IjNmOWVkYzZlLWU0YTgtNDYxZC1iNjA5LWM1YmJkY2JiMjM3ZSIsInByZXNlbnRhdGlvbklkIjoiMWR1cE1lOXgxVmpDZTBaOS1mWDdia05WUVFzckh3a3lfaGRzQm1mTnNfdEkiLCJzbGlkZUlkIjoiU0xJREVTX0FQSTEzNDA0NDkxMTVfMCIsInRpbWVsaW5lIjpbeyJzaG93UmVzdWx0cyI6dHJ1ZSwicG9sbFF1ZXN0aW9uVXVpZCI6IjBkZTA3NjQ0LTZlMWYtNGRhZS1hMDMzLTA1NDBmMmRkM2UyMSJ9XSwidHlwZSI6IlNsaWRvUG9sbCJ9"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s://med.nyu.edu/centers-programs/healthcare-innovation-delivery-science/predictive-analytics-un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5.png"/><Relationship Id="rId5" Type="http://schemas.openxmlformats.org/officeDocument/2006/relationships/hyperlink" Target="https://www.sli.do/features-google-slides?payload=eyJwb2xsVXVpZCI6IjJmZGQzYmRjLWZlZmYtNDg5OS05ZjZkLWYyNGE5YWQ3OTFmMiIsInByZXNlbnRhdGlvbklkIjoiMWR1cE1lOXgxVmpDZTBaOS1mWDdia05WUVFzckh3a3lfaGRzQm1mTnNfdEkiLCJzbGlkZUlkIjoiU0xJREVTX0FQSTYwMzAwODY4NF8wIiwidGltZWxpbmUiOlt7InNob3dSZXN1bHRzIjp0cnVlLCJwb2xsUXVlc3Rpb25VdWlkIjoiYjQyY2NjMzItZWRmYS00N2UwLTlkNzktY2EwYWE5YzFlMmU2In1dLCJ0eXBlIjoiU2xpZG9Qb2xsIn0%3D"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hyperlink" Target="https://www-nature-com.ezproxy.med.nyu.edu/articles/s41417-023-00629-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21.png"/><Relationship Id="rId5" Type="http://schemas.openxmlformats.org/officeDocument/2006/relationships/hyperlink" Target="https://www.sli.do/features-google-slides?payload=eyJwb2xsVXVpZCI6ImRmODVkMTM3LWM4MzktNDJlMC04ZTJiLWYwZGQzYjkyMTE1ZCIsInByZXNlbnRhdGlvbklkIjoiMWR1cE1lOXgxVmpDZTBaOS1mWDdia05WUVFzckh3a3lfaGRzQm1mTnNfdEkiLCJzbGlkZUlkIjoiU0xJREVTX0FQSTEzNjU4NTU1MDBfMCIsInRpbWVsaW5lIjpbeyJwb2xsUXVlc3Rpb25VdWlkIjoiODIyOWUzYzUtNzg5ZC00MmY0LTk0YmMtZGJkNDkxYzNjOGNkIiwic2hvd1Jlc3VsdHMiOnRydWV9XSwidHlwZSI6IlNsaWRvUG9sbCJ9"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5.png"/><Relationship Id="rId5" Type="http://schemas.openxmlformats.org/officeDocument/2006/relationships/hyperlink" Target="https://www.sli.do/features-google-slides?payload=eyJwb2xsVXVpZCI6ImE0OWRiN2EwLTEwOWQtNGI3Ny1iNGMzLWU3NmJlMjYyM2IwYyIsInByZXNlbnRhdGlvbklkIjoiMWR1cE1lOXgxVmpDZTBaOS1mWDdia05WUVFzckh3a3lfaGRzQm1mTnNfdEkiLCJzbGlkZUlkIjoiU0xJREVTX0FQSTE1ODI3MzUwNjhfMCIsInRpbWVsaW5lIjpbeyJzaG93UmVzdWx0cyI6dHJ1ZSwicG9sbFF1ZXN0aW9uVXVpZCI6ImZhNjA4Nzk2LWE4MzItNDhlOS05YjI2LTgzMGU3Mjc5ZjA0OCJ9XSwidHlwZSI6IlNsaWRvUG9sbCJ9"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mJiMGU3NmI1LTYxYjUtNDViNC04NjgwLTBmY2Y4YjlkNTVmNiIsInByZXNlbnRhdGlvbklkIjoiMWR1cE1lOXgxVmpDZTBaOS1mWDdia05WUVFzckh3a3lfaGRzQm1mTnNfdEkiLCJzbGlkZUlkIjoiU0xJREVTX0FQSTEyMTQ2ODUyMjlfMCIsInRpbWVsaW5lIjpbeyJwb2xsUXVlc3Rpb25VdWlkIjoiNmEzMThmYzUtOWQzMy00Zjg3LThhYzktMGE2ODkxZjM0NGI5Iiwic2hvd1Jlc3VsdHMiOnRydWV9XSwidHlwZSI6IlNsaWRvUG9sbCJ9"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21.png"/><Relationship Id="rId5" Type="http://schemas.openxmlformats.org/officeDocument/2006/relationships/hyperlink" Target="https://www.sli.do/features-google-slides?payload=eyJwb2xsVXVpZCI6IjNkMzM4YTA4LWNjOTQtNDYyZS1hYTUxLWQ3NjU1YjY2ZmNhNyIsInByZXNlbnRhdGlvbklkIjoiMWR1cE1lOXgxVmpDZTBaOS1mWDdia05WUVFzckh3a3lfaGRzQm1mTnNfdEkiLCJzbGlkZUlkIjoiU0xJREVTX0FQSTEwNjgxODYxMjlfMCIsInRpbWVsaW5lIjpbeyJwb2xsUXVlc3Rpb25VdWlkIjoiNjI1YzI1NTktN2VhNS00M2MzLTg0YjQtODY1ZTBlYjQ1ZjM5Iiwic2hvd1Jlc3VsdHMiOnRydWV9XSwidHlwZSI6IlNsaWRvUG9sbCJ9"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hyperlink" Target="https://onlinelibrary-wiley-com.ezproxy.med.nyu.edu/doi/10.1111/imcb.12687" TargetMode="External"/><Relationship Id="rId4" Type="http://schemas.openxmlformats.org/officeDocument/2006/relationships/hyperlink" Target="https://www-ncbi-nlm-nih-gov.ezproxy.med.nyu.edu/pmc/articles/PMC755670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hyperlink" Target="https://www.zotero.org/google-docs/?NGeo8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5.png"/><Relationship Id="rId5" Type="http://schemas.openxmlformats.org/officeDocument/2006/relationships/hyperlink" Target="https://www.sli.do/features-google-slides?payload=eyJwb2xsVXVpZCI6Ijk5Y2RmNjg2LWM2Y2ItNDg2OC05MjgyLWE1YmM3NDhkYjdkMCIsInByZXNlbnRhdGlvbklkIjoiMWR1cE1lOXgxVmpDZTBaOS1mWDdia05WUVFzckh3a3lfaGRzQm1mTnNfdEkiLCJzbGlkZUlkIjoiU0xJREVTX0FQSTk0MzQ3MzA0N18wIiwidGltZWxpbmUiOlt7InNob3dSZXN1bHRzIjp0cnVlLCJwb2xsUXVlc3Rpb25VdWlkIjoiYWU2NzE1ZTEtNjllOC00OGRmLWI0N2YtMzViNWViMjgwYmNkIn1dLCJ0eXBlIjoiU2xpZG9Qb2xsIn0%3D"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5.png"/><Relationship Id="rId5" Type="http://schemas.openxmlformats.org/officeDocument/2006/relationships/hyperlink" Target="https://www.sli.do/features-google-slides?payload=eyJwb2xsVXVpZCI6IjE0MjkyNjJlLTBkMWUtNDE2Mi1iY2U4LWIwZmJiMGIwMDFhNiIsInByZXNlbnRhdGlvbklkIjoiMWR1cE1lOXgxVmpDZTBaOS1mWDdia05WUVFzckh3a3lfaGRzQm1mTnNfdEkiLCJzbGlkZUlkIjoiU0xJREVTX0FQSTEzNjQ3NzgzODlfMCIsInRpbWVsaW5lIjpbeyJzaG93UmVzdWx0cyI6dHJ1ZSwicG9sbFF1ZXN0aW9uVXVpZCI6ImUwOWY2YzhiLWZhZDctNDE5Mi04OWQ4LWZhMThjNzM0MDQ4MiJ9XSwidHlwZSI6IlNsaWRvUG9sbCJ9" TargetMode="External"/><Relationship Id="rId6" Type="http://schemas.openxmlformats.org/officeDocument/2006/relationships/image" Target="../media/image2.png"/><Relationship Id="rId7" Type="http://schemas.openxmlformats.org/officeDocument/2006/relationships/hyperlink" Target="https://chrome.google.com/webstore/detail/slido/dhhclfjehmpacimcdknijodpjpmppki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hyperlink" Target="https://www.sli.do/features-google-slides?payload=eyJwb2xsVXVpZCI6IjYxZmY1N2JhLTM3MDktNDAzMi05OTdkLWE3OGFiZDNkZjk0OCIsInByZXNlbnRhdGlvbklkIjoiMWR1cE1lOXgxVmpDZTBaOS1mWDdia05WUVFzckh3a3lfaGRzQm1mTnNfdEkiLCJzbGlkZUlkIjoiZzI3NjM3ZjIxYTdkXzBfMCIsInRpbWVsaW5lIjpbeyJzaG93UmVzdWx0cyI6dHJ1ZSwicG9sbFF1ZXN0aW9uVXVpZCI6ImExNWM2MzM2LWFmODYtNDU5ZC1hYmFhLWRlZGM1ZTg2YWVmNSJ9XSwidHlwZSI6IlNsaWRvUG9sbCJ9" TargetMode="External"/><Relationship Id="rId4" Type="http://schemas.openxmlformats.org/officeDocument/2006/relationships/image" Target="../media/image2.png"/><Relationship Id="rId5" Type="http://schemas.openxmlformats.org/officeDocument/2006/relationships/hyperlink" Target="https://chrome.google.com/webstore/detail/slido/dhhclfjehmpacimcdknijodpjpmppkii" TargetMode="External"/><Relationship Id="rId6" Type="http://schemas.openxmlformats.org/officeDocument/2006/relationships/hyperlink" Target="https://www.sli.do/features-google-slides?interaction-type=TXVsdGlwbGVDaG9pY2U%3D" TargetMode="External"/><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2"/>
          <p:cNvSpPr txBox="1"/>
          <p:nvPr>
            <p:ph type="ctrTitle"/>
          </p:nvPr>
        </p:nvSpPr>
        <p:spPr>
          <a:xfrm>
            <a:off x="310900" y="1085250"/>
            <a:ext cx="5514600" cy="1846800"/>
          </a:xfrm>
          <a:prstGeom prst="rect">
            <a:avLst/>
          </a:prstGeom>
          <a:noFill/>
          <a:ln>
            <a:noFill/>
          </a:ln>
        </p:spPr>
        <p:txBody>
          <a:bodyPr anchorCtr="0" anchor="b" bIns="0" lIns="0" spcFirstLastPara="1" rIns="0" wrap="square" tIns="0">
            <a:noAutofit/>
          </a:bodyPr>
          <a:lstStyle/>
          <a:p>
            <a:pPr indent="0" lvl="0" marL="0" rtl="0" algn="l">
              <a:lnSpc>
                <a:spcPct val="83000"/>
              </a:lnSpc>
              <a:spcBef>
                <a:spcPts val="0"/>
              </a:spcBef>
              <a:spcAft>
                <a:spcPts val="0"/>
              </a:spcAft>
              <a:buClr>
                <a:schemeClr val="lt1"/>
              </a:buClr>
              <a:buSzPts val="3200"/>
              <a:buFont typeface="Arial"/>
              <a:buNone/>
            </a:pPr>
            <a:r>
              <a:rPr lang="en-US"/>
              <a:t>Rigor and Reproducibility:</a:t>
            </a:r>
            <a:endParaRPr/>
          </a:p>
          <a:p>
            <a:pPr indent="0" lvl="0" marL="0" rtl="0" algn="l">
              <a:lnSpc>
                <a:spcPct val="83000"/>
              </a:lnSpc>
              <a:spcBef>
                <a:spcPts val="0"/>
              </a:spcBef>
              <a:spcAft>
                <a:spcPts val="0"/>
              </a:spcAft>
              <a:buClr>
                <a:schemeClr val="lt1"/>
              </a:buClr>
              <a:buSzPts val="3200"/>
              <a:buFont typeface="Arial"/>
              <a:buNone/>
            </a:pPr>
            <a:r>
              <a:rPr lang="en-US"/>
              <a:t>Scientific Premise II</a:t>
            </a:r>
            <a:endParaRPr/>
          </a:p>
        </p:txBody>
      </p:sp>
      <p:sp>
        <p:nvSpPr>
          <p:cNvPr id="403" name="Google Shape;403;p22"/>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p>
            <a:pPr indent="0" lvl="0" marL="0" rtl="0" algn="l">
              <a:lnSpc>
                <a:spcPct val="105000"/>
              </a:lnSpc>
              <a:spcBef>
                <a:spcPts val="0"/>
              </a:spcBef>
              <a:spcAft>
                <a:spcPts val="0"/>
              </a:spcAft>
              <a:buClr>
                <a:schemeClr val="lt1"/>
              </a:buClr>
              <a:buSzPts val="1800"/>
              <a:buNone/>
            </a:pPr>
            <a:r>
              <a:rPr lang="en-US"/>
              <a:t>Fred LaPolla MLS </a:t>
            </a:r>
            <a:endParaRPr/>
          </a:p>
        </p:txBody>
      </p:sp>
      <p:pic>
        <p:nvPicPr>
          <p:cNvPr id="404" name="Google Shape;404;p22"/>
          <p:cNvPicPr preferRelativeResize="0"/>
          <p:nvPr>
            <p:ph idx="2" type="pic"/>
          </p:nvPr>
        </p:nvPicPr>
        <p:blipFill rotWithShape="1">
          <a:blip r:embed="rId3">
            <a:alphaModFix/>
          </a:blip>
          <a:srcRect b="125" l="0" r="0" t="126"/>
          <a:stretch/>
        </p:blipFill>
        <p:spPr>
          <a:xfrm>
            <a:off x="6103938" y="0"/>
            <a:ext cx="3040062" cy="5143500"/>
          </a:xfrm>
          <a:prstGeom prst="rect">
            <a:avLst/>
          </a:prstGeom>
          <a:solidFill>
            <a:srgbClr val="D8D8D8"/>
          </a:solidFill>
          <a:ln>
            <a:noFill/>
          </a:ln>
        </p:spPr>
      </p:pic>
      <p:sp>
        <p:nvSpPr>
          <p:cNvPr id="405" name="Google Shape;405;p22"/>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p>
            <a:pPr indent="0" lvl="0" marL="0" rtl="0" algn="l">
              <a:spcBef>
                <a:spcPts val="0"/>
              </a:spcBef>
              <a:spcAft>
                <a:spcPts val="0"/>
              </a:spcAft>
              <a:buNone/>
            </a:pPr>
            <a:r>
              <a:rPr lang="en-US"/>
              <a:t>NYU Langone Health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0" name="Shape 480"/>
        <p:cNvGrpSpPr/>
        <p:nvPr/>
      </p:nvGrpSpPr>
      <p:grpSpPr>
        <a:xfrm>
          <a:off x="0" y="0"/>
          <a:ext cx="0" cy="0"/>
          <a:chOff x="0" y="0"/>
          <a:chExt cx="0" cy="0"/>
        </a:xfrm>
      </p:grpSpPr>
      <p:pic>
        <p:nvPicPr>
          <p:cNvPr descr="poll-type-id" id="481" name="Google Shape;481;p31">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82" name="Google Shape;482;p31">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83" name="Google Shape;483;p31"/>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What were some of the ways bias may be introduced in a study?</a:t>
            </a:r>
            <a:endParaRPr b="1" sz="3600">
              <a:solidFill>
                <a:srgbClr val="5B5B5B"/>
              </a:solidFill>
              <a:latin typeface="Roboto"/>
              <a:ea typeface="Roboto"/>
              <a:cs typeface="Roboto"/>
              <a:sym typeface="Roboto"/>
            </a:endParaRPr>
          </a:p>
        </p:txBody>
      </p:sp>
      <p:sp>
        <p:nvSpPr>
          <p:cNvPr descr="footer-id" id="484" name="Google Shape;484;p31"/>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85" name="Google Shape;485;p31"/>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2"/>
          <p:cNvSpPr txBox="1"/>
          <p:nvPr>
            <p:ph type="title"/>
          </p:nvPr>
        </p:nvSpPr>
        <p:spPr>
          <a:xfrm>
            <a:off x="326211" y="339575"/>
            <a:ext cx="792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Common sources of Bias and Error</a:t>
            </a:r>
            <a:endParaRPr/>
          </a:p>
        </p:txBody>
      </p:sp>
      <p:sp>
        <p:nvSpPr>
          <p:cNvPr id="491" name="Google Shape;491;p32"/>
          <p:cNvSpPr txBox="1"/>
          <p:nvPr>
            <p:ph idx="1" type="body"/>
          </p:nvPr>
        </p:nvSpPr>
        <p:spPr>
          <a:xfrm>
            <a:off x="325000" y="857700"/>
            <a:ext cx="40983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400">
                <a:solidFill>
                  <a:srgbClr val="000000"/>
                </a:solidFill>
              </a:rPr>
              <a:t>Bias</a:t>
            </a:r>
            <a:endParaRPr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Lack of randomization</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Lack of blinding</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Population selection problems</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Housing differences</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Analysis flaws</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Publication bias</a:t>
            </a:r>
            <a:endParaRPr b="0" sz="2400">
              <a:solidFill>
                <a:srgbClr val="000000"/>
              </a:solidFill>
            </a:endParaRPr>
          </a:p>
          <a:p>
            <a:pPr indent="0" lvl="0" marL="0" rtl="0" algn="l">
              <a:lnSpc>
                <a:spcPct val="117000"/>
              </a:lnSpc>
              <a:spcBef>
                <a:spcPts val="0"/>
              </a:spcBef>
              <a:spcAft>
                <a:spcPts val="0"/>
              </a:spcAft>
              <a:buNone/>
            </a:pPr>
            <a:r>
              <a:t/>
            </a:r>
            <a:endParaRPr sz="1400"/>
          </a:p>
        </p:txBody>
      </p:sp>
      <p:sp>
        <p:nvSpPr>
          <p:cNvPr id="492" name="Google Shape;492;p32"/>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93" name="Google Shape;493;p3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32"/>
          <p:cNvSpPr txBox="1"/>
          <p:nvPr>
            <p:ph idx="1" type="body"/>
          </p:nvPr>
        </p:nvSpPr>
        <p:spPr>
          <a:xfrm>
            <a:off x="4707050" y="864275"/>
            <a:ext cx="40983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400">
                <a:solidFill>
                  <a:srgbClr val="000000"/>
                </a:solidFill>
              </a:rPr>
              <a:t>Error</a:t>
            </a:r>
            <a:endParaRPr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Accuracy of measurements</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Imprecise measurements</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Human error</a:t>
            </a:r>
            <a:endParaRPr b="0" sz="2400">
              <a:solidFill>
                <a:srgbClr val="000000"/>
              </a:solidFill>
            </a:endParaRPr>
          </a:p>
          <a:p>
            <a:pPr indent="0" lvl="0" marL="0" rtl="0" algn="l">
              <a:lnSpc>
                <a:spcPct val="117000"/>
              </a:lnSpc>
              <a:spcBef>
                <a:spcPts val="0"/>
              </a:spcBef>
              <a:spcAft>
                <a:spcPts val="0"/>
              </a:spcAft>
              <a:buNone/>
            </a:pPr>
            <a:r>
              <a:rPr b="0" lang="en-US" sz="2400">
                <a:solidFill>
                  <a:srgbClr val="000000"/>
                </a:solidFill>
              </a:rPr>
              <a:t>Reporting errors</a:t>
            </a:r>
            <a:endParaRPr b="0" sz="2400">
              <a:solidFill>
                <a:srgbClr val="000000"/>
              </a:solidFill>
            </a:endParaRPr>
          </a:p>
          <a:p>
            <a:pPr indent="0" lvl="0" marL="0" rtl="0" algn="l">
              <a:lnSpc>
                <a:spcPct val="117000"/>
              </a:lnSpc>
              <a:spcBef>
                <a:spcPts val="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 name="Shape 499"/>
        <p:cNvGrpSpPr/>
        <p:nvPr/>
      </p:nvGrpSpPr>
      <p:grpSpPr>
        <a:xfrm>
          <a:off x="0" y="0"/>
          <a:ext cx="0" cy="0"/>
          <a:chOff x="0" y="0"/>
          <a:chExt cx="0" cy="0"/>
        </a:xfrm>
      </p:grpSpPr>
      <p:pic>
        <p:nvPicPr>
          <p:cNvPr descr="poll-type-id" id="500" name="Google Shape;500;p33">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01" name="Google Shape;501;p33">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502" name="Google Shape;502;p3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Thinking back to your memory of the various guidelines we saw, what are some things we want to report on in our methods to increase reproducibility and decrease bias?</a:t>
            </a:r>
            <a:endParaRPr b="1" sz="2400">
              <a:solidFill>
                <a:srgbClr val="5B5B5B"/>
              </a:solidFill>
              <a:latin typeface="Roboto"/>
              <a:ea typeface="Roboto"/>
              <a:cs typeface="Roboto"/>
              <a:sym typeface="Roboto"/>
            </a:endParaRPr>
          </a:p>
        </p:txBody>
      </p:sp>
      <p:sp>
        <p:nvSpPr>
          <p:cNvPr descr="footer-id" id="503" name="Google Shape;503;p33"/>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504" name="Google Shape;504;p33"/>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4"/>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11" name="Google Shape;511;p34"/>
          <p:cNvSpPr txBox="1"/>
          <p:nvPr>
            <p:ph idx="4294967295" type="title"/>
          </p:nvPr>
        </p:nvSpPr>
        <p:spPr>
          <a:xfrm>
            <a:off x="326211" y="339575"/>
            <a:ext cx="792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Review the methods for this paper and evaluate strengths and weaknesses from a reproducibility standpoint</a:t>
            </a:r>
            <a:endParaRPr/>
          </a:p>
        </p:txBody>
      </p:sp>
      <p:sp>
        <p:nvSpPr>
          <p:cNvPr id="512" name="Google Shape;512;p34"/>
          <p:cNvSpPr txBox="1"/>
          <p:nvPr/>
        </p:nvSpPr>
        <p:spPr>
          <a:xfrm>
            <a:off x="513500" y="1783750"/>
            <a:ext cx="865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u="sng">
                <a:solidFill>
                  <a:schemeClr val="hlink"/>
                </a:solidFill>
                <a:hlinkClick r:id="rId3"/>
              </a:rPr>
              <a:t>https://www-nature-com.ezproxy.med.nyu.edu/articles/s41417-023-00629-8</a:t>
            </a:r>
            <a:r>
              <a:rPr lang="en-US" sz="2300"/>
              <a:t>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7" name="Shape 517"/>
        <p:cNvGrpSpPr/>
        <p:nvPr/>
      </p:nvGrpSpPr>
      <p:grpSpPr>
        <a:xfrm>
          <a:off x="0" y="0"/>
          <a:ext cx="0" cy="0"/>
          <a:chOff x="0" y="0"/>
          <a:chExt cx="0" cy="0"/>
        </a:xfrm>
      </p:grpSpPr>
      <p:pic>
        <p:nvPicPr>
          <p:cNvPr descr="poll-type-id" id="518" name="Google Shape;518;p3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19" name="Google Shape;519;p3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520" name="Google Shape;520;p3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What were some strengths and weaknesses of the methods section?</a:t>
            </a:r>
            <a:endParaRPr b="1" sz="3600">
              <a:solidFill>
                <a:srgbClr val="5B5B5B"/>
              </a:solidFill>
              <a:latin typeface="Roboto"/>
              <a:ea typeface="Roboto"/>
              <a:cs typeface="Roboto"/>
              <a:sym typeface="Roboto"/>
            </a:endParaRPr>
          </a:p>
        </p:txBody>
      </p:sp>
      <p:sp>
        <p:nvSpPr>
          <p:cNvPr descr="footer-id" id="521" name="Google Shape;521;p3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522" name="Google Shape;522;p3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6"/>
          <p:cNvSpPr txBox="1"/>
          <p:nvPr>
            <p:ph type="title"/>
          </p:nvPr>
        </p:nvSpPr>
        <p:spPr>
          <a:xfrm>
            <a:off x="327100" y="306900"/>
            <a:ext cx="88170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Optimizing AI for Literature Review</a:t>
            </a:r>
            <a:endParaRPr/>
          </a:p>
        </p:txBody>
      </p:sp>
      <p:sp>
        <p:nvSpPr>
          <p:cNvPr id="528" name="Google Shape;528;p36"/>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29" name="Google Shape;529;p36"/>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4" name="Shape 534"/>
        <p:cNvGrpSpPr/>
        <p:nvPr/>
      </p:nvGrpSpPr>
      <p:grpSpPr>
        <a:xfrm>
          <a:off x="0" y="0"/>
          <a:ext cx="0" cy="0"/>
          <a:chOff x="0" y="0"/>
          <a:chExt cx="0" cy="0"/>
        </a:xfrm>
      </p:grpSpPr>
      <p:pic>
        <p:nvPicPr>
          <p:cNvPr descr="poll-type-id" id="535" name="Google Shape;535;p37">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36" name="Google Shape;536;p37">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537" name="Google Shape;537;p3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Have you ever used an AI tool to summarize or appraise literature?</a:t>
            </a:r>
            <a:endParaRPr b="1" sz="3600">
              <a:solidFill>
                <a:srgbClr val="5B5B5B"/>
              </a:solidFill>
              <a:latin typeface="Roboto"/>
              <a:ea typeface="Roboto"/>
              <a:cs typeface="Roboto"/>
              <a:sym typeface="Roboto"/>
            </a:endParaRPr>
          </a:p>
        </p:txBody>
      </p:sp>
      <p:sp>
        <p:nvSpPr>
          <p:cNvPr descr="footer-id" id="538" name="Google Shape;538;p37"/>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539" name="Google Shape;539;p37"/>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8"/>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545" name="Google Shape;545;p38"/>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4300">
                <a:solidFill>
                  <a:srgbClr val="000000"/>
                </a:solidFill>
              </a:rPr>
              <a:t>Do not upload proprietary information into a public AI interface. </a:t>
            </a:r>
            <a:endParaRPr sz="4300">
              <a:solidFill>
                <a:srgbClr val="000000"/>
              </a:solidFill>
            </a:endParaRPr>
          </a:p>
          <a:p>
            <a:pPr indent="0" lvl="0" marL="0" rtl="0" algn="l">
              <a:lnSpc>
                <a:spcPct val="117000"/>
              </a:lnSpc>
              <a:spcBef>
                <a:spcPts val="0"/>
              </a:spcBef>
              <a:spcAft>
                <a:spcPts val="0"/>
              </a:spcAft>
              <a:buNone/>
            </a:pPr>
            <a:r>
              <a:t/>
            </a:r>
            <a:endParaRPr sz="1400"/>
          </a:p>
        </p:txBody>
      </p:sp>
      <p:sp>
        <p:nvSpPr>
          <p:cNvPr id="546" name="Google Shape;546;p38"/>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47" name="Google Shape;547;p3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9"/>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553" name="Google Shape;553;p39"/>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4300">
                <a:solidFill>
                  <a:srgbClr val="000000"/>
                </a:solidFill>
              </a:rPr>
              <a:t>Do not upload Private Health Information into a public AI interface. </a:t>
            </a:r>
            <a:endParaRPr sz="4300">
              <a:solidFill>
                <a:srgbClr val="000000"/>
              </a:solidFill>
            </a:endParaRPr>
          </a:p>
          <a:p>
            <a:pPr indent="0" lvl="0" marL="0" rtl="0" algn="l">
              <a:lnSpc>
                <a:spcPct val="117000"/>
              </a:lnSpc>
              <a:spcBef>
                <a:spcPts val="0"/>
              </a:spcBef>
              <a:spcAft>
                <a:spcPts val="0"/>
              </a:spcAft>
              <a:buNone/>
            </a:pPr>
            <a:r>
              <a:t/>
            </a:r>
            <a:endParaRPr sz="1400"/>
          </a:p>
        </p:txBody>
      </p:sp>
      <p:sp>
        <p:nvSpPr>
          <p:cNvPr id="554" name="Google Shape;554;p39"/>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55" name="Google Shape;555;p39"/>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0"/>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561" name="Google Shape;561;p40"/>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3200">
                <a:solidFill>
                  <a:srgbClr val="000000"/>
                </a:solidFill>
              </a:rPr>
              <a:t>Contact the AI team for proprietary cases: </a:t>
            </a:r>
            <a:r>
              <a:rPr lang="en-US" sz="3200" u="sng">
                <a:solidFill>
                  <a:schemeClr val="hlink"/>
                </a:solidFill>
                <a:hlinkClick r:id="rId3"/>
              </a:rPr>
              <a:t>https://med.nyu.edu/centers-programs/healthcare-innovation-delivery-science/predictive-analytics-unit</a:t>
            </a:r>
            <a:r>
              <a:rPr lang="en-US" sz="3200">
                <a:solidFill>
                  <a:srgbClr val="000000"/>
                </a:solidFill>
              </a:rPr>
              <a:t> </a:t>
            </a:r>
            <a:endParaRPr sz="3200">
              <a:solidFill>
                <a:srgbClr val="000000"/>
              </a:solidFill>
            </a:endParaRPr>
          </a:p>
          <a:p>
            <a:pPr indent="0" lvl="0" marL="0" rtl="0" algn="l">
              <a:lnSpc>
                <a:spcPct val="117000"/>
              </a:lnSpc>
              <a:spcBef>
                <a:spcPts val="0"/>
              </a:spcBef>
              <a:spcAft>
                <a:spcPts val="0"/>
              </a:spcAft>
              <a:buNone/>
            </a:pPr>
            <a:r>
              <a:t/>
            </a:r>
            <a:endParaRPr sz="300"/>
          </a:p>
        </p:txBody>
      </p:sp>
      <p:sp>
        <p:nvSpPr>
          <p:cNvPr id="562" name="Google Shape;562;p40"/>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63" name="Google Shape;563;p40"/>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3"/>
          <p:cNvSpPr txBox="1"/>
          <p:nvPr>
            <p:ph type="title"/>
          </p:nvPr>
        </p:nvSpPr>
        <p:spPr>
          <a:xfrm>
            <a:off x="327107" y="306907"/>
            <a:ext cx="5395885" cy="2267712"/>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Review</a:t>
            </a:r>
            <a:endParaRPr/>
          </a:p>
        </p:txBody>
      </p:sp>
      <p:sp>
        <p:nvSpPr>
          <p:cNvPr id="411" name="Google Shape;411;p23"/>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12" name="Google Shape;412;p23"/>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569" name="Google Shape;569;p41"/>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Currently for summaries, Bing Chat may be more useful than chat.openai.com or Google Bard (in my experience as of August 2023). </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rPr lang="en-US" sz="2900">
                <a:solidFill>
                  <a:srgbClr val="000000"/>
                </a:solidFill>
              </a:rPr>
              <a:t>This is because it can go to websites to search unlike chat.openai.com, and in my experience just did a better job than Bard.</a:t>
            </a:r>
            <a:endParaRPr sz="2900">
              <a:solidFill>
                <a:srgbClr val="000000"/>
              </a:solidFill>
            </a:endParaRPr>
          </a:p>
          <a:p>
            <a:pPr indent="0" lvl="0" marL="0" rtl="0" algn="l">
              <a:lnSpc>
                <a:spcPct val="117000"/>
              </a:lnSpc>
              <a:spcBef>
                <a:spcPts val="0"/>
              </a:spcBef>
              <a:spcAft>
                <a:spcPts val="0"/>
              </a:spcAft>
              <a:buNone/>
            </a:pPr>
            <a:r>
              <a:t/>
            </a:r>
            <a:endParaRPr sz="2000"/>
          </a:p>
        </p:txBody>
      </p:sp>
      <p:sp>
        <p:nvSpPr>
          <p:cNvPr id="570" name="Google Shape;570;p41"/>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71" name="Google Shape;571;p41"/>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2"/>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577" name="Google Shape;577;p42"/>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Sample prompt (your mileage may vary):</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from a standpoint of following the Arrive guidelines, site: https://arriveguidelines.org/arrive-guidelines. Explain your reasoning at each step. Place results in a table. If you do not know, write "IDK": """ &lt;text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578" name="Google Shape;578;p42"/>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79" name="Google Shape;579;p4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3"/>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585" name="Google Shape;585;p43"/>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Be specific in what you want the tool to do:</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lang="en-US" sz="2200">
                <a:solidFill>
                  <a:srgbClr val="000000"/>
                </a:solidFill>
                <a:latin typeface="Roboto"/>
                <a:ea typeface="Roboto"/>
                <a:cs typeface="Roboto"/>
                <a:sym typeface="Roboto"/>
              </a:rPr>
              <a:t>Summarize strengths and weaknesses of the following methods section</a:t>
            </a:r>
            <a:r>
              <a:rPr b="0" lang="en-US" sz="2200">
                <a:solidFill>
                  <a:srgbClr val="000000"/>
                </a:solidFill>
                <a:latin typeface="Roboto"/>
                <a:ea typeface="Roboto"/>
                <a:cs typeface="Roboto"/>
                <a:sym typeface="Roboto"/>
              </a:rPr>
              <a:t> from a standpoint of following the Arrive guidelines, site: https://arriveguidelines.org/arrive-guidelines. Explain your reasoning at each step. Place results in a table. If you do not know, write "IDK": """ &lt;text here&gt;</a:t>
            </a:r>
            <a:endParaRPr sz="3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586" name="Google Shape;586;p43"/>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87" name="Google Shape;587;p43"/>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4"/>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593" name="Google Shape;593;p44"/>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Refer to a source by which to summarize, in order to lower the odds of hallucination:</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a:t>
            </a:r>
            <a:r>
              <a:rPr lang="en-US" sz="2100">
                <a:solidFill>
                  <a:srgbClr val="000000"/>
                </a:solidFill>
                <a:latin typeface="Roboto"/>
                <a:ea typeface="Roboto"/>
                <a:cs typeface="Roboto"/>
                <a:sym typeface="Roboto"/>
              </a:rPr>
              <a:t>from a standpoint of following the Arrive guidelines, site: https://arriveguidelines.org/arrive-guidelines.</a:t>
            </a:r>
            <a:r>
              <a:rPr b="0" lang="en-US" sz="2100">
                <a:solidFill>
                  <a:srgbClr val="000000"/>
                </a:solidFill>
                <a:latin typeface="Roboto"/>
                <a:ea typeface="Roboto"/>
                <a:cs typeface="Roboto"/>
                <a:sym typeface="Roboto"/>
              </a:rPr>
              <a:t> Explain your reasoning at each step. Place results in a table. If you do not know, write "IDK": """ &lt;text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594" name="Google Shape;594;p44"/>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95" name="Google Shape;595;p44"/>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5"/>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601" name="Google Shape;601;p45"/>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In Bing, site: &lt;some url&gt; is a way to refer to an external source</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a:t>
            </a:r>
            <a:r>
              <a:rPr lang="en-US" sz="2100">
                <a:solidFill>
                  <a:srgbClr val="000000"/>
                </a:solidFill>
                <a:latin typeface="Roboto"/>
                <a:ea typeface="Roboto"/>
                <a:cs typeface="Roboto"/>
                <a:sym typeface="Roboto"/>
              </a:rPr>
              <a:t>from a standpoint of following the Arrive guidelines, site: https://arriveguidelines.org/arrive-guidelines.</a:t>
            </a:r>
            <a:r>
              <a:rPr b="0" lang="en-US" sz="2100">
                <a:solidFill>
                  <a:srgbClr val="000000"/>
                </a:solidFill>
                <a:latin typeface="Roboto"/>
                <a:ea typeface="Roboto"/>
                <a:cs typeface="Roboto"/>
                <a:sym typeface="Roboto"/>
              </a:rPr>
              <a:t> Explain your reasoning at each step. Place results in a table. If you do not know, write "IDK": """ &lt;text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602" name="Google Shape;602;p45"/>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03" name="Google Shape;603;p45"/>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6"/>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609" name="Google Shape;609;p46"/>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Having the AI walk through reasoning can help us ascertain if what it did makes sense and help us understand why.</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a:t>
            </a:r>
            <a:r>
              <a:rPr lang="en-US" sz="2100">
                <a:solidFill>
                  <a:srgbClr val="000000"/>
                </a:solidFill>
                <a:latin typeface="Roboto"/>
                <a:ea typeface="Roboto"/>
                <a:cs typeface="Roboto"/>
                <a:sym typeface="Roboto"/>
              </a:rPr>
              <a:t>f</a:t>
            </a:r>
            <a:r>
              <a:rPr b="0" lang="en-US" sz="2100">
                <a:solidFill>
                  <a:srgbClr val="000000"/>
                </a:solidFill>
                <a:latin typeface="Roboto"/>
                <a:ea typeface="Roboto"/>
                <a:cs typeface="Roboto"/>
                <a:sym typeface="Roboto"/>
              </a:rPr>
              <a:t>rom a standpoint of following the Arrive guidelines, site: https://arriveguidelines.org/arrive-guidelines.</a:t>
            </a:r>
            <a:r>
              <a:rPr b="0" lang="en-US" sz="2100">
                <a:solidFill>
                  <a:srgbClr val="000000"/>
                </a:solidFill>
                <a:latin typeface="Roboto"/>
                <a:ea typeface="Roboto"/>
                <a:cs typeface="Roboto"/>
                <a:sym typeface="Roboto"/>
              </a:rPr>
              <a:t> </a:t>
            </a:r>
            <a:r>
              <a:rPr lang="en-US" sz="2100">
                <a:solidFill>
                  <a:srgbClr val="000000"/>
                </a:solidFill>
                <a:latin typeface="Roboto"/>
                <a:ea typeface="Roboto"/>
                <a:cs typeface="Roboto"/>
                <a:sym typeface="Roboto"/>
              </a:rPr>
              <a:t>Explain your reasoning at each step. </a:t>
            </a:r>
            <a:r>
              <a:rPr b="0" lang="en-US" sz="2100">
                <a:solidFill>
                  <a:srgbClr val="000000"/>
                </a:solidFill>
                <a:latin typeface="Roboto"/>
                <a:ea typeface="Roboto"/>
                <a:cs typeface="Roboto"/>
                <a:sym typeface="Roboto"/>
              </a:rPr>
              <a:t>Place results in a table. If you do not know, write "IDK": """ &lt;text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610" name="Google Shape;610;p46"/>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11" name="Google Shape;611;p46"/>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7"/>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617" name="Google Shape;617;p47"/>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Putting information in a table is my personal preference to make it easier to read</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a:t>
            </a:r>
            <a:r>
              <a:rPr lang="en-US" sz="2100">
                <a:solidFill>
                  <a:srgbClr val="000000"/>
                </a:solidFill>
                <a:latin typeface="Roboto"/>
                <a:ea typeface="Roboto"/>
                <a:cs typeface="Roboto"/>
                <a:sym typeface="Roboto"/>
              </a:rPr>
              <a:t>f</a:t>
            </a:r>
            <a:r>
              <a:rPr b="0" lang="en-US" sz="2100">
                <a:solidFill>
                  <a:srgbClr val="000000"/>
                </a:solidFill>
                <a:latin typeface="Roboto"/>
                <a:ea typeface="Roboto"/>
                <a:cs typeface="Roboto"/>
                <a:sym typeface="Roboto"/>
              </a:rPr>
              <a:t>rom a standpoint of following the Arrive guidelines, site: https://arriveguidelines.org/arrive-guidelines. </a:t>
            </a:r>
            <a:r>
              <a:rPr b="0" lang="en-US" sz="2100">
                <a:solidFill>
                  <a:srgbClr val="000000"/>
                </a:solidFill>
                <a:latin typeface="Roboto"/>
                <a:ea typeface="Roboto"/>
                <a:cs typeface="Roboto"/>
                <a:sym typeface="Roboto"/>
              </a:rPr>
              <a:t>Explain your reasoning at each step. </a:t>
            </a:r>
            <a:r>
              <a:rPr lang="en-US" sz="2100">
                <a:solidFill>
                  <a:srgbClr val="000000"/>
                </a:solidFill>
                <a:latin typeface="Roboto"/>
                <a:ea typeface="Roboto"/>
                <a:cs typeface="Roboto"/>
                <a:sym typeface="Roboto"/>
              </a:rPr>
              <a:t>Place results in a table.</a:t>
            </a:r>
            <a:r>
              <a:rPr b="0" lang="en-US" sz="2100">
                <a:solidFill>
                  <a:srgbClr val="000000"/>
                </a:solidFill>
                <a:latin typeface="Roboto"/>
                <a:ea typeface="Roboto"/>
                <a:cs typeface="Roboto"/>
                <a:sym typeface="Roboto"/>
              </a:rPr>
              <a:t> If you do not know, write "IDK": """ &lt;text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618" name="Google Shape;618;p47"/>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19" name="Google Shape;619;p4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8"/>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625" name="Google Shape;625;p48"/>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Offer the AI an “out” to avoid invented information</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a:t>
            </a:r>
            <a:r>
              <a:rPr lang="en-US" sz="2100">
                <a:solidFill>
                  <a:srgbClr val="000000"/>
                </a:solidFill>
                <a:latin typeface="Roboto"/>
                <a:ea typeface="Roboto"/>
                <a:cs typeface="Roboto"/>
                <a:sym typeface="Roboto"/>
              </a:rPr>
              <a:t>f</a:t>
            </a:r>
            <a:r>
              <a:rPr b="0" lang="en-US" sz="2100">
                <a:solidFill>
                  <a:srgbClr val="000000"/>
                </a:solidFill>
                <a:latin typeface="Roboto"/>
                <a:ea typeface="Roboto"/>
                <a:cs typeface="Roboto"/>
                <a:sym typeface="Roboto"/>
              </a:rPr>
              <a:t>rom a standpoint of following the Arrive guidelines, site: https://arriveguidelines.org/arrive-guidelines. Explain your reasoning at each step. </a:t>
            </a:r>
            <a:r>
              <a:rPr lang="en-US" sz="2100">
                <a:solidFill>
                  <a:srgbClr val="000000"/>
                </a:solidFill>
                <a:latin typeface="Roboto"/>
                <a:ea typeface="Roboto"/>
                <a:cs typeface="Roboto"/>
                <a:sym typeface="Roboto"/>
              </a:rPr>
              <a:t>Place results in a table.</a:t>
            </a:r>
            <a:r>
              <a:rPr lang="en-US" sz="2100">
                <a:solidFill>
                  <a:srgbClr val="000000"/>
                </a:solidFill>
                <a:latin typeface="Roboto"/>
                <a:ea typeface="Roboto"/>
                <a:cs typeface="Roboto"/>
                <a:sym typeface="Roboto"/>
              </a:rPr>
              <a:t> If you do not know, write "IDK"</a:t>
            </a:r>
            <a:r>
              <a:rPr b="0" lang="en-US" sz="2100">
                <a:solidFill>
                  <a:srgbClr val="000000"/>
                </a:solidFill>
                <a:latin typeface="Roboto"/>
                <a:ea typeface="Roboto"/>
                <a:cs typeface="Roboto"/>
                <a:sym typeface="Roboto"/>
              </a:rPr>
              <a:t>: """ &lt;text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626" name="Google Shape;626;p48"/>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27" name="Google Shape;627;p4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9"/>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633" name="Google Shape;633;p49"/>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Demarcate text to analyze clearly</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a:t>
            </a:r>
            <a:r>
              <a:rPr lang="en-US" sz="2100">
                <a:solidFill>
                  <a:srgbClr val="000000"/>
                </a:solidFill>
                <a:latin typeface="Roboto"/>
                <a:ea typeface="Roboto"/>
                <a:cs typeface="Roboto"/>
                <a:sym typeface="Roboto"/>
              </a:rPr>
              <a:t>f</a:t>
            </a:r>
            <a:r>
              <a:rPr b="0" lang="en-US" sz="2100">
                <a:solidFill>
                  <a:srgbClr val="000000"/>
                </a:solidFill>
                <a:latin typeface="Roboto"/>
                <a:ea typeface="Roboto"/>
                <a:cs typeface="Roboto"/>
                <a:sym typeface="Roboto"/>
              </a:rPr>
              <a:t>rom a standpoint of following the Arrive guidelines, site: https://arriveguidelines.org/arrive-guidelines. Explain your reasoning at each step. </a:t>
            </a:r>
            <a:r>
              <a:rPr b="0" lang="en-US" sz="2100">
                <a:solidFill>
                  <a:srgbClr val="000000"/>
                </a:solidFill>
                <a:latin typeface="Roboto"/>
                <a:ea typeface="Roboto"/>
                <a:cs typeface="Roboto"/>
                <a:sym typeface="Roboto"/>
              </a:rPr>
              <a:t>Place results in a table. If you do not know, write "IDK":</a:t>
            </a:r>
            <a:r>
              <a:rPr b="0" lang="en-US" sz="2100">
                <a:solidFill>
                  <a:srgbClr val="000000"/>
                </a:solidFill>
                <a:latin typeface="Roboto"/>
                <a:ea typeface="Roboto"/>
                <a:cs typeface="Roboto"/>
                <a:sym typeface="Roboto"/>
              </a:rPr>
              <a:t> </a:t>
            </a:r>
            <a:r>
              <a:rPr lang="en-US" sz="2100">
                <a:solidFill>
                  <a:srgbClr val="000000"/>
                </a:solidFill>
                <a:latin typeface="Roboto"/>
                <a:ea typeface="Roboto"/>
                <a:cs typeface="Roboto"/>
                <a:sym typeface="Roboto"/>
              </a:rPr>
              <a:t>"""</a:t>
            </a:r>
            <a:r>
              <a:rPr b="0" lang="en-US" sz="2100">
                <a:solidFill>
                  <a:srgbClr val="000000"/>
                </a:solidFill>
                <a:latin typeface="Roboto"/>
                <a:ea typeface="Roboto"/>
                <a:cs typeface="Roboto"/>
                <a:sym typeface="Roboto"/>
              </a:rPr>
              <a:t> &lt;text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634" name="Google Shape;634;p49"/>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35" name="Google Shape;635;p49"/>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0"/>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641" name="Google Shape;641;p50"/>
          <p:cNvSpPr txBox="1"/>
          <p:nvPr>
            <p:ph idx="1" type="body"/>
          </p:nvPr>
        </p:nvSpPr>
        <p:spPr>
          <a:xfrm>
            <a:off x="325000" y="857700"/>
            <a:ext cx="81939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900">
                <a:solidFill>
                  <a:srgbClr val="000000"/>
                </a:solidFill>
              </a:rPr>
              <a:t>Break up the text since it will be too long for one exchange</a:t>
            </a:r>
            <a:endParaRPr sz="29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457200" rtl="0" algn="l">
              <a:lnSpc>
                <a:spcPct val="117000"/>
              </a:lnSpc>
              <a:spcBef>
                <a:spcPts val="0"/>
              </a:spcBef>
              <a:spcAft>
                <a:spcPts val="0"/>
              </a:spcAft>
              <a:buNone/>
            </a:pPr>
            <a:r>
              <a:rPr b="0" lang="en-US" sz="2100">
                <a:solidFill>
                  <a:srgbClr val="000000"/>
                </a:solidFill>
                <a:latin typeface="Roboto"/>
                <a:ea typeface="Roboto"/>
                <a:cs typeface="Roboto"/>
                <a:sym typeface="Roboto"/>
              </a:rPr>
              <a:t>Summarize strengths and weaknesses of the following methods section </a:t>
            </a:r>
            <a:r>
              <a:rPr lang="en-US" sz="2100">
                <a:solidFill>
                  <a:srgbClr val="000000"/>
                </a:solidFill>
                <a:latin typeface="Roboto"/>
                <a:ea typeface="Roboto"/>
                <a:cs typeface="Roboto"/>
                <a:sym typeface="Roboto"/>
              </a:rPr>
              <a:t>f</a:t>
            </a:r>
            <a:r>
              <a:rPr b="0" lang="en-US" sz="2100">
                <a:solidFill>
                  <a:srgbClr val="000000"/>
                </a:solidFill>
                <a:latin typeface="Roboto"/>
                <a:ea typeface="Roboto"/>
                <a:cs typeface="Roboto"/>
                <a:sym typeface="Roboto"/>
              </a:rPr>
              <a:t>rom a standpoint of following the Arrive guidelines, site: https://arriveguidelines.org/arrive-guidelines. Explain your reasoning at each step. Place results in a table. If you do not know, write "IDK": </a:t>
            </a:r>
            <a:r>
              <a:rPr lang="en-US" sz="2100">
                <a:solidFill>
                  <a:srgbClr val="000000"/>
                </a:solidFill>
                <a:latin typeface="Roboto"/>
                <a:ea typeface="Roboto"/>
                <a:cs typeface="Roboto"/>
                <a:sym typeface="Roboto"/>
              </a:rPr>
              <a:t>"""</a:t>
            </a:r>
            <a:r>
              <a:rPr b="0" lang="en-US" sz="2100">
                <a:solidFill>
                  <a:srgbClr val="000000"/>
                </a:solidFill>
                <a:latin typeface="Roboto"/>
                <a:ea typeface="Roboto"/>
                <a:cs typeface="Roboto"/>
                <a:sym typeface="Roboto"/>
              </a:rPr>
              <a:t> </a:t>
            </a:r>
            <a:r>
              <a:rPr lang="en-US" sz="2100">
                <a:solidFill>
                  <a:srgbClr val="000000"/>
                </a:solidFill>
                <a:latin typeface="Roboto"/>
                <a:ea typeface="Roboto"/>
                <a:cs typeface="Roboto"/>
                <a:sym typeface="Roboto"/>
              </a:rPr>
              <a:t>&lt;text here&gt;</a:t>
            </a:r>
            <a:endParaRPr sz="3800">
              <a:solidFill>
                <a:srgbClr val="000000"/>
              </a:solidFill>
            </a:endParaRPr>
          </a:p>
          <a:p>
            <a:pPr indent="0" lvl="0" marL="0" rtl="0" algn="l">
              <a:lnSpc>
                <a:spcPct val="117000"/>
              </a:lnSpc>
              <a:spcBef>
                <a:spcPts val="0"/>
              </a:spcBef>
              <a:spcAft>
                <a:spcPts val="0"/>
              </a:spcAft>
              <a:buNone/>
            </a:pPr>
            <a:r>
              <a:t/>
            </a:r>
            <a:endParaRPr sz="2900">
              <a:solidFill>
                <a:srgbClr val="000000"/>
              </a:solidFill>
            </a:endParaRPr>
          </a:p>
          <a:p>
            <a:pPr indent="0" lvl="0" marL="0" rtl="0" algn="l">
              <a:lnSpc>
                <a:spcPct val="117000"/>
              </a:lnSpc>
              <a:spcBef>
                <a:spcPts val="0"/>
              </a:spcBef>
              <a:spcAft>
                <a:spcPts val="0"/>
              </a:spcAft>
              <a:buNone/>
            </a:pPr>
            <a:r>
              <a:t/>
            </a:r>
            <a:endParaRPr sz="2000">
              <a:solidFill>
                <a:srgbClr val="000000"/>
              </a:solidFill>
            </a:endParaRPr>
          </a:p>
        </p:txBody>
      </p:sp>
      <p:sp>
        <p:nvSpPr>
          <p:cNvPr id="642" name="Google Shape;642;p50"/>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43" name="Google Shape;643;p50"/>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pic>
        <p:nvPicPr>
          <p:cNvPr descr="poll-type-id" id="418" name="Google Shape;418;p24">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19" name="Google Shape;419;p24">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20" name="Google Shape;420;p2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If we want to narrow down our search results by including abstracts that include terms relating to both a population/problem and a specific exposure/intervention we would type:</a:t>
            </a:r>
            <a:endParaRPr b="1" sz="2400">
              <a:solidFill>
                <a:srgbClr val="5B5B5B"/>
              </a:solidFill>
              <a:latin typeface="Roboto"/>
              <a:ea typeface="Roboto"/>
              <a:cs typeface="Roboto"/>
              <a:sym typeface="Roboto"/>
            </a:endParaRPr>
          </a:p>
        </p:txBody>
      </p:sp>
      <p:sp>
        <p:nvSpPr>
          <p:cNvPr descr="footer-id" id="421" name="Google Shape;421;p24"/>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22" name="Google Shape;422;p24"/>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1"/>
          <p:cNvSpPr txBox="1"/>
          <p:nvPr>
            <p:ph type="title"/>
          </p:nvPr>
        </p:nvSpPr>
        <p:spPr>
          <a:xfrm>
            <a:off x="326231" y="339586"/>
            <a:ext cx="2409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AI Tips</a:t>
            </a:r>
            <a:endParaRPr/>
          </a:p>
        </p:txBody>
      </p:sp>
      <p:sp>
        <p:nvSpPr>
          <p:cNvPr id="649" name="Google Shape;649;p51"/>
          <p:cNvSpPr txBox="1"/>
          <p:nvPr>
            <p:ph idx="1" type="body"/>
          </p:nvPr>
        </p:nvSpPr>
        <p:spPr>
          <a:xfrm>
            <a:off x="325000" y="857700"/>
            <a:ext cx="8193900" cy="3352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9800">
                <a:solidFill>
                  <a:srgbClr val="000000"/>
                </a:solidFill>
              </a:rPr>
              <a:t>Evaluate the Results</a:t>
            </a:r>
            <a:endParaRPr sz="9800">
              <a:solidFill>
                <a:srgbClr val="000000"/>
              </a:solidFill>
            </a:endParaRPr>
          </a:p>
          <a:p>
            <a:pPr indent="0" lvl="0" marL="0" rtl="0" algn="l">
              <a:lnSpc>
                <a:spcPct val="117000"/>
              </a:lnSpc>
              <a:spcBef>
                <a:spcPts val="0"/>
              </a:spcBef>
              <a:spcAft>
                <a:spcPts val="0"/>
              </a:spcAft>
              <a:buNone/>
            </a:pPr>
            <a:r>
              <a:t/>
            </a:r>
            <a:endParaRPr sz="5600">
              <a:solidFill>
                <a:srgbClr val="000000"/>
              </a:solidFill>
            </a:endParaRPr>
          </a:p>
          <a:p>
            <a:pPr indent="0" lvl="0" marL="0" rtl="0" algn="l">
              <a:lnSpc>
                <a:spcPct val="117000"/>
              </a:lnSpc>
              <a:spcBef>
                <a:spcPts val="0"/>
              </a:spcBef>
              <a:spcAft>
                <a:spcPts val="0"/>
              </a:spcAft>
              <a:buNone/>
            </a:pPr>
            <a:r>
              <a:t/>
            </a:r>
            <a:endParaRPr sz="5600">
              <a:solidFill>
                <a:srgbClr val="000000"/>
              </a:solidFill>
            </a:endParaRPr>
          </a:p>
          <a:p>
            <a:pPr indent="0" lvl="0" marL="0" rtl="0" algn="l">
              <a:lnSpc>
                <a:spcPct val="117000"/>
              </a:lnSpc>
              <a:spcBef>
                <a:spcPts val="0"/>
              </a:spcBef>
              <a:spcAft>
                <a:spcPts val="0"/>
              </a:spcAft>
              <a:buNone/>
            </a:pPr>
            <a:r>
              <a:t/>
            </a:r>
            <a:endParaRPr sz="4700">
              <a:solidFill>
                <a:srgbClr val="000000"/>
              </a:solidFill>
            </a:endParaRPr>
          </a:p>
        </p:txBody>
      </p:sp>
      <p:sp>
        <p:nvSpPr>
          <p:cNvPr id="650" name="Google Shape;650;p51"/>
          <p:cNvSpPr/>
          <p:nvPr>
            <p:ph idx="11" type="ftr"/>
          </p:nvPr>
        </p:nvSpPr>
        <p:spPr>
          <a:xfrm>
            <a:off x="7525512" y="4665770"/>
            <a:ext cx="859500" cy="951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51" name="Google Shape;651;p51"/>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2"/>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658" name="Google Shape;658;p52"/>
          <p:cNvSpPr txBox="1"/>
          <p:nvPr>
            <p:ph idx="4294967295" type="title"/>
          </p:nvPr>
        </p:nvSpPr>
        <p:spPr>
          <a:xfrm>
            <a:off x="326211" y="339575"/>
            <a:ext cx="792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Try an AI tool, if you want, to r</a:t>
            </a:r>
            <a:r>
              <a:rPr lang="en-US"/>
              <a:t>eview the methods for this paper and evaluate strengths and weaknesses from a reproducibility standpoint</a:t>
            </a:r>
            <a:endParaRPr/>
          </a:p>
        </p:txBody>
      </p:sp>
      <p:sp>
        <p:nvSpPr>
          <p:cNvPr id="659" name="Google Shape;659;p52"/>
          <p:cNvSpPr txBox="1"/>
          <p:nvPr/>
        </p:nvSpPr>
        <p:spPr>
          <a:xfrm>
            <a:off x="513500" y="1783750"/>
            <a:ext cx="865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u="sng">
                <a:solidFill>
                  <a:schemeClr val="hlink"/>
                </a:solidFill>
                <a:hlinkClick r:id="rId3"/>
              </a:rPr>
              <a:t>https://www-nature-com.ezproxy.med.nyu.edu/articles/s41417-023-00629-8</a:t>
            </a:r>
            <a:r>
              <a:rPr lang="en-US" sz="2300"/>
              <a:t> </a:t>
            </a:r>
            <a:endParaRPr sz="2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4" name="Shape 664"/>
        <p:cNvGrpSpPr/>
        <p:nvPr/>
      </p:nvGrpSpPr>
      <p:grpSpPr>
        <a:xfrm>
          <a:off x="0" y="0"/>
          <a:ext cx="0" cy="0"/>
          <a:chOff x="0" y="0"/>
          <a:chExt cx="0" cy="0"/>
        </a:xfrm>
      </p:grpSpPr>
      <p:pic>
        <p:nvPicPr>
          <p:cNvPr descr="poll-type-id" id="665" name="Google Shape;665;p53">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66" name="Google Shape;666;p53">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67" name="Google Shape;667;p5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How did your experience compare?</a:t>
            </a:r>
            <a:endParaRPr b="1" sz="3600">
              <a:solidFill>
                <a:srgbClr val="5B5B5B"/>
              </a:solidFill>
              <a:latin typeface="Roboto"/>
              <a:ea typeface="Roboto"/>
              <a:cs typeface="Roboto"/>
              <a:sym typeface="Roboto"/>
            </a:endParaRPr>
          </a:p>
        </p:txBody>
      </p:sp>
      <p:sp>
        <p:nvSpPr>
          <p:cNvPr descr="footer-id" id="668" name="Google Shape;668;p53"/>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69" name="Google Shape;669;p53"/>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4"/>
          <p:cNvSpPr txBox="1"/>
          <p:nvPr>
            <p:ph type="title"/>
          </p:nvPr>
        </p:nvSpPr>
        <p:spPr>
          <a:xfrm>
            <a:off x="327107" y="306907"/>
            <a:ext cx="5395800" cy="22677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Review</a:t>
            </a:r>
            <a:endParaRPr/>
          </a:p>
        </p:txBody>
      </p:sp>
      <p:sp>
        <p:nvSpPr>
          <p:cNvPr id="675" name="Google Shape;675;p54"/>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76" name="Google Shape;676;p54"/>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1" name="Shape 681"/>
        <p:cNvGrpSpPr/>
        <p:nvPr/>
      </p:nvGrpSpPr>
      <p:grpSpPr>
        <a:xfrm>
          <a:off x="0" y="0"/>
          <a:ext cx="0" cy="0"/>
          <a:chOff x="0" y="0"/>
          <a:chExt cx="0" cy="0"/>
        </a:xfrm>
      </p:grpSpPr>
      <p:pic>
        <p:nvPicPr>
          <p:cNvPr descr="poll-type-id" id="682" name="Google Shape;682;p5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83" name="Google Shape;683;p5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84" name="Google Shape;684;p5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Which of the following may hinder reproducibility of a research study</a:t>
            </a:r>
            <a:endParaRPr b="1" sz="3600">
              <a:solidFill>
                <a:srgbClr val="5B5B5B"/>
              </a:solidFill>
              <a:latin typeface="Roboto"/>
              <a:ea typeface="Roboto"/>
              <a:cs typeface="Roboto"/>
              <a:sym typeface="Roboto"/>
            </a:endParaRPr>
          </a:p>
        </p:txBody>
      </p:sp>
      <p:sp>
        <p:nvSpPr>
          <p:cNvPr descr="footer-id" id="685" name="Google Shape;685;p5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86" name="Google Shape;686;p5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1" name="Shape 691"/>
        <p:cNvGrpSpPr/>
        <p:nvPr/>
      </p:nvGrpSpPr>
      <p:grpSpPr>
        <a:xfrm>
          <a:off x="0" y="0"/>
          <a:ext cx="0" cy="0"/>
          <a:chOff x="0" y="0"/>
          <a:chExt cx="0" cy="0"/>
        </a:xfrm>
      </p:grpSpPr>
      <p:pic>
        <p:nvPicPr>
          <p:cNvPr descr="poll-type-id" id="692" name="Google Shape;692;p5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93" name="Google Shape;693;p5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94" name="Google Shape;694;p5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What are key details to look for when appraising literature? </a:t>
            </a:r>
            <a:endParaRPr b="1" sz="3600">
              <a:solidFill>
                <a:srgbClr val="5B5B5B"/>
              </a:solidFill>
              <a:latin typeface="Roboto"/>
              <a:ea typeface="Roboto"/>
              <a:cs typeface="Roboto"/>
              <a:sym typeface="Roboto"/>
            </a:endParaRPr>
          </a:p>
        </p:txBody>
      </p:sp>
      <p:sp>
        <p:nvSpPr>
          <p:cNvPr descr="footer-id" id="695" name="Google Shape;695;p56"/>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96" name="Google Shape;696;p56"/>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1" name="Shape 701"/>
        <p:cNvGrpSpPr/>
        <p:nvPr/>
      </p:nvGrpSpPr>
      <p:grpSpPr>
        <a:xfrm>
          <a:off x="0" y="0"/>
          <a:ext cx="0" cy="0"/>
          <a:chOff x="0" y="0"/>
          <a:chExt cx="0" cy="0"/>
        </a:xfrm>
      </p:grpSpPr>
      <p:pic>
        <p:nvPicPr>
          <p:cNvPr descr="poll-type-id" id="702" name="Google Shape;702;p57">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03" name="Google Shape;703;p57">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04" name="Google Shape;704;p5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Name ways you might avoid writing non-reproducible methods sections. </a:t>
            </a:r>
            <a:endParaRPr b="1" sz="3600">
              <a:solidFill>
                <a:srgbClr val="5B5B5B"/>
              </a:solidFill>
              <a:latin typeface="Roboto"/>
              <a:ea typeface="Roboto"/>
              <a:cs typeface="Roboto"/>
              <a:sym typeface="Roboto"/>
            </a:endParaRPr>
          </a:p>
        </p:txBody>
      </p:sp>
      <p:sp>
        <p:nvSpPr>
          <p:cNvPr descr="footer-id" id="705" name="Google Shape;705;p57"/>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706" name="Google Shape;706;p57"/>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8"/>
          <p:cNvSpPr txBox="1"/>
          <p:nvPr>
            <p:ph type="title"/>
          </p:nvPr>
        </p:nvSpPr>
        <p:spPr>
          <a:xfrm>
            <a:off x="326231" y="339586"/>
            <a:ext cx="2409990" cy="6771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Homework</a:t>
            </a:r>
            <a:endParaRPr/>
          </a:p>
        </p:txBody>
      </p:sp>
      <p:sp>
        <p:nvSpPr>
          <p:cNvPr id="712" name="Google Shape;712;p58"/>
          <p:cNvSpPr txBox="1"/>
          <p:nvPr>
            <p:ph idx="1" type="body"/>
          </p:nvPr>
        </p:nvSpPr>
        <p:spPr>
          <a:xfrm>
            <a:off x="325000" y="857700"/>
            <a:ext cx="8819100" cy="26472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1200">
                <a:solidFill>
                  <a:srgbClr val="000000"/>
                </a:solidFill>
              </a:rPr>
              <a:t>I</a:t>
            </a:r>
            <a:r>
              <a:rPr b="0" lang="en-US" sz="1200">
                <a:solidFill>
                  <a:srgbClr val="000000"/>
                </a:solidFill>
              </a:rPr>
              <a:t>dentify an article of interest to you and provide a link in your submission. Using what we learned in class, briefly summarize two strength and two </a:t>
            </a:r>
            <a:r>
              <a:rPr b="0" lang="en-US" sz="1200">
                <a:solidFill>
                  <a:srgbClr val="000000"/>
                </a:solidFill>
              </a:rPr>
              <a:t>weakness</a:t>
            </a:r>
            <a:r>
              <a:rPr b="0" lang="en-US" sz="1200">
                <a:solidFill>
                  <a:srgbClr val="000000"/>
                </a:solidFill>
              </a:rPr>
              <a:t> with regards to reproducibility in bias, and refer to checklists relevant to your article’s domain. </a:t>
            </a:r>
            <a:endParaRPr b="0" sz="1200">
              <a:solidFill>
                <a:srgbClr val="000000"/>
              </a:solidFill>
            </a:endParaRPr>
          </a:p>
          <a:p>
            <a:pPr indent="0" lvl="0" marL="0" rtl="0" algn="l">
              <a:lnSpc>
                <a:spcPct val="117000"/>
              </a:lnSpc>
              <a:spcBef>
                <a:spcPts val="0"/>
              </a:spcBef>
              <a:spcAft>
                <a:spcPts val="0"/>
              </a:spcAft>
              <a:buNone/>
            </a:pPr>
            <a:r>
              <a:t/>
            </a:r>
            <a:endParaRPr b="0" sz="1200">
              <a:solidFill>
                <a:srgbClr val="000000"/>
              </a:solidFill>
            </a:endParaRPr>
          </a:p>
          <a:p>
            <a:pPr indent="0" lvl="0" marL="0" rtl="0" algn="l">
              <a:lnSpc>
                <a:spcPct val="117000"/>
              </a:lnSpc>
              <a:spcBef>
                <a:spcPts val="0"/>
              </a:spcBef>
              <a:spcAft>
                <a:spcPts val="0"/>
              </a:spcAft>
              <a:buNone/>
            </a:pPr>
            <a:r>
              <a:rPr b="0" lang="en-US" sz="1200">
                <a:solidFill>
                  <a:srgbClr val="000000"/>
                </a:solidFill>
              </a:rPr>
              <a:t>Suggested articles: </a:t>
            </a:r>
            <a:endParaRPr b="0" sz="1200">
              <a:solidFill>
                <a:srgbClr val="000000"/>
              </a:solidFill>
            </a:endParaRPr>
          </a:p>
          <a:p>
            <a:pPr indent="0" lvl="0" marL="0" rtl="0" algn="l">
              <a:spcBef>
                <a:spcPts val="2400"/>
              </a:spcBef>
              <a:spcAft>
                <a:spcPts val="0"/>
              </a:spcAft>
              <a:buNone/>
            </a:pPr>
            <a:r>
              <a:rPr b="0" lang="en-US" sz="1200">
                <a:solidFill>
                  <a:srgbClr val="1C1D1E"/>
                </a:solidFill>
                <a:highlight>
                  <a:srgbClr val="FFFFFF"/>
                </a:highlight>
              </a:rPr>
              <a:t>Defining the proteomic landscape of cultured macrophages and their polarization continuum </a:t>
            </a:r>
            <a:r>
              <a:rPr b="0" lang="en-US" sz="1200" u="sng">
                <a:solidFill>
                  <a:schemeClr val="hlink"/>
                </a:solidFill>
                <a:hlinkClick r:id="rId3"/>
              </a:rPr>
              <a:t>https://onlinelibrary-wiley-com.ezproxy.med.nyu.edu/doi/10.1111/imcb.12687</a:t>
            </a:r>
            <a:r>
              <a:rPr b="0" lang="en-US" sz="1200">
                <a:solidFill>
                  <a:srgbClr val="000000"/>
                </a:solidFill>
              </a:rPr>
              <a:t> </a:t>
            </a:r>
            <a:endParaRPr b="0" sz="1200">
              <a:solidFill>
                <a:srgbClr val="000000"/>
              </a:solidFill>
            </a:endParaRPr>
          </a:p>
          <a:p>
            <a:pPr indent="0" lvl="0" marL="0" rtl="0" algn="l">
              <a:lnSpc>
                <a:spcPct val="117000"/>
              </a:lnSpc>
              <a:spcBef>
                <a:spcPts val="600"/>
              </a:spcBef>
              <a:spcAft>
                <a:spcPts val="0"/>
              </a:spcAft>
              <a:buNone/>
            </a:pPr>
            <a:r>
              <a:t/>
            </a:r>
            <a:endParaRPr b="0" sz="1200">
              <a:solidFill>
                <a:srgbClr val="000000"/>
              </a:solidFill>
            </a:endParaRPr>
          </a:p>
          <a:p>
            <a:pPr indent="0" lvl="0" marL="0" rtl="0" algn="l">
              <a:lnSpc>
                <a:spcPct val="117000"/>
              </a:lnSpc>
              <a:spcBef>
                <a:spcPts val="0"/>
              </a:spcBef>
              <a:spcAft>
                <a:spcPts val="0"/>
              </a:spcAft>
              <a:buNone/>
            </a:pPr>
            <a:r>
              <a:rPr b="0" lang="en-US" sz="1200" u="sng">
                <a:solidFill>
                  <a:schemeClr val="hlink"/>
                </a:solidFill>
                <a:hlinkClick r:id="rId4"/>
              </a:rPr>
              <a:t>A Patient-Derived Glioblastoma Organoid Model and Biobank Recapitulates Inter- and Intra-tumoral Heterogeneity - PMC (nyu.edu)</a:t>
            </a:r>
            <a:endParaRPr b="0" sz="1200">
              <a:solidFill>
                <a:srgbClr val="000000"/>
              </a:solidFill>
            </a:endParaRPr>
          </a:p>
          <a:p>
            <a:pPr indent="0" lvl="0" marL="0" rtl="0" algn="l">
              <a:lnSpc>
                <a:spcPct val="117000"/>
              </a:lnSpc>
              <a:spcBef>
                <a:spcPts val="0"/>
              </a:spcBef>
              <a:spcAft>
                <a:spcPts val="0"/>
              </a:spcAft>
              <a:buNone/>
            </a:pPr>
            <a:r>
              <a:t/>
            </a:r>
            <a:endParaRPr b="0" sz="1200">
              <a:solidFill>
                <a:srgbClr val="000000"/>
              </a:solidFill>
            </a:endParaRPr>
          </a:p>
          <a:p>
            <a:pPr indent="0" lvl="0" marL="0" rtl="0" algn="l">
              <a:lnSpc>
                <a:spcPct val="117000"/>
              </a:lnSpc>
              <a:spcBef>
                <a:spcPts val="0"/>
              </a:spcBef>
              <a:spcAft>
                <a:spcPts val="0"/>
              </a:spcAft>
              <a:buNone/>
            </a:pPr>
            <a:r>
              <a:rPr b="0" lang="en-US" sz="1200">
                <a:solidFill>
                  <a:srgbClr val="000000"/>
                </a:solidFill>
              </a:rPr>
              <a:t>Next</a:t>
            </a:r>
            <a:endParaRPr b="0" sz="1200">
              <a:solidFill>
                <a:srgbClr val="000000"/>
              </a:solidFill>
            </a:endParaRPr>
          </a:p>
          <a:p>
            <a:pPr indent="0" lvl="0" marL="0" rtl="0" algn="l">
              <a:lnSpc>
                <a:spcPct val="117000"/>
              </a:lnSpc>
              <a:spcBef>
                <a:spcPts val="0"/>
              </a:spcBef>
              <a:spcAft>
                <a:spcPts val="0"/>
              </a:spcAft>
              <a:buNone/>
            </a:pPr>
            <a:r>
              <a:rPr b="0" lang="en-US" sz="1200">
                <a:solidFill>
                  <a:srgbClr val="000000"/>
                </a:solidFill>
              </a:rPr>
              <a:t>Write a reflection on why you believe researchers may choose to include or exclude the information that this paper provided. How could researchers set themselves up for success in reporting relevant information in their papers and what sorts of barriers make it a challenge?</a:t>
            </a:r>
            <a:endParaRPr b="0" sz="1200">
              <a:solidFill>
                <a:srgbClr val="000000"/>
              </a:solidFill>
            </a:endParaRPr>
          </a:p>
          <a:p>
            <a:pPr indent="0" lvl="0" marL="0" rtl="0" algn="l">
              <a:lnSpc>
                <a:spcPct val="117000"/>
              </a:lnSpc>
              <a:spcBef>
                <a:spcPts val="0"/>
              </a:spcBef>
              <a:spcAft>
                <a:spcPts val="0"/>
              </a:spcAft>
              <a:buNone/>
            </a:pPr>
            <a:r>
              <a:t/>
            </a:r>
            <a:endParaRPr b="0" sz="1200"/>
          </a:p>
        </p:txBody>
      </p:sp>
      <p:sp>
        <p:nvSpPr>
          <p:cNvPr id="713" name="Google Shape;713;p58"/>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14" name="Google Shape;714;p58"/>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9"/>
          <p:cNvSpPr txBox="1"/>
          <p:nvPr>
            <p:ph type="ctrTitle"/>
          </p:nvPr>
        </p:nvSpPr>
        <p:spPr>
          <a:xfrm>
            <a:off x="287565" y="1223790"/>
            <a:ext cx="4248150" cy="1846681"/>
          </a:xfrm>
          <a:prstGeom prst="rect">
            <a:avLst/>
          </a:prstGeom>
          <a:noFill/>
          <a:ln>
            <a:noFill/>
          </a:ln>
        </p:spPr>
        <p:txBody>
          <a:bodyPr anchorCtr="0" anchor="ctr" bIns="0" lIns="0" spcFirstLastPara="1" rIns="0" wrap="square" tIns="0">
            <a:noAutofit/>
          </a:bodyPr>
          <a:lstStyle/>
          <a:p>
            <a:pPr indent="0" lvl="0" marL="0" rtl="0" algn="l">
              <a:lnSpc>
                <a:spcPct val="83000"/>
              </a:lnSpc>
              <a:spcBef>
                <a:spcPts val="0"/>
              </a:spcBef>
              <a:spcAft>
                <a:spcPts val="0"/>
              </a:spcAft>
              <a:buClr>
                <a:schemeClr val="lt1"/>
              </a:buClr>
              <a:buSzPts val="4500"/>
              <a:buFont typeface="Arial"/>
              <a:buNone/>
            </a:pPr>
            <a:r>
              <a:rPr lang="en-US"/>
              <a:t>Have a great week!</a:t>
            </a:r>
            <a:endParaRPr/>
          </a:p>
        </p:txBody>
      </p:sp>
      <p:sp>
        <p:nvSpPr>
          <p:cNvPr id="720" name="Google Shape;720;p59"/>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p>
            <a:pPr indent="0" lvl="0" marL="0" rtl="0" algn="l">
              <a:lnSpc>
                <a:spcPct val="105000"/>
              </a:lnSpc>
              <a:spcBef>
                <a:spcPts val="0"/>
              </a:spcBef>
              <a:spcAft>
                <a:spcPts val="0"/>
              </a:spcAft>
              <a:buClr>
                <a:schemeClr val="lt1"/>
              </a:buClr>
              <a:buSzPts val="1300"/>
              <a:buNone/>
            </a:pPr>
            <a:r>
              <a:rPr lang="en-US"/>
              <a:t>fred.lapolla@nyulangone.org</a:t>
            </a:r>
            <a:endParaRPr/>
          </a:p>
        </p:txBody>
      </p:sp>
      <p:pic>
        <p:nvPicPr>
          <p:cNvPr id="721" name="Google Shape;721;p59"/>
          <p:cNvPicPr preferRelativeResize="0"/>
          <p:nvPr>
            <p:ph idx="2" type="pic"/>
          </p:nvPr>
        </p:nvPicPr>
        <p:blipFill rotWithShape="1">
          <a:blip r:embed="rId3">
            <a:alphaModFix/>
          </a:blip>
          <a:srcRect b="0" l="0" r="0" t="0"/>
          <a:stretch/>
        </p:blipFill>
        <p:spPr>
          <a:xfrm>
            <a:off x="6103938" y="0"/>
            <a:ext cx="3040062" cy="5143500"/>
          </a:xfrm>
          <a:prstGeom prst="rect">
            <a:avLst/>
          </a:prstGeom>
          <a:solidFill>
            <a:srgbClr val="D8D8D8"/>
          </a:solidFill>
          <a:ln>
            <a:noFill/>
          </a:ln>
        </p:spPr>
      </p:pic>
      <p:sp>
        <p:nvSpPr>
          <p:cNvPr id="722" name="Google Shape;722;p59"/>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p>
            <a:pPr indent="0" lvl="0" marL="0" rtl="0" algn="l">
              <a:spcBef>
                <a:spcPts val="0"/>
              </a:spcBef>
              <a:spcAft>
                <a:spcPts val="0"/>
              </a:spcAft>
              <a:buNone/>
            </a:pPr>
            <a:r>
              <a:rPr lang="en-US"/>
              <a:t>NYU Langone Health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7" name="Shape 727"/>
        <p:cNvGrpSpPr/>
        <p:nvPr/>
      </p:nvGrpSpPr>
      <p:grpSpPr>
        <a:xfrm>
          <a:off x="0" y="0"/>
          <a:ext cx="0" cy="0"/>
          <a:chOff x="0" y="0"/>
          <a:chExt cx="0" cy="0"/>
        </a:xfrm>
      </p:grpSpPr>
      <p:sp>
        <p:nvSpPr>
          <p:cNvPr id="728" name="Google Shape;728;p60"/>
          <p:cNvSpPr txBox="1"/>
          <p:nvPr>
            <p:ph idx="1" type="subTitle"/>
          </p:nvPr>
        </p:nvSpPr>
        <p:spPr>
          <a:xfrm>
            <a:off x="332072" y="3319544"/>
            <a:ext cx="4248300" cy="89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9" name="Google Shape;729;p60"/>
          <p:cNvSpPr txBox="1"/>
          <p:nvPr/>
        </p:nvSpPr>
        <p:spPr>
          <a:xfrm>
            <a:off x="388950" y="708000"/>
            <a:ext cx="8366100" cy="4435500"/>
          </a:xfrm>
          <a:prstGeom prst="rect">
            <a:avLst/>
          </a:prstGeom>
          <a:noFill/>
          <a:ln>
            <a:noFill/>
          </a:ln>
        </p:spPr>
        <p:txBody>
          <a:bodyPr anchorCtr="0" anchor="t" bIns="91425" lIns="91425" spcFirstLastPara="1" rIns="91425" wrap="square" tIns="91425">
            <a:noAutofit/>
          </a:bodyPr>
          <a:lstStyle/>
          <a:p>
            <a:pPr indent="-167640" lvl="0" marL="167640" rtl="0" algn="l">
              <a:spcBef>
                <a:spcPts val="0"/>
              </a:spcBef>
              <a:spcAft>
                <a:spcPts val="0"/>
              </a:spcAft>
              <a:buNone/>
            </a:pPr>
            <a:r>
              <a:rPr lang="en-US" sz="1100">
                <a:uFill>
                  <a:noFill/>
                </a:uFill>
                <a:hlinkClick r:id="rId3"/>
              </a:rPr>
              <a:t>1.	DeSimone D. Plovnick, C. Subject Guides: AI in Healthcare: Educational Resources [Internet]. [cited 2023 Aug 21]. Available from: https://hslguides.med.nyu.edu/aihsl/education</a:t>
            </a:r>
            <a:endParaRPr sz="1100"/>
          </a:p>
          <a:p>
            <a:pPr indent="-243840" lvl="0" marL="243840" rtl="0" algn="l">
              <a:spcBef>
                <a:spcPts val="0"/>
              </a:spcBef>
              <a:spcAft>
                <a:spcPts val="0"/>
              </a:spcAft>
              <a:buNone/>
            </a:pPr>
            <a:r>
              <a:t/>
            </a:r>
            <a:endParaRPr sz="1100"/>
          </a:p>
          <a:p>
            <a:pPr indent="-243840" lvl="0" marL="243840" rtl="0" algn="l">
              <a:spcBef>
                <a:spcPts val="0"/>
              </a:spcBef>
              <a:spcAft>
                <a:spcPts val="0"/>
              </a:spcAft>
              <a:buNone/>
            </a:pPr>
            <a:r>
              <a:t/>
            </a:r>
            <a:endParaRPr sz="1200"/>
          </a:p>
        </p:txBody>
      </p:sp>
      <p:sp>
        <p:nvSpPr>
          <p:cNvPr id="730" name="Google Shape;730;p60"/>
          <p:cNvSpPr txBox="1"/>
          <p:nvPr/>
        </p:nvSpPr>
        <p:spPr>
          <a:xfrm>
            <a:off x="388950" y="72350"/>
            <a:ext cx="51921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chemeClr val="dk2"/>
                </a:solidFill>
              </a:rPr>
              <a:t>References</a:t>
            </a:r>
            <a:endParaRPr b="1" sz="27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pic>
        <p:nvPicPr>
          <p:cNvPr descr="poll-type-id" id="428" name="Google Shape;428;p2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29" name="Google Shape;429;p2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30" name="Google Shape;430;p2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Why at the current time is ChatGPT a poor literature finding tool</a:t>
            </a:r>
            <a:endParaRPr b="1" sz="3600">
              <a:solidFill>
                <a:srgbClr val="5B5B5B"/>
              </a:solidFill>
              <a:latin typeface="Roboto"/>
              <a:ea typeface="Roboto"/>
              <a:cs typeface="Roboto"/>
              <a:sym typeface="Roboto"/>
            </a:endParaRPr>
          </a:p>
        </p:txBody>
      </p:sp>
      <p:sp>
        <p:nvSpPr>
          <p:cNvPr descr="footer-id" id="431" name="Google Shape;431;p2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32" name="Google Shape;432;p2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pic>
        <p:nvPicPr>
          <p:cNvPr descr="poll-type-id" id="438" name="Google Shape;438;p2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39" name="Google Shape;439;p2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40" name="Google Shape;440;p2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What is a good database for following citation chains (what papers cited a given paper, and what papers that paper cited)</a:t>
            </a:r>
            <a:endParaRPr b="1" sz="2400">
              <a:solidFill>
                <a:srgbClr val="5B5B5B"/>
              </a:solidFill>
              <a:latin typeface="Roboto"/>
              <a:ea typeface="Roboto"/>
              <a:cs typeface="Roboto"/>
              <a:sym typeface="Roboto"/>
            </a:endParaRPr>
          </a:p>
        </p:txBody>
      </p:sp>
      <p:sp>
        <p:nvSpPr>
          <p:cNvPr descr="footer-id" id="441" name="Google Shape;441;p26"/>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42" name="Google Shape;442;p26"/>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7" name="Shape 447"/>
        <p:cNvGrpSpPr/>
        <p:nvPr/>
      </p:nvGrpSpPr>
      <p:grpSpPr>
        <a:xfrm>
          <a:off x="0" y="0"/>
          <a:ext cx="0" cy="0"/>
          <a:chOff x="0" y="0"/>
          <a:chExt cx="0" cy="0"/>
        </a:xfrm>
      </p:grpSpPr>
      <p:pic>
        <p:nvPicPr>
          <p:cNvPr descr="logo-id" id="448" name="Google Shape;448;p27">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449" name="Google Shape;449;p2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What database has a similar biological/life science scope to PubMed but more international and pharmaceutical coverage? </a:t>
            </a:r>
            <a:endParaRPr b="1" sz="2400">
              <a:solidFill>
                <a:srgbClr val="5B5B5B"/>
              </a:solidFill>
              <a:latin typeface="Roboto"/>
              <a:ea typeface="Roboto"/>
              <a:cs typeface="Roboto"/>
              <a:sym typeface="Roboto"/>
            </a:endParaRPr>
          </a:p>
        </p:txBody>
      </p:sp>
      <p:sp>
        <p:nvSpPr>
          <p:cNvPr descr="footer-id" id="450" name="Google Shape;450;p27"/>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51" name="Google Shape;451;p27"/>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5"/>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pic>
        <p:nvPicPr>
          <p:cNvPr descr="poll-type-id" id="452" name="Google Shape;452;p27">
            <a:hlinkClick r:id="rId6"/>
          </p:cNvPr>
          <p:cNvPicPr preferRelativeResize="0"/>
          <p:nvPr/>
        </p:nvPicPr>
        <p:blipFill>
          <a:blip r:embed="rId7">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Agenda</a:t>
            </a:r>
            <a:endParaRPr/>
          </a:p>
        </p:txBody>
      </p:sp>
      <p:sp>
        <p:nvSpPr>
          <p:cNvPr id="458" name="Google Shape;458;p2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59" name="Google Shape;459;p2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60" name="Google Shape;460;p28"/>
          <p:cNvSpPr txBox="1"/>
          <p:nvPr/>
        </p:nvSpPr>
        <p:spPr>
          <a:xfrm>
            <a:off x="347675" y="2141338"/>
            <a:ext cx="7351500" cy="1406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AutoNum type="arabicParenR"/>
            </a:pPr>
            <a:r>
              <a:rPr lang="en-US" sz="1900"/>
              <a:t>Literature reviewing for reproducibility</a:t>
            </a:r>
            <a:endParaRPr sz="1900"/>
          </a:p>
          <a:p>
            <a:pPr indent="-349250" lvl="0" marL="457200" rtl="0" algn="l">
              <a:lnSpc>
                <a:spcPct val="115000"/>
              </a:lnSpc>
              <a:spcBef>
                <a:spcPts val="1000"/>
              </a:spcBef>
              <a:spcAft>
                <a:spcPts val="0"/>
              </a:spcAft>
              <a:buSzPts val="1900"/>
              <a:buAutoNum type="arabicParenR"/>
            </a:pPr>
            <a:r>
              <a:rPr lang="en-US" sz="1900"/>
              <a:t>Employing LLM for appraisal</a:t>
            </a:r>
            <a:endParaRPr sz="1900"/>
          </a:p>
          <a:p>
            <a:pPr indent="0" lvl="0" marL="457200" rtl="0" algn="l">
              <a:lnSpc>
                <a:spcPct val="115000"/>
              </a:lnSpc>
              <a:spcBef>
                <a:spcPts val="1000"/>
              </a:spcBef>
              <a:spcAft>
                <a:spcPts val="100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9"/>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Outcomes</a:t>
            </a:r>
            <a:endParaRPr/>
          </a:p>
        </p:txBody>
      </p:sp>
      <p:sp>
        <p:nvSpPr>
          <p:cNvPr id="466" name="Google Shape;466;p29"/>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67" name="Google Shape;467;p29"/>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29"/>
          <p:cNvSpPr txBox="1"/>
          <p:nvPr/>
        </p:nvSpPr>
        <p:spPr>
          <a:xfrm>
            <a:off x="347675" y="2141338"/>
            <a:ext cx="7351500" cy="2415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AutoNum type="arabicParenR"/>
            </a:pPr>
            <a:r>
              <a:rPr lang="en-US" sz="1900"/>
              <a:t>Students will be able to identify sources of bias and error in a methods section</a:t>
            </a:r>
            <a:endParaRPr sz="1900"/>
          </a:p>
          <a:p>
            <a:pPr indent="-349250" lvl="0" marL="457200" rtl="0" algn="l">
              <a:lnSpc>
                <a:spcPct val="115000"/>
              </a:lnSpc>
              <a:spcBef>
                <a:spcPts val="1000"/>
              </a:spcBef>
              <a:spcAft>
                <a:spcPts val="0"/>
              </a:spcAft>
              <a:buSzPts val="1900"/>
              <a:buAutoNum type="arabicParenR"/>
            </a:pPr>
            <a:r>
              <a:rPr lang="en-US" sz="1900"/>
              <a:t>Students will be able to employ new technologies to help in literature summaries</a:t>
            </a:r>
            <a:endParaRPr sz="1900"/>
          </a:p>
          <a:p>
            <a:pPr indent="-349250" lvl="0" marL="457200" rtl="0" algn="l">
              <a:lnSpc>
                <a:spcPct val="115000"/>
              </a:lnSpc>
              <a:spcBef>
                <a:spcPts val="1000"/>
              </a:spcBef>
              <a:spcAft>
                <a:spcPts val="1000"/>
              </a:spcAft>
              <a:buSzPts val="1900"/>
              <a:buAutoNum type="arabicParenR"/>
            </a:pPr>
            <a:r>
              <a:rPr lang="en-US" sz="1900"/>
              <a:t>Students will be able to explain </a:t>
            </a:r>
            <a:r>
              <a:rPr lang="en-US" sz="1900"/>
              <a:t>strengths</a:t>
            </a:r>
            <a:r>
              <a:rPr lang="en-US" sz="1900"/>
              <a:t> and weaknesses of a research article</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0"/>
          <p:cNvSpPr txBox="1"/>
          <p:nvPr>
            <p:ph type="title"/>
          </p:nvPr>
        </p:nvSpPr>
        <p:spPr>
          <a:xfrm>
            <a:off x="327100" y="306900"/>
            <a:ext cx="88170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Key Items to Identify in Methods </a:t>
            </a:r>
            <a:endParaRPr/>
          </a:p>
        </p:txBody>
      </p:sp>
      <p:sp>
        <p:nvSpPr>
          <p:cNvPr id="474" name="Google Shape;474;p30"/>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75" name="Google Shape;475;p30"/>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NYULH Classic Office Colors">
      <a:dk1>
        <a:srgbClr val="53565A"/>
      </a:dk1>
      <a:lt1>
        <a:srgbClr val="FFFFFF"/>
      </a:lt1>
      <a:dk2>
        <a:srgbClr val="580F8B"/>
      </a:dk2>
      <a:lt2>
        <a:srgbClr val="BEBEFF"/>
      </a:lt2>
      <a:accent1>
        <a:srgbClr val="8000FF"/>
      </a:accent1>
      <a:accent2>
        <a:srgbClr val="E7A12D"/>
      </a:accent2>
      <a:accent3>
        <a:srgbClr val="0592C1"/>
      </a:accent3>
      <a:accent4>
        <a:srgbClr val="E25B6A"/>
      </a:accent4>
      <a:accent5>
        <a:srgbClr val="3FB0A6"/>
      </a:accent5>
      <a:accent6>
        <a:srgbClr val="84A1BE"/>
      </a:accent6>
      <a:hlink>
        <a:srgbClr val="8000FF"/>
      </a:hlink>
      <a:folHlink>
        <a:srgbClr val="AE73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