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6" r:id="rId10"/>
    <p:sldId id="265" r:id="rId11"/>
    <p:sldId id="264" r:id="rId12"/>
    <p:sldId id="267" r:id="rId13"/>
    <p:sldId id="283" r:id="rId14"/>
    <p:sldId id="269" r:id="rId15"/>
    <p:sldId id="270" r:id="rId16"/>
    <p:sldId id="272" r:id="rId17"/>
    <p:sldId id="281" r:id="rId18"/>
    <p:sldId id="271" r:id="rId19"/>
    <p:sldId id="273" r:id="rId20"/>
    <p:sldId id="274" r:id="rId21"/>
    <p:sldId id="282" r:id="rId22"/>
    <p:sldId id="275" r:id="rId23"/>
    <p:sldId id="276" r:id="rId24"/>
    <p:sldId id="277" r:id="rId25"/>
    <p:sldId id="278" r:id="rId26"/>
    <p:sldId id="280" r:id="rId27"/>
    <p:sldId id="279" r:id="rId28"/>
    <p:sldId id="284" r:id="rId29"/>
    <p:sldId id="263" r:id="rId30"/>
    <p:sldId id="285" r:id="rId3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655" tIns="47828" rIns="95655" bIns="4782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655" tIns="47828" rIns="95655" bIns="47828" rtlCol="0"/>
          <a:lstStyle>
            <a:lvl1pPr algn="r">
              <a:defRPr sz="1300"/>
            </a:lvl1pPr>
          </a:lstStyle>
          <a:p>
            <a:fld id="{A3BA83B5-0524-47B3-BC26-64E978493F83}" type="datetimeFigureOut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55" tIns="47828" rIns="95655" bIns="4782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655" tIns="47828" rIns="95655" bIns="4782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5655" tIns="47828" rIns="95655" bIns="4782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5655" tIns="47828" rIns="95655" bIns="47828" rtlCol="0" anchor="b"/>
          <a:lstStyle>
            <a:lvl1pPr algn="r">
              <a:defRPr sz="1300"/>
            </a:lvl1pPr>
          </a:lstStyle>
          <a:p>
            <a:fld id="{E0B1EA10-F7A3-4819-8D3B-97DDC1D98B3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1EA10-F7A3-4819-8D3B-97DDC1D98B3C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923F-9947-46B4-8911-558DD9BD0524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52CE-0A92-4A17-87BC-5A02527F1658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C4EE-3CA2-4191-A45D-9EBF101B91C2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3FFE-65FF-40C9-B638-C0AC41C6682C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D484-594A-4C5F-AE2B-3F68F3776DD6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65DB-B127-45B2-8CB9-C2676921A7E6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A3F-85F6-4F44-B174-FD6C7D24457A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1EFA-5B34-4B4F-8080-6094911D89DF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C431-C6CA-456C-9F75-21E6F4D7204D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8DC-7CB9-4F3B-B09B-53E7B3DF4ED4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20D-AF62-479C-919B-8E1CE4B2CEA2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61578D-46C7-4307-A9A7-08E89E461020}" type="datetime1">
              <a:rPr lang="pt-BR" smtClean="0"/>
              <a:pPr/>
              <a:t>10/12/2012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2DC83F2-CEF4-4466-B126-AAE1AA14D9D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2376" y="4077072"/>
            <a:ext cx="7772400" cy="208823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1" dirty="0" smtClean="0"/>
              <a:t>Projeto Orientado em Computação</a:t>
            </a:r>
          </a:p>
          <a:p>
            <a:pPr algn="l"/>
            <a:r>
              <a:rPr lang="pt-BR" dirty="0" smtClean="0"/>
              <a:t>Aluno: Frederico Martins Biber Sampaio</a:t>
            </a:r>
          </a:p>
          <a:p>
            <a:pPr algn="l"/>
            <a:r>
              <a:rPr lang="pt-BR" dirty="0" smtClean="0"/>
              <a:t>Orientador: Moisés Henrique Ramos Pereira</a:t>
            </a:r>
          </a:p>
          <a:p>
            <a:pPr algn="l"/>
            <a:r>
              <a:rPr lang="pt-BR" dirty="0" smtClean="0"/>
              <a:t>Coorientadora: Miriam Lourenço Maia</a:t>
            </a:r>
          </a:p>
          <a:p>
            <a:pPr algn="l"/>
            <a:r>
              <a:rPr lang="pt-BR" dirty="0" smtClean="0"/>
              <a:t>UNIBH - Centro Universitário de Belo Horizonte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2044824"/>
          </a:xfrm>
        </p:spPr>
        <p:txBody>
          <a:bodyPr>
            <a:normAutofit/>
          </a:bodyPr>
          <a:lstStyle/>
          <a:p>
            <a:r>
              <a:rPr lang="pt-BR" dirty="0" smtClean="0"/>
              <a:t>Prova automatizada de teoremas em lógica proposicional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 por contradição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280920" cy="4285456"/>
          </a:xfrm>
        </p:spPr>
        <p:txBody>
          <a:bodyPr>
            <a:noAutofit/>
          </a:bodyPr>
          <a:lstStyle/>
          <a:p>
            <a:r>
              <a:rPr lang="pt-BR" sz="2800" dirty="0" smtClean="0"/>
              <a:t>Prova baseada em contradição.</a:t>
            </a:r>
          </a:p>
          <a:p>
            <a:endParaRPr lang="pt-BR" sz="2800" dirty="0" smtClean="0"/>
          </a:p>
          <a:p>
            <a:pPr lvl="1"/>
            <a:r>
              <a:rPr lang="pt-BR" sz="2800" dirty="0" smtClean="0"/>
              <a:t>𝛤 ⋃ {¬𝜑} ⊢ ⏊    →   𝛤 ⊢ 𝜑</a:t>
            </a:r>
          </a:p>
          <a:p>
            <a:pPr lvl="1"/>
            <a:endParaRPr lang="pt-BR" sz="2800" dirty="0" smtClean="0"/>
          </a:p>
          <a:p>
            <a:pPr lvl="1"/>
            <a:r>
              <a:rPr lang="pt-BR" sz="2800" dirty="0" smtClean="0"/>
              <a:t>⊢ 𝜑     (𝜑 é uma tautologia) </a:t>
            </a:r>
          </a:p>
          <a:p>
            <a:pPr lvl="2"/>
            <a:r>
              <a:rPr lang="pt-BR" sz="2800" dirty="0" smtClean="0"/>
              <a:t>por contradição equivale à </a:t>
            </a:r>
            <a:r>
              <a:rPr lang="pt-BR" sz="2800" b="1" dirty="0" smtClean="0"/>
              <a:t>{¬𝜑} ⊢ ⏊</a:t>
            </a:r>
          </a:p>
          <a:p>
            <a:pPr lvl="2"/>
            <a:endParaRPr lang="pt-BR" sz="2400" dirty="0" smtClean="0"/>
          </a:p>
          <a:p>
            <a:pPr lvl="1"/>
            <a:r>
              <a:rPr lang="pt-BR" sz="2800" dirty="0" smtClean="0"/>
              <a:t>𝛤 ⊢     (𝛤 é uma contradição) </a:t>
            </a:r>
          </a:p>
          <a:p>
            <a:pPr lvl="2"/>
            <a:r>
              <a:rPr lang="pt-BR" sz="2800" dirty="0" smtClean="0"/>
              <a:t>equivale à   </a:t>
            </a:r>
            <a:r>
              <a:rPr lang="pt-BR" sz="2800" b="1" dirty="0" smtClean="0"/>
              <a:t>𝛤 ⊢ ⏊</a:t>
            </a:r>
          </a:p>
          <a:p>
            <a:endParaRPr lang="pt-BR" sz="2800" dirty="0" smtClean="0"/>
          </a:p>
          <a:p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Tableau de Smullyan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280920" cy="2016224"/>
          </a:xfrm>
        </p:spPr>
        <p:txBody>
          <a:bodyPr>
            <a:noAutofit/>
          </a:bodyPr>
          <a:lstStyle/>
          <a:p>
            <a:r>
              <a:rPr lang="pt-BR" sz="2800" dirty="0" smtClean="0"/>
              <a:t>Primeira apresentação do tableau de Beth utilizando árvore de prova, formato usado atualmente.</a:t>
            </a:r>
          </a:p>
          <a:p>
            <a:r>
              <a:rPr lang="pt-BR" sz="2800" dirty="0" smtClean="0"/>
              <a:t>Cada nó da árvore representa uma fórmula.</a:t>
            </a:r>
          </a:p>
          <a:p>
            <a:r>
              <a:rPr lang="pt-BR" sz="2800" dirty="0" smtClean="0"/>
              <a:t>Cada nó é sinalizado como V (verdadeiro) ou F (falso)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4221088"/>
            <a:ext cx="633658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11</a:t>
            </a:fld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de Smullyan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57064"/>
          </a:xfrm>
        </p:spPr>
        <p:txBody>
          <a:bodyPr/>
          <a:lstStyle/>
          <a:p>
            <a:r>
              <a:rPr lang="pt-BR" dirty="0" smtClean="0"/>
              <a:t>Exemplo para o sistema: (</a:t>
            </a:r>
            <a:r>
              <a:rPr lang="pt-BR" sz="2400" dirty="0" smtClean="0"/>
              <a:t>¬</a:t>
            </a:r>
            <a:r>
              <a:rPr lang="pt-BR" dirty="0" smtClean="0"/>
              <a:t>A v B) </a:t>
            </a:r>
            <a:r>
              <a:rPr lang="pt-BR" sz="2400" dirty="0" smtClean="0"/>
              <a:t>⊢</a:t>
            </a:r>
            <a:r>
              <a:rPr lang="pt-BR" dirty="0" smtClean="0"/>
              <a:t> (A </a:t>
            </a:r>
            <a:r>
              <a:rPr lang="pt-BR" sz="2400" dirty="0" smtClean="0"/>
              <a:t>→</a:t>
            </a:r>
            <a:r>
              <a:rPr lang="pt-BR" dirty="0" smtClean="0"/>
              <a:t> B)</a:t>
            </a:r>
            <a:endParaRPr lang="pt-BR" dirty="0"/>
          </a:p>
        </p:txBody>
      </p:sp>
      <p:pic>
        <p:nvPicPr>
          <p:cNvPr id="4" name="Imagem 3" descr="simple_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348880"/>
            <a:ext cx="7879069" cy="288032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12</a:t>
            </a:fld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das fórmulas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280920" cy="5184576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α</a:t>
            </a:r>
            <a:r>
              <a:rPr lang="pt-BR" sz="2800" dirty="0" smtClean="0"/>
              <a:t> (alfa): fórmulas cuja inferência expande linearmente um ramo, por exemplo, as fórmulas com negação (</a:t>
            </a:r>
            <a:r>
              <a:rPr lang="pt-BR" sz="2800" i="1" dirty="0" smtClean="0"/>
              <a:t>not</a:t>
            </a:r>
            <a:r>
              <a:rPr lang="pt-BR" sz="2800" dirty="0" smtClean="0"/>
              <a:t>) ou conjunção (</a:t>
            </a:r>
            <a:r>
              <a:rPr lang="pt-BR" sz="2800" i="1" dirty="0" smtClean="0"/>
              <a:t>and</a:t>
            </a:r>
            <a:r>
              <a:rPr lang="pt-BR" sz="2800" dirty="0" smtClean="0"/>
              <a:t>). </a:t>
            </a:r>
          </a:p>
          <a:p>
            <a:r>
              <a:rPr lang="pt-BR" sz="2800" b="1" dirty="0" smtClean="0"/>
              <a:t>β</a:t>
            </a:r>
            <a:r>
              <a:rPr lang="pt-BR" sz="2800" dirty="0" smtClean="0"/>
              <a:t> (beta): fórmulas cuja inferência expande a árvore por meio de uma nova ramificação como, por exemplo,as disjunções.</a:t>
            </a:r>
          </a:p>
          <a:p>
            <a:r>
              <a:rPr lang="pt-BR" sz="2800" b="1" dirty="0" smtClean="0"/>
              <a:t>γ</a:t>
            </a:r>
            <a:r>
              <a:rPr lang="pt-BR" sz="2800" dirty="0" smtClean="0"/>
              <a:t> (gama): fórmulas quantificadas universalmente.</a:t>
            </a:r>
          </a:p>
          <a:p>
            <a:r>
              <a:rPr lang="pt-BR" sz="2800" b="1" dirty="0" smtClean="0"/>
              <a:t>δ</a:t>
            </a:r>
            <a:r>
              <a:rPr lang="pt-BR" sz="2800" dirty="0" smtClean="0"/>
              <a:t> (delta): fórmulas quantificadas existencialmente.</a:t>
            </a:r>
          </a:p>
          <a:p>
            <a:r>
              <a:rPr lang="pt-BR" sz="2800" dirty="0" smtClean="0"/>
              <a:t>Literais ou atômicos são fórmulas que não podem derivar outras fórmulas por nenhuma regra de inferência, por serem indivisíveis.</a:t>
            </a:r>
          </a:p>
          <a:p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13</a:t>
            </a:fld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 nó para inferência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5949280"/>
            <a:ext cx="7772400" cy="648072"/>
          </a:xfrm>
        </p:spPr>
        <p:txBody>
          <a:bodyPr/>
          <a:lstStyle/>
          <a:p>
            <a:r>
              <a:rPr lang="pt-BR" dirty="0" smtClean="0"/>
              <a:t>Prova com 29 nós (incluindo os fechamentos)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556792"/>
            <a:ext cx="3168352" cy="424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14</a:t>
            </a:fld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 nó para inferência</a:t>
            </a:r>
            <a:endParaRPr lang="pt-BR" dirty="0"/>
          </a:p>
        </p:txBody>
      </p:sp>
      <p:pic>
        <p:nvPicPr>
          <p:cNvPr id="4" name="Espaço Reservado para Conteúdo 3" descr="teste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8712968" cy="4480561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14400" y="5949280"/>
            <a:ext cx="7772400" cy="6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Prova com 17 nós (incluindo os fechamentos)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15</a:t>
            </a:fld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com 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3208"/>
          </a:xfrm>
        </p:spPr>
        <p:txBody>
          <a:bodyPr>
            <a:noAutofit/>
          </a:bodyPr>
          <a:lstStyle/>
          <a:p>
            <a:r>
              <a:rPr lang="pt-BR" sz="2800" dirty="0" smtClean="0"/>
              <a:t>Busca evitar ramificações redundantes.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46901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16</a:t>
            </a:fld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com 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Autofit/>
          </a:bodyPr>
          <a:lstStyle/>
          <a:p>
            <a:r>
              <a:rPr lang="pt-BR" sz="3600" dirty="0" smtClean="0"/>
              <a:t>𝛤 ⊦ </a:t>
            </a:r>
            <a:r>
              <a:rPr lang="pt-BR" sz="4000" dirty="0" smtClean="0"/>
              <a:t>𝜑</a:t>
            </a:r>
            <a:r>
              <a:rPr lang="pt-BR" sz="3600" dirty="0" smtClean="0"/>
              <a:t>, Δ → 𝛤 ⋃ {¬𝜑} ⊢ Δ</a:t>
            </a:r>
          </a:p>
          <a:p>
            <a:pPr lvl="1"/>
            <a:r>
              <a:rPr lang="pt-BR" sz="3200" dirty="0" smtClean="0"/>
              <a:t>O lema {¬𝜑} só é válido se 𝜑 é verdadeiro, ou seja, se 𝜑 leva ao fechamento do seu ramo original.</a:t>
            </a:r>
          </a:p>
          <a:p>
            <a:r>
              <a:rPr lang="pt-BR" sz="3600" dirty="0" smtClean="0"/>
              <a:t>A escolha do lema é o ponto fundamental (e complexo)</a:t>
            </a:r>
          </a:p>
          <a:p>
            <a:r>
              <a:rPr lang="pt-BR" sz="3600" dirty="0" smtClean="0"/>
              <a:t>Lema originado de uma fórmula falsa, gera um tableau com resultados incorretos.</a:t>
            </a:r>
          </a:p>
          <a:p>
            <a:r>
              <a:rPr lang="pt-BR" sz="3600" dirty="0" smtClean="0"/>
              <a:t>Os lemas não podem originar ramificações.</a:t>
            </a:r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  <a:p>
            <a:endParaRPr lang="pt-BR" sz="36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17</a:t>
            </a:fld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KE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424936" cy="2989312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Proposto originalmente Marcello D’Agostino.</a:t>
            </a:r>
          </a:p>
          <a:p>
            <a:r>
              <a:rPr lang="pt-BR" sz="3200" dirty="0" smtClean="0"/>
              <a:t>Inclui regras de inferência com cortes.</a:t>
            </a:r>
          </a:p>
          <a:p>
            <a:pPr lvl="1"/>
            <a:r>
              <a:rPr lang="pt-BR" sz="2800" b="1" i="1" dirty="0" smtClean="0"/>
              <a:t>modus ponens</a:t>
            </a:r>
            <a:r>
              <a:rPr lang="pt-BR" sz="2800" b="1" dirty="0" smtClean="0"/>
              <a:t>, </a:t>
            </a:r>
            <a:r>
              <a:rPr lang="pt-BR" sz="2800" b="1" i="1" dirty="0" smtClean="0"/>
              <a:t>modus tollens</a:t>
            </a:r>
            <a:r>
              <a:rPr lang="pt-BR" sz="2800" b="1" dirty="0" smtClean="0"/>
              <a:t> e silogismo disjuntivo.</a:t>
            </a:r>
          </a:p>
          <a:p>
            <a:r>
              <a:rPr lang="pt-BR" sz="3200" dirty="0" smtClean="0"/>
              <a:t>A única forma de ramificação é pelo princípio da bivalência, que é baseado no conceito de lema. </a:t>
            </a:r>
          </a:p>
          <a:p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653136"/>
            <a:ext cx="490280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18</a:t>
            </a:fld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pt-BR" dirty="0" smtClean="0"/>
              <a:t>Tableau KE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37338"/>
            <a:ext cx="5400600" cy="568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19</a:t>
            </a:fld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Elaborar um software para auxílio didático e em pesquisa acadêmica, em especial alunos de matemática discreta.</a:t>
            </a:r>
          </a:p>
          <a:p>
            <a:r>
              <a:rPr lang="pt-BR" sz="4000" dirty="0" smtClean="0"/>
              <a:t>Contribuir para divulgação da área de automação de sistemas de inferência.</a:t>
            </a:r>
            <a:endParaRPr lang="pt-BR" sz="4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de resultados</a:t>
            </a:r>
            <a:endParaRPr lang="pt-BR" dirty="0"/>
          </a:p>
        </p:txBody>
      </p:sp>
      <p:pic>
        <p:nvPicPr>
          <p:cNvPr id="5122" name="Picture 2" descr="simpl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1"/>
            <a:ext cx="5976664" cy="392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K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852936"/>
            <a:ext cx="27027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907704" y="1700808"/>
            <a:ext cx="526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(A v B), (A v ¬B), (¬A v C), (¬A v ¬C) ⊨⏊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32240" y="2348880"/>
            <a:ext cx="11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Tableau KE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47664" y="2348880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Tableau Clássico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20</a:t>
            </a:fld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nó PB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77544"/>
          </a:xfrm>
        </p:spPr>
        <p:txBody>
          <a:bodyPr>
            <a:noAutofit/>
          </a:bodyPr>
          <a:lstStyle/>
          <a:p>
            <a:r>
              <a:rPr lang="pt-BR" sz="2800" dirty="0" smtClean="0"/>
              <a:t>É fundamental e existem diversas heurísticas.</a:t>
            </a:r>
          </a:p>
          <a:p>
            <a:r>
              <a:rPr lang="pt-BR" sz="2800" dirty="0" smtClean="0"/>
              <a:t>Fórmulas </a:t>
            </a:r>
            <a:r>
              <a:rPr lang="pt-BR" sz="2800" i="1" dirty="0" smtClean="0"/>
              <a:t>E-analysed </a:t>
            </a:r>
            <a:r>
              <a:rPr lang="pt-BR" sz="2800" dirty="0" smtClean="0"/>
              <a:t>, considerado o ramo ϕ, são:</a:t>
            </a:r>
          </a:p>
          <a:p>
            <a:pPr lvl="1"/>
            <a:r>
              <a:rPr lang="pt-BR" sz="2800" dirty="0" smtClean="0"/>
              <a:t>Se a fórmula é do tipo </a:t>
            </a:r>
            <a:r>
              <a:rPr lang="pt-BR" dirty="0" smtClean="0"/>
              <a:t>α  e as subfórmulas α </a:t>
            </a:r>
            <a:r>
              <a:rPr lang="pt-BR" sz="2800" baseline="-25000" dirty="0" smtClean="0"/>
              <a:t>1</a:t>
            </a:r>
            <a:r>
              <a:rPr lang="pt-BR" dirty="0" smtClean="0"/>
              <a:t> e α</a:t>
            </a:r>
            <a:r>
              <a:rPr lang="pt-BR" sz="2800" baseline="-25000" dirty="0" smtClean="0"/>
              <a:t>2</a:t>
            </a:r>
            <a:r>
              <a:rPr lang="pt-BR" dirty="0" smtClean="0"/>
              <a:t> ocorrem em </a:t>
            </a:r>
            <a:r>
              <a:rPr lang="pt-BR" sz="2800" dirty="0" smtClean="0"/>
              <a:t>ϕ .</a:t>
            </a:r>
          </a:p>
          <a:p>
            <a:pPr lvl="1"/>
            <a:r>
              <a:rPr lang="pt-BR" sz="2800" dirty="0" smtClean="0"/>
              <a:t>Se a fórmula é do tipo β:</a:t>
            </a:r>
          </a:p>
          <a:p>
            <a:pPr lvl="2"/>
            <a:r>
              <a:rPr lang="pt-BR" sz="2400" dirty="0" smtClean="0"/>
              <a:t>Se β</a:t>
            </a:r>
            <a:r>
              <a:rPr lang="pt-BR" sz="2800" baseline="-25000" dirty="0" smtClean="0"/>
              <a:t>1</a:t>
            </a:r>
            <a:r>
              <a:rPr lang="pt-BR" sz="2400" dirty="0" smtClean="0"/>
              <a:t> e ¬β</a:t>
            </a:r>
            <a:r>
              <a:rPr lang="pt-BR" sz="2800" baseline="-25000" dirty="0" smtClean="0"/>
              <a:t>2</a:t>
            </a:r>
            <a:r>
              <a:rPr lang="pt-BR" sz="2400" dirty="0" smtClean="0"/>
              <a:t> ocorre no ramo ϕ  ou</a:t>
            </a:r>
          </a:p>
          <a:p>
            <a:pPr lvl="2"/>
            <a:r>
              <a:rPr lang="pt-BR" sz="2400" dirty="0" smtClean="0"/>
              <a:t>Se ¬ β</a:t>
            </a:r>
            <a:r>
              <a:rPr lang="pt-BR" sz="2800" baseline="-25000" dirty="0" smtClean="0"/>
              <a:t>1</a:t>
            </a:r>
            <a:r>
              <a:rPr lang="pt-BR" sz="2400" dirty="0" smtClean="0"/>
              <a:t> e β</a:t>
            </a:r>
            <a:r>
              <a:rPr lang="pt-BR" sz="2800" baseline="-25000" dirty="0" smtClean="0"/>
              <a:t>2</a:t>
            </a:r>
            <a:r>
              <a:rPr lang="pt-BR" sz="2400" dirty="0" smtClean="0"/>
              <a:t> ocorre no ramo ϕ.</a:t>
            </a:r>
          </a:p>
          <a:p>
            <a:r>
              <a:rPr lang="pt-BR" sz="2800" dirty="0" smtClean="0"/>
              <a:t>As fórmulas do PB são originadas de fórmulas β não </a:t>
            </a:r>
            <a:r>
              <a:rPr lang="pt-BR" sz="2800" i="1" dirty="0" smtClean="0"/>
              <a:t>E-analysed.</a:t>
            </a:r>
          </a:p>
          <a:p>
            <a:pPr lvl="1"/>
            <a:r>
              <a:rPr lang="pt-BR" sz="2800" dirty="0" smtClean="0"/>
              <a:t>PB sempre será ou originado ou de β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 ou β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Exemplo de heurística: escolher a subfórmula que ocorre mais vezes nas fórmulas β não analisadas (não </a:t>
            </a:r>
            <a:r>
              <a:rPr lang="pt-BR" sz="2800" i="1" dirty="0" smtClean="0"/>
              <a:t>E-analysed</a:t>
            </a:r>
            <a:r>
              <a:rPr lang="pt-BR" sz="2800" dirty="0" smtClean="0"/>
              <a:t>).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21</a:t>
            </a:fld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do software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54837"/>
            <a:ext cx="4461892" cy="533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42194"/>
          </a:xfrm>
        </p:spPr>
        <p:txBody>
          <a:bodyPr>
            <a:normAutofit/>
          </a:bodyPr>
          <a:lstStyle/>
          <a:p>
            <a:r>
              <a:rPr lang="pt-BR" dirty="0" smtClean="0"/>
              <a:t>Módulo </a:t>
            </a:r>
            <a:br>
              <a:rPr lang="pt-BR" dirty="0" smtClean="0"/>
            </a:br>
            <a:r>
              <a:rPr lang="pt-BR" dirty="0" smtClean="0"/>
              <a:t>AST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16632"/>
            <a:ext cx="4104456" cy="65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2924944"/>
            <a:ext cx="2608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Objetos gerado </a:t>
            </a:r>
          </a:p>
          <a:p>
            <a:r>
              <a:rPr lang="pt-BR" sz="3200" dirty="0" smtClean="0"/>
              <a:t>pelo compilador</a:t>
            </a:r>
            <a:endParaRPr lang="pt-BR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mecanismos de prova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4680520" cy="531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24</a:t>
            </a:fld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tableau semântico</a:t>
            </a:r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4608512" cy="498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25</a:t>
            </a:fld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da saída do terminal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484784"/>
            <a:ext cx="79928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Tableau: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Solução por Tableau Semântico ' em 2 ms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Inference rules = Smullyan’s Tableau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Node selector   = Priority Node Selector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1 | (F) ((P-&gt;(Q-&gt;R))-&gt;((P-&gt;Q)-&gt;(P-&gt;R)))  {H}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2 | (T) (P-&gt;(Q-&gt;R))                      {1 F-&gt;:l}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3 | (F) ((P-&gt;Q)-&gt;(P-&gt;R))                 {1 F-&gt;:r}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4 | (T) (P-&gt;Q)                           {3 F-&gt;:l}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5 | (F) (P-&gt;R)                           {3 F-&gt;:r}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6 | (T) P                                {5 F-&gt;:l}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7 | (F) R                                {5 F-&gt;:r}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8 | | (T) (Q-&gt;R)                         {2 T-&gt;:r}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9 | | | (T) Q                            {4 T-&gt;:r}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10 | | | | (T) R                          {8 T-&gt;:r}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11 | | | | -X-                            {10,7 closure}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12 | | | (F) Q                            {8 T-&gt;:l}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13 | | | -X-                              {12,9 closure}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14 | | (F) P                              {4 T-&gt;:l}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15 | | -X-                                {14,6 closure}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16 | (F) P                                {2 T-&gt;:l}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17 | -X-                                  {16,6 closure}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Total de vertices = 14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TAUTOLOGY!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26</a:t>
            </a:fld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compilação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7624" y="1779687"/>
            <a:ext cx="69397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Ex:x(Ex:y(Q(x,h(y)))) |-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Fa:x(Ex:y((P(x,y)-&gt;Q(g(y,h(x))))))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==&gt; Lógica de Predicado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==&gt; Sistema lógico de derivação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/-----------------------------------------------\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           Tabela de símbolos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|--------+------------+--------+----------------|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Escopo | Tipo       | Ocorr. | Lexema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|--------+------------+--------+----------------|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Function   |      1 | g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Predicate  |      2 | Q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Predicate  |      1 | P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Function   |      2 | h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Variable   |      5 | y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|      0 | Variable   |      5 | x              |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\--------+------------+--------+----------------/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27</a:t>
            </a:fld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5149552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Elaborar uma interface gráfica intuitiva e com resultado imediato, incluindo a possibilidade de gerar a árvore sintática das fórmulas. </a:t>
            </a:r>
          </a:p>
          <a:p>
            <a:pPr lvl="0"/>
            <a:r>
              <a:rPr lang="pt-BR" sz="2800" dirty="0" smtClean="0"/>
              <a:t>Aplicar o software na práticas de cursos de matemática discreta.</a:t>
            </a:r>
          </a:p>
          <a:p>
            <a:pPr lvl="0"/>
            <a:r>
              <a:rPr lang="pt-BR" sz="2800" dirty="0" smtClean="0"/>
              <a:t>Ampliar a pesquisa para adaptar os algoritmos de solução para lógica de primeira ordem. </a:t>
            </a:r>
          </a:p>
          <a:p>
            <a:pPr lvl="0"/>
            <a:r>
              <a:rPr lang="pt-BR" sz="2800" dirty="0" smtClean="0"/>
              <a:t>Pesquisar formas de geração de lema para ampliar a eficiência do tableau com lema e do tableau KE.</a:t>
            </a:r>
          </a:p>
          <a:p>
            <a:pPr lvl="0"/>
            <a:r>
              <a:rPr lang="pt-BR" sz="2800" dirty="0" smtClean="0"/>
              <a:t>Ampliar a linha de pesquisa para aplicação do software para outras formas de lógica.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28</a:t>
            </a:fld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5149552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Elaborar versão com paralelismo.</a:t>
            </a:r>
          </a:p>
          <a:p>
            <a:pPr lvl="0"/>
            <a:r>
              <a:rPr lang="pt-BR" sz="2800" dirty="0" smtClean="0"/>
              <a:t>Controle de uso de recursos (memória e processador).</a:t>
            </a:r>
          </a:p>
          <a:p>
            <a:pPr lvl="0"/>
            <a:r>
              <a:rPr lang="pt-BR" sz="2800" dirty="0" smtClean="0"/>
              <a:t>Criar um módulo de teste do software. </a:t>
            </a:r>
          </a:p>
          <a:p>
            <a:pPr lvl="0"/>
            <a:r>
              <a:rPr lang="pt-BR" sz="2800" dirty="0" smtClean="0"/>
              <a:t>lógica de primeira ordem. </a:t>
            </a:r>
          </a:p>
          <a:p>
            <a:pPr lvl="0"/>
            <a:r>
              <a:rPr lang="pt-BR" sz="2800" dirty="0" smtClean="0"/>
              <a:t>Pesquisar formas de geração de lema para ampliar a eficiência do tableau com lema e do tableau KE.</a:t>
            </a:r>
          </a:p>
          <a:p>
            <a:r>
              <a:rPr lang="pt-BR" sz="2800" dirty="0" smtClean="0"/>
              <a:t>Melhorar o tratamento de erro do compilador, principalmente para apresentar informações mais detalhadas de eventuais erros sintáticos e semânticos.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29</a:t>
            </a:fld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SAT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O problema da “satisfatibilidade” booleana (SAT) trata da verificação de fórmula em lógicas proposicionais.</a:t>
            </a:r>
          </a:p>
          <a:p>
            <a:r>
              <a:rPr lang="pt-BR" sz="3200" dirty="0" smtClean="0"/>
              <a:t>Existe alguma interpretação que torne uma fórmula verdadeira?</a:t>
            </a:r>
          </a:p>
          <a:p>
            <a:r>
              <a:rPr lang="pt-BR" sz="3200" dirty="0" smtClean="0"/>
              <a:t>Teorema de Cook, de 1971, origem do termo NP-completo.</a:t>
            </a:r>
          </a:p>
          <a:p>
            <a:r>
              <a:rPr lang="pt-BR" sz="3200" dirty="0" smtClean="0"/>
              <a:t>O problema SAT é o primeiro problema NP-completo estudado.</a:t>
            </a:r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pt-BR" sz="4000" dirty="0" smtClean="0"/>
          </a:p>
          <a:p>
            <a:pPr algn="ctr">
              <a:buNone/>
            </a:pPr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https://github.com/fredmbs/logic</a:t>
            </a:r>
          </a:p>
          <a:p>
            <a:pPr algn="ctr">
              <a:buNone/>
            </a:pPr>
            <a:endParaRPr lang="pt-BR" sz="4000" dirty="0" smtClean="0"/>
          </a:p>
          <a:p>
            <a:pPr algn="ctr">
              <a:buNone/>
            </a:pPr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Obrigado!</a:t>
            </a:r>
            <a:endParaRPr lang="pt-BR" sz="4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30</a:t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212976"/>
            <a:ext cx="7772400" cy="2806824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Universo semântico de fórmula lógica é obtido pela sua interpretação, ou seja, valores aplicados a suas variáveis. </a:t>
            </a:r>
          </a:p>
          <a:p>
            <a:r>
              <a:rPr lang="pt-BR" sz="3200" dirty="0" smtClean="0"/>
              <a:t>Universo sintático é obtido pelas derivações, ou seja, pela aplicação das inferências sobre os elementos simbólicos, sem considerar os resultados concretos (prova). </a:t>
            </a:r>
            <a:endParaRPr lang="pt-BR" sz="3200" dirty="0"/>
          </a:p>
        </p:txBody>
      </p:sp>
      <p:pic>
        <p:nvPicPr>
          <p:cNvPr id="4" name="Imagem 3" descr="300px-Correcao_Completu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556792"/>
            <a:ext cx="2857500" cy="152400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do sistema SAT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3212976"/>
            <a:ext cx="7772400" cy="3384376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Considerando-se um sistema lógico, qual é a melhor forma de verificação SAT? </a:t>
            </a:r>
          </a:p>
          <a:p>
            <a:r>
              <a:rPr lang="pt-BR" sz="2800" dirty="0" smtClean="0"/>
              <a:t>Dado um sistema lógico, uma solução SAT por método sintático é equivalente a uma solução por método semântico?</a:t>
            </a:r>
          </a:p>
          <a:p>
            <a:r>
              <a:rPr lang="pt-BR" sz="2800" dirty="0" smtClean="0"/>
              <a:t>Sistema lógico completo:  𝛤 ⊨ 𝜑 → 𝛤 ⊢ 𝜑</a:t>
            </a:r>
          </a:p>
          <a:p>
            <a:r>
              <a:rPr lang="pt-BR" sz="2800" dirty="0" smtClean="0"/>
              <a:t>Sistema lógico correto:     𝛤 ⊢ 𝜑  → 𝛤 ⊨ 𝜑</a:t>
            </a:r>
            <a:endParaRPr lang="pt-BR" sz="2800" dirty="0"/>
          </a:p>
        </p:txBody>
      </p:sp>
      <p:pic>
        <p:nvPicPr>
          <p:cNvPr id="4" name="Imagem 3" descr="300px-Correcao_Completu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556792"/>
            <a:ext cx="2857500" cy="1524000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primeira ordem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O teorema da completude de Gödel, de 1929, prova que as formulas em lógica de primeira ordem são completas e corretas.</a:t>
            </a:r>
          </a:p>
          <a:p>
            <a:r>
              <a:rPr lang="pt-BR" sz="3200" dirty="0" smtClean="0"/>
              <a:t>Lógica proposicional, além de poder ser considerada com subconjunto da lógica de primeira ordem, também é completa e correta.</a:t>
            </a:r>
          </a:p>
          <a:p>
            <a:r>
              <a:rPr lang="pt-BR" sz="3200" dirty="0" smtClean="0"/>
              <a:t>Assim, nesses casos, uma prova por dedução (sintática) equivale a uma demonstração por interpretação (semântica).</a:t>
            </a:r>
            <a:endParaRPr lang="pt-BR" sz="3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verificação SAT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Para lógica proposicional, a tabela verdade é um método semântico elaborada desde o início de 1920.</a:t>
            </a:r>
          </a:p>
          <a:p>
            <a:r>
              <a:rPr lang="pt-BR" sz="2800" dirty="0" smtClean="0"/>
              <a:t>Algoritmo DPLL (Davis-Putnam-Logemann-Loveland) é um método sintático de lógica proposicional que lida com fórmulas em CNF (forma conjuntiva normal).</a:t>
            </a:r>
          </a:p>
          <a:p>
            <a:r>
              <a:rPr lang="pt-BR" sz="2800" dirty="0" smtClean="0"/>
              <a:t>Dedução natural e a dedução sequencial, adotada em cursos e livros de matemática discreta, são métodos sintáticos para lógicas de predicado.</a:t>
            </a:r>
          </a:p>
          <a:p>
            <a:r>
              <a:rPr lang="pt-BR" sz="2800" dirty="0" smtClean="0"/>
              <a:t>Tableau semânticos, método de inferência, ou seja, sintático, que apresenta solução em forma de árvore de prova. Adequado para lógicas de predicado.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7</a:t>
            </a:fld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57264"/>
          </a:xfrm>
        </p:spPr>
        <p:txBody>
          <a:bodyPr>
            <a:normAutofit/>
          </a:bodyPr>
          <a:lstStyle/>
          <a:p>
            <a:r>
              <a:rPr lang="pt-BR" dirty="0" smtClean="0"/>
              <a:t>Algoritmos proposto independentemente no início dos anos de 1920 por Ludwig Wittgenstein e Emil Leon Post. </a:t>
            </a:r>
          </a:p>
          <a:p>
            <a:r>
              <a:rPr lang="pt-BR" dirty="0" smtClean="0"/>
              <a:t>Busca por todas as interpretações de um sistema lógico.</a:t>
            </a:r>
          </a:p>
          <a:p>
            <a:r>
              <a:rPr lang="pt-BR" dirty="0" smtClean="0"/>
              <a:t>Provou que a lógica proposicional é </a:t>
            </a:r>
            <a:r>
              <a:rPr lang="pt-BR" i="1" dirty="0" smtClean="0"/>
              <a:t>decidível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 para o sistema: (</a:t>
            </a:r>
            <a:r>
              <a:rPr lang="pt-BR" sz="2400" dirty="0" smtClean="0"/>
              <a:t>¬</a:t>
            </a:r>
            <a:r>
              <a:rPr lang="pt-BR" dirty="0" smtClean="0"/>
              <a:t>A v B) </a:t>
            </a:r>
            <a:r>
              <a:rPr lang="pt-BR" sz="2400" dirty="0" smtClean="0"/>
              <a:t>⊢</a:t>
            </a:r>
            <a:r>
              <a:rPr lang="pt-BR" dirty="0" smtClean="0"/>
              <a:t> (A </a:t>
            </a:r>
            <a:r>
              <a:rPr lang="pt-BR" sz="2400" dirty="0" smtClean="0"/>
              <a:t>→</a:t>
            </a:r>
            <a:r>
              <a:rPr lang="pt-BR" dirty="0" smtClean="0"/>
              <a:t> B):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39752" y="4221088"/>
            <a:ext cx="4680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/----------------------------\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|A|B|((~(A) v B) -&gt; (A -&gt; B))|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|-+-+------------------------|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|T|T|  F    T    T*    T     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|T|F|  F    F    T*    F     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|F|T|  T    T    T*    T     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|F|F|  T    T    T*    T     |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\----------------------------/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Tableau semântico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24936" cy="4572000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Proposto originalmente por Evert Willem Beth em forma de tabela dividida em coluna verdadeira e falsa.</a:t>
            </a:r>
          </a:p>
          <a:p>
            <a:r>
              <a:rPr lang="pt-BR" sz="3200" dirty="0" smtClean="0"/>
              <a:t>Baseado no princípio de eliminação de regras de inferência com cortes provado por Gerhard Gentzen.</a:t>
            </a:r>
          </a:p>
          <a:p>
            <a:r>
              <a:rPr lang="pt-BR" sz="3200" dirty="0" smtClean="0"/>
              <a:t>Utiliza regras de inferência simples (sem cortes).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509120"/>
            <a:ext cx="651194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83F2-CEF4-4466-B126-AAE1AA14D9D1}" type="slidenum">
              <a:rPr lang="pt-BR" smtClean="0"/>
              <a:pPr/>
              <a:t>9</a:t>
            </a:fld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561</TotalTime>
  <Words>1546</Words>
  <Application>Microsoft Office PowerPoint</Application>
  <PresentationFormat>Apresentação na tela (4:3)</PresentationFormat>
  <Paragraphs>210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Patrimônio Líquido</vt:lpstr>
      <vt:lpstr>Prova automatizada de teoremas em lógica proposicional</vt:lpstr>
      <vt:lpstr>Motivação</vt:lpstr>
      <vt:lpstr>Problema SAT</vt:lpstr>
      <vt:lpstr>Sistemas lógicos</vt:lpstr>
      <vt:lpstr>Solução do sistema SAT</vt:lpstr>
      <vt:lpstr>Lógica de primeira ordem</vt:lpstr>
      <vt:lpstr>Métodos de verificação SAT</vt:lpstr>
      <vt:lpstr>Tabela verdade</vt:lpstr>
      <vt:lpstr>Tableau semântico </vt:lpstr>
      <vt:lpstr>Prova por contradição</vt:lpstr>
      <vt:lpstr>Tableau de Smullyan</vt:lpstr>
      <vt:lpstr>Tableau de Smullyan</vt:lpstr>
      <vt:lpstr>Classificação das fórmulas</vt:lpstr>
      <vt:lpstr>Seleção do nó para inferência</vt:lpstr>
      <vt:lpstr>Seleção do nó para inferência</vt:lpstr>
      <vt:lpstr>Tableau com lema</vt:lpstr>
      <vt:lpstr>Tableau com lema</vt:lpstr>
      <vt:lpstr>Tableau KE</vt:lpstr>
      <vt:lpstr>Tableau KE</vt:lpstr>
      <vt:lpstr>Comparação de resultados</vt:lpstr>
      <vt:lpstr>Escolha do nó PB</vt:lpstr>
      <vt:lpstr>Design do software</vt:lpstr>
      <vt:lpstr>Módulo  AST</vt:lpstr>
      <vt:lpstr>Módulo de mecanismos de prova</vt:lpstr>
      <vt:lpstr>Módulo de tableau semântico</vt:lpstr>
      <vt:lpstr>Exemplo da saída do terminal</vt:lpstr>
      <vt:lpstr>Exemplo de compilação</vt:lpstr>
      <vt:lpstr>Perspectivas futuras</vt:lpstr>
      <vt:lpstr>Perspectivas futuras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automatizada de teoremas em lógica proposicional</dc:title>
  <dc:creator>Frederico Sampaio</dc:creator>
  <cp:lastModifiedBy>Frederico Sampaio</cp:lastModifiedBy>
  <cp:revision>74</cp:revision>
  <dcterms:created xsi:type="dcterms:W3CDTF">2012-12-10T11:21:59Z</dcterms:created>
  <dcterms:modified xsi:type="dcterms:W3CDTF">2012-12-10T21:13:26Z</dcterms:modified>
</cp:coreProperties>
</file>