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1" r:id="rId1"/>
  </p:sldMasterIdLst>
  <p:notesMasterIdLst>
    <p:notesMasterId r:id="rId56"/>
  </p:notesMasterIdLst>
  <p:handoutMasterIdLst>
    <p:handoutMasterId r:id="rId57"/>
  </p:handoutMasterIdLst>
  <p:sldIdLst>
    <p:sldId id="392" r:id="rId2"/>
    <p:sldId id="301" r:id="rId3"/>
    <p:sldId id="545" r:id="rId4"/>
    <p:sldId id="598" r:id="rId5"/>
    <p:sldId id="597" r:id="rId6"/>
    <p:sldId id="673" r:id="rId7"/>
    <p:sldId id="674" r:id="rId8"/>
    <p:sldId id="676" r:id="rId9"/>
    <p:sldId id="675" r:id="rId10"/>
    <p:sldId id="599" r:id="rId11"/>
    <p:sldId id="677" r:id="rId12"/>
    <p:sldId id="600" r:id="rId13"/>
    <p:sldId id="678" r:id="rId14"/>
    <p:sldId id="602" r:id="rId15"/>
    <p:sldId id="601" r:id="rId16"/>
    <p:sldId id="681" r:id="rId17"/>
    <p:sldId id="603" r:id="rId18"/>
    <p:sldId id="679" r:id="rId19"/>
    <p:sldId id="680" r:id="rId20"/>
    <p:sldId id="682" r:id="rId21"/>
    <p:sldId id="605" r:id="rId22"/>
    <p:sldId id="606" r:id="rId23"/>
    <p:sldId id="683" r:id="rId24"/>
    <p:sldId id="684" r:id="rId25"/>
    <p:sldId id="624" r:id="rId26"/>
    <p:sldId id="626" r:id="rId27"/>
    <p:sldId id="685" r:id="rId28"/>
    <p:sldId id="702" r:id="rId29"/>
    <p:sldId id="686" r:id="rId30"/>
    <p:sldId id="687" r:id="rId31"/>
    <p:sldId id="688" r:id="rId32"/>
    <p:sldId id="628" r:id="rId33"/>
    <p:sldId id="689" r:id="rId34"/>
    <p:sldId id="629" r:id="rId35"/>
    <p:sldId id="690" r:id="rId36"/>
    <p:sldId id="691" r:id="rId37"/>
    <p:sldId id="692" r:id="rId38"/>
    <p:sldId id="693" r:id="rId39"/>
    <p:sldId id="630" r:id="rId40"/>
    <p:sldId id="631" r:id="rId41"/>
    <p:sldId id="632" r:id="rId42"/>
    <p:sldId id="694" r:id="rId43"/>
    <p:sldId id="695" r:id="rId44"/>
    <p:sldId id="633" r:id="rId45"/>
    <p:sldId id="696" r:id="rId46"/>
    <p:sldId id="634" r:id="rId47"/>
    <p:sldId id="697" r:id="rId48"/>
    <p:sldId id="698" r:id="rId49"/>
    <p:sldId id="635" r:id="rId50"/>
    <p:sldId id="699" r:id="rId51"/>
    <p:sldId id="636" r:id="rId52"/>
    <p:sldId id="700" r:id="rId53"/>
    <p:sldId id="701" r:id="rId54"/>
    <p:sldId id="609"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96709"/>
    <a:srgbClr val="E46D0A"/>
    <a:srgbClr val="CC3300"/>
    <a:srgbClr val="008080"/>
    <a:srgbClr val="FF9966"/>
    <a:srgbClr val="DDDDDD"/>
    <a:srgbClr val="003399"/>
    <a:srgbClr val="3366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74" autoAdjust="0"/>
    <p:restoredTop sz="95097" autoAdjust="0"/>
  </p:normalViewPr>
  <p:slideViewPr>
    <p:cSldViewPr>
      <p:cViewPr varScale="1">
        <p:scale>
          <a:sx n="78" d="100"/>
          <a:sy n="78" d="100"/>
        </p:scale>
        <p:origin x="1771"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74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fr-FR"/>
          </a:p>
        </p:txBody>
      </p:sp>
      <p:sp>
        <p:nvSpPr>
          <p:cNvPr id="174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50AF7509-6CBD-40DD-996F-77D706C9FAA3}" type="slidenum">
              <a:rPr lang="en-US"/>
              <a:pPr>
                <a:defRPr/>
              </a:pPr>
              <a:t>‹N°›</a:t>
            </a:fld>
            <a:endParaRPr lang="en-US"/>
          </a:p>
        </p:txBody>
      </p:sp>
    </p:spTree>
    <p:extLst>
      <p:ext uri="{BB962C8B-B14F-4D97-AF65-F5344CB8AC3E}">
        <p14:creationId xmlns:p14="http://schemas.microsoft.com/office/powerpoint/2010/main" val="1085468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fr-FR"/>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299F8C3F-989D-4FD3-9C80-84BEE369520B}" type="slidenum">
              <a:rPr lang="en-US"/>
              <a:pPr>
                <a:defRPr/>
              </a:pPr>
              <a:t>‹N°›</a:t>
            </a:fld>
            <a:endParaRPr lang="en-US"/>
          </a:p>
        </p:txBody>
      </p:sp>
    </p:spTree>
    <p:extLst>
      <p:ext uri="{BB962C8B-B14F-4D97-AF65-F5344CB8AC3E}">
        <p14:creationId xmlns:p14="http://schemas.microsoft.com/office/powerpoint/2010/main" val="2155223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2325" y="762000"/>
            <a:ext cx="5111675" cy="2667000"/>
          </a:xfrm>
        </p:spPr>
        <p:txBody>
          <a:bodyPr/>
          <a:lstStyle/>
          <a:p>
            <a:r>
              <a:rPr lang="fr-FR"/>
              <a:t>Modifiez le style du titre</a:t>
            </a:r>
            <a:endParaRPr lang="en-US"/>
          </a:p>
        </p:txBody>
      </p:sp>
      <p:sp>
        <p:nvSpPr>
          <p:cNvPr id="3" name="Subtitle 2"/>
          <p:cNvSpPr>
            <a:spLocks noGrp="1"/>
          </p:cNvSpPr>
          <p:nvPr>
            <p:ph type="subTitle" idx="1"/>
          </p:nvPr>
        </p:nvSpPr>
        <p:spPr>
          <a:xfrm>
            <a:off x="228600" y="3810000"/>
            <a:ext cx="5105400" cy="2133600"/>
          </a:xfrm>
        </p:spPr>
        <p:txBody>
          <a:bodyPr/>
          <a:lstStyle>
            <a:lvl1pPr marL="0" indent="0" algn="l">
              <a:buNone/>
              <a:defRPr b="1">
                <a:solidFill>
                  <a:schemeClr val="tx1"/>
                </a:solidFill>
                <a:effectLst>
                  <a:reflection blurRad="6350" stA="55000" endA="300" endPos="45500" dir="5400000" sy="-100000" algn="bl" rotWithShape="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a:p>
        </p:txBody>
      </p:sp>
      <p:sp>
        <p:nvSpPr>
          <p:cNvPr id="4" name="Date Placeholder 3"/>
          <p:cNvSpPr>
            <a:spLocks noGrp="1"/>
          </p:cNvSpPr>
          <p:nvPr>
            <p:ph type="dt" sz="half" idx="10"/>
          </p:nvPr>
        </p:nvSpPr>
        <p:spPr/>
        <p:txBody>
          <a:bodyPr/>
          <a:lstStyle/>
          <a:p>
            <a:pPr>
              <a:defRPr/>
            </a:pPr>
            <a:fld id="{7AD8B14E-67E0-4763-84C4-1A1E7BAC62DF}" type="datetime1">
              <a:rPr lang="en-US" smtClean="0"/>
              <a:t>11/5/2023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8B8C112D-CD45-498D-B711-AC5354742DF6}" type="slidenum">
              <a:rPr lang="en-US" altLang="en-US" smtClean="0"/>
              <a:pPr>
                <a:defRPr/>
              </a:pPr>
              <a:t>‹N°›</a:t>
            </a:fld>
            <a:endParaRPr lang="en-US" altLang="en-US"/>
          </a:p>
        </p:txBody>
      </p:sp>
      <p:sp>
        <p:nvSpPr>
          <p:cNvPr id="7" name="Text Box 43"/>
          <p:cNvSpPr txBox="1">
            <a:spLocks noChangeArrowheads="1"/>
          </p:cNvSpPr>
          <p:nvPr/>
        </p:nvSpPr>
        <p:spPr bwMode="auto">
          <a:xfrm>
            <a:off x="2951163" y="6165850"/>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
        <p:nvSpPr>
          <p:cNvPr id="8" name="Text Box 43">
            <a:extLst>
              <a:ext uri="{FF2B5EF4-FFF2-40B4-BE49-F238E27FC236}">
                <a16:creationId xmlns:a16="http://schemas.microsoft.com/office/drawing/2014/main" id="{3E2714E5-0C38-4E70-84F1-EB88B31732FD}"/>
              </a:ext>
            </a:extLst>
          </p:cNvPr>
          <p:cNvSpPr txBox="1">
            <a:spLocks noChangeArrowheads="1"/>
          </p:cNvSpPr>
          <p:nvPr/>
        </p:nvSpPr>
        <p:spPr bwMode="auto">
          <a:xfrm>
            <a:off x="2951163" y="6165850"/>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fr-FR" sz="1400">
              <a:sym typeface="Symbol" pitchFamily="18" charset="2"/>
            </a:endParaRPr>
          </a:p>
        </p:txBody>
      </p:sp>
      <p:sp>
        <p:nvSpPr>
          <p:cNvPr id="9" name="Text Box 43">
            <a:extLst>
              <a:ext uri="{FF2B5EF4-FFF2-40B4-BE49-F238E27FC236}">
                <a16:creationId xmlns:a16="http://schemas.microsoft.com/office/drawing/2014/main" id="{E7205C9F-C7CD-4FF9-B80F-85E97A4312A6}"/>
              </a:ext>
            </a:extLst>
          </p:cNvPr>
          <p:cNvSpPr txBox="1">
            <a:spLocks noChangeArrowheads="1"/>
          </p:cNvSpPr>
          <p:nvPr userDrawn="1"/>
        </p:nvSpPr>
        <p:spPr bwMode="auto">
          <a:xfrm>
            <a:off x="2951163" y="6165850"/>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Tree>
    <p:extLst>
      <p:ext uri="{BB962C8B-B14F-4D97-AF65-F5344CB8AC3E}">
        <p14:creationId xmlns:p14="http://schemas.microsoft.com/office/powerpoint/2010/main" val="1583317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a:xfrm>
            <a:off x="228600" y="1403874"/>
            <a:ext cx="7239000" cy="48768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pPr>
              <a:defRPr/>
            </a:pPr>
            <a:fld id="{914AB739-32A9-426D-AEBA-A63C84234CDE}" type="datetime1">
              <a:rPr lang="en-US" smtClean="0"/>
              <a:t>11/5/2023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A0DAB16C-4F15-4A7A-A06A-CA540DD2E191}" type="slidenum">
              <a:rPr lang="en-US" altLang="en-US" smtClean="0"/>
              <a:pPr>
                <a:defRPr/>
              </a:pPr>
              <a:t>‹N°›</a:t>
            </a:fld>
            <a:endParaRPr lang="en-US" altLang="en-US"/>
          </a:p>
        </p:txBody>
      </p:sp>
    </p:spTree>
    <p:extLst>
      <p:ext uri="{BB962C8B-B14F-4D97-AF65-F5344CB8AC3E}">
        <p14:creationId xmlns:p14="http://schemas.microsoft.com/office/powerpoint/2010/main" val="2928307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19800" y="1371600"/>
            <a:ext cx="1828800" cy="4953000"/>
          </a:xfrm>
        </p:spPr>
        <p:txBody>
          <a:bodyPr vert="eaVert"/>
          <a:lstStyle>
            <a:lvl1pPr>
              <a:defRPr>
                <a:solidFill>
                  <a:schemeClr val="tx1"/>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228600" y="1371600"/>
            <a:ext cx="5791200" cy="49530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fld id="{9FE0E895-D285-454D-9B9C-68431715838C}" type="datetime1">
              <a:rPr lang="en-US" smtClean="0"/>
              <a:t>11/5/2023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581BB03C-FD6B-4392-98A5-97EC70AAAFF4}" type="slidenum">
              <a:rPr lang="en-US" altLang="en-US" smtClean="0"/>
              <a:pPr>
                <a:defRPr/>
              </a:pPr>
              <a:t>‹N°›</a:t>
            </a:fld>
            <a:endParaRPr lang="en-US" altLang="en-US"/>
          </a:p>
        </p:txBody>
      </p:sp>
    </p:spTree>
    <p:extLst>
      <p:ext uri="{BB962C8B-B14F-4D97-AF65-F5344CB8AC3E}">
        <p14:creationId xmlns:p14="http://schemas.microsoft.com/office/powerpoint/2010/main" val="3408007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re et diagramme ou organigramme">
    <p:spTree>
      <p:nvGrpSpPr>
        <p:cNvPr id="1" name=""/>
        <p:cNvGrpSpPr/>
        <p:nvPr/>
      </p:nvGrpSpPr>
      <p:grpSpPr>
        <a:xfrm>
          <a:off x="0" y="0"/>
          <a:ext cx="0" cy="0"/>
          <a:chOff x="0" y="0"/>
          <a:chExt cx="0" cy="0"/>
        </a:xfrm>
      </p:grpSpPr>
      <p:sp>
        <p:nvSpPr>
          <p:cNvPr id="2" name="Titre 1"/>
          <p:cNvSpPr>
            <a:spLocks noGrp="1"/>
          </p:cNvSpPr>
          <p:nvPr>
            <p:ph type="title"/>
          </p:nvPr>
        </p:nvSpPr>
        <p:spPr>
          <a:xfrm>
            <a:off x="457200" y="457200"/>
            <a:ext cx="8229600" cy="1371600"/>
          </a:xfrm>
        </p:spPr>
        <p:txBody>
          <a:bodyPr/>
          <a:lstStyle/>
          <a:p>
            <a:r>
              <a:rPr lang="fr-FR"/>
              <a:t>Modifiez le style du titre</a:t>
            </a:r>
            <a:endParaRPr lang="fr-CA"/>
          </a:p>
        </p:txBody>
      </p:sp>
      <p:sp>
        <p:nvSpPr>
          <p:cNvPr id="3" name="Espace réservé du graphique SmartArt 2"/>
          <p:cNvSpPr>
            <a:spLocks noGrp="1"/>
          </p:cNvSpPr>
          <p:nvPr>
            <p:ph type="dgm" idx="1"/>
          </p:nvPr>
        </p:nvSpPr>
        <p:spPr>
          <a:xfrm>
            <a:off x="457200" y="1981200"/>
            <a:ext cx="8229600" cy="3886200"/>
          </a:xfrm>
        </p:spPr>
        <p:txBody>
          <a:bodyPr/>
          <a:lstStyle/>
          <a:p>
            <a:pPr lvl="0"/>
            <a:r>
              <a:rPr lang="fr-FR" noProof="0"/>
              <a:t>Cliquez sur l'icône pour ajouter un graphique SmartArt</a:t>
            </a:r>
            <a:endParaRPr lang="fr-CA"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fr-CA"/>
          </a:p>
        </p:txBody>
      </p:sp>
      <p:sp>
        <p:nvSpPr>
          <p:cNvPr id="5" name="Rectangle 3"/>
          <p:cNvSpPr>
            <a:spLocks noGrp="1" noChangeArrowheads="1"/>
          </p:cNvSpPr>
          <p:nvPr>
            <p:ph type="sldNum" sz="quarter" idx="11"/>
          </p:nvPr>
        </p:nvSpPr>
        <p:spPr>
          <a:ln/>
        </p:spPr>
        <p:txBody>
          <a:bodyPr/>
          <a:lstStyle>
            <a:lvl1pPr>
              <a:defRPr/>
            </a:lvl1pPr>
          </a:lstStyle>
          <a:p>
            <a:pPr>
              <a:defRPr/>
            </a:pPr>
            <a:fld id="{768EB5D8-1891-412D-8094-F73C42FC7F45}" type="slidenum">
              <a:rPr lang="en-US" altLang="en-US" smtClean="0"/>
              <a:pPr>
                <a:defRPr/>
              </a:pPr>
              <a:t>‹N°›</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fld id="{9723E810-45F5-4384-8BC9-C71AE91F9572}" type="datetime1">
              <a:rPr lang="en-US" smtClean="0"/>
              <a:t>11/5/2023</a:t>
            </a:fld>
            <a:endParaRPr lang="en-US" altLang="en-US"/>
          </a:p>
        </p:txBody>
      </p:sp>
    </p:spTree>
    <p:extLst>
      <p:ext uri="{BB962C8B-B14F-4D97-AF65-F5344CB8AC3E}">
        <p14:creationId xmlns:p14="http://schemas.microsoft.com/office/powerpoint/2010/main" val="53348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22238"/>
            <a:ext cx="7543800" cy="1295400"/>
          </a:xfrm>
        </p:spPr>
        <p:txBody>
          <a:bodyPr/>
          <a:lstStyle/>
          <a:p>
            <a:r>
              <a:rPr lang="fr-FR"/>
              <a:t>Modifiez le style du titre</a:t>
            </a:r>
            <a:endParaRPr lang="fr-CA"/>
          </a:p>
        </p:txBody>
      </p:sp>
      <p:sp>
        <p:nvSpPr>
          <p:cNvPr id="3" name="Espace réservé du texte 2"/>
          <p:cNvSpPr>
            <a:spLocks noGrp="1"/>
          </p:cNvSpPr>
          <p:nvPr>
            <p:ph type="body" sz="half" idx="1"/>
          </p:nvPr>
        </p:nvSpPr>
        <p:spPr>
          <a:xfrm>
            <a:off x="457200" y="1719263"/>
            <a:ext cx="4038600" cy="44116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48200" y="1719263"/>
            <a:ext cx="4038600" cy="44116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5"/>
          <p:cNvSpPr>
            <a:spLocks noGrp="1" noChangeArrowheads="1"/>
          </p:cNvSpPr>
          <p:nvPr>
            <p:ph type="dt" sz="half" idx="10"/>
          </p:nvPr>
        </p:nvSpPr>
        <p:spPr>
          <a:ln/>
        </p:spPr>
        <p:txBody>
          <a:bodyPr/>
          <a:lstStyle>
            <a:lvl1pPr>
              <a:defRPr/>
            </a:lvl1pPr>
          </a:lstStyle>
          <a:p>
            <a:pPr>
              <a:defRPr/>
            </a:pPr>
            <a:fld id="{E3866633-D1A4-47A1-8BE5-A93F8CCE1D49}" type="datetime1">
              <a:rPr lang="en-US" smtClean="0"/>
              <a:t>11/5/2023</a:t>
            </a:fld>
            <a:endParaRPr lang="en-US" altLang="en-US"/>
          </a:p>
        </p:txBody>
      </p:sp>
      <p:sp>
        <p:nvSpPr>
          <p:cNvPr id="6" name="Rectangle 7"/>
          <p:cNvSpPr>
            <a:spLocks noGrp="1" noChangeArrowheads="1"/>
          </p:cNvSpPr>
          <p:nvPr>
            <p:ph type="sldNum" sz="quarter" idx="11"/>
          </p:nvPr>
        </p:nvSpPr>
        <p:spPr>
          <a:ln/>
        </p:spPr>
        <p:txBody>
          <a:bodyPr/>
          <a:lstStyle>
            <a:lvl1pPr>
              <a:defRPr/>
            </a:lvl1pPr>
          </a:lstStyle>
          <a:p>
            <a:pPr>
              <a:defRPr/>
            </a:pPr>
            <a:fld id="{768EB5D8-1891-412D-8094-F73C42FC7F45}" type="slidenum">
              <a:rPr lang="en-US" altLang="en-US" smtClean="0"/>
              <a:pPr>
                <a:defRPr/>
              </a:pPr>
              <a:t>‹N°›</a:t>
            </a:fld>
            <a:endParaRPr lang="en-US" altLang="en-US"/>
          </a:p>
        </p:txBody>
      </p:sp>
    </p:spTree>
    <p:extLst>
      <p:ext uri="{BB962C8B-B14F-4D97-AF65-F5344CB8AC3E}">
        <p14:creationId xmlns:p14="http://schemas.microsoft.com/office/powerpoint/2010/main" val="130995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fld id="{B28D34F3-DA36-45C8-8D98-1F6F568F77A0}" type="datetime1">
              <a:rPr lang="en-US" smtClean="0"/>
              <a:t>11/5/2023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7FEE665E-3450-413D-913D-057FF7C87532}" type="slidenum">
              <a:rPr lang="en-US" altLang="en-US" smtClean="0"/>
              <a:pPr>
                <a:defRPr/>
              </a:pPr>
              <a:t>‹N°›</a:t>
            </a:fld>
            <a:endParaRPr lang="en-US" altLang="en-US"/>
          </a:p>
        </p:txBody>
      </p:sp>
    </p:spTree>
    <p:extLst>
      <p:ext uri="{BB962C8B-B14F-4D97-AF65-F5344CB8AC3E}">
        <p14:creationId xmlns:p14="http://schemas.microsoft.com/office/powerpoint/2010/main" val="281153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4929187"/>
            <a:ext cx="5105400" cy="1362075"/>
          </a:xfrm>
        </p:spPr>
        <p:txBody>
          <a:bodyPr anchor="t"/>
          <a:lstStyle>
            <a:lvl1pPr algn="l">
              <a:defRPr sz="4000" b="1" cap="all">
                <a:solidFill>
                  <a:schemeClr val="tx1"/>
                </a:solidFill>
              </a:defRPr>
            </a:lvl1pPr>
          </a:lstStyle>
          <a:p>
            <a:r>
              <a:rPr lang="fr-FR"/>
              <a:t>Modifiez le style du titre</a:t>
            </a:r>
            <a:endParaRPr lang="en-US"/>
          </a:p>
        </p:txBody>
      </p:sp>
      <p:sp>
        <p:nvSpPr>
          <p:cNvPr id="3" name="Text Placeholder 2"/>
          <p:cNvSpPr>
            <a:spLocks noGrp="1"/>
          </p:cNvSpPr>
          <p:nvPr>
            <p:ph type="body" idx="1"/>
          </p:nvPr>
        </p:nvSpPr>
        <p:spPr>
          <a:xfrm>
            <a:off x="228600" y="3733800"/>
            <a:ext cx="5105400" cy="11953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a:defRPr/>
            </a:pPr>
            <a:fld id="{F0D680AB-F908-49F6-8D5E-D22C282DF577}" type="datetime1">
              <a:rPr lang="en-US" smtClean="0"/>
              <a:t>11/5/2023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B1F7837F-1D4D-4CA1-A8E1-5AD01247757E}" type="slidenum">
              <a:rPr lang="en-US" altLang="en-US" smtClean="0"/>
              <a:pPr>
                <a:defRPr/>
              </a:pPr>
              <a:t>‹N°›</a:t>
            </a:fld>
            <a:endParaRPr lang="en-US" altLang="en-US"/>
          </a:p>
        </p:txBody>
      </p:sp>
    </p:spTree>
    <p:extLst>
      <p:ext uri="{BB962C8B-B14F-4D97-AF65-F5344CB8AC3E}">
        <p14:creationId xmlns:p14="http://schemas.microsoft.com/office/powerpoint/2010/main" val="357117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2286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46482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defRPr/>
            </a:pPr>
            <a:fld id="{C72FD6C6-802F-43D0-B4A9-84B1AF9F02B6}" type="datetime1">
              <a:rPr lang="en-US" smtClean="0"/>
              <a:t>11/5/2023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DE293F36-9297-4821-9A0C-D21D7A4CC37B}" type="slidenum">
              <a:rPr lang="en-US" altLang="en-US" smtClean="0"/>
              <a:pPr>
                <a:defRPr/>
              </a:pPr>
              <a:t>‹N°›</a:t>
            </a:fld>
            <a:endParaRPr lang="en-US" altLang="en-US"/>
          </a:p>
        </p:txBody>
      </p:sp>
    </p:spTree>
    <p:extLst>
      <p:ext uri="{BB962C8B-B14F-4D97-AF65-F5344CB8AC3E}">
        <p14:creationId xmlns:p14="http://schemas.microsoft.com/office/powerpoint/2010/main" val="216536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228600" y="173355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28600" y="2373312"/>
            <a:ext cx="42687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4645025" y="173355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4645025" y="2373312"/>
            <a:ext cx="42703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pPr>
              <a:defRPr/>
            </a:pPr>
            <a:fld id="{D88FB73D-8651-41E3-97B6-466F7DA7E4E5}" type="datetime1">
              <a:rPr lang="en-US" smtClean="0"/>
              <a:t>11/5/2023</a:t>
            </a:fld>
            <a:endParaRPr lang="en-US" altLang="en-US"/>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pPr>
              <a:defRPr/>
            </a:pPr>
            <a:fld id="{13095562-A83A-4D37-B267-CD729BC3FC17}" type="slidenum">
              <a:rPr lang="en-US" altLang="en-US" smtClean="0"/>
              <a:pPr>
                <a:defRPr/>
              </a:pPr>
              <a:t>‹N°›</a:t>
            </a:fld>
            <a:endParaRPr lang="en-US" altLang="en-US"/>
          </a:p>
        </p:txBody>
      </p:sp>
    </p:spTree>
    <p:extLst>
      <p:ext uri="{BB962C8B-B14F-4D97-AF65-F5344CB8AC3E}">
        <p14:creationId xmlns:p14="http://schemas.microsoft.com/office/powerpoint/2010/main" val="219209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pPr>
              <a:defRPr/>
            </a:pPr>
            <a:fld id="{40CE92BD-0A12-46B6-9799-94770E005DC3}" type="datetime1">
              <a:rPr lang="en-US" smtClean="0"/>
              <a:t>11/5/2023</a:t>
            </a:fld>
            <a:endParaRPr lang="en-US" altLang="en-US"/>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pPr>
              <a:defRPr/>
            </a:pPr>
            <a:fld id="{3B1E4088-4144-4531-AD60-E3883B742C1B}" type="slidenum">
              <a:rPr lang="en-US" altLang="en-US" smtClean="0"/>
              <a:pPr>
                <a:defRPr/>
              </a:pPr>
              <a:t>‹N°›</a:t>
            </a:fld>
            <a:endParaRPr lang="en-US" altLang="en-US"/>
          </a:p>
        </p:txBody>
      </p:sp>
    </p:spTree>
    <p:extLst>
      <p:ext uri="{BB962C8B-B14F-4D97-AF65-F5344CB8AC3E}">
        <p14:creationId xmlns:p14="http://schemas.microsoft.com/office/powerpoint/2010/main" val="150513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12FAB9-739D-40B0-8DAF-34C07240F054}" type="datetime1">
              <a:rPr lang="en-US" smtClean="0"/>
              <a:t>11/5/2023</a:t>
            </a:fld>
            <a:endParaRPr lang="en-US" altLang="en-US"/>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pPr>
              <a:defRPr/>
            </a:pPr>
            <a:fld id="{A3F0DE2A-C6FA-4F12-9420-08E7A0CB6A00}" type="slidenum">
              <a:rPr lang="en-US" altLang="en-US" smtClean="0"/>
              <a:pPr>
                <a:defRPr/>
              </a:pPr>
              <a:t>‹N°›</a:t>
            </a:fld>
            <a:endParaRPr lang="en-US" altLang="en-US"/>
          </a:p>
        </p:txBody>
      </p:sp>
    </p:spTree>
    <p:extLst>
      <p:ext uri="{BB962C8B-B14F-4D97-AF65-F5344CB8AC3E}">
        <p14:creationId xmlns:p14="http://schemas.microsoft.com/office/powerpoint/2010/main" val="105085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8600" y="86958"/>
            <a:ext cx="3236913" cy="1162050"/>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3575050" y="1371600"/>
            <a:ext cx="3968750" cy="49090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228600" y="1371600"/>
            <a:ext cx="3236913" cy="49136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a:defRPr/>
            </a:pPr>
            <a:fld id="{9331145C-7451-4B9E-A760-F835641B5073}" type="datetime1">
              <a:rPr lang="en-US" smtClean="0"/>
              <a:t>11/5/2023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DF659703-B6A9-49AC-8B9A-8AC8E21B644D}" type="slidenum">
              <a:rPr lang="en-US" altLang="en-US" smtClean="0"/>
              <a:pPr>
                <a:defRPr/>
              </a:pPr>
              <a:t>‹N°›</a:t>
            </a:fld>
            <a:endParaRPr lang="en-US" altLang="en-US"/>
          </a:p>
        </p:txBody>
      </p:sp>
    </p:spTree>
    <p:extLst>
      <p:ext uri="{BB962C8B-B14F-4D97-AF65-F5344CB8AC3E}">
        <p14:creationId xmlns:p14="http://schemas.microsoft.com/office/powerpoint/2010/main" val="224444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3000" y="4800600"/>
            <a:ext cx="5486400" cy="566738"/>
          </a:xfrm>
        </p:spPr>
        <p:txBody>
          <a:bodyPr anchor="b"/>
          <a:lstStyle>
            <a:lvl1pPr algn="l">
              <a:defRPr sz="2000" b="1">
                <a:solidFill>
                  <a:schemeClr val="tx1"/>
                </a:solidFill>
              </a:defRPr>
            </a:lvl1pPr>
          </a:lstStyle>
          <a:p>
            <a:r>
              <a:rPr lang="fr-FR"/>
              <a:t>Modifiez le style du titre</a:t>
            </a:r>
            <a:endParaRPr lang="en-US"/>
          </a:p>
        </p:txBody>
      </p:sp>
      <p:sp>
        <p:nvSpPr>
          <p:cNvPr id="3" name="Picture Placeholder 2"/>
          <p:cNvSpPr>
            <a:spLocks noGrp="1"/>
          </p:cNvSpPr>
          <p:nvPr>
            <p:ph type="pic" idx="1"/>
          </p:nvPr>
        </p:nvSpPr>
        <p:spPr>
          <a:xfrm>
            <a:off x="11430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11430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a:defRPr/>
            </a:pPr>
            <a:fld id="{C7E55113-B901-45E9-B1FC-4922DA1FB89F}" type="datetime1">
              <a:rPr lang="en-US" smtClean="0"/>
              <a:t>11/5/2023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F5EFF904-D263-465B-BDB0-083A7E2ACE75}" type="slidenum">
              <a:rPr lang="en-US" altLang="en-US" smtClean="0"/>
              <a:pPr>
                <a:defRPr/>
              </a:pPr>
              <a:t>‹N°›</a:t>
            </a:fld>
            <a:endParaRPr lang="en-US" altLang="en-US"/>
          </a:p>
        </p:txBody>
      </p:sp>
    </p:spTree>
    <p:extLst>
      <p:ext uri="{BB962C8B-B14F-4D97-AF65-F5344CB8AC3E}">
        <p14:creationId xmlns:p14="http://schemas.microsoft.com/office/powerpoint/2010/main" val="3876418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76200"/>
            <a:ext cx="7239000" cy="1143000"/>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228600" y="1403874"/>
            <a:ext cx="8686800" cy="4876800"/>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214256"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AC92B06-E5F2-439A-8E97-FD13C4EC9710}" type="datetime1">
              <a:rPr lang="en-US" smtClean="0"/>
              <a:t>11/5/2023</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Slide Number Placeholder 5"/>
          <p:cNvSpPr>
            <a:spLocks noGrp="1"/>
          </p:cNvSpPr>
          <p:nvPr>
            <p:ph type="sldNum" sz="quarter" idx="4"/>
          </p:nvPr>
        </p:nvSpPr>
        <p:spPr>
          <a:xfrm>
            <a:off x="6773732"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68EB5D8-1891-412D-8094-F73C42FC7F45}" type="slidenum">
              <a:rPr lang="en-US" altLang="en-US" smtClean="0"/>
              <a:pPr>
                <a:defRPr/>
              </a:pPr>
              <a:t>‹N°›</a:t>
            </a:fld>
            <a:endParaRPr lang="en-US" altLang="en-US"/>
          </a:p>
        </p:txBody>
      </p:sp>
      <p:sp>
        <p:nvSpPr>
          <p:cNvPr id="7" name="Text Box 40"/>
          <p:cNvSpPr txBox="1">
            <a:spLocks noChangeArrowheads="1"/>
          </p:cNvSpPr>
          <p:nvPr/>
        </p:nvSpPr>
        <p:spPr bwMode="auto">
          <a:xfrm>
            <a:off x="2987675" y="6200775"/>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
        <p:nvSpPr>
          <p:cNvPr id="8" name="Text Box 40">
            <a:extLst>
              <a:ext uri="{FF2B5EF4-FFF2-40B4-BE49-F238E27FC236}">
                <a16:creationId xmlns:a16="http://schemas.microsoft.com/office/drawing/2014/main" id="{8420F1FA-9018-47E5-876D-49BA94BB90B1}"/>
              </a:ext>
            </a:extLst>
          </p:cNvPr>
          <p:cNvSpPr txBox="1">
            <a:spLocks noChangeArrowheads="1"/>
          </p:cNvSpPr>
          <p:nvPr/>
        </p:nvSpPr>
        <p:spPr bwMode="auto">
          <a:xfrm>
            <a:off x="2987675" y="6200775"/>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fr-FR" sz="1400">
              <a:sym typeface="Symbol" pitchFamily="18" charset="2"/>
            </a:endParaRPr>
          </a:p>
        </p:txBody>
      </p:sp>
      <p:sp>
        <p:nvSpPr>
          <p:cNvPr id="9" name="Text Box 40">
            <a:extLst>
              <a:ext uri="{FF2B5EF4-FFF2-40B4-BE49-F238E27FC236}">
                <a16:creationId xmlns:a16="http://schemas.microsoft.com/office/drawing/2014/main" id="{FD5093A3-421D-4DC0-B19D-FDD8AD9F225A}"/>
              </a:ext>
            </a:extLst>
          </p:cNvPr>
          <p:cNvSpPr txBox="1">
            <a:spLocks noChangeArrowheads="1"/>
          </p:cNvSpPr>
          <p:nvPr userDrawn="1"/>
        </p:nvSpPr>
        <p:spPr bwMode="auto">
          <a:xfrm>
            <a:off x="2987675" y="6200775"/>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Tree>
    <p:extLst>
      <p:ext uri="{BB962C8B-B14F-4D97-AF65-F5344CB8AC3E}">
        <p14:creationId xmlns:p14="http://schemas.microsoft.com/office/powerpoint/2010/main" val="4271872296"/>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Lst>
  <p:hf hdr="0" ftr="0" dt="0"/>
  <p:txStyles>
    <p:titleStyle>
      <a:lvl1pPr algn="l" defTabSz="914400" rtl="0" eaLnBrk="1" latinLnBrk="0" hangingPunct="1">
        <a:spcBef>
          <a:spcPct val="0"/>
        </a:spcBef>
        <a:buNone/>
        <a:defRPr sz="4400" b="1" kern="120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8.png"/><Relationship Id="rId5" Type="http://schemas.openxmlformats.org/officeDocument/2006/relationships/slideLayout" Target="../slideLayouts/slideLayout2.xml"/><Relationship Id="rId4" Type="http://schemas.openxmlformats.org/officeDocument/2006/relationships/tags" Target="../tags/tag78.xml"/></Relationships>
</file>

<file path=ppt/slides/_rels/slide25.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9.png"/><Relationship Id="rId5" Type="http://schemas.openxmlformats.org/officeDocument/2006/relationships/slideLayout" Target="../slideLayouts/slideLayout2.xml"/><Relationship Id="rId4" Type="http://schemas.openxmlformats.org/officeDocument/2006/relationships/tags" Target="../tags/tag82.xml"/></Relationships>
</file>

<file path=ppt/slides/_rels/slide26.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tags" Target="../tags/tag95.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30.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11.png"/><Relationship Id="rId5" Type="http://schemas.openxmlformats.org/officeDocument/2006/relationships/slideLayout" Target="../slideLayouts/slideLayout2.xml"/><Relationship Id="rId4" Type="http://schemas.openxmlformats.org/officeDocument/2006/relationships/tags" Target="../tags/tag99.xml"/></Relationships>
</file>

<file path=ppt/slides/_rels/slide31.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12.png"/><Relationship Id="rId5" Type="http://schemas.openxmlformats.org/officeDocument/2006/relationships/slideLayout" Target="../slideLayouts/slideLayout2.xml"/><Relationship Id="rId4" Type="http://schemas.openxmlformats.org/officeDocument/2006/relationships/tags" Target="../tags/tag103.xml"/></Relationships>
</file>

<file path=ppt/slides/_rels/slide32.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image" Target="../media/image13.png"/><Relationship Id="rId5" Type="http://schemas.openxmlformats.org/officeDocument/2006/relationships/slideLayout" Target="../slideLayouts/slideLayout2.xml"/><Relationship Id="rId4" Type="http://schemas.openxmlformats.org/officeDocument/2006/relationships/tags" Target="../tags/tag113.xml"/></Relationships>
</file>

<file path=ppt/slides/_rels/slide35.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image" Target="../media/image14.png"/><Relationship Id="rId5" Type="http://schemas.openxmlformats.org/officeDocument/2006/relationships/slideLayout" Target="../slideLayouts/slideLayout2.xml"/><Relationship Id="rId4" Type="http://schemas.openxmlformats.org/officeDocument/2006/relationships/tags" Target="../tags/tag120.xml"/></Relationships>
</file>

<file path=ppt/slides/_rels/slide37.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image" Target="../media/image15.png"/><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129.xml"/><Relationship Id="rId7" Type="http://schemas.openxmlformats.org/officeDocument/2006/relationships/image" Target="../media/image16.png"/><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slideLayout" Target="../slideLayouts/slideLayout2.xml"/><Relationship Id="rId5" Type="http://schemas.openxmlformats.org/officeDocument/2006/relationships/tags" Target="../tags/tag131.xml"/><Relationship Id="rId4" Type="http://schemas.openxmlformats.org/officeDocument/2006/relationships/tags" Target="../tags/tag130.xml"/></Relationships>
</file>

<file path=ppt/slides/_rels/slide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image" Target="../media/image17.png"/><Relationship Id="rId5" Type="http://schemas.openxmlformats.org/officeDocument/2006/relationships/slideLayout" Target="../slideLayouts/slideLayout2.xml"/><Relationship Id="rId4" Type="http://schemas.openxmlformats.org/officeDocument/2006/relationships/tags" Target="../tags/tag144.xml"/></Relationships>
</file>

<file path=ppt/slides/_rels/slide44.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image" Target="../media/image18.gif"/><Relationship Id="rId5" Type="http://schemas.openxmlformats.org/officeDocument/2006/relationships/slideLayout" Target="../slideLayouts/slideLayout2.xml"/><Relationship Id="rId4" Type="http://schemas.openxmlformats.org/officeDocument/2006/relationships/tags" Target="../tags/tag148.xml"/></Relationships>
</file>

<file path=ppt/slides/_rels/slide45.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image" Target="../media/image19.png"/><Relationship Id="rId5" Type="http://schemas.openxmlformats.org/officeDocument/2006/relationships/slideLayout" Target="../slideLayouts/slideLayout2.xml"/><Relationship Id="rId4" Type="http://schemas.openxmlformats.org/officeDocument/2006/relationships/tags" Target="../tags/tag158.xml"/></Relationships>
</file>

<file path=ppt/slides/_rels/slide48.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image" Target="../media/image20.png"/><Relationship Id="rId5" Type="http://schemas.openxmlformats.org/officeDocument/2006/relationships/slideLayout" Target="../slideLayouts/slideLayout2.xml"/><Relationship Id="rId4" Type="http://schemas.openxmlformats.org/officeDocument/2006/relationships/tags" Target="../tags/tag168.xml"/></Relationships>
</file>

<file path=ppt/slides/_rels/slide51.xml.rels><?xml version="1.0" encoding="UTF-8" standalone="yes"?>
<Relationships xmlns="http://schemas.openxmlformats.org/package/2006/relationships"><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 Id="rId4"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image" Target="../media/image21.png"/><Relationship Id="rId5" Type="http://schemas.openxmlformats.org/officeDocument/2006/relationships/slideLayout" Target="../slideLayouts/slideLayout2.xml"/><Relationship Id="rId4" Type="http://schemas.openxmlformats.org/officeDocument/2006/relationships/tags" Target="../tags/tag175.xml"/></Relationships>
</file>

<file path=ppt/slides/_rels/slide53.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s://msdn.microsoft.com/en-us/library/ff648617.aspx" TargetMode="External"/><Relationship Id="rId3" Type="http://schemas.openxmlformats.org/officeDocument/2006/relationships/tags" Target="../tags/tag181.xml"/><Relationship Id="rId7" Type="http://schemas.openxmlformats.org/officeDocument/2006/relationships/hyperlink" Target="https://msdn.microsoft.com/en-us/library/ff649595.aspx" TargetMode="Externa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hyperlink" Target="http://msdn.microsoft.com/en-us/library/aa480592.aspx" TargetMode="External"/><Relationship Id="rId5" Type="http://schemas.openxmlformats.org/officeDocument/2006/relationships/hyperlink" Target="https://msdn.microsoft.com/en-us/library/ff648482.aspx" TargetMode="External"/><Relationship Id="rId10" Type="http://schemas.openxmlformats.org/officeDocument/2006/relationships/hyperlink" Target="https://www.bacancytechnology.com/blog/mvc-vs-mvp-vs-mvvm" TargetMode="External"/><Relationship Id="rId4" Type="http://schemas.openxmlformats.org/officeDocument/2006/relationships/slideLayout" Target="../slideLayouts/slideLayout2.xml"/><Relationship Id="rId9" Type="http://schemas.openxmlformats.org/officeDocument/2006/relationships/hyperlink" Target="http://msdn.microsoft.com/en-us/library/ms996483.aspx" TargetMode="External"/></Relationships>
</file>

<file path=ppt/slides/_rels/slide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5.png"/><Relationship Id="rId5" Type="http://schemas.openxmlformats.org/officeDocument/2006/relationships/slideLayout" Target="../slideLayouts/slideLayout2.xml"/><Relationship Id="rId4" Type="http://schemas.openxmlformats.org/officeDocument/2006/relationships/tags" Target="../tags/tag23.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6.xml"/><Relationship Id="rId7"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6"/>
          <p:cNvSpPr>
            <a:spLocks noGrp="1" noChangeArrowheads="1"/>
          </p:cNvSpPr>
          <p:nvPr>
            <p:ph type="ctrTitle"/>
            <p:custDataLst>
              <p:tags r:id="rId1"/>
            </p:custDataLst>
          </p:nvPr>
        </p:nvSpPr>
        <p:spPr>
          <a:xfrm>
            <a:off x="222325" y="762000"/>
            <a:ext cx="7698047" cy="2667000"/>
          </a:xfrm>
        </p:spPr>
        <p:txBody>
          <a:bodyPr>
            <a:normAutofit/>
          </a:bodyPr>
          <a:lstStyle/>
          <a:p>
            <a:r>
              <a:rPr lang="fr-CA" b="1"/>
              <a:t>La couche </a:t>
            </a:r>
            <a:r>
              <a:rPr lang="fr-CA" b="1" dirty="0"/>
              <a:t>présentation</a:t>
            </a:r>
            <a:endParaRPr lang="en-US" dirty="0"/>
          </a:p>
        </p:txBody>
      </p:sp>
      <p:sp>
        <p:nvSpPr>
          <p:cNvPr id="8" name="Rectangle 7">
            <a:extLst>
              <a:ext uri="{FF2B5EF4-FFF2-40B4-BE49-F238E27FC236}">
                <a16:creationId xmlns:a16="http://schemas.microsoft.com/office/drawing/2014/main" id="{07121619-E532-4AC1-906D-91A76E2BA783}"/>
              </a:ext>
            </a:extLst>
          </p:cNvPr>
          <p:cNvSpPr>
            <a:spLocks noGrp="1" noChangeArrowheads="1"/>
          </p:cNvSpPr>
          <p:nvPr>
            <p:ph type="subTitle" idx="1"/>
            <p:custDataLst>
              <p:tags r:id="rId2"/>
            </p:custDataLst>
          </p:nvPr>
        </p:nvSpPr>
        <p:spPr>
          <a:xfrm>
            <a:off x="228600" y="3810000"/>
            <a:ext cx="8231832" cy="2133600"/>
          </a:xfrm>
        </p:spPr>
        <p:txBody>
          <a:bodyPr>
            <a:normAutofit/>
          </a:bodyPr>
          <a:lstStyle/>
          <a:p>
            <a:r>
              <a:rPr lang="fr-CA" sz="3200" dirty="0"/>
              <a:t>Génie logiciel du commerce électronique</a:t>
            </a:r>
            <a:r>
              <a:rPr lang="fr-CA" dirty="0"/>
              <a:t>				</a:t>
            </a:r>
          </a:p>
          <a:p>
            <a:r>
              <a:rPr lang="fr-CA" dirty="0"/>
              <a:t>						Ismaïl Khriss</a:t>
            </a:r>
            <a:endParaRPr lang="en-US" dirty="0"/>
          </a:p>
        </p:txBody>
      </p:sp>
    </p:spTree>
    <p:extLst>
      <p:ext uri="{BB962C8B-B14F-4D97-AF65-F5344CB8AC3E}">
        <p14:creationId xmlns:p14="http://schemas.microsoft.com/office/powerpoint/2010/main" val="2518765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Sauvegarde des pages</a:t>
            </a:r>
            <a:endParaRPr lang="en-US" altLang="fr-FR" dirty="0"/>
          </a:p>
        </p:txBody>
      </p:sp>
      <p:sp>
        <p:nvSpPr>
          <p:cNvPr id="4101" name="Rectangle 3"/>
          <p:cNvSpPr>
            <a:spLocks noGrp="1" noChangeArrowheads="1"/>
          </p:cNvSpPr>
          <p:nvPr>
            <p:ph idx="1"/>
            <p:custDataLst>
              <p:tags r:id="rId2"/>
            </p:custDataLst>
          </p:nvPr>
        </p:nvSpPr>
        <p:spPr>
          <a:xfrm>
            <a:off x="228600" y="1403874"/>
            <a:ext cx="8686800" cy="5337494"/>
          </a:xfrm>
        </p:spPr>
        <p:txBody>
          <a:bodyPr>
            <a:normAutofit fontScale="70000" lnSpcReduction="20000"/>
          </a:bodyPr>
          <a:lstStyle/>
          <a:p>
            <a:pPr>
              <a:lnSpc>
                <a:spcPct val="120000"/>
              </a:lnSpc>
            </a:pPr>
            <a:r>
              <a:rPr lang="fr-CA" altLang="fr-FR" sz="2400" dirty="0"/>
              <a:t>Confronté à un compromis entre la vitesse, la taille et le coût</a:t>
            </a:r>
          </a:p>
          <a:p>
            <a:pPr>
              <a:lnSpc>
                <a:spcPct val="120000"/>
              </a:lnSpc>
            </a:pPr>
            <a:r>
              <a:rPr lang="fr-CA" altLang="fr-FR" sz="2400" dirty="0"/>
              <a:t>En supposant que vous n’ayez pas de fonds illimités à portée de main, le choix est généralement entre petit ou rapide</a:t>
            </a:r>
          </a:p>
          <a:p>
            <a:pPr>
              <a:lnSpc>
                <a:spcPct val="120000"/>
              </a:lnSpc>
            </a:pPr>
            <a:r>
              <a:rPr lang="fr-CA" altLang="fr-FR" sz="2400" dirty="0"/>
              <a:t>Les caches plus petits peuvent vivre en mémoire et peuvent être très rapides</a:t>
            </a:r>
          </a:p>
          <a:p>
            <a:pPr>
              <a:lnSpc>
                <a:spcPct val="120000"/>
              </a:lnSpc>
            </a:pPr>
            <a:r>
              <a:rPr lang="fr-CA" altLang="fr-FR" sz="2400" dirty="0"/>
              <a:t>Les caches de stockage sur disque plus grands offrent plus de stockage, mais sont nettement plus lents</a:t>
            </a:r>
          </a:p>
          <a:p>
            <a:pPr>
              <a:lnSpc>
                <a:spcPct val="120000"/>
              </a:lnSpc>
            </a:pPr>
            <a:r>
              <a:rPr lang="fr-CA" altLang="fr-FR" sz="2400" dirty="0"/>
              <a:t>Pour atteindre le meilleur compromis entre vitesse et taille, vous devez faire attention aux pages que vous cachez</a:t>
            </a:r>
          </a:p>
          <a:p>
            <a:pPr>
              <a:lnSpc>
                <a:spcPct val="120000"/>
              </a:lnSpc>
            </a:pPr>
            <a:r>
              <a:rPr lang="fr-CA" altLang="fr-FR" sz="2400" dirty="0"/>
              <a:t>Certaines pages seront consultées beaucoup plus fréquemment que d’autres, donc idéalement, vous devriez mettre en cache uniquement les pages populaires et oublier les moins utilisées</a:t>
            </a:r>
          </a:p>
          <a:p>
            <a:pPr>
              <a:lnSpc>
                <a:spcPct val="120000"/>
              </a:lnSpc>
            </a:pPr>
            <a:r>
              <a:rPr lang="fr-CA" altLang="fr-FR" sz="2400" dirty="0"/>
              <a:t>Cette décision n’est pas toujours facile à prendre, car les modes d’utilisation ont tendance à varier</a:t>
            </a:r>
          </a:p>
          <a:p>
            <a:pPr>
              <a:lnSpc>
                <a:spcPct val="120000"/>
              </a:lnSpc>
            </a:pPr>
            <a:r>
              <a:rPr lang="fr-CA" altLang="fr-FR" sz="2400" dirty="0"/>
              <a:t>De nombreux caches mettent en œuvre des stratégies telles que les moins fréquemment utilisées (LFU) pour supprimer les pages qui ont été utilisées peu fréquemment depuis leur stockage</a:t>
            </a:r>
          </a:p>
          <a:p>
            <a:pPr>
              <a:lnSpc>
                <a:spcPct val="120000"/>
              </a:lnSpc>
            </a:pPr>
            <a:r>
              <a:rPr lang="fr-CA" altLang="fr-FR" sz="2400" dirty="0"/>
              <a:t>D’autres schémas de mise en cache permettent à l’utilisateur de spécifier la stratégie de mise en cache pour chaque page individuelle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10</a:t>
            </a:fld>
            <a:endParaRPr lang="en-US" altLang="en-US"/>
          </a:p>
        </p:txBody>
      </p:sp>
    </p:spTree>
    <p:extLst>
      <p:ext uri="{BB962C8B-B14F-4D97-AF65-F5344CB8AC3E}">
        <p14:creationId xmlns:p14="http://schemas.microsoft.com/office/powerpoint/2010/main" val="81723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Sauvegarde des pages</a:t>
            </a:r>
            <a:endParaRPr lang="en-US" altLang="fr-FR" dirty="0"/>
          </a:p>
        </p:txBody>
      </p:sp>
      <p:sp>
        <p:nvSpPr>
          <p:cNvPr id="4101" name="Rectangle 3"/>
          <p:cNvSpPr>
            <a:spLocks noGrp="1" noChangeArrowheads="1"/>
          </p:cNvSpPr>
          <p:nvPr>
            <p:ph idx="1"/>
            <p:custDataLst>
              <p:tags r:id="rId2"/>
            </p:custDataLst>
          </p:nvPr>
        </p:nvSpPr>
        <p:spPr>
          <a:xfrm>
            <a:off x="228600" y="1403874"/>
            <a:ext cx="8686800" cy="5337494"/>
          </a:xfrm>
        </p:spPr>
        <p:txBody>
          <a:bodyPr>
            <a:normAutofit/>
          </a:bodyPr>
          <a:lstStyle/>
          <a:p>
            <a:pPr>
              <a:lnSpc>
                <a:spcPct val="110000"/>
              </a:lnSpc>
            </a:pPr>
            <a:r>
              <a:rPr lang="fr-CA" altLang="fr-FR" sz="1800" dirty="0"/>
              <a:t>La prochaine décision la plus importante est la taille des pièces dans le cache</a:t>
            </a:r>
          </a:p>
          <a:p>
            <a:pPr>
              <a:lnSpc>
                <a:spcPct val="110000"/>
              </a:lnSpc>
            </a:pPr>
            <a:r>
              <a:rPr lang="fr-CA" altLang="fr-FR" sz="1800" dirty="0"/>
              <a:t>Le stockage des pages complètes permet un affichage rapide des pages après un accès à une page, car le système récupère la page du cache et l’envoie immédiatement au client sans aucune autre action</a:t>
            </a:r>
          </a:p>
          <a:p>
            <a:pPr>
              <a:lnSpc>
                <a:spcPct val="110000"/>
              </a:lnSpc>
            </a:pPr>
            <a:r>
              <a:rPr lang="fr-CA" altLang="fr-FR" sz="1800" dirty="0"/>
              <a:t>Cependant, si certaines parties de la page changent fréquemment et d’autres pas (par exemple, une page avec la météo et les cours des actions), le stockage de pages complètes peut entraîner beaucoup de stockage supplémentaire</a:t>
            </a:r>
          </a:p>
          <a:p>
            <a:pPr>
              <a:lnSpc>
                <a:spcPct val="110000"/>
              </a:lnSpc>
            </a:pPr>
            <a:r>
              <a:rPr lang="fr-CA" altLang="fr-FR" sz="1800" dirty="0"/>
              <a:t>Le stockage de pièces plus petites améliore les chances d'accès à une page, mais nécessite également plus de surcharge de stockage (il y a plus de pièces à indexer) et plus de consommation de processeur (test du cache pour plusieurs segments et assemblage de la page finale)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11</a:t>
            </a:fld>
            <a:endParaRPr lang="en-US" altLang="en-US"/>
          </a:p>
        </p:txBody>
      </p:sp>
    </p:spTree>
    <p:extLst>
      <p:ext uri="{BB962C8B-B14F-4D97-AF65-F5344CB8AC3E}">
        <p14:creationId xmlns:p14="http://schemas.microsoft.com/office/powerpoint/2010/main" val="2918643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Indexation des pages</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a:bodyPr>
          <a:lstStyle/>
          <a:p>
            <a:pPr>
              <a:lnSpc>
                <a:spcPct val="110000"/>
              </a:lnSpc>
            </a:pPr>
            <a:r>
              <a:rPr lang="fr-CA" altLang="fr-FR" sz="2400" dirty="0"/>
              <a:t>Considérer comment le système localise les pages dans le cache</a:t>
            </a:r>
          </a:p>
          <a:p>
            <a:pPr>
              <a:lnSpc>
                <a:spcPct val="110000"/>
              </a:lnSpc>
            </a:pPr>
            <a:r>
              <a:rPr lang="fr-CA" altLang="fr-FR" sz="2400" dirty="0"/>
              <a:t>La méthode la plus simple pour un système de localiser des pages est l’URL</a:t>
            </a:r>
          </a:p>
          <a:p>
            <a:pPr>
              <a:lnSpc>
                <a:spcPct val="110000"/>
              </a:lnSpc>
            </a:pPr>
            <a:r>
              <a:rPr lang="fr-CA" altLang="fr-FR" sz="2400" dirty="0"/>
              <a:t>Si une page ne dépend d’aucun autre facteur, vous pouvez la récupérer dans le cache en comparant simplement l’URL demandée aux URL des pages stockées dans le cache</a:t>
            </a:r>
          </a:p>
          <a:p>
            <a:pPr lvl="1">
              <a:lnSpc>
                <a:spcPct val="110000"/>
              </a:lnSpc>
            </a:pPr>
            <a:r>
              <a:rPr lang="fr-CA" altLang="fr-FR" sz="2000" dirty="0"/>
              <a:t>Ce scénario se produit rarement</a:t>
            </a:r>
            <a:endParaRPr lang="fr-CA" altLang="fr-FR" sz="21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12</a:t>
            </a:fld>
            <a:endParaRPr lang="en-US" altLang="en-US"/>
          </a:p>
        </p:txBody>
      </p:sp>
    </p:spTree>
    <p:extLst>
      <p:ext uri="{BB962C8B-B14F-4D97-AF65-F5344CB8AC3E}">
        <p14:creationId xmlns:p14="http://schemas.microsoft.com/office/powerpoint/2010/main" val="3988865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Indexation des pages</a:t>
            </a:r>
            <a:endParaRPr lang="en-US" altLang="fr-FR" dirty="0"/>
          </a:p>
        </p:txBody>
      </p:sp>
      <p:sp>
        <p:nvSpPr>
          <p:cNvPr id="4101" name="Rectangle 3"/>
          <p:cNvSpPr>
            <a:spLocks noGrp="1" noChangeArrowheads="1"/>
          </p:cNvSpPr>
          <p:nvPr>
            <p:ph idx="1"/>
            <p:custDataLst>
              <p:tags r:id="rId2"/>
            </p:custDataLst>
          </p:nvPr>
        </p:nvSpPr>
        <p:spPr>
          <a:xfrm>
            <a:off x="228600" y="1403874"/>
            <a:ext cx="8686800" cy="5337494"/>
          </a:xfrm>
        </p:spPr>
        <p:txBody>
          <a:bodyPr>
            <a:normAutofit/>
          </a:bodyPr>
          <a:lstStyle/>
          <a:p>
            <a:pPr>
              <a:lnSpc>
                <a:spcPct val="110000"/>
              </a:lnSpc>
            </a:pPr>
            <a:r>
              <a:rPr lang="fr-CA" altLang="fr-FR" sz="2000" dirty="0"/>
              <a:t>Presque toutes les pages dynamiques sont construites en fonction de paramètres tels que les préférences de l’utilisateur, les chaînes de requête, les champs de formulaire et l’état interne de l’application</a:t>
            </a:r>
          </a:p>
          <a:p>
            <a:pPr lvl="1">
              <a:lnSpc>
                <a:spcPct val="110000"/>
              </a:lnSpc>
            </a:pPr>
            <a:r>
              <a:rPr lang="fr-CA" altLang="fr-FR" sz="1800" dirty="0"/>
              <a:t>Ex.: la page météo dépend du code postal saisi par les utilisateurs</a:t>
            </a:r>
          </a:p>
          <a:p>
            <a:pPr lvl="1">
              <a:lnSpc>
                <a:spcPct val="110000"/>
              </a:lnSpc>
            </a:pPr>
            <a:r>
              <a:rPr lang="fr-CA" altLang="fr-FR" sz="1800" dirty="0"/>
              <a:t>Le système peut avoir à stocker plusieurs instances d’une page, en fonction du paramètre</a:t>
            </a:r>
          </a:p>
          <a:p>
            <a:pPr lvl="1">
              <a:lnSpc>
                <a:spcPct val="110000"/>
              </a:lnSpc>
            </a:pPr>
            <a:r>
              <a:rPr lang="fr-CA" altLang="fr-FR" sz="1800" dirty="0"/>
              <a:t>Cela pourrait se traduire par des milliers de pages</a:t>
            </a:r>
          </a:p>
          <a:p>
            <a:pPr lvl="1">
              <a:lnSpc>
                <a:spcPct val="110000"/>
              </a:lnSpc>
            </a:pPr>
            <a:r>
              <a:rPr lang="fr-CA" altLang="fr-FR" sz="1800" dirty="0"/>
              <a:t>Ceci est inefficace, car les services météorologiques ne maintiennent pas réellement les prévisions pour chaque code postal, mais plutôt par ville ou région</a:t>
            </a:r>
          </a:p>
          <a:p>
            <a:pPr lvl="1">
              <a:lnSpc>
                <a:spcPct val="110000"/>
              </a:lnSpc>
            </a:pPr>
            <a:r>
              <a:rPr lang="fr-CA" altLang="fr-FR" sz="1800" dirty="0"/>
              <a:t>Si vous savez comment le service météo traduit les codes postaux en régions météorologiques, vous pouvez réduire le nombre de pages mises en cache d’un ordre de grandeur et augmenter le taux de réussite moyen</a:t>
            </a:r>
          </a:p>
          <a:p>
            <a:pPr lvl="1">
              <a:lnSpc>
                <a:spcPct val="110000"/>
              </a:lnSpc>
            </a:pPr>
            <a:r>
              <a:rPr lang="fr-CA" altLang="fr-FR" sz="1800" dirty="0"/>
              <a:t>Comme toujours, plus vous avez d’informations, plus vous pouvez être efficace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13</a:t>
            </a:fld>
            <a:endParaRPr lang="en-US" altLang="en-US"/>
          </a:p>
        </p:txBody>
      </p:sp>
    </p:spTree>
    <p:extLst>
      <p:ext uri="{BB962C8B-B14F-4D97-AF65-F5344CB8AC3E}">
        <p14:creationId xmlns:p14="http://schemas.microsoft.com/office/powerpoint/2010/main" val="812880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altLang="fr-FR" sz="4400" dirty="0"/>
              <a:t>Rafraîchissement des pages</a:t>
            </a:r>
            <a:br>
              <a:rPr lang="fr-CA" altLang="fr-FR" sz="4400" dirty="0"/>
            </a:br>
            <a:r>
              <a:rPr lang="fr-CA" altLang="fr-FR" sz="4400" dirty="0"/>
              <a:t>— </a:t>
            </a:r>
            <a:r>
              <a:rPr lang="en-CA" altLang="fr-FR" sz="4400" i="1" dirty="0"/>
              <a:t>Absolute Expiration</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a:bodyPr>
          <a:lstStyle/>
          <a:p>
            <a:r>
              <a:rPr lang="fr-CA" altLang="fr-FR" sz="2400" dirty="0"/>
              <a:t>Insère une directive dans chaque page à mettre en cache</a:t>
            </a:r>
          </a:p>
          <a:p>
            <a:r>
              <a:rPr lang="fr-CA" altLang="fr-FR" sz="2400" dirty="0"/>
              <a:t>Elle spécifie l’intervalle d’actualisation en secondes</a:t>
            </a:r>
          </a:p>
          <a:p>
            <a:r>
              <a:rPr lang="fr-CA" altLang="fr-FR" sz="2400" dirty="0"/>
              <a:t>L’intervalle d’actualisation ne dépend pas d'évènements externes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14</a:t>
            </a:fld>
            <a:endParaRPr lang="en-US" altLang="en-US"/>
          </a:p>
        </p:txBody>
      </p:sp>
    </p:spTree>
    <p:extLst>
      <p:ext uri="{BB962C8B-B14F-4D97-AF65-F5344CB8AC3E}">
        <p14:creationId xmlns:p14="http://schemas.microsoft.com/office/powerpoint/2010/main" val="384333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altLang="fr-FR" sz="4400" dirty="0"/>
              <a:t>Rafraîchissement des pages</a:t>
            </a:r>
            <a:br>
              <a:rPr lang="fr-CA" altLang="fr-FR" sz="4400" dirty="0"/>
            </a:br>
            <a:r>
              <a:rPr lang="fr-CA" altLang="fr-FR" sz="4400" dirty="0"/>
              <a:t>— </a:t>
            </a:r>
            <a:r>
              <a:rPr lang="en-CA" altLang="fr-FR" sz="4400" i="1" dirty="0"/>
              <a:t>Vary-By-Parameter Caching</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lnSpcReduction="10000"/>
          </a:bodyPr>
          <a:lstStyle/>
          <a:p>
            <a:pPr>
              <a:lnSpc>
                <a:spcPct val="120000"/>
              </a:lnSpc>
            </a:pPr>
            <a:r>
              <a:rPr lang="fr-CA" altLang="fr-FR" sz="2400" dirty="0"/>
              <a:t>Une page peut générer une sortie différente en fonction de la valeur d’un paramètre de chaîne de requête ou des valeurs envoyées avec la page lors de la publication</a:t>
            </a:r>
          </a:p>
          <a:p>
            <a:pPr>
              <a:lnSpc>
                <a:spcPct val="120000"/>
              </a:lnSpc>
            </a:pPr>
            <a:r>
              <a:rPr lang="fr-CA" altLang="fr-FR" sz="2400" dirty="0"/>
              <a:t>Ex.: si vous avez une page qui affiche les emplacements des magasins en fonction de l’état d’un utilisateur, la page peut accepter une valeur de chaîne de requête « état » qui génère une version différente de la page pour chaque état</a:t>
            </a:r>
          </a:p>
          <a:p>
            <a:pPr>
              <a:lnSpc>
                <a:spcPct val="120000"/>
              </a:lnSpc>
            </a:pPr>
            <a:r>
              <a:rPr lang="fr-CA" altLang="fr-FR" sz="2400" dirty="0"/>
              <a:t>Vous pouvez mettre en cache plusieurs versions de réponses de page en fonction des paramètres envoyés en tant que valeurs de chaîne de requête ou valeurs de publication des pages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15</a:t>
            </a:fld>
            <a:endParaRPr lang="en-US" altLang="en-US"/>
          </a:p>
        </p:txBody>
      </p:sp>
    </p:spTree>
    <p:extLst>
      <p:ext uri="{BB962C8B-B14F-4D97-AF65-F5344CB8AC3E}">
        <p14:creationId xmlns:p14="http://schemas.microsoft.com/office/powerpoint/2010/main" val="3715206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altLang="fr-FR" sz="4400" dirty="0"/>
              <a:t>Rafraîchissement des pages</a:t>
            </a:r>
            <a:br>
              <a:rPr lang="fr-CA" altLang="fr-FR" sz="4400" dirty="0"/>
            </a:br>
            <a:r>
              <a:rPr lang="fr-CA" altLang="fr-FR" sz="4400" dirty="0"/>
              <a:t>— </a:t>
            </a:r>
            <a:r>
              <a:rPr lang="en-CA" altLang="fr-FR" sz="4400" i="1" dirty="0"/>
              <a:t>Sliding Expiration Caching</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a:bodyPr>
          <a:lstStyle/>
          <a:p>
            <a:r>
              <a:rPr lang="fr-CA" altLang="fr-FR" sz="2400" dirty="0"/>
              <a:t>Similaire à </a:t>
            </a:r>
            <a:r>
              <a:rPr lang="en-CA" altLang="fr-FR" sz="2400" i="1" dirty="0"/>
              <a:t>Absolute Expiration </a:t>
            </a:r>
            <a:r>
              <a:rPr lang="fr-CA" altLang="fr-FR" sz="2400" dirty="0"/>
              <a:t>en ce que la page est valide pour une durée spécifiée</a:t>
            </a:r>
          </a:p>
          <a:p>
            <a:r>
              <a:rPr lang="fr-CA" altLang="fr-FR" sz="2400" dirty="0"/>
              <a:t>Cependant, l’intervalle de rafraîchissement est réinitialisé à chaque demande</a:t>
            </a:r>
          </a:p>
          <a:p>
            <a:r>
              <a:rPr lang="fr-CA" altLang="fr-FR" sz="2400" dirty="0"/>
              <a:t>Par exemple, vous pouvez utiliser </a:t>
            </a:r>
            <a:r>
              <a:rPr lang="fr-CA" altLang="fr-FR" sz="2400" dirty="0" err="1"/>
              <a:t>Sliding</a:t>
            </a:r>
            <a:r>
              <a:rPr lang="fr-CA" altLang="fr-FR" sz="2400" dirty="0"/>
              <a:t> Expiration </a:t>
            </a:r>
            <a:r>
              <a:rPr lang="fr-CA" altLang="fr-FR" sz="2400" dirty="0" err="1"/>
              <a:t>Caching</a:t>
            </a:r>
            <a:r>
              <a:rPr lang="fr-CA" altLang="fr-FR" sz="2400" dirty="0"/>
              <a:t> pour mettre en cache une page pendant 10 minutes maximum. Tant que les demandes pour la page sont effectuées dans les 10 minutes, l’expiration est reportée de 10 minutes supplémentaires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16</a:t>
            </a:fld>
            <a:endParaRPr lang="en-US" altLang="en-US"/>
          </a:p>
        </p:txBody>
      </p:sp>
    </p:spTree>
    <p:extLst>
      <p:ext uri="{BB962C8B-B14F-4D97-AF65-F5344CB8AC3E}">
        <p14:creationId xmlns:p14="http://schemas.microsoft.com/office/powerpoint/2010/main" val="3219039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Page Cache — Avantages</a:t>
            </a:r>
            <a:endParaRPr lang="en-US" altLang="fr-FR" dirty="0"/>
          </a:p>
        </p:txBody>
      </p:sp>
      <p:sp>
        <p:nvSpPr>
          <p:cNvPr id="4101" name="Rectangle 3"/>
          <p:cNvSpPr>
            <a:spLocks noGrp="1" noChangeArrowheads="1"/>
          </p:cNvSpPr>
          <p:nvPr>
            <p:ph idx="1"/>
            <p:custDataLst>
              <p:tags r:id="rId2"/>
            </p:custDataLst>
          </p:nvPr>
        </p:nvSpPr>
        <p:spPr>
          <a:xfrm>
            <a:off x="228600" y="1403874"/>
            <a:ext cx="8686800" cy="5337494"/>
          </a:xfrm>
        </p:spPr>
        <p:txBody>
          <a:bodyPr>
            <a:normAutofit lnSpcReduction="10000"/>
          </a:bodyPr>
          <a:lstStyle/>
          <a:p>
            <a:pPr>
              <a:lnSpc>
                <a:spcPct val="120000"/>
              </a:lnSpc>
            </a:pPr>
            <a:r>
              <a:rPr lang="fr-CA" altLang="fr-FR" sz="2000" b="1" dirty="0"/>
              <a:t>Conserve les cycles CPU nécessaires au rendu des pages</a:t>
            </a:r>
          </a:p>
          <a:p>
            <a:pPr lvl="1">
              <a:lnSpc>
                <a:spcPct val="120000"/>
              </a:lnSpc>
            </a:pPr>
            <a:r>
              <a:rPr lang="fr-CA" altLang="fr-FR" sz="1800" dirty="0"/>
              <a:t>Temps de réponse plus rapide et augmente l’évolutivité du serveur Web à un plus grand nombre d'utilisateurs simultanés</a:t>
            </a:r>
          </a:p>
          <a:p>
            <a:pPr>
              <a:lnSpc>
                <a:spcPct val="120000"/>
              </a:lnSpc>
            </a:pPr>
            <a:r>
              <a:rPr lang="fr-CA" altLang="fr-FR" sz="2000" b="1" dirty="0"/>
              <a:t>Élimine les allers-retours inutiles vers la base de données ou d’autres sources de données externes</a:t>
            </a:r>
          </a:p>
          <a:p>
            <a:pPr lvl="1">
              <a:lnSpc>
                <a:spcPct val="120000"/>
              </a:lnSpc>
            </a:pPr>
            <a:r>
              <a:rPr lang="fr-CA" altLang="fr-FR" sz="1800" dirty="0"/>
              <a:t>Ces sources externes ne fournissent généralement qu’un nombre limité de connexions simultanées qui doivent être partagées par toutes les demandes de pages simultanées dans un pool de ressources</a:t>
            </a:r>
          </a:p>
          <a:p>
            <a:pPr lvl="1">
              <a:lnSpc>
                <a:spcPct val="120000"/>
              </a:lnSpc>
            </a:pPr>
            <a:r>
              <a:rPr lang="fr-CA" altLang="fr-FR" sz="1800" dirty="0"/>
              <a:t>L’accès fréquent à des sources de données externes peut rapidement entraîner l’arrêt brutal d’un serveur Web en raison d’un conflit de ressources</a:t>
            </a:r>
          </a:p>
          <a:p>
            <a:pPr>
              <a:lnSpc>
                <a:spcPct val="120000"/>
              </a:lnSpc>
            </a:pPr>
            <a:r>
              <a:rPr lang="fr-CA" altLang="fr-FR" sz="2000" b="1" dirty="0"/>
              <a:t>Conserve les connexions client</a:t>
            </a:r>
          </a:p>
          <a:p>
            <a:pPr lvl="1">
              <a:lnSpc>
                <a:spcPct val="120000"/>
              </a:lnSpc>
            </a:pPr>
            <a:r>
              <a:rPr lang="fr-CA" altLang="fr-FR" sz="1800" dirty="0"/>
              <a:t>Chaque connexion simultanée d’un navigateur client au serveur Web consomme des ressources limitées</a:t>
            </a:r>
          </a:p>
          <a:p>
            <a:pPr lvl="1">
              <a:lnSpc>
                <a:spcPct val="120000"/>
              </a:lnSpc>
            </a:pPr>
            <a:r>
              <a:rPr lang="fr-CA" altLang="fr-FR" sz="1800" dirty="0"/>
              <a:t>Plus le traitement d’une demande de page est long, plus la ressource de connexion est occupée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17</a:t>
            </a:fld>
            <a:endParaRPr lang="en-US" altLang="en-US"/>
          </a:p>
        </p:txBody>
      </p:sp>
    </p:spTree>
    <p:extLst>
      <p:ext uri="{BB962C8B-B14F-4D97-AF65-F5344CB8AC3E}">
        <p14:creationId xmlns:p14="http://schemas.microsoft.com/office/powerpoint/2010/main" val="1250059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Page Cache — Avantages</a:t>
            </a:r>
            <a:endParaRPr lang="en-US" altLang="fr-FR" dirty="0"/>
          </a:p>
        </p:txBody>
      </p:sp>
      <p:sp>
        <p:nvSpPr>
          <p:cNvPr id="4101" name="Rectangle 3"/>
          <p:cNvSpPr>
            <a:spLocks noGrp="1" noChangeArrowheads="1"/>
          </p:cNvSpPr>
          <p:nvPr>
            <p:ph idx="1"/>
            <p:custDataLst>
              <p:tags r:id="rId2"/>
            </p:custDataLst>
          </p:nvPr>
        </p:nvSpPr>
        <p:spPr>
          <a:xfrm>
            <a:off x="228600" y="1403874"/>
            <a:ext cx="8686800" cy="5337494"/>
          </a:xfrm>
        </p:spPr>
        <p:txBody>
          <a:bodyPr>
            <a:normAutofit fontScale="92500" lnSpcReduction="10000"/>
          </a:bodyPr>
          <a:lstStyle/>
          <a:p>
            <a:pPr>
              <a:lnSpc>
                <a:spcPct val="110000"/>
              </a:lnSpc>
            </a:pPr>
            <a:r>
              <a:rPr lang="fr-CA" altLang="fr-FR" sz="2400" b="1" dirty="0"/>
              <a:t>Permet l’accès simultané par de nombreuses demandes de page</a:t>
            </a:r>
          </a:p>
          <a:p>
            <a:pPr lvl="1">
              <a:lnSpc>
                <a:spcPct val="110000"/>
              </a:lnSpc>
            </a:pPr>
            <a:r>
              <a:rPr lang="fr-CA" altLang="fr-FR" sz="2100" dirty="0"/>
              <a:t>Un cache de page est principalement une ressource en lecture seule, il peut être multithread assez facilement</a:t>
            </a:r>
          </a:p>
          <a:p>
            <a:pPr lvl="1">
              <a:lnSpc>
                <a:spcPct val="110000"/>
              </a:lnSpc>
            </a:pPr>
            <a:r>
              <a:rPr lang="fr-CA" altLang="fr-FR" sz="2100" dirty="0"/>
              <a:t>Par conséquent, il empêche les conflits de ressources qui peuvent se produire lorsque le système accède à des sources de données externes</a:t>
            </a:r>
          </a:p>
          <a:p>
            <a:pPr lvl="1">
              <a:lnSpc>
                <a:spcPct val="110000"/>
              </a:lnSpc>
            </a:pPr>
            <a:r>
              <a:rPr lang="fr-CA" altLang="fr-FR" sz="2100" dirty="0"/>
              <a:t>La seule partie qui doit être synchronisée est la mise à jour du cache, de sorte que les considérations concernant la fréquence de mise à jour sont les plus critiques pour de bonnes performances</a:t>
            </a:r>
          </a:p>
          <a:p>
            <a:pPr>
              <a:lnSpc>
                <a:spcPct val="110000"/>
              </a:lnSpc>
            </a:pPr>
            <a:r>
              <a:rPr lang="fr-CA" altLang="fr-FR" sz="2400" b="1" dirty="0"/>
              <a:t>Augmente la disponibilité de l’application</a:t>
            </a:r>
          </a:p>
          <a:p>
            <a:pPr lvl="1">
              <a:lnSpc>
                <a:spcPct val="110000"/>
              </a:lnSpc>
            </a:pPr>
            <a:r>
              <a:rPr lang="fr-CA" altLang="fr-FR" sz="2100" dirty="0"/>
              <a:t>Si le système accède à une source de données externe pour afficher les pages, cela dépend de la disponibilité de la source de données</a:t>
            </a:r>
          </a:p>
          <a:p>
            <a:pPr lvl="1">
              <a:lnSpc>
                <a:spcPct val="110000"/>
              </a:lnSpc>
            </a:pPr>
            <a:r>
              <a:rPr lang="fr-CA" altLang="fr-FR" sz="2100" dirty="0"/>
              <a:t>La mise en cache des pages permet au système de fournir les pages mises en cache aux clients même lorsque la source externe devient indisponible</a:t>
            </a:r>
          </a:p>
          <a:p>
            <a:pPr lvl="1">
              <a:lnSpc>
                <a:spcPct val="110000"/>
              </a:lnSpc>
            </a:pPr>
            <a:r>
              <a:rPr lang="fr-CA" altLang="fr-FR" sz="2100" dirty="0"/>
              <a:t>Les données peuvent ne pas être à jour, mais c’est probablement mieux que pas de données du tout</a:t>
            </a:r>
            <a:endParaRPr lang="fr-CA" altLang="fr-FR" sz="18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18</a:t>
            </a:fld>
            <a:endParaRPr lang="en-US" altLang="en-US"/>
          </a:p>
        </p:txBody>
      </p:sp>
    </p:spTree>
    <p:extLst>
      <p:ext uri="{BB962C8B-B14F-4D97-AF65-F5344CB8AC3E}">
        <p14:creationId xmlns:p14="http://schemas.microsoft.com/office/powerpoint/2010/main" val="500325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Page Cache — Inconvénients</a:t>
            </a:r>
            <a:endParaRPr lang="en-US" altLang="fr-FR" dirty="0"/>
          </a:p>
        </p:txBody>
      </p:sp>
      <p:sp>
        <p:nvSpPr>
          <p:cNvPr id="4101" name="Rectangle 3"/>
          <p:cNvSpPr>
            <a:spLocks noGrp="1" noChangeArrowheads="1"/>
          </p:cNvSpPr>
          <p:nvPr>
            <p:ph idx="1"/>
            <p:custDataLst>
              <p:tags r:id="rId2"/>
            </p:custDataLst>
          </p:nvPr>
        </p:nvSpPr>
        <p:spPr>
          <a:xfrm>
            <a:off x="228600" y="1403874"/>
            <a:ext cx="8686800" cy="5337494"/>
          </a:xfrm>
        </p:spPr>
        <p:txBody>
          <a:bodyPr>
            <a:normAutofit/>
          </a:bodyPr>
          <a:lstStyle/>
          <a:p>
            <a:pPr>
              <a:lnSpc>
                <a:spcPct val="110000"/>
              </a:lnSpc>
            </a:pPr>
            <a:r>
              <a:rPr lang="fr-CA" altLang="fr-FR" sz="2000" b="1" dirty="0"/>
              <a:t>Affiche des informations qui ne sont pas à jour</a:t>
            </a:r>
          </a:p>
          <a:p>
            <a:pPr lvl="1">
              <a:lnSpc>
                <a:spcPct val="110000"/>
              </a:lnSpc>
            </a:pPr>
            <a:r>
              <a:rPr lang="fr-CA" altLang="fr-FR" sz="1800" dirty="0"/>
              <a:t>Si le mécanisme d’actualisation du cache n’est pas configuré correctement, le site Web peut afficher des données non valides, ce qui peut être source de confusion, voire dangereux</a:t>
            </a:r>
          </a:p>
          <a:p>
            <a:pPr lvl="1">
              <a:lnSpc>
                <a:spcPct val="110000"/>
              </a:lnSpc>
            </a:pPr>
            <a:r>
              <a:rPr lang="fr-CA" altLang="fr-FR" sz="1800" dirty="0"/>
              <a:t>Ex.: un intervalle de mise en cache trop long dans l’affichage du stock sur un site de vente en ligne pourrait devenir très coûteux pour l’utilisateur qui prend des décisions d’achat</a:t>
            </a:r>
          </a:p>
          <a:p>
            <a:pPr>
              <a:lnSpc>
                <a:spcPct val="110000"/>
              </a:lnSpc>
            </a:pPr>
            <a:r>
              <a:rPr lang="fr-CA" altLang="fr-FR" sz="2000" b="1" dirty="0"/>
              <a:t>Nécessite des ressources CPU et mémoire (RAM ou disque)</a:t>
            </a:r>
          </a:p>
          <a:p>
            <a:pPr lvl="1">
              <a:lnSpc>
                <a:spcPct val="110000"/>
              </a:lnSpc>
            </a:pPr>
            <a:r>
              <a:rPr lang="fr-CA" altLang="fr-FR" sz="1800" dirty="0"/>
              <a:t>La mise en cache des pages qui ne sont pas fréquemment consultées ou la définition d’intervalles d’actualisation trop courts peuvent entraîner une surcharge supplémentaire et en fait réduire les performances du serveur</a:t>
            </a:r>
          </a:p>
          <a:p>
            <a:pPr lvl="1">
              <a:lnSpc>
                <a:spcPct val="110000"/>
              </a:lnSpc>
            </a:pPr>
            <a:r>
              <a:rPr lang="fr-CA" altLang="fr-FR" sz="1800" dirty="0"/>
              <a:t>Comme pour toutes les mesures de performance, effectuez une analyse approfondie à l’aide de mesures réelles et d’indicateurs de performance pour déterminer les paramètres corrects</a:t>
            </a:r>
          </a:p>
          <a:p>
            <a:pPr lvl="1">
              <a:lnSpc>
                <a:spcPct val="110000"/>
              </a:lnSpc>
            </a:pPr>
            <a:r>
              <a:rPr lang="fr-CA" altLang="fr-FR" sz="1800" dirty="0"/>
              <a:t>Des décisions hâtives, telles que la mise en cache de chaque page, peuvent faire plus de mal que de bien</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19</a:t>
            </a:fld>
            <a:endParaRPr lang="en-US" altLang="en-US"/>
          </a:p>
        </p:txBody>
      </p:sp>
    </p:spTree>
    <p:extLst>
      <p:ext uri="{BB962C8B-B14F-4D97-AF65-F5344CB8AC3E}">
        <p14:creationId xmlns:p14="http://schemas.microsoft.com/office/powerpoint/2010/main" val="4104447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lstStyle/>
          <a:p>
            <a:r>
              <a:rPr lang="fr-CA" altLang="fr-FR" dirty="0"/>
              <a:t>Plan</a:t>
            </a:r>
          </a:p>
        </p:txBody>
      </p:sp>
      <p:sp>
        <p:nvSpPr>
          <p:cNvPr id="4101" name="Rectangle 3"/>
          <p:cNvSpPr>
            <a:spLocks noGrp="1" noChangeArrowheads="1"/>
          </p:cNvSpPr>
          <p:nvPr>
            <p:ph idx="1"/>
            <p:custDataLst>
              <p:tags r:id="rId2"/>
            </p:custDataLst>
          </p:nvPr>
        </p:nvSpPr>
        <p:spPr>
          <a:xfrm>
            <a:off x="228600" y="1403874"/>
            <a:ext cx="8686800" cy="4941450"/>
          </a:xfrm>
        </p:spPr>
        <p:txBody>
          <a:bodyPr>
            <a:normAutofit fontScale="70000" lnSpcReduction="20000"/>
          </a:bodyPr>
          <a:lstStyle/>
          <a:p>
            <a:r>
              <a:rPr lang="fr-CA" sz="3800" dirty="0"/>
              <a:t>Introduction</a:t>
            </a:r>
          </a:p>
          <a:p>
            <a:r>
              <a:rPr lang="fr-CA" sz="3800" dirty="0"/>
              <a:t>Enjeux de conception</a:t>
            </a:r>
          </a:p>
          <a:p>
            <a:r>
              <a:rPr lang="fr-CA" sz="3800" dirty="0"/>
              <a:t>Patrons</a:t>
            </a:r>
          </a:p>
          <a:p>
            <a:pPr lvl="1"/>
            <a:r>
              <a:rPr lang="fr-CA" dirty="0"/>
              <a:t>Page Cache, Cache </a:t>
            </a:r>
            <a:r>
              <a:rPr lang="fr-CA" dirty="0" err="1"/>
              <a:t>Dependency</a:t>
            </a:r>
            <a:endParaRPr lang="fr-CA" dirty="0"/>
          </a:p>
          <a:p>
            <a:pPr lvl="1"/>
            <a:r>
              <a:rPr lang="fr-CA" dirty="0"/>
              <a:t>Composite </a:t>
            </a:r>
            <a:r>
              <a:rPr lang="fr-CA" dirty="0" err="1"/>
              <a:t>View</a:t>
            </a:r>
            <a:endParaRPr lang="fr-CA" dirty="0"/>
          </a:p>
          <a:p>
            <a:pPr lvl="1"/>
            <a:r>
              <a:rPr lang="fr-CA" dirty="0"/>
              <a:t>MVC et ses variantes</a:t>
            </a:r>
          </a:p>
          <a:p>
            <a:pPr lvl="1"/>
            <a:r>
              <a:rPr lang="fr-CA" dirty="0"/>
              <a:t>Template </a:t>
            </a:r>
            <a:r>
              <a:rPr lang="fr-CA" dirty="0" err="1"/>
              <a:t>View</a:t>
            </a:r>
            <a:endParaRPr lang="fr-CA" dirty="0"/>
          </a:p>
          <a:p>
            <a:pPr lvl="1"/>
            <a:r>
              <a:rPr lang="fr-CA" dirty="0" err="1"/>
              <a:t>Transform</a:t>
            </a:r>
            <a:r>
              <a:rPr lang="fr-CA" dirty="0"/>
              <a:t> </a:t>
            </a:r>
            <a:r>
              <a:rPr lang="fr-CA" dirty="0" err="1"/>
              <a:t>View</a:t>
            </a:r>
            <a:endParaRPr lang="fr-CA" dirty="0"/>
          </a:p>
          <a:p>
            <a:pPr lvl="1"/>
            <a:r>
              <a:rPr lang="fr-CA" dirty="0"/>
              <a:t>Two-Step </a:t>
            </a:r>
            <a:r>
              <a:rPr lang="fr-CA" dirty="0" err="1"/>
              <a:t>View</a:t>
            </a:r>
            <a:endParaRPr lang="fr-CA" dirty="0"/>
          </a:p>
          <a:p>
            <a:pPr lvl="1"/>
            <a:r>
              <a:rPr lang="fr-CA" dirty="0"/>
              <a:t>Exception </a:t>
            </a:r>
            <a:r>
              <a:rPr lang="fr-CA" dirty="0" err="1"/>
              <a:t>Shielding</a:t>
            </a:r>
            <a:endParaRPr lang="fr-CA" dirty="0"/>
          </a:p>
          <a:p>
            <a:pPr lvl="1"/>
            <a:r>
              <a:rPr lang="fr-CA" dirty="0"/>
              <a:t>Page Controller</a:t>
            </a:r>
          </a:p>
          <a:p>
            <a:pPr lvl="1"/>
            <a:r>
              <a:rPr lang="fr-CA" dirty="0"/>
              <a:t>Front Controller</a:t>
            </a:r>
          </a:p>
          <a:p>
            <a:pPr lvl="1"/>
            <a:r>
              <a:rPr lang="fr-CA" dirty="0"/>
              <a:t>Application Controller</a:t>
            </a:r>
          </a:p>
          <a:p>
            <a:pPr lvl="1"/>
            <a:r>
              <a:rPr lang="fr-CA" dirty="0" err="1"/>
              <a:t>Intercepting</a:t>
            </a:r>
            <a:r>
              <a:rPr lang="fr-CA" dirty="0"/>
              <a:t> </a:t>
            </a:r>
            <a:r>
              <a:rPr lang="fr-CA" dirty="0" err="1"/>
              <a:t>Filter</a:t>
            </a:r>
            <a:endParaRPr lang="fr-CA" dirty="0"/>
          </a:p>
          <a:p>
            <a:pPr lvl="1"/>
            <a:r>
              <a:rPr lang="fr-CA" dirty="0" err="1"/>
              <a:t>Asynchronous</a:t>
            </a:r>
            <a:r>
              <a:rPr lang="fr-CA" dirty="0"/>
              <a:t> Callback</a:t>
            </a:r>
          </a:p>
          <a:p>
            <a:endParaRPr lang="fr-CA" sz="2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a:t>
            </a:fld>
            <a:endParaRPr lang="en-US" altLang="en-US"/>
          </a:p>
        </p:txBody>
      </p:sp>
      <p:pic>
        <p:nvPicPr>
          <p:cNvPr id="5" name="Image 4">
            <a:extLst>
              <a:ext uri="{FF2B5EF4-FFF2-40B4-BE49-F238E27FC236}">
                <a16:creationId xmlns:a16="http://schemas.microsoft.com/office/drawing/2014/main" id="{9A0B243B-5038-4DA2-8C59-5BE1BE903D11}"/>
              </a:ext>
            </a:extLst>
          </p:cNvPr>
          <p:cNvPicPr>
            <a:picLocks noChangeAspect="1"/>
          </p:cNvPicPr>
          <p:nvPr>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7272300" y="5119966"/>
            <a:ext cx="1433996" cy="143399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Page Cache — Inconvénients</a:t>
            </a:r>
            <a:endParaRPr lang="en-US" altLang="fr-FR" dirty="0"/>
          </a:p>
        </p:txBody>
      </p:sp>
      <p:sp>
        <p:nvSpPr>
          <p:cNvPr id="4101" name="Rectangle 3"/>
          <p:cNvSpPr>
            <a:spLocks noGrp="1" noChangeArrowheads="1"/>
          </p:cNvSpPr>
          <p:nvPr>
            <p:ph idx="1"/>
            <p:custDataLst>
              <p:tags r:id="rId2"/>
            </p:custDataLst>
          </p:nvPr>
        </p:nvSpPr>
        <p:spPr>
          <a:xfrm>
            <a:off x="228600" y="1403874"/>
            <a:ext cx="8686800" cy="5337494"/>
          </a:xfrm>
        </p:spPr>
        <p:txBody>
          <a:bodyPr>
            <a:normAutofit/>
          </a:bodyPr>
          <a:lstStyle/>
          <a:p>
            <a:pPr>
              <a:lnSpc>
                <a:spcPct val="120000"/>
              </a:lnSpc>
            </a:pPr>
            <a:r>
              <a:rPr lang="fr-CA" altLang="fr-FR" sz="2000" b="1" dirty="0"/>
              <a:t>Ajoute de la complexité au système et peut le rendre plus difficile à tester et à déboguer</a:t>
            </a:r>
          </a:p>
          <a:p>
            <a:pPr lvl="1">
              <a:lnSpc>
                <a:spcPct val="120000"/>
              </a:lnSpc>
            </a:pPr>
            <a:r>
              <a:rPr lang="fr-CA" altLang="fr-FR" sz="1800" dirty="0"/>
              <a:t>Vous devez développer et tester l’application sans mise en cache, puis activer les options de mise en cache pendant la phase de réglage des performances</a:t>
            </a:r>
          </a:p>
          <a:p>
            <a:pPr>
              <a:lnSpc>
                <a:spcPct val="120000"/>
              </a:lnSpc>
            </a:pPr>
            <a:r>
              <a:rPr lang="fr-CA" altLang="fr-FR" sz="2000" b="1" dirty="0"/>
              <a:t>Nécessite des considérations de sécurité supplémentaires</a:t>
            </a:r>
          </a:p>
          <a:p>
            <a:pPr lvl="1">
              <a:lnSpc>
                <a:spcPct val="120000"/>
              </a:lnSpc>
            </a:pPr>
            <a:r>
              <a:rPr lang="fr-CA" altLang="fr-FR" sz="1800" dirty="0"/>
              <a:t>Cette implication de la mise en cache est souvent négligée</a:t>
            </a:r>
          </a:p>
          <a:p>
            <a:pPr lvl="1">
              <a:lnSpc>
                <a:spcPct val="120000"/>
              </a:lnSpc>
            </a:pPr>
            <a:r>
              <a:rPr lang="fr-CA" altLang="fr-FR" sz="1800" dirty="0"/>
              <a:t>Lorsqu’un serveur Web traite des demandes simultanées d’informations confidentielles provenant de plusieurs utilisateurs, il est important d’éviter le croisement entre ces demandes</a:t>
            </a:r>
          </a:p>
          <a:p>
            <a:pPr lvl="1">
              <a:lnSpc>
                <a:spcPct val="120000"/>
              </a:lnSpc>
            </a:pPr>
            <a:r>
              <a:rPr lang="fr-CA" altLang="fr-FR" sz="1800" dirty="0"/>
              <a:t>Une  cache de page, une entité globale, mal configurée peut fournir au navigateur une page qui a été initialement rendue pour un autre utilisateur</a:t>
            </a:r>
          </a:p>
          <a:p>
            <a:pPr lvl="1">
              <a:lnSpc>
                <a:spcPct val="120000"/>
              </a:lnSpc>
            </a:pPr>
            <a:r>
              <a:rPr lang="fr-CA" altLang="fr-FR" sz="1800" dirty="0"/>
              <a:t>Cela peut ne pas être un problème avec les prévisions météorologiques, mais poserait un problème sérieux si, par exemple, le système affichait le relevé bancaire d’un utilisateur à un autre utilisateur</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20</a:t>
            </a:fld>
            <a:endParaRPr lang="en-US" altLang="en-US"/>
          </a:p>
        </p:txBody>
      </p:sp>
    </p:spTree>
    <p:extLst>
      <p:ext uri="{BB962C8B-B14F-4D97-AF65-F5344CB8AC3E}">
        <p14:creationId xmlns:p14="http://schemas.microsoft.com/office/powerpoint/2010/main" val="2840263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Cache </a:t>
            </a:r>
            <a:r>
              <a:rPr lang="fr-CA" altLang="fr-FR" sz="4400" dirty="0" err="1"/>
              <a:t>Dependency</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a:bodyPr>
          <a:lstStyle/>
          <a:p>
            <a:r>
              <a:rPr lang="fr-CA" altLang="fr-FR" sz="2400" dirty="0"/>
              <a:t>Utilisation des informations externes pour déterminer l’état des données entreposées dans un cache</a:t>
            </a:r>
          </a:p>
          <a:p>
            <a:r>
              <a:rPr lang="fr-CA" altLang="fr-FR" sz="2400" dirty="0"/>
              <a:t>Exemple d’implémentation:</a:t>
            </a:r>
          </a:p>
          <a:p>
            <a:pPr lvl="1"/>
            <a:r>
              <a:rPr lang="fr-CA" altLang="fr-FR" sz="2200" dirty="0"/>
              <a:t>La classe </a:t>
            </a:r>
            <a:r>
              <a:rPr lang="fr-CA" altLang="fr-FR" sz="2200" dirty="0" err="1"/>
              <a:t>CacheDependency</a:t>
            </a:r>
            <a:r>
              <a:rPr lang="fr-CA" altLang="fr-FR" sz="2200" dirty="0"/>
              <a:t> dans </a:t>
            </a:r>
            <a:r>
              <a:rPr lang="fr-CA" altLang="fr-FR" sz="2200" dirty="0" err="1"/>
              <a:t>ASP.Net</a:t>
            </a:r>
            <a:r>
              <a:rPr lang="fr-CA" altLang="fr-FR" sz="2200" dirty="0"/>
              <a:t> : établit une relation entre un item entreposé dans un cache d’une application et un fichier</a:t>
            </a:r>
          </a:p>
          <a:p>
            <a:pPr lvl="1"/>
            <a:r>
              <a:rPr lang="fr-CA" altLang="fr-FR" sz="2200" dirty="0"/>
              <a:t>Cette classe surveille les relations de dépendance et lorsqu’un de ces items change, l’item caché sera automatiquement supprimé</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21</a:t>
            </a:fld>
            <a:endParaRPr lang="en-US" altLang="en-US"/>
          </a:p>
        </p:txBody>
      </p:sp>
    </p:spTree>
    <p:extLst>
      <p:ext uri="{BB962C8B-B14F-4D97-AF65-F5344CB8AC3E}">
        <p14:creationId xmlns:p14="http://schemas.microsoft.com/office/powerpoint/2010/main" val="2731514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Composite </a:t>
            </a:r>
            <a:r>
              <a:rPr lang="fr-CA" dirty="0" err="1"/>
              <a:t>View</a:t>
            </a:r>
            <a:endParaRPr lang="en-US" altLang="fr-FR" dirty="0"/>
          </a:p>
        </p:txBody>
      </p:sp>
      <p:sp>
        <p:nvSpPr>
          <p:cNvPr id="4101" name="Rectangle 3"/>
          <p:cNvSpPr>
            <a:spLocks noGrp="1" noChangeArrowheads="1"/>
          </p:cNvSpPr>
          <p:nvPr>
            <p:ph idx="1"/>
            <p:custDataLst>
              <p:tags r:id="rId2"/>
            </p:custDataLst>
          </p:nvPr>
        </p:nvSpPr>
        <p:spPr>
          <a:xfrm>
            <a:off x="228600" y="1403874"/>
            <a:ext cx="8686800" cy="5337494"/>
          </a:xfrm>
        </p:spPr>
        <p:txBody>
          <a:bodyPr>
            <a:normAutofit fontScale="92500" lnSpcReduction="20000"/>
          </a:bodyPr>
          <a:lstStyle/>
          <a:p>
            <a:r>
              <a:rPr lang="fr-CA" altLang="fr-FR" sz="2400" dirty="0"/>
              <a:t>Les développeurs implémentent généralement les composants et les conteneurs avec les modèles de conception composites du </a:t>
            </a:r>
            <a:r>
              <a:rPr lang="fr-CA" altLang="fr-FR" sz="2400" dirty="0" err="1"/>
              <a:t>GoF</a:t>
            </a:r>
            <a:r>
              <a:rPr lang="fr-CA" altLang="fr-FR" sz="2400" dirty="0"/>
              <a:t>  (voir INF23207)</a:t>
            </a:r>
          </a:p>
          <a:p>
            <a:r>
              <a:rPr lang="fr-CA" altLang="fr-FR" sz="2400" dirty="0"/>
              <a:t>Il leur permet de former des arborescences en composant les objets graphiques</a:t>
            </a:r>
          </a:p>
          <a:p>
            <a:r>
              <a:rPr lang="fr-CA" altLang="fr-FR" sz="2400" dirty="0"/>
              <a:t>Cela permet aussi de modifier la stratégie de mise en page d’un conteneur sans avoir à modifier le conteneur lui-même</a:t>
            </a:r>
          </a:p>
          <a:p>
            <a:r>
              <a:rPr lang="fr-CA" altLang="fr-FR" sz="2400" dirty="0"/>
              <a:t>Certaines vues composites utilisent des vues secondaires quelque peu similaires, par exemple, un inventaire</a:t>
            </a:r>
          </a:p>
          <a:p>
            <a:r>
              <a:rPr lang="fr-CA" altLang="fr-FR" sz="2400" dirty="0"/>
              <a:t>Ces portions atomiques sont ornées de plusieurs modèles de textes tout au long de la page</a:t>
            </a:r>
          </a:p>
          <a:p>
            <a:r>
              <a:rPr lang="fr-CA" altLang="fr-FR" sz="2400" dirty="0"/>
              <a:t>Lorsque les sous-vues sont directement intégrées et dupliquées dans plusieurs vues, il est plus difficile de gérer les modifications de mise en page et de maintenir le code</a:t>
            </a:r>
          </a:p>
          <a:p>
            <a:r>
              <a:rPr lang="fr-CA" altLang="fr-FR" sz="2400" dirty="0"/>
              <a:t>L’accessibilité et l’administration du système sont considérablement affectées lorsque les parties des </a:t>
            </a:r>
            <a:r>
              <a:rPr lang="fr-CA" altLang="fr-FR" sz="2400" dirty="0" err="1"/>
              <a:t>templates</a:t>
            </a:r>
            <a:r>
              <a:rPr lang="fr-CA" altLang="fr-FR" sz="2400" dirty="0"/>
              <a:t> changent de façon chronique sont intégrées dans les vues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22</a:t>
            </a:fld>
            <a:endParaRPr lang="en-US" altLang="en-US"/>
          </a:p>
        </p:txBody>
      </p:sp>
    </p:spTree>
    <p:extLst>
      <p:ext uri="{BB962C8B-B14F-4D97-AF65-F5344CB8AC3E}">
        <p14:creationId xmlns:p14="http://schemas.microsoft.com/office/powerpoint/2010/main" val="2286293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Composite </a:t>
            </a:r>
            <a:r>
              <a:rPr lang="fr-CA" dirty="0" err="1"/>
              <a:t>View</a:t>
            </a:r>
            <a:endParaRPr lang="en-US" altLang="fr-FR" dirty="0"/>
          </a:p>
        </p:txBody>
      </p:sp>
      <p:sp>
        <p:nvSpPr>
          <p:cNvPr id="4101" name="Rectangle 3"/>
          <p:cNvSpPr>
            <a:spLocks noGrp="1" noChangeArrowheads="1"/>
          </p:cNvSpPr>
          <p:nvPr>
            <p:ph idx="1"/>
            <p:custDataLst>
              <p:tags r:id="rId2"/>
            </p:custDataLst>
          </p:nvPr>
        </p:nvSpPr>
        <p:spPr>
          <a:xfrm>
            <a:off x="228600" y="1403874"/>
            <a:ext cx="8686800" cy="5337494"/>
          </a:xfrm>
        </p:spPr>
        <p:txBody>
          <a:bodyPr>
            <a:normAutofit/>
          </a:bodyPr>
          <a:lstStyle/>
          <a:p>
            <a:r>
              <a:rPr lang="fr-CA" altLang="fr-FR" sz="2400" dirty="0"/>
              <a:t>Il peut être nécessaire de redémarrer les serveurs avant que les clients ne puissent remarquer les mises à jour et les modifications apportées à ces composants de modèle</a:t>
            </a:r>
          </a:p>
          <a:p>
            <a:r>
              <a:rPr lang="fr-CA" altLang="fr-FR" sz="2400" dirty="0"/>
              <a:t>Les </a:t>
            </a:r>
            <a:r>
              <a:rPr lang="fr-CA" altLang="fr-FR" sz="2400" dirty="0" err="1"/>
              <a:t>templates</a:t>
            </a:r>
            <a:r>
              <a:rPr lang="fr-CA" altLang="fr-FR" sz="2400" dirty="0"/>
              <a:t> de vue composite répondent à différentes responsabilités et offrent certains avantages aux développeurs</a:t>
            </a:r>
          </a:p>
          <a:p>
            <a:r>
              <a:rPr lang="fr-CA" altLang="fr-FR" sz="2400" dirty="0"/>
              <a:t>Ils améliorent la modularité et la réutilisabilité tout en augmentant la flexibilité</a:t>
            </a:r>
          </a:p>
          <a:p>
            <a:r>
              <a:rPr lang="fr-CA" altLang="fr-FR" sz="2400" dirty="0" err="1"/>
              <a:t>lls</a:t>
            </a:r>
            <a:r>
              <a:rPr lang="fr-CA" altLang="fr-FR" sz="2400" dirty="0"/>
              <a:t> améliorent également la maintenabilité et la facilité de gestion</a:t>
            </a:r>
            <a:endParaRPr lang="fr-CA" altLang="fr-FR" sz="18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23</a:t>
            </a:fld>
            <a:endParaRPr lang="en-US" altLang="en-US"/>
          </a:p>
        </p:txBody>
      </p:sp>
    </p:spTree>
    <p:extLst>
      <p:ext uri="{BB962C8B-B14F-4D97-AF65-F5344CB8AC3E}">
        <p14:creationId xmlns:p14="http://schemas.microsoft.com/office/powerpoint/2010/main" val="658414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Composite </a:t>
            </a:r>
            <a:r>
              <a:rPr lang="fr-CA" dirty="0" err="1"/>
              <a:t>View</a:t>
            </a:r>
            <a:endParaRPr lang="en-US" altLang="fr-FR" dirty="0"/>
          </a:p>
        </p:txBody>
      </p:sp>
      <p:sp>
        <p:nvSpPr>
          <p:cNvPr id="4101" name="Rectangle 3"/>
          <p:cNvSpPr>
            <a:spLocks noGrp="1" noChangeArrowheads="1"/>
          </p:cNvSpPr>
          <p:nvPr>
            <p:ph idx="1"/>
            <p:custDataLst>
              <p:tags r:id="rId2"/>
            </p:custDataLst>
          </p:nvPr>
        </p:nvSpPr>
        <p:spPr>
          <a:xfrm>
            <a:off x="228600" y="1403874"/>
            <a:ext cx="8686800" cy="1593078"/>
          </a:xfrm>
        </p:spPr>
        <p:txBody>
          <a:bodyPr>
            <a:normAutofit lnSpcReduction="10000"/>
          </a:bodyPr>
          <a:lstStyle/>
          <a:p>
            <a:r>
              <a:rPr lang="fr-CA" altLang="fr-FR" sz="2400" dirty="0"/>
              <a:t>Combine des vues indépendantes dans une représentation composite</a:t>
            </a:r>
          </a:p>
          <a:p>
            <a:r>
              <a:rPr lang="fr-CA" altLang="fr-FR" sz="2400" dirty="0"/>
              <a:t>Une variation du patron Composite de Gamma et al. (voir notes de cours INF23207 Génie logiciel II)</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24</a:t>
            </a:fld>
            <a:endParaRPr lang="en-US" altLang="en-US"/>
          </a:p>
        </p:txBody>
      </p:sp>
      <p:pic>
        <p:nvPicPr>
          <p:cNvPr id="2" name="Picture 7" descr="Ff650838.b74a7573-3f97-400e-ab4f-84554b172a5b(en-us,PandP.10).png">
            <a:extLst>
              <a:ext uri="{FF2B5EF4-FFF2-40B4-BE49-F238E27FC236}">
                <a16:creationId xmlns:a16="http://schemas.microsoft.com/office/drawing/2014/main" id="{A82F5B31-2394-177B-8BB6-E90A32293393}"/>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bwMode="auto">
          <a:xfrm>
            <a:off x="1200582" y="3050527"/>
            <a:ext cx="6667500" cy="3536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538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Composite </a:t>
            </a:r>
            <a:r>
              <a:rPr lang="fr-CA" dirty="0" err="1"/>
              <a:t>View</a:t>
            </a:r>
            <a:endParaRPr lang="en-US" altLang="fr-FR" dirty="0"/>
          </a:p>
        </p:txBody>
      </p:sp>
      <p:sp>
        <p:nvSpPr>
          <p:cNvPr id="4101" name="Rectangle 3"/>
          <p:cNvSpPr>
            <a:spLocks noGrp="1" noChangeArrowheads="1"/>
          </p:cNvSpPr>
          <p:nvPr>
            <p:ph idx="1"/>
            <p:custDataLst>
              <p:tags r:id="rId2"/>
            </p:custDataLst>
          </p:nvPr>
        </p:nvSpPr>
        <p:spPr>
          <a:xfrm>
            <a:off x="228600" y="1403874"/>
            <a:ext cx="8686800" cy="2097134"/>
          </a:xfrm>
        </p:spPr>
        <p:txBody>
          <a:bodyPr>
            <a:noAutofit/>
          </a:bodyPr>
          <a:lstStyle/>
          <a:p>
            <a:r>
              <a:rPr lang="fr-CA" altLang="fr-FR" sz="2400" dirty="0"/>
              <a:t>Utilisez des vues composites composées de plusieurs sous-vues atomiques</a:t>
            </a:r>
          </a:p>
          <a:p>
            <a:r>
              <a:rPr lang="fr-CA" altLang="fr-FR" sz="2400" dirty="0"/>
              <a:t>Chaque sous-vue du modèle (</a:t>
            </a:r>
            <a:r>
              <a:rPr lang="fr-CA" altLang="fr-FR" sz="2400" dirty="0" err="1"/>
              <a:t>template</a:t>
            </a:r>
            <a:r>
              <a:rPr lang="fr-CA" altLang="fr-FR" sz="2400" dirty="0"/>
              <a:t>) global peut être incluse dynamiquement dans l’ensemble, et la mise en page de la page peut être gérée indépendamment du contenu</a:t>
            </a:r>
            <a:endParaRPr lang="fr-CA" altLang="fr-FR" sz="18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25</a:t>
            </a:fld>
            <a:endParaRPr lang="en-US" altLang="en-US"/>
          </a:p>
        </p:txBody>
      </p:sp>
      <p:pic>
        <p:nvPicPr>
          <p:cNvPr id="2" name="Image 1">
            <a:extLst>
              <a:ext uri="{FF2B5EF4-FFF2-40B4-BE49-F238E27FC236}">
                <a16:creationId xmlns:a16="http://schemas.microsoft.com/office/drawing/2014/main" id="{2C053919-3910-EFCF-2BFB-F232D7758ED8}"/>
              </a:ext>
            </a:extLst>
          </p:cNvPr>
          <p:cNvPicPr>
            <a:picLocks noChangeAspect="1"/>
          </p:cNvPicPr>
          <p:nvPr>
            <p:custDataLst>
              <p:tags r:id="rId4"/>
            </p:custDataLst>
          </p:nvPr>
        </p:nvPicPr>
        <p:blipFill>
          <a:blip r:embed="rId6"/>
          <a:stretch>
            <a:fillRect/>
          </a:stretch>
        </p:blipFill>
        <p:spPr>
          <a:xfrm>
            <a:off x="899592" y="3284984"/>
            <a:ext cx="7048500" cy="3086100"/>
          </a:xfrm>
          <a:prstGeom prst="rect">
            <a:avLst/>
          </a:prstGeom>
        </p:spPr>
      </p:pic>
    </p:spTree>
    <p:extLst>
      <p:ext uri="{BB962C8B-B14F-4D97-AF65-F5344CB8AC3E}">
        <p14:creationId xmlns:p14="http://schemas.microsoft.com/office/powerpoint/2010/main" val="850472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en-CA" altLang="fr-FR" sz="4400" dirty="0"/>
              <a:t>Model View Controller (MVC) </a:t>
            </a:r>
            <a:r>
              <a:rPr lang="fr-CA" altLang="fr-FR" sz="4400" dirty="0"/>
              <a:t>et ses variantes</a:t>
            </a:r>
            <a:endParaRPr lang="en-US" altLang="fr-FR" dirty="0"/>
          </a:p>
        </p:txBody>
      </p:sp>
      <p:sp>
        <p:nvSpPr>
          <p:cNvPr id="4101" name="Rectangle 3"/>
          <p:cNvSpPr>
            <a:spLocks noGrp="1" noChangeArrowheads="1"/>
          </p:cNvSpPr>
          <p:nvPr>
            <p:ph idx="1"/>
            <p:custDataLst>
              <p:tags r:id="rId2"/>
            </p:custDataLst>
          </p:nvPr>
        </p:nvSpPr>
        <p:spPr>
          <a:xfrm>
            <a:off x="228600" y="1403874"/>
            <a:ext cx="8686800" cy="4833438"/>
          </a:xfrm>
        </p:spPr>
        <p:txBody>
          <a:bodyPr>
            <a:noAutofit/>
          </a:bodyPr>
          <a:lstStyle/>
          <a:p>
            <a:r>
              <a:rPr lang="fr-CA" altLang="fr-FR" sz="2400" dirty="0"/>
              <a:t>Problème</a:t>
            </a:r>
          </a:p>
          <a:p>
            <a:pPr lvl="1"/>
            <a:r>
              <a:rPr lang="fr-CA" altLang="fr-FR" sz="2200" dirty="0"/>
              <a:t>Comment allez-vous séparer l’interface utilisateur des fonctionnalités de sorte que vous pouvez facilement modifier les différentes parties?</a:t>
            </a:r>
          </a:p>
          <a:p>
            <a:r>
              <a:rPr lang="fr-CA" altLang="fr-FR" sz="2400" dirty="0"/>
              <a:t>Solution</a:t>
            </a:r>
          </a:p>
          <a:p>
            <a:pPr lvl="1"/>
            <a:r>
              <a:rPr lang="fr-CA" altLang="fr-FR" sz="2200" dirty="0"/>
              <a:t>Implémentation du principe de la séparation des préoccupations</a:t>
            </a:r>
          </a:p>
          <a:p>
            <a:pPr lvl="1"/>
            <a:r>
              <a:rPr lang="fr-CA" altLang="fr-FR" sz="2200" dirty="0"/>
              <a:t>MVC, MVP et MVVM sont trois patrons de conception populaires dans le développement de logiciels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26</a:t>
            </a:fld>
            <a:endParaRPr lang="en-US" altLang="en-US"/>
          </a:p>
        </p:txBody>
      </p:sp>
    </p:spTree>
    <p:extLst>
      <p:ext uri="{BB962C8B-B14F-4D97-AF65-F5344CB8AC3E}">
        <p14:creationId xmlns:p14="http://schemas.microsoft.com/office/powerpoint/2010/main" val="2475166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en-CA" altLang="fr-FR" sz="4400" dirty="0"/>
              <a:t>Model View Controller (MVC) </a:t>
            </a:r>
            <a:r>
              <a:rPr lang="fr-CA" altLang="fr-FR" sz="4400" dirty="0"/>
              <a:t>et ses variantes</a:t>
            </a:r>
            <a:endParaRPr lang="en-US" altLang="fr-FR" dirty="0"/>
          </a:p>
        </p:txBody>
      </p:sp>
      <p:sp>
        <p:nvSpPr>
          <p:cNvPr id="4101" name="Rectangle 3"/>
          <p:cNvSpPr>
            <a:spLocks noGrp="1" noChangeArrowheads="1"/>
          </p:cNvSpPr>
          <p:nvPr>
            <p:ph idx="1"/>
            <p:custDataLst>
              <p:tags r:id="rId2"/>
            </p:custDataLst>
          </p:nvPr>
        </p:nvSpPr>
        <p:spPr>
          <a:xfrm>
            <a:off x="228600" y="1403874"/>
            <a:ext cx="8686800" cy="4833438"/>
          </a:xfrm>
        </p:spPr>
        <p:txBody>
          <a:bodyPr>
            <a:noAutofit/>
          </a:bodyPr>
          <a:lstStyle/>
          <a:p>
            <a:r>
              <a:rPr lang="fr-CA" altLang="fr-FR" sz="2400" dirty="0"/>
              <a:t>Considérations</a:t>
            </a:r>
          </a:p>
          <a:p>
            <a:pPr lvl="1"/>
            <a:r>
              <a:rPr lang="fr-CA" altLang="fr-FR" sz="2200" dirty="0"/>
              <a:t>L’interface utilisateur tend à changer plus souvent que la logique métier, en particulier dans des applications Web</a:t>
            </a:r>
          </a:p>
          <a:p>
            <a:pPr lvl="1"/>
            <a:r>
              <a:rPr lang="fr-CA" altLang="fr-FR" sz="2200" dirty="0"/>
              <a:t>Dans certains cas, l’application affiche les mêmes données de différentes façons</a:t>
            </a:r>
          </a:p>
          <a:p>
            <a:pPr lvl="1"/>
            <a:r>
              <a:rPr lang="fr-CA" altLang="fr-FR" sz="2200" dirty="0"/>
              <a:t>Conception d’une interface attrayante nécessite généralement des compétences différentes que celles requises pour le développement de la logique d’affaires</a:t>
            </a:r>
          </a:p>
          <a:p>
            <a:pPr lvl="1"/>
            <a:r>
              <a:rPr lang="fr-CA" altLang="fr-FR" sz="2200" dirty="0"/>
              <a:t>Code de l’interface utilisateur dépend des équipements : interface sur un cellulaire par exemple</a:t>
            </a:r>
          </a:p>
          <a:p>
            <a:pPr lvl="1"/>
            <a:r>
              <a:rPr lang="fr-CA" altLang="fr-FR" sz="2200" dirty="0"/>
              <a:t>Création de tests automatisés pour les interfaces utilisateurs sont généralement plus difficiles et lents que pour la logique métier</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27</a:t>
            </a:fld>
            <a:endParaRPr lang="en-US" altLang="en-US"/>
          </a:p>
        </p:txBody>
      </p:sp>
    </p:spTree>
    <p:extLst>
      <p:ext uri="{BB962C8B-B14F-4D97-AF65-F5344CB8AC3E}">
        <p14:creationId xmlns:p14="http://schemas.microsoft.com/office/powerpoint/2010/main" val="598157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en-CA" altLang="fr-FR" sz="4400" dirty="0"/>
              <a:t>Model View Controller (MVC) </a:t>
            </a:r>
            <a:r>
              <a:rPr lang="fr-CA" altLang="fr-FR" sz="4400" dirty="0"/>
              <a:t>et ses variantes</a:t>
            </a:r>
            <a:endParaRPr lang="en-US" altLang="fr-FR" dirty="0"/>
          </a:p>
        </p:txBody>
      </p:sp>
      <p:sp>
        <p:nvSpPr>
          <p:cNvPr id="4101" name="Rectangle 3"/>
          <p:cNvSpPr>
            <a:spLocks noGrp="1" noChangeArrowheads="1"/>
          </p:cNvSpPr>
          <p:nvPr>
            <p:ph idx="1"/>
            <p:custDataLst>
              <p:tags r:id="rId2"/>
            </p:custDataLst>
          </p:nvPr>
        </p:nvSpPr>
        <p:spPr>
          <a:xfrm>
            <a:off x="228600" y="1403874"/>
            <a:ext cx="8686800" cy="4833438"/>
          </a:xfrm>
        </p:spPr>
        <p:txBody>
          <a:bodyPr>
            <a:noAutofit/>
          </a:bodyPr>
          <a:lstStyle/>
          <a:p>
            <a:r>
              <a:rPr lang="fr-CA" altLang="fr-FR" sz="2400" dirty="0"/>
              <a:t>Patrons reliés</a:t>
            </a:r>
          </a:p>
          <a:p>
            <a:pPr lvl="1"/>
            <a:r>
              <a:rPr lang="fr-CA" altLang="fr-FR" sz="2200" dirty="0"/>
              <a:t>Le patron MVC utilise le patron </a:t>
            </a:r>
            <a:r>
              <a:rPr lang="fr-CA" altLang="fr-FR" sz="2200" i="1" dirty="0"/>
              <a:t>Observer</a:t>
            </a:r>
            <a:r>
              <a:rPr lang="fr-CA" altLang="fr-FR" sz="2200" dirty="0"/>
              <a:t> afin que la vue et le modèle soient en synchronisation</a:t>
            </a:r>
          </a:p>
          <a:p>
            <a:pPr lvl="1"/>
            <a:r>
              <a:rPr lang="fr-CA" altLang="fr-FR" sz="2200" dirty="0"/>
              <a:t>Les patrons </a:t>
            </a:r>
            <a:r>
              <a:rPr lang="fr-CA" altLang="fr-FR" sz="2200" i="1" dirty="0"/>
              <a:t>Page Controller </a:t>
            </a:r>
            <a:r>
              <a:rPr lang="fr-CA" altLang="fr-FR" sz="2200" dirty="0"/>
              <a:t>et </a:t>
            </a:r>
            <a:r>
              <a:rPr lang="fr-CA" altLang="fr-FR" sz="2200" i="1" dirty="0"/>
              <a:t>Front Controller </a:t>
            </a:r>
            <a:r>
              <a:rPr lang="fr-CA" altLang="fr-FR" sz="2200" dirty="0"/>
              <a:t>décrivent des stratégies d’implémentation de la partie contrôleur du MVC</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28</a:t>
            </a:fld>
            <a:endParaRPr lang="en-US" altLang="en-US"/>
          </a:p>
        </p:txBody>
      </p:sp>
    </p:spTree>
    <p:extLst>
      <p:ext uri="{BB962C8B-B14F-4D97-AF65-F5344CB8AC3E}">
        <p14:creationId xmlns:p14="http://schemas.microsoft.com/office/powerpoint/2010/main" val="2253246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altLang="fr-FR" sz="4400" dirty="0"/>
              <a:t>Model View Controller (MVC)</a:t>
            </a:r>
            <a:endParaRPr lang="en-US" altLang="fr-FR" dirty="0"/>
          </a:p>
        </p:txBody>
      </p:sp>
      <p:sp>
        <p:nvSpPr>
          <p:cNvPr id="4101" name="Rectangle 3"/>
          <p:cNvSpPr>
            <a:spLocks noGrp="1" noChangeArrowheads="1"/>
          </p:cNvSpPr>
          <p:nvPr>
            <p:ph idx="1"/>
            <p:custDataLst>
              <p:tags r:id="rId2"/>
            </p:custDataLst>
          </p:nvPr>
        </p:nvSpPr>
        <p:spPr>
          <a:xfrm>
            <a:off x="323528" y="3501008"/>
            <a:ext cx="8686800" cy="2925226"/>
          </a:xfrm>
        </p:spPr>
        <p:txBody>
          <a:bodyPr>
            <a:noAutofit/>
          </a:bodyPr>
          <a:lstStyle/>
          <a:p>
            <a:r>
              <a:rPr lang="fr-CA" altLang="fr-FR" sz="2000" dirty="0"/>
              <a:t>Model</a:t>
            </a:r>
          </a:p>
          <a:p>
            <a:pPr lvl="1"/>
            <a:r>
              <a:rPr lang="fr-CA" altLang="fr-FR" sz="1800" dirty="0"/>
              <a:t>Le modèle gère le comportement et les données du domaine d’application, répond aux demandes de renseignements au sujet de son état (en général, de la vue), et répond à des instructions de changement d’état (en général, du contrôleur)</a:t>
            </a:r>
          </a:p>
          <a:p>
            <a:r>
              <a:rPr lang="fr-CA" altLang="fr-FR" sz="2000" dirty="0" err="1"/>
              <a:t>View</a:t>
            </a:r>
            <a:endParaRPr lang="fr-CA" altLang="fr-FR" sz="2000" dirty="0"/>
          </a:p>
          <a:p>
            <a:pPr lvl="1"/>
            <a:r>
              <a:rPr lang="fr-CA" altLang="fr-FR" sz="1800" dirty="0"/>
              <a:t>La vue gère l’affichage de l’information</a:t>
            </a:r>
          </a:p>
          <a:p>
            <a:r>
              <a:rPr lang="fr-CA" altLang="fr-FR" sz="2000" dirty="0"/>
              <a:t>Controller</a:t>
            </a:r>
          </a:p>
          <a:p>
            <a:pPr lvl="1"/>
            <a:r>
              <a:rPr lang="fr-CA" altLang="fr-FR" sz="1800" dirty="0"/>
              <a:t>Le contrôleur interprète les entrées du clavier et de la souris de l'utilisateur, et informe le modèle et/ou la vue de tout changement</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29</a:t>
            </a:fld>
            <a:endParaRPr lang="en-US" altLang="en-US"/>
          </a:p>
        </p:txBody>
      </p:sp>
      <p:pic>
        <p:nvPicPr>
          <p:cNvPr id="2" name="Image 1">
            <a:extLst>
              <a:ext uri="{FF2B5EF4-FFF2-40B4-BE49-F238E27FC236}">
                <a16:creationId xmlns:a16="http://schemas.microsoft.com/office/drawing/2014/main" id="{BB58512C-027B-1912-5DAC-B3B316ABC77F}"/>
              </a:ext>
            </a:extLst>
          </p:cNvPr>
          <p:cNvPicPr>
            <a:picLocks noChangeAspect="1"/>
          </p:cNvPicPr>
          <p:nvPr>
            <p:custDataLst>
              <p:tags r:id="rId4"/>
            </p:custDataLst>
          </p:nvPr>
        </p:nvPicPr>
        <p:blipFill>
          <a:blip r:embed="rId6"/>
          <a:stretch>
            <a:fillRect/>
          </a:stretch>
        </p:blipFill>
        <p:spPr>
          <a:xfrm>
            <a:off x="935596" y="1340768"/>
            <a:ext cx="7190911" cy="2200766"/>
          </a:xfrm>
          <a:prstGeom prst="rect">
            <a:avLst/>
          </a:prstGeom>
        </p:spPr>
      </p:pic>
    </p:spTree>
    <p:extLst>
      <p:ext uri="{BB962C8B-B14F-4D97-AF65-F5344CB8AC3E}">
        <p14:creationId xmlns:p14="http://schemas.microsoft.com/office/powerpoint/2010/main" val="394304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Introduction</a:t>
            </a:r>
            <a:endParaRPr lang="en-US" altLang="fr-FR" dirty="0"/>
          </a:p>
        </p:txBody>
      </p:sp>
      <p:sp>
        <p:nvSpPr>
          <p:cNvPr id="4101" name="Rectangle 3"/>
          <p:cNvSpPr>
            <a:spLocks noGrp="1" noChangeArrowheads="1"/>
          </p:cNvSpPr>
          <p:nvPr>
            <p:ph idx="1"/>
            <p:custDataLst>
              <p:tags r:id="rId2"/>
            </p:custDataLst>
          </p:nvPr>
        </p:nvSpPr>
        <p:spPr>
          <a:xfrm>
            <a:off x="228600" y="1403874"/>
            <a:ext cx="8686800" cy="1449062"/>
          </a:xfrm>
        </p:spPr>
        <p:txBody>
          <a:bodyPr>
            <a:normAutofit/>
          </a:bodyPr>
          <a:lstStyle/>
          <a:p>
            <a:r>
              <a:rPr lang="fr-CA" altLang="fr-FR" sz="2400" dirty="0"/>
              <a:t>Deux types de composantes dans la couche de présentation :</a:t>
            </a:r>
          </a:p>
          <a:p>
            <a:pPr lvl="1"/>
            <a:r>
              <a:rPr lang="fr-CA" altLang="fr-FR" sz="2200" dirty="0"/>
              <a:t>Composantes de l’interface utilisateur</a:t>
            </a:r>
          </a:p>
          <a:p>
            <a:pPr lvl="1"/>
            <a:r>
              <a:rPr lang="fr-CA" altLang="fr-FR" sz="2200" dirty="0"/>
              <a:t>Composantes de la logique de présentation</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a:t>
            </a:fld>
            <a:endParaRPr lang="en-US" altLang="en-US"/>
          </a:p>
        </p:txBody>
      </p:sp>
      <p:pic>
        <p:nvPicPr>
          <p:cNvPr id="2" name="Picture 12">
            <a:extLst>
              <a:ext uri="{FF2B5EF4-FFF2-40B4-BE49-F238E27FC236}">
                <a16:creationId xmlns:a16="http://schemas.microsoft.com/office/drawing/2014/main" id="{88C5A448-19C1-D3CA-4BF2-3F177C966C45}"/>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bwMode="auto">
          <a:xfrm>
            <a:off x="1871700" y="3176972"/>
            <a:ext cx="4679950"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6297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altLang="fr-FR" sz="4400" dirty="0"/>
              <a:t>Le patron MVP</a:t>
            </a:r>
            <a:endParaRPr lang="en-US" altLang="fr-FR" dirty="0"/>
          </a:p>
        </p:txBody>
      </p:sp>
      <p:sp>
        <p:nvSpPr>
          <p:cNvPr id="4101" name="Rectangle 3"/>
          <p:cNvSpPr>
            <a:spLocks noGrp="1" noChangeArrowheads="1"/>
          </p:cNvSpPr>
          <p:nvPr>
            <p:ph idx="1"/>
            <p:custDataLst>
              <p:tags r:id="rId2"/>
            </p:custDataLst>
          </p:nvPr>
        </p:nvSpPr>
        <p:spPr>
          <a:xfrm>
            <a:off x="359532" y="2924944"/>
            <a:ext cx="8686800" cy="3672408"/>
          </a:xfrm>
        </p:spPr>
        <p:txBody>
          <a:bodyPr>
            <a:noAutofit/>
          </a:bodyPr>
          <a:lstStyle/>
          <a:p>
            <a:r>
              <a:rPr lang="fr-CA" altLang="fr-FR" sz="1700" dirty="0"/>
              <a:t>Model</a:t>
            </a:r>
          </a:p>
          <a:p>
            <a:pPr lvl="1"/>
            <a:r>
              <a:rPr lang="fr-CA" altLang="fr-FR" sz="1500" dirty="0"/>
              <a:t>Caractérise un ensemble de classes pour décrire la logique métier</a:t>
            </a:r>
          </a:p>
          <a:p>
            <a:pPr lvl="1"/>
            <a:r>
              <a:rPr lang="fr-CA" altLang="fr-FR" sz="1500" dirty="0"/>
              <a:t>Il décrit également les règles métier pour les données sur la façon dont les données peuvent être traitées ou modifiées</a:t>
            </a:r>
          </a:p>
          <a:p>
            <a:r>
              <a:rPr lang="fr-CA" altLang="fr-FR" sz="1700" dirty="0" err="1"/>
              <a:t>View</a:t>
            </a:r>
            <a:endParaRPr lang="fr-CA" altLang="fr-FR" sz="1700" dirty="0"/>
          </a:p>
          <a:p>
            <a:pPr lvl="1"/>
            <a:r>
              <a:rPr lang="fr-CA" altLang="fr-FR" sz="1500" dirty="0"/>
              <a:t>Représente les composants de l’U</a:t>
            </a:r>
          </a:p>
          <a:p>
            <a:pPr lvl="1"/>
            <a:r>
              <a:rPr lang="fr-CA" altLang="fr-FR" sz="1500" dirty="0"/>
              <a:t>La vue est responsable de l’affichage des données reçues du contrôleur (</a:t>
            </a:r>
            <a:r>
              <a:rPr lang="fr-CA" altLang="fr-FR" sz="1500" dirty="0" err="1"/>
              <a:t>Presenter</a:t>
            </a:r>
            <a:r>
              <a:rPr lang="fr-CA" altLang="fr-FR" sz="1500" dirty="0"/>
              <a:t>) en tant que résultat</a:t>
            </a:r>
          </a:p>
          <a:p>
            <a:pPr lvl="1"/>
            <a:r>
              <a:rPr lang="fr-CA" altLang="fr-FR" sz="1500" dirty="0"/>
              <a:t>Il transforme également le(s) modèle(s) en interface utilisateur</a:t>
            </a:r>
          </a:p>
          <a:p>
            <a:r>
              <a:rPr lang="fr-CA" altLang="fr-FR" sz="1700" dirty="0" err="1"/>
              <a:t>Presenter</a:t>
            </a:r>
            <a:endParaRPr lang="fr-CA" altLang="fr-FR" sz="1700" dirty="0"/>
          </a:p>
          <a:p>
            <a:pPr lvl="1"/>
            <a:r>
              <a:rPr lang="fr-CA" altLang="fr-FR" sz="1500" dirty="0"/>
              <a:t>Prend la responsabilité de traiter tous les évènements de l’IU au nom de la vue</a:t>
            </a:r>
          </a:p>
          <a:p>
            <a:pPr lvl="1"/>
            <a:r>
              <a:rPr lang="fr-CA" altLang="fr-FR" sz="1500" dirty="0"/>
              <a:t>La vue fournit une entrée de l’utilisateur, puis utilise l’aide de Model pour filtrer les données, puis transmet le résultat à la vue</a:t>
            </a:r>
          </a:p>
          <a:p>
            <a:pPr lvl="1"/>
            <a:r>
              <a:rPr lang="fr-CA" altLang="fr-FR" sz="1500" dirty="0" err="1"/>
              <a:t>View</a:t>
            </a:r>
            <a:r>
              <a:rPr lang="fr-CA" altLang="fr-FR" sz="1500" dirty="0"/>
              <a:t> et Présenter sont entièrement distincts mais communiquent entre eux via une interface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30</a:t>
            </a:fld>
            <a:endParaRPr lang="en-US" altLang="en-US"/>
          </a:p>
        </p:txBody>
      </p:sp>
      <p:pic>
        <p:nvPicPr>
          <p:cNvPr id="3" name="Image 2">
            <a:extLst>
              <a:ext uri="{FF2B5EF4-FFF2-40B4-BE49-F238E27FC236}">
                <a16:creationId xmlns:a16="http://schemas.microsoft.com/office/drawing/2014/main" id="{4FC9DCB7-39C9-64E2-B691-2AEC8A72CB51}"/>
              </a:ext>
            </a:extLst>
          </p:cNvPr>
          <p:cNvPicPr>
            <a:picLocks noChangeAspect="1"/>
          </p:cNvPicPr>
          <p:nvPr>
            <p:custDataLst>
              <p:tags r:id="rId4"/>
            </p:custDataLst>
          </p:nvPr>
        </p:nvPicPr>
        <p:blipFill>
          <a:blip r:embed="rId6"/>
          <a:stretch>
            <a:fillRect/>
          </a:stretch>
        </p:blipFill>
        <p:spPr>
          <a:xfrm>
            <a:off x="899592" y="1124744"/>
            <a:ext cx="7528265" cy="1784172"/>
          </a:xfrm>
          <a:prstGeom prst="rect">
            <a:avLst/>
          </a:prstGeom>
        </p:spPr>
      </p:pic>
    </p:spTree>
    <p:extLst>
      <p:ext uri="{BB962C8B-B14F-4D97-AF65-F5344CB8AC3E}">
        <p14:creationId xmlns:p14="http://schemas.microsoft.com/office/powerpoint/2010/main" val="2471873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en-CA" altLang="fr-FR" sz="4400" dirty="0"/>
              <a:t>Model View </a:t>
            </a:r>
            <a:r>
              <a:rPr lang="en-CA" altLang="fr-FR" sz="4400" dirty="0" err="1"/>
              <a:t>ViewModel</a:t>
            </a:r>
            <a:r>
              <a:rPr lang="en-CA" altLang="fr-FR" sz="4400" dirty="0"/>
              <a:t> (MVVM)</a:t>
            </a:r>
            <a:endParaRPr lang="en-US" altLang="fr-FR" dirty="0"/>
          </a:p>
        </p:txBody>
      </p:sp>
      <p:sp>
        <p:nvSpPr>
          <p:cNvPr id="4101" name="Rectangle 3"/>
          <p:cNvSpPr>
            <a:spLocks noGrp="1" noChangeArrowheads="1"/>
          </p:cNvSpPr>
          <p:nvPr>
            <p:ph idx="1"/>
            <p:custDataLst>
              <p:tags r:id="rId2"/>
            </p:custDataLst>
          </p:nvPr>
        </p:nvSpPr>
        <p:spPr>
          <a:xfrm>
            <a:off x="359532" y="2960948"/>
            <a:ext cx="8686800" cy="2925226"/>
          </a:xfrm>
        </p:spPr>
        <p:txBody>
          <a:bodyPr>
            <a:noAutofit/>
          </a:bodyPr>
          <a:lstStyle/>
          <a:p>
            <a:r>
              <a:rPr lang="fr-CA" altLang="fr-FR" sz="1800" dirty="0"/>
              <a:t>Model</a:t>
            </a:r>
          </a:p>
          <a:p>
            <a:pPr lvl="1"/>
            <a:r>
              <a:rPr lang="fr-CA" altLang="fr-FR" sz="1600" dirty="0"/>
              <a:t>A un ensemble de classes pour décrire la logique métier</a:t>
            </a:r>
          </a:p>
          <a:p>
            <a:pPr lvl="1"/>
            <a:r>
              <a:rPr lang="fr-CA" altLang="fr-FR" sz="1600" dirty="0"/>
              <a:t>Il décrit également les règles métier pour les données sur la façon dont les données peuvent être traitées ou modifiées</a:t>
            </a:r>
          </a:p>
          <a:p>
            <a:r>
              <a:rPr lang="fr-CA" altLang="fr-FR" sz="1800" dirty="0" err="1"/>
              <a:t>View</a:t>
            </a:r>
            <a:r>
              <a:rPr lang="fr-CA" altLang="fr-FR" sz="1800" dirty="0"/>
              <a:t> </a:t>
            </a:r>
          </a:p>
          <a:p>
            <a:pPr lvl="1"/>
            <a:r>
              <a:rPr lang="fr-CA" altLang="fr-FR" sz="1600" dirty="0"/>
              <a:t>Représente les composants l’IU</a:t>
            </a:r>
          </a:p>
          <a:p>
            <a:pPr lvl="1"/>
            <a:r>
              <a:rPr lang="fr-CA" altLang="fr-FR" sz="1600" dirty="0"/>
              <a:t>Responsable de l'affichage des données reçues du contrôleur (</a:t>
            </a:r>
            <a:r>
              <a:rPr lang="fr-CA" altLang="fr-FR" sz="1600" dirty="0" err="1"/>
              <a:t>ViewModel</a:t>
            </a:r>
            <a:r>
              <a:rPr lang="fr-CA" altLang="fr-FR" sz="1600" dirty="0"/>
              <a:t>) en tant que résultat</a:t>
            </a:r>
          </a:p>
          <a:p>
            <a:pPr lvl="1"/>
            <a:r>
              <a:rPr lang="fr-CA" altLang="fr-FR" sz="1600" dirty="0"/>
              <a:t>C'est la seule chose interactive disponible pour l'utilisateur. </a:t>
            </a:r>
          </a:p>
          <a:p>
            <a:pPr lvl="1"/>
            <a:r>
              <a:rPr lang="fr-CA" altLang="fr-FR" sz="1600" dirty="0"/>
              <a:t>Elle est active par rapport à MVC et MVP</a:t>
            </a:r>
          </a:p>
          <a:p>
            <a:r>
              <a:rPr lang="fr-CA" altLang="fr-FR" sz="1800" dirty="0" err="1"/>
              <a:t>ViewModel</a:t>
            </a:r>
            <a:endParaRPr lang="fr-CA" altLang="fr-FR" sz="1800" dirty="0"/>
          </a:p>
          <a:p>
            <a:pPr lvl="1"/>
            <a:r>
              <a:rPr lang="fr-CA" altLang="fr-FR" sz="1600" dirty="0"/>
              <a:t>Chargé de présenter des fonctions, des méthodes et des commandes pour maintenir l’état de la vue, faire fonctionner le modèle et activer les évènements dans la vue elle-même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31</a:t>
            </a:fld>
            <a:endParaRPr lang="en-US" altLang="en-US"/>
          </a:p>
        </p:txBody>
      </p:sp>
      <p:pic>
        <p:nvPicPr>
          <p:cNvPr id="3" name="Image 2">
            <a:extLst>
              <a:ext uri="{FF2B5EF4-FFF2-40B4-BE49-F238E27FC236}">
                <a16:creationId xmlns:a16="http://schemas.microsoft.com/office/drawing/2014/main" id="{6421A7D0-3259-2CB1-7182-E31756B9E8E4}"/>
              </a:ext>
            </a:extLst>
          </p:cNvPr>
          <p:cNvPicPr>
            <a:picLocks noChangeAspect="1"/>
          </p:cNvPicPr>
          <p:nvPr>
            <p:custDataLst>
              <p:tags r:id="rId4"/>
            </p:custDataLst>
          </p:nvPr>
        </p:nvPicPr>
        <p:blipFill>
          <a:blip r:embed="rId6"/>
          <a:stretch>
            <a:fillRect/>
          </a:stretch>
        </p:blipFill>
        <p:spPr>
          <a:xfrm>
            <a:off x="827584" y="1088740"/>
            <a:ext cx="7217546" cy="1903565"/>
          </a:xfrm>
          <a:prstGeom prst="rect">
            <a:avLst/>
          </a:prstGeom>
        </p:spPr>
      </p:pic>
    </p:spTree>
    <p:extLst>
      <p:ext uri="{BB962C8B-B14F-4D97-AF65-F5344CB8AC3E}">
        <p14:creationId xmlns:p14="http://schemas.microsoft.com/office/powerpoint/2010/main" val="3792004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altLang="fr-FR" sz="4400" dirty="0"/>
              <a:t>MVC, MVP et MVVM — Comparaison</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32</a:t>
            </a:fld>
            <a:endParaRPr lang="en-US" altLang="en-US"/>
          </a:p>
        </p:txBody>
      </p:sp>
      <p:graphicFrame>
        <p:nvGraphicFramePr>
          <p:cNvPr id="4" name="Tableau 3">
            <a:extLst>
              <a:ext uri="{FF2B5EF4-FFF2-40B4-BE49-F238E27FC236}">
                <a16:creationId xmlns:a16="http://schemas.microsoft.com/office/drawing/2014/main" id="{74A54779-7743-1531-7D27-B475638F209A}"/>
              </a:ext>
            </a:extLst>
          </p:cNvPr>
          <p:cNvGraphicFramePr>
            <a:graphicFrameLocks noGrp="1"/>
          </p:cNvGraphicFramePr>
          <p:nvPr>
            <p:custDataLst>
              <p:tags r:id="rId3"/>
            </p:custDataLst>
            <p:extLst>
              <p:ext uri="{D42A27DB-BD31-4B8C-83A1-F6EECF244321}">
                <p14:modId xmlns:p14="http://schemas.microsoft.com/office/powerpoint/2010/main" val="1945120157"/>
              </p:ext>
            </p:extLst>
          </p:nvPr>
        </p:nvGraphicFramePr>
        <p:xfrm>
          <a:off x="385561" y="1494887"/>
          <a:ext cx="8172513" cy="5168142"/>
        </p:xfrm>
        <a:graphic>
          <a:graphicData uri="http://schemas.openxmlformats.org/drawingml/2006/table">
            <a:tbl>
              <a:tblPr>
                <a:tableStyleId>{69CF1AB2-1976-4502-BF36-3FF5EA218861}</a:tableStyleId>
              </a:tblPr>
              <a:tblGrid>
                <a:gridCol w="2724171">
                  <a:extLst>
                    <a:ext uri="{9D8B030D-6E8A-4147-A177-3AD203B41FA5}">
                      <a16:colId xmlns:a16="http://schemas.microsoft.com/office/drawing/2014/main" val="209546358"/>
                    </a:ext>
                  </a:extLst>
                </a:gridCol>
                <a:gridCol w="2724171">
                  <a:extLst>
                    <a:ext uri="{9D8B030D-6E8A-4147-A177-3AD203B41FA5}">
                      <a16:colId xmlns:a16="http://schemas.microsoft.com/office/drawing/2014/main" val="3340515719"/>
                    </a:ext>
                  </a:extLst>
                </a:gridCol>
                <a:gridCol w="2724171">
                  <a:extLst>
                    <a:ext uri="{9D8B030D-6E8A-4147-A177-3AD203B41FA5}">
                      <a16:colId xmlns:a16="http://schemas.microsoft.com/office/drawing/2014/main" val="3148196323"/>
                    </a:ext>
                  </a:extLst>
                </a:gridCol>
              </a:tblGrid>
              <a:tr h="329067">
                <a:tc>
                  <a:txBody>
                    <a:bodyPr/>
                    <a:lstStyle/>
                    <a:p>
                      <a:pPr algn="ctr" fontAlgn="base"/>
                      <a:r>
                        <a:rPr lang="fr-CA" sz="1800" b="1" dirty="0">
                          <a:effectLst/>
                        </a:rPr>
                        <a:t>MVC</a:t>
                      </a:r>
                    </a:p>
                  </a:txBody>
                  <a:tcPr marL="38235" marR="38235" marT="38235" marB="38235" anchor="ctr"/>
                </a:tc>
                <a:tc>
                  <a:txBody>
                    <a:bodyPr/>
                    <a:lstStyle/>
                    <a:p>
                      <a:pPr algn="ctr" fontAlgn="base"/>
                      <a:r>
                        <a:rPr lang="fr-CA" sz="1800" b="1" dirty="0">
                          <a:effectLst/>
                        </a:rPr>
                        <a:t>MVP </a:t>
                      </a:r>
                    </a:p>
                  </a:txBody>
                  <a:tcPr marL="38235" marR="38235" marT="38235" marB="38235" anchor="ctr"/>
                </a:tc>
                <a:tc>
                  <a:txBody>
                    <a:bodyPr/>
                    <a:lstStyle/>
                    <a:p>
                      <a:pPr algn="ctr" fontAlgn="base"/>
                      <a:r>
                        <a:rPr lang="fr-CA" sz="1800" b="1" dirty="0">
                          <a:effectLst/>
                        </a:rPr>
                        <a:t>MVVM</a:t>
                      </a:r>
                    </a:p>
                  </a:txBody>
                  <a:tcPr marL="38235" marR="38235" marT="38235" marB="38235" anchor="ctr"/>
                </a:tc>
                <a:extLst>
                  <a:ext uri="{0D108BD9-81ED-4DB2-BD59-A6C34878D82A}">
                    <a16:rowId xmlns:a16="http://schemas.microsoft.com/office/drawing/2014/main" val="2598832934"/>
                  </a:ext>
                </a:extLst>
              </a:tr>
              <a:tr h="445972">
                <a:tc>
                  <a:txBody>
                    <a:bodyPr/>
                    <a:lstStyle/>
                    <a:p>
                      <a:pPr algn="l" fontAlgn="base"/>
                      <a:r>
                        <a:rPr lang="fr-CA" sz="1600" b="0" dirty="0">
                          <a:effectLst/>
                        </a:rPr>
                        <a:t>L’une des plus anciennes architectures logicielles</a:t>
                      </a:r>
                    </a:p>
                  </a:txBody>
                  <a:tcPr marL="38235" marR="38235" marT="53529" marB="53529" anchor="ctr"/>
                </a:tc>
                <a:tc>
                  <a:txBody>
                    <a:bodyPr/>
                    <a:lstStyle/>
                    <a:p>
                      <a:pPr algn="l" fontAlgn="base"/>
                      <a:r>
                        <a:rPr lang="fr-CA" sz="1600" b="0" dirty="0">
                          <a:effectLst/>
                        </a:rPr>
                        <a:t>Développé comme la deuxième itération de l’architecture logicielle qui est une avancée de MVC</a:t>
                      </a:r>
                    </a:p>
                  </a:txBody>
                  <a:tcPr marL="38235" marR="38235" marT="53529" marB="53529" anchor="ctr"/>
                </a:tc>
                <a:tc>
                  <a:txBody>
                    <a:bodyPr/>
                    <a:lstStyle/>
                    <a:p>
                      <a:pPr algn="l" fontAlgn="base"/>
                      <a:r>
                        <a:rPr lang="fr-CA" sz="1600" b="0" dirty="0">
                          <a:effectLst/>
                        </a:rPr>
                        <a:t>Modèle d’architecture reconnu par l’industrie pour les applications</a:t>
                      </a:r>
                    </a:p>
                  </a:txBody>
                  <a:tcPr marL="38235" marR="38235" marT="53529" marB="53529" anchor="ctr"/>
                </a:tc>
                <a:extLst>
                  <a:ext uri="{0D108BD9-81ED-4DB2-BD59-A6C34878D82A}">
                    <a16:rowId xmlns:a16="http://schemas.microsoft.com/office/drawing/2014/main" val="1353075168"/>
                  </a:ext>
                </a:extLst>
              </a:tr>
              <a:tr h="662464">
                <a:tc>
                  <a:txBody>
                    <a:bodyPr/>
                    <a:lstStyle/>
                    <a:p>
                      <a:pPr algn="l" fontAlgn="base"/>
                      <a:r>
                        <a:rPr lang="fr-CA" sz="1600" b="0" dirty="0">
                          <a:effectLst/>
                        </a:rPr>
                        <a:t>L’IU( </a:t>
                      </a:r>
                      <a:r>
                        <a:rPr lang="fr-CA" sz="1600" b="1" dirty="0">
                          <a:effectLst/>
                        </a:rPr>
                        <a:t>vue</a:t>
                      </a:r>
                      <a:r>
                        <a:rPr lang="fr-CA" sz="1600" b="0" dirty="0">
                          <a:effectLst/>
                        </a:rPr>
                        <a:t> ) et le mécanisme d’accès aux données ( </a:t>
                      </a:r>
                      <a:r>
                        <a:rPr lang="fr-CA" sz="1600" b="1" dirty="0">
                          <a:effectLst/>
                        </a:rPr>
                        <a:t>modèle</a:t>
                      </a:r>
                      <a:r>
                        <a:rPr lang="fr-CA" sz="1600" b="0" dirty="0">
                          <a:effectLst/>
                        </a:rPr>
                        <a:t> ) sont étroitement liés</a:t>
                      </a:r>
                    </a:p>
                  </a:txBody>
                  <a:tcPr marL="38235" marR="38235" marT="53529" marB="53529" anchor="ctr"/>
                </a:tc>
                <a:tc>
                  <a:txBody>
                    <a:bodyPr/>
                    <a:lstStyle/>
                    <a:p>
                      <a:pPr algn="l" fontAlgn="base"/>
                      <a:r>
                        <a:rPr lang="fr-CA" sz="1600" b="0" dirty="0">
                          <a:effectLst/>
                        </a:rPr>
                        <a:t>Il résout le problème d’avoir une </a:t>
                      </a:r>
                      <a:r>
                        <a:rPr lang="fr-CA" sz="1600" b="1" dirty="0">
                          <a:effectLst/>
                        </a:rPr>
                        <a:t>vue</a:t>
                      </a:r>
                      <a:r>
                        <a:rPr lang="fr-CA" sz="1600" b="0" dirty="0">
                          <a:effectLst/>
                        </a:rPr>
                        <a:t> dépendante en utilisant </a:t>
                      </a:r>
                      <a:r>
                        <a:rPr lang="fr-CA" sz="1600" b="1" dirty="0" err="1">
                          <a:effectLst/>
                        </a:rPr>
                        <a:t>Presenter</a:t>
                      </a:r>
                      <a:r>
                        <a:rPr lang="fr-CA" sz="1600" b="0" dirty="0">
                          <a:effectLst/>
                        </a:rPr>
                        <a:t> comme canal de communication entre le </a:t>
                      </a:r>
                      <a:r>
                        <a:rPr lang="fr-CA" sz="1600" b="1" dirty="0">
                          <a:effectLst/>
                        </a:rPr>
                        <a:t>modèle</a:t>
                      </a:r>
                      <a:r>
                        <a:rPr lang="fr-CA" sz="1600" b="0" dirty="0">
                          <a:effectLst/>
                        </a:rPr>
                        <a:t> et la </a:t>
                      </a:r>
                      <a:r>
                        <a:rPr lang="fr-CA" sz="1600" b="1" dirty="0">
                          <a:effectLst/>
                        </a:rPr>
                        <a:t>vue</a:t>
                      </a:r>
                      <a:endParaRPr lang="fr-CA" sz="1600" b="0" dirty="0">
                        <a:effectLst/>
                      </a:endParaRPr>
                    </a:p>
                  </a:txBody>
                  <a:tcPr marL="38235" marR="38235" marT="53529" marB="53529" anchor="ctr"/>
                </a:tc>
                <a:tc>
                  <a:txBody>
                    <a:bodyPr/>
                    <a:lstStyle/>
                    <a:p>
                      <a:pPr algn="l" fontAlgn="base"/>
                      <a:r>
                        <a:rPr lang="fr-CA" sz="1600" b="0" dirty="0">
                          <a:effectLst/>
                        </a:rPr>
                        <a:t>Ce modèle d’architecture est davantage axé sur les événements car il utilise la liaison de données et facilite ainsi la séparation de </a:t>
                      </a:r>
                      <a:r>
                        <a:rPr lang="fr-CA" sz="1600" b="1" dirty="0">
                          <a:effectLst/>
                        </a:rPr>
                        <a:t>la logique métier principale</a:t>
                      </a:r>
                      <a:r>
                        <a:rPr lang="fr-CA" sz="1600" b="0" dirty="0">
                          <a:effectLst/>
                        </a:rPr>
                        <a:t> de la </a:t>
                      </a:r>
                      <a:r>
                        <a:rPr lang="fr-CA" sz="1600" b="1" dirty="0">
                          <a:effectLst/>
                        </a:rPr>
                        <a:t>vue</a:t>
                      </a:r>
                      <a:endParaRPr lang="fr-CA" sz="1600" b="0" dirty="0">
                        <a:effectLst/>
                      </a:endParaRPr>
                    </a:p>
                  </a:txBody>
                  <a:tcPr marL="38235" marR="38235" marT="53529" marB="53529" anchor="ctr"/>
                </a:tc>
                <a:extLst>
                  <a:ext uri="{0D108BD9-81ED-4DB2-BD59-A6C34878D82A}">
                    <a16:rowId xmlns:a16="http://schemas.microsoft.com/office/drawing/2014/main" val="1390658180"/>
                  </a:ext>
                </a:extLst>
              </a:tr>
              <a:tr h="554218">
                <a:tc>
                  <a:txBody>
                    <a:bodyPr/>
                    <a:lstStyle/>
                    <a:p>
                      <a:pPr algn="l" fontAlgn="base"/>
                      <a:r>
                        <a:rPr lang="fr-CA" sz="1600" b="1" dirty="0">
                          <a:effectLst/>
                        </a:rPr>
                        <a:t>Le contrôleur</a:t>
                      </a:r>
                      <a:r>
                        <a:rPr lang="fr-CA" sz="1600" b="0" dirty="0">
                          <a:effectLst/>
                        </a:rPr>
                        <a:t> et la </a:t>
                      </a:r>
                      <a:r>
                        <a:rPr lang="fr-CA" sz="1600" b="1" dirty="0">
                          <a:effectLst/>
                        </a:rPr>
                        <a:t>vue</a:t>
                      </a:r>
                      <a:r>
                        <a:rPr lang="fr-CA" sz="1600" b="0" dirty="0">
                          <a:effectLst/>
                        </a:rPr>
                        <a:t> existent avec la relation un-à-plusieurs. Un contrôleur peut sélectionner une vue différente en fonction de l’opération requise</a:t>
                      </a:r>
                    </a:p>
                  </a:txBody>
                  <a:tcPr marL="38235" marR="38235" marT="53529" marB="53529" anchor="ctr"/>
                </a:tc>
                <a:tc>
                  <a:txBody>
                    <a:bodyPr/>
                    <a:lstStyle/>
                    <a:p>
                      <a:pPr algn="l" fontAlgn="base"/>
                      <a:r>
                        <a:rPr lang="fr-CA" sz="1600" b="0" dirty="0">
                          <a:effectLst/>
                        </a:rPr>
                        <a:t>La relation un-à-un existe entre </a:t>
                      </a:r>
                      <a:r>
                        <a:rPr lang="fr-CA" sz="1600" b="1" dirty="0" err="1">
                          <a:effectLst/>
                        </a:rPr>
                        <a:t>Presenter</a:t>
                      </a:r>
                      <a:r>
                        <a:rPr lang="fr-CA" sz="1600" b="0" dirty="0">
                          <a:effectLst/>
                        </a:rPr>
                        <a:t> et </a:t>
                      </a:r>
                      <a:r>
                        <a:rPr lang="fr-CA" sz="1600" b="1" dirty="0" err="1">
                          <a:effectLst/>
                        </a:rPr>
                        <a:t>View</a:t>
                      </a:r>
                      <a:r>
                        <a:rPr lang="fr-CA" sz="1600" b="0" dirty="0">
                          <a:effectLst/>
                        </a:rPr>
                        <a:t> car une classe </a:t>
                      </a:r>
                      <a:r>
                        <a:rPr lang="fr-CA" sz="1600" b="0" dirty="0" err="1">
                          <a:effectLst/>
                        </a:rPr>
                        <a:t>Presenter</a:t>
                      </a:r>
                      <a:r>
                        <a:rPr lang="fr-CA" sz="1600" b="0" dirty="0">
                          <a:effectLst/>
                        </a:rPr>
                        <a:t> gère une seule vue à la fois</a:t>
                      </a:r>
                    </a:p>
                  </a:txBody>
                  <a:tcPr marL="38235" marR="38235" marT="53529" marB="53529" anchor="ctr"/>
                </a:tc>
                <a:tc>
                  <a:txBody>
                    <a:bodyPr/>
                    <a:lstStyle/>
                    <a:p>
                      <a:pPr algn="l" fontAlgn="base"/>
                      <a:r>
                        <a:rPr lang="fr-CA" sz="1600" b="0" dirty="0">
                          <a:effectLst/>
                        </a:rPr>
                        <a:t>Plusieurs </a:t>
                      </a:r>
                      <a:r>
                        <a:rPr lang="fr-CA" sz="1600" b="1" dirty="0">
                          <a:effectLst/>
                        </a:rPr>
                        <a:t>vues</a:t>
                      </a:r>
                      <a:r>
                        <a:rPr lang="fr-CA" sz="1600" b="0" dirty="0">
                          <a:effectLst/>
                        </a:rPr>
                        <a:t> peuvent être mappées avec un seul </a:t>
                      </a:r>
                      <a:r>
                        <a:rPr lang="fr-CA" sz="1600" b="1" dirty="0" err="1">
                          <a:effectLst/>
                        </a:rPr>
                        <a:t>ViewModel</a:t>
                      </a:r>
                      <a:r>
                        <a:rPr lang="fr-CA" sz="1600" b="0" dirty="0">
                          <a:effectLst/>
                        </a:rPr>
                        <a:t> et, par conséquent, la relation un-à-plusieurs existe entre </a:t>
                      </a:r>
                      <a:r>
                        <a:rPr lang="fr-CA" sz="1600" b="0" dirty="0" err="1">
                          <a:effectLst/>
                        </a:rPr>
                        <a:t>View</a:t>
                      </a:r>
                      <a:r>
                        <a:rPr lang="fr-CA" sz="1600" b="0" dirty="0">
                          <a:effectLst/>
                        </a:rPr>
                        <a:t> et </a:t>
                      </a:r>
                      <a:r>
                        <a:rPr lang="fr-CA" sz="1600" b="0" dirty="0" err="1">
                          <a:effectLst/>
                        </a:rPr>
                        <a:t>ViewModel</a:t>
                      </a:r>
                      <a:endParaRPr lang="fr-CA" sz="1600" b="0" dirty="0">
                        <a:effectLst/>
                      </a:endParaRPr>
                    </a:p>
                  </a:txBody>
                  <a:tcPr marL="38235" marR="38235" marT="53529" marB="53529" anchor="ctr"/>
                </a:tc>
                <a:extLst>
                  <a:ext uri="{0D108BD9-81ED-4DB2-BD59-A6C34878D82A}">
                    <a16:rowId xmlns:a16="http://schemas.microsoft.com/office/drawing/2014/main" val="3079078517"/>
                  </a:ext>
                </a:extLst>
              </a:tr>
              <a:tr h="337726">
                <a:tc>
                  <a:txBody>
                    <a:bodyPr/>
                    <a:lstStyle/>
                    <a:p>
                      <a:pPr algn="l" fontAlgn="base"/>
                      <a:r>
                        <a:rPr lang="fr-CA" sz="1600" b="0" dirty="0">
                          <a:effectLst/>
                        </a:rPr>
                        <a:t>La </a:t>
                      </a:r>
                      <a:r>
                        <a:rPr lang="fr-CA" sz="1600" b="1" dirty="0">
                          <a:effectLst/>
                        </a:rPr>
                        <a:t>vue</a:t>
                      </a:r>
                      <a:r>
                        <a:rPr lang="fr-CA" sz="1600" b="0" dirty="0">
                          <a:effectLst/>
                        </a:rPr>
                        <a:t> n’a aucune connaissance du </a:t>
                      </a:r>
                      <a:r>
                        <a:rPr lang="fr-CA" sz="1600" b="1" dirty="0">
                          <a:effectLst/>
                        </a:rPr>
                        <a:t>contrôleur</a:t>
                      </a:r>
                      <a:endParaRPr lang="fr-CA" sz="1600" b="0" dirty="0">
                        <a:effectLst/>
                      </a:endParaRPr>
                    </a:p>
                  </a:txBody>
                  <a:tcPr marL="38235" marR="38235" marT="53529" marB="53529" anchor="ctr"/>
                </a:tc>
                <a:tc>
                  <a:txBody>
                    <a:bodyPr/>
                    <a:lstStyle/>
                    <a:p>
                      <a:pPr algn="l" fontAlgn="base"/>
                      <a:r>
                        <a:rPr lang="fr-CA" sz="1600" b="0" dirty="0">
                          <a:effectLst/>
                        </a:rPr>
                        <a:t>La </a:t>
                      </a:r>
                      <a:r>
                        <a:rPr lang="fr-CA" sz="1600" b="1" dirty="0">
                          <a:effectLst/>
                        </a:rPr>
                        <a:t>vue</a:t>
                      </a:r>
                      <a:r>
                        <a:rPr lang="fr-CA" sz="1600" b="0" dirty="0">
                          <a:effectLst/>
                        </a:rPr>
                        <a:t> a des références au </a:t>
                      </a:r>
                      <a:r>
                        <a:rPr lang="fr-CA" sz="1600" b="1" dirty="0" err="1">
                          <a:effectLst/>
                        </a:rPr>
                        <a:t>Presenter</a:t>
                      </a:r>
                      <a:endParaRPr lang="fr-CA" sz="1600" b="0" dirty="0">
                        <a:effectLst/>
                      </a:endParaRPr>
                    </a:p>
                  </a:txBody>
                  <a:tcPr marL="38235" marR="38235" marT="53529" marB="53529" anchor="ctr"/>
                </a:tc>
                <a:tc>
                  <a:txBody>
                    <a:bodyPr/>
                    <a:lstStyle/>
                    <a:p>
                      <a:pPr algn="l" fontAlgn="base"/>
                      <a:r>
                        <a:rPr lang="fr-CA" sz="1600" b="0" dirty="0">
                          <a:effectLst/>
                        </a:rPr>
                        <a:t>La </a:t>
                      </a:r>
                      <a:r>
                        <a:rPr lang="fr-CA" sz="1600" b="1" dirty="0">
                          <a:effectLst/>
                        </a:rPr>
                        <a:t>vue</a:t>
                      </a:r>
                      <a:r>
                        <a:rPr lang="fr-CA" sz="1600" b="0" dirty="0">
                          <a:effectLst/>
                        </a:rPr>
                        <a:t> a des références au </a:t>
                      </a:r>
                      <a:r>
                        <a:rPr lang="fr-CA" sz="1600" b="1" dirty="0" err="1">
                          <a:effectLst/>
                        </a:rPr>
                        <a:t>ViewModel</a:t>
                      </a:r>
                      <a:endParaRPr lang="fr-CA" sz="1600" b="0" dirty="0">
                        <a:effectLst/>
                      </a:endParaRPr>
                    </a:p>
                  </a:txBody>
                  <a:tcPr marL="38235" marR="38235" marT="53529" marB="53529" anchor="ctr"/>
                </a:tc>
                <a:extLst>
                  <a:ext uri="{0D108BD9-81ED-4DB2-BD59-A6C34878D82A}">
                    <a16:rowId xmlns:a16="http://schemas.microsoft.com/office/drawing/2014/main" val="2502544352"/>
                  </a:ext>
                </a:extLst>
              </a:tr>
            </a:tbl>
          </a:graphicData>
        </a:graphic>
      </p:graphicFrame>
    </p:spTree>
    <p:extLst>
      <p:ext uri="{BB962C8B-B14F-4D97-AF65-F5344CB8AC3E}">
        <p14:creationId xmlns:p14="http://schemas.microsoft.com/office/powerpoint/2010/main" val="1206923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altLang="fr-FR" sz="4400" dirty="0"/>
              <a:t>MVC, MVP et MVVM — Comparaison</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33</a:t>
            </a:fld>
            <a:endParaRPr lang="en-US" altLang="en-US"/>
          </a:p>
        </p:txBody>
      </p:sp>
      <p:graphicFrame>
        <p:nvGraphicFramePr>
          <p:cNvPr id="5" name="Tableau 4">
            <a:extLst>
              <a:ext uri="{FF2B5EF4-FFF2-40B4-BE49-F238E27FC236}">
                <a16:creationId xmlns:a16="http://schemas.microsoft.com/office/drawing/2014/main" id="{458FC61F-63F1-5242-4C0B-A4A64C6BB5C9}"/>
              </a:ext>
            </a:extLst>
          </p:cNvPr>
          <p:cNvGraphicFramePr>
            <a:graphicFrameLocks noGrp="1"/>
          </p:cNvGraphicFramePr>
          <p:nvPr>
            <p:custDataLst>
              <p:tags r:id="rId3"/>
            </p:custDataLst>
            <p:extLst>
              <p:ext uri="{D42A27DB-BD31-4B8C-83A1-F6EECF244321}">
                <p14:modId xmlns:p14="http://schemas.microsoft.com/office/powerpoint/2010/main" val="932484566"/>
              </p:ext>
            </p:extLst>
          </p:nvPr>
        </p:nvGraphicFramePr>
        <p:xfrm>
          <a:off x="385561" y="1628052"/>
          <a:ext cx="8172513" cy="4085724"/>
        </p:xfrm>
        <a:graphic>
          <a:graphicData uri="http://schemas.openxmlformats.org/drawingml/2006/table">
            <a:tbl>
              <a:tblPr>
                <a:tableStyleId>{69CF1AB2-1976-4502-BF36-3FF5EA218861}</a:tableStyleId>
              </a:tblPr>
              <a:tblGrid>
                <a:gridCol w="2724171">
                  <a:extLst>
                    <a:ext uri="{9D8B030D-6E8A-4147-A177-3AD203B41FA5}">
                      <a16:colId xmlns:a16="http://schemas.microsoft.com/office/drawing/2014/main" val="209546358"/>
                    </a:ext>
                  </a:extLst>
                </a:gridCol>
                <a:gridCol w="2724171">
                  <a:extLst>
                    <a:ext uri="{9D8B030D-6E8A-4147-A177-3AD203B41FA5}">
                      <a16:colId xmlns:a16="http://schemas.microsoft.com/office/drawing/2014/main" val="3340515719"/>
                    </a:ext>
                  </a:extLst>
                </a:gridCol>
                <a:gridCol w="2724171">
                  <a:extLst>
                    <a:ext uri="{9D8B030D-6E8A-4147-A177-3AD203B41FA5}">
                      <a16:colId xmlns:a16="http://schemas.microsoft.com/office/drawing/2014/main" val="3148196323"/>
                    </a:ext>
                  </a:extLst>
                </a:gridCol>
              </a:tblGrid>
              <a:tr h="329067">
                <a:tc>
                  <a:txBody>
                    <a:bodyPr/>
                    <a:lstStyle/>
                    <a:p>
                      <a:pPr algn="ctr" fontAlgn="base"/>
                      <a:r>
                        <a:rPr lang="fr-CA" sz="1800" b="1" dirty="0">
                          <a:effectLst/>
                        </a:rPr>
                        <a:t>MVC</a:t>
                      </a:r>
                    </a:p>
                  </a:txBody>
                  <a:tcPr marL="38235" marR="38235" marT="38235" marB="38235" anchor="ctr"/>
                </a:tc>
                <a:tc>
                  <a:txBody>
                    <a:bodyPr/>
                    <a:lstStyle/>
                    <a:p>
                      <a:pPr algn="ctr" fontAlgn="base"/>
                      <a:r>
                        <a:rPr lang="fr-CA" sz="1800" b="1" dirty="0">
                          <a:effectLst/>
                        </a:rPr>
                        <a:t>MVP </a:t>
                      </a:r>
                    </a:p>
                  </a:txBody>
                  <a:tcPr marL="38235" marR="38235" marT="38235" marB="38235" anchor="ctr"/>
                </a:tc>
                <a:tc>
                  <a:txBody>
                    <a:bodyPr/>
                    <a:lstStyle/>
                    <a:p>
                      <a:pPr algn="ctr" fontAlgn="base"/>
                      <a:r>
                        <a:rPr lang="fr-CA" sz="1800" b="1" dirty="0">
                          <a:effectLst/>
                        </a:rPr>
                        <a:t>MVVM</a:t>
                      </a:r>
                    </a:p>
                  </a:txBody>
                  <a:tcPr marL="38235" marR="38235" marT="38235" marB="38235" anchor="ctr"/>
                </a:tc>
                <a:extLst>
                  <a:ext uri="{0D108BD9-81ED-4DB2-BD59-A6C34878D82A}">
                    <a16:rowId xmlns:a16="http://schemas.microsoft.com/office/drawing/2014/main" val="2598832934"/>
                  </a:ext>
                </a:extLst>
              </a:tr>
              <a:tr h="662464">
                <a:tc>
                  <a:txBody>
                    <a:bodyPr/>
                    <a:lstStyle/>
                    <a:p>
                      <a:pPr algn="l" fontAlgn="base"/>
                      <a:r>
                        <a:rPr lang="fr-CA" sz="1600" b="0" dirty="0">
                          <a:effectLst/>
                        </a:rPr>
                        <a:t>Difficile d’apporter des changements et de modifier les fonctionnalités de l’application car les couches de code sont étroitement couplées</a:t>
                      </a:r>
                    </a:p>
                  </a:txBody>
                  <a:tcPr marL="38235" marR="38235" marT="53529" marB="53529" anchor="ctr"/>
                </a:tc>
                <a:tc>
                  <a:txBody>
                    <a:bodyPr/>
                    <a:lstStyle/>
                    <a:p>
                      <a:pPr algn="l" fontAlgn="base"/>
                      <a:r>
                        <a:rPr lang="fr-CA" sz="1600" b="0" dirty="0">
                          <a:effectLst/>
                        </a:rPr>
                        <a:t>Les couches de code sont faiblement couplées et il est donc facile d’effectuer des modifications dans le code de l’application</a:t>
                      </a:r>
                    </a:p>
                  </a:txBody>
                  <a:tcPr marL="38235" marR="38235" marT="53529" marB="53529" anchor="ctr"/>
                </a:tc>
                <a:tc>
                  <a:txBody>
                    <a:bodyPr/>
                    <a:lstStyle/>
                    <a:p>
                      <a:pPr algn="l" fontAlgn="base"/>
                      <a:r>
                        <a:rPr lang="fr-CA" sz="1600" b="0" dirty="0">
                          <a:effectLst/>
                        </a:rPr>
                        <a:t>Modifications faciles dans l’application. Cependant, si </a:t>
                      </a:r>
                      <a:r>
                        <a:rPr lang="fr-CA" sz="1600" b="1" dirty="0">
                          <a:effectLst/>
                        </a:rPr>
                        <a:t>la logique de liaison de données</a:t>
                      </a:r>
                      <a:r>
                        <a:rPr lang="fr-CA" sz="1600" b="0" dirty="0">
                          <a:effectLst/>
                        </a:rPr>
                        <a:t> est trop complexe, il sera un peu plus difficile de déboguer l’application</a:t>
                      </a:r>
                    </a:p>
                  </a:txBody>
                  <a:tcPr marL="38235" marR="38235" marT="53529" marB="53529" anchor="ctr"/>
                </a:tc>
                <a:extLst>
                  <a:ext uri="{0D108BD9-81ED-4DB2-BD59-A6C34878D82A}">
                    <a16:rowId xmlns:a16="http://schemas.microsoft.com/office/drawing/2014/main" val="81249629"/>
                  </a:ext>
                </a:extLst>
              </a:tr>
              <a:tr h="445972">
                <a:tc>
                  <a:txBody>
                    <a:bodyPr/>
                    <a:lstStyle/>
                    <a:p>
                      <a:pPr algn="l" fontAlgn="base"/>
                      <a:r>
                        <a:rPr lang="fr-CA" sz="1600" b="0" dirty="0">
                          <a:effectLst/>
                        </a:rPr>
                        <a:t>Les entrées utilisateur sont gérées par le </a:t>
                      </a:r>
                      <a:r>
                        <a:rPr lang="fr-CA" sz="1600" b="1" dirty="0">
                          <a:effectLst/>
                        </a:rPr>
                        <a:t>contrôleur</a:t>
                      </a:r>
                      <a:endParaRPr lang="fr-CA" sz="1600" b="0" dirty="0">
                        <a:effectLst/>
                      </a:endParaRPr>
                    </a:p>
                  </a:txBody>
                  <a:tcPr marL="38235" marR="38235" marT="53529" marB="53529" anchor="ctr"/>
                </a:tc>
                <a:tc>
                  <a:txBody>
                    <a:bodyPr/>
                    <a:lstStyle/>
                    <a:p>
                      <a:pPr algn="l" fontAlgn="base"/>
                      <a:r>
                        <a:rPr lang="fr-CA" sz="1600" b="0" dirty="0">
                          <a:effectLst/>
                        </a:rPr>
                        <a:t>La </a:t>
                      </a:r>
                      <a:r>
                        <a:rPr lang="fr-CA" sz="1600" b="1" dirty="0">
                          <a:effectLst/>
                        </a:rPr>
                        <a:t>vue</a:t>
                      </a:r>
                      <a:r>
                        <a:rPr lang="fr-CA" sz="1600" b="0" dirty="0">
                          <a:effectLst/>
                        </a:rPr>
                        <a:t> est le point d’entrée de l’application</a:t>
                      </a:r>
                    </a:p>
                  </a:txBody>
                  <a:tcPr marL="38235" marR="38235" marT="53529" marB="53529" anchor="ctr"/>
                </a:tc>
                <a:tc>
                  <a:txBody>
                    <a:bodyPr/>
                    <a:lstStyle/>
                    <a:p>
                      <a:pPr algn="l" fontAlgn="base"/>
                      <a:r>
                        <a:rPr lang="fr-CA" sz="1600" b="0" dirty="0">
                          <a:effectLst/>
                        </a:rPr>
                        <a:t>La </a:t>
                      </a:r>
                      <a:r>
                        <a:rPr lang="fr-CA" sz="1600" b="1" dirty="0">
                          <a:effectLst/>
                        </a:rPr>
                        <a:t>vue</a:t>
                      </a:r>
                      <a:r>
                        <a:rPr lang="fr-CA" sz="1600" b="0" dirty="0">
                          <a:effectLst/>
                        </a:rPr>
                        <a:t> prend l’entrée de l’utilisateur et agit comme le point d’entrée de l’application</a:t>
                      </a:r>
                    </a:p>
                  </a:txBody>
                  <a:tcPr marL="38235" marR="38235" marT="53529" marB="53529" anchor="ctr"/>
                </a:tc>
                <a:extLst>
                  <a:ext uri="{0D108BD9-81ED-4DB2-BD59-A6C34878D82A}">
                    <a16:rowId xmlns:a16="http://schemas.microsoft.com/office/drawing/2014/main" val="3168562022"/>
                  </a:ext>
                </a:extLst>
              </a:tr>
              <a:tr h="445972">
                <a:tc>
                  <a:txBody>
                    <a:bodyPr/>
                    <a:lstStyle/>
                    <a:p>
                      <a:pPr algn="l" fontAlgn="base"/>
                      <a:r>
                        <a:rPr lang="fr-CA" sz="1600" b="0" dirty="0">
                          <a:effectLst/>
                        </a:rPr>
                        <a:t>Prise en charge limitée des </a:t>
                      </a:r>
                      <a:r>
                        <a:rPr lang="fr-CA" sz="1600" b="1" dirty="0">
                          <a:effectLst/>
                        </a:rPr>
                        <a:t>tests unitaires</a:t>
                      </a:r>
                      <a:r>
                        <a:rPr lang="fr-CA" sz="1600" b="0" dirty="0">
                          <a:effectLst/>
                        </a:rPr>
                        <a:t> </a:t>
                      </a:r>
                    </a:p>
                  </a:txBody>
                  <a:tcPr marL="38235" marR="38235" marT="53529" marB="53529" anchor="ctr"/>
                </a:tc>
                <a:tc>
                  <a:txBody>
                    <a:bodyPr/>
                    <a:lstStyle/>
                    <a:p>
                      <a:pPr algn="l" fontAlgn="base"/>
                      <a:r>
                        <a:rPr lang="fr-CA" sz="1600" b="1" dirty="0">
                          <a:effectLst/>
                        </a:rPr>
                        <a:t>Tests unitaires</a:t>
                      </a:r>
                      <a:r>
                        <a:rPr lang="fr-CA" sz="1600" b="0" dirty="0">
                          <a:effectLst/>
                        </a:rPr>
                        <a:t> faciles à réaliser, mais un lien étroit entre </a:t>
                      </a:r>
                      <a:r>
                        <a:rPr lang="fr-CA" sz="1600" b="0" dirty="0" err="1">
                          <a:effectLst/>
                        </a:rPr>
                        <a:t>View</a:t>
                      </a:r>
                      <a:r>
                        <a:rPr lang="fr-CA" sz="1600" b="0" dirty="0">
                          <a:effectLst/>
                        </a:rPr>
                        <a:t> et </a:t>
                      </a:r>
                      <a:r>
                        <a:rPr lang="fr-CA" sz="1600" b="0" dirty="0" err="1">
                          <a:effectLst/>
                        </a:rPr>
                        <a:t>Presenter</a:t>
                      </a:r>
                      <a:r>
                        <a:rPr lang="fr-CA" sz="1600" b="0" dirty="0">
                          <a:effectLst/>
                        </a:rPr>
                        <a:t> peut rendre les choses légèrement difficiles</a:t>
                      </a:r>
                    </a:p>
                  </a:txBody>
                  <a:tcPr marL="38235" marR="38235" marT="53529" marB="53529" anchor="ctr"/>
                </a:tc>
                <a:tc>
                  <a:txBody>
                    <a:bodyPr/>
                    <a:lstStyle/>
                    <a:p>
                      <a:pPr algn="l" fontAlgn="base"/>
                      <a:r>
                        <a:rPr lang="fr-CA" sz="1600" b="1" dirty="0">
                          <a:effectLst/>
                        </a:rPr>
                        <a:t>La testabilité unitaire</a:t>
                      </a:r>
                      <a:r>
                        <a:rPr lang="fr-CA" sz="1600" b="0" dirty="0">
                          <a:effectLst/>
                        </a:rPr>
                        <a:t> est la plus élevée dans cette architecture</a:t>
                      </a:r>
                    </a:p>
                  </a:txBody>
                  <a:tcPr marL="38235" marR="38235" marT="53529" marB="53529" anchor="ctr"/>
                </a:tc>
                <a:extLst>
                  <a:ext uri="{0D108BD9-81ED-4DB2-BD59-A6C34878D82A}">
                    <a16:rowId xmlns:a16="http://schemas.microsoft.com/office/drawing/2014/main" val="1238902649"/>
                  </a:ext>
                </a:extLst>
              </a:tr>
            </a:tbl>
          </a:graphicData>
        </a:graphic>
      </p:graphicFrame>
    </p:spTree>
    <p:extLst>
      <p:ext uri="{BB962C8B-B14F-4D97-AF65-F5344CB8AC3E}">
        <p14:creationId xmlns:p14="http://schemas.microsoft.com/office/powerpoint/2010/main" val="1863210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altLang="fr-FR" sz="4400" dirty="0"/>
              <a:t>Template View</a:t>
            </a:r>
            <a:endParaRPr lang="en-US" altLang="fr-FR" dirty="0"/>
          </a:p>
        </p:txBody>
      </p:sp>
      <p:sp>
        <p:nvSpPr>
          <p:cNvPr id="4101" name="Rectangle 3"/>
          <p:cNvSpPr>
            <a:spLocks noGrp="1" noChangeArrowheads="1"/>
          </p:cNvSpPr>
          <p:nvPr>
            <p:ph idx="1"/>
            <p:custDataLst>
              <p:tags r:id="rId2"/>
            </p:custDataLst>
          </p:nvPr>
        </p:nvSpPr>
        <p:spPr>
          <a:xfrm>
            <a:off x="228600" y="1403874"/>
            <a:ext cx="8686800" cy="2385166"/>
          </a:xfrm>
        </p:spPr>
        <p:txBody>
          <a:bodyPr>
            <a:noAutofit/>
          </a:bodyPr>
          <a:lstStyle/>
          <a:p>
            <a:r>
              <a:rPr lang="fr-CA" altLang="fr-FR" sz="2400" dirty="0"/>
              <a:t>Problème</a:t>
            </a:r>
          </a:p>
          <a:p>
            <a:pPr lvl="1"/>
            <a:r>
              <a:rPr lang="fr-CA" altLang="fr-FR" sz="2200" dirty="0"/>
              <a:t>Comment allez-vous construire des pages HTML pour du contenu dynamique ?</a:t>
            </a:r>
          </a:p>
          <a:p>
            <a:r>
              <a:rPr lang="fr-CA" altLang="fr-FR" sz="2400" dirty="0"/>
              <a:t>Solution</a:t>
            </a:r>
          </a:p>
          <a:p>
            <a:pPr lvl="1"/>
            <a:r>
              <a:rPr lang="fr-CA" altLang="fr-FR" sz="2200" dirty="0"/>
              <a:t>Incorporer des marqueurs dans une page HTML afin de rendre l’information</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34</a:t>
            </a:fld>
            <a:endParaRPr lang="en-US" altLang="en-US"/>
          </a:p>
        </p:txBody>
      </p:sp>
      <p:pic>
        <p:nvPicPr>
          <p:cNvPr id="2" name="Picture 7" descr="http://martinfowler.com/eaaCatalog/templateViewSketch.gif">
            <a:extLst>
              <a:ext uri="{FF2B5EF4-FFF2-40B4-BE49-F238E27FC236}">
                <a16:creationId xmlns:a16="http://schemas.microsoft.com/office/drawing/2014/main" id="{16BA48C8-2E01-D8DB-BF7A-8122595EDDD1}"/>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bwMode="auto">
          <a:xfrm>
            <a:off x="1331640" y="3753036"/>
            <a:ext cx="6608763" cy="281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7491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altLang="fr-FR" sz="4400" dirty="0"/>
              <a:t>Template View</a:t>
            </a:r>
            <a:endParaRPr lang="en-US" altLang="fr-FR" dirty="0"/>
          </a:p>
        </p:txBody>
      </p:sp>
      <p:sp>
        <p:nvSpPr>
          <p:cNvPr id="4101" name="Rectangle 3"/>
          <p:cNvSpPr>
            <a:spLocks noGrp="1" noChangeArrowheads="1"/>
          </p:cNvSpPr>
          <p:nvPr>
            <p:ph idx="1"/>
            <p:custDataLst>
              <p:tags r:id="rId2"/>
            </p:custDataLst>
          </p:nvPr>
        </p:nvSpPr>
        <p:spPr>
          <a:xfrm>
            <a:off x="228600" y="1403874"/>
            <a:ext cx="8686800" cy="4821828"/>
          </a:xfrm>
        </p:spPr>
        <p:txBody>
          <a:bodyPr>
            <a:noAutofit/>
          </a:bodyPr>
          <a:lstStyle/>
          <a:p>
            <a:r>
              <a:rPr lang="fr-CA" altLang="fr-FR" sz="2400" dirty="0"/>
              <a:t>L’idée maîtresse est d’inclure des marqueurs dans une page HTML statique</a:t>
            </a:r>
          </a:p>
          <a:p>
            <a:r>
              <a:rPr lang="fr-CA" altLang="fr-FR" sz="2400" dirty="0"/>
              <a:t>Ces marqueurs sont remplacés à la suite d’un calcul ou d’une requête SQL</a:t>
            </a:r>
          </a:p>
          <a:p>
            <a:r>
              <a:rPr lang="fr-CA" altLang="fr-FR" sz="2400" dirty="0"/>
              <a:t>Marqueurs peuvent être sous forme de :</a:t>
            </a:r>
          </a:p>
          <a:p>
            <a:pPr lvl="1"/>
            <a:r>
              <a:rPr lang="fr-CA" altLang="fr-FR" sz="2200" dirty="0"/>
              <a:t>Tags</a:t>
            </a:r>
          </a:p>
          <a:p>
            <a:pPr lvl="1"/>
            <a:r>
              <a:rPr lang="fr-CA" altLang="fr-FR" sz="2200" dirty="0"/>
              <a:t>Textes spéciaux </a:t>
            </a:r>
          </a:p>
          <a:p>
            <a:r>
              <a:rPr lang="fr-CA" altLang="fr-FR" sz="2400" dirty="0"/>
              <a:t>L’exemple le plus connu de Template </a:t>
            </a:r>
            <a:r>
              <a:rPr lang="fr-CA" altLang="fr-FR" sz="2400" dirty="0" err="1"/>
              <a:t>View</a:t>
            </a:r>
            <a:r>
              <a:rPr lang="fr-CA" altLang="fr-FR" sz="2400" dirty="0"/>
              <a:t> est les pages serveur comme ASP, JSP, ou PHP qui font plus qu’un Template </a:t>
            </a:r>
            <a:r>
              <a:rPr lang="fr-CA" altLang="fr-FR" sz="2400" dirty="0" err="1"/>
              <a:t>View</a:t>
            </a:r>
            <a:endParaRPr lang="fr-CA" altLang="fr-FR" sz="2400" dirty="0"/>
          </a:p>
          <a:p>
            <a:pPr lvl="1"/>
            <a:r>
              <a:rPr lang="fr-CA" altLang="fr-FR" sz="2200" dirty="0"/>
              <a:t>Ils incluent des portions de code appelées </a:t>
            </a:r>
            <a:r>
              <a:rPr lang="fr-CA" altLang="fr-FR" sz="2200" dirty="0" err="1"/>
              <a:t>scriplets</a:t>
            </a:r>
            <a:r>
              <a:rPr lang="fr-CA" altLang="fr-FR" sz="2200" dirty="0"/>
              <a:t> dans une page</a:t>
            </a:r>
          </a:p>
          <a:p>
            <a:pPr lvl="1"/>
            <a:r>
              <a:rPr lang="fr-CA" altLang="fr-FR" sz="2200" dirty="0"/>
              <a:t>Problème majeur avec les </a:t>
            </a:r>
            <a:r>
              <a:rPr lang="fr-CA" altLang="fr-FR" sz="2200" dirty="0" err="1"/>
              <a:t>scriplets</a:t>
            </a:r>
            <a:r>
              <a:rPr lang="fr-CA" altLang="fr-FR" sz="2200" dirty="0"/>
              <a:t> : les non-programmeurs ne peuvent pas modifier la page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35</a:t>
            </a:fld>
            <a:endParaRPr lang="en-US" altLang="en-US"/>
          </a:p>
        </p:txBody>
      </p:sp>
    </p:spTree>
    <p:extLst>
      <p:ext uri="{BB962C8B-B14F-4D97-AF65-F5344CB8AC3E}">
        <p14:creationId xmlns:p14="http://schemas.microsoft.com/office/powerpoint/2010/main" val="809658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altLang="fr-FR" sz="4400" dirty="0"/>
              <a:t>Transform View</a:t>
            </a:r>
            <a:endParaRPr lang="en-US" altLang="fr-FR" dirty="0"/>
          </a:p>
        </p:txBody>
      </p:sp>
      <p:sp>
        <p:nvSpPr>
          <p:cNvPr id="4101" name="Rectangle 3"/>
          <p:cNvSpPr>
            <a:spLocks noGrp="1" noChangeArrowheads="1"/>
          </p:cNvSpPr>
          <p:nvPr>
            <p:ph idx="1"/>
            <p:custDataLst>
              <p:tags r:id="rId2"/>
            </p:custDataLst>
          </p:nvPr>
        </p:nvSpPr>
        <p:spPr>
          <a:xfrm>
            <a:off x="228600" y="1403874"/>
            <a:ext cx="8686800" cy="2385166"/>
          </a:xfrm>
        </p:spPr>
        <p:txBody>
          <a:bodyPr>
            <a:noAutofit/>
          </a:bodyPr>
          <a:lstStyle/>
          <a:p>
            <a:r>
              <a:rPr lang="fr-CA" altLang="fr-FR" sz="2400" dirty="0"/>
              <a:t>Problème </a:t>
            </a:r>
          </a:p>
          <a:p>
            <a:pPr lvl="1"/>
            <a:r>
              <a:rPr lang="fr-CA" altLang="fr-FR" sz="2200" dirty="0"/>
              <a:t>Comment allez-vous avoir du code HTML (ou du XML) à partir de l’information dans le modèle?</a:t>
            </a:r>
          </a:p>
          <a:p>
            <a:r>
              <a:rPr lang="fr-CA" altLang="fr-FR" sz="2400" dirty="0"/>
              <a:t>Solution</a:t>
            </a:r>
          </a:p>
          <a:p>
            <a:pPr lvl="1"/>
            <a:r>
              <a:rPr lang="fr-CA" altLang="fr-FR" sz="2200" dirty="0"/>
              <a:t>Écrire un code qui fait la transformation</a:t>
            </a:r>
          </a:p>
          <a:p>
            <a:pPr lvl="1"/>
            <a:r>
              <a:rPr lang="fr-CA" altLang="fr-FR" sz="2200" dirty="0"/>
              <a:t>Utiliser aussi XSLT</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36</a:t>
            </a:fld>
            <a:endParaRPr lang="en-US" altLang="en-US"/>
          </a:p>
        </p:txBody>
      </p:sp>
      <p:pic>
        <p:nvPicPr>
          <p:cNvPr id="3" name="Picture 8" descr="http://martinfowler.com/eaaCatalog/transformViewSketch.gif">
            <a:extLst>
              <a:ext uri="{FF2B5EF4-FFF2-40B4-BE49-F238E27FC236}">
                <a16:creationId xmlns:a16="http://schemas.microsoft.com/office/drawing/2014/main" id="{79E4D1DF-EF5E-6E7B-8DF3-A2E5F9975BF7}"/>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bwMode="auto">
          <a:xfrm>
            <a:off x="1760538" y="4051824"/>
            <a:ext cx="59880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06057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altLang="fr-FR" sz="4400" dirty="0"/>
              <a:t>Two Step View</a:t>
            </a:r>
            <a:endParaRPr lang="en-US" altLang="fr-FR" dirty="0"/>
          </a:p>
        </p:txBody>
      </p:sp>
      <p:sp>
        <p:nvSpPr>
          <p:cNvPr id="4101" name="Rectangle 3"/>
          <p:cNvSpPr>
            <a:spLocks noGrp="1" noChangeArrowheads="1"/>
          </p:cNvSpPr>
          <p:nvPr>
            <p:ph idx="1"/>
            <p:custDataLst>
              <p:tags r:id="rId2"/>
            </p:custDataLst>
          </p:nvPr>
        </p:nvSpPr>
        <p:spPr>
          <a:xfrm>
            <a:off x="228600" y="1403874"/>
            <a:ext cx="8686800" cy="5229482"/>
          </a:xfrm>
        </p:spPr>
        <p:txBody>
          <a:bodyPr>
            <a:noAutofit/>
          </a:bodyPr>
          <a:lstStyle/>
          <a:p>
            <a:r>
              <a:rPr lang="fr-CA" altLang="fr-FR" sz="2000" dirty="0"/>
              <a:t>Problème </a:t>
            </a:r>
          </a:p>
          <a:p>
            <a:pPr lvl="1"/>
            <a:r>
              <a:rPr lang="fr-CA" altLang="fr-FR" sz="1800" dirty="0"/>
              <a:t>Si vous avez une application Web avec de nombreuses pages, vous souhaitez souvent une apparence et une organisation cohérentes du site</a:t>
            </a:r>
          </a:p>
          <a:p>
            <a:pPr lvl="1"/>
            <a:r>
              <a:rPr lang="fr-CA" altLang="fr-FR" sz="1800" dirty="0"/>
              <a:t>Si chaque page est différente, vous vous retrouvez avec un site que les utilisateurs trouvent déroutant</a:t>
            </a:r>
          </a:p>
          <a:p>
            <a:pPr lvl="1"/>
            <a:r>
              <a:rPr lang="fr-CA" altLang="fr-FR" sz="1800" dirty="0"/>
              <a:t>Vous souhaiterez peut-être également apporter facilement des modifications globales à l'apparence du site, mais les approches courantes utilisant Template </a:t>
            </a:r>
            <a:r>
              <a:rPr lang="fr-CA" altLang="fr-FR" sz="1800" dirty="0" err="1"/>
              <a:t>View</a:t>
            </a:r>
            <a:r>
              <a:rPr lang="fr-CA" altLang="fr-FR" sz="1800" dirty="0"/>
              <a:t> ou </a:t>
            </a:r>
            <a:r>
              <a:rPr lang="fr-CA" altLang="fr-FR" sz="1800" dirty="0" err="1"/>
              <a:t>Transform</a:t>
            </a:r>
            <a:r>
              <a:rPr lang="fr-CA" altLang="fr-FR" sz="1800" dirty="0"/>
              <a:t> </a:t>
            </a:r>
            <a:r>
              <a:rPr lang="fr-CA" altLang="fr-FR" sz="1800" dirty="0" err="1"/>
              <a:t>View</a:t>
            </a:r>
            <a:r>
              <a:rPr lang="fr-CA" altLang="fr-FR" sz="1800" dirty="0"/>
              <a:t> rendent cela difficile, car les décisions de présentation sont souvent dupliquées sur plusieurs pages ou modules de transformation</a:t>
            </a:r>
          </a:p>
          <a:p>
            <a:r>
              <a:rPr lang="fr-CA" altLang="fr-FR" sz="2000" dirty="0"/>
              <a:t>Solution</a:t>
            </a:r>
          </a:p>
          <a:p>
            <a:pPr lvl="1"/>
            <a:r>
              <a:rPr lang="fr-CA" altLang="fr-FR" sz="1800" dirty="0"/>
              <a:t>Diviser la transformation en deux étapes</a:t>
            </a:r>
          </a:p>
          <a:p>
            <a:pPr lvl="1"/>
            <a:r>
              <a:rPr lang="fr-CA" altLang="fr-FR" sz="1800" dirty="0"/>
              <a:t>Le premier transforme les données du modèle en une présentation logique sans formatage particulier ; le second convertit cette présentation logique avec le formatage réel nécessaire. De cette façon, vous pouvez effectuer un changement global en modifiant la deuxième étape, ou vous pouvez prendre en charge plusieurs apparences et sensations de sortie avec une seconde étape chacune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37</a:t>
            </a:fld>
            <a:endParaRPr lang="en-US" altLang="en-US" dirty="0"/>
          </a:p>
        </p:txBody>
      </p:sp>
    </p:spTree>
    <p:extLst>
      <p:ext uri="{BB962C8B-B14F-4D97-AF65-F5344CB8AC3E}">
        <p14:creationId xmlns:p14="http://schemas.microsoft.com/office/powerpoint/2010/main" val="238931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altLang="fr-FR" sz="4400" dirty="0"/>
              <a:t>Two Step View</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38</a:t>
            </a:fld>
            <a:endParaRPr lang="en-US" altLang="en-US"/>
          </a:p>
        </p:txBody>
      </p:sp>
      <p:pic>
        <p:nvPicPr>
          <p:cNvPr id="4" name="Picture 8" descr="http://martinfowler.com/eaaCatalog/twoStageViewSketch.gif">
            <a:extLst>
              <a:ext uri="{FF2B5EF4-FFF2-40B4-BE49-F238E27FC236}">
                <a16:creationId xmlns:a16="http://schemas.microsoft.com/office/drawing/2014/main" id="{B5E080A6-A7D1-E787-30BE-F5A2C4307C33}"/>
              </a:ext>
            </a:extLst>
          </p:cNvPr>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1439652" y="1664804"/>
            <a:ext cx="5538713"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129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altLang="fr-FR" sz="4400" dirty="0"/>
              <a:t>Exception Shielding</a:t>
            </a:r>
            <a:endParaRPr lang="en-US" altLang="fr-FR" dirty="0"/>
          </a:p>
        </p:txBody>
      </p:sp>
      <p:sp>
        <p:nvSpPr>
          <p:cNvPr id="4101" name="Rectangle 3"/>
          <p:cNvSpPr>
            <a:spLocks noGrp="1" noChangeArrowheads="1"/>
          </p:cNvSpPr>
          <p:nvPr>
            <p:ph idx="1"/>
            <p:custDataLst>
              <p:tags r:id="rId2"/>
            </p:custDataLst>
          </p:nvPr>
        </p:nvSpPr>
        <p:spPr>
          <a:xfrm>
            <a:off x="228600" y="1403874"/>
            <a:ext cx="8686800" cy="909002"/>
          </a:xfrm>
        </p:spPr>
        <p:txBody>
          <a:bodyPr>
            <a:noAutofit/>
          </a:bodyPr>
          <a:lstStyle/>
          <a:p>
            <a:r>
              <a:rPr lang="fr-CA" altLang="fr-FR" sz="2400" dirty="0"/>
              <a:t>Prévenir un service d’exposer de l’information sur ses détails d’implémentation lorsqu’une exception survient</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39</a:t>
            </a:fld>
            <a:endParaRPr lang="en-US" altLang="en-US"/>
          </a:p>
        </p:txBody>
      </p:sp>
      <p:pic>
        <p:nvPicPr>
          <p:cNvPr id="2" name="Picture 7" descr="Ff649391.ch5_excepshield_f01(en-us,PandP.10).gif">
            <a:extLst>
              <a:ext uri="{FF2B5EF4-FFF2-40B4-BE49-F238E27FC236}">
                <a16:creationId xmlns:a16="http://schemas.microsoft.com/office/drawing/2014/main" id="{14F9D953-BFFB-AFC7-2388-44FC5B36A0FC}"/>
              </a:ext>
            </a:extLst>
          </p:cNvPr>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2045963" y="2834196"/>
            <a:ext cx="4716463"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ZoneTexte 6">
            <a:extLst>
              <a:ext uri="{FF2B5EF4-FFF2-40B4-BE49-F238E27FC236}">
                <a16:creationId xmlns:a16="http://schemas.microsoft.com/office/drawing/2014/main" id="{A91C33D9-5EE9-73DE-DB27-A9C9D66A93A6}"/>
              </a:ext>
            </a:extLst>
          </p:cNvPr>
          <p:cNvSpPr txBox="1">
            <a:spLocks noChangeArrowheads="1"/>
          </p:cNvSpPr>
          <p:nvPr>
            <p:custDataLst>
              <p:tags r:id="rId5"/>
            </p:custDataLst>
          </p:nvPr>
        </p:nvSpPr>
        <p:spPr bwMode="auto">
          <a:xfrm>
            <a:off x="2333301" y="4562984"/>
            <a:ext cx="5184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CA" altLang="fr-FR" b="1" dirty="0"/>
              <a:t>Le service qui implante le patron traite l’exception avant de la retourner au client</a:t>
            </a:r>
          </a:p>
        </p:txBody>
      </p:sp>
    </p:spTree>
    <p:extLst>
      <p:ext uri="{BB962C8B-B14F-4D97-AF65-F5344CB8AC3E}">
        <p14:creationId xmlns:p14="http://schemas.microsoft.com/office/powerpoint/2010/main" val="328529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fontScale="90000"/>
          </a:bodyPr>
          <a:lstStyle/>
          <a:p>
            <a:r>
              <a:rPr lang="fr-CA" altLang="fr-FR" sz="4400" dirty="0"/>
              <a:t>Patrons de la couche présentation</a:t>
            </a:r>
            <a:endParaRPr lang="en-US" altLang="fr-FR" dirty="0"/>
          </a:p>
        </p:txBody>
      </p:sp>
      <p:sp>
        <p:nvSpPr>
          <p:cNvPr id="4099"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a:t>
            </a:fld>
            <a:endParaRPr lang="en-US" altLang="en-US"/>
          </a:p>
        </p:txBody>
      </p:sp>
      <p:graphicFrame>
        <p:nvGraphicFramePr>
          <p:cNvPr id="4" name="Tableau 3">
            <a:extLst>
              <a:ext uri="{FF2B5EF4-FFF2-40B4-BE49-F238E27FC236}">
                <a16:creationId xmlns:a16="http://schemas.microsoft.com/office/drawing/2014/main" id="{3A86D655-3A17-4BB0-752C-6EF382E22C01}"/>
              </a:ext>
            </a:extLst>
          </p:cNvPr>
          <p:cNvGraphicFramePr>
            <a:graphicFrameLocks noGrp="1"/>
          </p:cNvGraphicFramePr>
          <p:nvPr>
            <p:custDataLst>
              <p:tags r:id="rId3"/>
            </p:custDataLst>
            <p:extLst>
              <p:ext uri="{D42A27DB-BD31-4B8C-83A1-F6EECF244321}">
                <p14:modId xmlns:p14="http://schemas.microsoft.com/office/powerpoint/2010/main" val="1351874943"/>
              </p:ext>
            </p:extLst>
          </p:nvPr>
        </p:nvGraphicFramePr>
        <p:xfrm>
          <a:off x="1007604" y="1592796"/>
          <a:ext cx="6877050" cy="4673600"/>
        </p:xfrm>
        <a:graphic>
          <a:graphicData uri="http://schemas.openxmlformats.org/drawingml/2006/table">
            <a:tbl>
              <a:tblPr firstRow="1" bandRow="1">
                <a:tableStyleId>{69012ECD-51FC-41F1-AA8D-1B2483CD663E}</a:tableStyleId>
              </a:tblPr>
              <a:tblGrid>
                <a:gridCol w="3438525">
                  <a:extLst>
                    <a:ext uri="{9D8B030D-6E8A-4147-A177-3AD203B41FA5}">
                      <a16:colId xmlns:a16="http://schemas.microsoft.com/office/drawing/2014/main" val="20000"/>
                    </a:ext>
                  </a:extLst>
                </a:gridCol>
                <a:gridCol w="3438525">
                  <a:extLst>
                    <a:ext uri="{9D8B030D-6E8A-4147-A177-3AD203B41FA5}">
                      <a16:colId xmlns:a16="http://schemas.microsoft.com/office/drawing/2014/main" val="20001"/>
                    </a:ext>
                  </a:extLst>
                </a:gridCol>
              </a:tblGrid>
              <a:tr h="370840">
                <a:tc>
                  <a:txBody>
                    <a:bodyPr/>
                    <a:lstStyle/>
                    <a:p>
                      <a:r>
                        <a:rPr lang="fr-CA" dirty="0"/>
                        <a:t>Enjeux</a:t>
                      </a:r>
                    </a:p>
                  </a:txBody>
                  <a:tcPr marL="91444" marR="91444"/>
                </a:tc>
                <a:tc>
                  <a:txBody>
                    <a:bodyPr/>
                    <a:lstStyle/>
                    <a:p>
                      <a:r>
                        <a:rPr lang="fr-CA" dirty="0"/>
                        <a:t>Patrons</a:t>
                      </a:r>
                    </a:p>
                  </a:txBody>
                  <a:tcPr marL="91444" marR="91444"/>
                </a:tc>
                <a:extLst>
                  <a:ext uri="{0D108BD9-81ED-4DB2-BD59-A6C34878D82A}">
                    <a16:rowId xmlns:a16="http://schemas.microsoft.com/office/drawing/2014/main" val="10000"/>
                  </a:ext>
                </a:extLst>
              </a:tr>
              <a:tr h="370840">
                <a:tc>
                  <a:txBody>
                    <a:bodyPr/>
                    <a:lstStyle/>
                    <a:p>
                      <a:r>
                        <a:rPr lang="fr-CA" dirty="0"/>
                        <a:t>Cache</a:t>
                      </a:r>
                    </a:p>
                  </a:txBody>
                  <a:tcPr marL="91444" marR="91444"/>
                </a:tc>
                <a:tc>
                  <a:txBody>
                    <a:bodyPr/>
                    <a:lstStyle/>
                    <a:p>
                      <a:r>
                        <a:rPr lang="fr-CA" dirty="0"/>
                        <a:t>Cache </a:t>
                      </a:r>
                      <a:r>
                        <a:rPr lang="fr-CA" dirty="0" err="1"/>
                        <a:t>dependency</a:t>
                      </a:r>
                      <a:endParaRPr lang="fr-CA" dirty="0"/>
                    </a:p>
                    <a:p>
                      <a:r>
                        <a:rPr lang="fr-CA" dirty="0"/>
                        <a:t>Page cache</a:t>
                      </a:r>
                    </a:p>
                  </a:txBody>
                  <a:tcPr marL="91444" marR="91444"/>
                </a:tc>
                <a:extLst>
                  <a:ext uri="{0D108BD9-81ED-4DB2-BD59-A6C34878D82A}">
                    <a16:rowId xmlns:a16="http://schemas.microsoft.com/office/drawing/2014/main" val="10001"/>
                  </a:ext>
                </a:extLst>
              </a:tr>
              <a:tr h="370840">
                <a:tc>
                  <a:txBody>
                    <a:bodyPr/>
                    <a:lstStyle/>
                    <a:p>
                      <a:r>
                        <a:rPr lang="fr-CA" dirty="0"/>
                        <a:t>Composition et formatage</a:t>
                      </a:r>
                    </a:p>
                  </a:txBody>
                  <a:tcPr marL="91444" marR="91444"/>
                </a:tc>
                <a:tc>
                  <a:txBody>
                    <a:bodyPr/>
                    <a:lstStyle/>
                    <a:p>
                      <a:r>
                        <a:rPr lang="fr-CA" dirty="0"/>
                        <a:t>Composite </a:t>
                      </a:r>
                      <a:r>
                        <a:rPr lang="fr-CA" dirty="0" err="1"/>
                        <a:t>View</a:t>
                      </a:r>
                      <a:endParaRPr lang="fr-CA" dirty="0"/>
                    </a:p>
                    <a:p>
                      <a:r>
                        <a:rPr lang="fr-CA" dirty="0"/>
                        <a:t>MVC</a:t>
                      </a:r>
                      <a:r>
                        <a:rPr lang="fr-CA" baseline="0" dirty="0"/>
                        <a:t> et ses variantes</a:t>
                      </a:r>
                      <a:endParaRPr lang="fr-CA" dirty="0"/>
                    </a:p>
                    <a:p>
                      <a:r>
                        <a:rPr lang="fr-CA" dirty="0"/>
                        <a:t>Template </a:t>
                      </a:r>
                      <a:r>
                        <a:rPr lang="fr-CA" dirty="0" err="1"/>
                        <a:t>View</a:t>
                      </a:r>
                      <a:endParaRPr lang="fr-CA" dirty="0"/>
                    </a:p>
                    <a:p>
                      <a:r>
                        <a:rPr lang="fr-CA" dirty="0" err="1"/>
                        <a:t>Transform</a:t>
                      </a:r>
                      <a:r>
                        <a:rPr lang="fr-CA" baseline="0" dirty="0"/>
                        <a:t> </a:t>
                      </a:r>
                      <a:r>
                        <a:rPr lang="fr-CA" baseline="0" dirty="0" err="1"/>
                        <a:t>View</a:t>
                      </a:r>
                      <a:endParaRPr lang="fr-CA" baseline="0" dirty="0"/>
                    </a:p>
                    <a:p>
                      <a:r>
                        <a:rPr lang="fr-CA" baseline="0" dirty="0" err="1"/>
                        <a:t>Two-Step</a:t>
                      </a:r>
                      <a:r>
                        <a:rPr lang="fr-CA" baseline="0" dirty="0"/>
                        <a:t> </a:t>
                      </a:r>
                      <a:r>
                        <a:rPr lang="fr-CA" baseline="0" dirty="0" err="1"/>
                        <a:t>View</a:t>
                      </a:r>
                      <a:endParaRPr lang="fr-CA" dirty="0"/>
                    </a:p>
                  </a:txBody>
                  <a:tcPr marL="91444" marR="91444"/>
                </a:tc>
                <a:extLst>
                  <a:ext uri="{0D108BD9-81ED-4DB2-BD59-A6C34878D82A}">
                    <a16:rowId xmlns:a16="http://schemas.microsoft.com/office/drawing/2014/main" val="10002"/>
                  </a:ext>
                </a:extLst>
              </a:tr>
              <a:tr h="370840">
                <a:tc>
                  <a:txBody>
                    <a:bodyPr/>
                    <a:lstStyle/>
                    <a:p>
                      <a:r>
                        <a:rPr lang="fr-CA" dirty="0"/>
                        <a:t>Gestion</a:t>
                      </a:r>
                      <a:r>
                        <a:rPr lang="fr-CA" baseline="0" dirty="0"/>
                        <a:t> des exceptions</a:t>
                      </a:r>
                      <a:endParaRPr lang="fr-CA" dirty="0"/>
                    </a:p>
                  </a:txBody>
                  <a:tcPr marL="91444" marR="91444"/>
                </a:tc>
                <a:tc>
                  <a:txBody>
                    <a:bodyPr/>
                    <a:lstStyle/>
                    <a:p>
                      <a:r>
                        <a:rPr lang="fr-CA" dirty="0"/>
                        <a:t>Exception </a:t>
                      </a:r>
                      <a:r>
                        <a:rPr lang="fr-CA" dirty="0" err="1"/>
                        <a:t>Shielding</a:t>
                      </a:r>
                      <a:endParaRPr lang="fr-CA" dirty="0"/>
                    </a:p>
                  </a:txBody>
                  <a:tcPr marL="91444" marR="91444"/>
                </a:tc>
                <a:extLst>
                  <a:ext uri="{0D108BD9-81ED-4DB2-BD59-A6C34878D82A}">
                    <a16:rowId xmlns:a16="http://schemas.microsoft.com/office/drawing/2014/main" val="10003"/>
                  </a:ext>
                </a:extLst>
              </a:tr>
              <a:tr h="370840">
                <a:tc>
                  <a:txBody>
                    <a:bodyPr/>
                    <a:lstStyle/>
                    <a:p>
                      <a:r>
                        <a:rPr lang="fr-CA" dirty="0"/>
                        <a:t>Navigation</a:t>
                      </a:r>
                    </a:p>
                  </a:txBody>
                  <a:tcPr marL="91444" marR="91444"/>
                </a:tc>
                <a:tc>
                  <a:txBody>
                    <a:bodyPr/>
                    <a:lstStyle/>
                    <a:p>
                      <a:r>
                        <a:rPr lang="fr-CA" dirty="0"/>
                        <a:t>Application Controller</a:t>
                      </a:r>
                    </a:p>
                    <a:p>
                      <a:r>
                        <a:rPr lang="fr-CA" dirty="0"/>
                        <a:t>Front</a:t>
                      </a:r>
                      <a:r>
                        <a:rPr lang="fr-CA" baseline="0" dirty="0"/>
                        <a:t> Controller</a:t>
                      </a:r>
                    </a:p>
                    <a:p>
                      <a:r>
                        <a:rPr lang="fr-CA" baseline="0" dirty="0"/>
                        <a:t>Page Controller</a:t>
                      </a:r>
                    </a:p>
                    <a:p>
                      <a:r>
                        <a:rPr lang="fr-CA" baseline="0" dirty="0"/>
                        <a:t>Command</a:t>
                      </a:r>
                      <a:endParaRPr lang="fr-CA" dirty="0"/>
                    </a:p>
                  </a:txBody>
                  <a:tcPr marL="91444" marR="91444"/>
                </a:tc>
                <a:extLst>
                  <a:ext uri="{0D108BD9-81ED-4DB2-BD59-A6C34878D82A}">
                    <a16:rowId xmlns:a16="http://schemas.microsoft.com/office/drawing/2014/main" val="10004"/>
                  </a:ext>
                </a:extLst>
              </a:tr>
              <a:tr h="370840">
                <a:tc>
                  <a:txBody>
                    <a:bodyPr/>
                    <a:lstStyle/>
                    <a:p>
                      <a:r>
                        <a:rPr lang="fr-CA" dirty="0"/>
                        <a:t>Expérience d’utilisation</a:t>
                      </a:r>
                    </a:p>
                  </a:txBody>
                  <a:tcPr marL="91444" marR="91444"/>
                </a:tc>
                <a:tc>
                  <a:txBody>
                    <a:bodyPr/>
                    <a:lstStyle/>
                    <a:p>
                      <a:r>
                        <a:rPr lang="fr-CA" dirty="0" err="1"/>
                        <a:t>Asynchronous</a:t>
                      </a:r>
                      <a:r>
                        <a:rPr lang="fr-CA" dirty="0"/>
                        <a:t> Callback</a:t>
                      </a:r>
                    </a:p>
                    <a:p>
                      <a:r>
                        <a:rPr lang="fr-CA" dirty="0"/>
                        <a:t>Chain of </a:t>
                      </a:r>
                      <a:r>
                        <a:rPr lang="fr-CA" dirty="0" err="1"/>
                        <a:t>Responsability</a:t>
                      </a:r>
                      <a:endParaRPr lang="fr-CA" dirty="0"/>
                    </a:p>
                  </a:txBody>
                  <a:tcPr marL="91444" marR="91444"/>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17797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altLang="fr-FR" sz="4400" dirty="0"/>
              <a:t>Exception Shielding</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pPr marL="566928" indent="-457200">
              <a:buFont typeface="+mj-lt"/>
              <a:buAutoNum type="arabicPeriod"/>
            </a:pPr>
            <a:r>
              <a:rPr lang="fr-CA" altLang="fr-FR" sz="2400" dirty="0"/>
              <a:t>Le client envoie une demande au service</a:t>
            </a:r>
          </a:p>
          <a:p>
            <a:pPr marL="566928" indent="-457200">
              <a:buFont typeface="+mj-lt"/>
              <a:buAutoNum type="arabicPeriod"/>
            </a:pPr>
            <a:r>
              <a:rPr lang="fr-CA" altLang="fr-FR" sz="2400" dirty="0"/>
              <a:t>Le service tente de traiter la requête et lève une exception. L'exception pourrait être sécuritaire ou non sécuritaire</a:t>
            </a:r>
          </a:p>
          <a:p>
            <a:pPr marL="566928" indent="-457200">
              <a:buFont typeface="+mj-lt"/>
              <a:buAutoNum type="arabicPeriod"/>
            </a:pPr>
            <a:r>
              <a:rPr lang="fr-CA" altLang="fr-FR" sz="2400" dirty="0"/>
              <a:t>La logique d’Exception </a:t>
            </a:r>
            <a:r>
              <a:rPr lang="fr-CA" altLang="fr-FR" sz="2400" dirty="0" err="1"/>
              <a:t>Shielding</a:t>
            </a:r>
            <a:r>
              <a:rPr lang="fr-CA" altLang="fr-FR" sz="2400" dirty="0"/>
              <a:t> traite l’exception. Si le type d’exception est sécurisé, il est considéré comme désinfecté (</a:t>
            </a:r>
            <a:r>
              <a:rPr lang="fr-CA" altLang="fr-FR" sz="2400" dirty="0" err="1"/>
              <a:t>sanitized</a:t>
            </a:r>
            <a:r>
              <a:rPr lang="fr-CA" altLang="fr-FR" sz="2400" dirty="0"/>
              <a:t>) et le service peut le renvoyer au client sans modification</a:t>
            </a:r>
          </a:p>
          <a:p>
            <a:pPr marL="566928" indent="-457200">
              <a:buFont typeface="+mj-lt"/>
              <a:buAutoNum type="arabicPeriod"/>
            </a:pPr>
            <a:r>
              <a:rPr lang="fr-CA" altLang="fr-FR" sz="2400" dirty="0"/>
              <a:t>Si l’exception n’est pas sécuritaire, il est remplacé par une exception qui est sécuritaire, que le service peut retourner au client</a:t>
            </a:r>
          </a:p>
          <a:p>
            <a:r>
              <a:rPr lang="fr-CA" altLang="fr-FR" sz="2400" dirty="0"/>
              <a:t>Voir un exemple d’implémentation à l’adresse http://msdn.microsoft.com/en-us/library/aa480592.aspx</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40</a:t>
            </a:fld>
            <a:endParaRPr lang="en-US" altLang="en-US"/>
          </a:p>
        </p:txBody>
      </p:sp>
    </p:spTree>
    <p:extLst>
      <p:ext uri="{BB962C8B-B14F-4D97-AF65-F5344CB8AC3E}">
        <p14:creationId xmlns:p14="http://schemas.microsoft.com/office/powerpoint/2010/main" val="4004505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Page Controller</a:t>
            </a:r>
            <a:endParaRPr lang="en-US" altLang="fr-FR" dirty="0"/>
          </a:p>
        </p:txBody>
      </p:sp>
      <p:sp>
        <p:nvSpPr>
          <p:cNvPr id="4101" name="Rectangle 3"/>
          <p:cNvSpPr>
            <a:spLocks noGrp="1" noChangeArrowheads="1"/>
          </p:cNvSpPr>
          <p:nvPr>
            <p:ph idx="1"/>
            <p:custDataLst>
              <p:tags r:id="rId2"/>
            </p:custDataLst>
          </p:nvPr>
        </p:nvSpPr>
        <p:spPr>
          <a:xfrm>
            <a:off x="228600" y="1403874"/>
            <a:ext cx="8686800" cy="5013458"/>
          </a:xfrm>
        </p:spPr>
        <p:txBody>
          <a:bodyPr>
            <a:noAutofit/>
          </a:bodyPr>
          <a:lstStyle/>
          <a:p>
            <a:r>
              <a:rPr lang="fr-CA" altLang="fr-FR" sz="2400" dirty="0"/>
              <a:t>Problème</a:t>
            </a:r>
          </a:p>
          <a:p>
            <a:pPr lvl="1">
              <a:lnSpc>
                <a:spcPct val="120000"/>
              </a:lnSpc>
            </a:pPr>
            <a:r>
              <a:rPr lang="fr-CA" altLang="fr-FR" sz="2000" dirty="0"/>
              <a:t>Le modèle MVC accorde très peu d'attention au contrôleur</a:t>
            </a:r>
          </a:p>
          <a:p>
            <a:pPr lvl="1">
              <a:lnSpc>
                <a:spcPct val="120000"/>
              </a:lnSpc>
            </a:pPr>
            <a:r>
              <a:rPr lang="fr-CA" altLang="fr-FR" sz="2000" dirty="0"/>
              <a:t>Dans les applications Web dynamiques, plusieurs actions utilisateur peuvent conduire à une logique de contrôleur différente, suivies de la même présentation de page</a:t>
            </a:r>
          </a:p>
          <a:p>
            <a:pPr lvl="1">
              <a:lnSpc>
                <a:spcPct val="120000"/>
              </a:lnSpc>
            </a:pPr>
            <a:r>
              <a:rPr lang="fr-CA" altLang="fr-FR" sz="2000" dirty="0"/>
              <a:t>Le code qui affiche la plupart des pages Web dynamiques implique des étapes très similaires</a:t>
            </a:r>
          </a:p>
          <a:p>
            <a:pPr marL="1161288" lvl="2" indent="-457200">
              <a:lnSpc>
                <a:spcPct val="120000"/>
              </a:lnSpc>
              <a:buFont typeface="+mj-lt"/>
              <a:buAutoNum type="arabicPeriod"/>
            </a:pPr>
            <a:r>
              <a:rPr lang="fr-CA" altLang="fr-FR" sz="1600" dirty="0"/>
              <a:t>Vérifier l’authentification de l’utilisateur</a:t>
            </a:r>
          </a:p>
          <a:p>
            <a:pPr marL="1161288" lvl="2" indent="-457200">
              <a:lnSpc>
                <a:spcPct val="120000"/>
              </a:lnSpc>
              <a:buFont typeface="+mj-lt"/>
              <a:buAutoNum type="arabicPeriod"/>
            </a:pPr>
            <a:r>
              <a:rPr lang="fr-CA" altLang="fr-FR" sz="1600" dirty="0"/>
              <a:t>Extraire les paramètres de la page de la chaîne de requête ou des champs du formulaire</a:t>
            </a:r>
          </a:p>
          <a:p>
            <a:pPr marL="1161288" lvl="2" indent="-457200">
              <a:lnSpc>
                <a:spcPct val="120000"/>
              </a:lnSpc>
              <a:buFont typeface="+mj-lt"/>
              <a:buAutoNum type="arabicPeriod"/>
            </a:pPr>
            <a:r>
              <a:rPr lang="fr-CA" altLang="fr-FR" sz="1600" dirty="0"/>
              <a:t>Collecter les informations de session, récupérer les données d’une source de données</a:t>
            </a:r>
          </a:p>
          <a:p>
            <a:pPr marL="1161288" lvl="2" indent="-457200">
              <a:lnSpc>
                <a:spcPct val="120000"/>
              </a:lnSpc>
              <a:buFont typeface="+mj-lt"/>
              <a:buAutoNum type="arabicPeriod"/>
            </a:pPr>
            <a:r>
              <a:rPr lang="fr-CA" altLang="fr-FR" sz="1600" dirty="0"/>
              <a:t>Afficher la partie dynamique de la page et l’ajout d'entêtes et de pieds de page applicables</a:t>
            </a:r>
          </a:p>
          <a:p>
            <a:pPr marL="896112" lvl="1" indent="-457200">
              <a:lnSpc>
                <a:spcPct val="120000"/>
              </a:lnSpc>
            </a:pPr>
            <a:r>
              <a:rPr lang="fr-CA" altLang="fr-FR" sz="2000" dirty="0"/>
              <a:t>Cela peut entraîner une quantité importante de duplication de code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41</a:t>
            </a:fld>
            <a:endParaRPr lang="en-US" altLang="en-US"/>
          </a:p>
        </p:txBody>
      </p:sp>
    </p:spTree>
    <p:extLst>
      <p:ext uri="{BB962C8B-B14F-4D97-AF65-F5344CB8AC3E}">
        <p14:creationId xmlns:p14="http://schemas.microsoft.com/office/powerpoint/2010/main" val="3146990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Page Controller</a:t>
            </a:r>
            <a:endParaRPr lang="en-US" altLang="fr-FR" dirty="0"/>
          </a:p>
        </p:txBody>
      </p:sp>
      <p:sp>
        <p:nvSpPr>
          <p:cNvPr id="4101" name="Rectangle 3"/>
          <p:cNvSpPr>
            <a:spLocks noGrp="1" noChangeArrowheads="1"/>
          </p:cNvSpPr>
          <p:nvPr>
            <p:ph idx="1"/>
            <p:custDataLst>
              <p:tags r:id="rId2"/>
            </p:custDataLst>
          </p:nvPr>
        </p:nvSpPr>
        <p:spPr>
          <a:xfrm>
            <a:off x="228600" y="1403874"/>
            <a:ext cx="8686800" cy="5013458"/>
          </a:xfrm>
        </p:spPr>
        <p:txBody>
          <a:bodyPr>
            <a:noAutofit/>
          </a:bodyPr>
          <a:lstStyle/>
          <a:p>
            <a:pPr lvl="1">
              <a:lnSpc>
                <a:spcPct val="120000"/>
              </a:lnSpc>
            </a:pPr>
            <a:r>
              <a:rPr lang="fr-CA" altLang="fr-FR" sz="2000" dirty="0"/>
              <a:t>Les pages de serveur scriptées (telles que ASP.NET) peuvent être faciles à créer, mais peuvent présenter un certain nombre d'inconvénients à mesure que l'application se développe</a:t>
            </a:r>
          </a:p>
          <a:p>
            <a:pPr lvl="1">
              <a:lnSpc>
                <a:spcPct val="120000"/>
              </a:lnSpc>
            </a:pPr>
            <a:r>
              <a:rPr lang="fr-CA" altLang="fr-FR" sz="2000" dirty="0"/>
              <a:t>Les pages scriptées offrent une mauvaise séparation entre le contrôleur et la vue, ce qui réduit les opportunités de réutilisation</a:t>
            </a:r>
          </a:p>
          <a:p>
            <a:pPr lvl="1">
              <a:lnSpc>
                <a:spcPct val="120000"/>
              </a:lnSpc>
            </a:pPr>
            <a:r>
              <a:rPr lang="fr-CA" altLang="fr-FR" sz="2000" dirty="0"/>
              <a:t>Par exemple, si plusieurs actions mènent à la même page, il est difficile de réutiliser le code d’affichage sur plusieurs contrôleurs, car il est étroitement lié au code du contrôleur</a:t>
            </a:r>
          </a:p>
          <a:p>
            <a:pPr lvl="1">
              <a:lnSpc>
                <a:spcPct val="120000"/>
              </a:lnSpc>
            </a:pPr>
            <a:r>
              <a:rPr lang="fr-CA" altLang="fr-FR" sz="2000" dirty="0"/>
              <a:t>Les pages de serveur scriptées qui entremêlent la logique métier et la logique de présentation sont également plus difficiles à tester et à déboguer</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42</a:t>
            </a:fld>
            <a:endParaRPr lang="en-US" altLang="en-US"/>
          </a:p>
        </p:txBody>
      </p:sp>
    </p:spTree>
    <p:extLst>
      <p:ext uri="{BB962C8B-B14F-4D97-AF65-F5344CB8AC3E}">
        <p14:creationId xmlns:p14="http://schemas.microsoft.com/office/powerpoint/2010/main" val="1033920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Page Controller</a:t>
            </a:r>
            <a:endParaRPr lang="en-US" altLang="fr-FR" dirty="0"/>
          </a:p>
        </p:txBody>
      </p:sp>
      <p:sp>
        <p:nvSpPr>
          <p:cNvPr id="4101" name="Rectangle 3"/>
          <p:cNvSpPr>
            <a:spLocks noGrp="1" noChangeArrowheads="1"/>
          </p:cNvSpPr>
          <p:nvPr>
            <p:ph idx="1"/>
            <p:custDataLst>
              <p:tags r:id="rId2"/>
            </p:custDataLst>
          </p:nvPr>
        </p:nvSpPr>
        <p:spPr>
          <a:xfrm>
            <a:off x="228600" y="1403874"/>
            <a:ext cx="8686800" cy="3681310"/>
          </a:xfrm>
        </p:spPr>
        <p:txBody>
          <a:bodyPr>
            <a:noAutofit/>
          </a:bodyPr>
          <a:lstStyle/>
          <a:p>
            <a:pPr lvl="1">
              <a:lnSpc>
                <a:spcPct val="120000"/>
              </a:lnSpc>
            </a:pPr>
            <a:r>
              <a:rPr lang="fr-CA" altLang="fr-FR" sz="2000" dirty="0"/>
              <a:t>Le test du code de l’IU a tendance à être long et fastidieux</a:t>
            </a:r>
          </a:p>
          <a:p>
            <a:pPr lvl="1">
              <a:lnSpc>
                <a:spcPct val="120000"/>
              </a:lnSpc>
            </a:pPr>
            <a:r>
              <a:rPr lang="fr-CA" altLang="fr-FR" sz="2000" dirty="0"/>
              <a:t>Si vous pouvez séparer le code spécifique à l’IU de la logique métier réelle, le test de la logique métier devient plus simple et plus reproductible</a:t>
            </a:r>
          </a:p>
          <a:p>
            <a:pPr lvl="1">
              <a:lnSpc>
                <a:spcPct val="120000"/>
              </a:lnSpc>
            </a:pPr>
            <a:r>
              <a:rPr lang="fr-CA" altLang="fr-FR" sz="2000" dirty="0"/>
              <a:t>Ceci est vrai non seulement pour la partie présentation, mais aussi pour la partie contrôleur d'une application</a:t>
            </a:r>
          </a:p>
          <a:p>
            <a:pPr lvl="1">
              <a:lnSpc>
                <a:spcPct val="120000"/>
              </a:lnSpc>
            </a:pPr>
            <a:r>
              <a:rPr lang="fr-CA" altLang="fr-FR" sz="2000" dirty="0"/>
              <a:t>Comment allez-vous bien structurer le contrôleur pour des applications Web modérément complexes afin que vous puissiez avoir de la réutilisation et de la flexibilité tout en évitant la duplication de code?</a:t>
            </a:r>
          </a:p>
          <a:p>
            <a:pPr>
              <a:lnSpc>
                <a:spcPct val="120000"/>
              </a:lnSpc>
            </a:pPr>
            <a:r>
              <a:rPr lang="fr-CA" altLang="fr-FR" sz="2400" dirty="0"/>
              <a:t>Solution</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43</a:t>
            </a:fld>
            <a:endParaRPr lang="en-US" altLang="en-US"/>
          </a:p>
        </p:txBody>
      </p:sp>
      <p:pic>
        <p:nvPicPr>
          <p:cNvPr id="2" name="Picture 6" descr="actionController-sketch">
            <a:extLst>
              <a:ext uri="{FF2B5EF4-FFF2-40B4-BE49-F238E27FC236}">
                <a16:creationId xmlns:a16="http://schemas.microsoft.com/office/drawing/2014/main" id="{56AD7345-4E72-0E7B-352F-07BBD3D60601}"/>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bwMode="auto">
          <a:xfrm>
            <a:off x="2735796" y="4581128"/>
            <a:ext cx="4787900" cy="237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2350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Page Controller</a:t>
            </a:r>
            <a:endParaRPr lang="en-US" altLang="fr-FR" dirty="0"/>
          </a:p>
        </p:txBody>
      </p:sp>
      <p:sp>
        <p:nvSpPr>
          <p:cNvPr id="4101" name="Rectangle 3"/>
          <p:cNvSpPr>
            <a:spLocks noGrp="1" noChangeArrowheads="1"/>
          </p:cNvSpPr>
          <p:nvPr>
            <p:ph idx="1"/>
            <p:custDataLst>
              <p:tags r:id="rId2"/>
            </p:custDataLst>
          </p:nvPr>
        </p:nvSpPr>
        <p:spPr>
          <a:xfrm>
            <a:off x="228600" y="1403874"/>
            <a:ext cx="8686800" cy="3226492"/>
          </a:xfrm>
        </p:spPr>
        <p:txBody>
          <a:bodyPr>
            <a:noAutofit/>
          </a:bodyPr>
          <a:lstStyle/>
          <a:p>
            <a:r>
              <a:rPr lang="fr-CA" altLang="fr-FR" sz="2400" dirty="0"/>
              <a:t>Utiliser le patron Page Controller pour accepter l’entrée d’une requête de page, invoque les actions requises sur le modèle, et détermine la vue correcte à utiliser pour la page résultante</a:t>
            </a:r>
          </a:p>
          <a:p>
            <a:r>
              <a:rPr lang="fr-CA" altLang="fr-FR" sz="2400" dirty="0"/>
              <a:t>Séparer la logique de tout code relié à la vue</a:t>
            </a:r>
          </a:p>
          <a:p>
            <a:r>
              <a:rPr lang="fr-CA" altLang="fr-FR" sz="2400" dirty="0"/>
              <a:t>Créer une page contrôleur pour chaque action ou pour chaque page peut donner lieu à de la duplication du code. Il faut donc créer une classe de base commune pour toutes les pages contrôleurs afin d’éviter la duplication du code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44</a:t>
            </a:fld>
            <a:endParaRPr lang="en-US" altLang="en-US"/>
          </a:p>
        </p:txBody>
      </p:sp>
      <p:pic>
        <p:nvPicPr>
          <p:cNvPr id="2" name="Picture 2" descr="Ff649595.Des_PageController_Fig02(en-us,PandP.10).gif">
            <a:extLst>
              <a:ext uri="{FF2B5EF4-FFF2-40B4-BE49-F238E27FC236}">
                <a16:creationId xmlns:a16="http://schemas.microsoft.com/office/drawing/2014/main" id="{AD227A06-211C-8571-E961-E94EED099CDB}"/>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bwMode="auto">
          <a:xfrm>
            <a:off x="2011277" y="4425274"/>
            <a:ext cx="4464496" cy="202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4564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Page Controller</a:t>
            </a:r>
            <a:endParaRPr lang="en-US" altLang="fr-FR" dirty="0"/>
          </a:p>
        </p:txBody>
      </p:sp>
      <p:sp>
        <p:nvSpPr>
          <p:cNvPr id="4101" name="Rectangle 3"/>
          <p:cNvSpPr>
            <a:spLocks noGrp="1" noChangeArrowheads="1"/>
          </p:cNvSpPr>
          <p:nvPr>
            <p:ph idx="1"/>
            <p:custDataLst>
              <p:tags r:id="rId2"/>
            </p:custDataLst>
          </p:nvPr>
        </p:nvSpPr>
        <p:spPr>
          <a:xfrm>
            <a:off x="228600" y="1403874"/>
            <a:ext cx="8686800" cy="3226492"/>
          </a:xfrm>
        </p:spPr>
        <p:txBody>
          <a:bodyPr>
            <a:noAutofit/>
          </a:bodyPr>
          <a:lstStyle/>
          <a:p>
            <a:r>
              <a:rPr lang="fr-CA" altLang="fr-FR" sz="2400" dirty="0"/>
              <a:t>Patrons reliés</a:t>
            </a:r>
          </a:p>
          <a:p>
            <a:pPr lvl="1"/>
            <a:r>
              <a:rPr lang="fr-CA" altLang="fr-FR" sz="2000" dirty="0" err="1"/>
              <a:t>Intercepting</a:t>
            </a:r>
            <a:r>
              <a:rPr lang="fr-CA" altLang="fr-FR" sz="2000" dirty="0"/>
              <a:t> </a:t>
            </a:r>
            <a:r>
              <a:rPr lang="fr-CA" altLang="fr-FR" sz="2000" dirty="0" err="1"/>
              <a:t>Filter</a:t>
            </a:r>
            <a:endParaRPr lang="fr-CA" altLang="fr-FR" sz="2000" dirty="0"/>
          </a:p>
          <a:p>
            <a:pPr lvl="1"/>
            <a:r>
              <a:rPr lang="fr-CA" altLang="fr-FR" sz="2000" dirty="0"/>
              <a:t>Front Controller</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45</a:t>
            </a:fld>
            <a:endParaRPr lang="en-US" altLang="en-US"/>
          </a:p>
        </p:txBody>
      </p:sp>
    </p:spTree>
    <p:extLst>
      <p:ext uri="{BB962C8B-B14F-4D97-AF65-F5344CB8AC3E}">
        <p14:creationId xmlns:p14="http://schemas.microsoft.com/office/powerpoint/2010/main" val="1493900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altLang="fr-FR" sz="4400" dirty="0"/>
              <a:t>Front Controller</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fr-CA" altLang="fr-FR" sz="2400" dirty="0"/>
              <a:t>Problème</a:t>
            </a:r>
          </a:p>
          <a:p>
            <a:pPr lvl="1"/>
            <a:r>
              <a:rPr lang="fr-CA" altLang="fr-FR" sz="2000" dirty="0"/>
              <a:t>Comment allez-vous bien structurer le contrôleur pour des applications Web complexes afin que vous puissiez avoir de la réutilisation et de la flexibilité tout en évitant la duplication de code?</a:t>
            </a:r>
          </a:p>
          <a:p>
            <a:r>
              <a:rPr lang="fr-CA" altLang="fr-FR" sz="2200" dirty="0"/>
              <a:t>Solution</a:t>
            </a:r>
          </a:p>
          <a:p>
            <a:pPr lvl="1"/>
            <a:r>
              <a:rPr lang="fr-CA" altLang="fr-FR" sz="2000" dirty="0"/>
              <a:t>Un seul contrôleur prend en charge les requêtes</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46</a:t>
            </a:fld>
            <a:endParaRPr lang="en-US" altLang="en-US"/>
          </a:p>
        </p:txBody>
      </p:sp>
    </p:spTree>
    <p:extLst>
      <p:ext uri="{BB962C8B-B14F-4D97-AF65-F5344CB8AC3E}">
        <p14:creationId xmlns:p14="http://schemas.microsoft.com/office/powerpoint/2010/main" val="11669903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altLang="fr-FR" sz="4400" dirty="0"/>
              <a:t>Front Controller</a:t>
            </a:r>
            <a:endParaRPr lang="en-US" altLang="fr-FR" dirty="0"/>
          </a:p>
        </p:txBody>
      </p:sp>
      <p:sp>
        <p:nvSpPr>
          <p:cNvPr id="4101" name="Rectangle 3"/>
          <p:cNvSpPr>
            <a:spLocks noGrp="1" noChangeArrowheads="1"/>
          </p:cNvSpPr>
          <p:nvPr>
            <p:ph idx="1"/>
            <p:custDataLst>
              <p:tags r:id="rId2"/>
            </p:custDataLst>
          </p:nvPr>
        </p:nvSpPr>
        <p:spPr>
          <a:xfrm>
            <a:off x="228600" y="1403874"/>
            <a:ext cx="8686800" cy="2457174"/>
          </a:xfrm>
        </p:spPr>
        <p:txBody>
          <a:bodyPr>
            <a:noAutofit/>
          </a:bodyPr>
          <a:lstStyle/>
          <a:p>
            <a:pPr lvl="1"/>
            <a:r>
              <a:rPr lang="fr-CA" altLang="fr-FR" sz="2000" dirty="0"/>
              <a:t>Le contrôleur est implémenté en deux parties : un gestionnaire (handler) et une hiérarchie de commandes</a:t>
            </a:r>
          </a:p>
          <a:p>
            <a:pPr lvl="1"/>
            <a:r>
              <a:rPr lang="fr-CA" altLang="fr-FR" sz="2000" dirty="0"/>
              <a:t>Le gestionnaire a deux responsabilités : </a:t>
            </a:r>
          </a:p>
          <a:p>
            <a:pPr lvl="2"/>
            <a:r>
              <a:rPr lang="fr-CA" altLang="fr-FR" sz="1800" dirty="0"/>
              <a:t>Récupère les paramètres :  reçoit les requêtes HTTP POST ou GET et récupère les paramètres de la requête </a:t>
            </a:r>
          </a:p>
          <a:p>
            <a:pPr lvl="2"/>
            <a:r>
              <a:rPr lang="fr-CA" altLang="fr-FR" sz="1800" dirty="0"/>
              <a:t>Sélectionne les commandes : utilise les paramètres de la requête et choisit la commande appropriée afin de lui déléguer le traitement</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47</a:t>
            </a:fld>
            <a:endParaRPr lang="en-US" altLang="en-US"/>
          </a:p>
        </p:txBody>
      </p:sp>
      <p:pic>
        <p:nvPicPr>
          <p:cNvPr id="2" name="Picture 6" descr="frontController-sketch">
            <a:extLst>
              <a:ext uri="{FF2B5EF4-FFF2-40B4-BE49-F238E27FC236}">
                <a16:creationId xmlns:a16="http://schemas.microsoft.com/office/drawing/2014/main" id="{A6D3EE47-4690-87D4-5AB5-C30E1E0C1A58}"/>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bwMode="auto">
          <a:xfrm>
            <a:off x="1414992" y="3755255"/>
            <a:ext cx="5976663" cy="246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7013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altLang="fr-FR" sz="4400" dirty="0"/>
              <a:t>Front Controller</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fr-CA" altLang="fr-FR" sz="2400" dirty="0"/>
              <a:t>Patrons reliés</a:t>
            </a:r>
          </a:p>
          <a:p>
            <a:pPr lvl="1"/>
            <a:r>
              <a:rPr lang="fr-CA" altLang="fr-FR" sz="2200" dirty="0" err="1"/>
              <a:t>Intercepting</a:t>
            </a:r>
            <a:r>
              <a:rPr lang="fr-CA" altLang="fr-FR" sz="2200" dirty="0"/>
              <a:t> </a:t>
            </a:r>
            <a:r>
              <a:rPr lang="fr-CA" altLang="fr-FR" sz="2200" dirty="0" err="1"/>
              <a:t>Filter</a:t>
            </a:r>
            <a:endParaRPr lang="fr-CA" altLang="fr-FR" sz="2200" dirty="0"/>
          </a:p>
          <a:p>
            <a:pPr lvl="1"/>
            <a:r>
              <a:rPr lang="fr-CA" altLang="fr-FR" sz="2200" dirty="0"/>
              <a:t>Page Controller</a:t>
            </a:r>
          </a:p>
          <a:p>
            <a:r>
              <a:rPr lang="fr-CA" altLang="fr-FR" sz="2400" dirty="0"/>
              <a:t>Front Controller est implémenté par défaut dans </a:t>
            </a:r>
            <a:r>
              <a:rPr lang="fr-CA" altLang="fr-FR" sz="2400" dirty="0" err="1"/>
              <a:t>ASP.Net</a:t>
            </a:r>
            <a:r>
              <a:rPr lang="fr-CA" altLang="fr-FR" sz="2400" dirty="0"/>
              <a:t> MVC</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48</a:t>
            </a:fld>
            <a:endParaRPr lang="en-US" altLang="en-US"/>
          </a:p>
        </p:txBody>
      </p:sp>
    </p:spTree>
    <p:extLst>
      <p:ext uri="{BB962C8B-B14F-4D97-AF65-F5344CB8AC3E}">
        <p14:creationId xmlns:p14="http://schemas.microsoft.com/office/powerpoint/2010/main" val="1053411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Application Controller</a:t>
            </a:r>
            <a:endParaRPr lang="en-US" altLang="fr-FR" dirty="0"/>
          </a:p>
        </p:txBody>
      </p:sp>
      <p:sp>
        <p:nvSpPr>
          <p:cNvPr id="4101" name="Rectangle 3"/>
          <p:cNvSpPr>
            <a:spLocks noGrp="1" noChangeArrowheads="1"/>
          </p:cNvSpPr>
          <p:nvPr>
            <p:ph idx="1"/>
            <p:custDataLst>
              <p:tags r:id="rId2"/>
            </p:custDataLst>
          </p:nvPr>
        </p:nvSpPr>
        <p:spPr>
          <a:xfrm>
            <a:off x="228600" y="1403874"/>
            <a:ext cx="8686800" cy="4653418"/>
          </a:xfrm>
        </p:spPr>
        <p:txBody>
          <a:bodyPr>
            <a:noAutofit/>
          </a:bodyPr>
          <a:lstStyle/>
          <a:p>
            <a:r>
              <a:rPr lang="fr-CA" altLang="fr-FR" sz="2400" dirty="0"/>
              <a:t>Problème</a:t>
            </a:r>
          </a:p>
          <a:p>
            <a:pPr lvl="1"/>
            <a:r>
              <a:rPr lang="fr-CA" altLang="fr-FR" sz="2000" dirty="0"/>
              <a:t>Certaines applications contiennent une quantité importante de logique concernant les écrans à utiliser à différents moments</a:t>
            </a:r>
          </a:p>
          <a:p>
            <a:pPr lvl="1"/>
            <a:r>
              <a:rPr lang="fr-CA" altLang="fr-FR" sz="2000" dirty="0"/>
              <a:t>Ce qui peut impliquer d’appeler certains écrans à certains moments dans une application</a:t>
            </a:r>
          </a:p>
          <a:p>
            <a:pPr lvl="1"/>
            <a:r>
              <a:rPr lang="fr-CA" altLang="fr-FR" sz="2000" dirty="0"/>
              <a:t>Dans une certaine mesure, les différents contrôleurs d’entrée du modèle MVC peuvent prendre certaines de ces décisions, mais à mesure qu’une application devient plus complexe, cela peut conduire à un code dupliqué, car plusieurs contrôleurs pour différents écrans doivent savoir quoi faire dans une certaine situation</a:t>
            </a:r>
          </a:p>
          <a:p>
            <a:pPr lvl="1"/>
            <a:r>
              <a:rPr lang="fr-CA" altLang="fr-FR" sz="2000" dirty="0"/>
              <a:t>Comment allez-vous faire pour montrer un ensemble de pages dans un ordre en fonction d’une entrée de l’utilisateur faite précédemment?</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49</a:t>
            </a:fld>
            <a:endParaRPr lang="en-US" altLang="en-US"/>
          </a:p>
        </p:txBody>
      </p:sp>
    </p:spTree>
    <p:extLst>
      <p:ext uri="{BB962C8B-B14F-4D97-AF65-F5344CB8AC3E}">
        <p14:creationId xmlns:p14="http://schemas.microsoft.com/office/powerpoint/2010/main" val="117562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Page Cache</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a:bodyPr>
          <a:lstStyle/>
          <a:p>
            <a:r>
              <a:rPr lang="fr-CA" altLang="fr-FR" sz="2400" dirty="0"/>
              <a:t>Contexte</a:t>
            </a:r>
          </a:p>
          <a:p>
            <a:pPr lvl="1"/>
            <a:r>
              <a:rPr lang="fr-CA" altLang="fr-FR" sz="2200" dirty="0"/>
              <a:t>Vous travaillez avec une application Web qui présente des données dynamiques aux utilisateurs. Vous avez constaté que de nombreux utilisateurs accèdent à une page spécifique sans que les données dynamiques changent</a:t>
            </a:r>
          </a:p>
          <a:p>
            <a:r>
              <a:rPr lang="fr-CA" altLang="fr-FR" sz="2400" dirty="0"/>
              <a:t>Problème</a:t>
            </a:r>
          </a:p>
          <a:p>
            <a:pPr lvl="1"/>
            <a:r>
              <a:rPr lang="fr-CA" altLang="fr-FR" sz="2200" dirty="0"/>
              <a:t>Comment améliorer le temps de réponse des pages Web générées de manière dynamique et qui sont appelées fréquemment, mais dont la construction requiert une grande quantité de ressources ?</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a:t>
            </a:fld>
            <a:endParaRPr lang="en-US" altLang="en-US"/>
          </a:p>
        </p:txBody>
      </p:sp>
    </p:spTree>
    <p:extLst>
      <p:ext uri="{BB962C8B-B14F-4D97-AF65-F5344CB8AC3E}">
        <p14:creationId xmlns:p14="http://schemas.microsoft.com/office/powerpoint/2010/main" val="28064757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Application Controller</a:t>
            </a:r>
            <a:endParaRPr lang="en-US" altLang="fr-FR" dirty="0"/>
          </a:p>
        </p:txBody>
      </p:sp>
      <p:sp>
        <p:nvSpPr>
          <p:cNvPr id="4101" name="Rectangle 3"/>
          <p:cNvSpPr>
            <a:spLocks noGrp="1" noChangeArrowheads="1"/>
          </p:cNvSpPr>
          <p:nvPr>
            <p:ph idx="1"/>
            <p:custDataLst>
              <p:tags r:id="rId2"/>
            </p:custDataLst>
          </p:nvPr>
        </p:nvSpPr>
        <p:spPr>
          <a:xfrm>
            <a:off x="228600" y="1403874"/>
            <a:ext cx="8686800" cy="1917114"/>
          </a:xfrm>
        </p:spPr>
        <p:txBody>
          <a:bodyPr>
            <a:noAutofit/>
          </a:bodyPr>
          <a:lstStyle/>
          <a:p>
            <a:r>
              <a:rPr lang="fr-CA" altLang="fr-FR" sz="2400" dirty="0"/>
              <a:t>Solution</a:t>
            </a:r>
          </a:p>
          <a:p>
            <a:pPr lvl="1"/>
            <a:r>
              <a:rPr lang="fr-CA" altLang="fr-FR" sz="2000" dirty="0"/>
              <a:t>Placer toute la logique de flux dans un contrôleur d’application</a:t>
            </a:r>
          </a:p>
          <a:p>
            <a:pPr lvl="1"/>
            <a:r>
              <a:rPr lang="fr-CA" altLang="fr-FR" sz="2000" dirty="0"/>
              <a:t>Les contrôleurs d’entrée demandent ensuite au contrôleur d'application les commandes appropriées à exécuter par rapport à un modèle et la vue correcte à utiliser en fonction du contexte de l’application</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50</a:t>
            </a:fld>
            <a:endParaRPr lang="en-US" altLang="en-US"/>
          </a:p>
        </p:txBody>
      </p:sp>
      <p:pic>
        <p:nvPicPr>
          <p:cNvPr id="2" name="Picture 5" descr="http://martinfowler.com/eaaCatalog/appControllerSketch.gif">
            <a:extLst>
              <a:ext uri="{FF2B5EF4-FFF2-40B4-BE49-F238E27FC236}">
                <a16:creationId xmlns:a16="http://schemas.microsoft.com/office/drawing/2014/main" id="{0BF81685-2A3D-32D2-B620-680B7FEADB2F}"/>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bwMode="auto">
          <a:xfrm>
            <a:off x="1528641" y="3589014"/>
            <a:ext cx="6389687"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1522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altLang="fr-FR" sz="4400" dirty="0"/>
              <a:t>Intercepting Filter</a:t>
            </a:r>
            <a:endParaRPr lang="en-US" altLang="fr-FR" dirty="0"/>
          </a:p>
        </p:txBody>
      </p:sp>
      <p:sp>
        <p:nvSpPr>
          <p:cNvPr id="4101" name="Rectangle 3"/>
          <p:cNvSpPr>
            <a:spLocks noGrp="1" noChangeArrowheads="1"/>
          </p:cNvSpPr>
          <p:nvPr>
            <p:ph idx="1"/>
            <p:custDataLst>
              <p:tags r:id="rId2"/>
            </p:custDataLst>
          </p:nvPr>
        </p:nvSpPr>
        <p:spPr>
          <a:xfrm>
            <a:off x="228600" y="1403874"/>
            <a:ext cx="8686800" cy="5121470"/>
          </a:xfrm>
        </p:spPr>
        <p:txBody>
          <a:bodyPr>
            <a:noAutofit/>
          </a:bodyPr>
          <a:lstStyle/>
          <a:p>
            <a:r>
              <a:rPr lang="fr-CA" altLang="fr-FR" sz="2400" dirty="0"/>
              <a:t>Contexte</a:t>
            </a:r>
          </a:p>
          <a:p>
            <a:pPr lvl="1">
              <a:lnSpc>
                <a:spcPct val="120000"/>
              </a:lnSpc>
            </a:pPr>
            <a:r>
              <a:rPr lang="fr-CA" altLang="fr-FR" sz="2000" dirty="0"/>
              <a:t>Développement des pages Web nécessite de gérer le HTTP et toutes ses bizarreries, telles que les entêtes HTTP, les formulaires à plusieurs parties, l'absence d'état, les systèmes de codage des jeux de caractères, les types MIME et la réécriture d'URL, les mesures de sécurité, telles que les couches SSL et l'authentification des utilisateurs</a:t>
            </a:r>
          </a:p>
          <a:p>
            <a:pPr lvl="1">
              <a:lnSpc>
                <a:spcPct val="120000"/>
              </a:lnSpc>
            </a:pPr>
            <a:r>
              <a:rPr lang="fr-CA" altLang="fr-FR" sz="2000" dirty="0"/>
              <a:t>Les infrastructures de serveur d'application Web effectuent la plupart de ces tâches, mais il faut ajouter des contrôles supplémentaires ou d'insérer nos propres étapes de traitement avant et après que l'application a traité la requête de la page Web</a:t>
            </a:r>
          </a:p>
          <a:p>
            <a:pPr>
              <a:lnSpc>
                <a:spcPct val="120000"/>
              </a:lnSpc>
            </a:pPr>
            <a:r>
              <a:rPr lang="fr-CA" altLang="fr-FR" sz="2400" dirty="0"/>
              <a:t>Problème</a:t>
            </a:r>
          </a:p>
          <a:p>
            <a:pPr lvl="1">
              <a:lnSpc>
                <a:spcPct val="120000"/>
              </a:lnSpc>
            </a:pPr>
            <a:r>
              <a:rPr lang="fr-CA" altLang="fr-FR" sz="2000" dirty="0"/>
              <a:t>Comment implémenter les étapes communes de prétraitement et de posttraitement des requêtes de pages Web ?</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51</a:t>
            </a:fld>
            <a:endParaRPr lang="en-US" altLang="en-US"/>
          </a:p>
        </p:txBody>
      </p:sp>
    </p:spTree>
    <p:extLst>
      <p:ext uri="{BB962C8B-B14F-4D97-AF65-F5344CB8AC3E}">
        <p14:creationId xmlns:p14="http://schemas.microsoft.com/office/powerpoint/2010/main" val="23269607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altLang="fr-FR" sz="4400" dirty="0"/>
              <a:t>Intercepting Filter</a:t>
            </a:r>
            <a:endParaRPr lang="en-US" altLang="fr-FR" dirty="0"/>
          </a:p>
        </p:txBody>
      </p:sp>
      <p:sp>
        <p:nvSpPr>
          <p:cNvPr id="4101" name="Rectangle 3"/>
          <p:cNvSpPr>
            <a:spLocks noGrp="1" noChangeArrowheads="1"/>
          </p:cNvSpPr>
          <p:nvPr>
            <p:ph idx="1"/>
            <p:custDataLst>
              <p:tags r:id="rId2"/>
            </p:custDataLst>
          </p:nvPr>
        </p:nvSpPr>
        <p:spPr>
          <a:xfrm>
            <a:off x="228600" y="1403874"/>
            <a:ext cx="8686800" cy="1665086"/>
          </a:xfrm>
        </p:spPr>
        <p:txBody>
          <a:bodyPr>
            <a:noAutofit/>
          </a:bodyPr>
          <a:lstStyle/>
          <a:p>
            <a:r>
              <a:rPr lang="fr-CA" altLang="fr-FR" sz="2400" dirty="0"/>
              <a:t>Solution</a:t>
            </a:r>
          </a:p>
          <a:p>
            <a:pPr lvl="1"/>
            <a:r>
              <a:rPr lang="fr-CA" altLang="fr-FR" sz="2200" dirty="0"/>
              <a:t>Créez une chaîne de filtres composites pour implémenter les tâches courantes de prétraitement et posttraitement au cours d'une requête de page Web</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52</a:t>
            </a:fld>
            <a:endParaRPr lang="en-US" altLang="en-US"/>
          </a:p>
        </p:txBody>
      </p:sp>
      <p:pic>
        <p:nvPicPr>
          <p:cNvPr id="2" name="Picture 2" descr="20031126-Des_Intercepting-Filter-1.gif">
            <a:extLst>
              <a:ext uri="{FF2B5EF4-FFF2-40B4-BE49-F238E27FC236}">
                <a16:creationId xmlns:a16="http://schemas.microsoft.com/office/drawing/2014/main" id="{CE9A8A71-0B6A-A208-8583-1DB7CD4196F2}"/>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bwMode="auto">
          <a:xfrm>
            <a:off x="1801288" y="3107538"/>
            <a:ext cx="460057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7409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en-CA" altLang="fr-FR" sz="4400" dirty="0"/>
              <a:t>Asynchronous Callback</a:t>
            </a:r>
            <a:endParaRPr lang="en-US" altLang="fr-FR" dirty="0"/>
          </a:p>
        </p:txBody>
      </p:sp>
      <p:sp>
        <p:nvSpPr>
          <p:cNvPr id="4101" name="Rectangle 3"/>
          <p:cNvSpPr>
            <a:spLocks noGrp="1" noChangeArrowheads="1"/>
          </p:cNvSpPr>
          <p:nvPr>
            <p:ph idx="1"/>
            <p:custDataLst>
              <p:tags r:id="rId2"/>
            </p:custDataLst>
          </p:nvPr>
        </p:nvSpPr>
        <p:spPr>
          <a:xfrm>
            <a:off x="228600" y="1403874"/>
            <a:ext cx="8686800" cy="5121470"/>
          </a:xfrm>
        </p:spPr>
        <p:txBody>
          <a:bodyPr>
            <a:noAutofit/>
          </a:bodyPr>
          <a:lstStyle/>
          <a:p>
            <a:r>
              <a:rPr lang="fr-CA" altLang="fr-FR" sz="2400" dirty="0"/>
              <a:t>Permettre à des applications de faire des appels asynchrones à des services Web</a:t>
            </a:r>
          </a:p>
          <a:p>
            <a:r>
              <a:rPr lang="fr-CA" altLang="fr-FR" sz="2400" dirty="0"/>
              <a:t>Prévenir l’application de geler en attendant la fin des appels (synchrone)</a:t>
            </a:r>
          </a:p>
          <a:p>
            <a:r>
              <a:rPr lang="fr-CA" altLang="fr-FR" sz="2400" dirty="0"/>
              <a:t>Pour plus d’information, voir le site http://msdn.microsoft.com/en-us/library/ms996483.aspx</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53</a:t>
            </a:fld>
            <a:endParaRPr lang="en-US" altLang="en-US"/>
          </a:p>
        </p:txBody>
      </p:sp>
    </p:spTree>
    <p:extLst>
      <p:ext uri="{BB962C8B-B14F-4D97-AF65-F5344CB8AC3E}">
        <p14:creationId xmlns:p14="http://schemas.microsoft.com/office/powerpoint/2010/main" val="29975856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dirty="0"/>
              <a:t>Références</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fontScale="92500" lnSpcReduction="20000"/>
          </a:bodyPr>
          <a:lstStyle/>
          <a:p>
            <a:r>
              <a:rPr lang="en-US" sz="2400" dirty="0"/>
              <a:t>Fowler, M. (2003). Patterns of Enterprise Application Architecture. Addison-Wesley.</a:t>
            </a:r>
          </a:p>
          <a:p>
            <a:r>
              <a:rPr lang="fr-CA" sz="2400" dirty="0"/>
              <a:t>Gamma, E., </a:t>
            </a:r>
            <a:r>
              <a:rPr lang="fr-CA" sz="2400" dirty="0" err="1"/>
              <a:t>Helm</a:t>
            </a:r>
            <a:r>
              <a:rPr lang="fr-CA" sz="2400" dirty="0"/>
              <a:t>, R., Johnson, R. et </a:t>
            </a:r>
            <a:r>
              <a:rPr lang="fr-CA" sz="2400" dirty="0" err="1"/>
              <a:t>Vlissides</a:t>
            </a:r>
            <a:r>
              <a:rPr lang="fr-CA" sz="2400" dirty="0"/>
              <a:t>, J. (1995). Design Patterns. </a:t>
            </a:r>
            <a:r>
              <a:rPr lang="en-CA" sz="2400" dirty="0"/>
              <a:t>Elements</a:t>
            </a:r>
            <a:r>
              <a:rPr lang="fr-CA" sz="2400" dirty="0"/>
              <a:t> of </a:t>
            </a:r>
            <a:r>
              <a:rPr lang="en-CA" sz="2400" dirty="0"/>
              <a:t>Reusable Object-Oriented </a:t>
            </a:r>
            <a:r>
              <a:rPr lang="fr-CA" sz="2400" dirty="0"/>
              <a:t>Software. Addison-Wesley.</a:t>
            </a:r>
          </a:p>
          <a:p>
            <a:r>
              <a:rPr lang="en-US" sz="2400" dirty="0"/>
              <a:t>Smith, S. (2019). Architecting Modern Web Applications with </a:t>
            </a:r>
            <a:r>
              <a:rPr lang="en-US" sz="2400" dirty="0" err="1"/>
              <a:t>Asp.Net</a:t>
            </a:r>
            <a:r>
              <a:rPr lang="en-US" sz="2400" dirty="0"/>
              <a:t> Core and Azure, V2.2. DevDiv, .NET and Visual Studio product teams, Microsoft Corporation.</a:t>
            </a:r>
          </a:p>
          <a:p>
            <a:r>
              <a:rPr lang="fr-CA" altLang="fr-FR" sz="2400" dirty="0">
                <a:hlinkClick r:id="rId5"/>
              </a:rPr>
              <a:t>https://msdn.microsoft.com/en-us/library/ff648482.aspx</a:t>
            </a:r>
            <a:endParaRPr lang="en-US" sz="2400" dirty="0"/>
          </a:p>
          <a:p>
            <a:r>
              <a:rPr lang="fr-CA" altLang="fr-FR" sz="2400" dirty="0">
                <a:hlinkClick r:id="rId6"/>
              </a:rPr>
              <a:t>http://msdn.microsoft.com/en-us/library/aa480592.aspx</a:t>
            </a:r>
            <a:endParaRPr lang="en-US" sz="2400" dirty="0"/>
          </a:p>
          <a:p>
            <a:r>
              <a:rPr lang="fr-CA" altLang="fr-FR" sz="2400" dirty="0">
                <a:hlinkClick r:id="rId7"/>
              </a:rPr>
              <a:t>https://msdn.microsoft.com/en-us/library/ff649595.aspx</a:t>
            </a:r>
            <a:endParaRPr lang="en-US" sz="2400" dirty="0"/>
          </a:p>
          <a:p>
            <a:r>
              <a:rPr lang="fr-CA" altLang="fr-FR" sz="2400" dirty="0">
                <a:hlinkClick r:id="rId8"/>
              </a:rPr>
              <a:t>https://msdn.microsoft.com/en-us/library/ff648617.aspx</a:t>
            </a:r>
            <a:endParaRPr lang="fr-CA" altLang="fr-FR" sz="2400" dirty="0"/>
          </a:p>
          <a:p>
            <a:r>
              <a:rPr lang="fr-CA" altLang="fr-FR" sz="2400" dirty="0">
                <a:hlinkClick r:id="rId9"/>
              </a:rPr>
              <a:t>http://msdn.microsoft.com/en-us/library/ms996483.aspx</a:t>
            </a:r>
            <a:endParaRPr lang="fr-CA" altLang="fr-FR" sz="2400" dirty="0"/>
          </a:p>
          <a:p>
            <a:r>
              <a:rPr lang="fr-CA" sz="2400" dirty="0">
                <a:hlinkClick r:id="rId10"/>
              </a:rPr>
              <a:t>https://www.bacancytechnology.com/blog/mvc-vs-mvp-vs-mvvm</a:t>
            </a:r>
            <a:endParaRPr lang="fr-CA" sz="24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54</a:t>
            </a:fld>
            <a:endParaRPr lang="en-US" altLang="en-US"/>
          </a:p>
        </p:txBody>
      </p:sp>
    </p:spTree>
    <p:extLst>
      <p:ext uri="{BB962C8B-B14F-4D97-AF65-F5344CB8AC3E}">
        <p14:creationId xmlns:p14="http://schemas.microsoft.com/office/powerpoint/2010/main" val="399335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Page Cache</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fontScale="92500" lnSpcReduction="10000"/>
          </a:bodyPr>
          <a:lstStyle/>
          <a:p>
            <a:r>
              <a:rPr lang="fr-CA" altLang="fr-FR" sz="2400" dirty="0"/>
              <a:t>Exemple : la météo</a:t>
            </a:r>
          </a:p>
          <a:p>
            <a:pPr lvl="1"/>
            <a:r>
              <a:rPr lang="fr-CA" altLang="fr-FR" sz="2200" dirty="0"/>
              <a:t>Si 10 000 utilisateurs consultent les prévisions météorologiques de Rimouski en une heure, l’implémentation du serveur Web par défaut est censée se connecter 10 000 fois au service de météorologie et afficher 10 000 pages HTML avec des images de la neige, même s’il neige toute la journée</a:t>
            </a:r>
          </a:p>
          <a:p>
            <a:pPr lvl="1"/>
            <a:r>
              <a:rPr lang="fr-CA" altLang="fr-FR" sz="2200" dirty="0"/>
              <a:t>Pour réduire le traitement, vous pouvez vous contenter d’obtenir la prévision météo au cours de la première requête, de rendre la page HTML correspondante, puis d’enregistrer cette page </a:t>
            </a:r>
            <a:r>
              <a:rPr lang="fr-CA" altLang="fr-FR" sz="2200" dirty="0" err="1"/>
              <a:t>prérendue</a:t>
            </a:r>
            <a:r>
              <a:rPr lang="fr-CA" altLang="fr-FR" sz="2200" dirty="0"/>
              <a:t> pour l'utiliser ultérieurement</a:t>
            </a:r>
          </a:p>
          <a:p>
            <a:pPr lvl="1"/>
            <a:r>
              <a:rPr lang="fr-CA" altLang="fr-FR" sz="2200" dirty="0"/>
              <a:t>Lorsque la requête suivante concernant le temps à Rimouski se présente, le système peut renvoyer la page enregistrée au navigateur client. Avec cette méthode il devient inutile de se connecter de nouveau au service météorologique ou de rendre une autre page</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6</a:t>
            </a:fld>
            <a:endParaRPr lang="en-US" altLang="en-US"/>
          </a:p>
        </p:txBody>
      </p:sp>
    </p:spTree>
    <p:extLst>
      <p:ext uri="{BB962C8B-B14F-4D97-AF65-F5344CB8AC3E}">
        <p14:creationId xmlns:p14="http://schemas.microsoft.com/office/powerpoint/2010/main" val="3717297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Page Cache</a:t>
            </a:r>
            <a:endParaRPr lang="en-US" altLang="fr-FR" dirty="0"/>
          </a:p>
        </p:txBody>
      </p:sp>
      <p:sp>
        <p:nvSpPr>
          <p:cNvPr id="4101" name="Rectangle 3"/>
          <p:cNvSpPr>
            <a:spLocks noGrp="1" noChangeArrowheads="1"/>
          </p:cNvSpPr>
          <p:nvPr>
            <p:ph idx="1"/>
            <p:custDataLst>
              <p:tags r:id="rId2"/>
            </p:custDataLst>
          </p:nvPr>
        </p:nvSpPr>
        <p:spPr>
          <a:xfrm>
            <a:off x="228600" y="1403874"/>
            <a:ext cx="8686800" cy="1989122"/>
          </a:xfrm>
        </p:spPr>
        <p:txBody>
          <a:bodyPr>
            <a:normAutofit/>
          </a:bodyPr>
          <a:lstStyle/>
          <a:p>
            <a:r>
              <a:rPr lang="fr-CA" altLang="fr-FR" sz="2400" dirty="0"/>
              <a:t>Solution</a:t>
            </a:r>
          </a:p>
          <a:p>
            <a:pPr lvl="1"/>
            <a:r>
              <a:rPr lang="fr-CA" altLang="fr-FR" sz="2200" dirty="0"/>
              <a:t>Utilisez un cache de pages pour les pages Web dynamiques auxquelles les utilisateurs accèdent fréquemment et qui changent peu</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7</a:t>
            </a:fld>
            <a:endParaRPr lang="en-US" altLang="en-US"/>
          </a:p>
        </p:txBody>
      </p:sp>
      <p:pic>
        <p:nvPicPr>
          <p:cNvPr id="2" name="Picture 7" descr="20031127-Des-Page-Cache-1.gif">
            <a:extLst>
              <a:ext uri="{FF2B5EF4-FFF2-40B4-BE49-F238E27FC236}">
                <a16:creationId xmlns:a16="http://schemas.microsoft.com/office/drawing/2014/main" id="{B2494612-4DF4-5BA3-9C0F-2C4DCDFAC10F}"/>
              </a:ext>
            </a:extLst>
          </p:cNvPr>
          <p:cNvPicPr>
            <a:picLocks noChangeAspect="1" noChangeArrowheads="1"/>
          </p:cNvPicPr>
          <p:nvPr>
            <p:custDataLst>
              <p:tags r:id="rId4"/>
            </p:custDataLst>
          </p:nvPr>
        </p:nvPicPr>
        <p:blipFill>
          <a:blip r:embed="rId6">
            <a:extLst>
              <a:ext uri="{28A0092B-C50C-407E-A947-70E740481C1C}">
                <a14:useLocalDpi xmlns:a14="http://schemas.microsoft.com/office/drawing/2010/main" val="0"/>
              </a:ext>
            </a:extLst>
          </a:blip>
          <a:srcRect/>
          <a:stretch>
            <a:fillRect/>
          </a:stretch>
        </p:blipFill>
        <p:spPr bwMode="auto">
          <a:xfrm>
            <a:off x="1619672" y="3140968"/>
            <a:ext cx="5683542"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575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Page Cache</a:t>
            </a:r>
            <a:endParaRPr lang="en-US" altLang="fr-FR" dirty="0"/>
          </a:p>
        </p:txBody>
      </p:sp>
      <p:sp>
        <p:nvSpPr>
          <p:cNvPr id="4101" name="Rectangle 3"/>
          <p:cNvSpPr>
            <a:spLocks noGrp="1" noChangeArrowheads="1"/>
          </p:cNvSpPr>
          <p:nvPr>
            <p:ph idx="1"/>
            <p:custDataLst>
              <p:tags r:id="rId2"/>
            </p:custDataLst>
          </p:nvPr>
        </p:nvSpPr>
        <p:spPr>
          <a:xfrm>
            <a:off x="228600" y="1403874"/>
            <a:ext cx="8686800" cy="584966"/>
          </a:xfrm>
        </p:spPr>
        <p:txBody>
          <a:bodyPr>
            <a:normAutofit/>
          </a:bodyPr>
          <a:lstStyle/>
          <a:p>
            <a:r>
              <a:rPr lang="fr-CA" altLang="fr-FR" sz="2400" dirty="0"/>
              <a:t>Comportement</a:t>
            </a:r>
            <a:endParaRPr lang="fr-CA" altLang="fr-FR" sz="1800" dirty="0"/>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8</a:t>
            </a:fld>
            <a:endParaRPr lang="en-US" altLang="en-US"/>
          </a:p>
        </p:txBody>
      </p:sp>
      <p:pic>
        <p:nvPicPr>
          <p:cNvPr id="3" name="Picture 8" descr="20031127-Des-Page-Cache-2.gif">
            <a:extLst>
              <a:ext uri="{FF2B5EF4-FFF2-40B4-BE49-F238E27FC236}">
                <a16:creationId xmlns:a16="http://schemas.microsoft.com/office/drawing/2014/main" id="{DC9487CF-B914-E63B-ADFB-4415675E6F95}"/>
              </a:ext>
            </a:extLst>
          </p:cNvPr>
          <p:cNvPicPr>
            <a:picLocks noChangeAspect="1" noChangeArrowheads="1"/>
          </p:cNvPicPr>
          <p:nvPr>
            <p:custDataLst>
              <p:tags r:id="rId4"/>
            </p:custDataLst>
          </p:nvPr>
        </p:nvPicPr>
        <p:blipFill>
          <a:blip r:embed="rId8">
            <a:extLst>
              <a:ext uri="{28A0092B-C50C-407E-A947-70E740481C1C}">
                <a14:useLocalDpi xmlns:a14="http://schemas.microsoft.com/office/drawing/2010/main" val="0"/>
              </a:ext>
            </a:extLst>
          </a:blip>
          <a:srcRect/>
          <a:stretch>
            <a:fillRect/>
          </a:stretch>
        </p:blipFill>
        <p:spPr bwMode="auto">
          <a:xfrm>
            <a:off x="79899" y="2481879"/>
            <a:ext cx="4673600" cy="346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0" descr="20031127-Des-Page-Cache-3.gif">
            <a:extLst>
              <a:ext uri="{FF2B5EF4-FFF2-40B4-BE49-F238E27FC236}">
                <a16:creationId xmlns:a16="http://schemas.microsoft.com/office/drawing/2014/main" id="{9D2CDB1F-152C-60B6-7B9B-210607D3BE98}"/>
              </a:ext>
            </a:extLst>
          </p:cNvPr>
          <p:cNvPicPr>
            <a:picLocks noChangeAspect="1" noChangeArrowheads="1"/>
          </p:cNvPicPr>
          <p:nvPr>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3483499" y="2291764"/>
            <a:ext cx="5549900" cy="303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necteur droit 4">
            <a:extLst>
              <a:ext uri="{FF2B5EF4-FFF2-40B4-BE49-F238E27FC236}">
                <a16:creationId xmlns:a16="http://schemas.microsoft.com/office/drawing/2014/main" id="{29975621-CB02-40AB-B5BD-1F0DBA4BBCF2}"/>
              </a:ext>
            </a:extLst>
          </p:cNvPr>
          <p:cNvCxnSpPr>
            <a:cxnSpLocks/>
          </p:cNvCxnSpPr>
          <p:nvPr>
            <p:custDataLst>
              <p:tags r:id="rId6"/>
            </p:custDataLst>
          </p:nvPr>
        </p:nvCxnSpPr>
        <p:spPr>
          <a:xfrm>
            <a:off x="4635793" y="2481879"/>
            <a:ext cx="26987" cy="346075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161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custDataLst>
              <p:tags r:id="rId1"/>
            </p:custDataLst>
          </p:nvPr>
        </p:nvSpPr>
        <p:spPr/>
        <p:txBody>
          <a:bodyPr>
            <a:normAutofit/>
          </a:bodyPr>
          <a:lstStyle/>
          <a:p>
            <a:r>
              <a:rPr lang="fr-CA" altLang="fr-FR" sz="4400" dirty="0"/>
              <a:t>Page Cache</a:t>
            </a:r>
            <a:endParaRPr lang="en-US" altLang="fr-FR" dirty="0"/>
          </a:p>
        </p:txBody>
      </p:sp>
      <p:sp>
        <p:nvSpPr>
          <p:cNvPr id="4101" name="Rectangle 3"/>
          <p:cNvSpPr>
            <a:spLocks noGrp="1" noChangeArrowheads="1"/>
          </p:cNvSpPr>
          <p:nvPr>
            <p:ph idx="1"/>
            <p:custDataLst>
              <p:tags r:id="rId2"/>
            </p:custDataLst>
          </p:nvPr>
        </p:nvSpPr>
        <p:spPr>
          <a:xfrm>
            <a:off x="228600" y="1403874"/>
            <a:ext cx="8686800" cy="4473398"/>
          </a:xfrm>
        </p:spPr>
        <p:txBody>
          <a:bodyPr>
            <a:normAutofit/>
          </a:bodyPr>
          <a:lstStyle/>
          <a:p>
            <a:r>
              <a:rPr lang="fr-CA" altLang="fr-FR" sz="2400" dirty="0"/>
              <a:t>Enjeux d’implémentation</a:t>
            </a:r>
          </a:p>
          <a:p>
            <a:pPr lvl="1"/>
            <a:r>
              <a:rPr lang="fr-CA" altLang="fr-FR" sz="2200" dirty="0"/>
              <a:t>Sauvegarde des pages</a:t>
            </a:r>
          </a:p>
          <a:p>
            <a:pPr lvl="1"/>
            <a:r>
              <a:rPr lang="fr-CA" altLang="fr-FR" sz="2200" dirty="0"/>
              <a:t>Indexation des pages</a:t>
            </a:r>
          </a:p>
          <a:p>
            <a:pPr lvl="1"/>
            <a:r>
              <a:rPr lang="fr-CA" altLang="fr-FR" sz="2200" dirty="0"/>
              <a:t>Rafraîchissement des pages</a:t>
            </a:r>
          </a:p>
          <a:p>
            <a:r>
              <a:rPr lang="fr-CA" altLang="fr-FR" sz="2400" dirty="0"/>
              <a:t>Patrons reliés</a:t>
            </a:r>
          </a:p>
          <a:p>
            <a:pPr lvl="1"/>
            <a:r>
              <a:rPr lang="en-CA" altLang="fr-FR" sz="2200" i="1" dirty="0"/>
              <a:t>Absolute Expiration</a:t>
            </a:r>
          </a:p>
          <a:p>
            <a:pPr lvl="1"/>
            <a:r>
              <a:rPr lang="en-CA" altLang="fr-FR" sz="2200" i="1" dirty="0"/>
              <a:t>Vary-By-Parameter Caching</a:t>
            </a:r>
          </a:p>
          <a:p>
            <a:pPr lvl="1"/>
            <a:r>
              <a:rPr lang="en-CA" altLang="fr-FR" sz="2200" i="1" dirty="0"/>
              <a:t>Sliding Expiration Caching</a:t>
            </a:r>
          </a:p>
        </p:txBody>
      </p:sp>
      <p:sp>
        <p:nvSpPr>
          <p:cNvPr id="409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089AA4-63F6-4395-945C-47F07815AC14}" type="slidenum">
              <a:rPr lang="en-US" altLang="en-US" smtClean="0"/>
              <a:pPr/>
              <a:t>9</a:t>
            </a:fld>
            <a:endParaRPr lang="en-US" altLang="en-US"/>
          </a:p>
        </p:txBody>
      </p:sp>
    </p:spTree>
    <p:extLst>
      <p:ext uri="{BB962C8B-B14F-4D97-AF65-F5344CB8AC3E}">
        <p14:creationId xmlns:p14="http://schemas.microsoft.com/office/powerpoint/2010/main" val="28278453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00.xml><?xml version="1.0" encoding="utf-8"?>
<p:tagLst xmlns:a="http://schemas.openxmlformats.org/drawingml/2006/main" xmlns:r="http://schemas.openxmlformats.org/officeDocument/2006/relationships" xmlns:p="http://schemas.openxmlformats.org/presentationml/2006/main">
  <p:tag name="NUM" val="1"/>
</p:tagLst>
</file>

<file path=ppt/tags/tag101.xml><?xml version="1.0" encoding="utf-8"?>
<p:tagLst xmlns:a="http://schemas.openxmlformats.org/drawingml/2006/main" xmlns:r="http://schemas.openxmlformats.org/officeDocument/2006/relationships" xmlns:p="http://schemas.openxmlformats.org/presentationml/2006/main">
  <p:tag name="NUM" val="2"/>
</p:tagLst>
</file>

<file path=ppt/tags/tag102.xml><?xml version="1.0" encoding="utf-8"?>
<p:tagLst xmlns:a="http://schemas.openxmlformats.org/drawingml/2006/main" xmlns:r="http://schemas.openxmlformats.org/officeDocument/2006/relationships" xmlns:p="http://schemas.openxmlformats.org/presentationml/2006/main">
  <p:tag name="NUM" val="3"/>
</p:tagLst>
</file>

<file path=ppt/tags/tag103.xml><?xml version="1.0" encoding="utf-8"?>
<p:tagLst xmlns:a="http://schemas.openxmlformats.org/drawingml/2006/main" xmlns:r="http://schemas.openxmlformats.org/officeDocument/2006/relationships" xmlns:p="http://schemas.openxmlformats.org/presentationml/2006/main">
  <p:tag name="NUM" val="4"/>
</p:tagLst>
</file>

<file path=ppt/tags/tag104.xml><?xml version="1.0" encoding="utf-8"?>
<p:tagLst xmlns:a="http://schemas.openxmlformats.org/drawingml/2006/main" xmlns:r="http://schemas.openxmlformats.org/officeDocument/2006/relationships" xmlns:p="http://schemas.openxmlformats.org/presentationml/2006/main">
  <p:tag name="NUM" val="1"/>
</p:tagLst>
</file>

<file path=ppt/tags/tag105.xml><?xml version="1.0" encoding="utf-8"?>
<p:tagLst xmlns:a="http://schemas.openxmlformats.org/drawingml/2006/main" xmlns:r="http://schemas.openxmlformats.org/officeDocument/2006/relationships" xmlns:p="http://schemas.openxmlformats.org/presentationml/2006/main">
  <p:tag name="NUM" val="2"/>
</p:tagLst>
</file>

<file path=ppt/tags/tag106.xml><?xml version="1.0" encoding="utf-8"?>
<p:tagLst xmlns:a="http://schemas.openxmlformats.org/drawingml/2006/main" xmlns:r="http://schemas.openxmlformats.org/officeDocument/2006/relationships" xmlns:p="http://schemas.openxmlformats.org/presentationml/2006/main">
  <p:tag name="NUM" val="3"/>
</p:tagLst>
</file>

<file path=ppt/tags/tag107.xml><?xml version="1.0" encoding="utf-8"?>
<p:tagLst xmlns:a="http://schemas.openxmlformats.org/drawingml/2006/main" xmlns:r="http://schemas.openxmlformats.org/officeDocument/2006/relationships" xmlns:p="http://schemas.openxmlformats.org/presentationml/2006/main">
  <p:tag name="NUM" val="1"/>
</p:tagLst>
</file>

<file path=ppt/tags/tag108.xml><?xml version="1.0" encoding="utf-8"?>
<p:tagLst xmlns:a="http://schemas.openxmlformats.org/drawingml/2006/main" xmlns:r="http://schemas.openxmlformats.org/officeDocument/2006/relationships" xmlns:p="http://schemas.openxmlformats.org/presentationml/2006/main">
  <p:tag name="NUM" val="2"/>
</p:tagLst>
</file>

<file path=ppt/tags/tag109.xml><?xml version="1.0" encoding="utf-8"?>
<p:tagLst xmlns:a="http://schemas.openxmlformats.org/drawingml/2006/main" xmlns:r="http://schemas.openxmlformats.org/officeDocument/2006/relationships" xmlns:p="http://schemas.openxmlformats.org/presentationml/2006/main">
  <p:tag name="NUM" val="3"/>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10.xml><?xml version="1.0" encoding="utf-8"?>
<p:tagLst xmlns:a="http://schemas.openxmlformats.org/drawingml/2006/main" xmlns:r="http://schemas.openxmlformats.org/officeDocument/2006/relationships" xmlns:p="http://schemas.openxmlformats.org/presentationml/2006/main">
  <p:tag name="NUM" val="1"/>
</p:tagLst>
</file>

<file path=ppt/tags/tag111.xml><?xml version="1.0" encoding="utf-8"?>
<p:tagLst xmlns:a="http://schemas.openxmlformats.org/drawingml/2006/main" xmlns:r="http://schemas.openxmlformats.org/officeDocument/2006/relationships" xmlns:p="http://schemas.openxmlformats.org/presentationml/2006/main">
  <p:tag name="NUM" val="2"/>
</p:tagLst>
</file>

<file path=ppt/tags/tag112.xml><?xml version="1.0" encoding="utf-8"?>
<p:tagLst xmlns:a="http://schemas.openxmlformats.org/drawingml/2006/main" xmlns:r="http://schemas.openxmlformats.org/officeDocument/2006/relationships" xmlns:p="http://schemas.openxmlformats.org/presentationml/2006/main">
  <p:tag name="NUM" val="3"/>
</p:tagLst>
</file>

<file path=ppt/tags/tag113.xml><?xml version="1.0" encoding="utf-8"?>
<p:tagLst xmlns:a="http://schemas.openxmlformats.org/drawingml/2006/main" xmlns:r="http://schemas.openxmlformats.org/officeDocument/2006/relationships" xmlns:p="http://schemas.openxmlformats.org/presentationml/2006/main">
  <p:tag name="NUM" val="4"/>
</p:tagLst>
</file>

<file path=ppt/tags/tag114.xml><?xml version="1.0" encoding="utf-8"?>
<p:tagLst xmlns:a="http://schemas.openxmlformats.org/drawingml/2006/main" xmlns:r="http://schemas.openxmlformats.org/officeDocument/2006/relationships" xmlns:p="http://schemas.openxmlformats.org/presentationml/2006/main">
  <p:tag name="NUM" val="1"/>
</p:tagLst>
</file>

<file path=ppt/tags/tag115.xml><?xml version="1.0" encoding="utf-8"?>
<p:tagLst xmlns:a="http://schemas.openxmlformats.org/drawingml/2006/main" xmlns:r="http://schemas.openxmlformats.org/officeDocument/2006/relationships" xmlns:p="http://schemas.openxmlformats.org/presentationml/2006/main">
  <p:tag name="NUM" val="2"/>
</p:tagLst>
</file>

<file path=ppt/tags/tag116.xml><?xml version="1.0" encoding="utf-8"?>
<p:tagLst xmlns:a="http://schemas.openxmlformats.org/drawingml/2006/main" xmlns:r="http://schemas.openxmlformats.org/officeDocument/2006/relationships" xmlns:p="http://schemas.openxmlformats.org/presentationml/2006/main">
  <p:tag name="NUM" val="3"/>
</p:tagLst>
</file>

<file path=ppt/tags/tag117.xml><?xml version="1.0" encoding="utf-8"?>
<p:tagLst xmlns:a="http://schemas.openxmlformats.org/drawingml/2006/main" xmlns:r="http://schemas.openxmlformats.org/officeDocument/2006/relationships" xmlns:p="http://schemas.openxmlformats.org/presentationml/2006/main">
  <p:tag name="NUM" val="1"/>
</p:tagLst>
</file>

<file path=ppt/tags/tag118.xml><?xml version="1.0" encoding="utf-8"?>
<p:tagLst xmlns:a="http://schemas.openxmlformats.org/drawingml/2006/main" xmlns:r="http://schemas.openxmlformats.org/officeDocument/2006/relationships" xmlns:p="http://schemas.openxmlformats.org/presentationml/2006/main">
  <p:tag name="NUM" val="2"/>
</p:tagLst>
</file>

<file path=ppt/tags/tag119.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20.xml><?xml version="1.0" encoding="utf-8"?>
<p:tagLst xmlns:a="http://schemas.openxmlformats.org/drawingml/2006/main" xmlns:r="http://schemas.openxmlformats.org/officeDocument/2006/relationships" xmlns:p="http://schemas.openxmlformats.org/presentationml/2006/main">
  <p:tag name="NUM" val="4"/>
</p:tagLst>
</file>

<file path=ppt/tags/tag121.xml><?xml version="1.0" encoding="utf-8"?>
<p:tagLst xmlns:a="http://schemas.openxmlformats.org/drawingml/2006/main" xmlns:r="http://schemas.openxmlformats.org/officeDocument/2006/relationships" xmlns:p="http://schemas.openxmlformats.org/presentationml/2006/main">
  <p:tag name="NUM" val="1"/>
</p:tagLst>
</file>

<file path=ppt/tags/tag122.xml><?xml version="1.0" encoding="utf-8"?>
<p:tagLst xmlns:a="http://schemas.openxmlformats.org/drawingml/2006/main" xmlns:r="http://schemas.openxmlformats.org/officeDocument/2006/relationships" xmlns:p="http://schemas.openxmlformats.org/presentationml/2006/main">
  <p:tag name="NUM" val="2"/>
</p:tagLst>
</file>

<file path=ppt/tags/tag123.xml><?xml version="1.0" encoding="utf-8"?>
<p:tagLst xmlns:a="http://schemas.openxmlformats.org/drawingml/2006/main" xmlns:r="http://schemas.openxmlformats.org/officeDocument/2006/relationships" xmlns:p="http://schemas.openxmlformats.org/presentationml/2006/main">
  <p:tag name="NUM" val="3"/>
</p:tagLst>
</file>

<file path=ppt/tags/tag124.xml><?xml version="1.0" encoding="utf-8"?>
<p:tagLst xmlns:a="http://schemas.openxmlformats.org/drawingml/2006/main" xmlns:r="http://schemas.openxmlformats.org/officeDocument/2006/relationships" xmlns:p="http://schemas.openxmlformats.org/presentationml/2006/main">
  <p:tag name="NUM" val="1"/>
</p:tagLst>
</file>

<file path=ppt/tags/tag125.xml><?xml version="1.0" encoding="utf-8"?>
<p:tagLst xmlns:a="http://schemas.openxmlformats.org/drawingml/2006/main" xmlns:r="http://schemas.openxmlformats.org/officeDocument/2006/relationships" xmlns:p="http://schemas.openxmlformats.org/presentationml/2006/main">
  <p:tag name="NUM" val="2"/>
</p:tagLst>
</file>

<file path=ppt/tags/tag126.xml><?xml version="1.0" encoding="utf-8"?>
<p:tagLst xmlns:a="http://schemas.openxmlformats.org/drawingml/2006/main" xmlns:r="http://schemas.openxmlformats.org/officeDocument/2006/relationships" xmlns:p="http://schemas.openxmlformats.org/presentationml/2006/main">
  <p:tag name="NUM" val="3"/>
</p:tagLst>
</file>

<file path=ppt/tags/tag127.xml><?xml version="1.0" encoding="utf-8"?>
<p:tagLst xmlns:a="http://schemas.openxmlformats.org/drawingml/2006/main" xmlns:r="http://schemas.openxmlformats.org/officeDocument/2006/relationships" xmlns:p="http://schemas.openxmlformats.org/presentationml/2006/main">
  <p:tag name="NUM" val="1"/>
</p:tagLst>
</file>

<file path=ppt/tags/tag128.xml><?xml version="1.0" encoding="utf-8"?>
<p:tagLst xmlns:a="http://schemas.openxmlformats.org/drawingml/2006/main" xmlns:r="http://schemas.openxmlformats.org/officeDocument/2006/relationships" xmlns:p="http://schemas.openxmlformats.org/presentationml/2006/main">
  <p:tag name="NUM" val="2"/>
</p:tagLst>
</file>

<file path=ppt/tags/tag129.xml><?xml version="1.0" encoding="utf-8"?>
<p:tagLst xmlns:a="http://schemas.openxmlformats.org/drawingml/2006/main" xmlns:r="http://schemas.openxmlformats.org/officeDocument/2006/relationships" xmlns:p="http://schemas.openxmlformats.org/presentationml/2006/main">
  <p:tag name="NUM" val="3"/>
</p:tagLst>
</file>

<file path=ppt/tags/tag13.xml><?xml version="1.0" encoding="utf-8"?>
<p:tagLst xmlns:a="http://schemas.openxmlformats.org/drawingml/2006/main" xmlns:r="http://schemas.openxmlformats.org/officeDocument/2006/relationships" xmlns:p="http://schemas.openxmlformats.org/presentationml/2006/main">
  <p:tag name="NUM" val="3"/>
</p:tagLst>
</file>

<file path=ppt/tags/tag130.xml><?xml version="1.0" encoding="utf-8"?>
<p:tagLst xmlns:a="http://schemas.openxmlformats.org/drawingml/2006/main" xmlns:r="http://schemas.openxmlformats.org/officeDocument/2006/relationships" xmlns:p="http://schemas.openxmlformats.org/presentationml/2006/main">
  <p:tag name="NUM" val="4"/>
</p:tagLst>
</file>

<file path=ppt/tags/tag131.xml><?xml version="1.0" encoding="utf-8"?>
<p:tagLst xmlns:a="http://schemas.openxmlformats.org/drawingml/2006/main" xmlns:r="http://schemas.openxmlformats.org/officeDocument/2006/relationships" xmlns:p="http://schemas.openxmlformats.org/presentationml/2006/main">
  <p:tag name="NUM" val="5"/>
</p:tagLst>
</file>

<file path=ppt/tags/tag132.xml><?xml version="1.0" encoding="utf-8"?>
<p:tagLst xmlns:a="http://schemas.openxmlformats.org/drawingml/2006/main" xmlns:r="http://schemas.openxmlformats.org/officeDocument/2006/relationships" xmlns:p="http://schemas.openxmlformats.org/presentationml/2006/main">
  <p:tag name="NUM" val="1"/>
</p:tagLst>
</file>

<file path=ppt/tags/tag133.xml><?xml version="1.0" encoding="utf-8"?>
<p:tagLst xmlns:a="http://schemas.openxmlformats.org/drawingml/2006/main" xmlns:r="http://schemas.openxmlformats.org/officeDocument/2006/relationships" xmlns:p="http://schemas.openxmlformats.org/presentationml/2006/main">
  <p:tag name="NUM" val="2"/>
</p:tagLst>
</file>

<file path=ppt/tags/tag134.xml><?xml version="1.0" encoding="utf-8"?>
<p:tagLst xmlns:a="http://schemas.openxmlformats.org/drawingml/2006/main" xmlns:r="http://schemas.openxmlformats.org/officeDocument/2006/relationships" xmlns:p="http://schemas.openxmlformats.org/presentationml/2006/main">
  <p:tag name="NUM" val="3"/>
</p:tagLst>
</file>

<file path=ppt/tags/tag135.xml><?xml version="1.0" encoding="utf-8"?>
<p:tagLst xmlns:a="http://schemas.openxmlformats.org/drawingml/2006/main" xmlns:r="http://schemas.openxmlformats.org/officeDocument/2006/relationships" xmlns:p="http://schemas.openxmlformats.org/presentationml/2006/main">
  <p:tag name="NUM" val="1"/>
</p:tagLst>
</file>

<file path=ppt/tags/tag136.xml><?xml version="1.0" encoding="utf-8"?>
<p:tagLst xmlns:a="http://schemas.openxmlformats.org/drawingml/2006/main" xmlns:r="http://schemas.openxmlformats.org/officeDocument/2006/relationships" xmlns:p="http://schemas.openxmlformats.org/presentationml/2006/main">
  <p:tag name="NUM" val="2"/>
</p:tagLst>
</file>

<file path=ppt/tags/tag137.xml><?xml version="1.0" encoding="utf-8"?>
<p:tagLst xmlns:a="http://schemas.openxmlformats.org/drawingml/2006/main" xmlns:r="http://schemas.openxmlformats.org/officeDocument/2006/relationships" xmlns:p="http://schemas.openxmlformats.org/presentationml/2006/main">
  <p:tag name="NUM" val="3"/>
</p:tagLst>
</file>

<file path=ppt/tags/tag138.xml><?xml version="1.0" encoding="utf-8"?>
<p:tagLst xmlns:a="http://schemas.openxmlformats.org/drawingml/2006/main" xmlns:r="http://schemas.openxmlformats.org/officeDocument/2006/relationships" xmlns:p="http://schemas.openxmlformats.org/presentationml/2006/main">
  <p:tag name="NUM" val="1"/>
</p:tagLst>
</file>

<file path=ppt/tags/tag139.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40.xml><?xml version="1.0" encoding="utf-8"?>
<p:tagLst xmlns:a="http://schemas.openxmlformats.org/drawingml/2006/main" xmlns:r="http://schemas.openxmlformats.org/officeDocument/2006/relationships" xmlns:p="http://schemas.openxmlformats.org/presentationml/2006/main">
  <p:tag name="NUM" val="3"/>
</p:tagLst>
</file>

<file path=ppt/tags/tag141.xml><?xml version="1.0" encoding="utf-8"?>
<p:tagLst xmlns:a="http://schemas.openxmlformats.org/drawingml/2006/main" xmlns:r="http://schemas.openxmlformats.org/officeDocument/2006/relationships" xmlns:p="http://schemas.openxmlformats.org/presentationml/2006/main">
  <p:tag name="NUM" val="1"/>
</p:tagLst>
</file>

<file path=ppt/tags/tag142.xml><?xml version="1.0" encoding="utf-8"?>
<p:tagLst xmlns:a="http://schemas.openxmlformats.org/drawingml/2006/main" xmlns:r="http://schemas.openxmlformats.org/officeDocument/2006/relationships" xmlns:p="http://schemas.openxmlformats.org/presentationml/2006/main">
  <p:tag name="NUM" val="2"/>
</p:tagLst>
</file>

<file path=ppt/tags/tag143.xml><?xml version="1.0" encoding="utf-8"?>
<p:tagLst xmlns:a="http://schemas.openxmlformats.org/drawingml/2006/main" xmlns:r="http://schemas.openxmlformats.org/officeDocument/2006/relationships" xmlns:p="http://schemas.openxmlformats.org/presentationml/2006/main">
  <p:tag name="NUM" val="3"/>
</p:tagLst>
</file>

<file path=ppt/tags/tag144.xml><?xml version="1.0" encoding="utf-8"?>
<p:tagLst xmlns:a="http://schemas.openxmlformats.org/drawingml/2006/main" xmlns:r="http://schemas.openxmlformats.org/officeDocument/2006/relationships" xmlns:p="http://schemas.openxmlformats.org/presentationml/2006/main">
  <p:tag name="NUM" val="4"/>
</p:tagLst>
</file>

<file path=ppt/tags/tag145.xml><?xml version="1.0" encoding="utf-8"?>
<p:tagLst xmlns:a="http://schemas.openxmlformats.org/drawingml/2006/main" xmlns:r="http://schemas.openxmlformats.org/officeDocument/2006/relationships" xmlns:p="http://schemas.openxmlformats.org/presentationml/2006/main">
  <p:tag name="NUM" val="1"/>
</p:tagLst>
</file>

<file path=ppt/tags/tag146.xml><?xml version="1.0" encoding="utf-8"?>
<p:tagLst xmlns:a="http://schemas.openxmlformats.org/drawingml/2006/main" xmlns:r="http://schemas.openxmlformats.org/officeDocument/2006/relationships" xmlns:p="http://schemas.openxmlformats.org/presentationml/2006/main">
  <p:tag name="NUM" val="2"/>
</p:tagLst>
</file>

<file path=ppt/tags/tag147.xml><?xml version="1.0" encoding="utf-8"?>
<p:tagLst xmlns:a="http://schemas.openxmlformats.org/drawingml/2006/main" xmlns:r="http://schemas.openxmlformats.org/officeDocument/2006/relationships" xmlns:p="http://schemas.openxmlformats.org/presentationml/2006/main">
  <p:tag name="NUM" val="3"/>
</p:tagLst>
</file>

<file path=ppt/tags/tag148.xml><?xml version="1.0" encoding="utf-8"?>
<p:tagLst xmlns:a="http://schemas.openxmlformats.org/drawingml/2006/main" xmlns:r="http://schemas.openxmlformats.org/officeDocument/2006/relationships" xmlns:p="http://schemas.openxmlformats.org/presentationml/2006/main">
  <p:tag name="NUM" val="4"/>
</p:tagLst>
</file>

<file path=ppt/tags/tag149.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2"/>
</p:tagLst>
</file>

<file path=ppt/tags/tag150.xml><?xml version="1.0" encoding="utf-8"?>
<p:tagLst xmlns:a="http://schemas.openxmlformats.org/drawingml/2006/main" xmlns:r="http://schemas.openxmlformats.org/officeDocument/2006/relationships" xmlns:p="http://schemas.openxmlformats.org/presentationml/2006/main">
  <p:tag name="NUM" val="2"/>
</p:tagLst>
</file>

<file path=ppt/tags/tag151.xml><?xml version="1.0" encoding="utf-8"?>
<p:tagLst xmlns:a="http://schemas.openxmlformats.org/drawingml/2006/main" xmlns:r="http://schemas.openxmlformats.org/officeDocument/2006/relationships" xmlns:p="http://schemas.openxmlformats.org/presentationml/2006/main">
  <p:tag name="NUM" val="3"/>
</p:tagLst>
</file>

<file path=ppt/tags/tag152.xml><?xml version="1.0" encoding="utf-8"?>
<p:tagLst xmlns:a="http://schemas.openxmlformats.org/drawingml/2006/main" xmlns:r="http://schemas.openxmlformats.org/officeDocument/2006/relationships" xmlns:p="http://schemas.openxmlformats.org/presentationml/2006/main">
  <p:tag name="NUM" val="1"/>
</p:tagLst>
</file>

<file path=ppt/tags/tag153.xml><?xml version="1.0" encoding="utf-8"?>
<p:tagLst xmlns:a="http://schemas.openxmlformats.org/drawingml/2006/main" xmlns:r="http://schemas.openxmlformats.org/officeDocument/2006/relationships" xmlns:p="http://schemas.openxmlformats.org/presentationml/2006/main">
  <p:tag name="NUM" val="2"/>
</p:tagLst>
</file>

<file path=ppt/tags/tag154.xml><?xml version="1.0" encoding="utf-8"?>
<p:tagLst xmlns:a="http://schemas.openxmlformats.org/drawingml/2006/main" xmlns:r="http://schemas.openxmlformats.org/officeDocument/2006/relationships" xmlns:p="http://schemas.openxmlformats.org/presentationml/2006/main">
  <p:tag name="NUM" val="3"/>
</p:tagLst>
</file>

<file path=ppt/tags/tag155.xml><?xml version="1.0" encoding="utf-8"?>
<p:tagLst xmlns:a="http://schemas.openxmlformats.org/drawingml/2006/main" xmlns:r="http://schemas.openxmlformats.org/officeDocument/2006/relationships" xmlns:p="http://schemas.openxmlformats.org/presentationml/2006/main">
  <p:tag name="NUM" val="1"/>
</p:tagLst>
</file>

<file path=ppt/tags/tag156.xml><?xml version="1.0" encoding="utf-8"?>
<p:tagLst xmlns:a="http://schemas.openxmlformats.org/drawingml/2006/main" xmlns:r="http://schemas.openxmlformats.org/officeDocument/2006/relationships" xmlns:p="http://schemas.openxmlformats.org/presentationml/2006/main">
  <p:tag name="NUM" val="2"/>
</p:tagLst>
</file>

<file path=ppt/tags/tag157.xml><?xml version="1.0" encoding="utf-8"?>
<p:tagLst xmlns:a="http://schemas.openxmlformats.org/drawingml/2006/main" xmlns:r="http://schemas.openxmlformats.org/officeDocument/2006/relationships" xmlns:p="http://schemas.openxmlformats.org/presentationml/2006/main">
  <p:tag name="NUM" val="3"/>
</p:tagLst>
</file>

<file path=ppt/tags/tag158.xml><?xml version="1.0" encoding="utf-8"?>
<p:tagLst xmlns:a="http://schemas.openxmlformats.org/drawingml/2006/main" xmlns:r="http://schemas.openxmlformats.org/officeDocument/2006/relationships" xmlns:p="http://schemas.openxmlformats.org/presentationml/2006/main">
  <p:tag name="NUM" val="4"/>
</p:tagLst>
</file>

<file path=ppt/tags/tag159.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3"/>
</p:tagLst>
</file>

<file path=ppt/tags/tag160.xml><?xml version="1.0" encoding="utf-8"?>
<p:tagLst xmlns:a="http://schemas.openxmlformats.org/drawingml/2006/main" xmlns:r="http://schemas.openxmlformats.org/officeDocument/2006/relationships" xmlns:p="http://schemas.openxmlformats.org/presentationml/2006/main">
  <p:tag name="NUM" val="2"/>
</p:tagLst>
</file>

<file path=ppt/tags/tag161.xml><?xml version="1.0" encoding="utf-8"?>
<p:tagLst xmlns:a="http://schemas.openxmlformats.org/drawingml/2006/main" xmlns:r="http://schemas.openxmlformats.org/officeDocument/2006/relationships" xmlns:p="http://schemas.openxmlformats.org/presentationml/2006/main">
  <p:tag name="NUM" val="3"/>
</p:tagLst>
</file>

<file path=ppt/tags/tag162.xml><?xml version="1.0" encoding="utf-8"?>
<p:tagLst xmlns:a="http://schemas.openxmlformats.org/drawingml/2006/main" xmlns:r="http://schemas.openxmlformats.org/officeDocument/2006/relationships" xmlns:p="http://schemas.openxmlformats.org/presentationml/2006/main">
  <p:tag name="NUM" val="1"/>
</p:tagLst>
</file>

<file path=ppt/tags/tag163.xml><?xml version="1.0" encoding="utf-8"?>
<p:tagLst xmlns:a="http://schemas.openxmlformats.org/drawingml/2006/main" xmlns:r="http://schemas.openxmlformats.org/officeDocument/2006/relationships" xmlns:p="http://schemas.openxmlformats.org/presentationml/2006/main">
  <p:tag name="NUM" val="2"/>
</p:tagLst>
</file>

<file path=ppt/tags/tag164.xml><?xml version="1.0" encoding="utf-8"?>
<p:tagLst xmlns:a="http://schemas.openxmlformats.org/drawingml/2006/main" xmlns:r="http://schemas.openxmlformats.org/officeDocument/2006/relationships" xmlns:p="http://schemas.openxmlformats.org/presentationml/2006/main">
  <p:tag name="NUM" val="3"/>
</p:tagLst>
</file>

<file path=ppt/tags/tag165.xml><?xml version="1.0" encoding="utf-8"?>
<p:tagLst xmlns:a="http://schemas.openxmlformats.org/drawingml/2006/main" xmlns:r="http://schemas.openxmlformats.org/officeDocument/2006/relationships" xmlns:p="http://schemas.openxmlformats.org/presentationml/2006/main">
  <p:tag name="NUM" val="1"/>
</p:tagLst>
</file>

<file path=ppt/tags/tag166.xml><?xml version="1.0" encoding="utf-8"?>
<p:tagLst xmlns:a="http://schemas.openxmlformats.org/drawingml/2006/main" xmlns:r="http://schemas.openxmlformats.org/officeDocument/2006/relationships" xmlns:p="http://schemas.openxmlformats.org/presentationml/2006/main">
  <p:tag name="NUM" val="2"/>
</p:tagLst>
</file>

<file path=ppt/tags/tag167.xml><?xml version="1.0" encoding="utf-8"?>
<p:tagLst xmlns:a="http://schemas.openxmlformats.org/drawingml/2006/main" xmlns:r="http://schemas.openxmlformats.org/officeDocument/2006/relationships" xmlns:p="http://schemas.openxmlformats.org/presentationml/2006/main">
  <p:tag name="NUM" val="3"/>
</p:tagLst>
</file>

<file path=ppt/tags/tag168.xml><?xml version="1.0" encoding="utf-8"?>
<p:tagLst xmlns:a="http://schemas.openxmlformats.org/drawingml/2006/main" xmlns:r="http://schemas.openxmlformats.org/officeDocument/2006/relationships" xmlns:p="http://schemas.openxmlformats.org/presentationml/2006/main">
  <p:tag name="NUM" val="4"/>
</p:tagLst>
</file>

<file path=ppt/tags/tag169.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70.xml><?xml version="1.0" encoding="utf-8"?>
<p:tagLst xmlns:a="http://schemas.openxmlformats.org/drawingml/2006/main" xmlns:r="http://schemas.openxmlformats.org/officeDocument/2006/relationships" xmlns:p="http://schemas.openxmlformats.org/presentationml/2006/main">
  <p:tag name="NUM" val="2"/>
</p:tagLst>
</file>

<file path=ppt/tags/tag171.xml><?xml version="1.0" encoding="utf-8"?>
<p:tagLst xmlns:a="http://schemas.openxmlformats.org/drawingml/2006/main" xmlns:r="http://schemas.openxmlformats.org/officeDocument/2006/relationships" xmlns:p="http://schemas.openxmlformats.org/presentationml/2006/main">
  <p:tag name="NUM" val="3"/>
</p:tagLst>
</file>

<file path=ppt/tags/tag172.xml><?xml version="1.0" encoding="utf-8"?>
<p:tagLst xmlns:a="http://schemas.openxmlformats.org/drawingml/2006/main" xmlns:r="http://schemas.openxmlformats.org/officeDocument/2006/relationships" xmlns:p="http://schemas.openxmlformats.org/presentationml/2006/main">
  <p:tag name="NUM" val="1"/>
</p:tagLst>
</file>

<file path=ppt/tags/tag173.xml><?xml version="1.0" encoding="utf-8"?>
<p:tagLst xmlns:a="http://schemas.openxmlformats.org/drawingml/2006/main" xmlns:r="http://schemas.openxmlformats.org/officeDocument/2006/relationships" xmlns:p="http://schemas.openxmlformats.org/presentationml/2006/main">
  <p:tag name="NUM" val="2"/>
</p:tagLst>
</file>

<file path=ppt/tags/tag174.xml><?xml version="1.0" encoding="utf-8"?>
<p:tagLst xmlns:a="http://schemas.openxmlformats.org/drawingml/2006/main" xmlns:r="http://schemas.openxmlformats.org/officeDocument/2006/relationships" xmlns:p="http://schemas.openxmlformats.org/presentationml/2006/main">
  <p:tag name="NUM" val="3"/>
</p:tagLst>
</file>

<file path=ppt/tags/tag175.xml><?xml version="1.0" encoding="utf-8"?>
<p:tagLst xmlns:a="http://schemas.openxmlformats.org/drawingml/2006/main" xmlns:r="http://schemas.openxmlformats.org/officeDocument/2006/relationships" xmlns:p="http://schemas.openxmlformats.org/presentationml/2006/main">
  <p:tag name="NUM" val="4"/>
</p:tagLst>
</file>

<file path=ppt/tags/tag176.xml><?xml version="1.0" encoding="utf-8"?>
<p:tagLst xmlns:a="http://schemas.openxmlformats.org/drawingml/2006/main" xmlns:r="http://schemas.openxmlformats.org/officeDocument/2006/relationships" xmlns:p="http://schemas.openxmlformats.org/presentationml/2006/main">
  <p:tag name="NUM" val="1"/>
</p:tagLst>
</file>

<file path=ppt/tags/tag177.xml><?xml version="1.0" encoding="utf-8"?>
<p:tagLst xmlns:a="http://schemas.openxmlformats.org/drawingml/2006/main" xmlns:r="http://schemas.openxmlformats.org/officeDocument/2006/relationships" xmlns:p="http://schemas.openxmlformats.org/presentationml/2006/main">
  <p:tag name="NUM" val="2"/>
</p:tagLst>
</file>

<file path=ppt/tags/tag178.xml><?xml version="1.0" encoding="utf-8"?>
<p:tagLst xmlns:a="http://schemas.openxmlformats.org/drawingml/2006/main" xmlns:r="http://schemas.openxmlformats.org/officeDocument/2006/relationships" xmlns:p="http://schemas.openxmlformats.org/presentationml/2006/main">
  <p:tag name="NUM" val="3"/>
</p:tagLst>
</file>

<file path=ppt/tags/tag179.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80.xml><?xml version="1.0" encoding="utf-8"?>
<p:tagLst xmlns:a="http://schemas.openxmlformats.org/drawingml/2006/main" xmlns:r="http://schemas.openxmlformats.org/officeDocument/2006/relationships" xmlns:p="http://schemas.openxmlformats.org/presentationml/2006/main">
  <p:tag name="NUM" val="2"/>
</p:tagLst>
</file>

<file path=ppt/tags/tag181.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1"/>
</p:tagLst>
</file>

<file path=ppt/tags/tag21.xml><?xml version="1.0" encoding="utf-8"?>
<p:tagLst xmlns:a="http://schemas.openxmlformats.org/drawingml/2006/main" xmlns:r="http://schemas.openxmlformats.org/officeDocument/2006/relationships" xmlns:p="http://schemas.openxmlformats.org/presentationml/2006/main">
  <p:tag name="NUM" val="2"/>
</p:tagLst>
</file>

<file path=ppt/tags/tag22.xml><?xml version="1.0" encoding="utf-8"?>
<p:tagLst xmlns:a="http://schemas.openxmlformats.org/drawingml/2006/main" xmlns:r="http://schemas.openxmlformats.org/officeDocument/2006/relationships" xmlns:p="http://schemas.openxmlformats.org/presentationml/2006/main">
  <p:tag name="NUM" val="3"/>
</p:tagLst>
</file>

<file path=ppt/tags/tag23.xml><?xml version="1.0" encoding="utf-8"?>
<p:tagLst xmlns:a="http://schemas.openxmlformats.org/drawingml/2006/main" xmlns:r="http://schemas.openxmlformats.org/officeDocument/2006/relationships" xmlns:p="http://schemas.openxmlformats.org/presentationml/2006/main">
  <p:tag name="NUM" val="4"/>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2"/>
</p:tagLst>
</file>

<file path=ppt/tags/tag26.xml><?xml version="1.0" encoding="utf-8"?>
<p:tagLst xmlns:a="http://schemas.openxmlformats.org/drawingml/2006/main" xmlns:r="http://schemas.openxmlformats.org/officeDocument/2006/relationships" xmlns:p="http://schemas.openxmlformats.org/presentationml/2006/main">
  <p:tag name="NUM" val="3"/>
</p:tagLst>
</file>

<file path=ppt/tags/tag27.xml><?xml version="1.0" encoding="utf-8"?>
<p:tagLst xmlns:a="http://schemas.openxmlformats.org/drawingml/2006/main" xmlns:r="http://schemas.openxmlformats.org/officeDocument/2006/relationships" xmlns:p="http://schemas.openxmlformats.org/presentationml/2006/main">
  <p:tag name="NUM" val="4"/>
</p:tagLst>
</file>

<file path=ppt/tags/tag28.xml><?xml version="1.0" encoding="utf-8"?>
<p:tagLst xmlns:a="http://schemas.openxmlformats.org/drawingml/2006/main" xmlns:r="http://schemas.openxmlformats.org/officeDocument/2006/relationships" xmlns:p="http://schemas.openxmlformats.org/presentationml/2006/main">
  <p:tag name="NUM" val="5"/>
</p:tagLst>
</file>

<file path=ppt/tags/tag29.xml><?xml version="1.0" encoding="utf-8"?>
<p:tagLst xmlns:a="http://schemas.openxmlformats.org/drawingml/2006/main" xmlns:r="http://schemas.openxmlformats.org/officeDocument/2006/relationships" xmlns:p="http://schemas.openxmlformats.org/presentationml/2006/main">
  <p:tag name="NUM" val="6"/>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1"/>
</p:tagLst>
</file>

<file path=ppt/tags/tag31.xml><?xml version="1.0" encoding="utf-8"?>
<p:tagLst xmlns:a="http://schemas.openxmlformats.org/drawingml/2006/main" xmlns:r="http://schemas.openxmlformats.org/officeDocument/2006/relationships" xmlns:p="http://schemas.openxmlformats.org/presentationml/2006/main">
  <p:tag name="NUM" val="2"/>
</p:tagLst>
</file>

<file path=ppt/tags/tag32.xml><?xml version="1.0" encoding="utf-8"?>
<p:tagLst xmlns:a="http://schemas.openxmlformats.org/drawingml/2006/main" xmlns:r="http://schemas.openxmlformats.org/officeDocument/2006/relationships" xmlns:p="http://schemas.openxmlformats.org/presentationml/2006/main">
  <p:tag name="NUM" val="3"/>
</p:tagLst>
</file>

<file path=ppt/tags/tag33.xml><?xml version="1.0" encoding="utf-8"?>
<p:tagLst xmlns:a="http://schemas.openxmlformats.org/drawingml/2006/main" xmlns:r="http://schemas.openxmlformats.org/officeDocument/2006/relationships" xmlns:p="http://schemas.openxmlformats.org/presentationml/2006/main">
  <p:tag name="NUM" val="1"/>
</p:tagLst>
</file>

<file path=ppt/tags/tag34.xml><?xml version="1.0" encoding="utf-8"?>
<p:tagLst xmlns:a="http://schemas.openxmlformats.org/drawingml/2006/main" xmlns:r="http://schemas.openxmlformats.org/officeDocument/2006/relationships" xmlns:p="http://schemas.openxmlformats.org/presentationml/2006/main">
  <p:tag name="NUM" val="2"/>
</p:tagLst>
</file>

<file path=ppt/tags/tag35.xml><?xml version="1.0" encoding="utf-8"?>
<p:tagLst xmlns:a="http://schemas.openxmlformats.org/drawingml/2006/main" xmlns:r="http://schemas.openxmlformats.org/officeDocument/2006/relationships" xmlns:p="http://schemas.openxmlformats.org/presentationml/2006/main">
  <p:tag name="NUM" val="3"/>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3"/>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2"/>
</p:tagLst>
</file>

<file path=ppt/tags/tag41.xml><?xml version="1.0" encoding="utf-8"?>
<p:tagLst xmlns:a="http://schemas.openxmlformats.org/drawingml/2006/main" xmlns:r="http://schemas.openxmlformats.org/officeDocument/2006/relationships" xmlns:p="http://schemas.openxmlformats.org/presentationml/2006/main">
  <p:tag name="NUM" val="3"/>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2"/>
</p:tagLst>
</file>

<file path=ppt/tags/tag44.xml><?xml version="1.0" encoding="utf-8"?>
<p:tagLst xmlns:a="http://schemas.openxmlformats.org/drawingml/2006/main" xmlns:r="http://schemas.openxmlformats.org/officeDocument/2006/relationships" xmlns:p="http://schemas.openxmlformats.org/presentationml/2006/main">
  <p:tag name="NUM" val="3"/>
</p:tagLst>
</file>

<file path=ppt/tags/tag45.xml><?xml version="1.0" encoding="utf-8"?>
<p:tagLst xmlns:a="http://schemas.openxmlformats.org/drawingml/2006/main" xmlns:r="http://schemas.openxmlformats.org/officeDocument/2006/relationships" xmlns:p="http://schemas.openxmlformats.org/presentationml/2006/main">
  <p:tag name="NUM" val="1"/>
</p:tagLst>
</file>

<file path=ppt/tags/tag46.xml><?xml version="1.0" encoding="utf-8"?>
<p:tagLst xmlns:a="http://schemas.openxmlformats.org/drawingml/2006/main" xmlns:r="http://schemas.openxmlformats.org/officeDocument/2006/relationships" xmlns:p="http://schemas.openxmlformats.org/presentationml/2006/main">
  <p:tag name="NUM" val="2"/>
</p:tagLst>
</file>

<file path=ppt/tags/tag47.xml><?xml version="1.0" encoding="utf-8"?>
<p:tagLst xmlns:a="http://schemas.openxmlformats.org/drawingml/2006/main" xmlns:r="http://schemas.openxmlformats.org/officeDocument/2006/relationships" xmlns:p="http://schemas.openxmlformats.org/presentationml/2006/main">
  <p:tag name="NUM" val="3"/>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50.xml><?xml version="1.0" encoding="utf-8"?>
<p:tagLst xmlns:a="http://schemas.openxmlformats.org/drawingml/2006/main" xmlns:r="http://schemas.openxmlformats.org/officeDocument/2006/relationships" xmlns:p="http://schemas.openxmlformats.org/presentationml/2006/main">
  <p:tag name="NUM" val="3"/>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NUM" val="1"/>
</p:tagLst>
</file>

<file path=ppt/tags/tag55.xml><?xml version="1.0" encoding="utf-8"?>
<p:tagLst xmlns:a="http://schemas.openxmlformats.org/drawingml/2006/main" xmlns:r="http://schemas.openxmlformats.org/officeDocument/2006/relationships" xmlns:p="http://schemas.openxmlformats.org/presentationml/2006/main">
  <p:tag name="NUM" val="2"/>
</p:tagLst>
</file>

<file path=ppt/tags/tag56.xml><?xml version="1.0" encoding="utf-8"?>
<p:tagLst xmlns:a="http://schemas.openxmlformats.org/drawingml/2006/main" xmlns:r="http://schemas.openxmlformats.org/officeDocument/2006/relationships" xmlns:p="http://schemas.openxmlformats.org/presentationml/2006/main">
  <p:tag name="NUM" val="3"/>
</p:tagLst>
</file>

<file path=ppt/tags/tag57.xml><?xml version="1.0" encoding="utf-8"?>
<p:tagLst xmlns:a="http://schemas.openxmlformats.org/drawingml/2006/main" xmlns:r="http://schemas.openxmlformats.org/officeDocument/2006/relationships" xmlns:p="http://schemas.openxmlformats.org/presentationml/2006/main">
  <p:tag name="NUM" val="1"/>
</p:tagLst>
</file>

<file path=ppt/tags/tag58.xml><?xml version="1.0" encoding="utf-8"?>
<p:tagLst xmlns:a="http://schemas.openxmlformats.org/drawingml/2006/main" xmlns:r="http://schemas.openxmlformats.org/officeDocument/2006/relationships" xmlns:p="http://schemas.openxmlformats.org/presentationml/2006/main">
  <p:tag name="NUM" val="2"/>
</p:tagLst>
</file>

<file path=ppt/tags/tag59.xml><?xml version="1.0" encoding="utf-8"?>
<p:tagLst xmlns:a="http://schemas.openxmlformats.org/drawingml/2006/main" xmlns:r="http://schemas.openxmlformats.org/officeDocument/2006/relationships" xmlns:p="http://schemas.openxmlformats.org/presentationml/2006/main">
  <p:tag name="NUM" val="3"/>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60.xml><?xml version="1.0" encoding="utf-8"?>
<p:tagLst xmlns:a="http://schemas.openxmlformats.org/drawingml/2006/main" xmlns:r="http://schemas.openxmlformats.org/officeDocument/2006/relationships" xmlns:p="http://schemas.openxmlformats.org/presentationml/2006/main">
  <p:tag name="NUM" val="1"/>
</p:tagLst>
</file>

<file path=ppt/tags/tag61.xml><?xml version="1.0" encoding="utf-8"?>
<p:tagLst xmlns:a="http://schemas.openxmlformats.org/drawingml/2006/main" xmlns:r="http://schemas.openxmlformats.org/officeDocument/2006/relationships" xmlns:p="http://schemas.openxmlformats.org/presentationml/2006/main">
  <p:tag name="NUM" val="2"/>
</p:tagLst>
</file>

<file path=ppt/tags/tag62.xml><?xml version="1.0" encoding="utf-8"?>
<p:tagLst xmlns:a="http://schemas.openxmlformats.org/drawingml/2006/main" xmlns:r="http://schemas.openxmlformats.org/officeDocument/2006/relationships" xmlns:p="http://schemas.openxmlformats.org/presentationml/2006/main">
  <p:tag name="NUM" val="3"/>
</p:tagLst>
</file>

<file path=ppt/tags/tag63.xml><?xml version="1.0" encoding="utf-8"?>
<p:tagLst xmlns:a="http://schemas.openxmlformats.org/drawingml/2006/main" xmlns:r="http://schemas.openxmlformats.org/officeDocument/2006/relationships" xmlns:p="http://schemas.openxmlformats.org/presentationml/2006/main">
  <p:tag name="NUM" val="1"/>
</p:tagLst>
</file>

<file path=ppt/tags/tag64.xml><?xml version="1.0" encoding="utf-8"?>
<p:tagLst xmlns:a="http://schemas.openxmlformats.org/drawingml/2006/main" xmlns:r="http://schemas.openxmlformats.org/officeDocument/2006/relationships" xmlns:p="http://schemas.openxmlformats.org/presentationml/2006/main">
  <p:tag name="NUM" val="2"/>
</p:tagLst>
</file>

<file path=ppt/tags/tag65.xml><?xml version="1.0" encoding="utf-8"?>
<p:tagLst xmlns:a="http://schemas.openxmlformats.org/drawingml/2006/main" xmlns:r="http://schemas.openxmlformats.org/officeDocument/2006/relationships" xmlns:p="http://schemas.openxmlformats.org/presentationml/2006/main">
  <p:tag name="NUM" val="3"/>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3"/>
</p:tagLst>
</file>

<file path=ppt/tags/tag69.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2"/>
</p:tagLst>
</file>

<file path=ppt/tags/tag71.xml><?xml version="1.0" encoding="utf-8"?>
<p:tagLst xmlns:a="http://schemas.openxmlformats.org/drawingml/2006/main" xmlns:r="http://schemas.openxmlformats.org/officeDocument/2006/relationships" xmlns:p="http://schemas.openxmlformats.org/presentationml/2006/main">
  <p:tag name="NUM" val="3"/>
</p:tagLst>
</file>

<file path=ppt/tags/tag72.xml><?xml version="1.0" encoding="utf-8"?>
<p:tagLst xmlns:a="http://schemas.openxmlformats.org/drawingml/2006/main" xmlns:r="http://schemas.openxmlformats.org/officeDocument/2006/relationships" xmlns:p="http://schemas.openxmlformats.org/presentationml/2006/main">
  <p:tag name="NUM" val="1"/>
</p:tagLst>
</file>

<file path=ppt/tags/tag73.xml><?xml version="1.0" encoding="utf-8"?>
<p:tagLst xmlns:a="http://schemas.openxmlformats.org/drawingml/2006/main" xmlns:r="http://schemas.openxmlformats.org/officeDocument/2006/relationships" xmlns:p="http://schemas.openxmlformats.org/presentationml/2006/main">
  <p:tag name="NUM" val="2"/>
</p:tagLst>
</file>

<file path=ppt/tags/tag74.xml><?xml version="1.0" encoding="utf-8"?>
<p:tagLst xmlns:a="http://schemas.openxmlformats.org/drawingml/2006/main" xmlns:r="http://schemas.openxmlformats.org/officeDocument/2006/relationships" xmlns:p="http://schemas.openxmlformats.org/presentationml/2006/main">
  <p:tag name="NUM" val="3"/>
</p:tagLst>
</file>

<file path=ppt/tags/tag75.xml><?xml version="1.0" encoding="utf-8"?>
<p:tagLst xmlns:a="http://schemas.openxmlformats.org/drawingml/2006/main" xmlns:r="http://schemas.openxmlformats.org/officeDocument/2006/relationships" xmlns:p="http://schemas.openxmlformats.org/presentationml/2006/main">
  <p:tag name="NUM" val="1"/>
</p:tagLst>
</file>

<file path=ppt/tags/tag76.xml><?xml version="1.0" encoding="utf-8"?>
<p:tagLst xmlns:a="http://schemas.openxmlformats.org/drawingml/2006/main" xmlns:r="http://schemas.openxmlformats.org/officeDocument/2006/relationships" xmlns:p="http://schemas.openxmlformats.org/presentationml/2006/main">
  <p:tag name="NUM" val="2"/>
</p:tagLst>
</file>

<file path=ppt/tags/tag77.xml><?xml version="1.0" encoding="utf-8"?>
<p:tagLst xmlns:a="http://schemas.openxmlformats.org/drawingml/2006/main" xmlns:r="http://schemas.openxmlformats.org/officeDocument/2006/relationships" xmlns:p="http://schemas.openxmlformats.org/presentationml/2006/main">
  <p:tag name="NUM" val="3"/>
</p:tagLst>
</file>

<file path=ppt/tags/tag78.xml><?xml version="1.0" encoding="utf-8"?>
<p:tagLst xmlns:a="http://schemas.openxmlformats.org/drawingml/2006/main" xmlns:r="http://schemas.openxmlformats.org/officeDocument/2006/relationships" xmlns:p="http://schemas.openxmlformats.org/presentationml/2006/main">
  <p:tag name="NUM" val="4"/>
</p:tagLst>
</file>

<file path=ppt/tags/tag79.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2"/>
</p:tagLst>
</file>

<file path=ppt/tags/tag81.xml><?xml version="1.0" encoding="utf-8"?>
<p:tagLst xmlns:a="http://schemas.openxmlformats.org/drawingml/2006/main" xmlns:r="http://schemas.openxmlformats.org/officeDocument/2006/relationships" xmlns:p="http://schemas.openxmlformats.org/presentationml/2006/main">
  <p:tag name="NUM" val="3"/>
</p:tagLst>
</file>

<file path=ppt/tags/tag82.xml><?xml version="1.0" encoding="utf-8"?>
<p:tagLst xmlns:a="http://schemas.openxmlformats.org/drawingml/2006/main" xmlns:r="http://schemas.openxmlformats.org/officeDocument/2006/relationships" xmlns:p="http://schemas.openxmlformats.org/presentationml/2006/main">
  <p:tag name="NUM" val="4"/>
</p:tagLst>
</file>

<file path=ppt/tags/tag83.xml><?xml version="1.0" encoding="utf-8"?>
<p:tagLst xmlns:a="http://schemas.openxmlformats.org/drawingml/2006/main" xmlns:r="http://schemas.openxmlformats.org/officeDocument/2006/relationships" xmlns:p="http://schemas.openxmlformats.org/presentationml/2006/main">
  <p:tag name="NUM" val="1"/>
</p:tagLst>
</file>

<file path=ppt/tags/tag84.xml><?xml version="1.0" encoding="utf-8"?>
<p:tagLst xmlns:a="http://schemas.openxmlformats.org/drawingml/2006/main" xmlns:r="http://schemas.openxmlformats.org/officeDocument/2006/relationships" xmlns:p="http://schemas.openxmlformats.org/presentationml/2006/main">
  <p:tag name="NUM" val="2"/>
</p:tagLst>
</file>

<file path=ppt/tags/tag85.xml><?xml version="1.0" encoding="utf-8"?>
<p:tagLst xmlns:a="http://schemas.openxmlformats.org/drawingml/2006/main" xmlns:r="http://schemas.openxmlformats.org/officeDocument/2006/relationships" xmlns:p="http://schemas.openxmlformats.org/presentationml/2006/main">
  <p:tag name="NUM" val="3"/>
</p:tagLst>
</file>

<file path=ppt/tags/tag86.xml><?xml version="1.0" encoding="utf-8"?>
<p:tagLst xmlns:a="http://schemas.openxmlformats.org/drawingml/2006/main" xmlns:r="http://schemas.openxmlformats.org/officeDocument/2006/relationships" xmlns:p="http://schemas.openxmlformats.org/presentationml/2006/main">
  <p:tag name="NUM" val="1"/>
</p:tagLst>
</file>

<file path=ppt/tags/tag87.xml><?xml version="1.0" encoding="utf-8"?>
<p:tagLst xmlns:a="http://schemas.openxmlformats.org/drawingml/2006/main" xmlns:r="http://schemas.openxmlformats.org/officeDocument/2006/relationships" xmlns:p="http://schemas.openxmlformats.org/presentationml/2006/main">
  <p:tag name="NUM" val="2"/>
</p:tagLst>
</file>

<file path=ppt/tags/tag88.xml><?xml version="1.0" encoding="utf-8"?>
<p:tagLst xmlns:a="http://schemas.openxmlformats.org/drawingml/2006/main" xmlns:r="http://schemas.openxmlformats.org/officeDocument/2006/relationships" xmlns:p="http://schemas.openxmlformats.org/presentationml/2006/main">
  <p:tag name="NUM" val="3"/>
</p:tagLst>
</file>

<file path=ppt/tags/tag89.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ags/tag90.xml><?xml version="1.0" encoding="utf-8"?>
<p:tagLst xmlns:a="http://schemas.openxmlformats.org/drawingml/2006/main" xmlns:r="http://schemas.openxmlformats.org/officeDocument/2006/relationships" xmlns:p="http://schemas.openxmlformats.org/presentationml/2006/main">
  <p:tag name="NUM" val="2"/>
</p:tagLst>
</file>

<file path=ppt/tags/tag91.xml><?xml version="1.0" encoding="utf-8"?>
<p:tagLst xmlns:a="http://schemas.openxmlformats.org/drawingml/2006/main" xmlns:r="http://schemas.openxmlformats.org/officeDocument/2006/relationships" xmlns:p="http://schemas.openxmlformats.org/presentationml/2006/main">
  <p:tag name="NUM" val="3"/>
</p:tagLst>
</file>

<file path=ppt/tags/tag92.xml><?xml version="1.0" encoding="utf-8"?>
<p:tagLst xmlns:a="http://schemas.openxmlformats.org/drawingml/2006/main" xmlns:r="http://schemas.openxmlformats.org/officeDocument/2006/relationships" xmlns:p="http://schemas.openxmlformats.org/presentationml/2006/main">
  <p:tag name="NUM" val="1"/>
</p:tagLst>
</file>

<file path=ppt/tags/tag93.xml><?xml version="1.0" encoding="utf-8"?>
<p:tagLst xmlns:a="http://schemas.openxmlformats.org/drawingml/2006/main" xmlns:r="http://schemas.openxmlformats.org/officeDocument/2006/relationships" xmlns:p="http://schemas.openxmlformats.org/presentationml/2006/main">
  <p:tag name="NUM" val="2"/>
</p:tagLst>
</file>

<file path=ppt/tags/tag94.xml><?xml version="1.0" encoding="utf-8"?>
<p:tagLst xmlns:a="http://schemas.openxmlformats.org/drawingml/2006/main" xmlns:r="http://schemas.openxmlformats.org/officeDocument/2006/relationships" xmlns:p="http://schemas.openxmlformats.org/presentationml/2006/main">
  <p:tag name="NUM" val="3"/>
</p:tagLst>
</file>

<file path=ppt/tags/tag95.xml><?xml version="1.0" encoding="utf-8"?>
<p:tagLst xmlns:a="http://schemas.openxmlformats.org/drawingml/2006/main" xmlns:r="http://schemas.openxmlformats.org/officeDocument/2006/relationships" xmlns:p="http://schemas.openxmlformats.org/presentationml/2006/main">
  <p:tag name="NUM" val="4"/>
</p:tagLst>
</file>

<file path=ppt/tags/tag96.xml><?xml version="1.0" encoding="utf-8"?>
<p:tagLst xmlns:a="http://schemas.openxmlformats.org/drawingml/2006/main" xmlns:r="http://schemas.openxmlformats.org/officeDocument/2006/relationships" xmlns:p="http://schemas.openxmlformats.org/presentationml/2006/main">
  <p:tag name="NUM" val="1"/>
</p:tagLst>
</file>

<file path=ppt/tags/tag97.xml><?xml version="1.0" encoding="utf-8"?>
<p:tagLst xmlns:a="http://schemas.openxmlformats.org/drawingml/2006/main" xmlns:r="http://schemas.openxmlformats.org/officeDocument/2006/relationships" xmlns:p="http://schemas.openxmlformats.org/presentationml/2006/main">
  <p:tag name="NUM" val="2"/>
</p:tagLst>
</file>

<file path=ppt/tags/tag98.xml><?xml version="1.0" encoding="utf-8"?>
<p:tagLst xmlns:a="http://schemas.openxmlformats.org/drawingml/2006/main" xmlns:r="http://schemas.openxmlformats.org/officeDocument/2006/relationships" xmlns:p="http://schemas.openxmlformats.org/presentationml/2006/main">
  <p:tag name="NUM" val="3"/>
</p:tagLst>
</file>

<file path=ppt/tags/tag99.xml><?xml version="1.0" encoding="utf-8"?>
<p:tagLst xmlns:a="http://schemas.openxmlformats.org/drawingml/2006/main" xmlns:r="http://schemas.openxmlformats.org/officeDocument/2006/relationships" xmlns:p="http://schemas.openxmlformats.org/presentationml/2006/main">
  <p:tag name="NUM" val="4"/>
</p:tagLst>
</file>

<file path=ppt/theme/theme1.xml><?xml version="1.0" encoding="utf-8"?>
<a:theme xmlns:a="http://schemas.openxmlformats.org/drawingml/2006/main" name="TS10188135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INF33307 - R01 - Concepts de gestion de projets</Template>
  <TotalTime>11511</TotalTime>
  <Words>4427</Words>
  <Application>Microsoft Office PowerPoint</Application>
  <PresentationFormat>Affichage à l'écran (4:3)</PresentationFormat>
  <Paragraphs>411</Paragraphs>
  <Slides>54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54</vt:i4>
      </vt:variant>
    </vt:vector>
  </HeadingPairs>
  <TitlesOfParts>
    <vt:vector size="58" baseType="lpstr">
      <vt:lpstr>Arial</vt:lpstr>
      <vt:lpstr>Calibri</vt:lpstr>
      <vt:lpstr>Times New Roman</vt:lpstr>
      <vt:lpstr>TS101881352</vt:lpstr>
      <vt:lpstr>La couche présentation</vt:lpstr>
      <vt:lpstr>Plan</vt:lpstr>
      <vt:lpstr>Introduction</vt:lpstr>
      <vt:lpstr>Patrons de la couche présentation</vt:lpstr>
      <vt:lpstr>Page Cache</vt:lpstr>
      <vt:lpstr>Page Cache</vt:lpstr>
      <vt:lpstr>Page Cache</vt:lpstr>
      <vt:lpstr>Page Cache</vt:lpstr>
      <vt:lpstr>Page Cache</vt:lpstr>
      <vt:lpstr>Sauvegarde des pages</vt:lpstr>
      <vt:lpstr>Sauvegarde des pages</vt:lpstr>
      <vt:lpstr>Indexation des pages</vt:lpstr>
      <vt:lpstr>Indexation des pages</vt:lpstr>
      <vt:lpstr>Rafraîchissement des pages — Absolute Expiration</vt:lpstr>
      <vt:lpstr>Rafraîchissement des pages — Vary-By-Parameter Caching</vt:lpstr>
      <vt:lpstr>Rafraîchissement des pages — Sliding Expiration Caching</vt:lpstr>
      <vt:lpstr>Page Cache — Avantages</vt:lpstr>
      <vt:lpstr>Page Cache — Avantages</vt:lpstr>
      <vt:lpstr>Page Cache — Inconvénients</vt:lpstr>
      <vt:lpstr>Page Cache — Inconvénients</vt:lpstr>
      <vt:lpstr>Cache Dependency</vt:lpstr>
      <vt:lpstr>Composite View</vt:lpstr>
      <vt:lpstr>Composite View</vt:lpstr>
      <vt:lpstr>Composite View</vt:lpstr>
      <vt:lpstr>Composite View</vt:lpstr>
      <vt:lpstr>Model View Controller (MVC) et ses variantes</vt:lpstr>
      <vt:lpstr>Model View Controller (MVC) et ses variantes</vt:lpstr>
      <vt:lpstr>Model View Controller (MVC) et ses variantes</vt:lpstr>
      <vt:lpstr>Model View Controller (MVC)</vt:lpstr>
      <vt:lpstr>Le patron MVP</vt:lpstr>
      <vt:lpstr>Model View ViewModel (MVVM)</vt:lpstr>
      <vt:lpstr>MVC, MVP et MVVM — Comparaison</vt:lpstr>
      <vt:lpstr>MVC, MVP et MVVM — Comparaison</vt:lpstr>
      <vt:lpstr>Template View</vt:lpstr>
      <vt:lpstr>Template View</vt:lpstr>
      <vt:lpstr>Transform View</vt:lpstr>
      <vt:lpstr>Two Step View</vt:lpstr>
      <vt:lpstr>Two Step View</vt:lpstr>
      <vt:lpstr>Exception Shielding</vt:lpstr>
      <vt:lpstr>Exception Shielding</vt:lpstr>
      <vt:lpstr>Page Controller</vt:lpstr>
      <vt:lpstr>Page Controller</vt:lpstr>
      <vt:lpstr>Page Controller</vt:lpstr>
      <vt:lpstr>Page Controller</vt:lpstr>
      <vt:lpstr>Page Controller</vt:lpstr>
      <vt:lpstr>Front Controller</vt:lpstr>
      <vt:lpstr>Front Controller</vt:lpstr>
      <vt:lpstr>Front Controller</vt:lpstr>
      <vt:lpstr>Application Controller</vt:lpstr>
      <vt:lpstr>Application Controller</vt:lpstr>
      <vt:lpstr>Intercepting Filter</vt:lpstr>
      <vt:lpstr>Intercepting Filter</vt:lpstr>
      <vt:lpstr>Asynchronous Callback</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couche présentation</dc:title>
  <dc:creator>Ismail Khriss</dc:creator>
  <cp:lastModifiedBy>Khriss Ismail</cp:lastModifiedBy>
  <cp:revision>311</cp:revision>
  <cp:lastPrinted>1601-01-01T00:00:00Z</cp:lastPrinted>
  <dcterms:created xsi:type="dcterms:W3CDTF">1601-01-01T00:00:00Z</dcterms:created>
  <dcterms:modified xsi:type="dcterms:W3CDTF">2023-11-05T17:08:53Z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y fmtid="{D5CDD505-2E9C-101B-9397-08002B2CF9AE}" pid="3" name="LCID">
    <vt:i4>1033</vt:i4>
  </property>
</Properties>
</file>