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7" r:id="rId1"/>
  </p:sldMasterIdLst>
  <p:notesMasterIdLst>
    <p:notesMasterId r:id="rId49"/>
  </p:notesMasterIdLst>
  <p:handoutMasterIdLst>
    <p:handoutMasterId r:id="rId50"/>
  </p:handoutMasterIdLst>
  <p:sldIdLst>
    <p:sldId id="466" r:id="rId2"/>
    <p:sldId id="523" r:id="rId3"/>
    <p:sldId id="524" r:id="rId4"/>
    <p:sldId id="525" r:id="rId5"/>
    <p:sldId id="526" r:id="rId6"/>
    <p:sldId id="527" r:id="rId7"/>
    <p:sldId id="528" r:id="rId8"/>
    <p:sldId id="529" r:id="rId9"/>
    <p:sldId id="530" r:id="rId10"/>
    <p:sldId id="531" r:id="rId11"/>
    <p:sldId id="532" r:id="rId12"/>
    <p:sldId id="533" r:id="rId13"/>
    <p:sldId id="534" r:id="rId14"/>
    <p:sldId id="535" r:id="rId15"/>
    <p:sldId id="536" r:id="rId16"/>
    <p:sldId id="537" r:id="rId17"/>
    <p:sldId id="538" r:id="rId18"/>
    <p:sldId id="539" r:id="rId19"/>
    <p:sldId id="540" r:id="rId20"/>
    <p:sldId id="541" r:id="rId21"/>
    <p:sldId id="542" r:id="rId22"/>
    <p:sldId id="543" r:id="rId23"/>
    <p:sldId id="544" r:id="rId24"/>
    <p:sldId id="545" r:id="rId25"/>
    <p:sldId id="546" r:id="rId26"/>
    <p:sldId id="547" r:id="rId27"/>
    <p:sldId id="548" r:id="rId28"/>
    <p:sldId id="549" r:id="rId29"/>
    <p:sldId id="550" r:id="rId30"/>
    <p:sldId id="551" r:id="rId31"/>
    <p:sldId id="552" r:id="rId32"/>
    <p:sldId id="553" r:id="rId33"/>
    <p:sldId id="554" r:id="rId34"/>
    <p:sldId id="555" r:id="rId35"/>
    <p:sldId id="556" r:id="rId36"/>
    <p:sldId id="557" r:id="rId37"/>
    <p:sldId id="558" r:id="rId38"/>
    <p:sldId id="559" r:id="rId39"/>
    <p:sldId id="560" r:id="rId40"/>
    <p:sldId id="561" r:id="rId41"/>
    <p:sldId id="562" r:id="rId42"/>
    <p:sldId id="563" r:id="rId43"/>
    <p:sldId id="564" r:id="rId44"/>
    <p:sldId id="565" r:id="rId45"/>
    <p:sldId id="566" r:id="rId46"/>
    <p:sldId id="567" r:id="rId47"/>
    <p:sldId id="568" r:id="rId4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CC"/>
    <a:srgbClr val="CC3300"/>
    <a:srgbClr val="003399"/>
    <a:srgbClr val="336699"/>
    <a:srgbClr val="008080"/>
    <a:srgbClr val="0099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5" autoAdjust="0"/>
  </p:normalViewPr>
  <p:slideViewPr>
    <p:cSldViewPr>
      <p:cViewPr varScale="1">
        <p:scale>
          <a:sx n="82" d="100"/>
          <a:sy n="82" d="100"/>
        </p:scale>
        <p:origin x="150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B9AAF189-94B4-4199-A461-C71AFD6B6D57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79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2875FDD5-CD56-4CBA-BD22-AEBCADDBAA8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077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325" y="762000"/>
            <a:ext cx="5111675" cy="2667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810000"/>
            <a:ext cx="5105400" cy="2133600"/>
          </a:xfrm>
        </p:spPr>
        <p:txBody>
          <a:bodyPr/>
          <a:lstStyle>
            <a:lvl1pPr marL="0" indent="0" algn="l">
              <a:buNone/>
              <a:defRPr b="1"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5CBE21-5FDB-494C-B01E-BA2E0B9F4404}" type="datetime1">
              <a:rPr lang="en-US" smtClean="0"/>
              <a:t>11/26/2023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48DF0C-65B1-40F4-AFE9-0A0D3EC44604}" type="slidenum">
              <a:rPr lang="en-US" altLang="en-US" smtClean="0"/>
              <a:pPr>
                <a:defRPr/>
              </a:pPr>
              <a:t>‹N°›</a:t>
            </a:fld>
            <a:endParaRPr lang="en-US" altLang="en-US"/>
          </a:p>
        </p:txBody>
      </p:sp>
      <p:sp>
        <p:nvSpPr>
          <p:cNvPr id="7" name="Text Box 43"/>
          <p:cNvSpPr txBox="1">
            <a:spLocks noChangeArrowheads="1"/>
          </p:cNvSpPr>
          <p:nvPr/>
        </p:nvSpPr>
        <p:spPr bwMode="auto">
          <a:xfrm>
            <a:off x="2951163" y="6165850"/>
            <a:ext cx="3095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fr-FR" sz="1400">
              <a:sym typeface="Symbol" pitchFamily="18" charset="2"/>
            </a:endParaRPr>
          </a:p>
        </p:txBody>
      </p:sp>
      <p:sp>
        <p:nvSpPr>
          <p:cNvPr id="8" name="Text Box 43">
            <a:extLst>
              <a:ext uri="{FF2B5EF4-FFF2-40B4-BE49-F238E27FC236}">
                <a16:creationId xmlns:a16="http://schemas.microsoft.com/office/drawing/2014/main" id="{3E2714E5-0C38-4E70-84F1-EB88B3173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1163" y="6165850"/>
            <a:ext cx="3095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fr-FR" sz="1400">
              <a:sym typeface="Symbol" pitchFamily="18" charset="2"/>
            </a:endParaRPr>
          </a:p>
        </p:txBody>
      </p:sp>
      <p:sp>
        <p:nvSpPr>
          <p:cNvPr id="9" name="Text Box 2091">
            <a:extLst>
              <a:ext uri="{FF2B5EF4-FFF2-40B4-BE49-F238E27FC236}">
                <a16:creationId xmlns:a16="http://schemas.microsoft.com/office/drawing/2014/main" id="{A1C8EAAB-085A-422B-B938-A91F21CE4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1163" y="6165850"/>
            <a:ext cx="3095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fr-FR" sz="1400">
              <a:sym typeface="Symbol" pitchFamily="18" charset="2"/>
            </a:endParaRPr>
          </a:p>
        </p:txBody>
      </p:sp>
      <p:sp>
        <p:nvSpPr>
          <p:cNvPr id="10" name="Text Box 1067">
            <a:extLst>
              <a:ext uri="{FF2B5EF4-FFF2-40B4-BE49-F238E27FC236}">
                <a16:creationId xmlns:a16="http://schemas.microsoft.com/office/drawing/2014/main" id="{A3AF5A7D-A8B7-42F4-947D-A0C01ECEED4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951163" y="6165850"/>
            <a:ext cx="3095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fr-FR" sz="140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93339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403874"/>
            <a:ext cx="7239000" cy="48768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EE8EA2-5630-44D9-BBA3-C4F76F057D1F}" type="datetime1">
              <a:rPr lang="en-US" smtClean="0"/>
              <a:t>11/26/2023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0D6EAA-1CB4-4869-A13F-B2676E34C5DF}" type="slidenum">
              <a:rPr lang="en-US" altLang="en-US" smtClean="0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123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19800" y="1371600"/>
            <a:ext cx="1828800" cy="4953000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371600"/>
            <a:ext cx="5791200" cy="49530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AD95E8-E127-4736-A540-C48749F63EFA}" type="datetime1">
              <a:rPr lang="en-US" smtClean="0"/>
              <a:t>11/26/2023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DC9489-029B-406B-B47B-1E153027F9FC}" type="slidenum">
              <a:rPr lang="en-US" altLang="en-US" smtClean="0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8255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re et diagramme ou organi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graphique SmartArt 2"/>
          <p:cNvSpPr>
            <a:spLocks noGrp="1"/>
          </p:cNvSpPr>
          <p:nvPr>
            <p:ph type="dgm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pPr lvl="0"/>
            <a:r>
              <a:rPr lang="fr-FR" noProof="0"/>
              <a:t>Cliquez sur l'icône pour ajouter un graphique SmartArt</a:t>
            </a:r>
            <a:endParaRPr lang="fr-CA" noProof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E1B7D-8754-42F5-A1D3-3E0DA7CDEC2A}" type="slidenum">
              <a:rPr lang="en-US" altLang="en-US" smtClean="0"/>
              <a:pPr>
                <a:defRPr/>
              </a:pPr>
              <a:t>‹N°›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CF781A-607E-4DA0-87A6-970259A6E2EC}" type="datetime1">
              <a:rPr lang="en-US" smtClean="0"/>
              <a:t>11/26/2023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9599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717F0F-7F06-4515-82A0-06CA7BCBCEE5}" type="datetime1">
              <a:rPr lang="en-US" smtClean="0"/>
              <a:t>11/26/2023</a:t>
            </a:fld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E1B7D-8754-42F5-A1D3-3E0DA7CDEC2A}" type="slidenum">
              <a:rPr lang="en-US" altLang="en-US" smtClean="0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0646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2FA06D-C6E6-40BB-84C4-E96FA8ACE923}" type="datetime1">
              <a:rPr lang="en-US" smtClean="0"/>
              <a:t>11/26/2023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3472A4-41BD-4654-A9B3-5023F30EEBDA}" type="slidenum">
              <a:rPr lang="en-US" altLang="en-US" smtClean="0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06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929187"/>
            <a:ext cx="5105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3733800"/>
            <a:ext cx="5105400" cy="11953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6B37ED-8584-493B-AC7D-ED948BEE6F60}" type="datetime1">
              <a:rPr lang="en-US" smtClean="0"/>
              <a:t>11/26/2023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664975-AAC5-4E9A-AB20-836C141F3C29}" type="slidenum">
              <a:rPr lang="en-US" altLang="en-US" smtClean="0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8842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798637"/>
            <a:ext cx="4267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98637"/>
            <a:ext cx="4267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CD48F-A007-41D2-81EC-7B196537CD20}" type="datetime1">
              <a:rPr lang="en-US" smtClean="0"/>
              <a:t>11/26/2023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E93A8B-6BF0-457C-BBDC-592E2148B75A}" type="slidenum">
              <a:rPr lang="en-US" altLang="en-US" smtClean="0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402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733550"/>
            <a:ext cx="42687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2373312"/>
            <a:ext cx="42687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33550"/>
            <a:ext cx="42703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73312"/>
            <a:ext cx="42703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C56D81-4D03-41F0-8015-8F830A1A5850}" type="datetime1">
              <a:rPr lang="en-US" smtClean="0"/>
              <a:t>11/26/2023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FE0A0C-01E5-4065-918B-C1AD0A56268E}" type="slidenum">
              <a:rPr lang="en-US" altLang="en-US" smtClean="0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1611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D3423A-FC9D-4491-A1DD-AE058874D937}" type="datetime1">
              <a:rPr lang="en-US" smtClean="0"/>
              <a:t>11/26/2023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574835-E682-4E26-A0AE-06A23EDB4B3D}" type="slidenum">
              <a:rPr lang="en-US" altLang="en-US" smtClean="0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2311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CAF89F-77F2-4947-9BB6-0FADBC20A3CD}" type="datetime1">
              <a:rPr lang="en-US" smtClean="0"/>
              <a:t>11/26/2023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21584-6C02-4B34-8CD5-5D7934FEDF7A}" type="slidenum">
              <a:rPr lang="en-US" altLang="en-US" smtClean="0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9398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6958"/>
            <a:ext cx="32369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71600"/>
            <a:ext cx="3968750" cy="490907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371600"/>
            <a:ext cx="3236913" cy="491360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F308D6-2B1E-43DB-A270-F9EA8F35A569}" type="datetime1">
              <a:rPr lang="en-US" smtClean="0"/>
              <a:t>11/26/2023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BB16F5-CA7D-41AD-8F07-38A71F0BADF1}" type="slidenum">
              <a:rPr lang="en-US" altLang="en-US" smtClean="0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0207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3000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0EB2F3-CB53-4F7C-A4F8-55033796E341}" type="datetime1">
              <a:rPr lang="en-US" smtClean="0"/>
              <a:t>11/26/2023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31D2CD-E801-4EED-BDF5-BD424D4EDBFB}" type="slidenum">
              <a:rPr lang="en-US" altLang="en-US" smtClean="0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542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76200"/>
            <a:ext cx="7239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403874"/>
            <a:ext cx="8686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425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2907114-20E2-49FD-80A5-B1B01F7790EF}" type="datetime1">
              <a:rPr lang="en-US" smtClean="0"/>
              <a:t>11/26/2023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7373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7CE1B7D-8754-42F5-A1D3-3E0DA7CDEC2A}" type="slidenum">
              <a:rPr lang="en-US" altLang="en-US" smtClean="0"/>
              <a:pPr>
                <a:defRPr/>
              </a:pPr>
              <a:t>‹N°›</a:t>
            </a:fld>
            <a:endParaRPr lang="en-US" altLang="en-US"/>
          </a:p>
        </p:txBody>
      </p:sp>
      <p:sp>
        <p:nvSpPr>
          <p:cNvPr id="7" name="Text Box 40"/>
          <p:cNvSpPr txBox="1">
            <a:spLocks noChangeArrowheads="1"/>
          </p:cNvSpPr>
          <p:nvPr/>
        </p:nvSpPr>
        <p:spPr bwMode="auto">
          <a:xfrm>
            <a:off x="2987675" y="6200775"/>
            <a:ext cx="3095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fr-FR" sz="1400">
              <a:sym typeface="Symbol" pitchFamily="18" charset="2"/>
            </a:endParaRPr>
          </a:p>
        </p:txBody>
      </p:sp>
      <p:sp>
        <p:nvSpPr>
          <p:cNvPr id="8" name="Text Box 40">
            <a:extLst>
              <a:ext uri="{FF2B5EF4-FFF2-40B4-BE49-F238E27FC236}">
                <a16:creationId xmlns:a16="http://schemas.microsoft.com/office/drawing/2014/main" id="{8420F1FA-9018-47E5-876D-49BA94BB9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6200775"/>
            <a:ext cx="3095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fr-FR" sz="1400">
              <a:sym typeface="Symbol" pitchFamily="18" charset="2"/>
            </a:endParaRPr>
          </a:p>
        </p:txBody>
      </p:sp>
      <p:sp>
        <p:nvSpPr>
          <p:cNvPr id="9" name="Text Box 40">
            <a:extLst>
              <a:ext uri="{FF2B5EF4-FFF2-40B4-BE49-F238E27FC236}">
                <a16:creationId xmlns:a16="http://schemas.microsoft.com/office/drawing/2014/main" id="{1868D0B8-0F56-41AD-84E5-2A67B19AEDD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987675" y="6200775"/>
            <a:ext cx="3095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fr-FR" sz="140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7032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7" Type="http://schemas.openxmlformats.org/officeDocument/2006/relationships/image" Target="../media/image10.jp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2.xml"/><Relationship Id="rId4" Type="http://schemas.openxmlformats.org/officeDocument/2006/relationships/tags" Target="../tags/tag4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tags" Target="../tags/tag4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9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5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7" Type="http://schemas.openxmlformats.org/officeDocument/2006/relationships/image" Target="../media/image15.png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9.xml"/><Relationship Id="rId4" Type="http://schemas.openxmlformats.org/officeDocument/2006/relationships/tags" Target="../tags/tag5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7" Type="http://schemas.openxmlformats.org/officeDocument/2006/relationships/image" Target="../media/image16.png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67.xml"/><Relationship Id="rId7" Type="http://schemas.openxmlformats.org/officeDocument/2006/relationships/image" Target="../media/image17.png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9.xml"/><Relationship Id="rId4" Type="http://schemas.openxmlformats.org/officeDocument/2006/relationships/tags" Target="../tags/tag6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7" Type="http://schemas.openxmlformats.org/officeDocument/2006/relationships/image" Target="../media/image19.gif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4.xml"/><Relationship Id="rId4" Type="http://schemas.openxmlformats.org/officeDocument/2006/relationships/tags" Target="../tags/tag7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7" Type="http://schemas.openxmlformats.org/officeDocument/2006/relationships/image" Target="../media/image20.png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9.xml"/><Relationship Id="rId4" Type="http://schemas.openxmlformats.org/officeDocument/2006/relationships/tags" Target="../tags/tag78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tags" Target="../tags/tag82.xml"/><Relationship Id="rId7" Type="http://schemas.openxmlformats.org/officeDocument/2006/relationships/image" Target="../media/image21.png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4.xml"/><Relationship Id="rId4" Type="http://schemas.openxmlformats.org/officeDocument/2006/relationships/tags" Target="../tags/tag8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7" Type="http://schemas.openxmlformats.org/officeDocument/2006/relationships/image" Target="../media/image22.jpg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9.xml"/><Relationship Id="rId4" Type="http://schemas.openxmlformats.org/officeDocument/2006/relationships/tags" Target="../tags/tag8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92.xml"/><Relationship Id="rId7" Type="http://schemas.openxmlformats.org/officeDocument/2006/relationships/image" Target="../media/image23.png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4.xml"/><Relationship Id="rId4" Type="http://schemas.openxmlformats.org/officeDocument/2006/relationships/tags" Target="../tags/tag9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97.xml"/><Relationship Id="rId7" Type="http://schemas.openxmlformats.org/officeDocument/2006/relationships/image" Target="../media/image24.png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9.xml"/><Relationship Id="rId4" Type="http://schemas.openxmlformats.org/officeDocument/2006/relationships/tags" Target="../tags/tag9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02.xml"/><Relationship Id="rId7" Type="http://schemas.openxmlformats.org/officeDocument/2006/relationships/image" Target="../media/image25.png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4.xml"/><Relationship Id="rId4" Type="http://schemas.openxmlformats.org/officeDocument/2006/relationships/tags" Target="../tags/tag10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7" Type="http://schemas.openxmlformats.org/officeDocument/2006/relationships/image" Target="../media/image26.png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9.xml"/><Relationship Id="rId4" Type="http://schemas.openxmlformats.org/officeDocument/2006/relationships/tags" Target="../tags/tag10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12.xml"/><Relationship Id="rId7" Type="http://schemas.openxmlformats.org/officeDocument/2006/relationships/image" Target="../media/image27.jpeg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4.xml"/><Relationship Id="rId4" Type="http://schemas.openxmlformats.org/officeDocument/2006/relationships/tags" Target="../tags/tag1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21.xml"/><Relationship Id="rId7" Type="http://schemas.openxmlformats.org/officeDocument/2006/relationships/image" Target="../media/image28.png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3.xml"/><Relationship Id="rId4" Type="http://schemas.openxmlformats.org/officeDocument/2006/relationships/tags" Target="../tags/tag1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26.xml"/><Relationship Id="rId7" Type="http://schemas.openxmlformats.org/officeDocument/2006/relationships/image" Target="../media/image29.png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8.xml"/><Relationship Id="rId4" Type="http://schemas.openxmlformats.org/officeDocument/2006/relationships/tags" Target="../tags/tag1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31.xml"/><Relationship Id="rId7" Type="http://schemas.openxmlformats.org/officeDocument/2006/relationships/image" Target="../media/image30.png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3.xml"/><Relationship Id="rId4" Type="http://schemas.openxmlformats.org/officeDocument/2006/relationships/tags" Target="../tags/tag13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36.xml"/><Relationship Id="rId7" Type="http://schemas.openxmlformats.org/officeDocument/2006/relationships/image" Target="../media/image30.png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8.xml"/><Relationship Id="rId4" Type="http://schemas.openxmlformats.org/officeDocument/2006/relationships/tags" Target="../tags/tag13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41.xml"/><Relationship Id="rId7" Type="http://schemas.openxmlformats.org/officeDocument/2006/relationships/image" Target="../media/image31.jpg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43.xml"/><Relationship Id="rId4" Type="http://schemas.openxmlformats.org/officeDocument/2006/relationships/tags" Target="../tags/tag14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46.xml"/><Relationship Id="rId7" Type="http://schemas.openxmlformats.org/officeDocument/2006/relationships/image" Target="../media/image32.png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6" Type="http://schemas.openxmlformats.org/officeDocument/2006/relationships/tags" Target="../tags/tag14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50.xml"/><Relationship Id="rId7" Type="http://schemas.openxmlformats.org/officeDocument/2006/relationships/image" Target="../media/image33.png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52.xml"/><Relationship Id="rId4" Type="http://schemas.openxmlformats.org/officeDocument/2006/relationships/tags" Target="../tags/tag15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155.xml"/><Relationship Id="rId7" Type="http://schemas.openxmlformats.org/officeDocument/2006/relationships/image" Target="../media/image34.png"/><Relationship Id="rId2" Type="http://schemas.openxmlformats.org/officeDocument/2006/relationships/tags" Target="../tags/tag154.xml"/><Relationship Id="rId1" Type="http://schemas.openxmlformats.org/officeDocument/2006/relationships/tags" Target="../tags/tag15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57.xml"/><Relationship Id="rId4" Type="http://schemas.openxmlformats.org/officeDocument/2006/relationships/tags" Target="../tags/tag15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160.xml"/><Relationship Id="rId7" Type="http://schemas.openxmlformats.org/officeDocument/2006/relationships/image" Target="../media/image34.png"/><Relationship Id="rId2" Type="http://schemas.openxmlformats.org/officeDocument/2006/relationships/tags" Target="../tags/tag159.xml"/><Relationship Id="rId1" Type="http://schemas.openxmlformats.org/officeDocument/2006/relationships/tags" Target="../tags/tag15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62.xml"/><Relationship Id="rId4" Type="http://schemas.openxmlformats.org/officeDocument/2006/relationships/tags" Target="../tags/tag16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165.xml"/><Relationship Id="rId7" Type="http://schemas.openxmlformats.org/officeDocument/2006/relationships/image" Target="../media/image35.png"/><Relationship Id="rId2" Type="http://schemas.openxmlformats.org/officeDocument/2006/relationships/tags" Target="../tags/tag164.xml"/><Relationship Id="rId1" Type="http://schemas.openxmlformats.org/officeDocument/2006/relationships/tags" Target="../tags/tag16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67.xml"/><Relationship Id="rId4" Type="http://schemas.openxmlformats.org/officeDocument/2006/relationships/tags" Target="../tags/tag16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" Type="http://schemas.openxmlformats.org/officeDocument/2006/relationships/tags" Target="../tags/tag168.xml"/><Relationship Id="rId4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173.xml"/><Relationship Id="rId2" Type="http://schemas.openxmlformats.org/officeDocument/2006/relationships/tags" Target="../tags/tag172.xml"/><Relationship Id="rId1" Type="http://schemas.openxmlformats.org/officeDocument/2006/relationships/tags" Target="../tags/tag171.xml"/><Relationship Id="rId4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176.xml"/><Relationship Id="rId2" Type="http://schemas.openxmlformats.org/officeDocument/2006/relationships/tags" Target="../tags/tag175.xml"/><Relationship Id="rId1" Type="http://schemas.openxmlformats.org/officeDocument/2006/relationships/tags" Target="../tags/tag174.xml"/><Relationship Id="rId5" Type="http://schemas.openxmlformats.org/officeDocument/2006/relationships/image" Target="../media/image36.jpeg"/><Relationship Id="rId4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179.xml"/><Relationship Id="rId2" Type="http://schemas.openxmlformats.org/officeDocument/2006/relationships/tags" Target="../tags/tag178.xml"/><Relationship Id="rId1" Type="http://schemas.openxmlformats.org/officeDocument/2006/relationships/tags" Target="../tags/tag177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4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185.xml"/><Relationship Id="rId2" Type="http://schemas.openxmlformats.org/officeDocument/2006/relationships/tags" Target="../tags/tag184.xml"/><Relationship Id="rId1" Type="http://schemas.openxmlformats.org/officeDocument/2006/relationships/tags" Target="../tags/tag183.xml"/><Relationship Id="rId4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188.xml"/><Relationship Id="rId2" Type="http://schemas.openxmlformats.org/officeDocument/2006/relationships/tags" Target="../tags/tag187.xml"/><Relationship Id="rId1" Type="http://schemas.openxmlformats.org/officeDocument/2006/relationships/tags" Target="../tags/tag186.xml"/><Relationship Id="rId4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" Type="http://schemas.openxmlformats.org/officeDocument/2006/relationships/tags" Target="../tags/tag189.xml"/><Relationship Id="rId4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194.xml"/><Relationship Id="rId2" Type="http://schemas.openxmlformats.org/officeDocument/2006/relationships/tags" Target="../tags/tag193.xml"/><Relationship Id="rId1" Type="http://schemas.openxmlformats.org/officeDocument/2006/relationships/tags" Target="../tags/tag192.xml"/><Relationship Id="rId5" Type="http://schemas.openxmlformats.org/officeDocument/2006/relationships/image" Target="NULL"/><Relationship Id="rId4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197.xml"/><Relationship Id="rId2" Type="http://schemas.openxmlformats.org/officeDocument/2006/relationships/tags" Target="../tags/tag196.xml"/><Relationship Id="rId1" Type="http://schemas.openxmlformats.org/officeDocument/2006/relationships/tags" Target="../tags/tag195.xml"/><Relationship Id="rId4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tags" Target="../tags/tag200.xml"/><Relationship Id="rId2" Type="http://schemas.openxmlformats.org/officeDocument/2006/relationships/tags" Target="../tags/tag199.xml"/><Relationship Id="rId1" Type="http://schemas.openxmlformats.org/officeDocument/2006/relationships/tags" Target="../tags/tag198.xml"/><Relationship Id="rId4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203.xml"/><Relationship Id="rId2" Type="http://schemas.openxmlformats.org/officeDocument/2006/relationships/tags" Target="../tags/tag202.xml"/><Relationship Id="rId1" Type="http://schemas.openxmlformats.org/officeDocument/2006/relationships/tags" Target="../tags/tag201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unifiedtao-en.blogspot.com/2011/01/complexity-of-tao.html" TargetMode="External"/><Relationship Id="rId3" Type="http://schemas.openxmlformats.org/officeDocument/2006/relationships/tags" Target="../tags/tag18.xml"/><Relationship Id="rId7" Type="http://schemas.openxmlformats.org/officeDocument/2006/relationships/image" Target="../media/image4.jpe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3.xml"/><Relationship Id="rId7" Type="http://schemas.openxmlformats.org/officeDocument/2006/relationships/image" Target="NUL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image" Target="../media/image8.png"/><Relationship Id="rId5" Type="http://schemas.openxmlformats.org/officeDocument/2006/relationships/tags" Target="../tags/tag30.xml"/><Relationship Id="rId10" Type="http://schemas.openxmlformats.org/officeDocument/2006/relationships/image" Target="../media/image7.png"/><Relationship Id="rId4" Type="http://schemas.openxmlformats.org/officeDocument/2006/relationships/tags" Target="../tags/tag29.xml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image" Target="../media/image9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6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altLang="fr-FR"/>
              <a:t>Métriques </a:t>
            </a:r>
            <a:r>
              <a:rPr lang="fr-CA" altLang="fr-FR" dirty="0"/>
              <a:t>et analytiques des logiciels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6A2B7F-320E-4C51-8006-5A5A7F068CA1}"/>
              </a:ext>
            </a:extLst>
          </p:cNvPr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28600" y="3810000"/>
            <a:ext cx="8303840" cy="2133600"/>
          </a:xfrm>
        </p:spPr>
        <p:txBody>
          <a:bodyPr>
            <a:normAutofit lnSpcReduction="10000"/>
          </a:bodyPr>
          <a:lstStyle/>
          <a:p>
            <a:r>
              <a:rPr lang="fr-CA" dirty="0"/>
              <a:t>INF33307</a:t>
            </a:r>
            <a:br>
              <a:rPr lang="fr-CA" dirty="0"/>
            </a:br>
            <a:r>
              <a:rPr lang="fr-CA" dirty="0"/>
              <a:t>Assurance de la qualité et gestion de projets informatiques</a:t>
            </a:r>
          </a:p>
          <a:p>
            <a:pPr algn="ctr"/>
            <a:r>
              <a:rPr lang="fr-CA" dirty="0"/>
              <a:t>				Ismaïl Khriss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765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28600" y="76200"/>
            <a:ext cx="8807896" cy="1143000"/>
          </a:xfrm>
        </p:spPr>
        <p:txBody>
          <a:bodyPr>
            <a:noAutofit/>
          </a:bodyPr>
          <a:lstStyle/>
          <a:p>
            <a:r>
              <a:rPr lang="fr-CA" altLang="fr-FR" sz="3600" dirty="0"/>
              <a:t>Métriques de conception orientée-objet (OO)</a:t>
            </a:r>
            <a:endParaRPr lang="en-US" altLang="fr-FR" sz="3600" dirty="0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6D4C4CE3-BDB5-4516-8204-BF139DFF1586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0578" y="1479078"/>
            <a:ext cx="9203940" cy="4876800"/>
          </a:xfrm>
        </p:spPr>
        <p:txBody>
          <a:bodyPr>
            <a:normAutofit/>
          </a:bodyPr>
          <a:lstStyle/>
          <a:p>
            <a:r>
              <a:rPr lang="fr-CA" altLang="fr-FR" dirty="0"/>
              <a:t>Nombreuses métriques proposées</a:t>
            </a:r>
          </a:p>
          <a:p>
            <a:r>
              <a:rPr lang="fr-CA" altLang="fr-FR" dirty="0"/>
              <a:t>La conception influence fortement la qualité logiciel                   </a:t>
            </a:r>
          </a:p>
          <a:p>
            <a:pPr marL="0" indent="0">
              <a:buNone/>
            </a:pPr>
            <a:endParaRPr lang="fr-CA" dirty="0"/>
          </a:p>
        </p:txBody>
      </p:sp>
      <p:sp>
        <p:nvSpPr>
          <p:cNvPr id="8195" name="Espace réservé du numéro de diapositive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9D88A47-09F8-426D-8798-40AC94DCB239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8197" name="Rectangle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04800" y="9906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952500" indent="-4953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352550" indent="-4381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52600" indent="-3810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fr-CA" altLang="fr-FR" sz="13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F1E3E7D-DA62-4489-81F7-641F1DB963A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629" y="3015849"/>
            <a:ext cx="2715838" cy="353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288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28600" y="76200"/>
            <a:ext cx="8123820" cy="1143000"/>
          </a:xfrm>
        </p:spPr>
        <p:txBody>
          <a:bodyPr>
            <a:normAutofit fontScale="90000"/>
          </a:bodyPr>
          <a:lstStyle/>
          <a:p>
            <a:r>
              <a:rPr lang="fr-CA" altLang="fr-FR" dirty="0"/>
              <a:t>OO - Métriques </a:t>
            </a:r>
            <a:r>
              <a:rPr lang="fr-CA" altLang="fr-FR" dirty="0" err="1"/>
              <a:t>Chidamber</a:t>
            </a:r>
            <a:r>
              <a:rPr lang="fr-CA" altLang="fr-FR" dirty="0"/>
              <a:t> et </a:t>
            </a:r>
            <a:r>
              <a:rPr lang="fr-CA" altLang="fr-FR" dirty="0" err="1"/>
              <a:t>Kemerer</a:t>
            </a:r>
            <a:r>
              <a:rPr lang="fr-CA" altLang="fr-FR" dirty="0"/>
              <a:t> (CK)</a:t>
            </a:r>
            <a:endParaRPr lang="en-US" altLang="fr-FR" dirty="0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6D4C4CE3-BDB5-4516-8204-BF139DFF1586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CA" altLang="fr-FR" dirty="0"/>
              <a:t>Weighted Methods per Class</a:t>
            </a:r>
            <a:r>
              <a:rPr lang="fr-CA" altLang="fr-FR" dirty="0"/>
              <a:t> (</a:t>
            </a:r>
            <a:r>
              <a:rPr lang="fr-CA" alt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WMC</a:t>
            </a:r>
            <a:r>
              <a:rPr lang="fr-CA" altLang="fr-FR" dirty="0"/>
              <a:t>)</a:t>
            </a:r>
          </a:p>
          <a:p>
            <a:r>
              <a:rPr lang="en-CA" altLang="fr-FR" dirty="0"/>
              <a:t>Number of Children</a:t>
            </a:r>
            <a:r>
              <a:rPr lang="fr-CA" altLang="fr-FR" dirty="0"/>
              <a:t> (</a:t>
            </a:r>
            <a:r>
              <a:rPr lang="fr-CA" alt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NOC</a:t>
            </a:r>
            <a:r>
              <a:rPr lang="fr-CA" altLang="fr-FR" dirty="0"/>
              <a:t>)</a:t>
            </a:r>
          </a:p>
          <a:p>
            <a:r>
              <a:rPr lang="en-CA" altLang="fr-FR" dirty="0"/>
              <a:t>Depth of Inheritance Tree</a:t>
            </a:r>
            <a:r>
              <a:rPr lang="fr-CA" altLang="fr-FR" dirty="0"/>
              <a:t> (</a:t>
            </a:r>
            <a:r>
              <a:rPr lang="fr-CA" alt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DIT</a:t>
            </a:r>
            <a:r>
              <a:rPr lang="fr-CA" altLang="fr-FR" dirty="0"/>
              <a:t>) </a:t>
            </a:r>
          </a:p>
          <a:p>
            <a:r>
              <a:rPr lang="en-CA" altLang="fr-FR" dirty="0"/>
              <a:t>Coupling Between object Classes</a:t>
            </a:r>
            <a:r>
              <a:rPr lang="fr-CA" altLang="fr-FR" dirty="0"/>
              <a:t> (</a:t>
            </a:r>
            <a:r>
              <a:rPr lang="fr-CA" alt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CBO</a:t>
            </a:r>
            <a:r>
              <a:rPr lang="fr-CA" altLang="fr-FR" dirty="0"/>
              <a:t>)</a:t>
            </a:r>
          </a:p>
          <a:p>
            <a:r>
              <a:rPr lang="en-CA" altLang="fr-FR" dirty="0"/>
              <a:t>Response for a Class</a:t>
            </a:r>
            <a:r>
              <a:rPr lang="fr-CA" altLang="fr-FR" dirty="0"/>
              <a:t> (</a:t>
            </a:r>
            <a:r>
              <a:rPr lang="fr-CA" alt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RFC</a:t>
            </a:r>
            <a:r>
              <a:rPr lang="fr-CA" altLang="fr-FR" dirty="0"/>
              <a:t>)</a:t>
            </a:r>
          </a:p>
          <a:p>
            <a:r>
              <a:rPr lang="en-US" dirty="0"/>
              <a:t>Lack of Cohesion in Methods</a:t>
            </a:r>
            <a:r>
              <a:rPr lang="fr-CA" altLang="fr-FR" dirty="0"/>
              <a:t> (</a:t>
            </a:r>
            <a:r>
              <a:rPr lang="fr-CA" alt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LCOM</a:t>
            </a:r>
            <a:r>
              <a:rPr lang="fr-CA" altLang="fr-FR" dirty="0"/>
              <a:t>)</a:t>
            </a:r>
          </a:p>
          <a:p>
            <a:endParaRPr lang="fr-CA" altLang="fr-FR" dirty="0"/>
          </a:p>
          <a:p>
            <a:pPr marL="0" indent="0">
              <a:buNone/>
            </a:pPr>
            <a:endParaRPr lang="fr-CA" dirty="0"/>
          </a:p>
        </p:txBody>
      </p:sp>
      <p:sp>
        <p:nvSpPr>
          <p:cNvPr id="8195" name="Espace réservé du numéro de diapositive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9D88A47-09F8-426D-8798-40AC94DCB239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8197" name="Rectangle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04800" y="9906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952500" indent="-4953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352550" indent="-4381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52600" indent="-3810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fr-CA" altLang="fr-FR" sz="13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670A4A5-2F3D-4B96-948C-537797D1C6F4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641" y="5071491"/>
            <a:ext cx="1580964" cy="158096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81600B9-45CB-4AB6-80FE-73F95B208211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174" y="5029998"/>
            <a:ext cx="1536693" cy="16639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268653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28600" y="76200"/>
            <a:ext cx="8686800" cy="1143000"/>
          </a:xfrm>
        </p:spPr>
        <p:txBody>
          <a:bodyPr>
            <a:noAutofit/>
          </a:bodyPr>
          <a:lstStyle/>
          <a:p>
            <a:r>
              <a:rPr lang="en-CA" altLang="fr-FR" sz="3600" dirty="0"/>
              <a:t>CK - Weighted Methods per Class</a:t>
            </a:r>
            <a:r>
              <a:rPr lang="fr-CA" altLang="fr-FR" sz="3600" dirty="0"/>
              <a:t> (WMC)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6D4C4CE3-BDB5-4516-8204-BF139DFF1586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A" dirty="0"/>
              <a:t>Pour une classe </a:t>
            </a:r>
            <a:r>
              <a:rPr lang="fr-CA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fr-CA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CA" dirty="0"/>
              <a:t>avec les méthodes </a:t>
            </a:r>
            <a:r>
              <a:rPr lang="fr-CA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fr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fr-CA" dirty="0"/>
              <a:t> , ... </a:t>
            </a:r>
            <a:r>
              <a:rPr lang="fr-CA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fr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2400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fr-CA" i="1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CA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fr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fr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, ... </a:t>
            </a:r>
            <a:r>
              <a:rPr lang="fr-CA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fr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2400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fr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dirty="0"/>
              <a:t>la complexité de ces méthodes</a:t>
            </a:r>
          </a:p>
          <a:p>
            <a:r>
              <a:rPr lang="fr-CA" dirty="0"/>
              <a:t>Alors</a:t>
            </a:r>
          </a:p>
          <a:p>
            <a:pPr marL="457200" lvl="1" indent="0">
              <a:buNone/>
            </a:pPr>
            <a:endParaRPr lang="fr-CA" altLang="fr-FR" sz="1400" dirty="0"/>
          </a:p>
          <a:p>
            <a:r>
              <a:rPr lang="fr-CA" altLang="fr-FR" dirty="0"/>
              <a:t>Si complexité = 1 </a:t>
            </a:r>
          </a:p>
          <a:p>
            <a:pPr lvl="1"/>
            <a:r>
              <a:rPr lang="fr-CA" altLang="fr-FR" dirty="0"/>
              <a:t>alors </a:t>
            </a:r>
            <a:r>
              <a:rPr lang="fr-CA" alt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WMC</a:t>
            </a:r>
            <a:r>
              <a:rPr lang="fr-CA" altLang="fr-FR" dirty="0"/>
              <a:t> = # de méthodes</a:t>
            </a:r>
          </a:p>
          <a:p>
            <a:endParaRPr lang="fr-CA" dirty="0"/>
          </a:p>
        </p:txBody>
      </p:sp>
      <p:sp>
        <p:nvSpPr>
          <p:cNvPr id="8195" name="Espace réservé du numéro de diapositive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9D88A47-09F8-426D-8798-40AC94DCB239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8197" name="Rectangle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04800" y="9906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952500" indent="-4953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352550" indent="-4381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52600" indent="-3810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fr-CA" altLang="fr-FR" sz="1300" dirty="0"/>
          </a:p>
        </p:txBody>
      </p:sp>
      <p:pic>
        <p:nvPicPr>
          <p:cNvPr id="1026" name="Picture 2" descr="WMC = \ sum ^ n_ {i = 1} c_i">
            <a:extLst>
              <a:ext uri="{FF2B5EF4-FFF2-40B4-BE49-F238E27FC236}">
                <a16:creationId xmlns:a16="http://schemas.microsoft.com/office/drawing/2014/main" id="{21B5D836-59F8-44F1-9EE0-C0CE02280DC0}"/>
              </a:ext>
            </a:extLst>
          </p:cNvPr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684" y="3000331"/>
            <a:ext cx="2196928" cy="85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2B7A09C6-2EDF-40CB-9C3A-181FC8CAFD5C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4451948" y="3819280"/>
            <a:ext cx="4572000" cy="2969180"/>
            <a:chOff x="4410235" y="3493510"/>
            <a:chExt cx="4572000" cy="2969180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C895858B-71C9-4934-8AEC-3594D7700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419600" y="4048119"/>
              <a:ext cx="4129336" cy="2029408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10AEC16-3F88-475C-AF62-4F3D1794869B}"/>
                </a:ext>
              </a:extLst>
            </p:cNvPr>
            <p:cNvSpPr/>
            <p:nvPr/>
          </p:nvSpPr>
          <p:spPr>
            <a:xfrm>
              <a:off x="5422556" y="3493510"/>
              <a:ext cx="237626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nl-NL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WMC</a:t>
              </a:r>
              <a:r>
                <a:rPr lang="nl-NL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</a:t>
              </a:r>
              <a:r>
                <a:rPr lang="nl-NL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Clothing</a:t>
              </a:r>
              <a:r>
                <a:rPr lang="nl-NL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= 1</a:t>
              </a:r>
            </a:p>
            <a:p>
              <a:pPr lvl="0"/>
              <a:r>
                <a:rPr lang="nl-NL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WMC</a:t>
              </a:r>
              <a:r>
                <a:rPr lang="nl-NL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</a:t>
              </a:r>
              <a:r>
                <a:rPr lang="nl-NL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Appliances</a:t>
              </a:r>
              <a:r>
                <a:rPr lang="nl-NL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= 4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1648FD6-A32B-4F2A-B373-AD80B23C55AF}"/>
                </a:ext>
              </a:extLst>
            </p:cNvPr>
            <p:cNvSpPr/>
            <p:nvPr/>
          </p:nvSpPr>
          <p:spPr>
            <a:xfrm>
              <a:off x="4410235" y="6093358"/>
              <a:ext cx="4572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fr-CA" dirty="0">
                  <a:latin typeface="Arial Narrow" panose="020B0606020202030204" pitchFamily="34" charset="0"/>
                </a:rPr>
                <a:t>http://www.literateprogramming.com/ooapply.pdf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8872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28600" y="76200"/>
            <a:ext cx="8686800" cy="1143000"/>
          </a:xfrm>
        </p:spPr>
        <p:txBody>
          <a:bodyPr>
            <a:normAutofit/>
          </a:bodyPr>
          <a:lstStyle/>
          <a:p>
            <a:r>
              <a:rPr lang="en-CA" altLang="fr-FR" dirty="0"/>
              <a:t>CK – WMC - </a:t>
            </a:r>
            <a:r>
              <a:rPr lang="fr-CA" altLang="fr-FR" dirty="0"/>
              <a:t>Intérêt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6D4C4CE3-BDB5-4516-8204-BF139DFF1586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A" sz="2800" dirty="0"/>
              <a:t>Prédire durée et efforts de</a:t>
            </a:r>
          </a:p>
          <a:p>
            <a:pPr lvl="1"/>
            <a:r>
              <a:rPr lang="fr-CA" sz="2400" dirty="0"/>
              <a:t>développement</a:t>
            </a:r>
          </a:p>
          <a:p>
            <a:pPr lvl="1"/>
            <a:r>
              <a:rPr lang="fr-CA" sz="2400" dirty="0"/>
              <a:t>maintenance</a:t>
            </a:r>
          </a:p>
          <a:p>
            <a:r>
              <a:rPr lang="fr-CA" sz="2800" dirty="0"/>
              <a:t>Un nombre de méthodes élevé</a:t>
            </a:r>
          </a:p>
          <a:p>
            <a:pPr lvl="1"/>
            <a:r>
              <a:rPr lang="fr-CA" sz="2400" dirty="0"/>
              <a:t>a un grand impact potentiel sur ses enfants</a:t>
            </a:r>
          </a:p>
          <a:p>
            <a:pPr lvl="1"/>
            <a:r>
              <a:rPr lang="fr-CA" sz="2400" dirty="0"/>
              <a:t>car ils hériteront de ses méthodes</a:t>
            </a:r>
          </a:p>
          <a:p>
            <a:r>
              <a:rPr lang="fr-CA" sz="2800" dirty="0"/>
              <a:t>Les classes avec plusieurs méthodes sont</a:t>
            </a:r>
          </a:p>
          <a:p>
            <a:pPr lvl="1"/>
            <a:r>
              <a:rPr lang="fr-CA" sz="2400" dirty="0"/>
              <a:t>susceptibles d’être plus spécifiques à l'application</a:t>
            </a:r>
          </a:p>
          <a:p>
            <a:pPr lvl="1"/>
            <a:r>
              <a:rPr lang="fr-CA" sz="2400" dirty="0"/>
              <a:t>ce qui limite la possibilité de réutilisation</a:t>
            </a:r>
          </a:p>
        </p:txBody>
      </p:sp>
      <p:sp>
        <p:nvSpPr>
          <p:cNvPr id="8195" name="Espace réservé du numéro de diapositive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9D88A47-09F8-426D-8798-40AC94DCB239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8197" name="Rectangle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04800" y="9906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952500" indent="-4953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352550" indent="-4381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52600" indent="-3810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fr-CA" altLang="fr-FR" sz="13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736AE1E-A6C7-4673-B76E-043F9A298A9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703" y="1556792"/>
            <a:ext cx="2715601" cy="139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85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28600" y="76200"/>
            <a:ext cx="8686800" cy="1143000"/>
          </a:xfrm>
        </p:spPr>
        <p:txBody>
          <a:bodyPr>
            <a:normAutofit/>
          </a:bodyPr>
          <a:lstStyle/>
          <a:p>
            <a:r>
              <a:rPr lang="en-CA" altLang="fr-FR" dirty="0"/>
              <a:t>CK - Number of Children</a:t>
            </a:r>
            <a:r>
              <a:rPr lang="fr-CA" altLang="fr-FR" dirty="0"/>
              <a:t> (NOC)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6D4C4CE3-BDB5-4516-8204-BF139DFF1586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A" altLang="fr-FR" dirty="0"/>
              <a:t>Nombre de classes </a:t>
            </a:r>
          </a:p>
          <a:p>
            <a:r>
              <a:rPr lang="fr-CA" altLang="fr-FR" dirty="0"/>
              <a:t>Immédiatement sous elle dans l’arbre d’héritage</a:t>
            </a:r>
          </a:p>
          <a:p>
            <a:endParaRPr lang="fr-CA" dirty="0"/>
          </a:p>
        </p:txBody>
      </p:sp>
      <p:sp>
        <p:nvSpPr>
          <p:cNvPr id="8195" name="Espace réservé du numéro de diapositive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9D88A47-09F8-426D-8798-40AC94DCB239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8197" name="Rectangle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04800" y="9906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952500" indent="-4953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352550" indent="-4381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52600" indent="-3810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fr-CA" altLang="fr-FR" sz="1300" dirty="0"/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5D0D5D3A-7B15-49BB-9F8E-BE58C0EDDDD6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2416451" y="2749016"/>
            <a:ext cx="5319366" cy="3969654"/>
            <a:chOff x="2627784" y="2802116"/>
            <a:chExt cx="4707298" cy="3678415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5F8BE50A-4017-4035-8693-66797C911D93}"/>
                </a:ext>
              </a:extLst>
            </p:cNvPr>
            <p:cNvGrpSpPr/>
            <p:nvPr/>
          </p:nvGrpSpPr>
          <p:grpSpPr>
            <a:xfrm>
              <a:off x="2627784" y="2802116"/>
              <a:ext cx="4707298" cy="3274469"/>
              <a:chOff x="2627784" y="2802116"/>
              <a:chExt cx="4707298" cy="3274469"/>
            </a:xfrm>
          </p:grpSpPr>
          <p:pic>
            <p:nvPicPr>
              <p:cNvPr id="4" name="Image 3">
                <a:extLst>
                  <a:ext uri="{FF2B5EF4-FFF2-40B4-BE49-F238E27FC236}">
                    <a16:creationId xmlns:a16="http://schemas.microsoft.com/office/drawing/2014/main" id="{752B1FA6-AB1A-4047-B21C-A078852FCE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27784" y="2802116"/>
                <a:ext cx="2916324" cy="3274469"/>
              </a:xfrm>
              <a:prstGeom prst="rect">
                <a:avLst/>
              </a:prstGeom>
            </p:spPr>
          </p:pic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15BEA7D-02F2-4D47-9C2A-89FB5E6BD7A9}"/>
                  </a:ext>
                </a:extLst>
              </p:cNvPr>
              <p:cNvSpPr/>
              <p:nvPr/>
            </p:nvSpPr>
            <p:spPr>
              <a:xfrm>
                <a:off x="5472100" y="3931207"/>
                <a:ext cx="1862982" cy="19678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nl-NL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NOC(C) = 2</a:t>
                </a:r>
              </a:p>
              <a:p>
                <a:pPr lvl="0"/>
                <a:r>
                  <a:rPr lang="nl-NL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NOC(C</a:t>
                </a:r>
                <a:r>
                  <a:rPr lang="nl-NL" sz="1600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lang="nl-NL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= 1</a:t>
                </a:r>
              </a:p>
              <a:p>
                <a:pPr lvl="0"/>
                <a:r>
                  <a:rPr lang="nl-NL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NOC(C</a:t>
                </a:r>
                <a:r>
                  <a:rPr lang="nl-NL" sz="1600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r>
                  <a:rPr lang="nl-NL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= 3</a:t>
                </a:r>
              </a:p>
              <a:p>
                <a:r>
                  <a:rPr lang="nl-NL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NOC(C</a:t>
                </a:r>
                <a:r>
                  <a:rPr lang="nl-NL" sz="1600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  <a:r>
                  <a:rPr lang="nl-NL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= 0</a:t>
                </a:r>
              </a:p>
              <a:p>
                <a:pPr lvl="0"/>
                <a:r>
                  <a:rPr lang="nl-NL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NOC(C</a:t>
                </a:r>
                <a:r>
                  <a:rPr lang="nl-NL" sz="1600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21</a:t>
                </a:r>
                <a:r>
                  <a:rPr lang="nl-NL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= 1</a:t>
                </a:r>
              </a:p>
              <a:p>
                <a:pPr lvl="0"/>
                <a:r>
                  <a:rPr lang="nl-NL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NOC(C</a:t>
                </a:r>
                <a:r>
                  <a:rPr lang="nl-NL" sz="1600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22</a:t>
                </a:r>
                <a:r>
                  <a:rPr lang="nl-NL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= 0</a:t>
                </a:r>
              </a:p>
              <a:p>
                <a:r>
                  <a:rPr lang="nl-NL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NOC(C</a:t>
                </a:r>
                <a:r>
                  <a:rPr lang="nl-NL" sz="1600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23</a:t>
                </a:r>
                <a:r>
                  <a:rPr lang="nl-NL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= 0</a:t>
                </a:r>
              </a:p>
              <a:p>
                <a:pPr lvl="0"/>
                <a:r>
                  <a:rPr lang="nl-NL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NOC(C</a:t>
                </a:r>
                <a:r>
                  <a:rPr lang="nl-NL" sz="1600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211</a:t>
                </a:r>
                <a:r>
                  <a:rPr lang="nl-NL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= 0</a:t>
                </a:r>
                <a:endParaRPr lang="nl-NL" dirty="0">
                  <a:effectLst/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C3C97F5-CAEE-482A-A808-76525FD97CEC}"/>
                </a:ext>
              </a:extLst>
            </p:cNvPr>
            <p:cNvSpPr/>
            <p:nvPr/>
          </p:nvSpPr>
          <p:spPr>
            <a:xfrm>
              <a:off x="2657059" y="6218921"/>
              <a:ext cx="4572000" cy="2616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fr-CA" sz="1100" dirty="0">
                  <a:latin typeface="Arial Narrow" panose="020B0606020202030204" pitchFamily="34" charset="0"/>
                </a:rPr>
                <a:t>http://www.1000sourcecodes.com/2012/05/software-engineering-class-oriented.html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9887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28600" y="76200"/>
            <a:ext cx="8686800" cy="1143000"/>
          </a:xfrm>
        </p:spPr>
        <p:txBody>
          <a:bodyPr>
            <a:normAutofit/>
          </a:bodyPr>
          <a:lstStyle/>
          <a:p>
            <a:r>
              <a:rPr lang="en-CA" altLang="fr-FR" dirty="0"/>
              <a:t>CK – </a:t>
            </a:r>
            <a:r>
              <a:rPr lang="fr-CA" altLang="fr-FR" dirty="0"/>
              <a:t>NOC - Intérêt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6D4C4CE3-BDB5-4516-8204-BF139DFF1586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28600" y="1403874"/>
            <a:ext cx="8915400" cy="4876800"/>
          </a:xfrm>
        </p:spPr>
        <p:txBody>
          <a:bodyPr>
            <a:normAutofit/>
          </a:bodyPr>
          <a:lstStyle/>
          <a:p>
            <a:r>
              <a:rPr lang="fr-CA" dirty="0"/>
              <a:t>Plus le nombre d’enfants d’une classe est grand</a:t>
            </a:r>
          </a:p>
          <a:p>
            <a:pPr lvl="1"/>
            <a:r>
              <a:rPr lang="fr-CA" dirty="0"/>
              <a:t>plus sa réutilisation est importante</a:t>
            </a:r>
          </a:p>
          <a:p>
            <a:pPr lvl="2"/>
            <a:r>
              <a:rPr lang="fr-CA" dirty="0"/>
              <a:t>car l’héritage est une forme de réutilisation</a:t>
            </a:r>
          </a:p>
          <a:p>
            <a:pPr lvl="1"/>
            <a:r>
              <a:rPr lang="fr-CA" dirty="0"/>
              <a:t>plus grande est la chance d’une abstraction inadéquate</a:t>
            </a:r>
          </a:p>
          <a:p>
            <a:pPr lvl="2"/>
            <a:r>
              <a:rPr lang="fr-CA" dirty="0"/>
              <a:t>il peut s’agir d’une mauvaise utilisation de l’héritage</a:t>
            </a:r>
          </a:p>
          <a:p>
            <a:pPr lvl="1"/>
            <a:r>
              <a:rPr lang="fr-CA" dirty="0"/>
              <a:t>plus il faut tester les méthodes de cette classe</a:t>
            </a:r>
          </a:p>
        </p:txBody>
      </p:sp>
      <p:sp>
        <p:nvSpPr>
          <p:cNvPr id="8195" name="Espace réservé du numéro de diapositive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9D88A47-09F8-426D-8798-40AC94DCB239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8197" name="Rectangle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04800" y="9906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952500" indent="-4953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352550" indent="-4381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52600" indent="-3810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fr-CA" altLang="fr-FR" sz="1300" dirty="0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3E1D6FDE-DE75-4E63-8F8C-596465BD3671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2005086" y="4377563"/>
            <a:ext cx="5342263" cy="2417195"/>
            <a:chOff x="1727684" y="4437910"/>
            <a:chExt cx="5342263" cy="2417195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37B0A805-1EA8-410D-BE24-75A410C78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4004107" y="4581845"/>
              <a:ext cx="1193631" cy="2265688"/>
            </a:xfrm>
            <a:prstGeom prst="rect">
              <a:avLst/>
            </a:prstGeom>
          </p:spPr>
        </p:pic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34ABDAF0-9FD4-4097-86D3-0294B0D6E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7684" y="4437910"/>
              <a:ext cx="2322361" cy="2417195"/>
            </a:xfrm>
            <a:prstGeom prst="rect">
              <a:avLst/>
            </a:prstGeom>
          </p:spPr>
        </p:pic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48547BC8-4D0F-4F38-8669-B314BF7E0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97738" y="5255119"/>
              <a:ext cx="830362" cy="1576151"/>
            </a:xfrm>
            <a:prstGeom prst="rect">
              <a:avLst/>
            </a:prstGeom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AF901087-C69A-4A09-82B6-08CFCADF1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13831" y="4845826"/>
              <a:ext cx="1056116" cy="20046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3516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28600" y="76200"/>
            <a:ext cx="8807896" cy="1143000"/>
          </a:xfrm>
        </p:spPr>
        <p:txBody>
          <a:bodyPr>
            <a:normAutofit/>
          </a:bodyPr>
          <a:lstStyle/>
          <a:p>
            <a:r>
              <a:rPr lang="en-CA" altLang="fr-FR" dirty="0"/>
              <a:t>CK - Depth of Inheritance Tree</a:t>
            </a:r>
            <a:r>
              <a:rPr lang="fr-CA" altLang="fr-FR" dirty="0"/>
              <a:t> (DIT) 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6D4C4CE3-BDB5-4516-8204-BF139DFF1586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A" altLang="fr-FR" dirty="0"/>
              <a:t>Longueur du chemin le plus long</a:t>
            </a:r>
          </a:p>
          <a:p>
            <a:pPr lvl="1"/>
            <a:r>
              <a:rPr lang="fr-CA" altLang="fr-FR" dirty="0"/>
              <a:t>de la classe à la racine de son arbre d’héritage</a:t>
            </a:r>
          </a:p>
        </p:txBody>
      </p:sp>
      <p:sp>
        <p:nvSpPr>
          <p:cNvPr id="8195" name="Espace réservé du numéro de diapositive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9D88A47-09F8-426D-8798-40AC94DCB239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8197" name="Rectangle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04800" y="9906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952500" indent="-4953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352550" indent="-4381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52600" indent="-3810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fr-CA" altLang="fr-FR" sz="1300" dirty="0"/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83AE5960-BB74-40FC-9B1D-088533EA84D9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2735796" y="2859911"/>
            <a:ext cx="5256584" cy="3861564"/>
            <a:chOff x="3563888" y="2878256"/>
            <a:chExt cx="5256584" cy="3861564"/>
          </a:xfrm>
        </p:grpSpPr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9A80AAC0-9DDD-4CD2-93C8-1F92C2F236E1}"/>
                </a:ext>
              </a:extLst>
            </p:cNvPr>
            <p:cNvGrpSpPr/>
            <p:nvPr/>
          </p:nvGrpSpPr>
          <p:grpSpPr>
            <a:xfrm>
              <a:off x="3563888" y="2878256"/>
              <a:ext cx="5256584" cy="3733800"/>
              <a:chOff x="2735796" y="2645964"/>
              <a:chExt cx="5256584" cy="3733800"/>
            </a:xfrm>
          </p:grpSpPr>
          <p:pic>
            <p:nvPicPr>
              <p:cNvPr id="3" name="Image 2">
                <a:extLst>
                  <a:ext uri="{FF2B5EF4-FFF2-40B4-BE49-F238E27FC236}">
                    <a16:creationId xmlns:a16="http://schemas.microsoft.com/office/drawing/2014/main" id="{59B8FA2C-FAD8-4C47-8AD2-A682C61550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35796" y="2645964"/>
                <a:ext cx="2981325" cy="3733800"/>
              </a:xfrm>
              <a:prstGeom prst="rect">
                <a:avLst/>
              </a:prstGeom>
            </p:spPr>
          </p:pic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C405524-BEC3-4D35-91C8-B79DEE7E4FF1}"/>
                  </a:ext>
                </a:extLst>
              </p:cNvPr>
              <p:cNvSpPr/>
              <p:nvPr/>
            </p:nvSpPr>
            <p:spPr>
              <a:xfrm>
                <a:off x="5778308" y="3970882"/>
                <a:ext cx="2214072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nl-NL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DIT(C0) = 0</a:t>
                </a:r>
              </a:p>
              <a:p>
                <a:pPr lvl="0"/>
                <a:r>
                  <a:rPr lang="nl-NL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DIT(C0’) = 0</a:t>
                </a:r>
              </a:p>
              <a:p>
                <a:pPr lvl="0"/>
                <a:r>
                  <a:rPr lang="nl-NL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DIT(C1) = 1</a:t>
                </a:r>
              </a:p>
              <a:p>
                <a:pPr lvl="0"/>
                <a:r>
                  <a:rPr lang="nl-NL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DIT(C2) = 2</a:t>
                </a:r>
              </a:p>
              <a:p>
                <a:pPr lvl="0"/>
                <a:r>
                  <a:rPr lang="nl-NL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DIT(C3) = 3</a:t>
                </a:r>
              </a:p>
              <a:p>
                <a:pPr lvl="0"/>
                <a:r>
                  <a:rPr lang="nl-NL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DIT(C4) = 4</a:t>
                </a:r>
                <a:endParaRPr lang="nl-NL" dirty="0">
                  <a:effectLst/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01DBBD7-8036-48B3-BEE4-C77689AA104C}"/>
                </a:ext>
              </a:extLst>
            </p:cNvPr>
            <p:cNvSpPr/>
            <p:nvPr/>
          </p:nvSpPr>
          <p:spPr>
            <a:xfrm>
              <a:off x="3699333" y="6524376"/>
              <a:ext cx="4572000" cy="21544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fr-CA" sz="800" dirty="0">
                  <a:latin typeface="Arial Narrow" panose="020B0606020202030204" pitchFamily="34" charset="0"/>
                </a:rPr>
                <a:t>http://support.objecteering.com/objecteering6.1/help/us/metrics/metrics_in_detail/depth_of_inheritance_tree.htm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4823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CA" altLang="fr-FR" dirty="0"/>
              <a:t>CK - DIT - </a:t>
            </a:r>
            <a:r>
              <a:rPr lang="fr-CA" altLang="fr-FR" dirty="0"/>
              <a:t>Intérêt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C092C89D-5EFD-4D7E-BF9D-F9747EA2E785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228600" y="1403874"/>
            <a:ext cx="8915400" cy="4876800"/>
          </a:xfrm>
        </p:spPr>
        <p:txBody>
          <a:bodyPr>
            <a:normAutofit/>
          </a:bodyPr>
          <a:lstStyle/>
          <a:p>
            <a:pPr lvl="0"/>
            <a:r>
              <a:rPr lang="fr-FR" altLang="fr-FR" dirty="0"/>
              <a:t>Plus une classe est profonde dans la hiérarchie</a:t>
            </a:r>
          </a:p>
          <a:p>
            <a:pPr lvl="1"/>
            <a:r>
              <a:rPr lang="fr-FR" altLang="fr-FR" dirty="0"/>
              <a:t>plus elle peut hériter de méthodes</a:t>
            </a:r>
          </a:p>
          <a:p>
            <a:pPr lvl="1"/>
            <a:r>
              <a:rPr lang="fr-FR" altLang="fr-FR" dirty="0"/>
              <a:t>ce qui complique la prédiction de son comportement</a:t>
            </a:r>
          </a:p>
          <a:p>
            <a:pPr lvl="1"/>
            <a:r>
              <a:rPr lang="fr-FR" altLang="fr-FR" dirty="0"/>
              <a:t>plus ses méthodes risquent d’être réutilisées</a:t>
            </a:r>
          </a:p>
          <a:p>
            <a:pPr lvl="0"/>
            <a:r>
              <a:rPr lang="fr-FR" altLang="fr-FR" dirty="0"/>
              <a:t>Les arbres profonds compliquent la conception</a:t>
            </a:r>
          </a:p>
          <a:p>
            <a:pPr lvl="1"/>
            <a:r>
              <a:rPr lang="fr-FR" altLang="fr-FR" dirty="0"/>
              <a:t>car plus de méthodes et de classes sont impliquées </a:t>
            </a:r>
          </a:p>
        </p:txBody>
      </p:sp>
      <p:sp>
        <p:nvSpPr>
          <p:cNvPr id="8195" name="Espace réservé du numéro de diapositive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9D88A47-09F8-426D-8798-40AC94DCB239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8197" name="Rectangle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04800" y="9906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952500" indent="-4953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352550" indent="-4381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52600" indent="-3810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fr-CA" altLang="fr-FR" sz="1300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9DEB75E8-E9A1-4A42-BE78-3C2787B4164D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2370269" y="4671785"/>
            <a:ext cx="3248472" cy="2186215"/>
            <a:chOff x="2370269" y="4671785"/>
            <a:chExt cx="3248472" cy="2186215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3661AF79-D326-4EAA-BAFC-47B7E642F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9812" y="4671785"/>
              <a:ext cx="2738929" cy="2172463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A6839EE-E4BD-4351-A1E9-7882B166D078}"/>
                </a:ext>
              </a:extLst>
            </p:cNvPr>
            <p:cNvSpPr/>
            <p:nvPr/>
          </p:nvSpPr>
          <p:spPr>
            <a:xfrm>
              <a:off x="2370269" y="6129300"/>
              <a:ext cx="2453759" cy="728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</p:spTree>
    <p:extLst>
      <p:ext uri="{BB962C8B-B14F-4D97-AF65-F5344CB8AC3E}">
        <p14:creationId xmlns:p14="http://schemas.microsoft.com/office/powerpoint/2010/main" val="3632823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28600" y="76200"/>
            <a:ext cx="8686800" cy="1143000"/>
          </a:xfrm>
        </p:spPr>
        <p:txBody>
          <a:bodyPr>
            <a:noAutofit/>
          </a:bodyPr>
          <a:lstStyle/>
          <a:p>
            <a:r>
              <a:rPr lang="en-CA" altLang="fr-FR" sz="3600" dirty="0"/>
              <a:t>CK - Coupling Between object Classes</a:t>
            </a:r>
            <a:r>
              <a:rPr lang="fr-CA" altLang="fr-FR" sz="3600" dirty="0"/>
              <a:t> (CBO)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6D4C4CE3-BDB5-4516-8204-BF139DFF1586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A" altLang="fr-FR" sz="2800" dirty="0"/>
              <a:t>Nombre de classes auxquelles une classe est couplée</a:t>
            </a:r>
          </a:p>
          <a:p>
            <a:r>
              <a:rPr lang="fr-CA" altLang="fr-FR" sz="2800" dirty="0"/>
              <a:t>Deux classes sont couplées si les méthodes de l’une utilisent des méthodes ou des variables d’instance de l’autre</a:t>
            </a:r>
            <a:endParaRPr lang="fr-CA" altLang="fr-FR" dirty="0"/>
          </a:p>
          <a:p>
            <a:endParaRPr lang="fr-CA" dirty="0"/>
          </a:p>
        </p:txBody>
      </p:sp>
      <p:sp>
        <p:nvSpPr>
          <p:cNvPr id="8195" name="Espace réservé du numéro de diapositive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9D88A47-09F8-426D-8798-40AC94DCB239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8197" name="Rectangle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04800" y="9906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952500" indent="-4953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352550" indent="-4381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52600" indent="-3810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fr-CA" altLang="fr-FR" sz="1300" dirty="0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1D51E369-CAE2-478C-86CB-61A1AF6AC3A9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2363216" y="3066648"/>
            <a:ext cx="4824536" cy="3398700"/>
            <a:chOff x="2861891" y="4093336"/>
            <a:chExt cx="4006711" cy="2523212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6110CEB7-5D33-47B3-840E-CA629576126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7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1891" y="4093336"/>
              <a:ext cx="4006711" cy="2187337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AF14C4F-EBC4-4739-841B-3F9034EFD4AC}"/>
                </a:ext>
              </a:extLst>
            </p:cNvPr>
            <p:cNvSpPr/>
            <p:nvPr/>
          </p:nvSpPr>
          <p:spPr>
            <a:xfrm>
              <a:off x="3282505" y="6247216"/>
              <a:ext cx="31654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CA" dirty="0">
                  <a:latin typeface="Arial Narrow" panose="020B0606020202030204" pitchFamily="34" charset="0"/>
                </a:rPr>
                <a:t>https://i.stack.imgur.com/vMNci.png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5417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28600" y="76200"/>
            <a:ext cx="8686800" cy="1143000"/>
          </a:xfrm>
        </p:spPr>
        <p:txBody>
          <a:bodyPr>
            <a:normAutofit/>
          </a:bodyPr>
          <a:lstStyle/>
          <a:p>
            <a:r>
              <a:rPr lang="en-CA" altLang="fr-FR" dirty="0"/>
              <a:t>CK – </a:t>
            </a:r>
            <a:r>
              <a:rPr lang="fr-CA" altLang="fr-FR" dirty="0"/>
              <a:t>CBO - Intérêt 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6D4C4CE3-BDB5-4516-8204-BF139DFF1586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A" dirty="0"/>
              <a:t>Un couplage excessif nuit à</a:t>
            </a:r>
          </a:p>
          <a:p>
            <a:pPr lvl="1"/>
            <a:r>
              <a:rPr lang="fr-CA" dirty="0"/>
              <a:t>la conception modulaire</a:t>
            </a:r>
          </a:p>
          <a:p>
            <a:pPr lvl="1"/>
            <a:r>
              <a:rPr lang="fr-CA" dirty="0"/>
              <a:t>la réutilisation</a:t>
            </a:r>
          </a:p>
          <a:p>
            <a:pPr lvl="1"/>
            <a:r>
              <a:rPr lang="fr-CA" dirty="0"/>
              <a:t>la maintenance</a:t>
            </a:r>
          </a:p>
          <a:p>
            <a:pPr lvl="2"/>
            <a:r>
              <a:rPr lang="fr-CA" dirty="0"/>
              <a:t>augmente les effets de bords</a:t>
            </a:r>
          </a:p>
          <a:p>
            <a:pPr lvl="1"/>
            <a:r>
              <a:rPr lang="fr-CA" dirty="0"/>
              <a:t>la testabilité</a:t>
            </a:r>
          </a:p>
          <a:p>
            <a:pPr lvl="2"/>
            <a:r>
              <a:rPr lang="fr-CA" dirty="0"/>
              <a:t>plus le couplage est élevé</a:t>
            </a:r>
          </a:p>
          <a:p>
            <a:pPr lvl="2"/>
            <a:r>
              <a:rPr lang="fr-CA" dirty="0"/>
              <a:t>plus les tests doivent être rigoureux </a:t>
            </a:r>
          </a:p>
        </p:txBody>
      </p:sp>
      <p:sp>
        <p:nvSpPr>
          <p:cNvPr id="8195" name="Espace réservé du numéro de diapositive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9D88A47-09F8-426D-8798-40AC94DCB239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8197" name="Rectangle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04800" y="9906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952500" indent="-4953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352550" indent="-4381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52600" indent="-3810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fr-CA" altLang="fr-FR" sz="1300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521CA0B-13A7-45D7-B060-95728B456A7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926258"/>
            <a:ext cx="22479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70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fr-FR"/>
              <a:t>Plan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CA" altLang="fr-FR" dirty="0"/>
              <a:t>Mesures, métriques et indicateurs</a:t>
            </a:r>
          </a:p>
          <a:p>
            <a:r>
              <a:rPr lang="fr-CA" altLang="fr-FR" dirty="0"/>
              <a:t>Attributs des métriques efficaces</a:t>
            </a:r>
          </a:p>
          <a:p>
            <a:r>
              <a:rPr lang="fr-CA" altLang="fr-FR" dirty="0"/>
              <a:t>Métriques </a:t>
            </a:r>
          </a:p>
          <a:p>
            <a:pPr lvl="1"/>
            <a:r>
              <a:rPr lang="fr-CA" altLang="fr-FR" dirty="0"/>
              <a:t>des modèles d’exigences</a:t>
            </a:r>
          </a:p>
          <a:p>
            <a:pPr lvl="1"/>
            <a:r>
              <a:rPr lang="fr-CA" altLang="fr-FR" dirty="0"/>
              <a:t>de conception</a:t>
            </a:r>
          </a:p>
          <a:p>
            <a:pPr lvl="1"/>
            <a:r>
              <a:rPr lang="fr-CA" altLang="fr-FR" dirty="0"/>
              <a:t>d’implantation</a:t>
            </a:r>
          </a:p>
          <a:p>
            <a:pPr lvl="1"/>
            <a:r>
              <a:rPr lang="fr-CA" altLang="fr-FR" dirty="0"/>
              <a:t>de test</a:t>
            </a:r>
          </a:p>
          <a:p>
            <a:pPr lvl="1"/>
            <a:r>
              <a:rPr lang="fr-CA" altLang="fr-FR" dirty="0"/>
              <a:t>de maintenance</a:t>
            </a:r>
          </a:p>
          <a:p>
            <a:pPr lvl="1"/>
            <a:r>
              <a:rPr lang="fr-CA" altLang="fr-FR" dirty="0"/>
              <a:t>de processus et de projets</a:t>
            </a:r>
          </a:p>
          <a:p>
            <a:pPr lvl="1"/>
            <a:r>
              <a:rPr lang="fr-CA" altLang="fr-FR" dirty="0"/>
              <a:t>de la qualité des logiciels</a:t>
            </a:r>
          </a:p>
          <a:p>
            <a:r>
              <a:rPr lang="fr-CA" altLang="fr-FR" dirty="0"/>
              <a:t>Mise en place de programmes de métriques logicielles</a:t>
            </a:r>
          </a:p>
          <a:p>
            <a:pPr lvl="1"/>
            <a:endParaRPr lang="fr-CA" altLang="fr-FR" dirty="0"/>
          </a:p>
        </p:txBody>
      </p:sp>
      <p:sp>
        <p:nvSpPr>
          <p:cNvPr id="4099" name="Espace réservé du numéro de diapositive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11B07DD-3901-42FD-98AC-9EC4D2C64220}" type="slidenum">
              <a:rPr lang="en-US" altLang="en-US" smtClean="0"/>
              <a:pPr/>
              <a:t>2</a:t>
            </a:fld>
            <a:endParaRPr lang="en-US" altLang="en-US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2713B1A5-8370-4EC6-A9C1-F3E2653D33A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292" y="3645024"/>
            <a:ext cx="1433996" cy="143399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4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CA" altLang="fr-FR" dirty="0"/>
              <a:t>CK - </a:t>
            </a:r>
            <a:r>
              <a:rPr lang="en-CA" altLang="fr-FR" dirty="0"/>
              <a:t>Response for a Class</a:t>
            </a:r>
            <a:r>
              <a:rPr lang="fr-CA" altLang="fr-FR" dirty="0"/>
              <a:t> (RFC)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680E6A-9179-416C-BFEA-F49D6F1D70C8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A" altLang="fr-FR" dirty="0"/>
              <a:t>Pour une classe</a:t>
            </a:r>
          </a:p>
          <a:p>
            <a:pPr lvl="1"/>
            <a:r>
              <a:rPr lang="fr-CA" altLang="fr-FR" dirty="0"/>
              <a:t>nombre de méthodes exécutées suite à un message </a:t>
            </a:r>
          </a:p>
          <a:p>
            <a:pPr lvl="1"/>
            <a:r>
              <a:rPr lang="fr-CA" altLang="fr-FR" dirty="0"/>
              <a:t>pour tous les messages qu’une instance peut recevoir	</a:t>
            </a:r>
          </a:p>
          <a:p>
            <a:endParaRPr lang="fr-CA" dirty="0"/>
          </a:p>
        </p:txBody>
      </p:sp>
      <p:sp>
        <p:nvSpPr>
          <p:cNvPr id="9219" name="Espace réservé du numéro de diapositive 2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654B590-6039-4017-8A7E-93D8F3FF911A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9220" name="Rectangle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04800" y="8382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952500" indent="-4953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352550" indent="-4381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52600" indent="-3810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fr-CA" altLang="fr-FR" sz="1600" dirty="0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FFC89ECE-BC21-4B2A-A479-E08909888651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2753854" y="2937989"/>
            <a:ext cx="5958605" cy="3920011"/>
            <a:chOff x="2426385" y="2948165"/>
            <a:chExt cx="5958605" cy="3920011"/>
          </a:xfrm>
        </p:grpSpPr>
        <p:pic>
          <p:nvPicPr>
            <p:cNvPr id="2" name="Image 1">
              <a:extLst>
                <a:ext uri="{FF2B5EF4-FFF2-40B4-BE49-F238E27FC236}">
                  <a16:creationId xmlns:a16="http://schemas.microsoft.com/office/drawing/2014/main" id="{5EDD2965-793F-4765-9F25-95231E87D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26385" y="2948165"/>
              <a:ext cx="2499022" cy="375817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B545A81-47A1-43E2-A588-B69AFA4A8491}"/>
                </a:ext>
              </a:extLst>
            </p:cNvPr>
            <p:cNvSpPr/>
            <p:nvPr/>
          </p:nvSpPr>
          <p:spPr>
            <a:xfrm>
              <a:off x="2426385" y="6606566"/>
              <a:ext cx="4572000" cy="2616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fr-CA" sz="1050" dirty="0">
                  <a:latin typeface="Arial Narrow" panose="020B0606020202030204" pitchFamily="34" charset="0"/>
                </a:rPr>
                <a:t>http://slideplayer.com/slide/3770927/13/images/27/Response+for+Class+(RFC).jpg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875DE4-B359-494A-9077-0706DB2B2F8B}"/>
                </a:ext>
              </a:extLst>
            </p:cNvPr>
            <p:cNvSpPr/>
            <p:nvPr/>
          </p:nvSpPr>
          <p:spPr>
            <a:xfrm>
              <a:off x="5094447" y="4267268"/>
              <a:ext cx="329054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nl-NL" dirty="0">
                  <a:latin typeface="Courier New" panose="02070309020205020404" pitchFamily="49" charset="0"/>
                  <a:cs typeface="Courier New" panose="02070309020205020404" pitchFamily="49" charset="0"/>
                </a:rPr>
                <a:t>RFC(A) = 3 + 1 +4 + 0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4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CA" altLang="fr-FR" dirty="0"/>
              <a:t>CK – RFC - Intérêt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680E6A-9179-416C-BFEA-F49D6F1D70C8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A" altLang="fr-FR" dirty="0"/>
              <a:t>Si plusieurs méthodes répondent à un message</a:t>
            </a:r>
          </a:p>
          <a:p>
            <a:pPr lvl="1"/>
            <a:r>
              <a:rPr lang="fr-CA" altLang="fr-FR" dirty="0"/>
              <a:t>la complexité de la classe est grande</a:t>
            </a:r>
          </a:p>
          <a:p>
            <a:pPr lvl="1"/>
            <a:r>
              <a:rPr lang="fr-CA" altLang="fr-FR" dirty="0"/>
              <a:t>les tests et le débogage sont plus complexes</a:t>
            </a:r>
          </a:p>
          <a:p>
            <a:pPr lvl="2"/>
            <a:r>
              <a:rPr lang="fr-CA" altLang="fr-FR" dirty="0"/>
              <a:t>demandent une plus grande compréhension	</a:t>
            </a:r>
          </a:p>
          <a:p>
            <a:endParaRPr lang="fr-CA" dirty="0"/>
          </a:p>
        </p:txBody>
      </p:sp>
      <p:sp>
        <p:nvSpPr>
          <p:cNvPr id="9219" name="Espace réservé du numéro de diapositive 2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654B590-6039-4017-8A7E-93D8F3FF911A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9220" name="Rectangle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04800" y="8382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952500" indent="-4953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352550" indent="-4381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52600" indent="-3810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fr-CA" altLang="fr-FR" sz="1600" dirty="0"/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6928CA34-28E6-4ED1-95F9-3EAB4C25E37C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3527884" y="3933441"/>
            <a:ext cx="2388123" cy="2124197"/>
            <a:chOff x="2060023" y="4414715"/>
            <a:chExt cx="2388123" cy="2124197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93469E10-64D2-4719-9319-EE2FAC285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0023" y="4414715"/>
              <a:ext cx="1782371" cy="2038937"/>
            </a:xfrm>
            <a:prstGeom prst="rect">
              <a:avLst/>
            </a:prstGeom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0B21BF71-66F5-4766-93A2-796C699A8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3788" y="4829468"/>
              <a:ext cx="1494339" cy="1709444"/>
            </a:xfrm>
            <a:prstGeom prst="rect">
              <a:avLst/>
            </a:prstGeom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ADC7C7EA-3D19-4A97-85C2-9DC582134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9454" y="4495030"/>
              <a:ext cx="1494339" cy="1709444"/>
            </a:xfrm>
            <a:prstGeom prst="rect">
              <a:avLst/>
            </a:prstGeom>
          </p:spPr>
        </p:pic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298D6F9A-08B2-44B4-992E-697267F35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3807" y="4611797"/>
              <a:ext cx="1494339" cy="17094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1998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4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28600" y="76200"/>
            <a:ext cx="9419964" cy="1143000"/>
          </a:xfrm>
        </p:spPr>
        <p:txBody>
          <a:bodyPr>
            <a:noAutofit/>
          </a:bodyPr>
          <a:lstStyle/>
          <a:p>
            <a:r>
              <a:rPr lang="en-CA" altLang="fr-FR" sz="3600" dirty="0"/>
              <a:t>CK - </a:t>
            </a:r>
            <a:r>
              <a:rPr lang="en-US" sz="3600" dirty="0"/>
              <a:t>Lack of Cohesion in Methods </a:t>
            </a:r>
            <a:r>
              <a:rPr lang="fr-CA" altLang="fr-FR" sz="3600" dirty="0"/>
              <a:t> (LCOM)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680E6A-9179-416C-BFEA-F49D6F1D70C8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28600" y="1403874"/>
            <a:ext cx="8915400" cy="4876800"/>
          </a:xfrm>
        </p:spPr>
        <p:txBody>
          <a:bodyPr>
            <a:normAutofit/>
          </a:bodyPr>
          <a:lstStyle/>
          <a:p>
            <a:r>
              <a:rPr lang="fr-CA" altLang="fr-FR" dirty="0"/>
              <a:t>Différence entre le nombre de paires de méthodes </a:t>
            </a:r>
          </a:p>
          <a:p>
            <a:pPr lvl="1"/>
            <a:r>
              <a:rPr lang="fr-CA" altLang="fr-FR" dirty="0"/>
              <a:t>partageant une ou plusieurs variables d’instance </a:t>
            </a:r>
          </a:p>
          <a:p>
            <a:pPr lvl="1"/>
            <a:r>
              <a:rPr lang="fr-CA" altLang="fr-FR" dirty="0"/>
              <a:t>et celles n‘en partageant aucune</a:t>
            </a:r>
          </a:p>
          <a:p>
            <a:endParaRPr lang="fr-CA" altLang="fr-FR" dirty="0"/>
          </a:p>
          <a:p>
            <a:pPr marL="0" indent="0">
              <a:buNone/>
            </a:pPr>
            <a:endParaRPr lang="fr-CA" dirty="0"/>
          </a:p>
        </p:txBody>
      </p:sp>
      <p:sp>
        <p:nvSpPr>
          <p:cNvPr id="9219" name="Espace réservé du numéro de diapositive 2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654B590-6039-4017-8A7E-93D8F3FF911A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9220" name="Rectangle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04800" y="8382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952500" indent="-4953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352550" indent="-4381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52600" indent="-3810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fr-CA" altLang="fr-FR" sz="1600" dirty="0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7D308DEF-0651-468A-8BC2-5322CC4F5D17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817688" y="3390819"/>
            <a:ext cx="6241788" cy="3212764"/>
            <a:chOff x="1763688" y="2982334"/>
            <a:chExt cx="6241788" cy="3212764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E5B33F83-2C7A-476D-9266-567544ED1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2982334"/>
              <a:ext cx="6241788" cy="190179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FD595E2-C860-4932-A667-0EA7C3BBF02C}"/>
                </a:ext>
              </a:extLst>
            </p:cNvPr>
            <p:cNvSpPr/>
            <p:nvPr/>
          </p:nvSpPr>
          <p:spPr>
            <a:xfrm>
              <a:off x="1763688" y="5825766"/>
              <a:ext cx="4572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fr-CA" dirty="0">
                  <a:latin typeface="Arial Narrow" panose="020B0606020202030204" pitchFamily="34" charset="0"/>
                </a:rPr>
                <a:t>http://www.designsmells.com/articles/revisiting-lcom/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103F500-0E30-4AC6-BEE9-9FAD475E1B98}"/>
                </a:ext>
              </a:extLst>
            </p:cNvPr>
            <p:cNvSpPr/>
            <p:nvPr/>
          </p:nvSpPr>
          <p:spPr>
            <a:xfrm>
              <a:off x="3923928" y="4895147"/>
              <a:ext cx="307834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nl-NL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LCOM(A) = 2 – 1 = 1 </a:t>
              </a:r>
            </a:p>
            <a:p>
              <a:pPr lvl="0"/>
              <a:r>
                <a:rPr lang="nl-NL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LCOM(B) = 0 – 3 = -3</a:t>
              </a:r>
            </a:p>
            <a:p>
              <a:r>
                <a:rPr lang="nl-NL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LCOM(C) = 1 – 2 </a:t>
              </a:r>
              <a:r>
                <a:rPr lang="nl-NL" sz="1600">
                  <a:latin typeface="Courier New" panose="02070309020205020404" pitchFamily="49" charset="0"/>
                  <a:cs typeface="Courier New" panose="02070309020205020404" pitchFamily="49" charset="0"/>
                </a:rPr>
                <a:t>= -1</a:t>
              </a:r>
              <a:endParaRPr lang="nl-NL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9665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4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28600" y="76200"/>
            <a:ext cx="8686800" cy="1143000"/>
          </a:xfrm>
        </p:spPr>
        <p:txBody>
          <a:bodyPr>
            <a:normAutofit/>
          </a:bodyPr>
          <a:lstStyle/>
          <a:p>
            <a:r>
              <a:rPr lang="fr-CA" altLang="fr-FR" dirty="0"/>
              <a:t>CK</a:t>
            </a:r>
            <a:r>
              <a:rPr lang="en-CA" altLang="fr-FR" dirty="0"/>
              <a:t> – </a:t>
            </a:r>
            <a:r>
              <a:rPr lang="fr-CA" altLang="fr-FR" dirty="0"/>
              <a:t>LCOM - Intérêt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680E6A-9179-416C-BFEA-F49D6F1D70C8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28600" y="1403874"/>
            <a:ext cx="8915400" cy="4876800"/>
          </a:xfrm>
        </p:spPr>
        <p:txBody>
          <a:bodyPr>
            <a:normAutofit/>
          </a:bodyPr>
          <a:lstStyle/>
          <a:p>
            <a:r>
              <a:rPr lang="fr-CA" altLang="fr-FR" dirty="0"/>
              <a:t>La cohésion des méthodes d’une classe est utile</a:t>
            </a:r>
          </a:p>
          <a:p>
            <a:pPr lvl="1"/>
            <a:r>
              <a:rPr lang="fr-CA" altLang="fr-FR" dirty="0"/>
              <a:t>car elle favorise l’encapsulation</a:t>
            </a:r>
          </a:p>
          <a:p>
            <a:r>
              <a:rPr lang="fr-CA" altLang="fr-FR" dirty="0"/>
              <a:t>Le manque de cohésion d’une classe</a:t>
            </a:r>
          </a:p>
          <a:p>
            <a:pPr lvl="1"/>
            <a:r>
              <a:rPr lang="fr-CA" altLang="fr-FR" dirty="0"/>
              <a:t>implique qu’elle devrait probablement être divisée </a:t>
            </a:r>
          </a:p>
          <a:p>
            <a:pPr lvl="1"/>
            <a:r>
              <a:rPr lang="fr-CA" altLang="fr-FR" dirty="0"/>
              <a:t>aide à identifier les failles dans sa conception </a:t>
            </a:r>
          </a:p>
          <a:p>
            <a:pPr lvl="1"/>
            <a:r>
              <a:rPr lang="fr-CA" altLang="fr-FR" dirty="0"/>
              <a:t>augmente la complexité</a:t>
            </a:r>
          </a:p>
          <a:p>
            <a:pPr lvl="1"/>
            <a:r>
              <a:rPr lang="fr-CA" altLang="fr-FR" dirty="0"/>
              <a:t>augmentant la probabilité d’erreurs</a:t>
            </a:r>
          </a:p>
          <a:p>
            <a:r>
              <a:rPr lang="fr-CA" dirty="0"/>
              <a:t>L’utiliser avec prudence pour l’OO</a:t>
            </a:r>
          </a:p>
        </p:txBody>
      </p:sp>
      <p:sp>
        <p:nvSpPr>
          <p:cNvPr id="9219" name="Espace réservé du numéro de diapositive 2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654B590-6039-4017-8A7E-93D8F3FF911A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9220" name="Rectangle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04800" y="8382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952500" indent="-4953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352550" indent="-4381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52600" indent="-3810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fr-CA" altLang="fr-FR" sz="16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1954E39-D170-4413-9707-4E11ED72573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063" y="4332464"/>
            <a:ext cx="2370268" cy="177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212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4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28600" y="76200"/>
            <a:ext cx="7871792" cy="1143000"/>
          </a:xfrm>
        </p:spPr>
        <p:txBody>
          <a:bodyPr>
            <a:normAutofit fontScale="90000"/>
          </a:bodyPr>
          <a:lstStyle/>
          <a:p>
            <a:r>
              <a:rPr lang="fr-CA" altLang="fr-FR" dirty="0"/>
              <a:t>CK - </a:t>
            </a:r>
            <a:r>
              <a:rPr lang="fr-CA" altLang="fr-FR" dirty="0" err="1"/>
              <a:t>Basili</a:t>
            </a:r>
            <a:r>
              <a:rPr lang="fr-CA" altLang="fr-FR" dirty="0"/>
              <a:t> et al. : étude empirique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680E6A-9179-416C-BFEA-F49D6F1D70C8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A" altLang="fr-FR" dirty="0"/>
              <a:t>Métriques de C&amp;K vs détection d’erreurs</a:t>
            </a:r>
          </a:p>
          <a:p>
            <a:r>
              <a:rPr lang="fr-CA" altLang="fr-FR" dirty="0"/>
              <a:t>Résultats</a:t>
            </a:r>
          </a:p>
          <a:p>
            <a:pPr lvl="1">
              <a:tabLst>
                <a:tab pos="3235325" algn="l"/>
              </a:tabLst>
            </a:pPr>
            <a:r>
              <a:rPr lang="fr-CA" altLang="fr-FR" dirty="0"/>
              <a:t>plus </a:t>
            </a:r>
            <a:r>
              <a:rPr lang="fr-CA" alt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WMC</a:t>
            </a:r>
            <a:r>
              <a:rPr lang="fr-CA" altLang="fr-FR" dirty="0"/>
              <a:t> est &gt;	plus probabilité de détection est &gt;</a:t>
            </a:r>
          </a:p>
          <a:p>
            <a:pPr lvl="1">
              <a:tabLst>
                <a:tab pos="3235325" algn="l"/>
              </a:tabLst>
            </a:pPr>
            <a:r>
              <a:rPr lang="fr-CA" altLang="fr-FR" dirty="0"/>
              <a:t>plus </a:t>
            </a:r>
            <a:r>
              <a:rPr lang="fr-CA" alt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DIT</a:t>
            </a:r>
            <a:r>
              <a:rPr lang="fr-CA" altLang="fr-FR" dirty="0"/>
              <a:t> est &gt;	plus probabilité de détection est  &gt;</a:t>
            </a:r>
          </a:p>
          <a:p>
            <a:pPr lvl="1">
              <a:tabLst>
                <a:tab pos="3235325" algn="l"/>
              </a:tabLst>
            </a:pPr>
            <a:r>
              <a:rPr lang="fr-CA" altLang="fr-FR" dirty="0"/>
              <a:t>plus </a:t>
            </a:r>
            <a:r>
              <a:rPr lang="fr-CA" alt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RFC</a:t>
            </a:r>
            <a:r>
              <a:rPr lang="fr-CA" altLang="fr-FR" dirty="0"/>
              <a:t> est &gt;	plus probabilité de détection est &gt;</a:t>
            </a:r>
          </a:p>
          <a:p>
            <a:pPr lvl="1">
              <a:tabLst>
                <a:tab pos="3235325" algn="l"/>
              </a:tabLst>
            </a:pPr>
            <a:r>
              <a:rPr lang="fr-CA" altLang="fr-FR" dirty="0"/>
              <a:t>plus </a:t>
            </a:r>
            <a:r>
              <a:rPr lang="fr-CA" alt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NOC</a:t>
            </a:r>
            <a:r>
              <a:rPr lang="fr-CA" altLang="fr-FR" dirty="0"/>
              <a:t> est &gt;	plus probabilité de détection est &lt;</a:t>
            </a:r>
          </a:p>
          <a:p>
            <a:pPr lvl="1">
              <a:tabLst>
                <a:tab pos="3235325" algn="l"/>
              </a:tabLst>
            </a:pPr>
            <a:r>
              <a:rPr lang="fr-CA" alt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CBO</a:t>
            </a:r>
            <a:r>
              <a:rPr lang="fr-CA" altLang="fr-FR" dirty="0"/>
              <a:t> est significatif surtout pour l’interface utilisateur</a:t>
            </a:r>
          </a:p>
          <a:p>
            <a:pPr lvl="1">
              <a:tabLst>
                <a:tab pos="3235325" algn="l"/>
              </a:tabLst>
            </a:pPr>
            <a:r>
              <a:rPr lang="fr-CA" alt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LCOM</a:t>
            </a:r>
            <a:r>
              <a:rPr lang="fr-CA" altLang="fr-FR" dirty="0"/>
              <a:t> s’est avéré insignifiant</a:t>
            </a:r>
          </a:p>
          <a:p>
            <a:endParaRPr lang="fr-CA" altLang="fr-FR" dirty="0"/>
          </a:p>
          <a:p>
            <a:endParaRPr lang="fr-CA" dirty="0"/>
          </a:p>
        </p:txBody>
      </p:sp>
      <p:sp>
        <p:nvSpPr>
          <p:cNvPr id="9219" name="Espace réservé du numéro de diapositive 2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654B590-6039-4017-8A7E-93D8F3FF911A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9220" name="Rectangle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04800" y="8382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952500" indent="-4953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352550" indent="-4381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52600" indent="-3810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fr-CA" altLang="fr-FR" sz="16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E1B7684-2BDA-4FF0-A5D4-9ABD7C10DAB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487" y="5134271"/>
            <a:ext cx="1058416" cy="150295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626100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5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28600" y="76200"/>
            <a:ext cx="8229600" cy="1143000"/>
          </a:xfrm>
        </p:spPr>
        <p:txBody>
          <a:bodyPr>
            <a:normAutofit/>
          </a:bodyPr>
          <a:lstStyle/>
          <a:p>
            <a:r>
              <a:rPr lang="fr-CA" altLang="fr-FR" dirty="0"/>
              <a:t>CK - Li et Henry : étude empirique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1616D20-C47E-4CE9-BFE9-173F0AF81321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A" altLang="fr-FR" dirty="0"/>
              <a:t>Métriques C&amp;K  vs  effort de maintenance </a:t>
            </a:r>
          </a:p>
          <a:p>
            <a:r>
              <a:rPr lang="fr-CA" altLang="fr-FR" dirty="0"/>
              <a:t>Résultats</a:t>
            </a:r>
          </a:p>
          <a:p>
            <a:pPr lvl="1"/>
            <a:r>
              <a:rPr lang="fr-CA" altLang="fr-FR" dirty="0"/>
              <a:t>forte relation avec l’effort de maintenance</a:t>
            </a:r>
          </a:p>
          <a:p>
            <a:endParaRPr lang="fr-CA" dirty="0"/>
          </a:p>
        </p:txBody>
      </p:sp>
      <p:sp>
        <p:nvSpPr>
          <p:cNvPr id="10243" name="Espace réservé du numéro de diapositive 2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C8BDC62-5329-4FAB-90E1-5D329D802005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10244" name="Rectangle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04800" y="838200"/>
            <a:ext cx="8229600" cy="507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952500" indent="-4953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352550" indent="-4381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52600" indent="-3810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endParaRPr lang="fr-CA" altLang="fr-FR" sz="16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5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28600" y="76200"/>
            <a:ext cx="8807896" cy="1143000"/>
          </a:xfrm>
        </p:spPr>
        <p:txBody>
          <a:bodyPr>
            <a:noAutofit/>
          </a:bodyPr>
          <a:lstStyle/>
          <a:p>
            <a:r>
              <a:rPr lang="en-CA" altLang="fr-FR" sz="3600" dirty="0"/>
              <a:t>Change Dependency between classes</a:t>
            </a:r>
            <a:r>
              <a:rPr lang="fr-CA" altLang="fr-FR" sz="3600" dirty="0"/>
              <a:t> (CDBC)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1616D20-C47E-4CE9-BFE9-173F0AF81321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CA" altLang="fr-FR" dirty="0"/>
              <a:t>Mesure le couplage entre classes</a:t>
            </a:r>
          </a:p>
          <a:p>
            <a:r>
              <a:rPr lang="fr-CA" altLang="fr-FR" dirty="0"/>
              <a:t>Si </a:t>
            </a:r>
          </a:p>
          <a:p>
            <a:pPr lvl="1"/>
            <a:r>
              <a:rPr lang="fr-CA" alt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r>
              <a:rPr lang="fr-CA" altLang="fr-FR" dirty="0"/>
              <a:t> est une classe cliente </a:t>
            </a:r>
          </a:p>
          <a:p>
            <a:pPr lvl="1"/>
            <a:r>
              <a:rPr lang="fr-CA" alt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fr-CA" altLang="fr-FR" dirty="0"/>
              <a:t> est une classe serveur </a:t>
            </a:r>
          </a:p>
          <a:p>
            <a:pPr lvl="2"/>
            <a:r>
              <a:rPr lang="fr-CA" altLang="fr-FR" dirty="0"/>
              <a:t>en cours de modification </a:t>
            </a:r>
          </a:p>
          <a:p>
            <a:pPr lvl="2"/>
            <a:r>
              <a:rPr lang="fr-CA" altLang="fr-FR" dirty="0"/>
              <a:t>durant une activité de maintenance</a:t>
            </a:r>
          </a:p>
          <a:p>
            <a:r>
              <a:rPr lang="fr-CA" alt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CDBC</a:t>
            </a:r>
            <a:r>
              <a:rPr lang="fr-CA" altLang="fr-FR" dirty="0"/>
              <a:t> =</a:t>
            </a:r>
          </a:p>
          <a:p>
            <a:pPr lvl="1"/>
            <a:r>
              <a:rPr lang="fr-CA" altLang="fr-FR" dirty="0"/>
              <a:t>le nombre de méthodes dans </a:t>
            </a:r>
            <a:r>
              <a:rPr lang="fr-CA" alt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endParaRPr lang="fr-CA" alt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fr-CA" altLang="fr-FR" dirty="0"/>
              <a:t>si </a:t>
            </a:r>
            <a:r>
              <a:rPr lang="fr-CA" altLang="fr-F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fr-CA" altLang="fr-FR" dirty="0"/>
              <a:t> est une superclasse de </a:t>
            </a:r>
            <a:r>
              <a:rPr lang="fr-CA" altLang="fr-F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endParaRPr lang="fr-CA" alt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fr-CA" altLang="fr-FR" dirty="0"/>
              <a:t>si </a:t>
            </a:r>
            <a:r>
              <a:rPr lang="fr-CA" altLang="fr-F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r>
              <a:rPr lang="fr-CA" altLang="fr-FR" dirty="0"/>
              <a:t> a un attribut de </a:t>
            </a:r>
            <a:r>
              <a:rPr lang="fr-CA" altLang="fr-F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endParaRPr lang="fr-CA" alt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CA" altLang="fr-FR" dirty="0"/>
              <a:t>le nombre de méthodes de </a:t>
            </a:r>
            <a:r>
              <a:rPr lang="fr-CA" alt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r>
              <a:rPr lang="fr-CA" altLang="fr-FR" dirty="0"/>
              <a:t> où </a:t>
            </a:r>
            <a:r>
              <a:rPr lang="fr-CA" alt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fr-CA" altLang="fr-FR" dirty="0"/>
              <a:t> est utilisé comme</a:t>
            </a:r>
          </a:p>
          <a:p>
            <a:pPr lvl="2"/>
            <a:r>
              <a:rPr lang="fr-CA" altLang="fr-FR" dirty="0"/>
              <a:t>une variable locale </a:t>
            </a:r>
          </a:p>
          <a:p>
            <a:pPr lvl="2"/>
            <a:r>
              <a:rPr lang="fr-CA" altLang="fr-FR" dirty="0"/>
              <a:t>un paramètre</a:t>
            </a:r>
          </a:p>
          <a:p>
            <a:pPr lvl="2"/>
            <a:r>
              <a:rPr lang="fr-CA" altLang="fr-FR" dirty="0"/>
              <a:t>ou référence une méthode de </a:t>
            </a:r>
            <a:r>
              <a:rPr lang="fr-CA" altLang="fr-F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endParaRPr lang="fr-CA" alt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CA" dirty="0"/>
          </a:p>
        </p:txBody>
      </p:sp>
      <p:sp>
        <p:nvSpPr>
          <p:cNvPr id="10243" name="Espace réservé du numéro de diapositive 2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C8BDC62-5329-4FAB-90E1-5D329D802005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10244" name="Rectangle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04800" y="838200"/>
            <a:ext cx="8229600" cy="507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952500" indent="-4953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352550" indent="-4381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52600" indent="-3810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endParaRPr lang="fr-CA" altLang="fr-FR" sz="160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DDBFD6C-DDAC-4391-A383-FF2770187BF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30" t="17161" r="11190" b="16204"/>
          <a:stretch/>
        </p:blipFill>
        <p:spPr>
          <a:xfrm>
            <a:off x="6006416" y="1981200"/>
            <a:ext cx="2611216" cy="219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0089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5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28600" y="76200"/>
            <a:ext cx="8807896" cy="1143000"/>
          </a:xfrm>
        </p:spPr>
        <p:txBody>
          <a:bodyPr>
            <a:noAutofit/>
          </a:bodyPr>
          <a:lstStyle/>
          <a:p>
            <a:r>
              <a:rPr lang="fr-CA" altLang="fr-FR" sz="3600" dirty="0"/>
              <a:t>CDBC - Intérêt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1616D20-C47E-4CE9-BFE9-173F0AF81321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A" altLang="fr-FR" dirty="0"/>
              <a:t>Déterminer </a:t>
            </a:r>
          </a:p>
          <a:p>
            <a:pPr lvl="1"/>
            <a:r>
              <a:rPr lang="fr-CA" altLang="fr-FR" dirty="0"/>
              <a:t>l’effort potentiel à faire dans une classe cliente </a:t>
            </a:r>
          </a:p>
          <a:p>
            <a:pPr lvl="1"/>
            <a:r>
              <a:rPr lang="fr-CA" altLang="fr-FR" dirty="0"/>
              <a:t>quand la classe serveur  </a:t>
            </a:r>
          </a:p>
          <a:p>
            <a:pPr lvl="2"/>
            <a:r>
              <a:rPr lang="fr-CA" altLang="fr-FR" dirty="0"/>
              <a:t>est en cours de modification </a:t>
            </a:r>
          </a:p>
          <a:p>
            <a:pPr lvl="2"/>
            <a:r>
              <a:rPr lang="fr-CA" altLang="fr-FR" dirty="0"/>
              <a:t>durant une activité de maintenance</a:t>
            </a:r>
          </a:p>
          <a:p>
            <a:endParaRPr lang="fr-CA" dirty="0"/>
          </a:p>
        </p:txBody>
      </p:sp>
      <p:sp>
        <p:nvSpPr>
          <p:cNvPr id="10243" name="Espace réservé du numéro de diapositive 2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C8BDC62-5329-4FAB-90E1-5D329D802005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10244" name="Rectangle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04800" y="838200"/>
            <a:ext cx="8229600" cy="507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952500" indent="-4953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352550" indent="-4381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52600" indent="-3810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endParaRPr lang="fr-CA" altLang="fr-FR" sz="16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3A2AF4C-4400-4989-9C99-095EC4DAC514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073" y="4506548"/>
            <a:ext cx="2083053" cy="184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222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4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28600" y="76200"/>
            <a:ext cx="8686800" cy="1143000"/>
          </a:xfrm>
        </p:spPr>
        <p:txBody>
          <a:bodyPr>
            <a:normAutofit/>
          </a:bodyPr>
          <a:lstStyle/>
          <a:p>
            <a:r>
              <a:rPr lang="en-US" altLang="fr-FR" dirty="0"/>
              <a:t>Method Invocation Coupling</a:t>
            </a:r>
            <a:r>
              <a:rPr lang="fr-CA" altLang="fr-FR" dirty="0"/>
              <a:t> (MIC)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FC3BA02-EA0B-45B0-B44E-4672D88C07F2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A" altLang="fr-FR" dirty="0"/>
              <a:t>Mesure le nombre relatif d’autres classes </a:t>
            </a:r>
          </a:p>
          <a:p>
            <a:pPr lvl="1"/>
            <a:r>
              <a:rPr lang="fr-CA" altLang="fr-FR" dirty="0"/>
              <a:t>auxquelles une certaine classe envoie des messages</a:t>
            </a:r>
          </a:p>
          <a:p>
            <a:r>
              <a:rPr lang="fr-CA" alt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MIC = n / (N -1)  </a:t>
            </a:r>
          </a:p>
          <a:p>
            <a:pPr lvl="1"/>
            <a:r>
              <a:rPr lang="fr-CA" alt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fr-CA" altLang="fr-FR" dirty="0"/>
              <a:t> le nombre total de classes dans le projet </a:t>
            </a:r>
          </a:p>
          <a:p>
            <a:pPr lvl="1"/>
            <a:r>
              <a:rPr lang="fr-CA" alt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fr-CA" altLang="fr-FR" dirty="0"/>
              <a:t> le nombre de classes à qui elle envoie un message</a:t>
            </a:r>
          </a:p>
        </p:txBody>
      </p:sp>
      <p:sp>
        <p:nvSpPr>
          <p:cNvPr id="11267" name="Espace réservé du numéro de diapositive 2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7843BE3-5ECC-4E6A-9267-F536376BC722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11268" name="Rectangle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23850" y="944724"/>
            <a:ext cx="8229600" cy="3851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952500" indent="-4953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352550" indent="-4381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52600" indent="-3810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09800" indent="-3810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667000" indent="-381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24200" indent="-381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81400" indent="-381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38600" indent="-381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endParaRPr lang="fr-CA" altLang="fr-FR" sz="16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03E58B7-5389-48AB-B07A-B12A3E4F54A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070" y="4581128"/>
            <a:ext cx="1433305" cy="142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151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4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28600" y="76200"/>
            <a:ext cx="8686800" cy="1143000"/>
          </a:xfrm>
        </p:spPr>
        <p:txBody>
          <a:bodyPr>
            <a:normAutofit/>
          </a:bodyPr>
          <a:lstStyle/>
          <a:p>
            <a:r>
              <a:rPr lang="fr-CA" altLang="fr-FR" dirty="0"/>
              <a:t>MIC - Intérêt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FC3BA02-EA0B-45B0-B44E-4672D88C07F2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A" altLang="fr-FR" dirty="0"/>
              <a:t>Maintenabilité et facilité de compréhension</a:t>
            </a:r>
          </a:p>
          <a:p>
            <a:pPr lvl="1"/>
            <a:r>
              <a:rPr lang="fr-CA" altLang="fr-FR" dirty="0"/>
              <a:t>une classe avec un </a:t>
            </a:r>
            <a:r>
              <a:rPr lang="fr-CA" alt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MIC</a:t>
            </a:r>
            <a:r>
              <a:rPr lang="fr-CA" altLang="fr-FR" dirty="0"/>
              <a:t> élevé est difficile à maintenir </a:t>
            </a:r>
          </a:p>
          <a:p>
            <a:pPr lvl="1"/>
            <a:r>
              <a:rPr lang="fr-CA" altLang="fr-FR" dirty="0"/>
              <a:t>à cause de son couplage avec les autres classes</a:t>
            </a:r>
          </a:p>
          <a:p>
            <a:r>
              <a:rPr lang="fr-CA" altLang="fr-FR" dirty="0"/>
              <a:t>Testabilité</a:t>
            </a:r>
          </a:p>
          <a:p>
            <a:pPr lvl="1"/>
            <a:r>
              <a:rPr lang="fr-CA" altLang="fr-FR" dirty="0"/>
              <a:t>une classe est sujette aux erreurs</a:t>
            </a:r>
          </a:p>
          <a:p>
            <a:pPr lvl="1"/>
            <a:r>
              <a:rPr lang="fr-CA" altLang="fr-FR" dirty="0"/>
              <a:t>proportionnellement au nombre de classes couplées </a:t>
            </a:r>
          </a:p>
          <a:p>
            <a:endParaRPr lang="fr-CA" dirty="0"/>
          </a:p>
        </p:txBody>
      </p:sp>
      <p:sp>
        <p:nvSpPr>
          <p:cNvPr id="11267" name="Espace réservé du numéro de diapositive 2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7843BE3-5ECC-4E6A-9267-F536376BC722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11268" name="Rectangle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23850" y="944724"/>
            <a:ext cx="8229600" cy="3851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952500" indent="-4953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352550" indent="-4381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52600" indent="-3810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09800" indent="-3810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667000" indent="-381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24200" indent="-381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81400" indent="-381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38600" indent="-381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endParaRPr lang="fr-CA" altLang="fr-FR" sz="16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03E58B7-5389-48AB-B07A-B12A3E4F54A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93" y="4741056"/>
            <a:ext cx="1433305" cy="142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2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Mesures, métriques et indicateurs</a:t>
            </a:r>
            <a:endParaRPr lang="en-US" dirty="0"/>
          </a:p>
        </p:txBody>
      </p:sp>
      <p:sp>
        <p:nvSpPr>
          <p:cNvPr id="18435" name="Espace réservé du numéro de diapositive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5DF23B8-DAD3-4A71-BE3A-68990F1040AB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18437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1000" y="609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fr-CA" sz="17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B53D1D-95F1-48D3-B691-2787551F3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2400" dirty="0"/>
              <a:t>Une </a:t>
            </a:r>
            <a:r>
              <a:rPr lang="fr-CA" sz="2400" b="1" dirty="0"/>
              <a:t>mesure</a:t>
            </a:r>
            <a:r>
              <a:rPr lang="fr-CA" sz="2400" dirty="0"/>
              <a:t> fournit une indication quantitative de l’étendue, de la quantité, de la dimension, de la capacité ou de la taille d’un attribut d’un produit ou d’un processus</a:t>
            </a:r>
          </a:p>
          <a:p>
            <a:r>
              <a:rPr lang="fr-CA" sz="2400" dirty="0"/>
              <a:t>Une </a:t>
            </a:r>
            <a:r>
              <a:rPr lang="fr-CA" sz="2400" b="1" dirty="0"/>
              <a:t>métrique</a:t>
            </a:r>
            <a:r>
              <a:rPr lang="fr-CA" sz="2400" dirty="0"/>
              <a:t> est une mesure quantitative du degré auquel un système, un composant ou un processus possède un attribut donné</a:t>
            </a:r>
          </a:p>
          <a:p>
            <a:r>
              <a:rPr lang="fr-CA" sz="2400" dirty="0"/>
              <a:t>Un </a:t>
            </a:r>
            <a:r>
              <a:rPr lang="fr-CA" sz="2400" b="1" dirty="0"/>
              <a:t>indicateur</a:t>
            </a:r>
            <a:r>
              <a:rPr lang="fr-CA" sz="2400" dirty="0"/>
              <a:t> est une métrique ou une combinaison de métriques qui fournissent un aperçu du processus logiciel, d’un projet logiciel ou du produit lui-même</a:t>
            </a:r>
          </a:p>
        </p:txBody>
      </p:sp>
    </p:spTree>
    <p:extLst>
      <p:ext uri="{BB962C8B-B14F-4D97-AF65-F5344CB8AC3E}">
        <p14:creationId xmlns:p14="http://schemas.microsoft.com/office/powerpoint/2010/main" val="5987284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4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fr-CA" altLang="fr-FR" dirty="0"/>
              <a:t>Métriques d’implantation -  Métrique de Halstead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453B3E2-2497-4846-B87C-2FDDFC838DCF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28600" y="1403874"/>
            <a:ext cx="9095928" cy="4876800"/>
          </a:xfrm>
        </p:spPr>
        <p:txBody>
          <a:bodyPr>
            <a:normAutofit/>
          </a:bodyPr>
          <a:lstStyle/>
          <a:p>
            <a:r>
              <a:rPr lang="fr-CA" altLang="fr-FR" dirty="0"/>
              <a:t>Halstead est le précurseur du logiciel quantitatif</a:t>
            </a:r>
          </a:p>
          <a:p>
            <a:r>
              <a:rPr lang="fr-CA" altLang="fr-FR" dirty="0"/>
              <a:t>A défini des métriques logicielles prévisionnelles</a:t>
            </a:r>
          </a:p>
          <a:p>
            <a:r>
              <a:rPr lang="fr-CA" altLang="fr-FR" dirty="0"/>
              <a:t>Qui ont fait l’objet de nombreuses expériences </a:t>
            </a:r>
          </a:p>
          <a:p>
            <a:pPr lvl="1"/>
            <a:r>
              <a:rPr lang="fr-CA" altLang="fr-FR" dirty="0"/>
              <a:t>dont les résultats sont variables	</a:t>
            </a:r>
          </a:p>
          <a:p>
            <a:endParaRPr lang="fr-CA" dirty="0"/>
          </a:p>
        </p:txBody>
      </p:sp>
      <p:sp>
        <p:nvSpPr>
          <p:cNvPr id="12291" name="Espace réservé du numéro de diapositive 2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AFACD95-E246-4335-8F56-DEF094E9B089}" type="slidenum">
              <a:rPr lang="en-US" altLang="en-US" smtClean="0"/>
              <a:pPr/>
              <a:t>30</a:t>
            </a:fld>
            <a:endParaRPr lang="en-US" altLang="en-US"/>
          </a:p>
        </p:txBody>
      </p:sp>
      <p:sp>
        <p:nvSpPr>
          <p:cNvPr id="12292" name="Rectangle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31800" y="94456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fr-CA" altLang="fr-FR" sz="20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5070644-E1AD-4636-BF17-90DC561F024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434" y="4047873"/>
            <a:ext cx="2045131" cy="246438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1814869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4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28600" y="72366"/>
            <a:ext cx="7239000" cy="1143000"/>
          </a:xfrm>
        </p:spPr>
        <p:txBody>
          <a:bodyPr>
            <a:normAutofit fontScale="90000"/>
          </a:bodyPr>
          <a:lstStyle/>
          <a:p>
            <a:r>
              <a:rPr lang="fr-CA" altLang="fr-FR" dirty="0"/>
              <a:t>Les métriques d’implantation - Métrique de Halstead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5">
                <a:extLst>
                  <a:ext uri="{FF2B5EF4-FFF2-40B4-BE49-F238E27FC236}">
                    <a16:creationId xmlns:a16="http://schemas.microsoft.com/office/drawing/2014/main" id="{7453B3E2-2497-4846-B87C-2FDDFC838DCF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tabLst>
                    <a:tab pos="2336800" algn="l"/>
                  </a:tabLst>
                </a:pPr>
                <a:r>
                  <a:rPr lang="fr-CA" altLang="fr-FR" sz="21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n1</a:t>
                </a:r>
                <a:r>
                  <a:rPr lang="fr-CA" altLang="fr-FR" dirty="0"/>
                  <a:t>	nombre d’opérateurs distincts dans le code</a:t>
                </a:r>
              </a:p>
              <a:p>
                <a:pPr>
                  <a:tabLst>
                    <a:tab pos="2336800" algn="l"/>
                  </a:tabLst>
                </a:pPr>
                <a:r>
                  <a:rPr lang="fr-CA" altLang="fr-FR" sz="21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n2</a:t>
                </a:r>
                <a:r>
                  <a:rPr lang="fr-CA" altLang="fr-FR" dirty="0"/>
                  <a:t>	nombre d’opérandes distincts dans le code</a:t>
                </a:r>
              </a:p>
              <a:p>
                <a:pPr>
                  <a:tabLst>
                    <a:tab pos="2336800" algn="l"/>
                  </a:tabLst>
                </a:pPr>
                <a:r>
                  <a:rPr lang="fr-CA" altLang="fr-FR" sz="21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N1</a:t>
                </a:r>
                <a:r>
                  <a:rPr lang="fr-CA" altLang="fr-FR" dirty="0"/>
                  <a:t>	nombre d’occurrences totales d’opérateurs</a:t>
                </a:r>
              </a:p>
              <a:p>
                <a:pPr>
                  <a:tabLst>
                    <a:tab pos="2336800" algn="l"/>
                  </a:tabLst>
                </a:pPr>
                <a:r>
                  <a:rPr lang="fr-CA" altLang="fr-FR" sz="21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N2</a:t>
                </a:r>
                <a:r>
                  <a:rPr lang="fr-CA" altLang="fr-FR" dirty="0"/>
                  <a:t>	nombre d’occurrences totales d’opérandes</a:t>
                </a:r>
              </a:p>
              <a:p>
                <a:pPr>
                  <a:tabLst>
                    <a:tab pos="2336800" algn="l"/>
                  </a:tabLst>
                </a:pPr>
                <a:r>
                  <a:rPr lang="fr-CA" altLang="fr-FR" sz="21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 = n1 + n2</a:t>
                </a:r>
                <a:r>
                  <a:rPr lang="fr-CA" altLang="fr-FR" dirty="0"/>
                  <a:t>	taille du vocabulaire du code</a:t>
                </a:r>
              </a:p>
              <a:p>
                <a:pPr>
                  <a:tabLst>
                    <a:tab pos="2336800" algn="l"/>
                  </a:tabLst>
                </a:pPr>
                <a:r>
                  <a:rPr lang="fr-CA" altLang="fr-FR" sz="21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 = N1 + N2</a:t>
                </a:r>
                <a:r>
                  <a:rPr lang="fr-CA" altLang="fr-FR" dirty="0"/>
                  <a:t>	taille du code</a:t>
                </a:r>
              </a:p>
              <a:p>
                <a:pPr>
                  <a:tabLst>
                    <a:tab pos="2336800" algn="l"/>
                  </a:tabLst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CA" altLang="fr-FR" sz="210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fr-CA" altLang="fr-FR" sz="2100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𝑁</m:t>
                        </m:r>
                      </m:e>
                    </m:acc>
                    <m:r>
                      <a:rPr lang="fr-CA" altLang="fr-FR" sz="21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 </m:t>
                    </m:r>
                  </m:oMath>
                </a14:m>
                <a:r>
                  <a:rPr lang="fr-CA" altLang="fr-FR" sz="21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n1 log</a:t>
                </a:r>
                <a:r>
                  <a:rPr lang="fr-CA" altLang="fr-FR" sz="2100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r>
                  <a:rPr lang="fr-CA" altLang="fr-FR" sz="21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n1 + n2 log</a:t>
                </a:r>
                <a:r>
                  <a:rPr lang="fr-CA" altLang="fr-FR" sz="2100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r>
                  <a:rPr lang="fr-CA" altLang="fr-FR" sz="21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n2 </a:t>
                </a:r>
              </a:p>
              <a:p>
                <a:pPr marL="0" indent="0">
                  <a:buNone/>
                  <a:tabLst>
                    <a:tab pos="2336800" algn="l"/>
                  </a:tabLst>
                </a:pPr>
                <a:r>
                  <a:rPr lang="fr-CA" altLang="fr-FR" sz="21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fr-CA" altLang="fr-FR" dirty="0"/>
                  <a:t> taille du code estimé</a:t>
                </a:r>
              </a:p>
              <a:p>
                <a:pPr>
                  <a:tabLst>
                    <a:tab pos="2336800" algn="l"/>
                  </a:tabLst>
                </a:pPr>
                <a:r>
                  <a:rPr lang="fr-CA" altLang="fr-FR" sz="21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 = N * log</a:t>
                </a:r>
                <a:r>
                  <a:rPr lang="fr-CA" altLang="fr-FR" sz="2100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r>
                  <a:rPr lang="fr-CA" altLang="fr-FR" sz="21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 </a:t>
                </a:r>
                <a:r>
                  <a:rPr lang="fr-CA" altLang="fr-FR" dirty="0"/>
                  <a:t>	volume du code</a:t>
                </a:r>
              </a:p>
              <a:p>
                <a:pPr>
                  <a:tabLst>
                    <a:tab pos="2336800" algn="l"/>
                  </a:tabLst>
                </a:pPr>
                <a:r>
                  <a:rPr lang="fr-CA" altLang="fr-FR" sz="21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V*</a:t>
                </a:r>
                <a:r>
                  <a:rPr lang="fr-CA" altLang="fr-FR" dirty="0"/>
                  <a:t>	volume potentiel mesuré par le plus petit code  </a:t>
                </a:r>
              </a:p>
              <a:p>
                <a:pPr marL="0" indent="0">
                  <a:buNone/>
                  <a:tabLst>
                    <a:tab pos="2336800" algn="l"/>
                  </a:tabLst>
                </a:pPr>
                <a:r>
                  <a:rPr lang="fr-CA" altLang="fr-FR" dirty="0"/>
                  <a:t>	équivalent possible</a:t>
                </a:r>
              </a:p>
              <a:p>
                <a:pPr>
                  <a:tabLst>
                    <a:tab pos="2336800" algn="l"/>
                  </a:tabLst>
                </a:pPr>
                <a:r>
                  <a:rPr lang="fr-CA" altLang="fr-FR" sz="21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 = V* / V</a:t>
                </a:r>
                <a:r>
                  <a:rPr lang="fr-CA" altLang="fr-FR" dirty="0"/>
                  <a:t>	niveau de brièveté du programme (ou difficulté)</a:t>
                </a:r>
              </a:p>
              <a:p>
                <a:pPr marL="0" indent="0">
                  <a:buNone/>
                  <a:tabLst>
                    <a:tab pos="2336800" algn="l"/>
                  </a:tabLst>
                </a:pPr>
                <a:r>
                  <a:rPr lang="fr-CA" altLang="fr-FR" sz="2100" dirty="0"/>
                  <a:t>     </a:t>
                </a:r>
                <a14:m>
                  <m:oMath xmlns:m="http://schemas.openxmlformats.org/officeDocument/2006/math">
                    <m:r>
                      <a:rPr lang="fr-CA" altLang="fr-FR" sz="2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</m:t>
                    </m:r>
                    <m:r>
                      <a:rPr lang="fr-CA" altLang="fr-FR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f>
                      <m:fPr>
                        <m:ctrlPr>
                          <a:rPr lang="fr-CA" altLang="fr-FR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altLang="fr-FR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fr-CA" altLang="fr-FR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CA" altLang="fr-FR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r-CA" altLang="fr-FR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CA" altLang="fr-FR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fr-CA" altLang="fr-FR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fr-CA" altLang="fr-FR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altLang="fr-FR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fr-CA" altLang="fr-FR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fr-CA" altLang="fr-FR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fr-CA" altLang="fr-FR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fr-CA" altLang="fr-FR" sz="2100" dirty="0"/>
                  <a:t> </a:t>
                </a:r>
              </a:p>
              <a:p>
                <a:pPr>
                  <a:tabLst>
                    <a:tab pos="2336800" algn="l"/>
                  </a:tabLst>
                </a:pPr>
                <a:r>
                  <a:rPr lang="fr-CA" altLang="fr-FR" sz="21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 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altLang="fr-FR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altLang="fr-FR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fr-CA" altLang="fr-FR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CA" altLang="fr-FR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r-CA" altLang="fr-FR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CA" altLang="fr-FR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fr-CA" altLang="fr-FR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fr-CA" altLang="fr-FR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altLang="fr-FR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fr-CA" altLang="fr-FR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fr-CA" altLang="fr-FR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fr-CA" altLang="fr-FR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r-CA" altLang="fr-FR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CA" altLang="fr-FR" sz="21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 V  </a:t>
                </a:r>
                <a:r>
                  <a:rPr lang="fr-CA" altLang="fr-FR" dirty="0"/>
                  <a:t>	effort du développement</a:t>
                </a:r>
              </a:p>
              <a:p>
                <a:pPr marL="0" indent="0">
                  <a:buNone/>
                </a:pPr>
                <a:endParaRPr lang="fr-CA" altLang="fr-FR" dirty="0"/>
              </a:p>
              <a:p>
                <a:endParaRPr lang="fr-CA" dirty="0"/>
              </a:p>
            </p:txBody>
          </p:sp>
        </mc:Choice>
        <mc:Fallback xmlns="">
          <p:sp>
            <p:nvSpPr>
              <p:cNvPr id="6" name="Espace réservé du contenu 5">
                <a:extLst>
                  <a:ext uri="{FF2B5EF4-FFF2-40B4-BE49-F238E27FC236}">
                    <a16:creationId xmlns:a16="http://schemas.microsoft.com/office/drawing/2014/main" id="{7453B3E2-2497-4846-B87C-2FDDFC838D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6"/>
                </p:custDataLst>
              </p:nvPr>
            </p:nvSpPr>
            <p:spPr>
              <a:blipFill>
                <a:blip r:embed="rId7"/>
                <a:stretch>
                  <a:fillRect l="-211" t="-2000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91" name="Espace réservé du numéro de diapositive 2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AFACD95-E246-4335-8F56-DEF094E9B089}" type="slidenum">
              <a:rPr lang="en-US" altLang="en-US" smtClean="0"/>
              <a:pPr/>
              <a:t>31</a:t>
            </a:fld>
            <a:endParaRPr lang="en-US" altLang="en-US"/>
          </a:p>
        </p:txBody>
      </p:sp>
      <p:sp>
        <p:nvSpPr>
          <p:cNvPr id="12292" name="Rectangle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31800" y="94456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fr-CA" altLang="fr-FR" sz="20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altLang="fr-FR" dirty="0"/>
              <a:t>Métriques de tests</a:t>
            </a:r>
            <a:endParaRPr lang="en-US" altLang="fr-FR" dirty="0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17F9D2BE-11EC-4736-81E9-63047D33E196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28600" y="1403874"/>
            <a:ext cx="9059924" cy="4876800"/>
          </a:xfrm>
        </p:spPr>
        <p:txBody>
          <a:bodyPr>
            <a:normAutofit/>
          </a:bodyPr>
          <a:lstStyle/>
          <a:p>
            <a:r>
              <a:rPr lang="fr-CA" altLang="fr-FR" dirty="0"/>
              <a:t>Pour savoir quand arrêter les tests</a:t>
            </a:r>
          </a:p>
          <a:p>
            <a:r>
              <a:rPr lang="fr-CA" altLang="fr-FR" dirty="0"/>
              <a:t>Pour mesurer la performance du processus de tests</a:t>
            </a:r>
          </a:p>
          <a:p>
            <a:r>
              <a:rPr lang="fr-CA" altLang="fr-FR" dirty="0"/>
              <a:t>Pour connaître la qualité du système</a:t>
            </a:r>
          </a:p>
          <a:p>
            <a:r>
              <a:rPr lang="fr-CA" altLang="fr-FR" dirty="0"/>
              <a:t>Pour estimer la fiabilité future du système</a:t>
            </a:r>
          </a:p>
          <a:p>
            <a:r>
              <a:rPr lang="fr-CA" altLang="fr-FR" dirty="0"/>
              <a:t>Pour accumuler de l’information </a:t>
            </a:r>
          </a:p>
          <a:p>
            <a:pPr lvl="1"/>
            <a:r>
              <a:rPr lang="fr-CA" altLang="fr-FR" dirty="0"/>
              <a:t>sur les erreurs découvertes</a:t>
            </a:r>
          </a:p>
          <a:p>
            <a:pPr lvl="1"/>
            <a:r>
              <a:rPr lang="fr-CA" altLang="fr-FR" dirty="0"/>
              <a:t>et leur correction</a:t>
            </a:r>
          </a:p>
          <a:p>
            <a:endParaRPr lang="fr-CA" dirty="0"/>
          </a:p>
        </p:txBody>
      </p:sp>
      <p:sp>
        <p:nvSpPr>
          <p:cNvPr id="13315" name="Espace réservé du numéro de diapositive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4C03498-0E11-4A7D-B93A-5BA1572E2B92}" type="slidenum">
              <a:rPr lang="en-US" altLang="en-US" smtClean="0"/>
              <a:pPr/>
              <a:t>32</a:t>
            </a:fld>
            <a:endParaRPr lang="en-US" altLang="en-US"/>
          </a:p>
        </p:txBody>
      </p:sp>
      <p:sp>
        <p:nvSpPr>
          <p:cNvPr id="13317" name="Rectangle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87338" y="476250"/>
            <a:ext cx="8229600" cy="518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fr-CA" altLang="fr-FR" sz="19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5E3C7C3-7DD8-4A9D-A7A1-B3E99864E54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792" y="2848930"/>
            <a:ext cx="1948939" cy="353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1252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28600" y="76200"/>
            <a:ext cx="8483860" cy="1143000"/>
          </a:xfrm>
        </p:spPr>
        <p:txBody>
          <a:bodyPr>
            <a:normAutofit fontScale="90000"/>
          </a:bodyPr>
          <a:lstStyle/>
          <a:p>
            <a:r>
              <a:rPr lang="fr-CA" altLang="fr-FR" dirty="0"/>
              <a:t>Métriques de tests - Quand s’arrêter</a:t>
            </a:r>
            <a:endParaRPr lang="en-US" altLang="fr-FR" dirty="0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17F9D2BE-11EC-4736-81E9-63047D33E196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A" altLang="fr-FR" dirty="0"/>
              <a:t>Niveau pré déterminé de couverture atteint</a:t>
            </a:r>
          </a:p>
          <a:p>
            <a:pPr lvl="1"/>
            <a:r>
              <a:rPr lang="fr-CA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X %</a:t>
            </a:r>
            <a:r>
              <a:rPr lang="fr-CA" altLang="fr-FR" dirty="0"/>
              <a:t> instructions</a:t>
            </a:r>
          </a:p>
          <a:p>
            <a:pPr lvl="1"/>
            <a:r>
              <a:rPr lang="fr-CA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X % </a:t>
            </a:r>
            <a:r>
              <a:rPr lang="fr-CA" altLang="fr-FR" dirty="0"/>
              <a:t>branches</a:t>
            </a:r>
          </a:p>
          <a:p>
            <a:pPr lvl="1"/>
            <a:r>
              <a:rPr lang="fr-CA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X % </a:t>
            </a:r>
            <a:r>
              <a:rPr lang="fr-CA" altLang="fr-FR" dirty="0"/>
              <a:t>chemins</a:t>
            </a:r>
          </a:p>
          <a:p>
            <a:pPr lvl="1"/>
            <a:r>
              <a:rPr lang="fr-CA" altLang="fr-FR" dirty="0"/>
              <a:t>etc.</a:t>
            </a:r>
          </a:p>
          <a:p>
            <a:r>
              <a:rPr lang="fr-CA" altLang="fr-FR" dirty="0"/>
              <a:t>Nombre pré déterminé d’erreurs découvertes</a:t>
            </a:r>
          </a:p>
          <a:p>
            <a:pPr lvl="1"/>
            <a:r>
              <a:rPr lang="fr-CA" altLang="fr-FR" dirty="0"/>
              <a:t>données a priori:   10 erreurs par 100 LOC</a:t>
            </a:r>
          </a:p>
          <a:p>
            <a:pPr lvl="1"/>
            <a:r>
              <a:rPr lang="fr-CA" altLang="fr-FR" dirty="0"/>
              <a:t>données accumulées des projets passés </a:t>
            </a:r>
          </a:p>
          <a:p>
            <a:endParaRPr lang="fr-CA" dirty="0"/>
          </a:p>
        </p:txBody>
      </p:sp>
      <p:sp>
        <p:nvSpPr>
          <p:cNvPr id="13315" name="Espace réservé du numéro de diapositive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4C03498-0E11-4A7D-B93A-5BA1572E2B92}" type="slidenum">
              <a:rPr lang="en-US" altLang="en-US" smtClean="0"/>
              <a:pPr/>
              <a:t>33</a:t>
            </a:fld>
            <a:endParaRPr lang="en-US" altLang="en-US"/>
          </a:p>
        </p:txBody>
      </p:sp>
      <p:sp>
        <p:nvSpPr>
          <p:cNvPr id="13317" name="Rectangle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87338" y="476250"/>
            <a:ext cx="8229600" cy="518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fr-CA" altLang="fr-FR" sz="19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A8D61F2-2DDE-4CBA-8953-DB13FA0B6A6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643" y="1988840"/>
            <a:ext cx="1612832" cy="159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9700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28600" y="76200"/>
            <a:ext cx="8678732" cy="1143000"/>
          </a:xfrm>
        </p:spPr>
        <p:txBody>
          <a:bodyPr>
            <a:normAutofit fontScale="90000"/>
          </a:bodyPr>
          <a:lstStyle/>
          <a:p>
            <a:r>
              <a:rPr lang="fr-CA" altLang="fr-FR" dirty="0"/>
              <a:t>Métriques de tests - Quand s’arrêter (2)</a:t>
            </a:r>
            <a:endParaRPr lang="en-US" altLang="fr-FR" dirty="0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17F9D2BE-11EC-4736-81E9-63047D33E196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A" altLang="fr-FR" dirty="0"/>
              <a:t>Le taux de découverte d’erreurs est descendu</a:t>
            </a:r>
          </a:p>
          <a:p>
            <a:r>
              <a:rPr lang="fr-CA" altLang="fr-FR" dirty="0"/>
              <a:t>Une proportion d’erreurs semées découvertes</a:t>
            </a:r>
          </a:p>
          <a:p>
            <a:pPr lvl="1"/>
            <a:r>
              <a:rPr lang="fr-CA" altLang="fr-FR" dirty="0"/>
              <a:t>programmes mutants</a:t>
            </a:r>
          </a:p>
          <a:p>
            <a:r>
              <a:rPr lang="fr-CA" altLang="fr-FR" dirty="0"/>
              <a:t>Un niveau acceptable de fiabilité a été atteint</a:t>
            </a:r>
          </a:p>
          <a:p>
            <a:r>
              <a:rPr lang="fr-CA" altLang="fr-FR" dirty="0"/>
              <a:t>On a épuisé le temps (ou le budget) alloué</a:t>
            </a:r>
          </a:p>
          <a:p>
            <a:endParaRPr lang="fr-CA" dirty="0"/>
          </a:p>
        </p:txBody>
      </p:sp>
      <p:sp>
        <p:nvSpPr>
          <p:cNvPr id="13315" name="Espace réservé du numéro de diapositive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4C03498-0E11-4A7D-B93A-5BA1572E2B92}" type="slidenum">
              <a:rPr lang="en-US" altLang="en-US" smtClean="0"/>
              <a:pPr/>
              <a:t>34</a:t>
            </a:fld>
            <a:endParaRPr lang="en-US" altLang="en-US"/>
          </a:p>
        </p:txBody>
      </p:sp>
      <p:sp>
        <p:nvSpPr>
          <p:cNvPr id="13317" name="Rectangle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87338" y="476250"/>
            <a:ext cx="8229600" cy="518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fr-CA" altLang="fr-FR" sz="19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A8D61F2-2DDE-4CBA-8953-DB13FA0B6A6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550" y="4900237"/>
            <a:ext cx="1612832" cy="159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1352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altLang="fr-FR" dirty="0"/>
              <a:t>Métriques de tests - Qualifié</a:t>
            </a:r>
            <a:endParaRPr lang="en-US" altLang="fr-FR" dirty="0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2B8CB737-BE59-4AF4-A466-1140AC13CDB6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altLang="fr-FR" dirty="0"/>
              <a:t>Connaître la performance du processus de tests</a:t>
            </a:r>
          </a:p>
          <a:p>
            <a:pPr lvl="1"/>
            <a:r>
              <a:rPr lang="fr-CA" altLang="fr-FR" dirty="0"/>
              <a:t>fautes détectées par rapport à l’unité du temps</a:t>
            </a:r>
          </a:p>
          <a:p>
            <a:pPr lvl="1"/>
            <a:r>
              <a:rPr lang="fr-CA" altLang="fr-FR" dirty="0"/>
              <a:t>coût moyen de détection et correction d’une erreur</a:t>
            </a:r>
          </a:p>
          <a:p>
            <a:r>
              <a:rPr lang="fr-CA" altLang="fr-FR" dirty="0"/>
              <a:t>Accumuler de l’information sur les erreurs découvertes et leur correction</a:t>
            </a:r>
          </a:p>
          <a:p>
            <a:pPr lvl="1"/>
            <a:r>
              <a:rPr lang="fr-CA" altLang="fr-FR" dirty="0"/>
              <a:t>densité d’erreurs (erreurs par KLOC)</a:t>
            </a:r>
          </a:p>
          <a:p>
            <a:pPr lvl="1"/>
            <a:r>
              <a:rPr lang="fr-CA" altLang="fr-FR" dirty="0"/>
              <a:t>erreurs par méthode ou procédure</a:t>
            </a:r>
          </a:p>
          <a:p>
            <a:pPr lvl="1"/>
            <a:r>
              <a:rPr lang="fr-CA" altLang="fr-FR" dirty="0"/>
              <a:t>erreurs par nature, sévérité</a:t>
            </a:r>
          </a:p>
          <a:p>
            <a:endParaRPr lang="fr-CA" dirty="0"/>
          </a:p>
        </p:txBody>
      </p:sp>
      <p:sp>
        <p:nvSpPr>
          <p:cNvPr id="14339" name="Espace réservé du numéro de diapositive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F091593-D347-4908-9C85-C149B20F67D5}" type="slidenum">
              <a:rPr lang="en-US" altLang="en-US" smtClean="0"/>
              <a:pPr/>
              <a:t>35</a:t>
            </a:fld>
            <a:endParaRPr lang="en-US" altLang="en-US"/>
          </a:p>
        </p:txBody>
      </p:sp>
      <p:sp>
        <p:nvSpPr>
          <p:cNvPr id="14341" name="Rectangle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87338" y="728663"/>
            <a:ext cx="8229600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fr-CA" altLang="fr-FR" sz="17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AAE1CD6-E7AA-465C-879E-325194089ACD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603810" y="4414293"/>
            <a:ext cx="2230839" cy="1942057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CA" dirty="0"/>
              <a:t>Métriques de maintenance</a:t>
            </a:r>
            <a:endParaRPr lang="en-US" dirty="0"/>
          </a:p>
        </p:txBody>
      </p:sp>
      <p:sp>
        <p:nvSpPr>
          <p:cNvPr id="18435" name="Espace réservé du numéro de diapositive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5DF23B8-DAD3-4A71-BE3A-68990F1040AB}" type="slidenum">
              <a:rPr lang="en-US" altLang="en-US" smtClean="0"/>
              <a:pPr/>
              <a:t>36</a:t>
            </a:fld>
            <a:endParaRPr lang="en-US" altLang="en-US"/>
          </a:p>
        </p:txBody>
      </p:sp>
      <p:sp>
        <p:nvSpPr>
          <p:cNvPr id="18437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1000" y="609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fr-CA" sz="17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B53D1D-95F1-48D3-B691-2787551F3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sz="2400" b="1" dirty="0"/>
              <a:t>IEEE Std. 982.1-2005 indice de maturité du logiciel </a:t>
            </a:r>
            <a:r>
              <a:rPr lang="fr-CA" sz="2400" dirty="0"/>
              <a:t>(SMI pour </a:t>
            </a:r>
            <a:r>
              <a:rPr lang="en-CA" sz="2400" i="1" dirty="0"/>
              <a:t>Software Maturity Index</a:t>
            </a:r>
            <a:r>
              <a:rPr lang="fr-CA" sz="2400" dirty="0"/>
              <a:t>) fournit une indication de la stabilité du produit logiciel (sur la base des modifications apportées)</a:t>
            </a:r>
          </a:p>
          <a:p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fr-CA" sz="2400" dirty="0"/>
              <a:t> nombre de modules dans la version actuelle</a:t>
            </a:r>
          </a:p>
          <a:p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fr-CA" sz="2400" dirty="0"/>
              <a:t> nombre de modules de la version actuelle qui ont été modifiés</a:t>
            </a:r>
          </a:p>
          <a:p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CA" sz="2400" dirty="0"/>
              <a:t> nombre de modules dans la version actuelle qui ont été ajoutés</a:t>
            </a:r>
          </a:p>
          <a:p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CA" sz="2400" dirty="0"/>
              <a:t> nombre de modules de version précédents supprimés</a:t>
            </a:r>
          </a:p>
          <a:p>
            <a:pPr marL="0" indent="0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SMI = [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(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)]/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CA" sz="2400" dirty="0"/>
              <a:t>Lorsque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SMI </a:t>
            </a:r>
            <a:r>
              <a:rPr lang="fr-CA" sz="2400" dirty="0"/>
              <a:t>s’approche de 1.0, le produit commence à se stabiliser</a:t>
            </a:r>
          </a:p>
        </p:txBody>
      </p:sp>
    </p:spTree>
    <p:extLst>
      <p:ext uri="{BB962C8B-B14F-4D97-AF65-F5344CB8AC3E}">
        <p14:creationId xmlns:p14="http://schemas.microsoft.com/office/powerpoint/2010/main" val="24626431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Métriques de processus et de projet</a:t>
            </a:r>
            <a:endParaRPr lang="en-US" dirty="0"/>
          </a:p>
        </p:txBody>
      </p:sp>
      <p:sp>
        <p:nvSpPr>
          <p:cNvPr id="18435" name="Espace réservé du numéro de diapositive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5DF23B8-DAD3-4A71-BE3A-68990F1040AB}" type="slidenum">
              <a:rPr lang="en-US" altLang="en-US" smtClean="0"/>
              <a:pPr/>
              <a:t>37</a:t>
            </a:fld>
            <a:endParaRPr lang="en-US" altLang="en-US"/>
          </a:p>
        </p:txBody>
      </p:sp>
      <p:sp>
        <p:nvSpPr>
          <p:cNvPr id="18437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1000" y="609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fr-CA" sz="17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B53D1D-95F1-48D3-B691-2787551F3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2400" b="1" dirty="0"/>
              <a:t>Métriques de processus </a:t>
            </a:r>
            <a:r>
              <a:rPr lang="fr-CA" sz="2400" dirty="0"/>
              <a:t>collectées dans tous les projets, sur de longues périodes</a:t>
            </a:r>
          </a:p>
          <a:p>
            <a:pPr lvl="1"/>
            <a:r>
              <a:rPr lang="fr-CA" sz="2000" dirty="0"/>
              <a:t>Leur intention est de fournir un ensemble d’indicateurs menant à une amélioration à long terme des processus logiciels</a:t>
            </a:r>
          </a:p>
          <a:p>
            <a:r>
              <a:rPr lang="fr-CA" sz="2400" dirty="0"/>
              <a:t>Les </a:t>
            </a:r>
            <a:r>
              <a:rPr lang="fr-CA" sz="2400" b="1" dirty="0"/>
              <a:t>métriques de projet </a:t>
            </a:r>
            <a:r>
              <a:rPr lang="fr-CA" sz="2400" dirty="0"/>
              <a:t>permettent à un chef de projet logiciel de:</a:t>
            </a:r>
          </a:p>
          <a:p>
            <a:pPr lvl="1"/>
            <a:r>
              <a:rPr lang="fr-CA" sz="2000" dirty="0"/>
              <a:t>évaluer l’état d’un projet en cours</a:t>
            </a:r>
          </a:p>
          <a:p>
            <a:pPr lvl="1"/>
            <a:r>
              <a:rPr lang="fr-CA" sz="2000" dirty="0"/>
              <a:t>suivre les risques potentiels</a:t>
            </a:r>
          </a:p>
          <a:p>
            <a:pPr lvl="1"/>
            <a:r>
              <a:rPr lang="fr-CA" sz="2000" dirty="0"/>
              <a:t>découvrir les zones problématiques avant qu’elles ne deviennent critiques</a:t>
            </a:r>
          </a:p>
          <a:p>
            <a:pPr lvl="1"/>
            <a:r>
              <a:rPr lang="fr-CA" sz="2000" dirty="0"/>
              <a:t>ajuster le flux de travail ou les tâches</a:t>
            </a:r>
          </a:p>
          <a:p>
            <a:pPr lvl="1"/>
            <a:r>
              <a:rPr lang="fr-CA" sz="2000" dirty="0"/>
              <a:t>évaluer la capacité de l’équipe de projet à contrôler la qualité des produits logiciels</a:t>
            </a:r>
          </a:p>
        </p:txBody>
      </p:sp>
    </p:spTree>
    <p:extLst>
      <p:ext uri="{BB962C8B-B14F-4D97-AF65-F5344CB8AC3E}">
        <p14:creationId xmlns:p14="http://schemas.microsoft.com/office/powerpoint/2010/main" val="2544329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CA" sz="3200" dirty="0"/>
              <a:t>Déterminants de la qualité des logiciels et de l’efficacité organisationnelle</a:t>
            </a:r>
            <a:endParaRPr lang="en-US" sz="3200" dirty="0"/>
          </a:p>
        </p:txBody>
      </p:sp>
      <p:sp>
        <p:nvSpPr>
          <p:cNvPr id="18435" name="Espace réservé du numéro de diapositive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5DF23B8-DAD3-4A71-BE3A-68990F1040AB}" type="slidenum">
              <a:rPr lang="en-US" altLang="en-US" smtClean="0"/>
              <a:pPr/>
              <a:t>38</a:t>
            </a:fld>
            <a:endParaRPr lang="en-US" altLang="en-US"/>
          </a:p>
        </p:txBody>
      </p:sp>
      <p:sp>
        <p:nvSpPr>
          <p:cNvPr id="18437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1000" y="609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fr-CA" sz="1700" dirty="0"/>
          </a:p>
        </p:txBody>
      </p:sp>
      <p:pic>
        <p:nvPicPr>
          <p:cNvPr id="8" name="Picture 3" descr="An illustration displays determinants of software quality and organizational effectiveness. &#10;">
            <a:extLst>
              <a:ext uri="{FF2B5EF4-FFF2-40B4-BE49-F238E27FC236}">
                <a16:creationId xmlns:a16="http://schemas.microsoft.com/office/drawing/2014/main" id="{CB2623A0-92B9-43FA-97AD-A6C0FD37E9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545838"/>
            <a:ext cx="5290378" cy="470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8611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CA" dirty="0"/>
              <a:t>Mesure de processus</a:t>
            </a:r>
            <a:endParaRPr lang="en-US" dirty="0"/>
          </a:p>
        </p:txBody>
      </p:sp>
      <p:sp>
        <p:nvSpPr>
          <p:cNvPr id="18435" name="Espace réservé du numéro de diapositive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5DF23B8-DAD3-4A71-BE3A-68990F1040AB}" type="slidenum">
              <a:rPr lang="en-US" altLang="en-US" smtClean="0"/>
              <a:pPr/>
              <a:t>39</a:t>
            </a:fld>
            <a:endParaRPr lang="en-US" altLang="en-US"/>
          </a:p>
        </p:txBody>
      </p:sp>
      <p:sp>
        <p:nvSpPr>
          <p:cNvPr id="18437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1000" y="609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fr-CA" sz="17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B53D1D-95F1-48D3-B691-2787551F3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sz="2400" dirty="0"/>
              <a:t>Nous mesurons indirectement l’efficacité d’un processus logiciel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fr-CA" sz="2400" dirty="0"/>
              <a:t> en dérivant des métriques basées sur les résultats qui peuvent être dérivés du processus:</a:t>
            </a:r>
          </a:p>
          <a:p>
            <a:pPr lvl="1"/>
            <a:r>
              <a:rPr lang="fr-CA" sz="2000" dirty="0"/>
              <a:t>mesures des erreurs découvertes avant la sortie du logiciel</a:t>
            </a:r>
          </a:p>
          <a:p>
            <a:pPr lvl="1"/>
            <a:r>
              <a:rPr lang="fr-CA" sz="2000" dirty="0"/>
              <a:t>défauts livrés et signalés par les utilisateurs finaux</a:t>
            </a:r>
          </a:p>
          <a:p>
            <a:pPr lvl="1"/>
            <a:r>
              <a:rPr lang="fr-CA" sz="2000" dirty="0"/>
              <a:t>produits de travail livrés (productivité)</a:t>
            </a:r>
          </a:p>
          <a:p>
            <a:pPr lvl="1"/>
            <a:r>
              <a:rPr lang="fr-CA" sz="2000" dirty="0"/>
              <a:t>effort humain dépensé</a:t>
            </a:r>
          </a:p>
          <a:p>
            <a:pPr lvl="1"/>
            <a:r>
              <a:rPr lang="fr-CA" sz="2000" dirty="0"/>
              <a:t>le temps de calendrier écoulé</a:t>
            </a:r>
          </a:p>
          <a:p>
            <a:pPr lvl="1"/>
            <a:r>
              <a:rPr lang="fr-CA" sz="2000" dirty="0"/>
              <a:t>conformité du calendrier</a:t>
            </a:r>
          </a:p>
          <a:p>
            <a:pPr lvl="1"/>
            <a:r>
              <a:rPr lang="fr-CA" sz="2000" dirty="0"/>
              <a:t>etc.</a:t>
            </a:r>
          </a:p>
          <a:p>
            <a:r>
              <a:rPr lang="fr-CA" sz="2400" dirty="0"/>
              <a:t>Nous dérivons également des métriques de processus en mesurant les caractéristiques de tâches spécifiques d’ingénierie logicielle</a:t>
            </a:r>
          </a:p>
        </p:txBody>
      </p:sp>
    </p:spTree>
    <p:extLst>
      <p:ext uri="{BB962C8B-B14F-4D97-AF65-F5344CB8AC3E}">
        <p14:creationId xmlns:p14="http://schemas.microsoft.com/office/powerpoint/2010/main" val="3381950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Attributs des métriques efficaces</a:t>
            </a:r>
            <a:endParaRPr lang="en-US" dirty="0"/>
          </a:p>
        </p:txBody>
      </p:sp>
      <p:sp>
        <p:nvSpPr>
          <p:cNvPr id="18435" name="Espace réservé du numéro de diapositive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5DF23B8-DAD3-4A71-BE3A-68990F1040AB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18437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1000" y="609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fr-CA" sz="17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B53D1D-95F1-48D3-B691-2787551F3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03874"/>
            <a:ext cx="8686800" cy="5049462"/>
          </a:xfrm>
        </p:spPr>
        <p:txBody>
          <a:bodyPr>
            <a:noAutofit/>
          </a:bodyPr>
          <a:lstStyle/>
          <a:p>
            <a:r>
              <a:rPr lang="fr-CA" sz="2100" b="1" dirty="0"/>
              <a:t>Simple et calculable</a:t>
            </a:r>
            <a:r>
              <a:rPr lang="fr-CA" sz="2100" dirty="0"/>
              <a:t>. Il devrait être relativement facile d’apprendre à dériver la métrique</a:t>
            </a:r>
          </a:p>
          <a:p>
            <a:r>
              <a:rPr lang="fr-CA" sz="2100" b="1" dirty="0"/>
              <a:t>Empiriquement et intuitivement convaincant</a:t>
            </a:r>
            <a:r>
              <a:rPr lang="fr-CA" sz="2100" dirty="0"/>
              <a:t>. Répond aux notions intuitives de l’ingénieur sur l’attribut du produit</a:t>
            </a:r>
          </a:p>
          <a:p>
            <a:r>
              <a:rPr lang="fr-CA" sz="2100" b="1" dirty="0"/>
              <a:t>Cohérent et objectif</a:t>
            </a:r>
            <a:r>
              <a:rPr lang="fr-CA" sz="2100" dirty="0"/>
              <a:t>. La métrique doit produire des résultats sans ambiguïté</a:t>
            </a:r>
          </a:p>
          <a:p>
            <a:r>
              <a:rPr lang="fr-CA" sz="2100" b="1" dirty="0"/>
              <a:t>Cohérent dans son utilisation des unités et des dimensions</a:t>
            </a:r>
            <a:r>
              <a:rPr lang="fr-CA" sz="2100" dirty="0"/>
              <a:t>. Le calcul de la métrique ne doit pas conduire à des combinaisons d’unités bizarres</a:t>
            </a:r>
          </a:p>
          <a:p>
            <a:r>
              <a:rPr lang="fr-CA" sz="2100" b="1" dirty="0"/>
              <a:t>Indépendant du langage de programmation</a:t>
            </a:r>
            <a:r>
              <a:rPr lang="fr-CA" sz="2100" dirty="0"/>
              <a:t>. Les mesures doivent être basées sur le modèle d’analyse, le modèle de conception ou la structure du programme lui-même</a:t>
            </a:r>
          </a:p>
          <a:p>
            <a:r>
              <a:rPr lang="fr-CA" sz="2100" b="1" dirty="0"/>
              <a:t>Mécanisme efficace de retour d’information sur la qualité</a:t>
            </a:r>
            <a:r>
              <a:rPr lang="fr-CA" sz="2100" dirty="0"/>
              <a:t>. Doit fournir à un ingénieur logiciel des informations pouvant conduire à un produit final de meilleure qualité</a:t>
            </a:r>
          </a:p>
        </p:txBody>
      </p:sp>
    </p:spTree>
    <p:extLst>
      <p:ext uri="{BB962C8B-B14F-4D97-AF65-F5344CB8AC3E}">
        <p14:creationId xmlns:p14="http://schemas.microsoft.com/office/powerpoint/2010/main" val="2200408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Directives relatives aux métriques de processus</a:t>
            </a:r>
            <a:endParaRPr lang="en-US" dirty="0"/>
          </a:p>
        </p:txBody>
      </p:sp>
      <p:sp>
        <p:nvSpPr>
          <p:cNvPr id="18435" name="Espace réservé du numéro de diapositive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5DF23B8-DAD3-4A71-BE3A-68990F1040AB}" type="slidenum">
              <a:rPr lang="en-US" altLang="en-US" smtClean="0"/>
              <a:pPr/>
              <a:t>40</a:t>
            </a:fld>
            <a:endParaRPr lang="en-US" altLang="en-US"/>
          </a:p>
        </p:txBody>
      </p:sp>
      <p:sp>
        <p:nvSpPr>
          <p:cNvPr id="18437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1000" y="609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fr-CA" sz="17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B53D1D-95F1-48D3-B691-2787551F3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sz="2400" dirty="0"/>
              <a:t>Faites preuve de bon sens et de sensibilité organisationnelle lors de l’interprétation des données de métriques</a:t>
            </a:r>
          </a:p>
          <a:p>
            <a:r>
              <a:rPr lang="fr-CA" sz="2400" dirty="0"/>
              <a:t>Fournir des commentaires réguliers aux personnes et aux équipes qui collectent des mesures et des métriques</a:t>
            </a:r>
          </a:p>
          <a:p>
            <a:r>
              <a:rPr lang="fr-CA" sz="2400" dirty="0"/>
              <a:t>N’utilisez pas de statistiques pour évaluer les individus</a:t>
            </a:r>
          </a:p>
          <a:p>
            <a:r>
              <a:rPr lang="fr-CA" sz="2400" dirty="0"/>
              <a:t>Travaillez avec les praticiens et les équipes pour définir des objectifs et des paramètres clairs qui seront utilisés pour les atteindre</a:t>
            </a:r>
          </a:p>
          <a:p>
            <a:r>
              <a:rPr lang="fr-CA" sz="2400" dirty="0"/>
              <a:t>N’utilisez jamais de métriques pour menacer des individus ou des équipes</a:t>
            </a:r>
          </a:p>
          <a:p>
            <a:r>
              <a:rPr lang="fr-CA" sz="2400" dirty="0"/>
              <a:t>Les données statistiques qui indiquent un problème ne doivent pas être considérées comme "négatives". Ces données ne sont qu’un indicateur d’amélioration des processus</a:t>
            </a:r>
          </a:p>
          <a:p>
            <a:r>
              <a:rPr lang="fr-CA" sz="2400" dirty="0"/>
              <a:t>Ne soyez pas obsédé par une seule métrique à l’exclusion d’autres métriques importantes</a:t>
            </a:r>
          </a:p>
        </p:txBody>
      </p:sp>
    </p:spTree>
    <p:extLst>
      <p:ext uri="{BB962C8B-B14F-4D97-AF65-F5344CB8AC3E}">
        <p14:creationId xmlns:p14="http://schemas.microsoft.com/office/powerpoint/2010/main" val="17985082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Métriques normalisées orientées taille</a:t>
            </a:r>
            <a:endParaRPr lang="en-US" dirty="0"/>
          </a:p>
        </p:txBody>
      </p:sp>
      <p:sp>
        <p:nvSpPr>
          <p:cNvPr id="18435" name="Espace réservé du numéro de diapositive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5DF23B8-DAD3-4A71-BE3A-68990F1040AB}" type="slidenum">
              <a:rPr lang="en-US" altLang="en-US" smtClean="0"/>
              <a:pPr/>
              <a:t>41</a:t>
            </a:fld>
            <a:endParaRPr lang="en-US" altLang="en-US"/>
          </a:p>
        </p:txBody>
      </p:sp>
      <p:sp>
        <p:nvSpPr>
          <p:cNvPr id="18437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1000" y="609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fr-CA" sz="17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B53D1D-95F1-48D3-B691-2787551F3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2400" dirty="0"/>
              <a:t>erreurs par KLOC (mille lignes de code)</a:t>
            </a:r>
          </a:p>
          <a:p>
            <a:r>
              <a:rPr lang="fr-CA" sz="2400" dirty="0"/>
              <a:t>défauts par KLOC</a:t>
            </a:r>
          </a:p>
          <a:p>
            <a:r>
              <a:rPr lang="fr-CA" sz="2400" dirty="0"/>
              <a:t>$ par LOC</a:t>
            </a:r>
          </a:p>
          <a:p>
            <a:r>
              <a:rPr lang="fr-CA" sz="2400" dirty="0"/>
              <a:t>pages de documentation par KLOC</a:t>
            </a:r>
          </a:p>
          <a:p>
            <a:r>
              <a:rPr lang="fr-CA" sz="2400" dirty="0"/>
              <a:t>erreurs par personne-mois</a:t>
            </a:r>
          </a:p>
          <a:p>
            <a:r>
              <a:rPr lang="fr-CA" sz="2400" dirty="0"/>
              <a:t>erreurs par heure de revue</a:t>
            </a:r>
          </a:p>
          <a:p>
            <a:r>
              <a:rPr lang="fr-CA" sz="2400" dirty="0"/>
              <a:t>LOC par personne-mois</a:t>
            </a:r>
          </a:p>
          <a:p>
            <a:r>
              <a:rPr lang="fr-CA" sz="2400" dirty="0"/>
              <a:t>$ par page de documentation</a:t>
            </a:r>
          </a:p>
        </p:txBody>
      </p:sp>
    </p:spTree>
    <p:extLst>
      <p:ext uri="{BB962C8B-B14F-4D97-AF65-F5344CB8AC3E}">
        <p14:creationId xmlns:p14="http://schemas.microsoft.com/office/powerpoint/2010/main" val="40083007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Métriques normalisées orientées fonction</a:t>
            </a:r>
            <a:endParaRPr lang="en-US" dirty="0"/>
          </a:p>
        </p:txBody>
      </p:sp>
      <p:sp>
        <p:nvSpPr>
          <p:cNvPr id="18435" name="Espace réservé du numéro de diapositive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5DF23B8-DAD3-4A71-BE3A-68990F1040AB}" type="slidenum">
              <a:rPr lang="en-US" altLang="en-US" smtClean="0"/>
              <a:pPr/>
              <a:t>42</a:t>
            </a:fld>
            <a:endParaRPr lang="en-US" altLang="en-US"/>
          </a:p>
        </p:txBody>
      </p:sp>
      <p:sp>
        <p:nvSpPr>
          <p:cNvPr id="18437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1000" y="609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fr-CA" sz="17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B53D1D-95F1-48D3-B691-2787551F3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2400" dirty="0"/>
              <a:t>erreurs par FP (</a:t>
            </a:r>
            <a:r>
              <a:rPr lang="en-CA" sz="2400" dirty="0"/>
              <a:t>function point</a:t>
            </a:r>
            <a:r>
              <a:rPr lang="fr-CA" sz="2400" dirty="0"/>
              <a:t>)</a:t>
            </a:r>
          </a:p>
          <a:p>
            <a:r>
              <a:rPr lang="fr-CA" sz="2400" dirty="0"/>
              <a:t>défauts par FP</a:t>
            </a:r>
          </a:p>
          <a:p>
            <a:r>
              <a:rPr lang="fr-CA" sz="2400" dirty="0"/>
              <a:t>$ par FP</a:t>
            </a:r>
          </a:p>
          <a:p>
            <a:r>
              <a:rPr lang="fr-CA" sz="2400" dirty="0"/>
              <a:t>pages de documentation par FP</a:t>
            </a:r>
          </a:p>
          <a:p>
            <a:r>
              <a:rPr lang="fr-CA" sz="2400" dirty="0"/>
              <a:t>FP par personne-mois</a:t>
            </a:r>
          </a:p>
        </p:txBody>
      </p:sp>
    </p:spTree>
    <p:extLst>
      <p:ext uri="{BB962C8B-B14F-4D97-AF65-F5344CB8AC3E}">
        <p14:creationId xmlns:p14="http://schemas.microsoft.com/office/powerpoint/2010/main" val="14649117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Pourquoi opter pour des métriques orientées fonction</a:t>
            </a:r>
            <a:endParaRPr lang="en-US" dirty="0"/>
          </a:p>
        </p:txBody>
      </p:sp>
      <p:sp>
        <p:nvSpPr>
          <p:cNvPr id="18435" name="Espace réservé du numéro de diapositive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5DF23B8-DAD3-4A71-BE3A-68990F1040AB}" type="slidenum">
              <a:rPr lang="en-US" altLang="en-US" smtClean="0"/>
              <a:pPr/>
              <a:t>43</a:t>
            </a:fld>
            <a:endParaRPr lang="en-US" altLang="en-US"/>
          </a:p>
        </p:txBody>
      </p:sp>
      <p:sp>
        <p:nvSpPr>
          <p:cNvPr id="18437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1000" y="609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fr-CA" sz="17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B53D1D-95F1-48D3-B691-2787551F3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2400" dirty="0"/>
              <a:t>Indépendant du langage de programmation</a:t>
            </a:r>
          </a:p>
          <a:p>
            <a:r>
              <a:rPr lang="fr-CA" sz="2400" dirty="0"/>
              <a:t>Utilise des caractéristiques facilement dénombrables qui sont déterminées tôt dans le processus logiciel</a:t>
            </a:r>
          </a:p>
          <a:p>
            <a:r>
              <a:rPr lang="fr-CA" sz="2400" dirty="0"/>
              <a:t>Ne «pénalise» pas les implémentations inventives (courtes) qui utilisent moins de LOC que d’autres versions plus maladroites</a:t>
            </a:r>
          </a:p>
          <a:p>
            <a:r>
              <a:rPr lang="fr-CA" sz="2400" dirty="0"/>
              <a:t>Facilite la mesure de l’impact des composants réutilisables</a:t>
            </a:r>
          </a:p>
        </p:txBody>
      </p:sp>
    </p:spTree>
    <p:extLst>
      <p:ext uri="{BB962C8B-B14F-4D97-AF65-F5344CB8AC3E}">
        <p14:creationId xmlns:p14="http://schemas.microsoft.com/office/powerpoint/2010/main" val="27130459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41987" y="260874"/>
            <a:ext cx="6935688" cy="1143000"/>
          </a:xfrm>
        </p:spPr>
        <p:txBody>
          <a:bodyPr>
            <a:normAutofit fontScale="90000"/>
          </a:bodyPr>
          <a:lstStyle/>
          <a:p>
            <a:r>
              <a:rPr lang="fr-CA" sz="4000" dirty="0"/>
              <a:t>Métriques de la qualité des logiciels</a:t>
            </a:r>
            <a:br>
              <a:rPr lang="fr-CA" dirty="0"/>
            </a:br>
            <a:endParaRPr lang="en-US" dirty="0"/>
          </a:p>
        </p:txBody>
      </p:sp>
      <p:sp>
        <p:nvSpPr>
          <p:cNvPr id="18435" name="Espace réservé du numéro de diapositive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5DF23B8-DAD3-4A71-BE3A-68990F1040AB}" type="slidenum">
              <a:rPr lang="en-US" altLang="en-US" smtClean="0"/>
              <a:pPr/>
              <a:t>44</a:t>
            </a:fld>
            <a:endParaRPr lang="en-US" altLang="en-US"/>
          </a:p>
        </p:txBody>
      </p:sp>
      <p:sp>
        <p:nvSpPr>
          <p:cNvPr id="18437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1000" y="609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fr-CA" sz="17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B53D1D-95F1-48D3-B691-2787551F3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03874"/>
            <a:ext cx="8686800" cy="2385166"/>
          </a:xfrm>
        </p:spPr>
        <p:txBody>
          <a:bodyPr>
            <a:normAutofit lnSpcReduction="10000"/>
          </a:bodyPr>
          <a:lstStyle/>
          <a:p>
            <a:r>
              <a:rPr lang="fr-CA" sz="2400" b="1" dirty="0"/>
              <a:t>Exactitude </a:t>
            </a:r>
            <a:r>
              <a:rPr lang="fr-CA" sz="2400" dirty="0"/>
              <a:t>(</a:t>
            </a:r>
            <a:r>
              <a:rPr lang="en-CA" sz="2400" i="1" dirty="0"/>
              <a:t>Correctness</a:t>
            </a:r>
            <a:r>
              <a:rPr lang="fr-CA" sz="2400" dirty="0"/>
              <a:t>). Degré auquel le logiciel remplit sa fonction requise (par exemple, défauts par KLOC)</a:t>
            </a:r>
          </a:p>
          <a:p>
            <a:r>
              <a:rPr lang="fr-CA" sz="2400" b="1" dirty="0"/>
              <a:t>Maintenabilité</a:t>
            </a:r>
            <a:r>
              <a:rPr lang="fr-CA" sz="2400" dirty="0"/>
              <a:t>. Degré auquel un programme est susceptible de changer (par exemple, MTTC - temps moyen de changement)</a:t>
            </a:r>
          </a:p>
          <a:p>
            <a:r>
              <a:rPr lang="fr-CA" sz="2400" b="1" dirty="0"/>
              <a:t>Intégrité </a:t>
            </a:r>
            <a:r>
              <a:rPr lang="fr-CA" sz="2400" dirty="0"/>
              <a:t>. Degré auquel un programme est insensible aux attaques extérieures</a:t>
            </a:r>
          </a:p>
          <a:p>
            <a:endParaRPr lang="fr-CA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4">
                <a:extLst>
                  <a:ext uri="{FF2B5EF4-FFF2-40B4-BE49-F238E27FC236}">
                    <a16:creationId xmlns:a16="http://schemas.microsoft.com/office/drawing/2014/main" id="{F446091F-77A8-440A-A050-01C6D56F26CF}"/>
                  </a:ext>
                </a:extLst>
              </p:cNvPr>
              <p:cNvSpPr txBox="1"/>
              <p:nvPr/>
            </p:nvSpPr>
            <p:spPr>
              <a:xfrm>
                <a:off x="1158875" y="3659188"/>
                <a:ext cx="5048250" cy="544512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CA" sz="16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Integrit</m:t>
                      </m:r>
                      <m:r>
                        <a:rPr lang="fr-CA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fr-CA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fr-CA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CA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d>
                                <m:dPr>
                                  <m:ctrlPr>
                                    <a:rPr lang="fr-CA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fr-CA" sz="1600" b="0" i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menace</m:t>
                                  </m:r>
                                  <m:r>
                                    <a:rPr lang="fr-CA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d>
                                    <m:dPr>
                                      <m:ctrlPr>
                                        <a:rPr lang="fr-CA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A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fr-CA" sz="1600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fr-CA" sz="1600" b="0" i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é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fr-CA" sz="1600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curit</m:t>
                                      </m:r>
                                      <m:r>
                                        <a:rPr lang="fr-CA" sz="1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é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fr-CA" sz="1600" dirty="0"/>
              </a:p>
            </p:txBody>
          </p:sp>
        </mc:Choice>
        <mc:Fallback xmlns="">
          <p:sp>
            <p:nvSpPr>
              <p:cNvPr id="7" name="Object 4">
                <a:extLst>
                  <a:ext uri="{FF2B5EF4-FFF2-40B4-BE49-F238E27FC236}">
                    <a16:creationId xmlns:a16="http://schemas.microsoft.com/office/drawing/2014/main" id="{F446091F-77A8-440A-A050-01C6D56F2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875" y="3659188"/>
                <a:ext cx="5048250" cy="5445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94F83440-220B-420F-858D-C5114BFEE6B8}"/>
              </a:ext>
            </a:extLst>
          </p:cNvPr>
          <p:cNvSpPr txBox="1">
            <a:spLocks/>
          </p:cNvSpPr>
          <p:nvPr/>
        </p:nvSpPr>
        <p:spPr>
          <a:xfrm>
            <a:off x="220532" y="4261543"/>
            <a:ext cx="8686800" cy="2385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</a:pPr>
            <a:r>
              <a:rPr lang="fr-CA" sz="2000" dirty="0"/>
              <a:t>menace = probabilité d’une attaque spécifique</a:t>
            </a:r>
          </a:p>
          <a:p>
            <a:pPr lvl="1" fontAlgn="auto">
              <a:spcAft>
                <a:spcPts val="0"/>
              </a:spcAft>
            </a:pPr>
            <a:r>
              <a:rPr lang="fr-CA" sz="2000" dirty="0"/>
              <a:t>sécurité = probabilité d’une attaque spécifique est repoussée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fr-CA" sz="1600" b="1" dirty="0"/>
          </a:p>
          <a:p>
            <a:pPr fontAlgn="auto">
              <a:spcAft>
                <a:spcPts val="0"/>
              </a:spcAft>
            </a:pPr>
            <a:r>
              <a:rPr lang="fr-CA" sz="2400" b="1" dirty="0"/>
              <a:t>Convivialité </a:t>
            </a:r>
            <a:r>
              <a:rPr lang="fr-CA" sz="2400" dirty="0"/>
              <a:t>(</a:t>
            </a:r>
            <a:r>
              <a:rPr lang="en-CA" sz="2400" i="1" dirty="0"/>
              <a:t>Usability</a:t>
            </a:r>
            <a:r>
              <a:rPr lang="fr-CA" sz="2400" dirty="0"/>
              <a:t>). quantifie la facilité d’utilisation (par exemple, le taux d’erreur)</a:t>
            </a:r>
          </a:p>
        </p:txBody>
      </p:sp>
    </p:spTree>
    <p:extLst>
      <p:ext uri="{BB962C8B-B14F-4D97-AF65-F5344CB8AC3E}">
        <p14:creationId xmlns:p14="http://schemas.microsoft.com/office/powerpoint/2010/main" val="2798987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Efficacité d’élimination des défauts</a:t>
            </a:r>
            <a:endParaRPr lang="en-US" dirty="0"/>
          </a:p>
        </p:txBody>
      </p:sp>
      <p:sp>
        <p:nvSpPr>
          <p:cNvPr id="18435" name="Espace réservé du numéro de diapositive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5DF23B8-DAD3-4A71-BE3A-68990F1040AB}" type="slidenum">
              <a:rPr lang="en-US" altLang="en-US" smtClean="0"/>
              <a:pPr/>
              <a:t>45</a:t>
            </a:fld>
            <a:endParaRPr lang="en-US" altLang="en-US"/>
          </a:p>
        </p:txBody>
      </p:sp>
      <p:sp>
        <p:nvSpPr>
          <p:cNvPr id="18437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1000" y="609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fr-CA" sz="17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B53D1D-95F1-48D3-B691-2787551F3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2400" b="1" dirty="0"/>
              <a:t>Efficacité d'élimination des défauts </a:t>
            </a:r>
            <a:r>
              <a:rPr lang="fr-CA" sz="2400" dirty="0"/>
              <a:t>(DRE pour </a:t>
            </a:r>
            <a:r>
              <a:rPr lang="en-CA" sz="2400" i="1" dirty="0"/>
              <a:t>Defect Removal Efficiency</a:t>
            </a:r>
            <a:r>
              <a:rPr lang="fr-CA" sz="2400" dirty="0"/>
              <a:t>) est une mesure de la capacité de filtrage des actions d’assurance qualité et de contrôle telles qu’elles sont appliquées à toutes les activités du cadre de processus</a:t>
            </a:r>
          </a:p>
          <a:p>
            <a:pPr indent="0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D</a:t>
            </a:r>
            <a:r>
              <a:rPr lang="en-US" altLang="en-US" sz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=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(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085850" lv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= </a:t>
            </a:r>
            <a:r>
              <a:rPr lang="fr-CA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nombre d’erreurs trouvées avant la livraison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5850" lv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= </a:t>
            </a:r>
            <a:r>
              <a:rPr lang="fr-CA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nombre d’erreurs trouvées après la livraison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CA" sz="2400" dirty="0"/>
              <a:t>La valeur idéale pour DRE est 1. Aucun défaut 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r>
              <a:rPr lang="fr-CA" sz="2400" dirty="0"/>
              <a:t>) n’est constaté chez les consommateurs d’un produit de travail après la livraison</a:t>
            </a:r>
          </a:p>
          <a:p>
            <a:r>
              <a:rPr lang="fr-CA" sz="2400" dirty="0"/>
              <a:t>La valeur de DRE commence à se rapprocher au fur et à mesure que E augmente et l’équipe détecte ses propres erreurs</a:t>
            </a:r>
          </a:p>
        </p:txBody>
      </p:sp>
    </p:spTree>
    <p:extLst>
      <p:ext uri="{BB962C8B-B14F-4D97-AF65-F5344CB8AC3E}">
        <p14:creationId xmlns:p14="http://schemas.microsoft.com/office/powerpoint/2010/main" val="14256794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Mise en place de programmes de métriques logicielles</a:t>
            </a:r>
            <a:endParaRPr lang="en-US" dirty="0"/>
          </a:p>
        </p:txBody>
      </p:sp>
      <p:sp>
        <p:nvSpPr>
          <p:cNvPr id="18435" name="Espace réservé du numéro de diapositive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5DF23B8-DAD3-4A71-BE3A-68990F1040AB}" type="slidenum">
              <a:rPr lang="en-US" altLang="en-US" smtClean="0"/>
              <a:pPr/>
              <a:t>46</a:t>
            </a:fld>
            <a:endParaRPr lang="en-US" altLang="en-US"/>
          </a:p>
        </p:txBody>
      </p:sp>
      <p:sp>
        <p:nvSpPr>
          <p:cNvPr id="18437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1000" y="609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fr-CA" sz="17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B53D1D-95F1-48D3-B691-2787551F3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2400" dirty="0"/>
              <a:t>Programme de métriques dirigé par les objectifs</a:t>
            </a:r>
          </a:p>
          <a:p>
            <a:r>
              <a:rPr lang="fr-CA" sz="2400" dirty="0"/>
              <a:t>Métriques pour les petites organisations</a:t>
            </a:r>
          </a:p>
          <a:p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36523241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Programme de métriques dirigé par les objectifs : guide de SEI</a:t>
            </a:r>
            <a:endParaRPr lang="en-US" dirty="0"/>
          </a:p>
        </p:txBody>
      </p:sp>
      <p:sp>
        <p:nvSpPr>
          <p:cNvPr id="18435" name="Espace réservé du numéro de diapositive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5DF23B8-DAD3-4A71-BE3A-68990F1040AB}" type="slidenum">
              <a:rPr lang="en-US" altLang="en-US" smtClean="0"/>
              <a:pPr/>
              <a:t>47</a:t>
            </a:fld>
            <a:endParaRPr lang="en-US" altLang="en-US"/>
          </a:p>
        </p:txBody>
      </p:sp>
      <p:sp>
        <p:nvSpPr>
          <p:cNvPr id="18437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1000" y="609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fr-CA" sz="17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B53D1D-95F1-48D3-B691-2787551F3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sz="2400" dirty="0"/>
              <a:t>Identifiez vos objectifs d’affaires</a:t>
            </a:r>
          </a:p>
          <a:p>
            <a:r>
              <a:rPr lang="fr-CA" sz="2400" dirty="0"/>
              <a:t>Identifiez ce que vous voulez savoir ou apprendre</a:t>
            </a:r>
          </a:p>
          <a:p>
            <a:r>
              <a:rPr lang="fr-CA" sz="2400" dirty="0"/>
              <a:t>Identifiez vos sous-objectifs</a:t>
            </a:r>
          </a:p>
          <a:p>
            <a:r>
              <a:rPr lang="fr-CA" sz="2400" dirty="0"/>
              <a:t>Identifiez les entités et les attributs liés à vos sous-objectifs</a:t>
            </a:r>
          </a:p>
          <a:p>
            <a:r>
              <a:rPr lang="fr-CA" sz="2400" dirty="0"/>
              <a:t>Formalisez vos objectifs de mesure</a:t>
            </a:r>
          </a:p>
          <a:p>
            <a:r>
              <a:rPr lang="fr-CA" sz="2400" dirty="0"/>
              <a:t>Identifiez les questions quantifiables et les indicateurs connexes que vous utiliserez pour vous aider à atteindre vos objectifs de mesure</a:t>
            </a:r>
          </a:p>
          <a:p>
            <a:r>
              <a:rPr lang="fr-CA" sz="2400" dirty="0"/>
              <a:t>Identifiez les éléments de données que vous collecterez pour construire les indicateurs</a:t>
            </a:r>
          </a:p>
          <a:p>
            <a:r>
              <a:rPr lang="fr-CA" sz="2400" dirty="0"/>
              <a:t>Identifiez les mesures à utiliser et rendez ces définitions opérationnelles</a:t>
            </a:r>
          </a:p>
          <a:p>
            <a:r>
              <a:rPr lang="fr-CA" sz="2400" dirty="0"/>
              <a:t>Identifiez les actions que vous allez entreprendre pour mettre en œuvre les mesures</a:t>
            </a:r>
          </a:p>
          <a:p>
            <a:r>
              <a:rPr lang="fr-CA" sz="2400" dirty="0"/>
              <a:t>Préparez un plan de mise en œuvre des mesures</a:t>
            </a:r>
          </a:p>
        </p:txBody>
      </p:sp>
    </p:spTree>
    <p:extLst>
      <p:ext uri="{BB962C8B-B14F-4D97-AF65-F5344CB8AC3E}">
        <p14:creationId xmlns:p14="http://schemas.microsoft.com/office/powerpoint/2010/main" val="3196973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Métriques des modèles d’exigences</a:t>
            </a:r>
            <a:endParaRPr lang="en-US" dirty="0"/>
          </a:p>
        </p:txBody>
      </p:sp>
      <p:sp>
        <p:nvSpPr>
          <p:cNvPr id="18435" name="Espace réservé du numéro de diapositive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5DF23B8-DAD3-4A71-BE3A-68990F1040AB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18437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1000" y="609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fr-CA" sz="17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B53D1D-95F1-48D3-B691-2787551F3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2400" dirty="0"/>
              <a:t>Spécificité des exigences (manque d’ambiguïté ou </a:t>
            </a:r>
            <a:r>
              <a:rPr lang="en-CA" sz="2400" dirty="0"/>
              <a:t>lack of ambiguity</a:t>
            </a:r>
            <a:r>
              <a:rPr lang="fr-CA" sz="2400" dirty="0"/>
              <a:t>):</a:t>
            </a:r>
          </a:p>
          <a:p>
            <a:pPr indent="0">
              <a:spcAft>
                <a:spcPts val="1000"/>
              </a:spcAft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Q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n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fr-CA" sz="2000" dirty="0"/>
              <a:t>où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fr-CA" sz="2000" dirty="0"/>
              <a:t> est le nombre d’exigences pour lesquelles tous les examinateurs avaient des interprétations identiques</a:t>
            </a: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CA" sz="2400" dirty="0"/>
              <a:t> proche de 1 est bon</a:t>
            </a:r>
          </a:p>
          <a:p>
            <a:r>
              <a:rPr lang="fr-CA" sz="2400" dirty="0"/>
              <a:t>Supposons qu'il y ait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CA" sz="2400" dirty="0"/>
              <a:t> exigences dans une spécification:</a:t>
            </a:r>
          </a:p>
          <a:p>
            <a:pPr indent="0"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n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nf</a:t>
            </a:r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/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fr-CA" sz="2000" dirty="0"/>
              <a:t> est le nombre d’exigences fonctionnelles</a:t>
            </a:r>
          </a:p>
          <a:p>
            <a:pPr lvl="1" indent="-342900"/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nf</a:t>
            </a:r>
            <a:r>
              <a:rPr lang="fr-CA" sz="2000" dirty="0"/>
              <a:t> est le nombre d’exigences non fonctionnelles</a:t>
            </a:r>
            <a:endParaRPr lang="fr-CA" sz="1600" dirty="0"/>
          </a:p>
        </p:txBody>
      </p:sp>
    </p:spTree>
    <p:extLst>
      <p:ext uri="{BB962C8B-B14F-4D97-AF65-F5344CB8AC3E}">
        <p14:creationId xmlns:p14="http://schemas.microsoft.com/office/powerpoint/2010/main" val="1377286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28600" y="76200"/>
            <a:ext cx="8555868" cy="1143000"/>
          </a:xfrm>
        </p:spPr>
        <p:txBody>
          <a:bodyPr>
            <a:normAutofit/>
          </a:bodyPr>
          <a:lstStyle/>
          <a:p>
            <a:r>
              <a:rPr lang="fr-CA" altLang="fr-FR" dirty="0"/>
              <a:t>Complexité cyclomatique (CC)</a:t>
            </a:r>
            <a:endParaRPr lang="en-US" alt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AA48CBE3-4447-4618-A249-14083559C3AC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A" altLang="fr-FR" dirty="0"/>
              <a:t>Métrique quantitative de la complexité logique </a:t>
            </a:r>
          </a:p>
          <a:p>
            <a:r>
              <a:rPr lang="fr-CA" altLang="fr-FR" dirty="0"/>
              <a:t>Combinée avec les tests de chemins de base</a:t>
            </a:r>
          </a:p>
          <a:p>
            <a:pPr lvl="1"/>
            <a:r>
              <a:rPr lang="fr-CA" altLang="fr-FR" dirty="0"/>
              <a:t>fournis le nombre de chemins indépendants </a:t>
            </a:r>
          </a:p>
          <a:p>
            <a:pPr lvl="1"/>
            <a:r>
              <a:rPr lang="fr-CA" altLang="fr-FR" dirty="0"/>
              <a:t>donc le nombre de tests à effectuer </a:t>
            </a:r>
          </a:p>
          <a:p>
            <a:pPr lvl="2"/>
            <a:r>
              <a:rPr lang="fr-CA" altLang="fr-FR" dirty="0"/>
              <a:t>pour exécuter toutes les instructions au moins une fois</a:t>
            </a:r>
          </a:p>
          <a:p>
            <a:r>
              <a:rPr lang="fr-CA" altLang="fr-FR" dirty="0"/>
              <a:t>Les cas de test sont dérivés de ces chemins</a:t>
            </a:r>
          </a:p>
          <a:p>
            <a:pPr lvl="1"/>
            <a:endParaRPr lang="fr-CA" altLang="fr-FR" dirty="0"/>
          </a:p>
        </p:txBody>
      </p:sp>
      <p:sp>
        <p:nvSpPr>
          <p:cNvPr id="29699" name="Espace réservé du numéro de diapositive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F619167-ED17-41DA-B8BE-FB38448B62D0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29701" name="Rectangle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23850" y="476250"/>
            <a:ext cx="8229600" cy="550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fr-CA" altLang="fr-FR" sz="19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958AF3A-6E42-41E3-ACC8-FCA10FAC6F74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117992" y="4680261"/>
            <a:ext cx="2435458" cy="204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254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CA" altLang="fr-FR" dirty="0"/>
              <a:t>CC - Utilisation</a:t>
            </a:r>
            <a:endParaRPr lang="en-US" alt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ce réservé du contenu 8">
                <a:extLst>
                  <a:ext uri="{FF2B5EF4-FFF2-40B4-BE49-F238E27FC236}">
                    <a16:creationId xmlns:a16="http://schemas.microsoft.com/office/drawing/2014/main" id="{859CEC32-895B-4D5F-A55E-6CB0D19A31D6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CA" altLang="fr-FR" dirty="0"/>
                  <a:t>On construit le graphe de flot G du programme </a:t>
                </a:r>
              </a:p>
              <a:p>
                <a:pPr lvl="1"/>
                <a:r>
                  <a:rPr lang="fr-CA" altLang="fr-FR" dirty="0"/>
                  <a:t>toute séquence d’instruction est un nœud</a:t>
                </a:r>
              </a:p>
              <a:p>
                <a:pPr lvl="1"/>
                <a:r>
                  <a:rPr lang="fr-CA" altLang="fr-FR" dirty="0"/>
                  <a:t>toute alternative est un nœud</a:t>
                </a:r>
              </a:p>
              <a:p>
                <a:pPr lvl="1"/>
                <a:r>
                  <a:rPr lang="fr-CA" altLang="fr-FR" dirty="0"/>
                  <a:t>les arcs relient les nœuds dans l’ordre d’exécution</a:t>
                </a:r>
              </a:p>
              <a:p>
                <a:r>
                  <a:rPr lang="fr-CA" altLang="fr-FR" dirty="0"/>
                  <a:t>On calcule la complexité cyclomatique V(G)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CA" altLang="fr-FR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fr-CA" alt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altLang="fr-FR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fr-CA" altLang="fr-FR" i="1">
                        <a:latin typeface="Cambria Math" panose="02040503050406030204" pitchFamily="18" charset="0"/>
                      </a:rPr>
                      <m:t>=#</m:t>
                    </m:r>
                    <m:r>
                      <a:rPr lang="fr-CA" altLang="fr-FR" i="1">
                        <a:latin typeface="Cambria Math" panose="02040503050406030204" pitchFamily="18" charset="0"/>
                      </a:rPr>
                      <m:t>𝑎𝑟𝑐𝑠</m:t>
                    </m:r>
                    <m:r>
                      <a:rPr lang="fr-CA" altLang="fr-FR" i="1">
                        <a:latin typeface="Cambria Math" panose="02040503050406030204" pitchFamily="18" charset="0"/>
                      </a:rPr>
                      <m:t> −#</m:t>
                    </m:r>
                    <m:r>
                      <a:rPr lang="fr-CA" altLang="fr-FR" i="1">
                        <a:latin typeface="Cambria Math" panose="02040503050406030204" pitchFamily="18" charset="0"/>
                      </a:rPr>
                      <m:t>𝑛𝑜𝑒𝑢𝑑𝑠</m:t>
                    </m:r>
                    <m:r>
                      <a:rPr lang="fr-CA" altLang="fr-FR" i="1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fr-CA" altLang="fr-FR" dirty="0"/>
              </a:p>
              <a:p>
                <a:endParaRPr lang="fr-CA" dirty="0"/>
              </a:p>
            </p:txBody>
          </p:sp>
        </mc:Choice>
        <mc:Fallback xmlns="">
          <p:sp>
            <p:nvSpPr>
              <p:cNvPr id="9" name="Espace réservé du contenu 8">
                <a:extLst>
                  <a:ext uri="{FF2B5EF4-FFF2-40B4-BE49-F238E27FC236}">
                    <a16:creationId xmlns:a16="http://schemas.microsoft.com/office/drawing/2014/main" id="{859CEC32-895B-4D5F-A55E-6CB0D19A31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7"/>
                <a:stretch>
                  <a:fillRect l="-1614" t="-162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71" name="Espace réservé du numéro de diapositive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EDE9C20-58B8-4FB8-ACF8-8F01B6DD8A05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7173" name="Rectangle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58775" y="549275"/>
            <a:ext cx="82296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fr-CA" altLang="fr-FR" sz="17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B2B08E5-5D4B-48D1-86D5-950B98773B58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125" y="4632482"/>
            <a:ext cx="2082900" cy="208899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28600" y="76200"/>
            <a:ext cx="7239000" cy="1143000"/>
          </a:xfrm>
        </p:spPr>
        <p:txBody>
          <a:bodyPr>
            <a:normAutofit/>
          </a:bodyPr>
          <a:lstStyle/>
          <a:p>
            <a:r>
              <a:rPr lang="fr-CA" altLang="fr-FR" dirty="0"/>
              <a:t>CC - Conseils de McCabe</a:t>
            </a:r>
            <a:endParaRPr lang="en-US" altLang="fr-FR" dirty="0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859CEC32-895B-4D5F-A55E-6CB0D19A31D6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A" altLang="fr-FR" dirty="0"/>
              <a:t>V(G) </a:t>
            </a:r>
            <a:r>
              <a:rPr lang="en-CA" altLang="fr-FR" dirty="0"/>
              <a:t>&lt; 3</a:t>
            </a:r>
          </a:p>
          <a:p>
            <a:pPr lvl="1"/>
            <a:r>
              <a:rPr lang="en-CA" altLang="fr-FR" dirty="0"/>
              <a:t>module </a:t>
            </a:r>
            <a:r>
              <a:rPr lang="fr-CA" altLang="fr-FR" dirty="0"/>
              <a:t>devrait</a:t>
            </a:r>
            <a:r>
              <a:rPr lang="en-CA" altLang="fr-FR" dirty="0"/>
              <a:t> </a:t>
            </a:r>
            <a:r>
              <a:rPr lang="fr-CA" altLang="fr-FR" dirty="0"/>
              <a:t>être inclus dans un autre</a:t>
            </a:r>
          </a:p>
          <a:p>
            <a:pPr lvl="1"/>
            <a:r>
              <a:rPr lang="fr-CA" altLang="fr-FR" dirty="0"/>
              <a:t>règle non applicable pour la COO</a:t>
            </a:r>
          </a:p>
          <a:p>
            <a:r>
              <a:rPr lang="fr-CA" altLang="fr-FR" dirty="0"/>
              <a:t>V(G) </a:t>
            </a:r>
            <a:r>
              <a:rPr lang="en-CA" altLang="fr-FR" dirty="0"/>
              <a:t>&gt;</a:t>
            </a:r>
            <a:r>
              <a:rPr lang="fr-CA" altLang="fr-FR" dirty="0"/>
              <a:t> 10</a:t>
            </a:r>
          </a:p>
          <a:p>
            <a:pPr lvl="1"/>
            <a:r>
              <a:rPr lang="fr-CA" altLang="fr-FR" dirty="0"/>
              <a:t>module devrait être découpé </a:t>
            </a:r>
          </a:p>
          <a:p>
            <a:pPr lvl="1"/>
            <a:r>
              <a:rPr lang="fr-CA" altLang="fr-FR" dirty="0"/>
              <a:t>module plus sujet à erreur</a:t>
            </a:r>
          </a:p>
          <a:p>
            <a:r>
              <a:rPr lang="fr-CA" altLang="fr-FR" dirty="0"/>
              <a:t>En pratique, il ne faut pas que ça dépasse 7</a:t>
            </a:r>
          </a:p>
        </p:txBody>
      </p:sp>
      <p:sp>
        <p:nvSpPr>
          <p:cNvPr id="7171" name="Espace réservé du numéro de diapositive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EDE9C20-58B8-4FB8-ACF8-8F01B6DD8A05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7173" name="Rectangle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58775" y="549275"/>
            <a:ext cx="82296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fr-CA" altLang="fr-FR" sz="17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4488C78-1D79-402E-B240-7B44759E226E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821" y="1460856"/>
            <a:ext cx="1736334" cy="119614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EEE462D-DF5E-4C58-845F-9923CBF1D859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200" y="3130072"/>
            <a:ext cx="1817754" cy="149055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DDB1715-5508-4390-A1A7-88B24D2D61C3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735" y="5225008"/>
            <a:ext cx="1611679" cy="155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760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28600" y="76200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fr-CA" altLang="fr-FR" dirty="0"/>
              <a:t>CC - Conseils de McCabe - Conséquences</a:t>
            </a:r>
            <a:endParaRPr lang="en-US" altLang="fr-FR" dirty="0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859CEC32-895B-4D5F-A55E-6CB0D19A31D6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A" altLang="fr-FR" dirty="0"/>
              <a:t>La complexité cyclomatique est </a:t>
            </a:r>
          </a:p>
          <a:p>
            <a:pPr lvl="1"/>
            <a:r>
              <a:rPr lang="fr-CA" altLang="fr-FR" dirty="0"/>
              <a:t>indicatrice de la qualité de la conception détaillée</a:t>
            </a:r>
          </a:p>
          <a:p>
            <a:pPr lvl="1"/>
            <a:r>
              <a:rPr lang="fr-CA" altLang="fr-FR" dirty="0"/>
              <a:t>un prédicateur de la maintenabilité d’un module</a:t>
            </a:r>
          </a:p>
          <a:p>
            <a:endParaRPr lang="fr-CA" dirty="0"/>
          </a:p>
        </p:txBody>
      </p:sp>
      <p:sp>
        <p:nvSpPr>
          <p:cNvPr id="7171" name="Espace réservé du numéro de diapositive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EDE9C20-58B8-4FB8-ACF8-8F01B6DD8A05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7173" name="Rectangle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58775" y="549275"/>
            <a:ext cx="82296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fr-CA" altLang="fr-FR" sz="17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FDA9909-5CEA-4733-B73B-389500416236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354" y="3501008"/>
            <a:ext cx="4355976" cy="249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771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heme/theme1.xml><?xml version="1.0" encoding="utf-8"?>
<a:theme xmlns:a="http://schemas.openxmlformats.org/drawingml/2006/main" name="TS10188135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INF33307 - R05 - Analyse et gestion de risques</Template>
  <TotalTime>11417</TotalTime>
  <Words>2799</Words>
  <Application>Microsoft Office PowerPoint</Application>
  <PresentationFormat>Affichage à l'écran (4:3)</PresentationFormat>
  <Paragraphs>399</Paragraphs>
  <Slides>47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47</vt:i4>
      </vt:variant>
    </vt:vector>
  </HeadingPairs>
  <TitlesOfParts>
    <vt:vector size="55" baseType="lpstr">
      <vt:lpstr>Arial</vt:lpstr>
      <vt:lpstr>Arial Narrow</vt:lpstr>
      <vt:lpstr>Calibri</vt:lpstr>
      <vt:lpstr>Cambria Math</vt:lpstr>
      <vt:lpstr>Courier New</vt:lpstr>
      <vt:lpstr>Times New Roman</vt:lpstr>
      <vt:lpstr>Wingdings</vt:lpstr>
      <vt:lpstr>TS101881352</vt:lpstr>
      <vt:lpstr>Métriques et analytiques des logiciels</vt:lpstr>
      <vt:lpstr>Plan</vt:lpstr>
      <vt:lpstr>Mesures, métriques et indicateurs</vt:lpstr>
      <vt:lpstr>Attributs des métriques efficaces</vt:lpstr>
      <vt:lpstr>Métriques des modèles d’exigences</vt:lpstr>
      <vt:lpstr>Complexité cyclomatique (CC)</vt:lpstr>
      <vt:lpstr>CC - Utilisation</vt:lpstr>
      <vt:lpstr>CC - Conseils de McCabe</vt:lpstr>
      <vt:lpstr>CC - Conseils de McCabe - Conséquences</vt:lpstr>
      <vt:lpstr>Métriques de conception orientée-objet (OO)</vt:lpstr>
      <vt:lpstr>OO - Métriques Chidamber et Kemerer (CK)</vt:lpstr>
      <vt:lpstr>CK - Weighted Methods per Class (WMC)</vt:lpstr>
      <vt:lpstr>CK – WMC - Intérêt</vt:lpstr>
      <vt:lpstr>CK - Number of Children (NOC)</vt:lpstr>
      <vt:lpstr>CK – NOC - Intérêt</vt:lpstr>
      <vt:lpstr>CK - Depth of Inheritance Tree (DIT) </vt:lpstr>
      <vt:lpstr>CK - DIT - Intérêt</vt:lpstr>
      <vt:lpstr>CK - Coupling Between object Classes (CBO)</vt:lpstr>
      <vt:lpstr>CK – CBO - Intérêt </vt:lpstr>
      <vt:lpstr>CK - Response for a Class (RFC)</vt:lpstr>
      <vt:lpstr>CK – RFC - Intérêt</vt:lpstr>
      <vt:lpstr>CK - Lack of Cohesion in Methods  (LCOM)</vt:lpstr>
      <vt:lpstr>CK – LCOM - Intérêt</vt:lpstr>
      <vt:lpstr>CK - Basili et al. : étude empirique</vt:lpstr>
      <vt:lpstr>CK - Li et Henry : étude empirique</vt:lpstr>
      <vt:lpstr>Change Dependency between classes (CDBC)</vt:lpstr>
      <vt:lpstr>CDBC - Intérêt</vt:lpstr>
      <vt:lpstr>Method Invocation Coupling (MIC)</vt:lpstr>
      <vt:lpstr>MIC - Intérêt</vt:lpstr>
      <vt:lpstr>Métriques d’implantation -  Métrique de Halstead</vt:lpstr>
      <vt:lpstr>Les métriques d’implantation - Métrique de Halstead</vt:lpstr>
      <vt:lpstr>Métriques de tests</vt:lpstr>
      <vt:lpstr>Métriques de tests - Quand s’arrêter</vt:lpstr>
      <vt:lpstr>Métriques de tests - Quand s’arrêter (2)</vt:lpstr>
      <vt:lpstr>Métriques de tests - Qualifié</vt:lpstr>
      <vt:lpstr>Métriques de maintenance</vt:lpstr>
      <vt:lpstr>Métriques de processus et de projet</vt:lpstr>
      <vt:lpstr>Déterminants de la qualité des logiciels et de l’efficacité organisationnelle</vt:lpstr>
      <vt:lpstr>Mesure de processus</vt:lpstr>
      <vt:lpstr>Directives relatives aux métriques de processus</vt:lpstr>
      <vt:lpstr>Métriques normalisées orientées taille</vt:lpstr>
      <vt:lpstr>Métriques normalisées orientées fonction</vt:lpstr>
      <vt:lpstr>Pourquoi opter pour des métriques orientées fonction</vt:lpstr>
      <vt:lpstr>Métriques de la qualité des logiciels </vt:lpstr>
      <vt:lpstr>Efficacité d’élimination des défauts</vt:lpstr>
      <vt:lpstr>Mise en place de programmes de métriques logicielles</vt:lpstr>
      <vt:lpstr>Programme de métriques dirigé par les objectifs : guide de SEI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Métriques et analytiques des logiciels</dc:title>
  <dc:creator>Ismail Khriss</dc:creator>
  <cp:lastModifiedBy>Khriss Ismail</cp:lastModifiedBy>
  <cp:revision>367</cp:revision>
  <cp:lastPrinted>2018-11-29T20:05:49Z</cp:lastPrinted>
  <dcterms:created xsi:type="dcterms:W3CDTF">1601-01-01T00:00:00Z</dcterms:created>
  <dcterms:modified xsi:type="dcterms:W3CDTF">2023-11-27T00:05:21Z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  <property fmtid="{D5CDD505-2E9C-101B-9397-08002B2CF9AE}" pid="3" name="LCID">
    <vt:i4>1033</vt:i4>
  </property>
</Properties>
</file>