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1" r:id="rId1"/>
  </p:sldMasterIdLst>
  <p:notesMasterIdLst>
    <p:notesMasterId r:id="rId86"/>
  </p:notesMasterIdLst>
  <p:handoutMasterIdLst>
    <p:handoutMasterId r:id="rId87"/>
  </p:handoutMasterIdLst>
  <p:sldIdLst>
    <p:sldId id="392" r:id="rId2"/>
    <p:sldId id="301" r:id="rId3"/>
    <p:sldId id="448" r:id="rId4"/>
    <p:sldId id="449" r:id="rId5"/>
    <p:sldId id="450" r:id="rId6"/>
    <p:sldId id="451" r:id="rId7"/>
    <p:sldId id="474" r:id="rId8"/>
    <p:sldId id="452" r:id="rId9"/>
    <p:sldId id="481" r:id="rId10"/>
    <p:sldId id="482" r:id="rId11"/>
    <p:sldId id="483" r:id="rId12"/>
    <p:sldId id="484" r:id="rId13"/>
    <p:sldId id="485" r:id="rId14"/>
    <p:sldId id="454" r:id="rId15"/>
    <p:sldId id="486" r:id="rId16"/>
    <p:sldId id="487" r:id="rId17"/>
    <p:sldId id="455" r:id="rId18"/>
    <p:sldId id="491" r:id="rId19"/>
    <p:sldId id="488" r:id="rId20"/>
    <p:sldId id="489" r:id="rId21"/>
    <p:sldId id="490" r:id="rId22"/>
    <p:sldId id="456" r:id="rId23"/>
    <p:sldId id="457" r:id="rId24"/>
    <p:sldId id="458" r:id="rId25"/>
    <p:sldId id="459" r:id="rId26"/>
    <p:sldId id="460" r:id="rId27"/>
    <p:sldId id="461" r:id="rId28"/>
    <p:sldId id="463" r:id="rId29"/>
    <p:sldId id="464" r:id="rId30"/>
    <p:sldId id="465" r:id="rId31"/>
    <p:sldId id="466" r:id="rId32"/>
    <p:sldId id="467" r:id="rId33"/>
    <p:sldId id="468" r:id="rId34"/>
    <p:sldId id="469" r:id="rId35"/>
    <p:sldId id="393" r:id="rId36"/>
    <p:sldId id="394" r:id="rId37"/>
    <p:sldId id="402" r:id="rId38"/>
    <p:sldId id="365" r:id="rId39"/>
    <p:sldId id="366" r:id="rId40"/>
    <p:sldId id="403" r:id="rId41"/>
    <p:sldId id="470" r:id="rId42"/>
    <p:sldId id="472" r:id="rId43"/>
    <p:sldId id="368" r:id="rId44"/>
    <p:sldId id="471" r:id="rId45"/>
    <p:sldId id="473" r:id="rId46"/>
    <p:sldId id="475" r:id="rId47"/>
    <p:sldId id="395" r:id="rId48"/>
    <p:sldId id="476" r:id="rId49"/>
    <p:sldId id="425" r:id="rId50"/>
    <p:sldId id="371" r:id="rId51"/>
    <p:sldId id="396" r:id="rId52"/>
    <p:sldId id="373" r:id="rId53"/>
    <p:sldId id="398" r:id="rId54"/>
    <p:sldId id="399" r:id="rId55"/>
    <p:sldId id="404" r:id="rId56"/>
    <p:sldId id="375" r:id="rId57"/>
    <p:sldId id="376" r:id="rId58"/>
    <p:sldId id="405" r:id="rId59"/>
    <p:sldId id="408" r:id="rId60"/>
    <p:sldId id="426" r:id="rId61"/>
    <p:sldId id="477" r:id="rId62"/>
    <p:sldId id="478" r:id="rId63"/>
    <p:sldId id="479" r:id="rId64"/>
    <p:sldId id="480" r:id="rId65"/>
    <p:sldId id="427" r:id="rId66"/>
    <p:sldId id="431" r:id="rId67"/>
    <p:sldId id="409" r:id="rId68"/>
    <p:sldId id="428" r:id="rId69"/>
    <p:sldId id="429" r:id="rId70"/>
    <p:sldId id="430" r:id="rId71"/>
    <p:sldId id="432" r:id="rId72"/>
    <p:sldId id="435" r:id="rId73"/>
    <p:sldId id="434" r:id="rId74"/>
    <p:sldId id="436" r:id="rId75"/>
    <p:sldId id="437" r:id="rId76"/>
    <p:sldId id="439" r:id="rId77"/>
    <p:sldId id="440" r:id="rId78"/>
    <p:sldId id="441" r:id="rId79"/>
    <p:sldId id="442" r:id="rId80"/>
    <p:sldId id="443" r:id="rId81"/>
    <p:sldId id="444" r:id="rId82"/>
    <p:sldId id="445" r:id="rId83"/>
    <p:sldId id="446" r:id="rId84"/>
    <p:sldId id="447" r:id="rId8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96709"/>
    <a:srgbClr val="E46D0A"/>
    <a:srgbClr val="CC3300"/>
    <a:srgbClr val="008080"/>
    <a:srgbClr val="FF9966"/>
    <a:srgbClr val="DDDDDD"/>
    <a:srgbClr val="003399"/>
    <a:srgbClr val="336699"/>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74" autoAdjust="0"/>
    <p:restoredTop sz="96101" autoAdjust="0"/>
  </p:normalViewPr>
  <p:slideViewPr>
    <p:cSldViewPr>
      <p:cViewPr varScale="1">
        <p:scale>
          <a:sx n="82" d="100"/>
          <a:sy n="82" d="100"/>
        </p:scale>
        <p:origin x="1651" y="7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defRPr>
            </a:lvl1pPr>
          </a:lstStyle>
          <a:p>
            <a:pPr>
              <a:defRPr/>
            </a:pPr>
            <a:endParaRPr lang="fr-FR"/>
          </a:p>
        </p:txBody>
      </p:sp>
      <p:sp>
        <p:nvSpPr>
          <p:cNvPr id="1741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defRPr>
            </a:lvl1pPr>
          </a:lstStyle>
          <a:p>
            <a:pPr>
              <a:defRPr/>
            </a:pPr>
            <a:endParaRPr lang="fr-FR"/>
          </a:p>
        </p:txBody>
      </p:sp>
      <p:sp>
        <p:nvSpPr>
          <p:cNvPr id="1741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defRPr>
            </a:lvl1pPr>
          </a:lstStyle>
          <a:p>
            <a:pPr>
              <a:defRPr/>
            </a:pPr>
            <a:endParaRPr lang="fr-FR"/>
          </a:p>
        </p:txBody>
      </p:sp>
      <p:sp>
        <p:nvSpPr>
          <p:cNvPr id="1741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charset="0"/>
              </a:defRPr>
            </a:lvl1pPr>
          </a:lstStyle>
          <a:p>
            <a:pPr>
              <a:defRPr/>
            </a:pPr>
            <a:fld id="{50AF7509-6CBD-40DD-996F-77D706C9FAA3}" type="slidenum">
              <a:rPr lang="en-US"/>
              <a:pPr>
                <a:defRPr/>
              </a:pPr>
              <a:t>‹N°›</a:t>
            </a:fld>
            <a:endParaRPr lang="en-US"/>
          </a:p>
        </p:txBody>
      </p:sp>
    </p:spTree>
    <p:extLst>
      <p:ext uri="{BB962C8B-B14F-4D97-AF65-F5344CB8AC3E}">
        <p14:creationId xmlns:p14="http://schemas.microsoft.com/office/powerpoint/2010/main" val="10854681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defRPr>
            </a:lvl1pPr>
          </a:lstStyle>
          <a:p>
            <a:pPr>
              <a:defRPr/>
            </a:pPr>
            <a:endParaRPr lang="fr-FR"/>
          </a:p>
        </p:txBody>
      </p:sp>
      <p:sp>
        <p:nvSpPr>
          <p:cNvPr id="1536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defRPr>
            </a:lvl1pPr>
          </a:lstStyle>
          <a:p>
            <a:pPr>
              <a:defRPr/>
            </a:pPr>
            <a:endParaRPr lang="fr-FR"/>
          </a:p>
        </p:txBody>
      </p:sp>
      <p:sp>
        <p:nvSpPr>
          <p:cNvPr id="512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36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defRPr>
            </a:lvl1pPr>
          </a:lstStyle>
          <a:p>
            <a:pPr>
              <a:defRPr/>
            </a:pPr>
            <a:endParaRPr lang="fr-FR"/>
          </a:p>
        </p:txBody>
      </p:sp>
      <p:sp>
        <p:nvSpPr>
          <p:cNvPr id="1536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charset="0"/>
              </a:defRPr>
            </a:lvl1pPr>
          </a:lstStyle>
          <a:p>
            <a:pPr>
              <a:defRPr/>
            </a:pPr>
            <a:fld id="{299F8C3F-989D-4FD3-9C80-84BEE369520B}" type="slidenum">
              <a:rPr lang="en-US"/>
              <a:pPr>
                <a:defRPr/>
              </a:pPr>
              <a:t>‹N°›</a:t>
            </a:fld>
            <a:endParaRPr lang="en-US"/>
          </a:p>
        </p:txBody>
      </p:sp>
    </p:spTree>
    <p:extLst>
      <p:ext uri="{BB962C8B-B14F-4D97-AF65-F5344CB8AC3E}">
        <p14:creationId xmlns:p14="http://schemas.microsoft.com/office/powerpoint/2010/main" val="21552231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2325" y="762000"/>
            <a:ext cx="5111675" cy="2667000"/>
          </a:xfrm>
        </p:spPr>
        <p:txBody>
          <a:bodyPr/>
          <a:lstStyle/>
          <a:p>
            <a:r>
              <a:rPr lang="fr-FR"/>
              <a:t>Modifiez le style du titre</a:t>
            </a:r>
            <a:endParaRPr lang="en-US"/>
          </a:p>
        </p:txBody>
      </p:sp>
      <p:sp>
        <p:nvSpPr>
          <p:cNvPr id="3" name="Subtitle 2"/>
          <p:cNvSpPr>
            <a:spLocks noGrp="1"/>
          </p:cNvSpPr>
          <p:nvPr>
            <p:ph type="subTitle" idx="1"/>
          </p:nvPr>
        </p:nvSpPr>
        <p:spPr>
          <a:xfrm>
            <a:off x="228600" y="3810000"/>
            <a:ext cx="5105400" cy="2133600"/>
          </a:xfrm>
        </p:spPr>
        <p:txBody>
          <a:bodyPr/>
          <a:lstStyle>
            <a:lvl1pPr marL="0" indent="0" algn="l">
              <a:buNone/>
              <a:defRPr b="1">
                <a:solidFill>
                  <a:schemeClr val="tx1"/>
                </a:solidFill>
                <a:effectLst>
                  <a:reflection blurRad="6350" stA="55000" endA="300" endPos="45500" dir="5400000" sy="-100000" algn="bl" rotWithShape="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a:p>
        </p:txBody>
      </p:sp>
      <p:sp>
        <p:nvSpPr>
          <p:cNvPr id="4" name="Date Placeholder 3"/>
          <p:cNvSpPr>
            <a:spLocks noGrp="1"/>
          </p:cNvSpPr>
          <p:nvPr>
            <p:ph type="dt" sz="half" idx="10"/>
          </p:nvPr>
        </p:nvSpPr>
        <p:spPr/>
        <p:txBody>
          <a:bodyPr/>
          <a:lstStyle/>
          <a:p>
            <a:pPr>
              <a:defRPr/>
            </a:pPr>
            <a:fld id="{7AD8B14E-67E0-4763-84C4-1A1E7BAC62DF}" type="datetime1">
              <a:rPr lang="en-US" smtClean="0"/>
              <a:t>8/29/2023</a:t>
            </a:fld>
            <a:endParaRPr lang="en-US" alt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pPr>
              <a:defRPr/>
            </a:pPr>
            <a:fld id="{8B8C112D-CD45-498D-B711-AC5354742DF6}" type="slidenum">
              <a:rPr lang="en-US" altLang="en-US" smtClean="0"/>
              <a:pPr>
                <a:defRPr/>
              </a:pPr>
              <a:t>‹N°›</a:t>
            </a:fld>
            <a:endParaRPr lang="en-US" altLang="en-US"/>
          </a:p>
        </p:txBody>
      </p:sp>
      <p:sp>
        <p:nvSpPr>
          <p:cNvPr id="7" name="Text Box 43"/>
          <p:cNvSpPr txBox="1">
            <a:spLocks noChangeArrowheads="1"/>
          </p:cNvSpPr>
          <p:nvPr/>
        </p:nvSpPr>
        <p:spPr bwMode="auto">
          <a:xfrm>
            <a:off x="2951163" y="6165850"/>
            <a:ext cx="3095625" cy="304800"/>
          </a:xfrm>
          <a:prstGeom prst="rect">
            <a:avLst/>
          </a:prstGeom>
          <a:noFill/>
          <a:ln w="9525">
            <a:noFill/>
            <a:miter lim="800000"/>
            <a:headEnd/>
            <a:tailEnd/>
          </a:ln>
          <a:effectLst/>
        </p:spPr>
        <p:txBody>
          <a:bodyPr>
            <a:spAutoFit/>
          </a:bodyPr>
          <a:lstStyle/>
          <a:p>
            <a:pPr algn="ctr">
              <a:spcBef>
                <a:spcPct val="50000"/>
              </a:spcBef>
              <a:defRPr/>
            </a:pPr>
            <a:endParaRPr lang="fr-FR" sz="1400">
              <a:sym typeface="Symbol" pitchFamily="18" charset="2"/>
            </a:endParaRPr>
          </a:p>
        </p:txBody>
      </p:sp>
      <p:sp>
        <p:nvSpPr>
          <p:cNvPr id="8" name="Text Box 43">
            <a:extLst>
              <a:ext uri="{FF2B5EF4-FFF2-40B4-BE49-F238E27FC236}">
                <a16:creationId xmlns:a16="http://schemas.microsoft.com/office/drawing/2014/main" id="{3E2714E5-0C38-4E70-84F1-EB88B31732FD}"/>
              </a:ext>
            </a:extLst>
          </p:cNvPr>
          <p:cNvSpPr txBox="1">
            <a:spLocks noChangeArrowheads="1"/>
          </p:cNvSpPr>
          <p:nvPr/>
        </p:nvSpPr>
        <p:spPr bwMode="auto">
          <a:xfrm>
            <a:off x="2951163" y="6165850"/>
            <a:ext cx="3095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endParaRPr lang="fr-FR" sz="1400">
              <a:sym typeface="Symbol" pitchFamily="18" charset="2"/>
            </a:endParaRPr>
          </a:p>
        </p:txBody>
      </p:sp>
      <p:sp>
        <p:nvSpPr>
          <p:cNvPr id="9" name="Text Box 43">
            <a:extLst>
              <a:ext uri="{FF2B5EF4-FFF2-40B4-BE49-F238E27FC236}">
                <a16:creationId xmlns:a16="http://schemas.microsoft.com/office/drawing/2014/main" id="{E7205C9F-C7CD-4FF9-B80F-85E97A4312A6}"/>
              </a:ext>
            </a:extLst>
          </p:cNvPr>
          <p:cNvSpPr txBox="1">
            <a:spLocks noChangeArrowheads="1"/>
          </p:cNvSpPr>
          <p:nvPr userDrawn="1"/>
        </p:nvSpPr>
        <p:spPr bwMode="auto">
          <a:xfrm>
            <a:off x="2951163" y="6165850"/>
            <a:ext cx="3095625" cy="304800"/>
          </a:xfrm>
          <a:prstGeom prst="rect">
            <a:avLst/>
          </a:prstGeom>
          <a:noFill/>
          <a:ln w="9525">
            <a:noFill/>
            <a:miter lim="800000"/>
            <a:headEnd/>
            <a:tailEnd/>
          </a:ln>
          <a:effectLst/>
        </p:spPr>
        <p:txBody>
          <a:bodyPr>
            <a:spAutoFit/>
          </a:bodyPr>
          <a:lstStyle/>
          <a:p>
            <a:pPr algn="ctr">
              <a:spcBef>
                <a:spcPct val="50000"/>
              </a:spcBef>
              <a:defRPr/>
            </a:pPr>
            <a:endParaRPr lang="fr-FR" sz="1400">
              <a:sym typeface="Symbol" pitchFamily="18" charset="2"/>
            </a:endParaRPr>
          </a:p>
        </p:txBody>
      </p:sp>
    </p:spTree>
    <p:extLst>
      <p:ext uri="{BB962C8B-B14F-4D97-AF65-F5344CB8AC3E}">
        <p14:creationId xmlns:p14="http://schemas.microsoft.com/office/powerpoint/2010/main" val="1583317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a:xfrm>
            <a:off x="228600" y="1403874"/>
            <a:ext cx="7239000" cy="487680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pPr>
              <a:defRPr/>
            </a:pPr>
            <a:fld id="{914AB739-32A9-426D-AEBA-A63C84234CDE}" type="datetime1">
              <a:rPr lang="en-US" smtClean="0"/>
              <a:t>8/29/2023</a:t>
            </a:fld>
            <a:endParaRPr lang="en-US" alt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pPr>
              <a:defRPr/>
            </a:pPr>
            <a:fld id="{A0DAB16C-4F15-4A7A-A06A-CA540DD2E191}" type="slidenum">
              <a:rPr lang="en-US" altLang="en-US" smtClean="0"/>
              <a:pPr>
                <a:defRPr/>
              </a:pPr>
              <a:t>‹N°›</a:t>
            </a:fld>
            <a:endParaRPr lang="en-US" altLang="en-US"/>
          </a:p>
        </p:txBody>
      </p:sp>
    </p:spTree>
    <p:extLst>
      <p:ext uri="{BB962C8B-B14F-4D97-AF65-F5344CB8AC3E}">
        <p14:creationId xmlns:p14="http://schemas.microsoft.com/office/powerpoint/2010/main" val="2928307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19800" y="1371600"/>
            <a:ext cx="1828800" cy="4953000"/>
          </a:xfrm>
        </p:spPr>
        <p:txBody>
          <a:bodyPr vert="eaVert"/>
          <a:lstStyle>
            <a:lvl1pPr>
              <a:defRPr>
                <a:solidFill>
                  <a:schemeClr val="tx1"/>
                </a:solidFil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228600" y="1371600"/>
            <a:ext cx="5791200" cy="495300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defRPr/>
            </a:pPr>
            <a:fld id="{9FE0E895-D285-454D-9B9C-68431715838C}" type="datetime1">
              <a:rPr lang="en-US" smtClean="0"/>
              <a:t>8/29/2023</a:t>
            </a:fld>
            <a:endParaRPr lang="en-US" alt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pPr>
              <a:defRPr/>
            </a:pPr>
            <a:fld id="{581BB03C-FD6B-4392-98A5-97EC70AAAFF4}" type="slidenum">
              <a:rPr lang="en-US" altLang="en-US" smtClean="0"/>
              <a:pPr>
                <a:defRPr/>
              </a:pPr>
              <a:t>‹N°›</a:t>
            </a:fld>
            <a:endParaRPr lang="en-US" altLang="en-US"/>
          </a:p>
        </p:txBody>
      </p:sp>
    </p:spTree>
    <p:extLst>
      <p:ext uri="{BB962C8B-B14F-4D97-AF65-F5344CB8AC3E}">
        <p14:creationId xmlns:p14="http://schemas.microsoft.com/office/powerpoint/2010/main" val="3408007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itre et diagramme ou organigramme">
    <p:spTree>
      <p:nvGrpSpPr>
        <p:cNvPr id="1" name=""/>
        <p:cNvGrpSpPr/>
        <p:nvPr/>
      </p:nvGrpSpPr>
      <p:grpSpPr>
        <a:xfrm>
          <a:off x="0" y="0"/>
          <a:ext cx="0" cy="0"/>
          <a:chOff x="0" y="0"/>
          <a:chExt cx="0" cy="0"/>
        </a:xfrm>
      </p:grpSpPr>
      <p:sp>
        <p:nvSpPr>
          <p:cNvPr id="2" name="Titre 1"/>
          <p:cNvSpPr>
            <a:spLocks noGrp="1"/>
          </p:cNvSpPr>
          <p:nvPr>
            <p:ph type="title"/>
          </p:nvPr>
        </p:nvSpPr>
        <p:spPr>
          <a:xfrm>
            <a:off x="457200" y="457200"/>
            <a:ext cx="8229600" cy="1371600"/>
          </a:xfrm>
        </p:spPr>
        <p:txBody>
          <a:bodyPr/>
          <a:lstStyle/>
          <a:p>
            <a:r>
              <a:rPr lang="fr-FR"/>
              <a:t>Modifiez le style du titre</a:t>
            </a:r>
            <a:endParaRPr lang="fr-CA"/>
          </a:p>
        </p:txBody>
      </p:sp>
      <p:sp>
        <p:nvSpPr>
          <p:cNvPr id="3" name="Espace réservé du graphique SmartArt 2"/>
          <p:cNvSpPr>
            <a:spLocks noGrp="1"/>
          </p:cNvSpPr>
          <p:nvPr>
            <p:ph type="dgm" idx="1"/>
          </p:nvPr>
        </p:nvSpPr>
        <p:spPr>
          <a:xfrm>
            <a:off x="457200" y="1981200"/>
            <a:ext cx="8229600" cy="3886200"/>
          </a:xfrm>
        </p:spPr>
        <p:txBody>
          <a:bodyPr/>
          <a:lstStyle/>
          <a:p>
            <a:pPr lvl="0"/>
            <a:r>
              <a:rPr lang="fr-FR" noProof="0"/>
              <a:t>Cliquez sur l'icône pour ajouter un graphique SmartArt</a:t>
            </a:r>
            <a:endParaRPr lang="fr-CA" noProof="0"/>
          </a:p>
        </p:txBody>
      </p:sp>
      <p:sp>
        <p:nvSpPr>
          <p:cNvPr id="4" name="Rectangle 2"/>
          <p:cNvSpPr>
            <a:spLocks noGrp="1" noChangeArrowheads="1"/>
          </p:cNvSpPr>
          <p:nvPr>
            <p:ph type="ftr" sz="quarter" idx="10"/>
          </p:nvPr>
        </p:nvSpPr>
        <p:spPr>
          <a:ln/>
        </p:spPr>
        <p:txBody>
          <a:bodyPr/>
          <a:lstStyle>
            <a:lvl1pPr>
              <a:defRPr/>
            </a:lvl1pPr>
          </a:lstStyle>
          <a:p>
            <a:pPr>
              <a:defRPr/>
            </a:pPr>
            <a:endParaRPr lang="fr-CA"/>
          </a:p>
        </p:txBody>
      </p:sp>
      <p:sp>
        <p:nvSpPr>
          <p:cNvPr id="5" name="Rectangle 3"/>
          <p:cNvSpPr>
            <a:spLocks noGrp="1" noChangeArrowheads="1"/>
          </p:cNvSpPr>
          <p:nvPr>
            <p:ph type="sldNum" sz="quarter" idx="11"/>
          </p:nvPr>
        </p:nvSpPr>
        <p:spPr>
          <a:ln/>
        </p:spPr>
        <p:txBody>
          <a:bodyPr/>
          <a:lstStyle>
            <a:lvl1pPr>
              <a:defRPr/>
            </a:lvl1pPr>
          </a:lstStyle>
          <a:p>
            <a:pPr>
              <a:defRPr/>
            </a:pPr>
            <a:fld id="{768EB5D8-1891-412D-8094-F73C42FC7F45}" type="slidenum">
              <a:rPr lang="en-US" altLang="en-US" smtClean="0"/>
              <a:pPr>
                <a:defRPr/>
              </a:pPr>
              <a:t>‹N°›</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fld id="{9723E810-45F5-4384-8BC9-C71AE91F9572}" type="datetime1">
              <a:rPr lang="en-US" smtClean="0"/>
              <a:t>8/29/2023</a:t>
            </a:fld>
            <a:endParaRPr lang="en-US" altLang="en-US"/>
          </a:p>
        </p:txBody>
      </p:sp>
    </p:spTree>
    <p:extLst>
      <p:ext uri="{BB962C8B-B14F-4D97-AF65-F5344CB8AC3E}">
        <p14:creationId xmlns:p14="http://schemas.microsoft.com/office/powerpoint/2010/main" val="53348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122238"/>
            <a:ext cx="7543800" cy="1295400"/>
          </a:xfrm>
        </p:spPr>
        <p:txBody>
          <a:bodyPr/>
          <a:lstStyle/>
          <a:p>
            <a:r>
              <a:rPr lang="fr-FR"/>
              <a:t>Modifiez le style du titre</a:t>
            </a:r>
            <a:endParaRPr lang="fr-CA"/>
          </a:p>
        </p:txBody>
      </p:sp>
      <p:sp>
        <p:nvSpPr>
          <p:cNvPr id="3" name="Espace réservé du texte 2"/>
          <p:cNvSpPr>
            <a:spLocks noGrp="1"/>
          </p:cNvSpPr>
          <p:nvPr>
            <p:ph type="body" sz="half" idx="1"/>
          </p:nvPr>
        </p:nvSpPr>
        <p:spPr>
          <a:xfrm>
            <a:off x="457200" y="1719263"/>
            <a:ext cx="4038600" cy="441166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4648200" y="1719263"/>
            <a:ext cx="4038600" cy="441166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Rectangle 5"/>
          <p:cNvSpPr>
            <a:spLocks noGrp="1" noChangeArrowheads="1"/>
          </p:cNvSpPr>
          <p:nvPr>
            <p:ph type="dt" sz="half" idx="10"/>
          </p:nvPr>
        </p:nvSpPr>
        <p:spPr>
          <a:ln/>
        </p:spPr>
        <p:txBody>
          <a:bodyPr/>
          <a:lstStyle>
            <a:lvl1pPr>
              <a:defRPr/>
            </a:lvl1pPr>
          </a:lstStyle>
          <a:p>
            <a:pPr>
              <a:defRPr/>
            </a:pPr>
            <a:fld id="{E3866633-D1A4-47A1-8BE5-A93F8CCE1D49}" type="datetime1">
              <a:rPr lang="en-US" smtClean="0"/>
              <a:t>8/29/2023</a:t>
            </a:fld>
            <a:endParaRPr lang="en-US" altLang="en-US"/>
          </a:p>
        </p:txBody>
      </p:sp>
      <p:sp>
        <p:nvSpPr>
          <p:cNvPr id="6" name="Rectangle 7"/>
          <p:cNvSpPr>
            <a:spLocks noGrp="1" noChangeArrowheads="1"/>
          </p:cNvSpPr>
          <p:nvPr>
            <p:ph type="sldNum" sz="quarter" idx="11"/>
          </p:nvPr>
        </p:nvSpPr>
        <p:spPr>
          <a:ln/>
        </p:spPr>
        <p:txBody>
          <a:bodyPr/>
          <a:lstStyle>
            <a:lvl1pPr>
              <a:defRPr/>
            </a:lvl1pPr>
          </a:lstStyle>
          <a:p>
            <a:pPr>
              <a:defRPr/>
            </a:pPr>
            <a:fld id="{768EB5D8-1891-412D-8094-F73C42FC7F45}" type="slidenum">
              <a:rPr lang="en-US" altLang="en-US" smtClean="0"/>
              <a:pPr>
                <a:defRPr/>
              </a:pPr>
              <a:t>‹N°›</a:t>
            </a:fld>
            <a:endParaRPr lang="en-US" altLang="en-US"/>
          </a:p>
        </p:txBody>
      </p:sp>
    </p:spTree>
    <p:extLst>
      <p:ext uri="{BB962C8B-B14F-4D97-AF65-F5344CB8AC3E}">
        <p14:creationId xmlns:p14="http://schemas.microsoft.com/office/powerpoint/2010/main" val="1309956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defRPr/>
            </a:pPr>
            <a:fld id="{B28D34F3-DA36-45C8-8D98-1F6F568F77A0}" type="datetime1">
              <a:rPr lang="en-US" smtClean="0"/>
              <a:t>8/29/2023</a:t>
            </a:fld>
            <a:endParaRPr lang="en-US" alt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pPr>
              <a:defRPr/>
            </a:pPr>
            <a:fld id="{7FEE665E-3450-413D-913D-057FF7C87532}" type="slidenum">
              <a:rPr lang="en-US" altLang="en-US" smtClean="0"/>
              <a:pPr>
                <a:defRPr/>
              </a:pPr>
              <a:t>‹N°›</a:t>
            </a:fld>
            <a:endParaRPr lang="en-US" altLang="en-US"/>
          </a:p>
        </p:txBody>
      </p:sp>
    </p:spTree>
    <p:extLst>
      <p:ext uri="{BB962C8B-B14F-4D97-AF65-F5344CB8AC3E}">
        <p14:creationId xmlns:p14="http://schemas.microsoft.com/office/powerpoint/2010/main" val="2811539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4929187"/>
            <a:ext cx="5105400" cy="1362075"/>
          </a:xfrm>
        </p:spPr>
        <p:txBody>
          <a:bodyPr anchor="t"/>
          <a:lstStyle>
            <a:lvl1pPr algn="l">
              <a:defRPr sz="4000" b="1" cap="all">
                <a:solidFill>
                  <a:schemeClr val="tx1"/>
                </a:solidFill>
              </a:defRPr>
            </a:lvl1pPr>
          </a:lstStyle>
          <a:p>
            <a:r>
              <a:rPr lang="fr-FR"/>
              <a:t>Modifiez le style du titre</a:t>
            </a:r>
            <a:endParaRPr lang="en-US"/>
          </a:p>
        </p:txBody>
      </p:sp>
      <p:sp>
        <p:nvSpPr>
          <p:cNvPr id="3" name="Text Placeholder 2"/>
          <p:cNvSpPr>
            <a:spLocks noGrp="1"/>
          </p:cNvSpPr>
          <p:nvPr>
            <p:ph type="body" idx="1"/>
          </p:nvPr>
        </p:nvSpPr>
        <p:spPr>
          <a:xfrm>
            <a:off x="228600" y="3733800"/>
            <a:ext cx="5105400" cy="11953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pPr>
              <a:defRPr/>
            </a:pPr>
            <a:fld id="{F0D680AB-F908-49F6-8D5E-D22C282DF577}" type="datetime1">
              <a:rPr lang="en-US" smtClean="0"/>
              <a:t>8/29/2023</a:t>
            </a:fld>
            <a:endParaRPr lang="en-US" alt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pPr>
              <a:defRPr/>
            </a:pPr>
            <a:fld id="{B1F7837F-1D4D-4CA1-A8E1-5AD01247757E}" type="slidenum">
              <a:rPr lang="en-US" altLang="en-US" smtClean="0"/>
              <a:pPr>
                <a:defRPr/>
              </a:pPr>
              <a:t>‹N°›</a:t>
            </a:fld>
            <a:endParaRPr lang="en-US" altLang="en-US"/>
          </a:p>
        </p:txBody>
      </p:sp>
    </p:spTree>
    <p:extLst>
      <p:ext uri="{BB962C8B-B14F-4D97-AF65-F5344CB8AC3E}">
        <p14:creationId xmlns:p14="http://schemas.microsoft.com/office/powerpoint/2010/main" val="3571174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228600" y="1798637"/>
            <a:ext cx="4267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Content Placeholder 3"/>
          <p:cNvSpPr>
            <a:spLocks noGrp="1"/>
          </p:cNvSpPr>
          <p:nvPr>
            <p:ph sz="half" idx="2"/>
          </p:nvPr>
        </p:nvSpPr>
        <p:spPr>
          <a:xfrm>
            <a:off x="4648200" y="1798637"/>
            <a:ext cx="4267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pPr>
              <a:defRPr/>
            </a:pPr>
            <a:fld id="{C72FD6C6-802F-43D0-B4A9-84B1AF9F02B6}" type="datetime1">
              <a:rPr lang="en-US" smtClean="0"/>
              <a:t>8/29/2023</a:t>
            </a:fld>
            <a:endParaRPr lang="en-US" altLang="en-US"/>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pPr>
              <a:defRPr/>
            </a:pPr>
            <a:fld id="{DE293F36-9297-4821-9A0C-D21D7A4CC37B}" type="slidenum">
              <a:rPr lang="en-US" altLang="en-US" smtClean="0"/>
              <a:pPr>
                <a:defRPr/>
              </a:pPr>
              <a:t>‹N°›</a:t>
            </a:fld>
            <a:endParaRPr lang="en-US" altLang="en-US"/>
          </a:p>
        </p:txBody>
      </p:sp>
    </p:spTree>
    <p:extLst>
      <p:ext uri="{BB962C8B-B14F-4D97-AF65-F5344CB8AC3E}">
        <p14:creationId xmlns:p14="http://schemas.microsoft.com/office/powerpoint/2010/main" val="2165360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a:p>
        </p:txBody>
      </p:sp>
      <p:sp>
        <p:nvSpPr>
          <p:cNvPr id="3" name="Text Placeholder 2"/>
          <p:cNvSpPr>
            <a:spLocks noGrp="1"/>
          </p:cNvSpPr>
          <p:nvPr>
            <p:ph type="body" idx="1"/>
          </p:nvPr>
        </p:nvSpPr>
        <p:spPr>
          <a:xfrm>
            <a:off x="228600" y="1733550"/>
            <a:ext cx="42687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228600" y="2373312"/>
            <a:ext cx="42687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p:cNvSpPr>
            <a:spLocks noGrp="1"/>
          </p:cNvSpPr>
          <p:nvPr>
            <p:ph type="body" sz="quarter" idx="3"/>
          </p:nvPr>
        </p:nvSpPr>
        <p:spPr>
          <a:xfrm>
            <a:off x="4645025" y="1733550"/>
            <a:ext cx="42703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4645025" y="2373312"/>
            <a:ext cx="42703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pPr>
              <a:defRPr/>
            </a:pPr>
            <a:fld id="{D88FB73D-8651-41E3-97B6-466F7DA7E4E5}" type="datetime1">
              <a:rPr lang="en-US" smtClean="0"/>
              <a:t>8/29/2023</a:t>
            </a:fld>
            <a:endParaRPr lang="en-US" altLang="en-US"/>
          </a:p>
        </p:txBody>
      </p:sp>
      <p:sp>
        <p:nvSpPr>
          <p:cNvPr id="8" name="Footer Placeholder 7"/>
          <p:cNvSpPr>
            <a:spLocks noGrp="1"/>
          </p:cNvSpPr>
          <p:nvPr>
            <p:ph type="ftr" sz="quarter" idx="11"/>
          </p:nvPr>
        </p:nvSpPr>
        <p:spPr/>
        <p:txBody>
          <a:bodyPr/>
          <a:lstStyle/>
          <a:p>
            <a:endParaRPr lang="fr-CA"/>
          </a:p>
        </p:txBody>
      </p:sp>
      <p:sp>
        <p:nvSpPr>
          <p:cNvPr id="9" name="Slide Number Placeholder 8"/>
          <p:cNvSpPr>
            <a:spLocks noGrp="1"/>
          </p:cNvSpPr>
          <p:nvPr>
            <p:ph type="sldNum" sz="quarter" idx="12"/>
          </p:nvPr>
        </p:nvSpPr>
        <p:spPr/>
        <p:txBody>
          <a:bodyPr/>
          <a:lstStyle/>
          <a:p>
            <a:pPr>
              <a:defRPr/>
            </a:pPr>
            <a:fld id="{13095562-A83A-4D37-B267-CD729BC3FC17}" type="slidenum">
              <a:rPr lang="en-US" altLang="en-US" smtClean="0"/>
              <a:pPr>
                <a:defRPr/>
              </a:pPr>
              <a:t>‹N°›</a:t>
            </a:fld>
            <a:endParaRPr lang="en-US" altLang="en-US"/>
          </a:p>
        </p:txBody>
      </p:sp>
    </p:spTree>
    <p:extLst>
      <p:ext uri="{BB962C8B-B14F-4D97-AF65-F5344CB8AC3E}">
        <p14:creationId xmlns:p14="http://schemas.microsoft.com/office/powerpoint/2010/main" val="219209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pPr>
              <a:defRPr/>
            </a:pPr>
            <a:fld id="{40CE92BD-0A12-46B6-9799-94770E005DC3}" type="datetime1">
              <a:rPr lang="en-US" smtClean="0"/>
              <a:t>8/29/2023</a:t>
            </a:fld>
            <a:endParaRPr lang="en-US" altLang="en-US"/>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pPr>
              <a:defRPr/>
            </a:pPr>
            <a:fld id="{3B1E4088-4144-4531-AD60-E3883B742C1B}" type="slidenum">
              <a:rPr lang="en-US" altLang="en-US" smtClean="0"/>
              <a:pPr>
                <a:defRPr/>
              </a:pPr>
              <a:t>‹N°›</a:t>
            </a:fld>
            <a:endParaRPr lang="en-US" altLang="en-US"/>
          </a:p>
        </p:txBody>
      </p:sp>
    </p:spTree>
    <p:extLst>
      <p:ext uri="{BB962C8B-B14F-4D97-AF65-F5344CB8AC3E}">
        <p14:creationId xmlns:p14="http://schemas.microsoft.com/office/powerpoint/2010/main" val="1505130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012FAB9-739D-40B0-8DAF-34C07240F054}" type="datetime1">
              <a:rPr lang="en-US" smtClean="0"/>
              <a:t>8/29/2023</a:t>
            </a:fld>
            <a:endParaRPr lang="en-US" altLang="en-US"/>
          </a:p>
        </p:txBody>
      </p:sp>
      <p:sp>
        <p:nvSpPr>
          <p:cNvPr id="3" name="Footer Placeholder 2"/>
          <p:cNvSpPr>
            <a:spLocks noGrp="1"/>
          </p:cNvSpPr>
          <p:nvPr>
            <p:ph type="ftr" sz="quarter" idx="11"/>
          </p:nvPr>
        </p:nvSpPr>
        <p:spPr/>
        <p:txBody>
          <a:bodyPr/>
          <a:lstStyle/>
          <a:p>
            <a:endParaRPr lang="fr-CA"/>
          </a:p>
        </p:txBody>
      </p:sp>
      <p:sp>
        <p:nvSpPr>
          <p:cNvPr id="4" name="Slide Number Placeholder 3"/>
          <p:cNvSpPr>
            <a:spLocks noGrp="1"/>
          </p:cNvSpPr>
          <p:nvPr>
            <p:ph type="sldNum" sz="quarter" idx="12"/>
          </p:nvPr>
        </p:nvSpPr>
        <p:spPr/>
        <p:txBody>
          <a:bodyPr/>
          <a:lstStyle/>
          <a:p>
            <a:pPr>
              <a:defRPr/>
            </a:pPr>
            <a:fld id="{A3F0DE2A-C6FA-4F12-9420-08E7A0CB6A00}" type="slidenum">
              <a:rPr lang="en-US" altLang="en-US" smtClean="0"/>
              <a:pPr>
                <a:defRPr/>
              </a:pPr>
              <a:t>‹N°›</a:t>
            </a:fld>
            <a:endParaRPr lang="en-US" altLang="en-US"/>
          </a:p>
        </p:txBody>
      </p:sp>
    </p:spTree>
    <p:extLst>
      <p:ext uri="{BB962C8B-B14F-4D97-AF65-F5344CB8AC3E}">
        <p14:creationId xmlns:p14="http://schemas.microsoft.com/office/powerpoint/2010/main" val="1050856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28600" y="86958"/>
            <a:ext cx="3236913" cy="1162050"/>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3575050" y="1371600"/>
            <a:ext cx="3968750" cy="490907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3"/>
          <p:cNvSpPr>
            <a:spLocks noGrp="1"/>
          </p:cNvSpPr>
          <p:nvPr>
            <p:ph type="body" sz="half" idx="2"/>
          </p:nvPr>
        </p:nvSpPr>
        <p:spPr>
          <a:xfrm>
            <a:off x="228600" y="1371600"/>
            <a:ext cx="3236913" cy="491360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pPr>
              <a:defRPr/>
            </a:pPr>
            <a:fld id="{9331145C-7451-4B9E-A760-F835641B5073}" type="datetime1">
              <a:rPr lang="en-US" smtClean="0"/>
              <a:t>8/29/2023</a:t>
            </a:fld>
            <a:endParaRPr lang="en-US" altLang="en-US"/>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pPr>
              <a:defRPr/>
            </a:pPr>
            <a:fld id="{DF659703-B6A9-49AC-8B9A-8AC8E21B644D}" type="slidenum">
              <a:rPr lang="en-US" altLang="en-US" smtClean="0"/>
              <a:pPr>
                <a:defRPr/>
              </a:pPr>
              <a:t>‹N°›</a:t>
            </a:fld>
            <a:endParaRPr lang="en-US" altLang="en-US"/>
          </a:p>
        </p:txBody>
      </p:sp>
    </p:spTree>
    <p:extLst>
      <p:ext uri="{BB962C8B-B14F-4D97-AF65-F5344CB8AC3E}">
        <p14:creationId xmlns:p14="http://schemas.microsoft.com/office/powerpoint/2010/main" val="224444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3000" y="4800600"/>
            <a:ext cx="5486400" cy="566738"/>
          </a:xfrm>
        </p:spPr>
        <p:txBody>
          <a:bodyPr anchor="b"/>
          <a:lstStyle>
            <a:lvl1pPr algn="l">
              <a:defRPr sz="2000" b="1">
                <a:solidFill>
                  <a:schemeClr val="tx1"/>
                </a:solidFill>
              </a:defRPr>
            </a:lvl1pPr>
          </a:lstStyle>
          <a:p>
            <a:r>
              <a:rPr lang="fr-FR"/>
              <a:t>Modifiez le style du titre</a:t>
            </a:r>
            <a:endParaRPr lang="en-US"/>
          </a:p>
        </p:txBody>
      </p:sp>
      <p:sp>
        <p:nvSpPr>
          <p:cNvPr id="3" name="Picture Placeholder 2"/>
          <p:cNvSpPr>
            <a:spLocks noGrp="1"/>
          </p:cNvSpPr>
          <p:nvPr>
            <p:ph type="pic" idx="1"/>
          </p:nvPr>
        </p:nvSpPr>
        <p:spPr>
          <a:xfrm>
            <a:off x="114300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a:p>
        </p:txBody>
      </p:sp>
      <p:sp>
        <p:nvSpPr>
          <p:cNvPr id="4" name="Text Placeholder 3"/>
          <p:cNvSpPr>
            <a:spLocks noGrp="1"/>
          </p:cNvSpPr>
          <p:nvPr>
            <p:ph type="body" sz="half" idx="2"/>
          </p:nvPr>
        </p:nvSpPr>
        <p:spPr>
          <a:xfrm>
            <a:off x="11430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pPr>
              <a:defRPr/>
            </a:pPr>
            <a:fld id="{C7E55113-B901-45E9-B1FC-4922DA1FB89F}" type="datetime1">
              <a:rPr lang="en-US" smtClean="0"/>
              <a:t>8/29/2023</a:t>
            </a:fld>
            <a:endParaRPr lang="en-US" altLang="en-US"/>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pPr>
              <a:defRPr/>
            </a:pPr>
            <a:fld id="{F5EFF904-D263-465B-BDB0-083A7E2ACE75}" type="slidenum">
              <a:rPr lang="en-US" altLang="en-US" smtClean="0"/>
              <a:pPr>
                <a:defRPr/>
              </a:pPr>
              <a:t>‹N°›</a:t>
            </a:fld>
            <a:endParaRPr lang="en-US" altLang="en-US"/>
          </a:p>
        </p:txBody>
      </p:sp>
    </p:spTree>
    <p:extLst>
      <p:ext uri="{BB962C8B-B14F-4D97-AF65-F5344CB8AC3E}">
        <p14:creationId xmlns:p14="http://schemas.microsoft.com/office/powerpoint/2010/main" val="3876418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76200"/>
            <a:ext cx="7239000" cy="1143000"/>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Text Placeholder 2"/>
          <p:cNvSpPr>
            <a:spLocks noGrp="1"/>
          </p:cNvSpPr>
          <p:nvPr>
            <p:ph type="body" idx="1"/>
          </p:nvPr>
        </p:nvSpPr>
        <p:spPr>
          <a:xfrm>
            <a:off x="228600" y="1403874"/>
            <a:ext cx="8686800" cy="4876800"/>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2"/>
          </p:nvPr>
        </p:nvSpPr>
        <p:spPr>
          <a:xfrm>
            <a:off x="214256"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AC92B06-E5F2-439A-8E97-FD13C4EC9710}" type="datetime1">
              <a:rPr lang="en-US" smtClean="0"/>
              <a:t>8/29/2023</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Slide Number Placeholder 5"/>
          <p:cNvSpPr>
            <a:spLocks noGrp="1"/>
          </p:cNvSpPr>
          <p:nvPr>
            <p:ph type="sldNum" sz="quarter" idx="4"/>
          </p:nvPr>
        </p:nvSpPr>
        <p:spPr>
          <a:xfrm>
            <a:off x="6773732"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68EB5D8-1891-412D-8094-F73C42FC7F45}" type="slidenum">
              <a:rPr lang="en-US" altLang="en-US" smtClean="0"/>
              <a:pPr>
                <a:defRPr/>
              </a:pPr>
              <a:t>‹N°›</a:t>
            </a:fld>
            <a:endParaRPr lang="en-US" altLang="en-US"/>
          </a:p>
        </p:txBody>
      </p:sp>
      <p:sp>
        <p:nvSpPr>
          <p:cNvPr id="7" name="Text Box 40"/>
          <p:cNvSpPr txBox="1">
            <a:spLocks noChangeArrowheads="1"/>
          </p:cNvSpPr>
          <p:nvPr/>
        </p:nvSpPr>
        <p:spPr bwMode="auto">
          <a:xfrm>
            <a:off x="2987675" y="6200775"/>
            <a:ext cx="3095625" cy="304800"/>
          </a:xfrm>
          <a:prstGeom prst="rect">
            <a:avLst/>
          </a:prstGeom>
          <a:noFill/>
          <a:ln w="9525">
            <a:noFill/>
            <a:miter lim="800000"/>
            <a:headEnd/>
            <a:tailEnd/>
          </a:ln>
          <a:effectLst/>
        </p:spPr>
        <p:txBody>
          <a:bodyPr>
            <a:spAutoFit/>
          </a:bodyPr>
          <a:lstStyle/>
          <a:p>
            <a:pPr algn="ctr">
              <a:spcBef>
                <a:spcPct val="50000"/>
              </a:spcBef>
              <a:defRPr/>
            </a:pPr>
            <a:endParaRPr lang="fr-FR" sz="1400">
              <a:sym typeface="Symbol" pitchFamily="18" charset="2"/>
            </a:endParaRPr>
          </a:p>
        </p:txBody>
      </p:sp>
      <p:sp>
        <p:nvSpPr>
          <p:cNvPr id="8" name="Text Box 40">
            <a:extLst>
              <a:ext uri="{FF2B5EF4-FFF2-40B4-BE49-F238E27FC236}">
                <a16:creationId xmlns:a16="http://schemas.microsoft.com/office/drawing/2014/main" id="{8420F1FA-9018-47E5-876D-49BA94BB90B1}"/>
              </a:ext>
            </a:extLst>
          </p:cNvPr>
          <p:cNvSpPr txBox="1">
            <a:spLocks noChangeArrowheads="1"/>
          </p:cNvSpPr>
          <p:nvPr/>
        </p:nvSpPr>
        <p:spPr bwMode="auto">
          <a:xfrm>
            <a:off x="2987675" y="6200775"/>
            <a:ext cx="3095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endParaRPr lang="fr-FR" sz="1400">
              <a:sym typeface="Symbol" pitchFamily="18" charset="2"/>
            </a:endParaRPr>
          </a:p>
        </p:txBody>
      </p:sp>
      <p:sp>
        <p:nvSpPr>
          <p:cNvPr id="9" name="Text Box 40">
            <a:extLst>
              <a:ext uri="{FF2B5EF4-FFF2-40B4-BE49-F238E27FC236}">
                <a16:creationId xmlns:a16="http://schemas.microsoft.com/office/drawing/2014/main" id="{FD5093A3-421D-4DC0-B19D-FDD8AD9F225A}"/>
              </a:ext>
            </a:extLst>
          </p:cNvPr>
          <p:cNvSpPr txBox="1">
            <a:spLocks noChangeArrowheads="1"/>
          </p:cNvSpPr>
          <p:nvPr userDrawn="1"/>
        </p:nvSpPr>
        <p:spPr bwMode="auto">
          <a:xfrm>
            <a:off x="2987675" y="6200775"/>
            <a:ext cx="3095625" cy="304800"/>
          </a:xfrm>
          <a:prstGeom prst="rect">
            <a:avLst/>
          </a:prstGeom>
          <a:noFill/>
          <a:ln w="9525">
            <a:noFill/>
            <a:miter lim="800000"/>
            <a:headEnd/>
            <a:tailEnd/>
          </a:ln>
          <a:effectLst/>
        </p:spPr>
        <p:txBody>
          <a:bodyPr>
            <a:spAutoFit/>
          </a:bodyPr>
          <a:lstStyle/>
          <a:p>
            <a:pPr algn="ctr">
              <a:spcBef>
                <a:spcPct val="50000"/>
              </a:spcBef>
              <a:defRPr/>
            </a:pPr>
            <a:endParaRPr lang="fr-FR" sz="1400">
              <a:sym typeface="Symbol" pitchFamily="18" charset="2"/>
            </a:endParaRPr>
          </a:p>
        </p:txBody>
      </p:sp>
    </p:spTree>
    <p:extLst>
      <p:ext uri="{BB962C8B-B14F-4D97-AF65-F5344CB8AC3E}">
        <p14:creationId xmlns:p14="http://schemas.microsoft.com/office/powerpoint/2010/main" val="4271872296"/>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Lst>
  <p:hf hdr="0" ftr="0" dt="0"/>
  <p:txStyles>
    <p:titleStyle>
      <a:lvl1pPr algn="l" defTabSz="914400" rtl="0" eaLnBrk="1" latinLnBrk="0" hangingPunct="1">
        <a:spcBef>
          <a:spcPct val="0"/>
        </a:spcBef>
        <a:buNone/>
        <a:defRPr sz="4400" b="1" kern="120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4.jpe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slideLayout" Target="../slideLayouts/slideLayout2.xml"/><Relationship Id="rId5" Type="http://schemas.openxmlformats.org/officeDocument/2006/relationships/tags" Target="../tags/tag32.xml"/><Relationship Id="rId4" Type="http://schemas.openxmlformats.org/officeDocument/2006/relationships/tags" Target="../tags/tag31.xml"/></Relationships>
</file>

<file path=ppt/slides/_rels/slide11.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slideLayout" Target="../slideLayouts/slideLayout2.xml"/><Relationship Id="rId4" Type="http://schemas.openxmlformats.org/officeDocument/2006/relationships/tags" Target="../tags/tag6.xml"/></Relationships>
</file>

<file path=ppt/slides/_rels/slide20.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image" Target="../media/image5.jpg"/><Relationship Id="rId4"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4"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 Id="rId4"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3" Type="http://schemas.openxmlformats.org/officeDocument/2006/relationships/tags" Target="../tags/tag87.xml"/><Relationship Id="rId18" Type="http://schemas.openxmlformats.org/officeDocument/2006/relationships/tags" Target="../tags/tag92.xml"/><Relationship Id="rId26" Type="http://schemas.openxmlformats.org/officeDocument/2006/relationships/tags" Target="../tags/tag100.xml"/><Relationship Id="rId39" Type="http://schemas.openxmlformats.org/officeDocument/2006/relationships/image" Target="../media/image8.png"/><Relationship Id="rId21" Type="http://schemas.openxmlformats.org/officeDocument/2006/relationships/tags" Target="../tags/tag95.xml"/><Relationship Id="rId34" Type="http://schemas.openxmlformats.org/officeDocument/2006/relationships/tags" Target="../tags/tag108.xml"/><Relationship Id="rId7" Type="http://schemas.openxmlformats.org/officeDocument/2006/relationships/tags" Target="../tags/tag81.xml"/><Relationship Id="rId12" Type="http://schemas.openxmlformats.org/officeDocument/2006/relationships/tags" Target="../tags/tag86.xml"/><Relationship Id="rId17" Type="http://schemas.openxmlformats.org/officeDocument/2006/relationships/tags" Target="../tags/tag91.xml"/><Relationship Id="rId25" Type="http://schemas.openxmlformats.org/officeDocument/2006/relationships/tags" Target="../tags/tag99.xml"/><Relationship Id="rId33" Type="http://schemas.openxmlformats.org/officeDocument/2006/relationships/tags" Target="../tags/tag107.xml"/><Relationship Id="rId38" Type="http://schemas.openxmlformats.org/officeDocument/2006/relationships/image" Target="../media/image7.png"/><Relationship Id="rId2" Type="http://schemas.openxmlformats.org/officeDocument/2006/relationships/tags" Target="../tags/tag76.xml"/><Relationship Id="rId16" Type="http://schemas.openxmlformats.org/officeDocument/2006/relationships/tags" Target="../tags/tag90.xml"/><Relationship Id="rId20" Type="http://schemas.openxmlformats.org/officeDocument/2006/relationships/tags" Target="../tags/tag94.xml"/><Relationship Id="rId29" Type="http://schemas.openxmlformats.org/officeDocument/2006/relationships/tags" Target="../tags/tag103.xml"/><Relationship Id="rId1" Type="http://schemas.openxmlformats.org/officeDocument/2006/relationships/tags" Target="../tags/tag75.xml"/><Relationship Id="rId6" Type="http://schemas.openxmlformats.org/officeDocument/2006/relationships/tags" Target="../tags/tag80.xml"/><Relationship Id="rId11" Type="http://schemas.openxmlformats.org/officeDocument/2006/relationships/tags" Target="../tags/tag85.xml"/><Relationship Id="rId24" Type="http://schemas.openxmlformats.org/officeDocument/2006/relationships/tags" Target="../tags/tag98.xml"/><Relationship Id="rId32" Type="http://schemas.openxmlformats.org/officeDocument/2006/relationships/tags" Target="../tags/tag106.xml"/><Relationship Id="rId37" Type="http://schemas.openxmlformats.org/officeDocument/2006/relationships/image" Target="../media/image6.png"/><Relationship Id="rId5" Type="http://schemas.openxmlformats.org/officeDocument/2006/relationships/tags" Target="../tags/tag79.xml"/><Relationship Id="rId15" Type="http://schemas.openxmlformats.org/officeDocument/2006/relationships/tags" Target="../tags/tag89.xml"/><Relationship Id="rId23" Type="http://schemas.openxmlformats.org/officeDocument/2006/relationships/tags" Target="../tags/tag97.xml"/><Relationship Id="rId28" Type="http://schemas.openxmlformats.org/officeDocument/2006/relationships/tags" Target="../tags/tag102.xml"/><Relationship Id="rId36" Type="http://schemas.openxmlformats.org/officeDocument/2006/relationships/slideLayout" Target="../slideLayouts/slideLayout2.xml"/><Relationship Id="rId10" Type="http://schemas.openxmlformats.org/officeDocument/2006/relationships/tags" Target="../tags/tag84.xml"/><Relationship Id="rId19" Type="http://schemas.openxmlformats.org/officeDocument/2006/relationships/tags" Target="../tags/tag93.xml"/><Relationship Id="rId31" Type="http://schemas.openxmlformats.org/officeDocument/2006/relationships/tags" Target="../tags/tag105.xml"/><Relationship Id="rId4" Type="http://schemas.openxmlformats.org/officeDocument/2006/relationships/tags" Target="../tags/tag78.xml"/><Relationship Id="rId9" Type="http://schemas.openxmlformats.org/officeDocument/2006/relationships/tags" Target="../tags/tag83.xml"/><Relationship Id="rId14" Type="http://schemas.openxmlformats.org/officeDocument/2006/relationships/tags" Target="../tags/tag88.xml"/><Relationship Id="rId22" Type="http://schemas.openxmlformats.org/officeDocument/2006/relationships/tags" Target="../tags/tag96.xml"/><Relationship Id="rId27" Type="http://schemas.openxmlformats.org/officeDocument/2006/relationships/tags" Target="../tags/tag101.xml"/><Relationship Id="rId30" Type="http://schemas.openxmlformats.org/officeDocument/2006/relationships/tags" Target="../tags/tag104.xml"/><Relationship Id="rId35" Type="http://schemas.openxmlformats.org/officeDocument/2006/relationships/tags" Target="../tags/tag109.xml"/><Relationship Id="rId8" Type="http://schemas.openxmlformats.org/officeDocument/2006/relationships/tags" Target="../tags/tag82.xml"/><Relationship Id="rId3" Type="http://schemas.openxmlformats.org/officeDocument/2006/relationships/tags" Target="../tags/tag77.xml"/></Relationships>
</file>

<file path=ppt/slides/_rels/slide26.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 Id="rId4"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tags" Target="../tags/tag118.xml"/><Relationship Id="rId7" Type="http://schemas.openxmlformats.org/officeDocument/2006/relationships/slideLayout" Target="../slideLayouts/slideLayout2.xml"/><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s>
</file>

<file path=ppt/slides/_rels/slide29.xml.rels><?xml version="1.0" encoding="UTF-8" standalone="yes"?>
<Relationships xmlns="http://schemas.openxmlformats.org/package/2006/relationships"><Relationship Id="rId3" Type="http://schemas.openxmlformats.org/officeDocument/2006/relationships/tags" Target="../tags/tag124.xml"/><Relationship Id="rId7" Type="http://schemas.openxmlformats.org/officeDocument/2006/relationships/image" Target="../media/image10.jpeg"/><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slideLayout" Target="../slideLayouts/slideLayout2.xml"/><Relationship Id="rId5" Type="http://schemas.openxmlformats.org/officeDocument/2006/relationships/tags" Target="../tags/tag126.xml"/><Relationship Id="rId4" Type="http://schemas.openxmlformats.org/officeDocument/2006/relationships/tags" Target="../tags/tag125.xml"/></Relationships>
</file>

<file path=ppt/slides/_rels/slide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tags" Target="../tags/tag129.xml"/><Relationship Id="rId7" Type="http://schemas.openxmlformats.org/officeDocument/2006/relationships/image" Target="../media/image11.jpeg"/><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slideLayout" Target="../slideLayouts/slideLayout2.xml"/><Relationship Id="rId5" Type="http://schemas.openxmlformats.org/officeDocument/2006/relationships/tags" Target="../tags/tag131.xml"/><Relationship Id="rId4" Type="http://schemas.openxmlformats.org/officeDocument/2006/relationships/tags" Target="../tags/tag130.xml"/></Relationships>
</file>

<file path=ppt/slides/_rels/slide31.xml.rels><?xml version="1.0" encoding="UTF-8" standalone="yes"?>
<Relationships xmlns="http://schemas.openxmlformats.org/package/2006/relationships"><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 Id="rId4"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4"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image" Target="../media/image12.png"/><Relationship Id="rId5" Type="http://schemas.openxmlformats.org/officeDocument/2006/relationships/slideLayout" Target="../slideLayouts/slideLayout2.xml"/><Relationship Id="rId4" Type="http://schemas.openxmlformats.org/officeDocument/2006/relationships/tags" Target="../tags/tag141.xml"/></Relationships>
</file>

<file path=ppt/slides/_rels/slide34.xml.rels><?xml version="1.0" encoding="UTF-8" standalone="yes"?>
<Relationships xmlns="http://schemas.openxmlformats.org/package/2006/relationships"><Relationship Id="rId3" Type="http://schemas.openxmlformats.org/officeDocument/2006/relationships/tags" Target="../tags/tag144.xml"/><Relationship Id="rId7" Type="http://schemas.openxmlformats.org/officeDocument/2006/relationships/image" Target="../media/image13.jpeg"/><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slideLayout" Target="../slideLayouts/slideLayout2.xml"/><Relationship Id="rId5" Type="http://schemas.openxmlformats.org/officeDocument/2006/relationships/tags" Target="../tags/tag146.xml"/><Relationship Id="rId4" Type="http://schemas.openxmlformats.org/officeDocument/2006/relationships/tags" Target="../tags/tag145.xml"/></Relationships>
</file>

<file path=ppt/slides/_rels/slide35.xml.rels><?xml version="1.0" encoding="UTF-8" standalone="yes"?>
<Relationships xmlns="http://schemas.openxmlformats.org/package/2006/relationships"><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 Id="rId4"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tags" Target="../tags/tag150.xml"/><Relationship Id="rId4"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tags" Target="../tags/tag153.xml"/><Relationship Id="rId4"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tags" Target="../tags/tag156.xml"/><Relationship Id="rId6" Type="http://schemas.openxmlformats.org/officeDocument/2006/relationships/image" Target="../media/image14.jpeg"/><Relationship Id="rId5" Type="http://schemas.openxmlformats.org/officeDocument/2006/relationships/slideLayout" Target="../slideLayouts/slideLayout2.xml"/><Relationship Id="rId4" Type="http://schemas.openxmlformats.org/officeDocument/2006/relationships/tags" Target="../tags/tag159.xml"/></Relationships>
</file>

<file path=ppt/slides/_rels/slide39.xml.rels><?xml version="1.0" encoding="UTF-8" standalone="yes"?>
<Relationships xmlns="http://schemas.openxmlformats.org/package/2006/relationships"><Relationship Id="rId3" Type="http://schemas.openxmlformats.org/officeDocument/2006/relationships/tags" Target="../tags/tag162.xml"/><Relationship Id="rId2" Type="http://schemas.openxmlformats.org/officeDocument/2006/relationships/tags" Target="../tags/tag161.xml"/><Relationship Id="rId1" Type="http://schemas.openxmlformats.org/officeDocument/2006/relationships/tags" Target="../tags/tag160.xml"/><Relationship Id="rId4"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tags" Target="../tags/tag165.xml"/><Relationship Id="rId7" Type="http://schemas.openxmlformats.org/officeDocument/2006/relationships/image" Target="../media/image15.jpg"/><Relationship Id="rId2" Type="http://schemas.openxmlformats.org/officeDocument/2006/relationships/tags" Target="../tags/tag164.xml"/><Relationship Id="rId1" Type="http://schemas.openxmlformats.org/officeDocument/2006/relationships/tags" Target="../tags/tag163.xml"/><Relationship Id="rId6" Type="http://schemas.openxmlformats.org/officeDocument/2006/relationships/slideLayout" Target="../slideLayouts/slideLayout2.xml"/><Relationship Id="rId5" Type="http://schemas.openxmlformats.org/officeDocument/2006/relationships/tags" Target="../tags/tag167.xml"/><Relationship Id="rId4" Type="http://schemas.openxmlformats.org/officeDocument/2006/relationships/tags" Target="../tags/tag166.xml"/></Relationships>
</file>

<file path=ppt/slides/_rels/slide41.xml.rels><?xml version="1.0" encoding="UTF-8" standalone="yes"?>
<Relationships xmlns="http://schemas.openxmlformats.org/package/2006/relationships"><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tags" Target="../tags/tag168.xml"/><Relationship Id="rId5" Type="http://schemas.openxmlformats.org/officeDocument/2006/relationships/slideLayout" Target="../slideLayouts/slideLayout2.xml"/><Relationship Id="rId4" Type="http://schemas.openxmlformats.org/officeDocument/2006/relationships/tags" Target="../tags/tag171.xml"/></Relationships>
</file>

<file path=ppt/slides/_rels/slide42.xml.rels><?xml version="1.0" encoding="UTF-8" standalone="yes"?>
<Relationships xmlns="http://schemas.openxmlformats.org/package/2006/relationships"><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tags" Target="../tags/tag172.xml"/><Relationship Id="rId5" Type="http://schemas.openxmlformats.org/officeDocument/2006/relationships/slideLayout" Target="../slideLayouts/slideLayout2.xml"/><Relationship Id="rId4" Type="http://schemas.openxmlformats.org/officeDocument/2006/relationships/tags" Target="../tags/tag175.xml"/></Relationships>
</file>

<file path=ppt/slides/_rels/slide43.xml.rels><?xml version="1.0" encoding="UTF-8" standalone="yes"?>
<Relationships xmlns="http://schemas.openxmlformats.org/package/2006/relationships"><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 Id="rId6" Type="http://schemas.openxmlformats.org/officeDocument/2006/relationships/image" Target="../media/image16.png"/><Relationship Id="rId5" Type="http://schemas.openxmlformats.org/officeDocument/2006/relationships/slideLayout" Target="../slideLayouts/slideLayout2.xml"/><Relationship Id="rId4" Type="http://schemas.openxmlformats.org/officeDocument/2006/relationships/tags" Target="../tags/tag179.xml"/></Relationships>
</file>

<file path=ppt/slides/_rels/slide44.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slideLayout" Target="../slideLayouts/slideLayout2.xml"/><Relationship Id="rId4" Type="http://schemas.openxmlformats.org/officeDocument/2006/relationships/tags" Target="../tags/tag183.xml"/></Relationships>
</file>

<file path=ppt/slides/_rels/slide45.xml.rels><?xml version="1.0" encoding="UTF-8" standalone="yes"?>
<Relationships xmlns="http://schemas.openxmlformats.org/package/2006/relationships"><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 Id="rId5" Type="http://schemas.openxmlformats.org/officeDocument/2006/relationships/slideLayout" Target="../slideLayouts/slideLayout2.xml"/><Relationship Id="rId4" Type="http://schemas.openxmlformats.org/officeDocument/2006/relationships/tags" Target="../tags/tag187.xml"/></Relationships>
</file>

<file path=ppt/slides/_rels/slide46.xml.rels><?xml version="1.0" encoding="UTF-8" standalone="yes"?>
<Relationships xmlns="http://schemas.openxmlformats.org/package/2006/relationships"><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tags" Target="../tags/tag188.xml"/><Relationship Id="rId6" Type="http://schemas.openxmlformats.org/officeDocument/2006/relationships/slideLayout" Target="../slideLayouts/slideLayout2.xml"/><Relationship Id="rId5" Type="http://schemas.openxmlformats.org/officeDocument/2006/relationships/tags" Target="../tags/tag192.xml"/><Relationship Id="rId4" Type="http://schemas.openxmlformats.org/officeDocument/2006/relationships/tags" Target="../tags/tag191.xml"/></Relationships>
</file>

<file path=ppt/slides/_rels/slide47.xml.rels><?xml version="1.0" encoding="UTF-8" standalone="yes"?>
<Relationships xmlns="http://schemas.openxmlformats.org/package/2006/relationships"><Relationship Id="rId3" Type="http://schemas.openxmlformats.org/officeDocument/2006/relationships/tags" Target="../tags/tag195.xml"/><Relationship Id="rId2" Type="http://schemas.openxmlformats.org/officeDocument/2006/relationships/tags" Target="../tags/tag194.xml"/><Relationship Id="rId1" Type="http://schemas.openxmlformats.org/officeDocument/2006/relationships/tags" Target="../tags/tag193.xml"/><Relationship Id="rId6" Type="http://schemas.openxmlformats.org/officeDocument/2006/relationships/image" Target="../media/image17.png"/><Relationship Id="rId5" Type="http://schemas.openxmlformats.org/officeDocument/2006/relationships/slideLayout" Target="../slideLayouts/slideLayout2.xml"/><Relationship Id="rId4" Type="http://schemas.openxmlformats.org/officeDocument/2006/relationships/tags" Target="../tags/tag196.xml"/></Relationships>
</file>

<file path=ppt/slides/_rels/slide48.xml.rels><?xml version="1.0" encoding="UTF-8" standalone="yes"?>
<Relationships xmlns="http://schemas.openxmlformats.org/package/2006/relationships"><Relationship Id="rId3" Type="http://schemas.openxmlformats.org/officeDocument/2006/relationships/tags" Target="../tags/tag199.xml"/><Relationship Id="rId2" Type="http://schemas.openxmlformats.org/officeDocument/2006/relationships/tags" Target="../tags/tag198.xml"/><Relationship Id="rId1" Type="http://schemas.openxmlformats.org/officeDocument/2006/relationships/tags" Target="../tags/tag197.xml"/><Relationship Id="rId4"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tags" Target="../tags/tag202.xml"/><Relationship Id="rId7" Type="http://schemas.openxmlformats.org/officeDocument/2006/relationships/slideLayout" Target="../slideLayouts/slideLayout2.xml"/><Relationship Id="rId2" Type="http://schemas.openxmlformats.org/officeDocument/2006/relationships/tags" Target="../tags/tag201.xml"/><Relationship Id="rId1" Type="http://schemas.openxmlformats.org/officeDocument/2006/relationships/tags" Target="../tags/tag200.xml"/><Relationship Id="rId6" Type="http://schemas.openxmlformats.org/officeDocument/2006/relationships/tags" Target="../tags/tag205.xml"/><Relationship Id="rId5" Type="http://schemas.openxmlformats.org/officeDocument/2006/relationships/tags" Target="../tags/tag204.xml"/><Relationship Id="rId4" Type="http://schemas.openxmlformats.org/officeDocument/2006/relationships/tags" Target="../tags/tag203.xml"/></Relationships>
</file>

<file path=ppt/slides/_rels/slide5.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tags" Target="../tags/tag206.xml"/><Relationship Id="rId5" Type="http://schemas.openxmlformats.org/officeDocument/2006/relationships/slideLayout" Target="../slideLayouts/slideLayout2.xml"/><Relationship Id="rId4" Type="http://schemas.openxmlformats.org/officeDocument/2006/relationships/tags" Target="../tags/tag209.xml"/></Relationships>
</file>

<file path=ppt/slides/_rels/slide51.xml.rels><?xml version="1.0" encoding="UTF-8" standalone="yes"?>
<Relationships xmlns="http://schemas.openxmlformats.org/package/2006/relationships"><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tags" Target="../tags/tag210.xml"/><Relationship Id="rId5" Type="http://schemas.openxmlformats.org/officeDocument/2006/relationships/slideLayout" Target="../slideLayouts/slideLayout2.xml"/><Relationship Id="rId4" Type="http://schemas.openxmlformats.org/officeDocument/2006/relationships/tags" Target="../tags/tag213.xml"/></Relationships>
</file>

<file path=ppt/slides/_rels/slide52.xml.rels><?xml version="1.0" encoding="UTF-8" standalone="yes"?>
<Relationships xmlns="http://schemas.openxmlformats.org/package/2006/relationships"><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tags" Target="../tags/tag214.xml"/><Relationship Id="rId5" Type="http://schemas.openxmlformats.org/officeDocument/2006/relationships/slideLayout" Target="../slideLayouts/slideLayout2.xml"/><Relationship Id="rId4" Type="http://schemas.openxmlformats.org/officeDocument/2006/relationships/tags" Target="../tags/tag217.xml"/></Relationships>
</file>

<file path=ppt/slides/_rels/slide53.xml.rels><?xml version="1.0" encoding="UTF-8" standalone="yes"?>
<Relationships xmlns="http://schemas.openxmlformats.org/package/2006/relationships"><Relationship Id="rId8" Type="http://schemas.openxmlformats.org/officeDocument/2006/relationships/tags" Target="../tags/tag225.xml"/><Relationship Id="rId13" Type="http://schemas.openxmlformats.org/officeDocument/2006/relationships/tags" Target="../tags/tag230.xml"/><Relationship Id="rId18" Type="http://schemas.openxmlformats.org/officeDocument/2006/relationships/tags" Target="../tags/tag235.xml"/><Relationship Id="rId26" Type="http://schemas.openxmlformats.org/officeDocument/2006/relationships/slideLayout" Target="../slideLayouts/slideLayout7.xml"/><Relationship Id="rId3" Type="http://schemas.openxmlformats.org/officeDocument/2006/relationships/tags" Target="../tags/tag220.xml"/><Relationship Id="rId21" Type="http://schemas.openxmlformats.org/officeDocument/2006/relationships/tags" Target="../tags/tag238.xml"/><Relationship Id="rId7" Type="http://schemas.openxmlformats.org/officeDocument/2006/relationships/tags" Target="../tags/tag224.xml"/><Relationship Id="rId12" Type="http://schemas.openxmlformats.org/officeDocument/2006/relationships/tags" Target="../tags/tag229.xml"/><Relationship Id="rId17" Type="http://schemas.openxmlformats.org/officeDocument/2006/relationships/tags" Target="../tags/tag234.xml"/><Relationship Id="rId25" Type="http://schemas.openxmlformats.org/officeDocument/2006/relationships/tags" Target="../tags/tag242.xml"/><Relationship Id="rId2" Type="http://schemas.openxmlformats.org/officeDocument/2006/relationships/tags" Target="../tags/tag219.xml"/><Relationship Id="rId16" Type="http://schemas.openxmlformats.org/officeDocument/2006/relationships/tags" Target="../tags/tag233.xml"/><Relationship Id="rId20" Type="http://schemas.openxmlformats.org/officeDocument/2006/relationships/tags" Target="../tags/tag237.xml"/><Relationship Id="rId29" Type="http://schemas.openxmlformats.org/officeDocument/2006/relationships/image" Target="../media/image20.png"/><Relationship Id="rId1" Type="http://schemas.openxmlformats.org/officeDocument/2006/relationships/tags" Target="../tags/tag218.xml"/><Relationship Id="rId6" Type="http://schemas.openxmlformats.org/officeDocument/2006/relationships/tags" Target="../tags/tag223.xml"/><Relationship Id="rId11" Type="http://schemas.openxmlformats.org/officeDocument/2006/relationships/tags" Target="../tags/tag228.xml"/><Relationship Id="rId24" Type="http://schemas.openxmlformats.org/officeDocument/2006/relationships/tags" Target="../tags/tag241.xml"/><Relationship Id="rId5" Type="http://schemas.openxmlformats.org/officeDocument/2006/relationships/tags" Target="../tags/tag222.xml"/><Relationship Id="rId15" Type="http://schemas.openxmlformats.org/officeDocument/2006/relationships/tags" Target="../tags/tag232.xml"/><Relationship Id="rId23" Type="http://schemas.openxmlformats.org/officeDocument/2006/relationships/tags" Target="../tags/tag240.xml"/><Relationship Id="rId28" Type="http://schemas.openxmlformats.org/officeDocument/2006/relationships/image" Target="../media/image19.png"/><Relationship Id="rId10" Type="http://schemas.openxmlformats.org/officeDocument/2006/relationships/tags" Target="../tags/tag227.xml"/><Relationship Id="rId19" Type="http://schemas.openxmlformats.org/officeDocument/2006/relationships/tags" Target="../tags/tag236.xml"/><Relationship Id="rId4" Type="http://schemas.openxmlformats.org/officeDocument/2006/relationships/tags" Target="../tags/tag221.xml"/><Relationship Id="rId9" Type="http://schemas.openxmlformats.org/officeDocument/2006/relationships/tags" Target="../tags/tag226.xml"/><Relationship Id="rId14" Type="http://schemas.openxmlformats.org/officeDocument/2006/relationships/tags" Target="../tags/tag231.xml"/><Relationship Id="rId22" Type="http://schemas.openxmlformats.org/officeDocument/2006/relationships/tags" Target="../tags/tag239.xml"/><Relationship Id="rId27" Type="http://schemas.openxmlformats.org/officeDocument/2006/relationships/image" Target="../media/image18.png"/><Relationship Id="rId30" Type="http://schemas.openxmlformats.org/officeDocument/2006/relationships/image" Target="../media/image21.png"/></Relationships>
</file>

<file path=ppt/slides/_rels/slide54.xml.rels><?xml version="1.0" encoding="UTF-8" standalone="yes"?>
<Relationships xmlns="http://schemas.openxmlformats.org/package/2006/relationships"><Relationship Id="rId3" Type="http://schemas.openxmlformats.org/officeDocument/2006/relationships/tags" Target="../tags/tag245.xml"/><Relationship Id="rId2" Type="http://schemas.openxmlformats.org/officeDocument/2006/relationships/tags" Target="../tags/tag244.xml"/><Relationship Id="rId1" Type="http://schemas.openxmlformats.org/officeDocument/2006/relationships/tags" Target="../tags/tag243.xml"/><Relationship Id="rId5" Type="http://schemas.openxmlformats.org/officeDocument/2006/relationships/slideLayout" Target="../slideLayouts/slideLayout2.xml"/><Relationship Id="rId4" Type="http://schemas.openxmlformats.org/officeDocument/2006/relationships/tags" Target="../tags/tag246.xml"/></Relationships>
</file>

<file path=ppt/slides/_rels/slide55.xml.rels><?xml version="1.0" encoding="UTF-8" standalone="yes"?>
<Relationships xmlns="http://schemas.openxmlformats.org/package/2006/relationships"><Relationship Id="rId3" Type="http://schemas.openxmlformats.org/officeDocument/2006/relationships/tags" Target="../tags/tag249.xml"/><Relationship Id="rId2" Type="http://schemas.openxmlformats.org/officeDocument/2006/relationships/tags" Target="../tags/tag248.xml"/><Relationship Id="rId1" Type="http://schemas.openxmlformats.org/officeDocument/2006/relationships/tags" Target="../tags/tag247.xml"/><Relationship Id="rId5" Type="http://schemas.openxmlformats.org/officeDocument/2006/relationships/slideLayout" Target="../slideLayouts/slideLayout2.xml"/><Relationship Id="rId4" Type="http://schemas.openxmlformats.org/officeDocument/2006/relationships/tags" Target="../tags/tag250.xml"/></Relationships>
</file>

<file path=ppt/slides/_rels/slide56.xml.rels><?xml version="1.0" encoding="UTF-8" standalone="yes"?>
<Relationships xmlns="http://schemas.openxmlformats.org/package/2006/relationships"><Relationship Id="rId3" Type="http://schemas.openxmlformats.org/officeDocument/2006/relationships/tags" Target="../tags/tag253.xml"/><Relationship Id="rId2" Type="http://schemas.openxmlformats.org/officeDocument/2006/relationships/tags" Target="../tags/tag252.xml"/><Relationship Id="rId1" Type="http://schemas.openxmlformats.org/officeDocument/2006/relationships/tags" Target="../tags/tag251.xml"/><Relationship Id="rId5" Type="http://schemas.openxmlformats.org/officeDocument/2006/relationships/slideLayout" Target="../slideLayouts/slideLayout2.xml"/><Relationship Id="rId4" Type="http://schemas.openxmlformats.org/officeDocument/2006/relationships/tags" Target="../tags/tag254.xml"/></Relationships>
</file>

<file path=ppt/slides/_rels/slide57.xml.rels><?xml version="1.0" encoding="UTF-8" standalone="yes"?>
<Relationships xmlns="http://schemas.openxmlformats.org/package/2006/relationships"><Relationship Id="rId3" Type="http://schemas.openxmlformats.org/officeDocument/2006/relationships/tags" Target="../tags/tag257.xml"/><Relationship Id="rId2" Type="http://schemas.openxmlformats.org/officeDocument/2006/relationships/tags" Target="../tags/tag256.xml"/><Relationship Id="rId1" Type="http://schemas.openxmlformats.org/officeDocument/2006/relationships/tags" Target="../tags/tag255.xml"/><Relationship Id="rId5" Type="http://schemas.openxmlformats.org/officeDocument/2006/relationships/slideLayout" Target="../slideLayouts/slideLayout2.xml"/><Relationship Id="rId4" Type="http://schemas.openxmlformats.org/officeDocument/2006/relationships/tags" Target="../tags/tag258.xml"/></Relationships>
</file>

<file path=ppt/slides/_rels/slide58.xml.rels><?xml version="1.0" encoding="UTF-8" standalone="yes"?>
<Relationships xmlns="http://schemas.openxmlformats.org/package/2006/relationships"><Relationship Id="rId3" Type="http://schemas.openxmlformats.org/officeDocument/2006/relationships/tags" Target="../tags/tag261.xml"/><Relationship Id="rId2" Type="http://schemas.openxmlformats.org/officeDocument/2006/relationships/tags" Target="../tags/tag260.xml"/><Relationship Id="rId1" Type="http://schemas.openxmlformats.org/officeDocument/2006/relationships/tags" Target="../tags/tag259.xml"/><Relationship Id="rId5" Type="http://schemas.openxmlformats.org/officeDocument/2006/relationships/slideLayout" Target="../slideLayouts/slideLayout2.xml"/><Relationship Id="rId4" Type="http://schemas.openxmlformats.org/officeDocument/2006/relationships/tags" Target="../tags/tag262.xml"/></Relationships>
</file>

<file path=ppt/slides/_rels/slide59.xml.rels><?xml version="1.0" encoding="UTF-8" standalone="yes"?>
<Relationships xmlns="http://schemas.openxmlformats.org/package/2006/relationships"><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tags" Target="../tags/tag263.xml"/><Relationship Id="rId4"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tags" Target="../tags/tag268.xml"/><Relationship Id="rId2" Type="http://schemas.openxmlformats.org/officeDocument/2006/relationships/tags" Target="../tags/tag267.xml"/><Relationship Id="rId1" Type="http://schemas.openxmlformats.org/officeDocument/2006/relationships/tags" Target="../tags/tag266.xml"/><Relationship Id="rId6" Type="http://schemas.openxmlformats.org/officeDocument/2006/relationships/image" Target="../media/image22.png"/><Relationship Id="rId5" Type="http://schemas.openxmlformats.org/officeDocument/2006/relationships/slideLayout" Target="../slideLayouts/slideLayout6.xml"/><Relationship Id="rId4" Type="http://schemas.openxmlformats.org/officeDocument/2006/relationships/tags" Target="../tags/tag269.xml"/></Relationships>
</file>

<file path=ppt/slides/_rels/slide61.xml.rels><?xml version="1.0" encoding="UTF-8" standalone="yes"?>
<Relationships xmlns="http://schemas.openxmlformats.org/package/2006/relationships"><Relationship Id="rId3" Type="http://schemas.openxmlformats.org/officeDocument/2006/relationships/tags" Target="../tags/tag272.xml"/><Relationship Id="rId2" Type="http://schemas.openxmlformats.org/officeDocument/2006/relationships/tags" Target="../tags/tag271.xml"/><Relationship Id="rId1" Type="http://schemas.openxmlformats.org/officeDocument/2006/relationships/tags" Target="../tags/tag270.xml"/><Relationship Id="rId5" Type="http://schemas.openxmlformats.org/officeDocument/2006/relationships/slideLayout" Target="../slideLayouts/slideLayout6.xml"/><Relationship Id="rId4" Type="http://schemas.openxmlformats.org/officeDocument/2006/relationships/tags" Target="../tags/tag273.xml"/></Relationships>
</file>

<file path=ppt/slides/_rels/slide62.xml.rels><?xml version="1.0" encoding="UTF-8" standalone="yes"?>
<Relationships xmlns="http://schemas.openxmlformats.org/package/2006/relationships"><Relationship Id="rId3" Type="http://schemas.openxmlformats.org/officeDocument/2006/relationships/tags" Target="../tags/tag276.xml"/><Relationship Id="rId2" Type="http://schemas.openxmlformats.org/officeDocument/2006/relationships/tags" Target="../tags/tag275.xml"/><Relationship Id="rId1" Type="http://schemas.openxmlformats.org/officeDocument/2006/relationships/tags" Target="../tags/tag274.xml"/><Relationship Id="rId6" Type="http://schemas.openxmlformats.org/officeDocument/2006/relationships/image" Target="../media/image23.png"/><Relationship Id="rId5" Type="http://schemas.openxmlformats.org/officeDocument/2006/relationships/slideLayout" Target="../slideLayouts/slideLayout6.xml"/><Relationship Id="rId4" Type="http://schemas.openxmlformats.org/officeDocument/2006/relationships/tags" Target="../tags/tag277.xml"/></Relationships>
</file>

<file path=ppt/slides/_rels/slide63.xml.rels><?xml version="1.0" encoding="UTF-8" standalone="yes"?>
<Relationships xmlns="http://schemas.openxmlformats.org/package/2006/relationships"><Relationship Id="rId3" Type="http://schemas.openxmlformats.org/officeDocument/2006/relationships/tags" Target="../tags/tag280.xml"/><Relationship Id="rId2" Type="http://schemas.openxmlformats.org/officeDocument/2006/relationships/tags" Target="../tags/tag279.xml"/><Relationship Id="rId1" Type="http://schemas.openxmlformats.org/officeDocument/2006/relationships/tags" Target="../tags/tag278.xml"/><Relationship Id="rId4"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tags" Target="../tags/tag283.xml"/><Relationship Id="rId2" Type="http://schemas.openxmlformats.org/officeDocument/2006/relationships/tags" Target="../tags/tag282.xml"/><Relationship Id="rId1" Type="http://schemas.openxmlformats.org/officeDocument/2006/relationships/tags" Target="../tags/tag281.xml"/><Relationship Id="rId5" Type="http://schemas.openxmlformats.org/officeDocument/2006/relationships/slideLayout" Target="../slideLayouts/slideLayout6.xml"/><Relationship Id="rId4" Type="http://schemas.openxmlformats.org/officeDocument/2006/relationships/tags" Target="../tags/tag284.xml"/></Relationships>
</file>

<file path=ppt/slides/_rels/slide65.xml.rels><?xml version="1.0" encoding="UTF-8" standalone="yes"?>
<Relationships xmlns="http://schemas.openxmlformats.org/package/2006/relationships"><Relationship Id="rId8" Type="http://schemas.openxmlformats.org/officeDocument/2006/relationships/tags" Target="../tags/tag292.xml"/><Relationship Id="rId13" Type="http://schemas.openxmlformats.org/officeDocument/2006/relationships/tags" Target="../tags/tag297.xml"/><Relationship Id="rId3" Type="http://schemas.openxmlformats.org/officeDocument/2006/relationships/tags" Target="../tags/tag287.xml"/><Relationship Id="rId7" Type="http://schemas.openxmlformats.org/officeDocument/2006/relationships/tags" Target="../tags/tag291.xml"/><Relationship Id="rId12" Type="http://schemas.openxmlformats.org/officeDocument/2006/relationships/tags" Target="../tags/tag296.xml"/><Relationship Id="rId2" Type="http://schemas.openxmlformats.org/officeDocument/2006/relationships/tags" Target="../tags/tag286.xml"/><Relationship Id="rId16" Type="http://schemas.openxmlformats.org/officeDocument/2006/relationships/image" Target="../media/image24.png"/><Relationship Id="rId1" Type="http://schemas.openxmlformats.org/officeDocument/2006/relationships/tags" Target="../tags/tag285.xml"/><Relationship Id="rId6" Type="http://schemas.openxmlformats.org/officeDocument/2006/relationships/tags" Target="../tags/tag290.xml"/><Relationship Id="rId11" Type="http://schemas.openxmlformats.org/officeDocument/2006/relationships/tags" Target="../tags/tag295.xml"/><Relationship Id="rId5" Type="http://schemas.openxmlformats.org/officeDocument/2006/relationships/tags" Target="../tags/tag289.xml"/><Relationship Id="rId15" Type="http://schemas.openxmlformats.org/officeDocument/2006/relationships/slideLayout" Target="../slideLayouts/slideLayout6.xml"/><Relationship Id="rId10" Type="http://schemas.openxmlformats.org/officeDocument/2006/relationships/tags" Target="../tags/tag294.xml"/><Relationship Id="rId4" Type="http://schemas.openxmlformats.org/officeDocument/2006/relationships/tags" Target="../tags/tag288.xml"/><Relationship Id="rId9" Type="http://schemas.openxmlformats.org/officeDocument/2006/relationships/tags" Target="../tags/tag293.xml"/><Relationship Id="rId14" Type="http://schemas.openxmlformats.org/officeDocument/2006/relationships/tags" Target="../tags/tag298.xml"/></Relationships>
</file>

<file path=ppt/slides/_rels/slide66.xml.rels><?xml version="1.0" encoding="UTF-8" standalone="yes"?>
<Relationships xmlns="http://schemas.openxmlformats.org/package/2006/relationships"><Relationship Id="rId3" Type="http://schemas.openxmlformats.org/officeDocument/2006/relationships/tags" Target="../tags/tag301.xml"/><Relationship Id="rId2" Type="http://schemas.openxmlformats.org/officeDocument/2006/relationships/tags" Target="../tags/tag300.xml"/><Relationship Id="rId1" Type="http://schemas.openxmlformats.org/officeDocument/2006/relationships/tags" Target="../tags/tag299.xml"/><Relationship Id="rId4"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tags" Target="../tags/tag304.xml"/><Relationship Id="rId2" Type="http://schemas.openxmlformats.org/officeDocument/2006/relationships/tags" Target="../tags/tag303.xml"/><Relationship Id="rId1" Type="http://schemas.openxmlformats.org/officeDocument/2006/relationships/tags" Target="../tags/tag302.xml"/><Relationship Id="rId4"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tags" Target="../tags/tag307.xml"/><Relationship Id="rId2" Type="http://schemas.openxmlformats.org/officeDocument/2006/relationships/tags" Target="../tags/tag306.xml"/><Relationship Id="rId1" Type="http://schemas.openxmlformats.org/officeDocument/2006/relationships/tags" Target="../tags/tag305.xml"/><Relationship Id="rId6" Type="http://schemas.openxmlformats.org/officeDocument/2006/relationships/image" Target="../media/image25.png"/><Relationship Id="rId5" Type="http://schemas.openxmlformats.org/officeDocument/2006/relationships/slideLayout" Target="../slideLayouts/slideLayout6.xml"/><Relationship Id="rId4" Type="http://schemas.openxmlformats.org/officeDocument/2006/relationships/tags" Target="../tags/tag308.xml"/></Relationships>
</file>

<file path=ppt/slides/_rels/slide69.xml.rels><?xml version="1.0" encoding="UTF-8" standalone="yes"?>
<Relationships xmlns="http://schemas.openxmlformats.org/package/2006/relationships"><Relationship Id="rId3" Type="http://schemas.openxmlformats.org/officeDocument/2006/relationships/tags" Target="../tags/tag311.xml"/><Relationship Id="rId2" Type="http://schemas.openxmlformats.org/officeDocument/2006/relationships/tags" Target="../tags/tag310.xml"/><Relationship Id="rId1" Type="http://schemas.openxmlformats.org/officeDocument/2006/relationships/tags" Target="../tags/tag309.xml"/><Relationship Id="rId4"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 Id="rId4"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tags" Target="../tags/tag317.xml"/><Relationship Id="rId2" Type="http://schemas.openxmlformats.org/officeDocument/2006/relationships/tags" Target="../tags/tag316.xml"/><Relationship Id="rId1" Type="http://schemas.openxmlformats.org/officeDocument/2006/relationships/tags" Target="../tags/tag315.xml"/><Relationship Id="rId4"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tags" Target="../tags/tag320.xml"/><Relationship Id="rId7" Type="http://schemas.openxmlformats.org/officeDocument/2006/relationships/image" Target="../media/image26.png"/><Relationship Id="rId2" Type="http://schemas.openxmlformats.org/officeDocument/2006/relationships/tags" Target="../tags/tag319.xml"/><Relationship Id="rId1" Type="http://schemas.openxmlformats.org/officeDocument/2006/relationships/tags" Target="../tags/tag318.xml"/><Relationship Id="rId6" Type="http://schemas.openxmlformats.org/officeDocument/2006/relationships/slideLayout" Target="../slideLayouts/slideLayout6.xml"/><Relationship Id="rId5" Type="http://schemas.openxmlformats.org/officeDocument/2006/relationships/tags" Target="../tags/tag322.xml"/><Relationship Id="rId4" Type="http://schemas.openxmlformats.org/officeDocument/2006/relationships/tags" Target="../tags/tag321.xml"/></Relationships>
</file>

<file path=ppt/slides/_rels/slide73.xml.rels><?xml version="1.0" encoding="UTF-8" standalone="yes"?>
<Relationships xmlns="http://schemas.openxmlformats.org/package/2006/relationships"><Relationship Id="rId3" Type="http://schemas.openxmlformats.org/officeDocument/2006/relationships/tags" Target="../tags/tag325.xml"/><Relationship Id="rId2" Type="http://schemas.openxmlformats.org/officeDocument/2006/relationships/tags" Target="../tags/tag324.xml"/><Relationship Id="rId1" Type="http://schemas.openxmlformats.org/officeDocument/2006/relationships/tags" Target="../tags/tag323.xml"/><Relationship Id="rId6" Type="http://schemas.openxmlformats.org/officeDocument/2006/relationships/image" Target="../media/image27.png"/><Relationship Id="rId5" Type="http://schemas.openxmlformats.org/officeDocument/2006/relationships/slideLayout" Target="../slideLayouts/slideLayout6.xml"/><Relationship Id="rId4" Type="http://schemas.openxmlformats.org/officeDocument/2006/relationships/tags" Target="../tags/tag326.xml"/></Relationships>
</file>

<file path=ppt/slides/_rels/slide74.xml.rels><?xml version="1.0" encoding="UTF-8" standalone="yes"?>
<Relationships xmlns="http://schemas.openxmlformats.org/package/2006/relationships"><Relationship Id="rId3" Type="http://schemas.openxmlformats.org/officeDocument/2006/relationships/tags" Target="../tags/tag329.xml"/><Relationship Id="rId2" Type="http://schemas.openxmlformats.org/officeDocument/2006/relationships/tags" Target="../tags/tag328.xml"/><Relationship Id="rId1" Type="http://schemas.openxmlformats.org/officeDocument/2006/relationships/tags" Target="../tags/tag327.xml"/><Relationship Id="rId4"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tags" Target="../tags/tag332.xml"/><Relationship Id="rId2" Type="http://schemas.openxmlformats.org/officeDocument/2006/relationships/tags" Target="../tags/tag331.xml"/><Relationship Id="rId1" Type="http://schemas.openxmlformats.org/officeDocument/2006/relationships/tags" Target="../tags/tag330.xml"/><Relationship Id="rId4"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tags" Target="../tags/tag335.xml"/><Relationship Id="rId2" Type="http://schemas.openxmlformats.org/officeDocument/2006/relationships/tags" Target="../tags/tag334.xml"/><Relationship Id="rId1" Type="http://schemas.openxmlformats.org/officeDocument/2006/relationships/tags" Target="../tags/tag333.xml"/><Relationship Id="rId4"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tags" Target="../tags/tag338.xml"/><Relationship Id="rId2" Type="http://schemas.openxmlformats.org/officeDocument/2006/relationships/tags" Target="../tags/tag337.xml"/><Relationship Id="rId1" Type="http://schemas.openxmlformats.org/officeDocument/2006/relationships/tags" Target="../tags/tag336.xml"/><Relationship Id="rId4"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tags" Target="../tags/tag341.xml"/><Relationship Id="rId2" Type="http://schemas.openxmlformats.org/officeDocument/2006/relationships/tags" Target="../tags/tag340.xml"/><Relationship Id="rId1" Type="http://schemas.openxmlformats.org/officeDocument/2006/relationships/tags" Target="../tags/tag339.xml"/><Relationship Id="rId4"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tags" Target="../tags/tag344.xml"/><Relationship Id="rId2" Type="http://schemas.openxmlformats.org/officeDocument/2006/relationships/tags" Target="../tags/tag343.xml"/><Relationship Id="rId1" Type="http://schemas.openxmlformats.org/officeDocument/2006/relationships/tags" Target="../tags/tag342.xml"/><Relationship Id="rId4"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tags" Target="../tags/tag347.xml"/><Relationship Id="rId2" Type="http://schemas.openxmlformats.org/officeDocument/2006/relationships/tags" Target="../tags/tag346.xml"/><Relationship Id="rId1" Type="http://schemas.openxmlformats.org/officeDocument/2006/relationships/tags" Target="../tags/tag345.xml"/><Relationship Id="rId4"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tags" Target="../tags/tag350.xml"/><Relationship Id="rId2" Type="http://schemas.openxmlformats.org/officeDocument/2006/relationships/tags" Target="../tags/tag349.xml"/><Relationship Id="rId1" Type="http://schemas.openxmlformats.org/officeDocument/2006/relationships/tags" Target="../tags/tag348.xml"/><Relationship Id="rId4"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tags" Target="../tags/tag353.xml"/><Relationship Id="rId2" Type="http://schemas.openxmlformats.org/officeDocument/2006/relationships/tags" Target="../tags/tag352.xml"/><Relationship Id="rId1" Type="http://schemas.openxmlformats.org/officeDocument/2006/relationships/tags" Target="../tags/tag351.xml"/><Relationship Id="rId4"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tags" Target="../tags/tag356.xml"/><Relationship Id="rId2" Type="http://schemas.openxmlformats.org/officeDocument/2006/relationships/tags" Target="../tags/tag355.xml"/><Relationship Id="rId1" Type="http://schemas.openxmlformats.org/officeDocument/2006/relationships/tags" Target="../tags/tag354.xml"/><Relationship Id="rId4"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tags" Target="../tags/tag359.xml"/><Relationship Id="rId2" Type="http://schemas.openxmlformats.org/officeDocument/2006/relationships/tags" Target="../tags/tag358.xml"/><Relationship Id="rId1" Type="http://schemas.openxmlformats.org/officeDocument/2006/relationships/tags" Target="../tags/tag357.xml"/><Relationship Id="rId4"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6"/>
          <p:cNvSpPr>
            <a:spLocks noGrp="1" noChangeArrowheads="1"/>
          </p:cNvSpPr>
          <p:nvPr>
            <p:ph type="ctrTitle"/>
            <p:custDataLst>
              <p:tags r:id="rId1"/>
            </p:custDataLst>
          </p:nvPr>
        </p:nvSpPr>
        <p:spPr>
          <a:xfrm>
            <a:off x="222325" y="762000"/>
            <a:ext cx="7698047" cy="2667000"/>
          </a:xfrm>
        </p:spPr>
        <p:txBody>
          <a:bodyPr>
            <a:normAutofit/>
          </a:bodyPr>
          <a:lstStyle/>
          <a:p>
            <a:r>
              <a:rPr lang="fr-CA" altLang="fr-FR" dirty="0"/>
              <a:t>Concepts de gestion de projets</a:t>
            </a:r>
            <a:endParaRPr lang="en-US" dirty="0"/>
          </a:p>
        </p:txBody>
      </p:sp>
      <p:sp>
        <p:nvSpPr>
          <p:cNvPr id="8" name="Rectangle 7">
            <a:extLst>
              <a:ext uri="{FF2B5EF4-FFF2-40B4-BE49-F238E27FC236}">
                <a16:creationId xmlns:a16="http://schemas.microsoft.com/office/drawing/2014/main" id="{07121619-E532-4AC1-906D-91A76E2BA783}"/>
              </a:ext>
            </a:extLst>
          </p:cNvPr>
          <p:cNvSpPr>
            <a:spLocks noGrp="1" noChangeArrowheads="1"/>
          </p:cNvSpPr>
          <p:nvPr>
            <p:ph type="subTitle" idx="1"/>
            <p:custDataLst>
              <p:tags r:id="rId2"/>
            </p:custDataLst>
          </p:nvPr>
        </p:nvSpPr>
        <p:spPr>
          <a:xfrm>
            <a:off x="228600" y="3810000"/>
            <a:ext cx="8231832" cy="2133600"/>
          </a:xfrm>
        </p:spPr>
        <p:txBody>
          <a:bodyPr>
            <a:normAutofit/>
          </a:bodyPr>
          <a:lstStyle/>
          <a:p>
            <a:r>
              <a:rPr lang="fr-CA" dirty="0"/>
              <a:t>Assurance de la qualité et gestion de projets informatiques				</a:t>
            </a:r>
          </a:p>
          <a:p>
            <a:r>
              <a:rPr lang="fr-CA" dirty="0"/>
              <a:t>						Ismaïl Khriss</a:t>
            </a:r>
            <a:endParaRPr lang="en-US" dirty="0"/>
          </a:p>
        </p:txBody>
      </p:sp>
    </p:spTree>
    <p:extLst>
      <p:ext uri="{BB962C8B-B14F-4D97-AF65-F5344CB8AC3E}">
        <p14:creationId xmlns:p14="http://schemas.microsoft.com/office/powerpoint/2010/main" val="2518765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fontScale="90000"/>
          </a:bodyPr>
          <a:lstStyle/>
          <a:p>
            <a:r>
              <a:rPr lang="fr-CA" dirty="0"/>
              <a:t>Modèle de comportement des équipes</a:t>
            </a:r>
            <a:endParaRPr lang="en-US" altLang="fr-FR" dirty="0"/>
          </a:p>
        </p:txBody>
      </p:sp>
      <p:sp>
        <p:nvSpPr>
          <p:cNvPr id="40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10</a:t>
            </a:fld>
            <a:endParaRPr lang="en-US" altLang="en-US"/>
          </a:p>
        </p:txBody>
      </p:sp>
      <p:pic>
        <p:nvPicPr>
          <p:cNvPr id="7" name="Picture 4" descr="A diagram shows a behavior model for software engineering which starts with a problem and ends with a software. ">
            <a:extLst>
              <a:ext uri="{FF2B5EF4-FFF2-40B4-BE49-F238E27FC236}">
                <a16:creationId xmlns:a16="http://schemas.microsoft.com/office/drawing/2014/main" id="{52A68BD4-0C22-4062-BCEB-40BD9AE30192}"/>
              </a:ext>
            </a:extLst>
          </p:cNvPr>
          <p:cNvPicPr>
            <a:picLocks noChangeAspect="1"/>
          </p:cNvPicPr>
          <p:nvPr>
            <p:custDataLst>
              <p:tags r:id="rId3"/>
            </p:custDataLst>
          </p:nvPr>
        </p:nvPicPr>
        <p:blipFill rotWithShape="1">
          <a:blip r:embed="rId7" cstate="print">
            <a:extLst>
              <a:ext uri="{28A0092B-C50C-407E-A947-70E740481C1C}">
                <a14:useLocalDpi xmlns:a14="http://schemas.microsoft.com/office/drawing/2010/main" val="0"/>
              </a:ext>
            </a:extLst>
          </a:blip>
          <a:srcRect b="4743"/>
          <a:stretch/>
        </p:blipFill>
        <p:spPr>
          <a:xfrm>
            <a:off x="90947" y="1675805"/>
            <a:ext cx="4828672" cy="3744416"/>
          </a:xfrm>
          <a:prstGeom prst="rect">
            <a:avLst/>
          </a:prstGeom>
        </p:spPr>
      </p:pic>
      <p:sp>
        <p:nvSpPr>
          <p:cNvPr id="8" name="Content Placeholder 3">
            <a:extLst>
              <a:ext uri="{FF2B5EF4-FFF2-40B4-BE49-F238E27FC236}">
                <a16:creationId xmlns:a16="http://schemas.microsoft.com/office/drawing/2014/main" id="{CDAF2AD4-DA7F-4991-BEB3-BA44C0638715}"/>
              </a:ext>
            </a:extLst>
          </p:cNvPr>
          <p:cNvSpPr>
            <a:spLocks noGrp="1"/>
          </p:cNvSpPr>
          <p:nvPr>
            <p:custDataLst>
              <p:tags r:id="rId4"/>
            </p:custDataLst>
          </p:nvPr>
        </p:nvSpPr>
        <p:spPr>
          <a:xfrm>
            <a:off x="340431" y="5731542"/>
            <a:ext cx="4481128" cy="678611"/>
          </a:xfrm>
          <a:prstGeom prst="rect">
            <a:avLst/>
          </a:prstGeom>
        </p:spPr>
        <p:txBody>
          <a:bodyPr vert="horz" lIns="91440" tIns="45720" rIns="91440" bIns="45720" rtlCol="0">
            <a:normAutofit/>
          </a:bodyPr>
          <a:lst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noProof="0" dirty="0">
                <a:latin typeface="Times New Roman" panose="02020603050405020304" pitchFamily="18" charset="0"/>
                <a:cs typeface="Times New Roman" panose="02020603050405020304" pitchFamily="18" charset="0"/>
              </a:rPr>
              <a:t>Source: Adapted from Curtis, Bill, and Walz, Diane, “The Psychology of Programming in the Large: Team and Organizational Behavior,” Psychology of Programming, Academic Press, 19 90.</a:t>
            </a:r>
          </a:p>
        </p:txBody>
      </p:sp>
      <p:sp>
        <p:nvSpPr>
          <p:cNvPr id="9" name="Rectangle 3">
            <a:extLst>
              <a:ext uri="{FF2B5EF4-FFF2-40B4-BE49-F238E27FC236}">
                <a16:creationId xmlns:a16="http://schemas.microsoft.com/office/drawing/2014/main" id="{9C089AFF-55A3-4338-AF20-30BF0C681C21}"/>
              </a:ext>
            </a:extLst>
          </p:cNvPr>
          <p:cNvSpPr>
            <a:spLocks noGrp="1" noChangeArrowheads="1"/>
          </p:cNvSpPr>
          <p:nvPr>
            <p:ph idx="1"/>
            <p:custDataLst>
              <p:tags r:id="rId5"/>
            </p:custDataLst>
          </p:nvPr>
        </p:nvSpPr>
        <p:spPr>
          <a:xfrm>
            <a:off x="5004048" y="1138598"/>
            <a:ext cx="4235388" cy="5317601"/>
          </a:xfrm>
        </p:spPr>
        <p:txBody>
          <a:bodyPr>
            <a:normAutofit lnSpcReduction="10000"/>
          </a:bodyPr>
          <a:lstStyle/>
          <a:p>
            <a:endParaRPr lang="fr-CA" altLang="fr-FR" dirty="0"/>
          </a:p>
          <a:p>
            <a:r>
              <a:rPr lang="fr-CA" altLang="fr-FR" sz="2400" dirty="0"/>
              <a:t>Un problème est présenté à un résultat individuel en tant que logiciel après avoir passé tous les niveaux</a:t>
            </a:r>
          </a:p>
          <a:p>
            <a:r>
              <a:rPr lang="fr-CA" altLang="fr-FR" sz="2400" dirty="0"/>
              <a:t>Le niveau individuel comprend la cognition et la motivation</a:t>
            </a:r>
          </a:p>
          <a:p>
            <a:r>
              <a:rPr lang="fr-CA" altLang="fr-FR" sz="2400" dirty="0"/>
              <a:t>Le projet et l’équipe ont une dynamique de groupe</a:t>
            </a:r>
          </a:p>
          <a:p>
            <a:r>
              <a:rPr lang="fr-CA" altLang="fr-FR" sz="2400" dirty="0"/>
              <a:t>L’entreprise et le milieu des affaires font partie du comportement organisationnel</a:t>
            </a:r>
          </a:p>
        </p:txBody>
      </p:sp>
    </p:spTree>
    <p:extLst>
      <p:ext uri="{BB962C8B-B14F-4D97-AF65-F5344CB8AC3E}">
        <p14:creationId xmlns:p14="http://schemas.microsoft.com/office/powerpoint/2010/main" val="1389507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fontScale="90000"/>
          </a:bodyPr>
          <a:lstStyle/>
          <a:p>
            <a:r>
              <a:rPr lang="fr-CA" dirty="0"/>
              <a:t>Caractéristiques des équipes efficaces</a:t>
            </a:r>
            <a:endParaRPr lang="en-US" altLang="fr-FR" dirty="0"/>
          </a:p>
        </p:txBody>
      </p:sp>
      <p:sp>
        <p:nvSpPr>
          <p:cNvPr id="4101" name="Rectangle 3"/>
          <p:cNvSpPr>
            <a:spLocks noGrp="1" noChangeArrowheads="1"/>
          </p:cNvSpPr>
          <p:nvPr>
            <p:ph idx="1"/>
            <p:custDataLst>
              <p:tags r:id="rId2"/>
            </p:custDataLst>
          </p:nvPr>
        </p:nvSpPr>
        <p:spPr>
          <a:xfrm>
            <a:off x="228600" y="1403873"/>
            <a:ext cx="8686800" cy="5317601"/>
          </a:xfrm>
        </p:spPr>
        <p:txBody>
          <a:bodyPr>
            <a:normAutofit/>
          </a:bodyPr>
          <a:lstStyle/>
          <a:p>
            <a:r>
              <a:rPr lang="fr-CA" altLang="fr-FR" dirty="0"/>
              <a:t>Sens du but</a:t>
            </a:r>
          </a:p>
          <a:p>
            <a:r>
              <a:rPr lang="fr-CA" altLang="fr-FR" dirty="0"/>
              <a:t>Sentiment d’implication</a:t>
            </a:r>
          </a:p>
          <a:p>
            <a:r>
              <a:rPr lang="fr-CA" altLang="fr-FR" dirty="0"/>
              <a:t>Sentiment de confiance</a:t>
            </a:r>
          </a:p>
          <a:p>
            <a:r>
              <a:rPr lang="fr-CA" altLang="fr-FR" dirty="0"/>
              <a:t>Sentiment d’amélioration</a:t>
            </a:r>
          </a:p>
          <a:p>
            <a:r>
              <a:rPr lang="fr-CA" altLang="fr-FR" dirty="0"/>
              <a:t>Diversité des compétences des membres de l’équipe</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11</a:t>
            </a:fld>
            <a:endParaRPr lang="en-US" altLang="en-US"/>
          </a:p>
        </p:txBody>
      </p:sp>
    </p:spTree>
    <p:extLst>
      <p:ext uri="{BB962C8B-B14F-4D97-AF65-F5344CB8AC3E}">
        <p14:creationId xmlns:p14="http://schemas.microsoft.com/office/powerpoint/2010/main" val="310225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fontScale="90000"/>
          </a:bodyPr>
          <a:lstStyle/>
          <a:p>
            <a:r>
              <a:rPr lang="fr-CA" dirty="0"/>
              <a:t>Symptômes de toxicité de l’équipe</a:t>
            </a:r>
            <a:endParaRPr lang="en-US" altLang="fr-FR" dirty="0"/>
          </a:p>
        </p:txBody>
      </p:sp>
      <p:sp>
        <p:nvSpPr>
          <p:cNvPr id="4101" name="Rectangle 3"/>
          <p:cNvSpPr>
            <a:spLocks noGrp="1" noChangeArrowheads="1"/>
          </p:cNvSpPr>
          <p:nvPr>
            <p:ph idx="1"/>
            <p:custDataLst>
              <p:tags r:id="rId2"/>
            </p:custDataLst>
          </p:nvPr>
        </p:nvSpPr>
        <p:spPr>
          <a:xfrm>
            <a:off x="228600" y="1403873"/>
            <a:ext cx="8686800" cy="5317601"/>
          </a:xfrm>
        </p:spPr>
        <p:txBody>
          <a:bodyPr>
            <a:normAutofit fontScale="92500" lnSpcReduction="20000"/>
          </a:bodyPr>
          <a:lstStyle/>
          <a:p>
            <a:r>
              <a:rPr lang="fr-CA" altLang="fr-FR" dirty="0"/>
              <a:t>Une atmosphère de travail frénétique où les membres de l’équipe gaspillent de l’énergie et perdent leur concentration sur les objectifs de travail</a:t>
            </a:r>
          </a:p>
          <a:p>
            <a:r>
              <a:rPr lang="fr-CA" altLang="fr-FR" dirty="0"/>
              <a:t>Frustration élevée qui provoque des frictions entre les membres de l'équipe</a:t>
            </a:r>
          </a:p>
          <a:p>
            <a:r>
              <a:rPr lang="fr-CA" altLang="fr-FR" dirty="0"/>
              <a:t>Modèle de processus logiciel fragmenté ou mal coordonné qui devient un obstacle à l’accomplissement</a:t>
            </a:r>
          </a:p>
          <a:p>
            <a:r>
              <a:rPr lang="fr-CA" altLang="fr-FR" dirty="0"/>
              <a:t>Définition floue des rôles de l’équipe, ce qui entraîne un manque de responsabilité</a:t>
            </a:r>
          </a:p>
          <a:p>
            <a:r>
              <a:rPr lang="fr-CA" altLang="fr-FR" dirty="0"/>
              <a:t>Une exposition continue et répétée à l’échec qui entraîne une perte de confiance et un moral médiocre</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12</a:t>
            </a:fld>
            <a:endParaRPr lang="en-US" altLang="en-US"/>
          </a:p>
        </p:txBody>
      </p:sp>
    </p:spTree>
    <p:extLst>
      <p:ext uri="{BB962C8B-B14F-4D97-AF65-F5344CB8AC3E}">
        <p14:creationId xmlns:p14="http://schemas.microsoft.com/office/powerpoint/2010/main" val="1005624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fontScale="90000"/>
          </a:bodyPr>
          <a:lstStyle/>
          <a:p>
            <a:r>
              <a:rPr lang="fr-CA" dirty="0"/>
              <a:t>Facteurs du projet affectant la structure d’une équipe</a:t>
            </a:r>
            <a:endParaRPr lang="en-US" altLang="fr-FR" dirty="0"/>
          </a:p>
        </p:txBody>
      </p:sp>
      <p:sp>
        <p:nvSpPr>
          <p:cNvPr id="4101" name="Rectangle 3"/>
          <p:cNvSpPr>
            <a:spLocks noGrp="1" noChangeArrowheads="1"/>
          </p:cNvSpPr>
          <p:nvPr>
            <p:ph idx="1"/>
            <p:custDataLst>
              <p:tags r:id="rId2"/>
            </p:custDataLst>
          </p:nvPr>
        </p:nvSpPr>
        <p:spPr>
          <a:xfrm>
            <a:off x="228600" y="1403873"/>
            <a:ext cx="8686800" cy="5317601"/>
          </a:xfrm>
        </p:spPr>
        <p:txBody>
          <a:bodyPr>
            <a:normAutofit fontScale="92500"/>
          </a:bodyPr>
          <a:lstStyle/>
          <a:p>
            <a:r>
              <a:rPr lang="fr-CA" altLang="fr-FR" dirty="0"/>
              <a:t>Difficulté du problème à résoudre</a:t>
            </a:r>
          </a:p>
          <a:p>
            <a:r>
              <a:rPr lang="fr-CA" altLang="fr-FR" dirty="0"/>
              <a:t>Taille de programme résultante en lignes de code ou en points de fonction</a:t>
            </a:r>
          </a:p>
          <a:p>
            <a:r>
              <a:rPr lang="fr-CA" altLang="fr-FR" dirty="0"/>
              <a:t>Temps pendant lequel l’équipe restera ensemble (durée de vie de l'équipe)</a:t>
            </a:r>
          </a:p>
          <a:p>
            <a:r>
              <a:rPr lang="fr-CA" altLang="fr-FR" dirty="0"/>
              <a:t>Degré auquel le problème peut être modulaire</a:t>
            </a:r>
          </a:p>
          <a:p>
            <a:r>
              <a:rPr lang="fr-CA" altLang="fr-FR" dirty="0"/>
              <a:t>Qualité et fiabilité requises du système à construire</a:t>
            </a:r>
          </a:p>
          <a:p>
            <a:r>
              <a:rPr lang="fr-CA" altLang="fr-FR" dirty="0"/>
              <a:t>Rigidité de la date de livraison</a:t>
            </a:r>
          </a:p>
          <a:p>
            <a:r>
              <a:rPr lang="fr-CA" altLang="fr-FR" dirty="0"/>
              <a:t>Degré de sociabilité (communication) requis pour le projet</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13</a:t>
            </a:fld>
            <a:endParaRPr lang="en-US" altLang="en-US"/>
          </a:p>
        </p:txBody>
      </p:sp>
    </p:spTree>
    <p:extLst>
      <p:ext uri="{BB962C8B-B14F-4D97-AF65-F5344CB8AC3E}">
        <p14:creationId xmlns:p14="http://schemas.microsoft.com/office/powerpoint/2010/main" val="3269568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Paradigmes organisationnels</a:t>
            </a:r>
            <a:r>
              <a:rPr lang="fr-CA" sz="4800" dirty="0"/>
              <a:t> </a:t>
            </a:r>
            <a:endParaRPr lang="en-US" altLang="fr-FR" dirty="0"/>
          </a:p>
        </p:txBody>
      </p:sp>
      <p:sp>
        <p:nvSpPr>
          <p:cNvPr id="4101" name="Rectangle 3"/>
          <p:cNvSpPr>
            <a:spLocks noGrp="1" noChangeArrowheads="1"/>
          </p:cNvSpPr>
          <p:nvPr>
            <p:ph idx="1"/>
            <p:custDataLst>
              <p:tags r:id="rId2"/>
            </p:custDataLst>
          </p:nvPr>
        </p:nvSpPr>
        <p:spPr/>
        <p:txBody>
          <a:bodyPr>
            <a:normAutofit fontScale="85000" lnSpcReduction="10000"/>
          </a:bodyPr>
          <a:lstStyle/>
          <a:p>
            <a:r>
              <a:rPr lang="fr-CA" altLang="fr-FR" dirty="0"/>
              <a:t>Fermé—structurer une équipe suivant la traditionnelle hiérarchie d’autorité</a:t>
            </a:r>
          </a:p>
          <a:p>
            <a:r>
              <a:rPr lang="fr-CA" altLang="fr-FR" dirty="0"/>
              <a:t>Du hasard—structurer faiblement une équipe et dépendre des initiatives individuelles des membres de l’équipe </a:t>
            </a:r>
          </a:p>
          <a:p>
            <a:r>
              <a:rPr lang="fr-CA" altLang="fr-FR" dirty="0"/>
              <a:t>Ouvert—essayer de structurer une équipe dans une manière qu’elle réalise quelques contrôles associés avec le paradigme fermé mais aussi permettre les innovations que peut donner lieu un paradigme du hasard</a:t>
            </a:r>
          </a:p>
          <a:p>
            <a:r>
              <a:rPr lang="fr-CA" altLang="fr-FR" dirty="0"/>
              <a:t>synchrone—relier à la compartimentation naturelle du problème qui permet d’organiser les membres d’une équipe sur des parties du problèmes avec un minimum de communication entre eux</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14</a:t>
            </a:fld>
            <a:endParaRPr lang="en-US" altLang="en-US"/>
          </a:p>
        </p:txBody>
      </p:sp>
    </p:spTree>
    <p:extLst>
      <p:ext uri="{BB962C8B-B14F-4D97-AF65-F5344CB8AC3E}">
        <p14:creationId xmlns:p14="http://schemas.microsoft.com/office/powerpoint/2010/main" val="4214065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Équipes agiles</a:t>
            </a:r>
            <a:endParaRPr lang="en-US" altLang="fr-FR" dirty="0"/>
          </a:p>
        </p:txBody>
      </p:sp>
      <p:sp>
        <p:nvSpPr>
          <p:cNvPr id="4101" name="Rectangle 3"/>
          <p:cNvSpPr>
            <a:spLocks noGrp="1" noChangeArrowheads="1"/>
          </p:cNvSpPr>
          <p:nvPr>
            <p:ph idx="1"/>
            <p:custDataLst>
              <p:tags r:id="rId2"/>
            </p:custDataLst>
          </p:nvPr>
        </p:nvSpPr>
        <p:spPr/>
        <p:txBody>
          <a:bodyPr>
            <a:normAutofit/>
          </a:bodyPr>
          <a:lstStyle/>
          <a:p>
            <a:r>
              <a:rPr lang="fr-CA" altLang="fr-FR" dirty="0"/>
              <a:t>Mettre l’accent sur la compétence individuelle associée à la collaboration de groupe en tant que facteurs de succès essentiels</a:t>
            </a:r>
          </a:p>
          <a:p>
            <a:r>
              <a:rPr lang="fr-CA" altLang="fr-FR" dirty="0"/>
              <a:t>Les gens l’emportent sur le processus et la politique peut l’emporter sur les gens</a:t>
            </a:r>
          </a:p>
          <a:p>
            <a:r>
              <a:rPr lang="fr-CA" altLang="fr-FR" dirty="0"/>
              <a:t>Les équipes agiles s’auto-organisent et disposent de nombreuses structures</a:t>
            </a:r>
          </a:p>
          <a:p>
            <a:r>
              <a:rPr lang="fr-CA" altLang="fr-FR" dirty="0"/>
              <a:t>Structures d’équipe adaptatives</a:t>
            </a:r>
          </a:p>
          <a:p>
            <a:r>
              <a:rPr lang="fr-CA" altLang="fr-FR" dirty="0"/>
              <a:t>Une autonomie significative</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15</a:t>
            </a:fld>
            <a:endParaRPr lang="en-US" altLang="en-US"/>
          </a:p>
        </p:txBody>
      </p:sp>
    </p:spTree>
    <p:extLst>
      <p:ext uri="{BB962C8B-B14F-4D97-AF65-F5344CB8AC3E}">
        <p14:creationId xmlns:p14="http://schemas.microsoft.com/office/powerpoint/2010/main" val="1392453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Équipes agiles (2)</a:t>
            </a:r>
            <a:endParaRPr lang="en-US" altLang="fr-FR" dirty="0"/>
          </a:p>
        </p:txBody>
      </p:sp>
      <p:sp>
        <p:nvSpPr>
          <p:cNvPr id="4101" name="Rectangle 3"/>
          <p:cNvSpPr>
            <a:spLocks noGrp="1" noChangeArrowheads="1"/>
          </p:cNvSpPr>
          <p:nvPr>
            <p:ph idx="1"/>
            <p:custDataLst>
              <p:tags r:id="rId2"/>
            </p:custDataLst>
          </p:nvPr>
        </p:nvSpPr>
        <p:spPr/>
        <p:txBody>
          <a:bodyPr>
            <a:normAutofit/>
          </a:bodyPr>
          <a:lstStyle/>
          <a:p>
            <a:r>
              <a:rPr lang="fr-CA" altLang="fr-FR" dirty="0"/>
              <a:t>La communication entre les développeurs et les parties prenantes est importante</a:t>
            </a:r>
          </a:p>
          <a:p>
            <a:pPr lvl="1"/>
            <a:r>
              <a:rPr lang="fr-CA" altLang="fr-FR" dirty="0"/>
              <a:t>Pensez à ajouter un représentant client à l’équipe</a:t>
            </a:r>
          </a:p>
          <a:p>
            <a:r>
              <a:rPr lang="fr-CA" altLang="fr-FR" dirty="0"/>
              <a:t>La planification est réduite au minimum et limitée uniquement par les exigences opérationnelles et les normes organisationnelles</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16</a:t>
            </a:fld>
            <a:endParaRPr lang="en-US" altLang="en-US"/>
          </a:p>
        </p:txBody>
      </p:sp>
    </p:spTree>
    <p:extLst>
      <p:ext uri="{BB962C8B-B14F-4D97-AF65-F5344CB8AC3E}">
        <p14:creationId xmlns:p14="http://schemas.microsoft.com/office/powerpoint/2010/main" val="1789859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fontScale="90000"/>
          </a:bodyPr>
          <a:lstStyle/>
          <a:p>
            <a:r>
              <a:rPr lang="fr-CA" dirty="0"/>
              <a:t>Enjeux de coordination et de communication </a:t>
            </a:r>
            <a:endParaRPr lang="en-US" altLang="fr-FR" dirty="0"/>
          </a:p>
        </p:txBody>
      </p:sp>
      <p:sp>
        <p:nvSpPr>
          <p:cNvPr id="4101" name="Rectangle 3"/>
          <p:cNvSpPr>
            <a:spLocks noGrp="1" noChangeArrowheads="1"/>
          </p:cNvSpPr>
          <p:nvPr>
            <p:ph idx="1"/>
            <p:custDataLst>
              <p:tags r:id="rId2"/>
            </p:custDataLst>
          </p:nvPr>
        </p:nvSpPr>
        <p:spPr/>
        <p:txBody>
          <a:bodyPr>
            <a:normAutofit fontScale="70000" lnSpcReduction="20000"/>
          </a:bodyPr>
          <a:lstStyle/>
          <a:p>
            <a:r>
              <a:rPr lang="fr-CA" altLang="fr-FR" dirty="0"/>
              <a:t>Procédures formelles, impersonnelle</a:t>
            </a:r>
          </a:p>
          <a:p>
            <a:pPr lvl="1"/>
            <a:r>
              <a:rPr lang="fr-CA" altLang="fr-FR" dirty="0"/>
              <a:t>Livrables du projet développement</a:t>
            </a:r>
          </a:p>
          <a:p>
            <a:pPr lvl="1"/>
            <a:r>
              <a:rPr lang="fr-CA" altLang="fr-FR" dirty="0"/>
              <a:t>Mémos techniques</a:t>
            </a:r>
          </a:p>
          <a:p>
            <a:pPr lvl="1"/>
            <a:r>
              <a:rPr lang="fr-CA" altLang="fr-FR" dirty="0"/>
              <a:t>Documents de demandes de changements</a:t>
            </a:r>
          </a:p>
          <a:p>
            <a:pPr lvl="1"/>
            <a:r>
              <a:rPr lang="fr-CA" altLang="fr-FR" dirty="0"/>
              <a:t>Rapports de suivi d’erreur</a:t>
            </a:r>
          </a:p>
          <a:p>
            <a:pPr lvl="1"/>
            <a:r>
              <a:rPr lang="fr-CA" altLang="fr-FR" dirty="0"/>
              <a:t>Etc.</a:t>
            </a:r>
          </a:p>
          <a:p>
            <a:r>
              <a:rPr lang="fr-CA" altLang="fr-FR" dirty="0"/>
              <a:t>Procédures formelles, interpersonnelles</a:t>
            </a:r>
          </a:p>
          <a:p>
            <a:pPr lvl="1"/>
            <a:r>
              <a:rPr lang="fr-CA" altLang="fr-FR" dirty="0"/>
              <a:t>Focus sur les activités d’assurance qualité</a:t>
            </a:r>
          </a:p>
          <a:p>
            <a:pPr lvl="1"/>
            <a:r>
              <a:rPr lang="fr-CA" altLang="fr-FR" dirty="0"/>
              <a:t>Rencontres de révisions de code et de conception</a:t>
            </a:r>
          </a:p>
          <a:p>
            <a:pPr lvl="1"/>
            <a:r>
              <a:rPr lang="fr-CA" altLang="fr-FR" dirty="0"/>
              <a:t>Inspections de code</a:t>
            </a:r>
          </a:p>
          <a:p>
            <a:r>
              <a:rPr lang="fr-CA" altLang="fr-FR" dirty="0"/>
              <a:t>Procédures informelles, interpersonnelles</a:t>
            </a:r>
          </a:p>
          <a:p>
            <a:pPr lvl="1"/>
            <a:r>
              <a:rPr lang="fr-CA" altLang="fr-FR" dirty="0"/>
              <a:t>Rencontres de groupe pour diffusion de l’information ou pour résolution de problèmes, etc.</a:t>
            </a:r>
          </a:p>
          <a:p>
            <a:r>
              <a:rPr lang="fr-CA" altLang="fr-FR" dirty="0"/>
              <a:t>Communication électronique</a:t>
            </a:r>
          </a:p>
          <a:p>
            <a:pPr lvl="1"/>
            <a:r>
              <a:rPr lang="fr-CA" altLang="fr-FR" dirty="0"/>
              <a:t>Courriel, bulletins électroniques, vidéo-conférence</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17</a:t>
            </a:fld>
            <a:endParaRPr lang="en-US" altLang="en-US"/>
          </a:p>
        </p:txBody>
      </p:sp>
    </p:spTree>
    <p:extLst>
      <p:ext uri="{BB962C8B-B14F-4D97-AF65-F5344CB8AC3E}">
        <p14:creationId xmlns:p14="http://schemas.microsoft.com/office/powerpoint/2010/main" val="1144860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fontScale="90000"/>
          </a:bodyPr>
          <a:lstStyle/>
          <a:p>
            <a:r>
              <a:rPr lang="fr-CA" dirty="0"/>
              <a:t>Problèmes de coordination et de communication d’équipe</a:t>
            </a:r>
            <a:endParaRPr lang="en-US" altLang="fr-FR" dirty="0"/>
          </a:p>
        </p:txBody>
      </p:sp>
      <p:sp>
        <p:nvSpPr>
          <p:cNvPr id="4101" name="Rectangle 3"/>
          <p:cNvSpPr>
            <a:spLocks noGrp="1" noChangeArrowheads="1"/>
          </p:cNvSpPr>
          <p:nvPr>
            <p:ph idx="1"/>
            <p:custDataLst>
              <p:tags r:id="rId2"/>
            </p:custDataLst>
          </p:nvPr>
        </p:nvSpPr>
        <p:spPr/>
        <p:txBody>
          <a:bodyPr>
            <a:normAutofit fontScale="92500" lnSpcReduction="10000"/>
          </a:bodyPr>
          <a:lstStyle/>
          <a:p>
            <a:r>
              <a:rPr lang="fr-CA" altLang="fr-FR" dirty="0"/>
              <a:t>L’échelle de nombreux efforts de développement est grande, ce qui entraîne de la complexité, de la confusion et des difficultés importantes dans la coordination des membres de l’équipe</a:t>
            </a:r>
          </a:p>
          <a:p>
            <a:r>
              <a:rPr lang="fr-CA" altLang="fr-FR" dirty="0"/>
              <a:t>L’incertitude est courante, ce qui entraîne un flux continu de changements qui secoue l’équipe du projet</a:t>
            </a:r>
          </a:p>
          <a:p>
            <a:r>
              <a:rPr lang="fr-CA" altLang="fr-FR" dirty="0"/>
              <a:t>Interopérabilité - les nouveaux logiciels doivent communiquer avec les logiciels existants et se conformer aux contraintes imposées par les systèmes ou produits existants</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18</a:t>
            </a:fld>
            <a:endParaRPr lang="en-US" altLang="en-US"/>
          </a:p>
        </p:txBody>
      </p:sp>
    </p:spTree>
    <p:extLst>
      <p:ext uri="{BB962C8B-B14F-4D97-AF65-F5344CB8AC3E}">
        <p14:creationId xmlns:p14="http://schemas.microsoft.com/office/powerpoint/2010/main" val="3470758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Impact des médias sociaux</a:t>
            </a:r>
            <a:endParaRPr lang="en-US" altLang="fr-FR" dirty="0"/>
          </a:p>
        </p:txBody>
      </p:sp>
      <p:sp>
        <p:nvSpPr>
          <p:cNvPr id="4101" name="Rectangle 3"/>
          <p:cNvSpPr>
            <a:spLocks noGrp="1" noChangeArrowheads="1"/>
          </p:cNvSpPr>
          <p:nvPr>
            <p:ph idx="1"/>
            <p:custDataLst>
              <p:tags r:id="rId2"/>
            </p:custDataLst>
          </p:nvPr>
        </p:nvSpPr>
        <p:spPr/>
        <p:txBody>
          <a:bodyPr>
            <a:normAutofit fontScale="77500" lnSpcReduction="20000"/>
          </a:bodyPr>
          <a:lstStyle/>
          <a:p>
            <a:r>
              <a:rPr lang="fr-CA" altLang="fr-FR" dirty="0"/>
              <a:t>Les processus sociaux autour du développement de logiciels dépendent fortement des capacités des ingénieurs à se connecter avec des personnes partageant des objectifs similaires et des compétences complémentaires</a:t>
            </a:r>
          </a:p>
          <a:p>
            <a:r>
              <a:rPr lang="fr-CA" altLang="fr-FR" dirty="0"/>
              <a:t>La valeur des outils de réseautage social augmente à mesure que la taille de l’équipe augmente ou lorsqu’une équipe est dispersée géographiquement</a:t>
            </a:r>
          </a:p>
          <a:p>
            <a:r>
              <a:rPr lang="fr-CA" altLang="fr-FR" dirty="0"/>
              <a:t>Les problèmes de confidentialité et de sécurité ne doivent pas être négligés lors de l’utilisation des médias sociaux pour des travaux d’ingénierie logicielle</a:t>
            </a:r>
          </a:p>
          <a:p>
            <a:r>
              <a:rPr lang="fr-CA" altLang="fr-FR" dirty="0"/>
              <a:t>Les avantages des médias sociaux doivent être mis en balance avec la menace d’une divulgation incontrôlée d’informations exclusives</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19</a:t>
            </a:fld>
            <a:endParaRPr lang="en-US" altLang="en-US"/>
          </a:p>
        </p:txBody>
      </p:sp>
    </p:spTree>
    <p:extLst>
      <p:ext uri="{BB962C8B-B14F-4D97-AF65-F5344CB8AC3E}">
        <p14:creationId xmlns:p14="http://schemas.microsoft.com/office/powerpoint/2010/main" val="2800883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lstStyle/>
          <a:p>
            <a:r>
              <a:rPr lang="fr-CA" altLang="fr-FR" dirty="0"/>
              <a:t>Plan</a:t>
            </a:r>
          </a:p>
        </p:txBody>
      </p:sp>
      <p:sp>
        <p:nvSpPr>
          <p:cNvPr id="4101" name="Rectangle 3"/>
          <p:cNvSpPr>
            <a:spLocks noGrp="1" noChangeArrowheads="1"/>
          </p:cNvSpPr>
          <p:nvPr>
            <p:ph idx="1"/>
            <p:custDataLst>
              <p:tags r:id="rId2"/>
            </p:custDataLst>
          </p:nvPr>
        </p:nvSpPr>
        <p:spPr>
          <a:xfrm>
            <a:off x="228600" y="1403874"/>
            <a:ext cx="8686800" cy="5377926"/>
          </a:xfrm>
        </p:spPr>
        <p:txBody>
          <a:bodyPr>
            <a:normAutofit fontScale="85000" lnSpcReduction="20000"/>
          </a:bodyPr>
          <a:lstStyle/>
          <a:p>
            <a:r>
              <a:rPr lang="fr-CA" altLang="fr-FR" dirty="0"/>
              <a:t>Les 4 Ps dans la gestion de projets</a:t>
            </a:r>
          </a:p>
          <a:p>
            <a:pPr lvl="1"/>
            <a:r>
              <a:rPr lang="fr-CA" altLang="fr-FR" dirty="0"/>
              <a:t>Personne</a:t>
            </a:r>
          </a:p>
          <a:p>
            <a:pPr lvl="1"/>
            <a:r>
              <a:rPr lang="fr-CA" altLang="fr-FR" dirty="0"/>
              <a:t>Processus</a:t>
            </a:r>
          </a:p>
          <a:p>
            <a:pPr lvl="1"/>
            <a:r>
              <a:rPr lang="fr-CA" altLang="fr-FR" dirty="0"/>
              <a:t>Projet</a:t>
            </a:r>
          </a:p>
          <a:p>
            <a:pPr lvl="1"/>
            <a:r>
              <a:rPr lang="fr-CA" altLang="fr-FR" dirty="0"/>
              <a:t>Produit</a:t>
            </a:r>
          </a:p>
          <a:p>
            <a:r>
              <a:rPr lang="fr-CA" altLang="fr-FR" dirty="0"/>
              <a:t>Les modèles de processus de développement</a:t>
            </a:r>
          </a:p>
          <a:p>
            <a:pPr lvl="1"/>
            <a:r>
              <a:rPr lang="fr-CA" altLang="fr-FR" dirty="0"/>
              <a:t>Le modèle linéaire</a:t>
            </a:r>
          </a:p>
          <a:p>
            <a:pPr lvl="1"/>
            <a:r>
              <a:rPr lang="fr-CA" altLang="fr-FR" dirty="0"/>
              <a:t>Le modèle de prototypage</a:t>
            </a:r>
          </a:p>
          <a:p>
            <a:pPr lvl="1"/>
            <a:r>
              <a:rPr lang="fr-CA" altLang="fr-FR" dirty="0"/>
              <a:t>Le modèle spiral</a:t>
            </a:r>
          </a:p>
          <a:p>
            <a:pPr lvl="1"/>
            <a:r>
              <a:rPr lang="fr-CA" altLang="fr-FR" dirty="0"/>
              <a:t>Les modèles spécialisés</a:t>
            </a:r>
          </a:p>
          <a:p>
            <a:pPr lvl="2"/>
            <a:r>
              <a:rPr lang="fr-CA" altLang="fr-FR" dirty="0"/>
              <a:t>Développement basé sur les composantes</a:t>
            </a:r>
          </a:p>
          <a:p>
            <a:pPr lvl="2"/>
            <a:r>
              <a:rPr lang="fr-CA" altLang="fr-FR" dirty="0"/>
              <a:t>Méthodes formelles</a:t>
            </a:r>
          </a:p>
          <a:p>
            <a:pPr lvl="2"/>
            <a:r>
              <a:rPr lang="fr-CA" altLang="fr-FR" dirty="0"/>
              <a:t>Le processus unifié</a:t>
            </a:r>
          </a:p>
          <a:p>
            <a:pPr lvl="2"/>
            <a:r>
              <a:rPr lang="fr-CA" altLang="fr-FR" dirty="0"/>
              <a:t>Les méthodes agiles</a:t>
            </a:r>
          </a:p>
          <a:p>
            <a:pPr lvl="2"/>
            <a:r>
              <a:rPr lang="fr-CA" altLang="fr-FR" dirty="0"/>
              <a:t>DevOps</a:t>
            </a:r>
          </a:p>
          <a:p>
            <a:pPr lvl="1"/>
            <a:endParaRPr lang="fr-CA" altLang="fr-FR" dirty="0"/>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a:t>
            </a:fld>
            <a:endParaRPr lang="en-US" altLang="en-US"/>
          </a:p>
        </p:txBody>
      </p:sp>
      <p:pic>
        <p:nvPicPr>
          <p:cNvPr id="5" name="Image 4">
            <a:extLst>
              <a:ext uri="{FF2B5EF4-FFF2-40B4-BE49-F238E27FC236}">
                <a16:creationId xmlns:a16="http://schemas.microsoft.com/office/drawing/2014/main" id="{9A0B243B-5038-4DA2-8C59-5BE1BE903D11}"/>
              </a:ext>
            </a:extLst>
          </p:cNvPr>
          <p:cNvPicPr>
            <a:picLocks noChangeAspect="1"/>
          </p:cNvPicPr>
          <p:nvPr>
            <p:custDataLst>
              <p:tags r:id="rId4"/>
            </p:custDataLst>
          </p:nvPr>
        </p:nvPicPr>
        <p:blipFill>
          <a:blip r:embed="rId6" cstate="print">
            <a:extLst>
              <a:ext uri="{28A0092B-C50C-407E-A947-70E740481C1C}">
                <a14:useLocalDpi xmlns:a14="http://schemas.microsoft.com/office/drawing/2010/main" val="0"/>
              </a:ext>
            </a:extLst>
          </a:blip>
          <a:stretch>
            <a:fillRect/>
          </a:stretch>
        </p:blipFill>
        <p:spPr>
          <a:xfrm>
            <a:off x="7272300" y="5119966"/>
            <a:ext cx="1433996" cy="143399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fontScale="90000"/>
          </a:bodyPr>
          <a:lstStyle/>
          <a:p>
            <a:r>
              <a:rPr lang="fr-CA" dirty="0"/>
              <a:t>Complications de la prise de décision en équipe</a:t>
            </a:r>
            <a:endParaRPr lang="en-US" altLang="fr-FR" dirty="0"/>
          </a:p>
        </p:txBody>
      </p:sp>
      <p:sp>
        <p:nvSpPr>
          <p:cNvPr id="4101" name="Rectangle 3"/>
          <p:cNvSpPr>
            <a:spLocks noGrp="1" noChangeArrowheads="1"/>
          </p:cNvSpPr>
          <p:nvPr>
            <p:ph idx="1"/>
            <p:custDataLst>
              <p:tags r:id="rId2"/>
            </p:custDataLst>
          </p:nvPr>
        </p:nvSpPr>
        <p:spPr/>
        <p:txBody>
          <a:bodyPr>
            <a:normAutofit fontScale="92500" lnSpcReduction="10000"/>
          </a:bodyPr>
          <a:lstStyle/>
          <a:p>
            <a:r>
              <a:rPr lang="fr-CA" altLang="fr-FR" dirty="0"/>
              <a:t>Complexité du problème</a:t>
            </a:r>
          </a:p>
          <a:p>
            <a:r>
              <a:rPr lang="fr-CA" altLang="fr-FR" dirty="0"/>
              <a:t>Incertitude et risque associés à la décision</a:t>
            </a:r>
          </a:p>
          <a:p>
            <a:r>
              <a:rPr lang="fr-CA" altLang="fr-FR" dirty="0"/>
              <a:t>Le travail associé à la décision a un effet involontaire sur un autre objet du projet</a:t>
            </a:r>
          </a:p>
          <a:p>
            <a:pPr lvl="1"/>
            <a:r>
              <a:rPr lang="fr-CA" altLang="fr-FR" dirty="0"/>
              <a:t>Loi des conséquences involontaires</a:t>
            </a:r>
          </a:p>
          <a:p>
            <a:r>
              <a:rPr lang="fr-CA" altLang="fr-FR" dirty="0"/>
              <a:t>Différentes vues du problème conduisent à des conclusions différentes sur la voie à suivre</a:t>
            </a:r>
          </a:p>
          <a:p>
            <a:r>
              <a:rPr lang="fr-CA" altLang="fr-FR" dirty="0"/>
              <a:t>Les équipes logicielles mondiales font face à des défis supplémentaires associés à des difficultés de collaboration, de coordination et de communication</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20</a:t>
            </a:fld>
            <a:endParaRPr lang="en-US" altLang="en-US"/>
          </a:p>
        </p:txBody>
      </p:sp>
    </p:spTree>
    <p:extLst>
      <p:ext uri="{BB962C8B-B14F-4D97-AF65-F5344CB8AC3E}">
        <p14:creationId xmlns:p14="http://schemas.microsoft.com/office/powerpoint/2010/main" val="1272950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Autofit/>
          </a:bodyPr>
          <a:lstStyle/>
          <a:p>
            <a:r>
              <a:rPr lang="fr-CA" sz="3200" dirty="0"/>
              <a:t>Facteurs affectant les équipes mondiales de développement de logiciels</a:t>
            </a:r>
            <a:endParaRPr lang="en-US" altLang="fr-FR" sz="3200" dirty="0"/>
          </a:p>
        </p:txBody>
      </p:sp>
      <p:sp>
        <p:nvSpPr>
          <p:cNvPr id="40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21</a:t>
            </a:fld>
            <a:endParaRPr lang="en-US" altLang="en-US"/>
          </a:p>
        </p:txBody>
      </p:sp>
      <p:pic>
        <p:nvPicPr>
          <p:cNvPr id="7" name="Picture 5" descr="A diagram shows factors like distance, barriers and communication among others which affect global software development teams. ">
            <a:extLst>
              <a:ext uri="{FF2B5EF4-FFF2-40B4-BE49-F238E27FC236}">
                <a16:creationId xmlns:a16="http://schemas.microsoft.com/office/drawing/2014/main" id="{35DEA66A-887C-401E-84E5-3E28073AB45D}"/>
              </a:ext>
            </a:extLst>
          </p:cNvPr>
          <p:cNvPicPr>
            <a:picLocks noChangeAspect="1"/>
          </p:cNvPicPr>
          <p:nvPr>
            <p:custDataLst>
              <p:tags r:id="rId3"/>
            </p:custDataLst>
          </p:nvPr>
        </p:nvPicPr>
        <p:blipFill>
          <a:blip r:embed="rId5">
            <a:extLst>
              <a:ext uri="{28A0092B-C50C-407E-A947-70E740481C1C}">
                <a14:useLocalDpi xmlns:a14="http://schemas.microsoft.com/office/drawing/2010/main" val="0"/>
              </a:ext>
            </a:extLst>
          </a:blip>
          <a:stretch>
            <a:fillRect/>
          </a:stretch>
        </p:blipFill>
        <p:spPr>
          <a:xfrm>
            <a:off x="663710" y="1520788"/>
            <a:ext cx="7816580" cy="4315412"/>
          </a:xfrm>
          <a:prstGeom prst="rect">
            <a:avLst/>
          </a:prstGeom>
        </p:spPr>
      </p:pic>
    </p:spTree>
    <p:extLst>
      <p:ext uri="{BB962C8B-B14F-4D97-AF65-F5344CB8AC3E}">
        <p14:creationId xmlns:p14="http://schemas.microsoft.com/office/powerpoint/2010/main" val="3350054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Processus</a:t>
            </a:r>
            <a:r>
              <a:rPr lang="fr-CA" sz="5400" dirty="0"/>
              <a:t> </a:t>
            </a:r>
            <a:endParaRPr lang="en-US" altLang="fr-FR" dirty="0"/>
          </a:p>
        </p:txBody>
      </p:sp>
      <p:sp>
        <p:nvSpPr>
          <p:cNvPr id="4101" name="Rectangle 3"/>
          <p:cNvSpPr>
            <a:spLocks noGrp="1" noChangeArrowheads="1"/>
          </p:cNvSpPr>
          <p:nvPr>
            <p:ph idx="1"/>
            <p:custDataLst>
              <p:tags r:id="rId2"/>
            </p:custDataLst>
          </p:nvPr>
        </p:nvSpPr>
        <p:spPr/>
        <p:txBody>
          <a:bodyPr>
            <a:normAutofit fontScale="70000" lnSpcReduction="20000"/>
          </a:bodyPr>
          <a:lstStyle/>
          <a:p>
            <a:r>
              <a:rPr lang="fr-CA" altLang="fr-FR" dirty="0"/>
              <a:t>Processus de développement</a:t>
            </a:r>
          </a:p>
          <a:p>
            <a:pPr lvl="1"/>
            <a:r>
              <a:rPr lang="fr-CA" altLang="fr-FR" dirty="0"/>
              <a:t>Linéaire, Prototypage, Spiral, Méthodes formelles, agiles, etc.</a:t>
            </a:r>
          </a:p>
          <a:p>
            <a:r>
              <a:rPr lang="fr-CA" altLang="fr-FR" dirty="0"/>
              <a:t>Choix de processus basé sur</a:t>
            </a:r>
          </a:p>
          <a:p>
            <a:pPr lvl="1"/>
            <a:r>
              <a:rPr lang="fr-CA" altLang="fr-FR" dirty="0"/>
              <a:t>Les clients du produit</a:t>
            </a:r>
          </a:p>
          <a:p>
            <a:pPr lvl="1"/>
            <a:r>
              <a:rPr lang="fr-CA" altLang="fr-FR" dirty="0"/>
              <a:t>Les caractéristiques du produit</a:t>
            </a:r>
          </a:p>
          <a:p>
            <a:pPr lvl="1"/>
            <a:r>
              <a:rPr lang="fr-CA" altLang="fr-FR" dirty="0"/>
              <a:t>L’environnement du projet</a:t>
            </a:r>
          </a:p>
          <a:p>
            <a:r>
              <a:rPr lang="fr-CA" altLang="fr-FR" dirty="0"/>
              <a:t>Étapes</a:t>
            </a:r>
          </a:p>
          <a:p>
            <a:pPr lvl="1"/>
            <a:r>
              <a:rPr lang="fr-CA" altLang="fr-FR" dirty="0"/>
              <a:t>Communication</a:t>
            </a:r>
          </a:p>
          <a:p>
            <a:pPr lvl="1"/>
            <a:r>
              <a:rPr lang="fr-CA" altLang="fr-FR" dirty="0"/>
              <a:t>Planification</a:t>
            </a:r>
          </a:p>
          <a:p>
            <a:pPr lvl="1"/>
            <a:r>
              <a:rPr lang="fr-CA" altLang="fr-FR" dirty="0"/>
              <a:t>Modélisation</a:t>
            </a:r>
          </a:p>
          <a:p>
            <a:pPr lvl="2"/>
            <a:r>
              <a:rPr lang="fr-CA" altLang="fr-FR" dirty="0"/>
              <a:t>Analyse des besoins</a:t>
            </a:r>
          </a:p>
          <a:p>
            <a:pPr lvl="2"/>
            <a:r>
              <a:rPr lang="fr-CA" altLang="fr-FR" dirty="0"/>
              <a:t>Conception</a:t>
            </a:r>
          </a:p>
          <a:p>
            <a:pPr lvl="1"/>
            <a:r>
              <a:rPr lang="fr-CA" altLang="fr-FR" dirty="0"/>
              <a:t>Construction</a:t>
            </a:r>
          </a:p>
          <a:p>
            <a:pPr lvl="2"/>
            <a:r>
              <a:rPr lang="fr-CA" altLang="fr-FR" dirty="0"/>
              <a:t>Génération de code</a:t>
            </a:r>
          </a:p>
          <a:p>
            <a:pPr lvl="2"/>
            <a:r>
              <a:rPr lang="fr-CA" altLang="fr-FR" dirty="0"/>
              <a:t>Tests</a:t>
            </a:r>
          </a:p>
          <a:p>
            <a:pPr lvl="1"/>
            <a:r>
              <a:rPr lang="fr-CA" altLang="fr-FR" dirty="0"/>
              <a:t>Déploiement</a:t>
            </a:r>
          </a:p>
          <a:p>
            <a:pPr lvl="1"/>
            <a:endParaRPr lang="en-US" altLang="fr-FR" dirty="0"/>
          </a:p>
          <a:p>
            <a:pPr lvl="1"/>
            <a:endParaRPr lang="fr-CA" altLang="fr-FR" dirty="0"/>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22</a:t>
            </a:fld>
            <a:endParaRPr lang="en-US" altLang="en-US"/>
          </a:p>
        </p:txBody>
      </p:sp>
    </p:spTree>
    <p:extLst>
      <p:ext uri="{BB962C8B-B14F-4D97-AF65-F5344CB8AC3E}">
        <p14:creationId xmlns:p14="http://schemas.microsoft.com/office/powerpoint/2010/main" val="2666677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Projets de logiciels</a:t>
            </a:r>
            <a:endParaRPr lang="en-US" altLang="fr-FR" dirty="0"/>
          </a:p>
        </p:txBody>
      </p:sp>
      <p:sp>
        <p:nvSpPr>
          <p:cNvPr id="4101" name="Rectangle 3"/>
          <p:cNvSpPr>
            <a:spLocks noGrp="1" noChangeArrowheads="1"/>
          </p:cNvSpPr>
          <p:nvPr>
            <p:ph idx="1"/>
            <p:custDataLst>
              <p:tags r:id="rId2"/>
            </p:custDataLst>
          </p:nvPr>
        </p:nvSpPr>
        <p:spPr/>
        <p:txBody>
          <a:bodyPr>
            <a:normAutofit/>
          </a:bodyPr>
          <a:lstStyle/>
          <a:p>
            <a:r>
              <a:rPr lang="fr-CA" altLang="fr-FR" dirty="0"/>
              <a:t>Les facteurs qui influencent le résultat final</a:t>
            </a:r>
          </a:p>
          <a:p>
            <a:pPr lvl="1"/>
            <a:r>
              <a:rPr lang="fr-CA" altLang="fr-FR" dirty="0"/>
              <a:t>La taille</a:t>
            </a:r>
          </a:p>
          <a:p>
            <a:pPr lvl="1"/>
            <a:r>
              <a:rPr lang="fr-CA" altLang="fr-FR" dirty="0"/>
              <a:t>L’échéance de livraison</a:t>
            </a:r>
          </a:p>
          <a:p>
            <a:pPr lvl="1"/>
            <a:r>
              <a:rPr lang="fr-CA" altLang="fr-FR" dirty="0"/>
              <a:t>Les budgets et les coûts</a:t>
            </a:r>
          </a:p>
          <a:p>
            <a:pPr lvl="1"/>
            <a:r>
              <a:rPr lang="fr-CA" altLang="fr-FR" dirty="0"/>
              <a:t>Le domaine d’application</a:t>
            </a:r>
          </a:p>
          <a:p>
            <a:pPr lvl="1"/>
            <a:r>
              <a:rPr lang="fr-CA" altLang="fr-FR" dirty="0"/>
              <a:t>La technologie à implanter</a:t>
            </a:r>
          </a:p>
          <a:p>
            <a:pPr lvl="1"/>
            <a:r>
              <a:rPr lang="fr-CA" altLang="fr-FR" dirty="0"/>
              <a:t>Les contraintes du système</a:t>
            </a:r>
          </a:p>
          <a:p>
            <a:pPr lvl="1"/>
            <a:r>
              <a:rPr lang="fr-CA" altLang="fr-FR" dirty="0"/>
              <a:t>Les besoins des utilisateurs</a:t>
            </a:r>
          </a:p>
          <a:p>
            <a:pPr lvl="1"/>
            <a:r>
              <a:rPr lang="fr-CA" altLang="fr-FR" dirty="0"/>
              <a:t>Les ressources disponibles</a:t>
            </a:r>
          </a:p>
          <a:p>
            <a:pPr lvl="1"/>
            <a:endParaRPr lang="fr-CA" altLang="fr-FR" dirty="0"/>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23</a:t>
            </a:fld>
            <a:endParaRPr lang="en-US" altLang="en-US"/>
          </a:p>
        </p:txBody>
      </p:sp>
    </p:spTree>
    <p:extLst>
      <p:ext uri="{BB962C8B-B14F-4D97-AF65-F5344CB8AC3E}">
        <p14:creationId xmlns:p14="http://schemas.microsoft.com/office/powerpoint/2010/main" val="3581017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Raisons d’échec de projets</a:t>
            </a:r>
            <a:endParaRPr lang="en-US" altLang="fr-FR" dirty="0"/>
          </a:p>
        </p:txBody>
      </p:sp>
      <p:sp>
        <p:nvSpPr>
          <p:cNvPr id="4101" name="Rectangle 3"/>
          <p:cNvSpPr>
            <a:spLocks noGrp="1" noChangeArrowheads="1"/>
          </p:cNvSpPr>
          <p:nvPr>
            <p:ph idx="1"/>
            <p:custDataLst>
              <p:tags r:id="rId2"/>
            </p:custDataLst>
          </p:nvPr>
        </p:nvSpPr>
        <p:spPr/>
        <p:txBody>
          <a:bodyPr>
            <a:normAutofit/>
          </a:bodyPr>
          <a:lstStyle/>
          <a:p>
            <a:r>
              <a:rPr lang="fr-CA" altLang="fr-FR" dirty="0"/>
              <a:t>Échéanciers irréalisables</a:t>
            </a:r>
          </a:p>
          <a:p>
            <a:r>
              <a:rPr lang="fr-CA" altLang="fr-FR" dirty="0"/>
              <a:t>Changements des besoins des clients</a:t>
            </a:r>
          </a:p>
          <a:p>
            <a:r>
              <a:rPr lang="fr-CA" altLang="fr-FR" dirty="0"/>
              <a:t>Sous-estimation de l’effort</a:t>
            </a:r>
          </a:p>
          <a:p>
            <a:r>
              <a:rPr lang="fr-CA" altLang="fr-FR" dirty="0"/>
              <a:t>Mauvaise gestion de risques</a:t>
            </a:r>
          </a:p>
          <a:p>
            <a:r>
              <a:rPr lang="fr-CA" altLang="fr-FR" dirty="0"/>
              <a:t>Difficultés techniques</a:t>
            </a:r>
          </a:p>
          <a:p>
            <a:r>
              <a:rPr lang="fr-CA" altLang="fr-FR" dirty="0"/>
              <a:t>Mauvaise communication entre les membres d’une équipe de projet</a:t>
            </a:r>
          </a:p>
          <a:p>
            <a:r>
              <a:rPr lang="fr-CA" altLang="fr-FR" dirty="0"/>
              <a:t>Mauvaise gestion de projet</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24</a:t>
            </a:fld>
            <a:endParaRPr lang="en-US" altLang="en-US"/>
          </a:p>
        </p:txBody>
      </p:sp>
    </p:spTree>
    <p:extLst>
      <p:ext uri="{BB962C8B-B14F-4D97-AF65-F5344CB8AC3E}">
        <p14:creationId xmlns:p14="http://schemas.microsoft.com/office/powerpoint/2010/main" val="3893420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Enjeux de gestion de projets</a:t>
            </a:r>
            <a:endParaRPr lang="en-US" altLang="fr-FR" dirty="0"/>
          </a:p>
        </p:txBody>
      </p:sp>
      <p:sp>
        <p:nvSpPr>
          <p:cNvPr id="40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25</a:t>
            </a:fld>
            <a:endParaRPr lang="en-US" altLang="en-US"/>
          </a:p>
        </p:txBody>
      </p:sp>
      <p:grpSp>
        <p:nvGrpSpPr>
          <p:cNvPr id="4" name="Groupe 3">
            <a:extLst>
              <a:ext uri="{FF2B5EF4-FFF2-40B4-BE49-F238E27FC236}">
                <a16:creationId xmlns:a16="http://schemas.microsoft.com/office/drawing/2014/main" id="{6AFFCD54-9392-4B4B-B43A-8024105684DF}"/>
              </a:ext>
            </a:extLst>
          </p:cNvPr>
          <p:cNvGrpSpPr/>
          <p:nvPr>
            <p:custDataLst>
              <p:tags r:id="rId3"/>
            </p:custDataLst>
          </p:nvPr>
        </p:nvGrpSpPr>
        <p:grpSpPr>
          <a:xfrm>
            <a:off x="719572" y="1664804"/>
            <a:ext cx="7239000" cy="3983038"/>
            <a:chOff x="719572" y="1664804"/>
            <a:chExt cx="7239000" cy="3983038"/>
          </a:xfrm>
        </p:grpSpPr>
        <p:sp>
          <p:nvSpPr>
            <p:cNvPr id="7" name="Rectangle 19">
              <a:extLst>
                <a:ext uri="{FF2B5EF4-FFF2-40B4-BE49-F238E27FC236}">
                  <a16:creationId xmlns:a16="http://schemas.microsoft.com/office/drawing/2014/main" id="{4EBB5A4A-3712-4EE4-866B-D09BD8DB8ABC}"/>
                </a:ext>
              </a:extLst>
            </p:cNvPr>
            <p:cNvSpPr>
              <a:spLocks noChangeArrowheads="1"/>
            </p:cNvSpPr>
            <p:nvPr>
              <p:custDataLst>
                <p:tags r:id="rId4"/>
              </p:custDataLst>
            </p:nvPr>
          </p:nvSpPr>
          <p:spPr bwMode="auto">
            <a:xfrm>
              <a:off x="719572" y="1664804"/>
              <a:ext cx="7239000" cy="3983038"/>
            </a:xfrm>
            <a:prstGeom prst="rect">
              <a:avLst/>
            </a:prstGeom>
            <a:solidFill>
              <a:srgbClr val="FF9966"/>
            </a:solidFill>
            <a:ln w="12700">
              <a:solidFill>
                <a:schemeClr val="tx1"/>
              </a:solidFill>
              <a:miter lim="800000"/>
              <a:headEnd/>
              <a:tailEnd/>
            </a:ln>
          </p:spPr>
          <p:txBody>
            <a:bodyPr wrap="none" anchor="ctr"/>
            <a:lstStyle/>
            <a:p>
              <a:endParaRPr lang="fr-CA"/>
            </a:p>
          </p:txBody>
        </p:sp>
        <p:sp>
          <p:nvSpPr>
            <p:cNvPr id="8" name="Rectangle 53">
              <a:extLst>
                <a:ext uri="{FF2B5EF4-FFF2-40B4-BE49-F238E27FC236}">
                  <a16:creationId xmlns:a16="http://schemas.microsoft.com/office/drawing/2014/main" id="{FC68A24B-6AD6-437F-848B-19B62DC82E89}"/>
                </a:ext>
              </a:extLst>
            </p:cNvPr>
            <p:cNvSpPr>
              <a:spLocks noChangeArrowheads="1"/>
            </p:cNvSpPr>
            <p:nvPr>
              <p:custDataLst>
                <p:tags r:id="rId5"/>
              </p:custDataLst>
            </p:nvPr>
          </p:nvSpPr>
          <p:spPr bwMode="auto">
            <a:xfrm>
              <a:off x="1176772" y="1817204"/>
              <a:ext cx="6286500" cy="3378200"/>
            </a:xfrm>
            <a:prstGeom prst="rect">
              <a:avLst/>
            </a:prstGeom>
            <a:solidFill>
              <a:srgbClr val="FF99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CA"/>
            </a:p>
          </p:txBody>
        </p:sp>
        <p:sp>
          <p:nvSpPr>
            <p:cNvPr id="9" name="Freeform 21">
              <a:extLst>
                <a:ext uri="{FF2B5EF4-FFF2-40B4-BE49-F238E27FC236}">
                  <a16:creationId xmlns:a16="http://schemas.microsoft.com/office/drawing/2014/main" id="{A16F5D7D-4DB7-4B0D-B969-AFD70374D2C8}"/>
                </a:ext>
              </a:extLst>
            </p:cNvPr>
            <p:cNvSpPr>
              <a:spLocks/>
            </p:cNvSpPr>
            <p:nvPr>
              <p:custDataLst>
                <p:tags r:id="rId6"/>
              </p:custDataLst>
            </p:nvPr>
          </p:nvSpPr>
          <p:spPr bwMode="auto">
            <a:xfrm>
              <a:off x="1148197" y="3014179"/>
              <a:ext cx="1901825" cy="1000125"/>
            </a:xfrm>
            <a:custGeom>
              <a:avLst/>
              <a:gdLst>
                <a:gd name="T0" fmla="*/ 0 w 1198"/>
                <a:gd name="T1" fmla="*/ 620713 h 630"/>
                <a:gd name="T2" fmla="*/ 1368425 w 1198"/>
                <a:gd name="T3" fmla="*/ 0 h 630"/>
                <a:gd name="T4" fmla="*/ 1901825 w 1198"/>
                <a:gd name="T5" fmla="*/ 114300 h 630"/>
                <a:gd name="T6" fmla="*/ 760413 w 1198"/>
                <a:gd name="T7" fmla="*/ 1000125 h 630"/>
                <a:gd name="T8" fmla="*/ 0 w 1198"/>
                <a:gd name="T9" fmla="*/ 620713 h 630"/>
                <a:gd name="T10" fmla="*/ 0 60000 65536"/>
                <a:gd name="T11" fmla="*/ 0 60000 65536"/>
                <a:gd name="T12" fmla="*/ 0 60000 65536"/>
                <a:gd name="T13" fmla="*/ 0 60000 65536"/>
                <a:gd name="T14" fmla="*/ 0 60000 65536"/>
                <a:gd name="T15" fmla="*/ 0 w 1198"/>
                <a:gd name="T16" fmla="*/ 0 h 630"/>
                <a:gd name="T17" fmla="*/ 1198 w 1198"/>
                <a:gd name="T18" fmla="*/ 630 h 630"/>
              </a:gdLst>
              <a:ahLst/>
              <a:cxnLst>
                <a:cxn ang="T10">
                  <a:pos x="T0" y="T1"/>
                </a:cxn>
                <a:cxn ang="T11">
                  <a:pos x="T2" y="T3"/>
                </a:cxn>
                <a:cxn ang="T12">
                  <a:pos x="T4" y="T5"/>
                </a:cxn>
                <a:cxn ang="T13">
                  <a:pos x="T6" y="T7"/>
                </a:cxn>
                <a:cxn ang="T14">
                  <a:pos x="T8" y="T9"/>
                </a:cxn>
              </a:cxnLst>
              <a:rect l="T15" t="T16" r="T17" b="T18"/>
              <a:pathLst>
                <a:path w="1198" h="630">
                  <a:moveTo>
                    <a:pt x="0" y="391"/>
                  </a:moveTo>
                  <a:lnTo>
                    <a:pt x="862" y="0"/>
                  </a:lnTo>
                  <a:lnTo>
                    <a:pt x="1198" y="72"/>
                  </a:lnTo>
                  <a:lnTo>
                    <a:pt x="479" y="630"/>
                  </a:lnTo>
                  <a:lnTo>
                    <a:pt x="0" y="391"/>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10" name="Freeform 22">
              <a:extLst>
                <a:ext uri="{FF2B5EF4-FFF2-40B4-BE49-F238E27FC236}">
                  <a16:creationId xmlns:a16="http://schemas.microsoft.com/office/drawing/2014/main" id="{DEFCB3E1-9E93-4E26-BAE9-582C47B664A9}"/>
                </a:ext>
              </a:extLst>
            </p:cNvPr>
            <p:cNvSpPr>
              <a:spLocks/>
            </p:cNvSpPr>
            <p:nvPr>
              <p:custDataLst>
                <p:tags r:id="rId7"/>
              </p:custDataLst>
            </p:nvPr>
          </p:nvSpPr>
          <p:spPr bwMode="auto">
            <a:xfrm>
              <a:off x="1148197" y="3634892"/>
              <a:ext cx="760413" cy="1087437"/>
            </a:xfrm>
            <a:custGeom>
              <a:avLst/>
              <a:gdLst>
                <a:gd name="T0" fmla="*/ 0 w 479"/>
                <a:gd name="T1" fmla="*/ 0 h 685"/>
                <a:gd name="T2" fmla="*/ 0 w 479"/>
                <a:gd name="T3" fmla="*/ 657225 h 685"/>
                <a:gd name="T4" fmla="*/ 760413 w 479"/>
                <a:gd name="T5" fmla="*/ 1087437 h 685"/>
                <a:gd name="T6" fmla="*/ 760413 w 479"/>
                <a:gd name="T7" fmla="*/ 379412 h 685"/>
                <a:gd name="T8" fmla="*/ 0 w 479"/>
                <a:gd name="T9" fmla="*/ 0 h 685"/>
                <a:gd name="T10" fmla="*/ 0 60000 65536"/>
                <a:gd name="T11" fmla="*/ 0 60000 65536"/>
                <a:gd name="T12" fmla="*/ 0 60000 65536"/>
                <a:gd name="T13" fmla="*/ 0 60000 65536"/>
                <a:gd name="T14" fmla="*/ 0 60000 65536"/>
                <a:gd name="T15" fmla="*/ 0 w 479"/>
                <a:gd name="T16" fmla="*/ 0 h 685"/>
                <a:gd name="T17" fmla="*/ 479 w 479"/>
                <a:gd name="T18" fmla="*/ 685 h 685"/>
              </a:gdLst>
              <a:ahLst/>
              <a:cxnLst>
                <a:cxn ang="T10">
                  <a:pos x="T0" y="T1"/>
                </a:cxn>
                <a:cxn ang="T11">
                  <a:pos x="T2" y="T3"/>
                </a:cxn>
                <a:cxn ang="T12">
                  <a:pos x="T4" y="T5"/>
                </a:cxn>
                <a:cxn ang="T13">
                  <a:pos x="T6" y="T7"/>
                </a:cxn>
                <a:cxn ang="T14">
                  <a:pos x="T8" y="T9"/>
                </a:cxn>
              </a:cxnLst>
              <a:rect l="T15" t="T16" r="T17" b="T18"/>
              <a:pathLst>
                <a:path w="479" h="685">
                  <a:moveTo>
                    <a:pt x="0" y="0"/>
                  </a:moveTo>
                  <a:lnTo>
                    <a:pt x="0" y="414"/>
                  </a:lnTo>
                  <a:lnTo>
                    <a:pt x="479" y="685"/>
                  </a:lnTo>
                  <a:lnTo>
                    <a:pt x="479" y="239"/>
                  </a:lnTo>
                  <a:lnTo>
                    <a:pt x="0" y="0"/>
                  </a:lnTo>
                  <a:close/>
                </a:path>
              </a:pathLst>
            </a:custGeom>
            <a:blipFill dpi="0" rotWithShape="0">
              <a:blip r:embed="rId37"/>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CA"/>
            </a:p>
          </p:txBody>
        </p:sp>
        <p:sp>
          <p:nvSpPr>
            <p:cNvPr id="11" name="Freeform 23">
              <a:extLst>
                <a:ext uri="{FF2B5EF4-FFF2-40B4-BE49-F238E27FC236}">
                  <a16:creationId xmlns:a16="http://schemas.microsoft.com/office/drawing/2014/main" id="{564BA276-EFA7-407E-9235-DD35C82690E9}"/>
                </a:ext>
              </a:extLst>
            </p:cNvPr>
            <p:cNvSpPr>
              <a:spLocks/>
            </p:cNvSpPr>
            <p:nvPr>
              <p:custDataLst>
                <p:tags r:id="rId8"/>
              </p:custDataLst>
            </p:nvPr>
          </p:nvSpPr>
          <p:spPr bwMode="auto">
            <a:xfrm>
              <a:off x="1148197" y="3634892"/>
              <a:ext cx="760413" cy="1087437"/>
            </a:xfrm>
            <a:custGeom>
              <a:avLst/>
              <a:gdLst>
                <a:gd name="T0" fmla="*/ 0 w 479"/>
                <a:gd name="T1" fmla="*/ 0 h 685"/>
                <a:gd name="T2" fmla="*/ 0 w 479"/>
                <a:gd name="T3" fmla="*/ 657225 h 685"/>
                <a:gd name="T4" fmla="*/ 760413 w 479"/>
                <a:gd name="T5" fmla="*/ 1087437 h 685"/>
                <a:gd name="T6" fmla="*/ 760413 w 479"/>
                <a:gd name="T7" fmla="*/ 379412 h 685"/>
                <a:gd name="T8" fmla="*/ 0 60000 65536"/>
                <a:gd name="T9" fmla="*/ 0 60000 65536"/>
                <a:gd name="T10" fmla="*/ 0 60000 65536"/>
                <a:gd name="T11" fmla="*/ 0 60000 65536"/>
                <a:gd name="T12" fmla="*/ 0 w 479"/>
                <a:gd name="T13" fmla="*/ 0 h 685"/>
                <a:gd name="T14" fmla="*/ 479 w 479"/>
                <a:gd name="T15" fmla="*/ 685 h 685"/>
              </a:gdLst>
              <a:ahLst/>
              <a:cxnLst>
                <a:cxn ang="T8">
                  <a:pos x="T0" y="T1"/>
                </a:cxn>
                <a:cxn ang="T9">
                  <a:pos x="T2" y="T3"/>
                </a:cxn>
                <a:cxn ang="T10">
                  <a:pos x="T4" y="T5"/>
                </a:cxn>
                <a:cxn ang="T11">
                  <a:pos x="T6" y="T7"/>
                </a:cxn>
              </a:cxnLst>
              <a:rect l="T12" t="T13" r="T14" b="T15"/>
              <a:pathLst>
                <a:path w="479" h="685">
                  <a:moveTo>
                    <a:pt x="0" y="0"/>
                  </a:moveTo>
                  <a:lnTo>
                    <a:pt x="0" y="414"/>
                  </a:lnTo>
                  <a:lnTo>
                    <a:pt x="479" y="685"/>
                  </a:lnTo>
                  <a:lnTo>
                    <a:pt x="479" y="239"/>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12" name="Freeform 24">
              <a:extLst>
                <a:ext uri="{FF2B5EF4-FFF2-40B4-BE49-F238E27FC236}">
                  <a16:creationId xmlns:a16="http://schemas.microsoft.com/office/drawing/2014/main" id="{8308DA2E-9B30-4ED4-B4F8-3667FF07B77C}"/>
                </a:ext>
              </a:extLst>
            </p:cNvPr>
            <p:cNvSpPr>
              <a:spLocks/>
            </p:cNvSpPr>
            <p:nvPr>
              <p:custDataLst>
                <p:tags r:id="rId9"/>
              </p:custDataLst>
            </p:nvPr>
          </p:nvSpPr>
          <p:spPr bwMode="auto">
            <a:xfrm>
              <a:off x="1908610" y="3128479"/>
              <a:ext cx="1141412" cy="1593850"/>
            </a:xfrm>
            <a:custGeom>
              <a:avLst/>
              <a:gdLst>
                <a:gd name="T0" fmla="*/ 1141412 w 719"/>
                <a:gd name="T1" fmla="*/ 0 h 1004"/>
                <a:gd name="T2" fmla="*/ 1141412 w 719"/>
                <a:gd name="T3" fmla="*/ 569913 h 1004"/>
                <a:gd name="T4" fmla="*/ 0 w 719"/>
                <a:gd name="T5" fmla="*/ 1593850 h 1004"/>
                <a:gd name="T6" fmla="*/ 1141412 w 719"/>
                <a:gd name="T7" fmla="*/ 0 h 1004"/>
                <a:gd name="T8" fmla="*/ 0 60000 65536"/>
                <a:gd name="T9" fmla="*/ 0 60000 65536"/>
                <a:gd name="T10" fmla="*/ 0 60000 65536"/>
                <a:gd name="T11" fmla="*/ 0 60000 65536"/>
                <a:gd name="T12" fmla="*/ 0 w 719"/>
                <a:gd name="T13" fmla="*/ 0 h 1004"/>
                <a:gd name="T14" fmla="*/ 719 w 719"/>
                <a:gd name="T15" fmla="*/ 1004 h 1004"/>
              </a:gdLst>
              <a:ahLst/>
              <a:cxnLst>
                <a:cxn ang="T8">
                  <a:pos x="T0" y="T1"/>
                </a:cxn>
                <a:cxn ang="T9">
                  <a:pos x="T2" y="T3"/>
                </a:cxn>
                <a:cxn ang="T10">
                  <a:pos x="T4" y="T5"/>
                </a:cxn>
                <a:cxn ang="T11">
                  <a:pos x="T6" y="T7"/>
                </a:cxn>
              </a:cxnLst>
              <a:rect l="T12" t="T13" r="T14" b="T15"/>
              <a:pathLst>
                <a:path w="719" h="1004">
                  <a:moveTo>
                    <a:pt x="719" y="0"/>
                  </a:moveTo>
                  <a:lnTo>
                    <a:pt x="719" y="359"/>
                  </a:lnTo>
                  <a:lnTo>
                    <a:pt x="0" y="1004"/>
                  </a:lnTo>
                  <a:lnTo>
                    <a:pt x="719" y="0"/>
                  </a:lnTo>
                  <a:close/>
                </a:path>
              </a:pathLst>
            </a:custGeom>
            <a:blipFill dpi="0" rotWithShape="0">
              <a:blip r:embed="rId38"/>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CA"/>
            </a:p>
          </p:txBody>
        </p:sp>
        <p:sp>
          <p:nvSpPr>
            <p:cNvPr id="13" name="Freeform 25">
              <a:extLst>
                <a:ext uri="{FF2B5EF4-FFF2-40B4-BE49-F238E27FC236}">
                  <a16:creationId xmlns:a16="http://schemas.microsoft.com/office/drawing/2014/main" id="{3971C401-89F9-4064-9E3C-54DE9C9A8C7F}"/>
                </a:ext>
              </a:extLst>
            </p:cNvPr>
            <p:cNvSpPr>
              <a:spLocks/>
            </p:cNvSpPr>
            <p:nvPr>
              <p:custDataLst>
                <p:tags r:id="rId10"/>
              </p:custDataLst>
            </p:nvPr>
          </p:nvSpPr>
          <p:spPr bwMode="auto">
            <a:xfrm>
              <a:off x="1908610" y="3128479"/>
              <a:ext cx="1141412" cy="1593850"/>
            </a:xfrm>
            <a:custGeom>
              <a:avLst/>
              <a:gdLst>
                <a:gd name="T0" fmla="*/ 1141412 w 719"/>
                <a:gd name="T1" fmla="*/ 0 h 1004"/>
                <a:gd name="T2" fmla="*/ 1141412 w 719"/>
                <a:gd name="T3" fmla="*/ 569913 h 1004"/>
                <a:gd name="T4" fmla="*/ 0 w 719"/>
                <a:gd name="T5" fmla="*/ 1593850 h 1004"/>
                <a:gd name="T6" fmla="*/ 0 60000 65536"/>
                <a:gd name="T7" fmla="*/ 0 60000 65536"/>
                <a:gd name="T8" fmla="*/ 0 60000 65536"/>
                <a:gd name="T9" fmla="*/ 0 w 719"/>
                <a:gd name="T10" fmla="*/ 0 h 1004"/>
                <a:gd name="T11" fmla="*/ 719 w 719"/>
                <a:gd name="T12" fmla="*/ 1004 h 1004"/>
              </a:gdLst>
              <a:ahLst/>
              <a:cxnLst>
                <a:cxn ang="T6">
                  <a:pos x="T0" y="T1"/>
                </a:cxn>
                <a:cxn ang="T7">
                  <a:pos x="T2" y="T3"/>
                </a:cxn>
                <a:cxn ang="T8">
                  <a:pos x="T4" y="T5"/>
                </a:cxn>
              </a:cxnLst>
              <a:rect l="T9" t="T10" r="T11" b="T12"/>
              <a:pathLst>
                <a:path w="719" h="1004">
                  <a:moveTo>
                    <a:pt x="719" y="0"/>
                  </a:moveTo>
                  <a:lnTo>
                    <a:pt x="719" y="359"/>
                  </a:lnTo>
                  <a:lnTo>
                    <a:pt x="0" y="1004"/>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14" name="Freeform 26">
              <a:extLst>
                <a:ext uri="{FF2B5EF4-FFF2-40B4-BE49-F238E27FC236}">
                  <a16:creationId xmlns:a16="http://schemas.microsoft.com/office/drawing/2014/main" id="{9AD660B4-841B-4259-B344-254CFD943936}"/>
                </a:ext>
              </a:extLst>
            </p:cNvPr>
            <p:cNvSpPr>
              <a:spLocks/>
            </p:cNvSpPr>
            <p:nvPr>
              <p:custDataLst>
                <p:tags r:id="rId11"/>
              </p:custDataLst>
            </p:nvPr>
          </p:nvSpPr>
          <p:spPr bwMode="auto">
            <a:xfrm>
              <a:off x="1718110" y="2912579"/>
              <a:ext cx="266700" cy="506413"/>
            </a:xfrm>
            <a:custGeom>
              <a:avLst/>
              <a:gdLst>
                <a:gd name="T0" fmla="*/ 0 w 168"/>
                <a:gd name="T1" fmla="*/ 506413 h 319"/>
                <a:gd name="T2" fmla="*/ 0 w 168"/>
                <a:gd name="T3" fmla="*/ 114300 h 319"/>
                <a:gd name="T4" fmla="*/ 228600 w 168"/>
                <a:gd name="T5" fmla="*/ 0 h 319"/>
                <a:gd name="T6" fmla="*/ 266700 w 168"/>
                <a:gd name="T7" fmla="*/ 393700 h 319"/>
                <a:gd name="T8" fmla="*/ 0 60000 65536"/>
                <a:gd name="T9" fmla="*/ 0 60000 65536"/>
                <a:gd name="T10" fmla="*/ 0 60000 65536"/>
                <a:gd name="T11" fmla="*/ 0 60000 65536"/>
                <a:gd name="T12" fmla="*/ 0 w 168"/>
                <a:gd name="T13" fmla="*/ 0 h 319"/>
                <a:gd name="T14" fmla="*/ 168 w 168"/>
                <a:gd name="T15" fmla="*/ 319 h 319"/>
              </a:gdLst>
              <a:ahLst/>
              <a:cxnLst>
                <a:cxn ang="T8">
                  <a:pos x="T0" y="T1"/>
                </a:cxn>
                <a:cxn ang="T9">
                  <a:pos x="T2" y="T3"/>
                </a:cxn>
                <a:cxn ang="T10">
                  <a:pos x="T4" y="T5"/>
                </a:cxn>
                <a:cxn ang="T11">
                  <a:pos x="T6" y="T7"/>
                </a:cxn>
              </a:cxnLst>
              <a:rect l="T12" t="T13" r="T14" b="T15"/>
              <a:pathLst>
                <a:path w="168" h="319">
                  <a:moveTo>
                    <a:pt x="0" y="319"/>
                  </a:moveTo>
                  <a:lnTo>
                    <a:pt x="0" y="72"/>
                  </a:lnTo>
                  <a:lnTo>
                    <a:pt x="144" y="0"/>
                  </a:lnTo>
                  <a:lnTo>
                    <a:pt x="168" y="248"/>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15" name="Oval 27">
              <a:extLst>
                <a:ext uri="{FF2B5EF4-FFF2-40B4-BE49-F238E27FC236}">
                  <a16:creationId xmlns:a16="http://schemas.microsoft.com/office/drawing/2014/main" id="{8F1A5A82-2E7F-45EA-B115-03A6EC14DC3F}"/>
                </a:ext>
              </a:extLst>
            </p:cNvPr>
            <p:cNvSpPr>
              <a:spLocks noChangeArrowheads="1"/>
            </p:cNvSpPr>
            <p:nvPr>
              <p:custDataLst>
                <p:tags r:id="rId12"/>
              </p:custDataLst>
            </p:nvPr>
          </p:nvSpPr>
          <p:spPr bwMode="auto">
            <a:xfrm>
              <a:off x="1794310" y="2647467"/>
              <a:ext cx="114300" cy="45561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CA"/>
            </a:p>
          </p:txBody>
        </p:sp>
        <p:sp>
          <p:nvSpPr>
            <p:cNvPr id="16" name="Oval 28">
              <a:extLst>
                <a:ext uri="{FF2B5EF4-FFF2-40B4-BE49-F238E27FC236}">
                  <a16:creationId xmlns:a16="http://schemas.microsoft.com/office/drawing/2014/main" id="{9E433FF5-BAB4-477D-86EA-D0D27BD6EAFD}"/>
                </a:ext>
              </a:extLst>
            </p:cNvPr>
            <p:cNvSpPr>
              <a:spLocks noChangeArrowheads="1"/>
            </p:cNvSpPr>
            <p:nvPr>
              <p:custDataLst>
                <p:tags r:id="rId13"/>
              </p:custDataLst>
            </p:nvPr>
          </p:nvSpPr>
          <p:spPr bwMode="auto">
            <a:xfrm>
              <a:off x="1794310" y="2647467"/>
              <a:ext cx="114300" cy="455612"/>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17" name="Freeform 29">
              <a:extLst>
                <a:ext uri="{FF2B5EF4-FFF2-40B4-BE49-F238E27FC236}">
                  <a16:creationId xmlns:a16="http://schemas.microsoft.com/office/drawing/2014/main" id="{4FF8058F-5721-4EFA-A60A-38FA9F8EB973}"/>
                </a:ext>
              </a:extLst>
            </p:cNvPr>
            <p:cNvSpPr>
              <a:spLocks/>
            </p:cNvSpPr>
            <p:nvPr>
              <p:custDataLst>
                <p:tags r:id="rId14"/>
              </p:custDataLst>
            </p:nvPr>
          </p:nvSpPr>
          <p:spPr bwMode="auto">
            <a:xfrm>
              <a:off x="1718110" y="3026879"/>
              <a:ext cx="203200" cy="481013"/>
            </a:xfrm>
            <a:custGeom>
              <a:avLst/>
              <a:gdLst>
                <a:gd name="T0" fmla="*/ 0 w 128"/>
                <a:gd name="T1" fmla="*/ 0 h 303"/>
                <a:gd name="T2" fmla="*/ 203200 w 128"/>
                <a:gd name="T3" fmla="*/ 481013 h 303"/>
                <a:gd name="T4" fmla="*/ 177800 w 128"/>
                <a:gd name="T5" fmla="*/ 76200 h 303"/>
                <a:gd name="T6" fmla="*/ 0 60000 65536"/>
                <a:gd name="T7" fmla="*/ 0 60000 65536"/>
                <a:gd name="T8" fmla="*/ 0 60000 65536"/>
                <a:gd name="T9" fmla="*/ 0 w 128"/>
                <a:gd name="T10" fmla="*/ 0 h 303"/>
                <a:gd name="T11" fmla="*/ 128 w 128"/>
                <a:gd name="T12" fmla="*/ 303 h 303"/>
              </a:gdLst>
              <a:ahLst/>
              <a:cxnLst>
                <a:cxn ang="T6">
                  <a:pos x="T0" y="T1"/>
                </a:cxn>
                <a:cxn ang="T7">
                  <a:pos x="T2" y="T3"/>
                </a:cxn>
                <a:cxn ang="T8">
                  <a:pos x="T4" y="T5"/>
                </a:cxn>
              </a:cxnLst>
              <a:rect l="T9" t="T10" r="T11" b="T12"/>
              <a:pathLst>
                <a:path w="128" h="303">
                  <a:moveTo>
                    <a:pt x="0" y="0"/>
                  </a:moveTo>
                  <a:lnTo>
                    <a:pt x="128" y="303"/>
                  </a:lnTo>
                  <a:lnTo>
                    <a:pt x="112" y="48"/>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18" name="Freeform 30">
              <a:extLst>
                <a:ext uri="{FF2B5EF4-FFF2-40B4-BE49-F238E27FC236}">
                  <a16:creationId xmlns:a16="http://schemas.microsoft.com/office/drawing/2014/main" id="{4790148C-5A2E-46AD-ADAC-2FCE294F877F}"/>
                </a:ext>
              </a:extLst>
            </p:cNvPr>
            <p:cNvSpPr>
              <a:spLocks/>
            </p:cNvSpPr>
            <p:nvPr>
              <p:custDataLst>
                <p:tags r:id="rId15"/>
              </p:custDataLst>
            </p:nvPr>
          </p:nvSpPr>
          <p:spPr bwMode="auto">
            <a:xfrm>
              <a:off x="1946710" y="2963379"/>
              <a:ext cx="379412" cy="366713"/>
            </a:xfrm>
            <a:custGeom>
              <a:avLst/>
              <a:gdLst>
                <a:gd name="T0" fmla="*/ 0 w 239"/>
                <a:gd name="T1" fmla="*/ 0 h 231"/>
                <a:gd name="T2" fmla="*/ 379412 w 239"/>
                <a:gd name="T3" fmla="*/ 292100 h 231"/>
                <a:gd name="T4" fmla="*/ 114300 w 239"/>
                <a:gd name="T5" fmla="*/ 366713 h 231"/>
                <a:gd name="T6" fmla="*/ 0 60000 65536"/>
                <a:gd name="T7" fmla="*/ 0 60000 65536"/>
                <a:gd name="T8" fmla="*/ 0 60000 65536"/>
                <a:gd name="T9" fmla="*/ 0 w 239"/>
                <a:gd name="T10" fmla="*/ 0 h 231"/>
                <a:gd name="T11" fmla="*/ 239 w 239"/>
                <a:gd name="T12" fmla="*/ 231 h 231"/>
              </a:gdLst>
              <a:ahLst/>
              <a:cxnLst>
                <a:cxn ang="T6">
                  <a:pos x="T0" y="T1"/>
                </a:cxn>
                <a:cxn ang="T7">
                  <a:pos x="T2" y="T3"/>
                </a:cxn>
                <a:cxn ang="T8">
                  <a:pos x="T4" y="T5"/>
                </a:cxn>
              </a:cxnLst>
              <a:rect l="T9" t="T10" r="T11" b="T12"/>
              <a:pathLst>
                <a:path w="239" h="231">
                  <a:moveTo>
                    <a:pt x="0" y="0"/>
                  </a:moveTo>
                  <a:lnTo>
                    <a:pt x="239" y="184"/>
                  </a:lnTo>
                  <a:lnTo>
                    <a:pt x="72" y="231"/>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19" name="Freeform 31">
              <a:extLst>
                <a:ext uri="{FF2B5EF4-FFF2-40B4-BE49-F238E27FC236}">
                  <a16:creationId xmlns:a16="http://schemas.microsoft.com/office/drawing/2014/main" id="{244676F7-DB59-4B97-B08A-200F971967D3}"/>
                </a:ext>
              </a:extLst>
            </p:cNvPr>
            <p:cNvSpPr>
              <a:spLocks/>
            </p:cNvSpPr>
            <p:nvPr>
              <p:custDataLst>
                <p:tags r:id="rId16"/>
              </p:custDataLst>
            </p:nvPr>
          </p:nvSpPr>
          <p:spPr bwMode="auto">
            <a:xfrm>
              <a:off x="1946710" y="3242779"/>
              <a:ext cx="506412" cy="315913"/>
            </a:xfrm>
            <a:custGeom>
              <a:avLst/>
              <a:gdLst>
                <a:gd name="T0" fmla="*/ 0 w 319"/>
                <a:gd name="T1" fmla="*/ 163513 h 199"/>
                <a:gd name="T2" fmla="*/ 279400 w 319"/>
                <a:gd name="T3" fmla="*/ 315913 h 199"/>
                <a:gd name="T4" fmla="*/ 506412 w 319"/>
                <a:gd name="T5" fmla="*/ 138113 h 199"/>
                <a:gd name="T6" fmla="*/ 190500 w 319"/>
                <a:gd name="T7" fmla="*/ 0 h 199"/>
                <a:gd name="T8" fmla="*/ 0 w 319"/>
                <a:gd name="T9" fmla="*/ 163513 h 199"/>
                <a:gd name="T10" fmla="*/ 0 60000 65536"/>
                <a:gd name="T11" fmla="*/ 0 60000 65536"/>
                <a:gd name="T12" fmla="*/ 0 60000 65536"/>
                <a:gd name="T13" fmla="*/ 0 60000 65536"/>
                <a:gd name="T14" fmla="*/ 0 60000 65536"/>
                <a:gd name="T15" fmla="*/ 0 w 319"/>
                <a:gd name="T16" fmla="*/ 0 h 199"/>
                <a:gd name="T17" fmla="*/ 319 w 319"/>
                <a:gd name="T18" fmla="*/ 199 h 199"/>
              </a:gdLst>
              <a:ahLst/>
              <a:cxnLst>
                <a:cxn ang="T10">
                  <a:pos x="T0" y="T1"/>
                </a:cxn>
                <a:cxn ang="T11">
                  <a:pos x="T2" y="T3"/>
                </a:cxn>
                <a:cxn ang="T12">
                  <a:pos x="T4" y="T5"/>
                </a:cxn>
                <a:cxn ang="T13">
                  <a:pos x="T6" y="T7"/>
                </a:cxn>
                <a:cxn ang="T14">
                  <a:pos x="T8" y="T9"/>
                </a:cxn>
              </a:cxnLst>
              <a:rect l="T15" t="T16" r="T17" b="T18"/>
              <a:pathLst>
                <a:path w="319" h="199">
                  <a:moveTo>
                    <a:pt x="0" y="103"/>
                  </a:moveTo>
                  <a:lnTo>
                    <a:pt x="176" y="199"/>
                  </a:lnTo>
                  <a:lnTo>
                    <a:pt x="319" y="87"/>
                  </a:lnTo>
                  <a:lnTo>
                    <a:pt x="120" y="0"/>
                  </a:lnTo>
                  <a:lnTo>
                    <a:pt x="0" y="103"/>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20" name="Freeform 32">
              <a:extLst>
                <a:ext uri="{FF2B5EF4-FFF2-40B4-BE49-F238E27FC236}">
                  <a16:creationId xmlns:a16="http://schemas.microsoft.com/office/drawing/2014/main" id="{7F85D255-A071-4832-808C-27430FA233C9}"/>
                </a:ext>
              </a:extLst>
            </p:cNvPr>
            <p:cNvSpPr>
              <a:spLocks/>
            </p:cNvSpPr>
            <p:nvPr>
              <p:custDataLst>
                <p:tags r:id="rId17"/>
              </p:custDataLst>
            </p:nvPr>
          </p:nvSpPr>
          <p:spPr bwMode="auto">
            <a:xfrm>
              <a:off x="1972110" y="3268179"/>
              <a:ext cx="506412" cy="315913"/>
            </a:xfrm>
            <a:custGeom>
              <a:avLst/>
              <a:gdLst>
                <a:gd name="T0" fmla="*/ 0 w 319"/>
                <a:gd name="T1" fmla="*/ 176213 h 199"/>
                <a:gd name="T2" fmla="*/ 279400 w 319"/>
                <a:gd name="T3" fmla="*/ 315913 h 199"/>
                <a:gd name="T4" fmla="*/ 506412 w 319"/>
                <a:gd name="T5" fmla="*/ 138113 h 199"/>
                <a:gd name="T6" fmla="*/ 203200 w 319"/>
                <a:gd name="T7" fmla="*/ 0 h 199"/>
                <a:gd name="T8" fmla="*/ 0 w 319"/>
                <a:gd name="T9" fmla="*/ 176213 h 199"/>
                <a:gd name="T10" fmla="*/ 0 60000 65536"/>
                <a:gd name="T11" fmla="*/ 0 60000 65536"/>
                <a:gd name="T12" fmla="*/ 0 60000 65536"/>
                <a:gd name="T13" fmla="*/ 0 60000 65536"/>
                <a:gd name="T14" fmla="*/ 0 60000 65536"/>
                <a:gd name="T15" fmla="*/ 0 w 319"/>
                <a:gd name="T16" fmla="*/ 0 h 199"/>
                <a:gd name="T17" fmla="*/ 319 w 319"/>
                <a:gd name="T18" fmla="*/ 199 h 199"/>
              </a:gdLst>
              <a:ahLst/>
              <a:cxnLst>
                <a:cxn ang="T10">
                  <a:pos x="T0" y="T1"/>
                </a:cxn>
                <a:cxn ang="T11">
                  <a:pos x="T2" y="T3"/>
                </a:cxn>
                <a:cxn ang="T12">
                  <a:pos x="T4" y="T5"/>
                </a:cxn>
                <a:cxn ang="T13">
                  <a:pos x="T6" y="T7"/>
                </a:cxn>
                <a:cxn ang="T14">
                  <a:pos x="T8" y="T9"/>
                </a:cxn>
              </a:cxnLst>
              <a:rect l="T15" t="T16" r="T17" b="T18"/>
              <a:pathLst>
                <a:path w="319" h="199">
                  <a:moveTo>
                    <a:pt x="0" y="111"/>
                  </a:moveTo>
                  <a:lnTo>
                    <a:pt x="176" y="199"/>
                  </a:lnTo>
                  <a:lnTo>
                    <a:pt x="319" y="87"/>
                  </a:lnTo>
                  <a:lnTo>
                    <a:pt x="128" y="0"/>
                  </a:lnTo>
                  <a:lnTo>
                    <a:pt x="0" y="111"/>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21" name="Freeform 33">
              <a:extLst>
                <a:ext uri="{FF2B5EF4-FFF2-40B4-BE49-F238E27FC236}">
                  <a16:creationId xmlns:a16="http://schemas.microsoft.com/office/drawing/2014/main" id="{0EAA3579-4B41-4D00-8AA5-7B4F67B70A88}"/>
                </a:ext>
              </a:extLst>
            </p:cNvPr>
            <p:cNvSpPr>
              <a:spLocks/>
            </p:cNvSpPr>
            <p:nvPr>
              <p:custDataLst>
                <p:tags r:id="rId18"/>
              </p:custDataLst>
            </p:nvPr>
          </p:nvSpPr>
          <p:spPr bwMode="auto">
            <a:xfrm>
              <a:off x="1997510" y="3293579"/>
              <a:ext cx="519112" cy="315913"/>
            </a:xfrm>
            <a:custGeom>
              <a:avLst/>
              <a:gdLst>
                <a:gd name="T0" fmla="*/ 0 w 327"/>
                <a:gd name="T1" fmla="*/ 176213 h 199"/>
                <a:gd name="T2" fmla="*/ 292100 w 327"/>
                <a:gd name="T3" fmla="*/ 315913 h 199"/>
                <a:gd name="T4" fmla="*/ 519112 w 327"/>
                <a:gd name="T5" fmla="*/ 150813 h 199"/>
                <a:gd name="T6" fmla="*/ 203200 w 327"/>
                <a:gd name="T7" fmla="*/ 0 h 199"/>
                <a:gd name="T8" fmla="*/ 0 w 327"/>
                <a:gd name="T9" fmla="*/ 176213 h 199"/>
                <a:gd name="T10" fmla="*/ 0 60000 65536"/>
                <a:gd name="T11" fmla="*/ 0 60000 65536"/>
                <a:gd name="T12" fmla="*/ 0 60000 65536"/>
                <a:gd name="T13" fmla="*/ 0 60000 65536"/>
                <a:gd name="T14" fmla="*/ 0 60000 65536"/>
                <a:gd name="T15" fmla="*/ 0 w 327"/>
                <a:gd name="T16" fmla="*/ 0 h 199"/>
                <a:gd name="T17" fmla="*/ 327 w 327"/>
                <a:gd name="T18" fmla="*/ 199 h 199"/>
              </a:gdLst>
              <a:ahLst/>
              <a:cxnLst>
                <a:cxn ang="T10">
                  <a:pos x="T0" y="T1"/>
                </a:cxn>
                <a:cxn ang="T11">
                  <a:pos x="T2" y="T3"/>
                </a:cxn>
                <a:cxn ang="T12">
                  <a:pos x="T4" y="T5"/>
                </a:cxn>
                <a:cxn ang="T13">
                  <a:pos x="T6" y="T7"/>
                </a:cxn>
                <a:cxn ang="T14">
                  <a:pos x="T8" y="T9"/>
                </a:cxn>
              </a:cxnLst>
              <a:rect l="T15" t="T16" r="T17" b="T18"/>
              <a:pathLst>
                <a:path w="327" h="199">
                  <a:moveTo>
                    <a:pt x="0" y="111"/>
                  </a:moveTo>
                  <a:lnTo>
                    <a:pt x="184" y="199"/>
                  </a:lnTo>
                  <a:lnTo>
                    <a:pt x="327" y="95"/>
                  </a:lnTo>
                  <a:lnTo>
                    <a:pt x="128" y="0"/>
                  </a:lnTo>
                  <a:lnTo>
                    <a:pt x="0" y="111"/>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22" name="Freeform 34">
              <a:extLst>
                <a:ext uri="{FF2B5EF4-FFF2-40B4-BE49-F238E27FC236}">
                  <a16:creationId xmlns:a16="http://schemas.microsoft.com/office/drawing/2014/main" id="{2070FB17-A27F-4F1D-806D-52AC4510B4D2}"/>
                </a:ext>
              </a:extLst>
            </p:cNvPr>
            <p:cNvSpPr>
              <a:spLocks/>
            </p:cNvSpPr>
            <p:nvPr>
              <p:custDataLst>
                <p:tags r:id="rId19"/>
              </p:custDataLst>
            </p:nvPr>
          </p:nvSpPr>
          <p:spPr bwMode="auto">
            <a:xfrm>
              <a:off x="2022910" y="3330092"/>
              <a:ext cx="519112" cy="304800"/>
            </a:xfrm>
            <a:custGeom>
              <a:avLst/>
              <a:gdLst>
                <a:gd name="T0" fmla="*/ 0 w 327"/>
                <a:gd name="T1" fmla="*/ 165100 h 192"/>
                <a:gd name="T2" fmla="*/ 290512 w 327"/>
                <a:gd name="T3" fmla="*/ 304800 h 192"/>
                <a:gd name="T4" fmla="*/ 519112 w 327"/>
                <a:gd name="T5" fmla="*/ 139700 h 192"/>
                <a:gd name="T6" fmla="*/ 203200 w 327"/>
                <a:gd name="T7" fmla="*/ 0 h 192"/>
                <a:gd name="T8" fmla="*/ 0 w 327"/>
                <a:gd name="T9" fmla="*/ 165100 h 192"/>
                <a:gd name="T10" fmla="*/ 0 60000 65536"/>
                <a:gd name="T11" fmla="*/ 0 60000 65536"/>
                <a:gd name="T12" fmla="*/ 0 60000 65536"/>
                <a:gd name="T13" fmla="*/ 0 60000 65536"/>
                <a:gd name="T14" fmla="*/ 0 60000 65536"/>
                <a:gd name="T15" fmla="*/ 0 w 327"/>
                <a:gd name="T16" fmla="*/ 0 h 192"/>
                <a:gd name="T17" fmla="*/ 327 w 327"/>
                <a:gd name="T18" fmla="*/ 192 h 192"/>
              </a:gdLst>
              <a:ahLst/>
              <a:cxnLst>
                <a:cxn ang="T10">
                  <a:pos x="T0" y="T1"/>
                </a:cxn>
                <a:cxn ang="T11">
                  <a:pos x="T2" y="T3"/>
                </a:cxn>
                <a:cxn ang="T12">
                  <a:pos x="T4" y="T5"/>
                </a:cxn>
                <a:cxn ang="T13">
                  <a:pos x="T6" y="T7"/>
                </a:cxn>
                <a:cxn ang="T14">
                  <a:pos x="T8" y="T9"/>
                </a:cxn>
              </a:cxnLst>
              <a:rect l="T15" t="T16" r="T17" b="T18"/>
              <a:pathLst>
                <a:path w="327" h="192">
                  <a:moveTo>
                    <a:pt x="0" y="104"/>
                  </a:moveTo>
                  <a:lnTo>
                    <a:pt x="183" y="192"/>
                  </a:lnTo>
                  <a:lnTo>
                    <a:pt x="327" y="88"/>
                  </a:lnTo>
                  <a:lnTo>
                    <a:pt x="128" y="0"/>
                  </a:lnTo>
                  <a:lnTo>
                    <a:pt x="0" y="104"/>
                  </a:lnTo>
                  <a:close/>
                </a:path>
              </a:pathLst>
            </a:custGeom>
            <a:blipFill dpi="0" rotWithShape="0">
              <a:blip r:embed="rId39"/>
              <a:srcRect/>
              <a:tile tx="0" ty="0" sx="100000" sy="100000" flip="none" algn="tl"/>
            </a:blipFill>
            <a:ln w="12700">
              <a:solidFill>
                <a:srgbClr val="000000"/>
              </a:solidFill>
              <a:prstDash val="solid"/>
              <a:round/>
              <a:headEnd/>
              <a:tailEnd/>
            </a:ln>
          </p:spPr>
          <p:txBody>
            <a:bodyPr/>
            <a:lstStyle/>
            <a:p>
              <a:endParaRPr lang="fr-CA"/>
            </a:p>
          </p:txBody>
        </p:sp>
        <p:sp>
          <p:nvSpPr>
            <p:cNvPr id="23" name="Rectangle 35">
              <a:extLst>
                <a:ext uri="{FF2B5EF4-FFF2-40B4-BE49-F238E27FC236}">
                  <a16:creationId xmlns:a16="http://schemas.microsoft.com/office/drawing/2014/main" id="{8D0CDDAB-5768-4B8F-92C4-9F0F37BD9260}"/>
                </a:ext>
              </a:extLst>
            </p:cNvPr>
            <p:cNvSpPr>
              <a:spLocks noChangeArrowheads="1"/>
            </p:cNvSpPr>
            <p:nvPr>
              <p:custDataLst>
                <p:tags r:id="rId20"/>
              </p:custDataLst>
            </p:nvPr>
          </p:nvSpPr>
          <p:spPr bwMode="auto">
            <a:xfrm>
              <a:off x="4596247" y="4154004"/>
              <a:ext cx="963613"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Helvetica" pitchFamily="-128" charset="0"/>
                </a:rPr>
                <a:t>staffing?</a:t>
              </a:r>
              <a:endParaRPr lang="en-US"/>
            </a:p>
          </p:txBody>
        </p:sp>
        <p:sp>
          <p:nvSpPr>
            <p:cNvPr id="24" name="Rectangle 36">
              <a:extLst>
                <a:ext uri="{FF2B5EF4-FFF2-40B4-BE49-F238E27FC236}">
                  <a16:creationId xmlns:a16="http://schemas.microsoft.com/office/drawing/2014/main" id="{977BD7BC-2966-49DD-8285-1A59FB8518A1}"/>
                </a:ext>
              </a:extLst>
            </p:cNvPr>
            <p:cNvSpPr>
              <a:spLocks noChangeArrowheads="1"/>
            </p:cNvSpPr>
            <p:nvPr>
              <p:custDataLst>
                <p:tags r:id="rId21"/>
              </p:custDataLst>
            </p:nvPr>
          </p:nvSpPr>
          <p:spPr bwMode="auto">
            <a:xfrm>
              <a:off x="4634347" y="2926867"/>
              <a:ext cx="1981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CA">
                  <a:solidFill>
                    <a:srgbClr val="000000"/>
                  </a:solidFill>
                  <a:latin typeface="Helvetica" pitchFamily="-128" charset="0"/>
                </a:rPr>
                <a:t>estimation de coût</a:t>
              </a:r>
              <a:r>
                <a:rPr lang="en-US">
                  <a:solidFill>
                    <a:srgbClr val="000000"/>
                  </a:solidFill>
                  <a:latin typeface="Helvetica" pitchFamily="-128" charset="0"/>
                </a:rPr>
                <a:t>?</a:t>
              </a:r>
              <a:endParaRPr lang="en-US"/>
            </a:p>
          </p:txBody>
        </p:sp>
        <p:sp>
          <p:nvSpPr>
            <p:cNvPr id="25" name="Rectangle 37">
              <a:extLst>
                <a:ext uri="{FF2B5EF4-FFF2-40B4-BE49-F238E27FC236}">
                  <a16:creationId xmlns:a16="http://schemas.microsoft.com/office/drawing/2014/main" id="{94261709-50FA-43E1-B077-4C8232ACE83F}"/>
                </a:ext>
              </a:extLst>
            </p:cNvPr>
            <p:cNvSpPr>
              <a:spLocks noChangeArrowheads="1"/>
            </p:cNvSpPr>
            <p:nvPr>
              <p:custDataLst>
                <p:tags r:id="rId22"/>
              </p:custDataLst>
            </p:nvPr>
          </p:nvSpPr>
          <p:spPr bwMode="auto">
            <a:xfrm>
              <a:off x="4823260" y="3344379"/>
              <a:ext cx="2197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CA">
                  <a:solidFill>
                    <a:srgbClr val="000000"/>
                  </a:solidFill>
                  <a:latin typeface="Helvetica" pitchFamily="-128" charset="0"/>
                </a:rPr>
                <a:t>échéancier du projet</a:t>
              </a:r>
              <a:r>
                <a:rPr lang="en-US">
                  <a:solidFill>
                    <a:srgbClr val="000000"/>
                  </a:solidFill>
                  <a:latin typeface="Helvetica" pitchFamily="-128" charset="0"/>
                </a:rPr>
                <a:t>?</a:t>
              </a:r>
              <a:endParaRPr lang="en-US"/>
            </a:p>
          </p:txBody>
        </p:sp>
        <p:sp>
          <p:nvSpPr>
            <p:cNvPr id="26" name="Rectangle 38">
              <a:extLst>
                <a:ext uri="{FF2B5EF4-FFF2-40B4-BE49-F238E27FC236}">
                  <a16:creationId xmlns:a16="http://schemas.microsoft.com/office/drawing/2014/main" id="{BAA5EEBD-58CB-4094-A85A-0D4263BD7ABE}"/>
                </a:ext>
              </a:extLst>
            </p:cNvPr>
            <p:cNvSpPr>
              <a:spLocks noChangeArrowheads="1"/>
            </p:cNvSpPr>
            <p:nvPr>
              <p:custDataLst>
                <p:tags r:id="rId23"/>
              </p:custDataLst>
            </p:nvPr>
          </p:nvSpPr>
          <p:spPr bwMode="auto">
            <a:xfrm>
              <a:off x="4148572" y="4560404"/>
              <a:ext cx="1536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CA">
                  <a:solidFill>
                    <a:srgbClr val="000000"/>
                  </a:solidFill>
                  <a:latin typeface="Helvetica" pitchFamily="-128" charset="0"/>
                </a:rPr>
                <a:t>suivi de projet</a:t>
              </a:r>
              <a:r>
                <a:rPr lang="en-US">
                  <a:solidFill>
                    <a:srgbClr val="000000"/>
                  </a:solidFill>
                  <a:latin typeface="Helvetica" pitchFamily="-128" charset="0"/>
                </a:rPr>
                <a:t>?</a:t>
              </a:r>
              <a:endParaRPr lang="en-US"/>
            </a:p>
          </p:txBody>
        </p:sp>
        <p:sp>
          <p:nvSpPr>
            <p:cNvPr id="27" name="Rectangle 40">
              <a:extLst>
                <a:ext uri="{FF2B5EF4-FFF2-40B4-BE49-F238E27FC236}">
                  <a16:creationId xmlns:a16="http://schemas.microsoft.com/office/drawing/2014/main" id="{D2C099B7-125E-4356-B578-5CF4E207DC7D}"/>
                </a:ext>
              </a:extLst>
            </p:cNvPr>
            <p:cNvSpPr>
              <a:spLocks noChangeArrowheads="1"/>
            </p:cNvSpPr>
            <p:nvPr>
              <p:custDataLst>
                <p:tags r:id="rId24"/>
              </p:custDataLst>
            </p:nvPr>
          </p:nvSpPr>
          <p:spPr bwMode="auto">
            <a:xfrm>
              <a:off x="4721660" y="3761892"/>
              <a:ext cx="3048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CA">
                  <a:solidFill>
                    <a:srgbClr val="000000"/>
                  </a:solidFill>
                  <a:latin typeface="Helvetica" pitchFamily="-128" charset="0"/>
                </a:rPr>
                <a:t>communication avec le client</a:t>
              </a:r>
              <a:r>
                <a:rPr lang="en-US">
                  <a:solidFill>
                    <a:srgbClr val="000000"/>
                  </a:solidFill>
                  <a:latin typeface="Helvetica" pitchFamily="-128" charset="0"/>
                </a:rPr>
                <a:t>?</a:t>
              </a:r>
              <a:endParaRPr lang="en-US"/>
            </a:p>
          </p:txBody>
        </p:sp>
        <p:sp>
          <p:nvSpPr>
            <p:cNvPr id="28" name="Line 41">
              <a:extLst>
                <a:ext uri="{FF2B5EF4-FFF2-40B4-BE49-F238E27FC236}">
                  <a16:creationId xmlns:a16="http://schemas.microsoft.com/office/drawing/2014/main" id="{1EEE3FB1-2371-474A-A954-D7E1A11DB0AC}"/>
                </a:ext>
              </a:extLst>
            </p:cNvPr>
            <p:cNvSpPr>
              <a:spLocks noChangeShapeType="1"/>
            </p:cNvSpPr>
            <p:nvPr>
              <p:custDataLst>
                <p:tags r:id="rId25"/>
              </p:custDataLst>
            </p:nvPr>
          </p:nvSpPr>
          <p:spPr bwMode="auto">
            <a:xfrm flipV="1">
              <a:off x="2200710" y="2141054"/>
              <a:ext cx="1241425" cy="6334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fr-CA"/>
            </a:p>
          </p:txBody>
        </p:sp>
        <p:sp>
          <p:nvSpPr>
            <p:cNvPr id="29" name="Line 42">
              <a:extLst>
                <a:ext uri="{FF2B5EF4-FFF2-40B4-BE49-F238E27FC236}">
                  <a16:creationId xmlns:a16="http://schemas.microsoft.com/office/drawing/2014/main" id="{997866C6-E1B8-49BC-A5B2-7156CBD347BD}"/>
                </a:ext>
              </a:extLst>
            </p:cNvPr>
            <p:cNvSpPr>
              <a:spLocks noChangeShapeType="1"/>
            </p:cNvSpPr>
            <p:nvPr>
              <p:custDataLst>
                <p:tags r:id="rId26"/>
              </p:custDataLst>
            </p:nvPr>
          </p:nvSpPr>
          <p:spPr bwMode="auto">
            <a:xfrm flipV="1">
              <a:off x="2264210" y="2749067"/>
              <a:ext cx="1989137" cy="2651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fr-CA"/>
            </a:p>
          </p:txBody>
        </p:sp>
        <p:sp>
          <p:nvSpPr>
            <p:cNvPr id="30" name="Line 43">
              <a:extLst>
                <a:ext uri="{FF2B5EF4-FFF2-40B4-BE49-F238E27FC236}">
                  <a16:creationId xmlns:a16="http://schemas.microsoft.com/office/drawing/2014/main" id="{328BC096-C526-4BD6-B955-E7A770B0FC51}"/>
                </a:ext>
              </a:extLst>
            </p:cNvPr>
            <p:cNvSpPr>
              <a:spLocks noChangeShapeType="1"/>
            </p:cNvSpPr>
            <p:nvPr>
              <p:custDataLst>
                <p:tags r:id="rId27"/>
              </p:custDataLst>
            </p:nvPr>
          </p:nvSpPr>
          <p:spPr bwMode="auto">
            <a:xfrm>
              <a:off x="2326122" y="3191979"/>
              <a:ext cx="2357438" cy="2651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fr-CA"/>
            </a:p>
          </p:txBody>
        </p:sp>
        <p:sp>
          <p:nvSpPr>
            <p:cNvPr id="31" name="Line 44">
              <a:extLst>
                <a:ext uri="{FF2B5EF4-FFF2-40B4-BE49-F238E27FC236}">
                  <a16:creationId xmlns:a16="http://schemas.microsoft.com/office/drawing/2014/main" id="{F1DE486E-3AE6-4E45-BD9D-0796D8486460}"/>
                </a:ext>
              </a:extLst>
            </p:cNvPr>
            <p:cNvSpPr>
              <a:spLocks noChangeShapeType="1"/>
            </p:cNvSpPr>
            <p:nvPr>
              <p:custDataLst>
                <p:tags r:id="rId28"/>
              </p:custDataLst>
            </p:nvPr>
          </p:nvSpPr>
          <p:spPr bwMode="auto">
            <a:xfrm>
              <a:off x="2516622" y="3342792"/>
              <a:ext cx="2092325" cy="5318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fr-CA"/>
            </a:p>
          </p:txBody>
        </p:sp>
        <p:sp>
          <p:nvSpPr>
            <p:cNvPr id="32" name="Line 45">
              <a:extLst>
                <a:ext uri="{FF2B5EF4-FFF2-40B4-BE49-F238E27FC236}">
                  <a16:creationId xmlns:a16="http://schemas.microsoft.com/office/drawing/2014/main" id="{BBAB2A5D-F250-4E1B-8C24-C42A37D045D1}"/>
                </a:ext>
              </a:extLst>
            </p:cNvPr>
            <p:cNvSpPr>
              <a:spLocks noChangeShapeType="1"/>
            </p:cNvSpPr>
            <p:nvPr>
              <p:custDataLst>
                <p:tags r:id="rId29"/>
              </p:custDataLst>
            </p:nvPr>
          </p:nvSpPr>
          <p:spPr bwMode="auto">
            <a:xfrm>
              <a:off x="2389622" y="3507892"/>
              <a:ext cx="2066925" cy="7715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fr-CA"/>
            </a:p>
          </p:txBody>
        </p:sp>
        <p:sp>
          <p:nvSpPr>
            <p:cNvPr id="33" name="Rectangle 47">
              <a:extLst>
                <a:ext uri="{FF2B5EF4-FFF2-40B4-BE49-F238E27FC236}">
                  <a16:creationId xmlns:a16="http://schemas.microsoft.com/office/drawing/2014/main" id="{B69A868A-5C57-4F70-89CB-BE7FC1ACD60D}"/>
                </a:ext>
              </a:extLst>
            </p:cNvPr>
            <p:cNvSpPr>
              <a:spLocks noChangeArrowheads="1"/>
            </p:cNvSpPr>
            <p:nvPr>
              <p:custDataLst>
                <p:tags r:id="rId30"/>
              </p:custDataLst>
            </p:nvPr>
          </p:nvSpPr>
          <p:spPr bwMode="auto">
            <a:xfrm>
              <a:off x="3973947" y="2231542"/>
              <a:ext cx="863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CA">
                  <a:solidFill>
                    <a:srgbClr val="000000"/>
                  </a:solidFill>
                  <a:latin typeface="Helvetica" pitchFamily="-128" charset="0"/>
                </a:rPr>
                <a:t>risques</a:t>
              </a:r>
              <a:r>
                <a:rPr lang="en-US">
                  <a:solidFill>
                    <a:srgbClr val="000000"/>
                  </a:solidFill>
                  <a:latin typeface="Helvetica" pitchFamily="-128" charset="0"/>
                </a:rPr>
                <a:t>?</a:t>
              </a:r>
              <a:endParaRPr lang="en-US"/>
            </a:p>
          </p:txBody>
        </p:sp>
        <p:sp>
          <p:nvSpPr>
            <p:cNvPr id="34" name="Line 48">
              <a:extLst>
                <a:ext uri="{FF2B5EF4-FFF2-40B4-BE49-F238E27FC236}">
                  <a16:creationId xmlns:a16="http://schemas.microsoft.com/office/drawing/2014/main" id="{EC58C1D9-1F97-41A6-862B-CFE0EC250B64}"/>
                </a:ext>
              </a:extLst>
            </p:cNvPr>
            <p:cNvSpPr>
              <a:spLocks noChangeShapeType="1"/>
            </p:cNvSpPr>
            <p:nvPr>
              <p:custDataLst>
                <p:tags r:id="rId31"/>
              </p:custDataLst>
            </p:nvPr>
          </p:nvSpPr>
          <p:spPr bwMode="auto">
            <a:xfrm>
              <a:off x="2319772" y="3493604"/>
              <a:ext cx="1676400" cy="12192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fr-CA"/>
            </a:p>
          </p:txBody>
        </p:sp>
        <p:sp>
          <p:nvSpPr>
            <p:cNvPr id="35" name="Rectangle 49">
              <a:extLst>
                <a:ext uri="{FF2B5EF4-FFF2-40B4-BE49-F238E27FC236}">
                  <a16:creationId xmlns:a16="http://schemas.microsoft.com/office/drawing/2014/main" id="{AAA74DC8-0188-43C8-8052-D71A9B2F753F}"/>
                </a:ext>
              </a:extLst>
            </p:cNvPr>
            <p:cNvSpPr>
              <a:spLocks noChangeArrowheads="1"/>
            </p:cNvSpPr>
            <p:nvPr>
              <p:custDataLst>
                <p:tags r:id="rId32"/>
              </p:custDataLst>
            </p:nvPr>
          </p:nvSpPr>
          <p:spPr bwMode="auto">
            <a:xfrm>
              <a:off x="3556435" y="1814029"/>
              <a:ext cx="1879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CA">
                  <a:solidFill>
                    <a:srgbClr val="000000"/>
                  </a:solidFill>
                  <a:latin typeface="Helvetica" pitchFamily="-128" charset="0"/>
                </a:rPr>
                <a:t>qualité du produit</a:t>
              </a:r>
              <a:r>
                <a:rPr lang="en-US">
                  <a:solidFill>
                    <a:srgbClr val="000000"/>
                  </a:solidFill>
                  <a:latin typeface="Helvetica" pitchFamily="-128" charset="0"/>
                </a:rPr>
                <a:t>?</a:t>
              </a:r>
              <a:endParaRPr lang="en-US"/>
            </a:p>
          </p:txBody>
        </p:sp>
        <p:sp>
          <p:nvSpPr>
            <p:cNvPr id="36" name="Rectangle 50">
              <a:extLst>
                <a:ext uri="{FF2B5EF4-FFF2-40B4-BE49-F238E27FC236}">
                  <a16:creationId xmlns:a16="http://schemas.microsoft.com/office/drawing/2014/main" id="{1A6A459F-84B0-4FB3-BE33-5D070EA02F10}"/>
                </a:ext>
              </a:extLst>
            </p:cNvPr>
            <p:cNvSpPr>
              <a:spLocks noChangeArrowheads="1"/>
            </p:cNvSpPr>
            <p:nvPr>
              <p:custDataLst>
                <p:tags r:id="rId33"/>
              </p:custDataLst>
            </p:nvPr>
          </p:nvSpPr>
          <p:spPr bwMode="auto">
            <a:xfrm>
              <a:off x="4367647" y="2560154"/>
              <a:ext cx="1130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CA">
                  <a:solidFill>
                    <a:srgbClr val="000000"/>
                  </a:solidFill>
                  <a:latin typeface="Helvetica" pitchFamily="-128" charset="0"/>
                </a:rPr>
                <a:t>métriques</a:t>
              </a:r>
              <a:r>
                <a:rPr lang="en-US">
                  <a:solidFill>
                    <a:srgbClr val="000000"/>
                  </a:solidFill>
                  <a:latin typeface="Helvetica" pitchFamily="-128" charset="0"/>
                </a:rPr>
                <a:t>?</a:t>
              </a:r>
              <a:endParaRPr lang="en-US"/>
            </a:p>
          </p:txBody>
        </p:sp>
        <p:sp>
          <p:nvSpPr>
            <p:cNvPr id="37" name="Line 51">
              <a:extLst>
                <a:ext uri="{FF2B5EF4-FFF2-40B4-BE49-F238E27FC236}">
                  <a16:creationId xmlns:a16="http://schemas.microsoft.com/office/drawing/2014/main" id="{B7D8BA6A-B944-4439-8195-050A1D9DB385}"/>
                </a:ext>
              </a:extLst>
            </p:cNvPr>
            <p:cNvSpPr>
              <a:spLocks noChangeShapeType="1"/>
            </p:cNvSpPr>
            <p:nvPr>
              <p:custDataLst>
                <p:tags r:id="rId34"/>
              </p:custDataLst>
            </p:nvPr>
          </p:nvSpPr>
          <p:spPr bwMode="auto">
            <a:xfrm flipV="1">
              <a:off x="2264210" y="2395054"/>
              <a:ext cx="1597025" cy="4937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fr-CA"/>
            </a:p>
          </p:txBody>
        </p:sp>
        <p:sp>
          <p:nvSpPr>
            <p:cNvPr id="38" name="Line 52">
              <a:extLst>
                <a:ext uri="{FF2B5EF4-FFF2-40B4-BE49-F238E27FC236}">
                  <a16:creationId xmlns:a16="http://schemas.microsoft.com/office/drawing/2014/main" id="{A50E4006-CB8C-43CF-9838-FB7AA1E6D403}"/>
                </a:ext>
              </a:extLst>
            </p:cNvPr>
            <p:cNvSpPr>
              <a:spLocks noChangeShapeType="1"/>
            </p:cNvSpPr>
            <p:nvPr>
              <p:custDataLst>
                <p:tags r:id="rId35"/>
              </p:custDataLst>
            </p:nvPr>
          </p:nvSpPr>
          <p:spPr bwMode="auto">
            <a:xfrm flipV="1">
              <a:off x="2338822" y="3077679"/>
              <a:ext cx="2168525" cy="381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fr-CA"/>
            </a:p>
          </p:txBody>
        </p:sp>
      </p:grpSp>
    </p:spTree>
    <p:extLst>
      <p:ext uri="{BB962C8B-B14F-4D97-AF65-F5344CB8AC3E}">
        <p14:creationId xmlns:p14="http://schemas.microsoft.com/office/powerpoint/2010/main" val="1044139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fontScale="90000"/>
          </a:bodyPr>
          <a:lstStyle/>
          <a:p>
            <a:r>
              <a:rPr lang="fr-CA" dirty="0"/>
              <a:t>Questions pertinentes pour un projet</a:t>
            </a:r>
            <a:endParaRPr lang="en-US" altLang="fr-FR" dirty="0"/>
          </a:p>
        </p:txBody>
      </p:sp>
      <p:sp>
        <p:nvSpPr>
          <p:cNvPr id="4101" name="Rectangle 3"/>
          <p:cNvSpPr>
            <a:spLocks noGrp="1" noChangeArrowheads="1"/>
          </p:cNvSpPr>
          <p:nvPr>
            <p:ph idx="1"/>
            <p:custDataLst>
              <p:tags r:id="rId2"/>
            </p:custDataLst>
          </p:nvPr>
        </p:nvSpPr>
        <p:spPr/>
        <p:txBody>
          <a:bodyPr>
            <a:normAutofit/>
          </a:bodyPr>
          <a:lstStyle/>
          <a:p>
            <a:r>
              <a:rPr lang="fr-CA" altLang="fr-FR" dirty="0"/>
              <a:t>Pourquoi faut-il développer le système?</a:t>
            </a:r>
          </a:p>
          <a:p>
            <a:r>
              <a:rPr lang="fr-CA" altLang="fr-FR" dirty="0"/>
              <a:t>Quoi devra être fait? Quand?</a:t>
            </a:r>
          </a:p>
          <a:p>
            <a:r>
              <a:rPr lang="fr-CA" altLang="fr-FR" dirty="0"/>
              <a:t>Qui est responsable d’une fonction?</a:t>
            </a:r>
          </a:p>
          <a:p>
            <a:r>
              <a:rPr lang="fr-CA" altLang="fr-FR" dirty="0"/>
              <a:t>Où sont organisationnellement localisés?</a:t>
            </a:r>
          </a:p>
          <a:p>
            <a:r>
              <a:rPr lang="fr-CA" altLang="fr-FR" dirty="0"/>
              <a:t>Comment le travail doit être fait techniquement et comment il doit être géré?</a:t>
            </a:r>
          </a:p>
          <a:p>
            <a:r>
              <a:rPr lang="fr-CA" altLang="fr-FR" dirty="0"/>
              <a:t>Combien faut-il pour chaque ressource (exemple, personnes, logiciels, outils, bases de données)?</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26</a:t>
            </a:fld>
            <a:endParaRPr lang="en-US" altLang="en-US"/>
          </a:p>
        </p:txBody>
      </p:sp>
    </p:spTree>
    <p:extLst>
      <p:ext uri="{BB962C8B-B14F-4D97-AF65-F5344CB8AC3E}">
        <p14:creationId xmlns:p14="http://schemas.microsoft.com/office/powerpoint/2010/main" val="1629343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fontScale="90000"/>
          </a:bodyPr>
          <a:lstStyle/>
          <a:p>
            <a:r>
              <a:rPr lang="fr-CA" dirty="0"/>
              <a:t>Modèles de processus de développement</a:t>
            </a:r>
            <a:endParaRPr lang="en-US" altLang="fr-FR" dirty="0"/>
          </a:p>
        </p:txBody>
      </p:sp>
      <p:sp>
        <p:nvSpPr>
          <p:cNvPr id="4101" name="Rectangle 3"/>
          <p:cNvSpPr>
            <a:spLocks noGrp="1" noChangeArrowheads="1"/>
          </p:cNvSpPr>
          <p:nvPr>
            <p:ph idx="1"/>
            <p:custDataLst>
              <p:tags r:id="rId2"/>
            </p:custDataLst>
          </p:nvPr>
        </p:nvSpPr>
        <p:spPr/>
        <p:txBody>
          <a:bodyPr>
            <a:normAutofit lnSpcReduction="10000"/>
          </a:bodyPr>
          <a:lstStyle/>
          <a:p>
            <a:r>
              <a:rPr lang="fr-CA" altLang="fr-FR" dirty="0"/>
              <a:t>Le modèle linéaire</a:t>
            </a:r>
          </a:p>
          <a:p>
            <a:r>
              <a:rPr lang="fr-CA" altLang="fr-FR" dirty="0"/>
              <a:t>Le modèle de prototypage</a:t>
            </a:r>
          </a:p>
          <a:p>
            <a:r>
              <a:rPr lang="fr-CA" altLang="fr-FR" dirty="0"/>
              <a:t>Le modèle spiral</a:t>
            </a:r>
          </a:p>
          <a:p>
            <a:r>
              <a:rPr lang="fr-CA" altLang="fr-FR" dirty="0"/>
              <a:t>Les modèles spécialisés</a:t>
            </a:r>
          </a:p>
          <a:p>
            <a:pPr lvl="1"/>
            <a:r>
              <a:rPr lang="fr-CA" altLang="fr-FR" dirty="0"/>
              <a:t>Développement basé sur les composantes</a:t>
            </a:r>
          </a:p>
          <a:p>
            <a:pPr lvl="1"/>
            <a:r>
              <a:rPr lang="fr-CA" altLang="fr-FR" dirty="0"/>
              <a:t>Méthodes formelles</a:t>
            </a:r>
          </a:p>
          <a:p>
            <a:pPr lvl="1"/>
            <a:r>
              <a:rPr lang="fr-CA" altLang="fr-FR" dirty="0"/>
              <a:t>Le processus unifié</a:t>
            </a:r>
          </a:p>
          <a:p>
            <a:pPr lvl="1"/>
            <a:r>
              <a:rPr lang="fr-CA" altLang="fr-FR" dirty="0"/>
              <a:t>Les méthodes agiles</a:t>
            </a:r>
          </a:p>
          <a:p>
            <a:pPr lvl="1"/>
            <a:r>
              <a:rPr lang="fr-CA" altLang="fr-FR" dirty="0"/>
              <a:t>DevOps</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27</a:t>
            </a:fld>
            <a:endParaRPr lang="en-US" altLang="en-US"/>
          </a:p>
        </p:txBody>
      </p:sp>
    </p:spTree>
    <p:extLst>
      <p:ext uri="{BB962C8B-B14F-4D97-AF65-F5344CB8AC3E}">
        <p14:creationId xmlns:p14="http://schemas.microsoft.com/office/powerpoint/2010/main" val="1576538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Modèle linéaire</a:t>
            </a:r>
            <a:endParaRPr lang="en-US" altLang="fr-FR" dirty="0"/>
          </a:p>
        </p:txBody>
      </p:sp>
      <p:sp>
        <p:nvSpPr>
          <p:cNvPr id="4101" name="Rectangle 3"/>
          <p:cNvSpPr>
            <a:spLocks noGrp="1" noChangeArrowheads="1"/>
          </p:cNvSpPr>
          <p:nvPr>
            <p:ph idx="1"/>
            <p:custDataLst>
              <p:tags r:id="rId2"/>
            </p:custDataLst>
          </p:nvPr>
        </p:nvSpPr>
        <p:spPr>
          <a:xfrm>
            <a:off x="269562" y="4388897"/>
            <a:ext cx="4406056" cy="2469103"/>
          </a:xfrm>
        </p:spPr>
        <p:txBody>
          <a:bodyPr>
            <a:noAutofit/>
          </a:bodyPr>
          <a:lstStyle/>
          <a:p>
            <a:r>
              <a:rPr lang="fr-CA" altLang="fr-FR" sz="2400" dirty="0"/>
              <a:t>Avantages</a:t>
            </a:r>
          </a:p>
          <a:p>
            <a:pPr lvl="1"/>
            <a:r>
              <a:rPr lang="fr-CA" altLang="fr-FR" sz="2000" dirty="0"/>
              <a:t>C’est facile à comprendre et à planifier</a:t>
            </a:r>
          </a:p>
          <a:p>
            <a:pPr lvl="1"/>
            <a:r>
              <a:rPr lang="fr-CA" altLang="fr-FR" sz="2000" dirty="0"/>
              <a:t>Cela fonctionne pour de petits projets bien compris</a:t>
            </a:r>
          </a:p>
          <a:p>
            <a:pPr lvl="1"/>
            <a:r>
              <a:rPr lang="fr-CA" altLang="fr-FR" sz="2000" dirty="0"/>
              <a:t>L’analyse et les tests sont simples</a:t>
            </a:r>
          </a:p>
        </p:txBody>
      </p:sp>
      <p:sp>
        <p:nvSpPr>
          <p:cNvPr id="4099" name="Espace réservé du numéro de diapositive 4"/>
          <p:cNvSpPr>
            <a:spLocks noGrp="1"/>
          </p:cNvSpPr>
          <p:nvPr>
            <p:ph type="sldNum" sz="quarter" idx="12"/>
            <p:custDataLst>
              <p:tags r:id="rId3"/>
            </p:custDataLst>
          </p:nvPr>
        </p:nvSpPr>
        <p:spPr>
          <a:xfrm>
            <a:off x="6781800" y="6541928"/>
            <a:ext cx="2133600" cy="316072"/>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28</a:t>
            </a:fld>
            <a:endParaRPr lang="en-US" altLang="en-US" dirty="0"/>
          </a:p>
        </p:txBody>
      </p:sp>
      <p:pic>
        <p:nvPicPr>
          <p:cNvPr id="5" name="Picture 10" descr="The diagram displays the waterfall process model.&#10;">
            <a:extLst>
              <a:ext uri="{FF2B5EF4-FFF2-40B4-BE49-F238E27FC236}">
                <a16:creationId xmlns:a16="http://schemas.microsoft.com/office/drawing/2014/main" id="{18D59021-0C08-49B6-93BA-0A70EAED4A4B}"/>
              </a:ext>
            </a:extLst>
          </p:cNvPr>
          <p:cNvPicPr>
            <a:picLocks noChangeAspect="1"/>
          </p:cNvPicPr>
          <p:nvPr>
            <p:custDataLst>
              <p:tags r:id="rId4"/>
            </p:custDataLst>
          </p:nvPr>
        </p:nvPicPr>
        <p:blipFill>
          <a:blip r:embed="rId8">
            <a:extLst>
              <a:ext uri="{28A0092B-C50C-407E-A947-70E740481C1C}">
                <a14:useLocalDpi xmlns:a14="http://schemas.microsoft.com/office/drawing/2010/main" val="0"/>
              </a:ext>
            </a:extLst>
          </a:blip>
          <a:stretch>
            <a:fillRect/>
          </a:stretch>
        </p:blipFill>
        <p:spPr>
          <a:xfrm>
            <a:off x="495673" y="1412776"/>
            <a:ext cx="8152654" cy="2016224"/>
          </a:xfrm>
          <a:prstGeom prst="rect">
            <a:avLst/>
          </a:prstGeom>
        </p:spPr>
      </p:pic>
      <p:sp>
        <p:nvSpPr>
          <p:cNvPr id="6" name="Rectangle 3">
            <a:extLst>
              <a:ext uri="{FF2B5EF4-FFF2-40B4-BE49-F238E27FC236}">
                <a16:creationId xmlns:a16="http://schemas.microsoft.com/office/drawing/2014/main" id="{B9C514B4-96F7-4108-A742-C089A21D2C68}"/>
              </a:ext>
            </a:extLst>
          </p:cNvPr>
          <p:cNvSpPr txBox="1">
            <a:spLocks noChangeArrowheads="1"/>
          </p:cNvSpPr>
          <p:nvPr>
            <p:custDataLst>
              <p:tags r:id="rId5"/>
            </p:custDataLst>
          </p:nvPr>
        </p:nvSpPr>
        <p:spPr>
          <a:xfrm>
            <a:off x="4683513" y="4449902"/>
            <a:ext cx="4406056" cy="24691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fr-CA" altLang="fr-FR" sz="2400" dirty="0"/>
              <a:t>Inconvénients</a:t>
            </a:r>
          </a:p>
          <a:p>
            <a:pPr lvl="1" fontAlgn="auto">
              <a:spcAft>
                <a:spcPts val="0"/>
              </a:spcAft>
            </a:pPr>
            <a:r>
              <a:rPr lang="fr-CA" altLang="fr-FR" sz="2000" dirty="0"/>
              <a:t>Il ne s’adapte pas bien au changement</a:t>
            </a:r>
          </a:p>
          <a:p>
            <a:pPr lvl="1" fontAlgn="auto">
              <a:spcAft>
                <a:spcPts val="0"/>
              </a:spcAft>
            </a:pPr>
            <a:r>
              <a:rPr lang="fr-CA" altLang="fr-FR" sz="2000" dirty="0"/>
              <a:t>Les tests ont lieu tard dans le processus</a:t>
            </a:r>
          </a:p>
          <a:p>
            <a:pPr lvl="1" fontAlgn="auto">
              <a:spcAft>
                <a:spcPts val="0"/>
              </a:spcAft>
            </a:pPr>
            <a:r>
              <a:rPr lang="fr-CA" altLang="fr-FR" sz="2000" dirty="0"/>
              <a:t>L’approbation du client est à la fin</a:t>
            </a:r>
          </a:p>
        </p:txBody>
      </p:sp>
      <p:sp>
        <p:nvSpPr>
          <p:cNvPr id="7" name="Rectangle 3">
            <a:extLst>
              <a:ext uri="{FF2B5EF4-FFF2-40B4-BE49-F238E27FC236}">
                <a16:creationId xmlns:a16="http://schemas.microsoft.com/office/drawing/2014/main" id="{990C49F7-C8C4-40A6-8008-C994ADE6527E}"/>
              </a:ext>
            </a:extLst>
          </p:cNvPr>
          <p:cNvSpPr txBox="1">
            <a:spLocks noChangeArrowheads="1"/>
          </p:cNvSpPr>
          <p:nvPr>
            <p:custDataLst>
              <p:tags r:id="rId6"/>
            </p:custDataLst>
          </p:nvPr>
        </p:nvSpPr>
        <p:spPr>
          <a:xfrm>
            <a:off x="228600" y="3334540"/>
            <a:ext cx="8686800" cy="126904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ts val="1100"/>
              <a:buFont typeface="Wingdings" panose="05000000000000000000" pitchFamily="2" charset="2"/>
              <a:buChar char="l"/>
            </a:pPr>
            <a:r>
              <a:rPr lang="fr-CA" sz="2000" dirty="0">
                <a:solidFill>
                  <a:srgbClr val="000000"/>
                </a:solidFill>
                <a:latin typeface="Arial" panose="020B0604020202020204" pitchFamily="34" charset="0"/>
              </a:rPr>
              <a:t>Appelé aussi modèle en cascade</a:t>
            </a:r>
          </a:p>
          <a:p>
            <a:pPr>
              <a:buSzPts val="1100"/>
              <a:buFont typeface="Wingdings" panose="05000000000000000000" pitchFamily="2" charset="2"/>
              <a:buChar char="l"/>
            </a:pPr>
            <a:r>
              <a:rPr lang="fr-CA" sz="2000" dirty="0">
                <a:solidFill>
                  <a:srgbClr val="000000"/>
                </a:solidFill>
                <a:latin typeface="Arial" panose="020B0604020202020204" pitchFamily="34" charset="0"/>
              </a:rPr>
              <a:t>Suit un processus séquentiel où chaque étape doit être terminée avant que la suivante ne commence</a:t>
            </a:r>
            <a:endParaRPr lang="fr-CA" altLang="fr-FR" sz="2000" dirty="0"/>
          </a:p>
        </p:txBody>
      </p:sp>
    </p:spTree>
    <p:extLst>
      <p:ext uri="{BB962C8B-B14F-4D97-AF65-F5344CB8AC3E}">
        <p14:creationId xmlns:p14="http://schemas.microsoft.com/office/powerpoint/2010/main" val="15919190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Modèle de prototypage</a:t>
            </a:r>
            <a:endParaRPr lang="en-US" altLang="fr-FR" dirty="0"/>
          </a:p>
        </p:txBody>
      </p:sp>
      <p:sp>
        <p:nvSpPr>
          <p:cNvPr id="4101" name="Rectangle 3"/>
          <p:cNvSpPr>
            <a:spLocks noGrp="1" noChangeArrowheads="1"/>
          </p:cNvSpPr>
          <p:nvPr>
            <p:ph idx="1"/>
            <p:custDataLst>
              <p:tags r:id="rId2"/>
            </p:custDataLst>
          </p:nvPr>
        </p:nvSpPr>
        <p:spPr>
          <a:xfrm>
            <a:off x="4512310" y="1368762"/>
            <a:ext cx="4577258" cy="2988332"/>
          </a:xfrm>
        </p:spPr>
        <p:txBody>
          <a:bodyPr>
            <a:noAutofit/>
          </a:bodyPr>
          <a:lstStyle/>
          <a:p>
            <a:r>
              <a:rPr lang="fr-CA" altLang="fr-FR" sz="2200" dirty="0"/>
              <a:t>Avantages</a:t>
            </a:r>
          </a:p>
          <a:p>
            <a:pPr lvl="1"/>
            <a:r>
              <a:rPr lang="fr-CA" altLang="fr-FR" sz="1900" dirty="0"/>
              <a:t>Réduction de l’impact des changements d’exigences</a:t>
            </a:r>
          </a:p>
          <a:p>
            <a:pPr lvl="1"/>
            <a:r>
              <a:rPr lang="fr-CA" altLang="fr-FR" sz="1900" dirty="0"/>
              <a:t>Le client est impliqué tôt et souvent</a:t>
            </a:r>
          </a:p>
          <a:p>
            <a:pPr lvl="1"/>
            <a:r>
              <a:rPr lang="fr-CA" altLang="fr-FR" sz="1900" dirty="0"/>
              <a:t>Fonctionne bien pour les petits projets</a:t>
            </a:r>
          </a:p>
          <a:p>
            <a:pPr lvl="1"/>
            <a:r>
              <a:rPr lang="fr-CA" altLang="fr-FR" sz="1900" dirty="0"/>
              <a:t>Réduction de la probabilité de rejet du produit</a:t>
            </a:r>
          </a:p>
        </p:txBody>
      </p:sp>
      <p:sp>
        <p:nvSpPr>
          <p:cNvPr id="4099" name="Espace réservé du numéro de diapositive 4"/>
          <p:cNvSpPr>
            <a:spLocks noGrp="1"/>
          </p:cNvSpPr>
          <p:nvPr>
            <p:ph type="sldNum" sz="quarter" idx="12"/>
            <p:custDataLst>
              <p:tags r:id="rId3"/>
            </p:custDataLst>
          </p:nvPr>
        </p:nvSpPr>
        <p:spPr>
          <a:xfrm>
            <a:off x="6768244" y="6500499"/>
            <a:ext cx="2133600" cy="316072"/>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29</a:t>
            </a:fld>
            <a:endParaRPr lang="en-US" altLang="en-US" dirty="0"/>
          </a:p>
        </p:txBody>
      </p:sp>
      <p:sp>
        <p:nvSpPr>
          <p:cNvPr id="6" name="Rectangle 3">
            <a:extLst>
              <a:ext uri="{FF2B5EF4-FFF2-40B4-BE49-F238E27FC236}">
                <a16:creationId xmlns:a16="http://schemas.microsoft.com/office/drawing/2014/main" id="{B9C514B4-96F7-4108-A742-C089A21D2C68}"/>
              </a:ext>
            </a:extLst>
          </p:cNvPr>
          <p:cNvSpPr txBox="1">
            <a:spLocks noChangeArrowheads="1"/>
          </p:cNvSpPr>
          <p:nvPr>
            <p:custDataLst>
              <p:tags r:id="rId4"/>
            </p:custDataLst>
          </p:nvPr>
        </p:nvSpPr>
        <p:spPr>
          <a:xfrm>
            <a:off x="4566049" y="4095074"/>
            <a:ext cx="4608703" cy="24691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fr-CA" altLang="fr-FR" sz="2200" dirty="0"/>
              <a:t>Inconvénients</a:t>
            </a:r>
          </a:p>
          <a:p>
            <a:pPr lvl="1" fontAlgn="auto">
              <a:spcAft>
                <a:spcPts val="0"/>
              </a:spcAft>
            </a:pPr>
            <a:r>
              <a:rPr lang="fr-CA" altLang="fr-FR" sz="1900" dirty="0"/>
              <a:t>L’implication du client peut entraîner des retards</a:t>
            </a:r>
          </a:p>
          <a:p>
            <a:pPr lvl="1" fontAlgn="auto">
              <a:spcAft>
                <a:spcPts val="0"/>
              </a:spcAft>
            </a:pPr>
            <a:r>
              <a:rPr lang="fr-CA" altLang="fr-FR" sz="1900" dirty="0"/>
              <a:t>Tentation de «livrer» un prototype</a:t>
            </a:r>
          </a:p>
          <a:p>
            <a:pPr lvl="1" fontAlgn="auto">
              <a:spcAft>
                <a:spcPts val="0"/>
              </a:spcAft>
            </a:pPr>
            <a:r>
              <a:rPr lang="fr-CA" altLang="fr-FR" sz="1900" dirty="0"/>
              <a:t>Travail perdu dans un prototype jetable</a:t>
            </a:r>
          </a:p>
          <a:p>
            <a:pPr lvl="1" fontAlgn="auto">
              <a:spcAft>
                <a:spcPts val="0"/>
              </a:spcAft>
            </a:pPr>
            <a:r>
              <a:rPr lang="fr-CA" altLang="fr-FR" sz="1900" dirty="0"/>
              <a:t>Difficile à planifier et à gérer</a:t>
            </a:r>
          </a:p>
        </p:txBody>
      </p:sp>
      <p:pic>
        <p:nvPicPr>
          <p:cNvPr id="8" name="Picture 10" descr="An illustration displays prototyping process model. &#10;">
            <a:extLst>
              <a:ext uri="{FF2B5EF4-FFF2-40B4-BE49-F238E27FC236}">
                <a16:creationId xmlns:a16="http://schemas.microsoft.com/office/drawing/2014/main" id="{7F7DA1D1-0E31-4F83-9D39-75EDFDF2F1F6}"/>
              </a:ext>
            </a:extLst>
          </p:cNvPr>
          <p:cNvPicPr>
            <a:picLocks noChangeAspect="1"/>
          </p:cNvPicPr>
          <p:nvPr>
            <p:custDataLst>
              <p:tags r:id="rId5"/>
            </p:custDataLst>
          </p:nvPr>
        </p:nvPicPr>
        <p:blipFill>
          <a:blip r:embed="rId7" cstate="print">
            <a:extLst>
              <a:ext uri="{28A0092B-C50C-407E-A947-70E740481C1C}">
                <a14:useLocalDpi xmlns:a14="http://schemas.microsoft.com/office/drawing/2010/main" val="0"/>
              </a:ext>
            </a:extLst>
          </a:blip>
          <a:stretch>
            <a:fillRect/>
          </a:stretch>
        </p:blipFill>
        <p:spPr>
          <a:xfrm>
            <a:off x="225634" y="1916832"/>
            <a:ext cx="4201492" cy="4356484"/>
          </a:xfrm>
          <a:prstGeom prst="rect">
            <a:avLst/>
          </a:prstGeom>
        </p:spPr>
      </p:pic>
    </p:spTree>
    <p:extLst>
      <p:ext uri="{BB962C8B-B14F-4D97-AF65-F5344CB8AC3E}">
        <p14:creationId xmlns:p14="http://schemas.microsoft.com/office/powerpoint/2010/main" val="2398168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lstStyle/>
          <a:p>
            <a:r>
              <a:rPr lang="fr-CA" altLang="fr-FR" dirty="0"/>
              <a:t>4 Ps</a:t>
            </a:r>
          </a:p>
        </p:txBody>
      </p:sp>
      <p:sp>
        <p:nvSpPr>
          <p:cNvPr id="4101" name="Rectangle 3"/>
          <p:cNvSpPr>
            <a:spLocks noGrp="1" noChangeArrowheads="1"/>
          </p:cNvSpPr>
          <p:nvPr>
            <p:ph idx="1"/>
            <p:custDataLst>
              <p:tags r:id="rId2"/>
            </p:custDataLst>
          </p:nvPr>
        </p:nvSpPr>
        <p:spPr/>
        <p:txBody>
          <a:bodyPr>
            <a:normAutofit lnSpcReduction="10000"/>
          </a:bodyPr>
          <a:lstStyle/>
          <a:p>
            <a:r>
              <a:rPr lang="fr-CA" altLang="fr-FR" dirty="0"/>
              <a:t>Personne</a:t>
            </a:r>
          </a:p>
          <a:p>
            <a:pPr lvl="1"/>
            <a:r>
              <a:rPr lang="fr-CA" altLang="fr-FR" dirty="0"/>
              <a:t>Le plus important élément d’un projet réussi</a:t>
            </a:r>
          </a:p>
          <a:p>
            <a:r>
              <a:rPr lang="fr-CA" altLang="fr-FR" dirty="0"/>
              <a:t>Produit</a:t>
            </a:r>
          </a:p>
          <a:p>
            <a:pPr lvl="1"/>
            <a:r>
              <a:rPr lang="fr-CA" altLang="fr-FR" dirty="0"/>
              <a:t>Le logiciel à construire</a:t>
            </a:r>
          </a:p>
          <a:p>
            <a:r>
              <a:rPr lang="fr-CA" altLang="fr-FR" dirty="0"/>
              <a:t>Processus</a:t>
            </a:r>
          </a:p>
          <a:p>
            <a:pPr lvl="1"/>
            <a:r>
              <a:rPr lang="fr-CA" altLang="fr-FR"/>
              <a:t>L’ensemble d’activités </a:t>
            </a:r>
            <a:r>
              <a:rPr lang="fr-CA" altLang="fr-FR" dirty="0"/>
              <a:t>et de tâches pour que le travail soit accompli</a:t>
            </a:r>
          </a:p>
          <a:p>
            <a:r>
              <a:rPr lang="fr-CA" altLang="fr-FR" dirty="0"/>
              <a:t>Projet</a:t>
            </a:r>
          </a:p>
          <a:p>
            <a:pPr lvl="1"/>
            <a:r>
              <a:rPr lang="fr-CA" altLang="fr-FR" dirty="0"/>
              <a:t>Tous le travail requis pour rendre le produit une réalité</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3</a:t>
            </a:fld>
            <a:endParaRPr lang="en-US" altLang="en-US"/>
          </a:p>
        </p:txBody>
      </p:sp>
    </p:spTree>
    <p:extLst>
      <p:ext uri="{BB962C8B-B14F-4D97-AF65-F5344CB8AC3E}">
        <p14:creationId xmlns:p14="http://schemas.microsoft.com/office/powerpoint/2010/main" val="38873922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Modèle spiral</a:t>
            </a:r>
            <a:endParaRPr lang="en-US" altLang="fr-FR" dirty="0"/>
          </a:p>
        </p:txBody>
      </p:sp>
      <p:sp>
        <p:nvSpPr>
          <p:cNvPr id="4101" name="Rectangle 3"/>
          <p:cNvSpPr>
            <a:spLocks noGrp="1" noChangeArrowheads="1"/>
          </p:cNvSpPr>
          <p:nvPr>
            <p:ph idx="1"/>
            <p:custDataLst>
              <p:tags r:id="rId2"/>
            </p:custDataLst>
          </p:nvPr>
        </p:nvSpPr>
        <p:spPr>
          <a:xfrm>
            <a:off x="4512310" y="1368762"/>
            <a:ext cx="4577258" cy="2988332"/>
          </a:xfrm>
        </p:spPr>
        <p:txBody>
          <a:bodyPr>
            <a:noAutofit/>
          </a:bodyPr>
          <a:lstStyle/>
          <a:p>
            <a:r>
              <a:rPr lang="fr-CA" altLang="fr-FR" sz="2200" dirty="0"/>
              <a:t>Avantages</a:t>
            </a:r>
          </a:p>
          <a:p>
            <a:pPr lvl="1"/>
            <a:r>
              <a:rPr lang="fr-CA" altLang="fr-FR" sz="1900" dirty="0"/>
              <a:t>Implication continue des clients</a:t>
            </a:r>
          </a:p>
          <a:p>
            <a:pPr lvl="1"/>
            <a:r>
              <a:rPr lang="fr-CA" altLang="fr-FR" sz="1900" dirty="0"/>
              <a:t>Les risques de développement sont gérés</a:t>
            </a:r>
          </a:p>
          <a:p>
            <a:pPr lvl="1"/>
            <a:r>
              <a:rPr lang="fr-CA" altLang="fr-FR" sz="1900" dirty="0"/>
              <a:t>Convient aux grands projets complexes</a:t>
            </a:r>
          </a:p>
          <a:p>
            <a:pPr lvl="1"/>
            <a:r>
              <a:rPr lang="fr-CA" altLang="fr-FR" sz="1900" dirty="0"/>
              <a:t>Cela fonctionne bien pour les produits extensibles</a:t>
            </a:r>
          </a:p>
        </p:txBody>
      </p:sp>
      <p:sp>
        <p:nvSpPr>
          <p:cNvPr id="4099" name="Espace réservé du numéro de diapositive 4"/>
          <p:cNvSpPr>
            <a:spLocks noGrp="1"/>
          </p:cNvSpPr>
          <p:nvPr>
            <p:ph type="sldNum" sz="quarter" idx="12"/>
            <p:custDataLst>
              <p:tags r:id="rId3"/>
            </p:custDataLst>
          </p:nvPr>
        </p:nvSpPr>
        <p:spPr>
          <a:xfrm>
            <a:off x="6768244" y="6500499"/>
            <a:ext cx="2133600" cy="316072"/>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30</a:t>
            </a:fld>
            <a:endParaRPr lang="en-US" altLang="en-US" dirty="0"/>
          </a:p>
        </p:txBody>
      </p:sp>
      <p:sp>
        <p:nvSpPr>
          <p:cNvPr id="6" name="Rectangle 3">
            <a:extLst>
              <a:ext uri="{FF2B5EF4-FFF2-40B4-BE49-F238E27FC236}">
                <a16:creationId xmlns:a16="http://schemas.microsoft.com/office/drawing/2014/main" id="{B9C514B4-96F7-4108-A742-C089A21D2C68}"/>
              </a:ext>
            </a:extLst>
          </p:cNvPr>
          <p:cNvSpPr txBox="1">
            <a:spLocks noChangeArrowheads="1"/>
          </p:cNvSpPr>
          <p:nvPr>
            <p:custDataLst>
              <p:tags r:id="rId4"/>
            </p:custDataLst>
          </p:nvPr>
        </p:nvSpPr>
        <p:spPr>
          <a:xfrm>
            <a:off x="4566049" y="4095074"/>
            <a:ext cx="4608703" cy="24691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fr-CA" altLang="fr-FR" sz="2200" dirty="0"/>
              <a:t>Inconvénients</a:t>
            </a:r>
          </a:p>
          <a:p>
            <a:pPr lvl="1" fontAlgn="auto">
              <a:spcAft>
                <a:spcPts val="0"/>
              </a:spcAft>
            </a:pPr>
            <a:r>
              <a:rPr lang="fr-CA" altLang="fr-FR" sz="1900" dirty="0"/>
              <a:t>Les échecs de l’analyse des risques peuvent condamner le projet</a:t>
            </a:r>
          </a:p>
          <a:p>
            <a:pPr lvl="1" fontAlgn="auto">
              <a:spcAft>
                <a:spcPts val="0"/>
              </a:spcAft>
            </a:pPr>
            <a:r>
              <a:rPr lang="fr-CA" altLang="fr-FR" sz="1900" dirty="0"/>
              <a:t>Le projet peut être difficile à gérer</a:t>
            </a:r>
          </a:p>
          <a:p>
            <a:pPr lvl="1" fontAlgn="auto">
              <a:spcAft>
                <a:spcPts val="0"/>
              </a:spcAft>
            </a:pPr>
            <a:r>
              <a:rPr lang="fr-CA" altLang="fr-FR" sz="1900" dirty="0"/>
              <a:t>Nécessite une équipe de développement experte</a:t>
            </a:r>
          </a:p>
        </p:txBody>
      </p:sp>
      <p:pic>
        <p:nvPicPr>
          <p:cNvPr id="7" name="Picture 9" descr="An illustration displays spiral process model. &#10;">
            <a:extLst>
              <a:ext uri="{FF2B5EF4-FFF2-40B4-BE49-F238E27FC236}">
                <a16:creationId xmlns:a16="http://schemas.microsoft.com/office/drawing/2014/main" id="{3A784BCC-43C2-410B-91D7-F7FFD9A3F435}"/>
              </a:ext>
            </a:extLst>
          </p:cNvPr>
          <p:cNvPicPr>
            <a:picLocks noChangeAspect="1"/>
          </p:cNvPicPr>
          <p:nvPr>
            <p:custDataLst>
              <p:tags r:id="rId5"/>
            </p:custDataLst>
          </p:nvPr>
        </p:nvPicPr>
        <p:blipFill>
          <a:blip r:embed="rId7" cstate="print">
            <a:extLst>
              <a:ext uri="{28A0092B-C50C-407E-A947-70E740481C1C}">
                <a14:useLocalDpi xmlns:a14="http://schemas.microsoft.com/office/drawing/2010/main" val="0"/>
              </a:ext>
            </a:extLst>
          </a:blip>
          <a:stretch>
            <a:fillRect/>
          </a:stretch>
        </p:blipFill>
        <p:spPr>
          <a:xfrm>
            <a:off x="245400" y="2096730"/>
            <a:ext cx="4266910" cy="3600521"/>
          </a:xfrm>
          <a:prstGeom prst="rect">
            <a:avLst/>
          </a:prstGeom>
        </p:spPr>
      </p:pic>
    </p:spTree>
    <p:extLst>
      <p:ext uri="{BB962C8B-B14F-4D97-AF65-F5344CB8AC3E}">
        <p14:creationId xmlns:p14="http://schemas.microsoft.com/office/powerpoint/2010/main" val="16406431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fontScale="90000"/>
          </a:bodyPr>
          <a:lstStyle/>
          <a:p>
            <a:r>
              <a:rPr lang="fr-CA" dirty="0"/>
              <a:t>Développement basé sur les composantes</a:t>
            </a:r>
            <a:endParaRPr lang="en-US" altLang="fr-FR" dirty="0"/>
          </a:p>
        </p:txBody>
      </p:sp>
      <p:sp>
        <p:nvSpPr>
          <p:cNvPr id="4101" name="Rectangle 3"/>
          <p:cNvSpPr>
            <a:spLocks noGrp="1" noChangeArrowheads="1"/>
          </p:cNvSpPr>
          <p:nvPr>
            <p:ph idx="1"/>
            <p:custDataLst>
              <p:tags r:id="rId2"/>
            </p:custDataLst>
          </p:nvPr>
        </p:nvSpPr>
        <p:spPr/>
        <p:txBody>
          <a:bodyPr>
            <a:normAutofit fontScale="85000" lnSpcReduction="20000"/>
          </a:bodyPr>
          <a:lstStyle/>
          <a:p>
            <a:r>
              <a:rPr lang="fr-CA" altLang="fr-FR" dirty="0"/>
              <a:t>Produits à base de composants disponibles sont étudiés et évalués pour le domaine d'application en question</a:t>
            </a:r>
          </a:p>
          <a:p>
            <a:r>
              <a:rPr lang="fr-CA" altLang="fr-FR" dirty="0"/>
              <a:t>Une architecture logicielle est conçue pour accueillir les composants</a:t>
            </a:r>
          </a:p>
          <a:p>
            <a:r>
              <a:rPr lang="fr-CA" altLang="fr-FR" dirty="0"/>
              <a:t>Les composants sont intégrés dans l'architecture</a:t>
            </a:r>
          </a:p>
          <a:p>
            <a:r>
              <a:rPr lang="fr-CA" altLang="fr-FR" dirty="0"/>
              <a:t>Test complet est effectué pour assurer un fonctionnement correct</a:t>
            </a:r>
          </a:p>
          <a:p>
            <a:r>
              <a:rPr lang="fr-CA" altLang="fr-FR" dirty="0"/>
              <a:t>Avantages</a:t>
            </a:r>
          </a:p>
          <a:p>
            <a:pPr lvl="1"/>
            <a:r>
              <a:rPr lang="fr-CA" altLang="fr-FR" dirty="0"/>
              <a:t>S'appuie sur une bibliothèque de composants robustes</a:t>
            </a:r>
          </a:p>
          <a:p>
            <a:pPr lvl="1"/>
            <a:r>
              <a:rPr lang="fr-CA" altLang="fr-FR" dirty="0"/>
              <a:t>Tire profit de la réutilisation des composantes</a:t>
            </a:r>
          </a:p>
          <a:p>
            <a:r>
              <a:rPr lang="fr-CA" altLang="fr-FR" dirty="0"/>
              <a:t>Inconvénient</a:t>
            </a:r>
          </a:p>
          <a:p>
            <a:pPr lvl="1"/>
            <a:r>
              <a:rPr lang="fr-CA" altLang="fr-FR" dirty="0"/>
              <a:t>Grands efforts pour résoudre les problèmes d'intégration des composants</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31</a:t>
            </a:fld>
            <a:endParaRPr lang="en-US" altLang="en-US"/>
          </a:p>
        </p:txBody>
      </p:sp>
    </p:spTree>
    <p:extLst>
      <p:ext uri="{BB962C8B-B14F-4D97-AF65-F5344CB8AC3E}">
        <p14:creationId xmlns:p14="http://schemas.microsoft.com/office/powerpoint/2010/main" val="17182430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Méthodes formelles</a:t>
            </a:r>
            <a:endParaRPr lang="en-US" altLang="fr-FR" dirty="0"/>
          </a:p>
        </p:txBody>
      </p:sp>
      <p:sp>
        <p:nvSpPr>
          <p:cNvPr id="4101" name="Rectangle 3"/>
          <p:cNvSpPr>
            <a:spLocks noGrp="1" noChangeArrowheads="1"/>
          </p:cNvSpPr>
          <p:nvPr>
            <p:ph idx="1"/>
            <p:custDataLst>
              <p:tags r:id="rId2"/>
            </p:custDataLst>
          </p:nvPr>
        </p:nvSpPr>
        <p:spPr/>
        <p:txBody>
          <a:bodyPr>
            <a:normAutofit fontScale="77500" lnSpcReduction="20000"/>
          </a:bodyPr>
          <a:lstStyle/>
          <a:p>
            <a:r>
              <a:rPr lang="fr-CA" altLang="fr-FR" dirty="0"/>
              <a:t>Englobe un ensemble d’activités qui mène à la spécification mathématique formelle de logiciels</a:t>
            </a:r>
          </a:p>
          <a:p>
            <a:r>
              <a:rPr lang="fr-CA" altLang="fr-FR" dirty="0"/>
              <a:t>Permet à un ingénieur logiciel pour spécifier, développer et vérifier un système informatique par l'application d'un processus et une notation mathématiques rigoureux</a:t>
            </a:r>
          </a:p>
          <a:p>
            <a:r>
              <a:rPr lang="fr-CA" altLang="fr-FR" dirty="0"/>
              <a:t>Utilisé souvent lors de la construction des systèmes critiques</a:t>
            </a:r>
          </a:p>
          <a:p>
            <a:r>
              <a:rPr lang="fr-CA" altLang="fr-FR" dirty="0"/>
              <a:t>Avantages</a:t>
            </a:r>
          </a:p>
          <a:p>
            <a:pPr lvl="1"/>
            <a:r>
              <a:rPr lang="fr-CA" altLang="fr-FR" dirty="0"/>
              <a:t>L’ambiguïté, l’incomplétude et l’incohérence peuvent être découvertes et corrigées plus facilement grâce à l'analyse mathématique</a:t>
            </a:r>
          </a:p>
          <a:p>
            <a:pPr lvl="1"/>
            <a:r>
              <a:rPr lang="fr-CA" altLang="fr-FR" dirty="0"/>
              <a:t>Offre la promesse de logiciels sans défaut</a:t>
            </a:r>
          </a:p>
          <a:p>
            <a:r>
              <a:rPr lang="fr-CA" altLang="fr-FR" dirty="0"/>
              <a:t>Inconvénient:</a:t>
            </a:r>
          </a:p>
          <a:p>
            <a:pPr lvl="1"/>
            <a:r>
              <a:rPr lang="fr-CA" altLang="fr-FR" dirty="0"/>
              <a:t>Demande des compétences mathématiques pour l’équipe du projet</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32</a:t>
            </a:fld>
            <a:endParaRPr lang="en-US" altLang="en-US"/>
          </a:p>
        </p:txBody>
      </p:sp>
    </p:spTree>
    <p:extLst>
      <p:ext uri="{BB962C8B-B14F-4D97-AF65-F5344CB8AC3E}">
        <p14:creationId xmlns:p14="http://schemas.microsoft.com/office/powerpoint/2010/main" val="2162749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Processus unifié</a:t>
            </a:r>
            <a:endParaRPr lang="en-US" altLang="fr-FR" dirty="0"/>
          </a:p>
        </p:txBody>
      </p:sp>
      <p:sp>
        <p:nvSpPr>
          <p:cNvPr id="4101" name="Rectangle 3"/>
          <p:cNvSpPr>
            <a:spLocks noGrp="1" noChangeArrowheads="1"/>
          </p:cNvSpPr>
          <p:nvPr>
            <p:ph idx="1"/>
            <p:custDataLst>
              <p:tags r:id="rId2"/>
            </p:custDataLst>
          </p:nvPr>
        </p:nvSpPr>
        <p:spPr>
          <a:xfrm>
            <a:off x="228600" y="1403874"/>
            <a:ext cx="8686800" cy="1143000"/>
          </a:xfrm>
        </p:spPr>
        <p:txBody>
          <a:bodyPr>
            <a:normAutofit/>
          </a:bodyPr>
          <a:lstStyle/>
          <a:p>
            <a:r>
              <a:rPr lang="fr-CA" altLang="fr-FR" dirty="0"/>
              <a:t>Un cadre pour le développement des logiciels orientés objets</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33</a:t>
            </a:fld>
            <a:endParaRPr lang="en-US" altLang="en-US"/>
          </a:p>
        </p:txBody>
      </p:sp>
      <p:pic>
        <p:nvPicPr>
          <p:cNvPr id="5" name="Picture 2" descr="C:\Users\khriis01\Desktop\d.png">
            <a:extLst>
              <a:ext uri="{FF2B5EF4-FFF2-40B4-BE49-F238E27FC236}">
                <a16:creationId xmlns:a16="http://schemas.microsoft.com/office/drawing/2014/main" id="{7D0620BE-3328-455F-B762-565E840AAF16}"/>
              </a:ext>
            </a:extLst>
          </p:cNvPr>
          <p:cNvPicPr>
            <a:picLocks noChangeAspect="1" noChangeArrowheads="1"/>
          </p:cNvPicPr>
          <p:nvPr>
            <p:custDataLst>
              <p:tags r:id="rId4"/>
            </p:custDataLst>
          </p:nvPr>
        </p:nvPicPr>
        <p:blipFill>
          <a:blip r:embed="rId6">
            <a:extLst>
              <a:ext uri="{28A0092B-C50C-407E-A947-70E740481C1C}">
                <a14:useLocalDpi xmlns:a14="http://schemas.microsoft.com/office/drawing/2010/main" val="0"/>
              </a:ext>
            </a:extLst>
          </a:blip>
          <a:srcRect/>
          <a:stretch>
            <a:fillRect/>
          </a:stretch>
        </p:blipFill>
        <p:spPr bwMode="auto">
          <a:xfrm>
            <a:off x="863600" y="2442165"/>
            <a:ext cx="7416800"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41775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Processus unifié (2)</a:t>
            </a:r>
            <a:endParaRPr lang="en-US" altLang="fr-FR" dirty="0"/>
          </a:p>
        </p:txBody>
      </p:sp>
      <p:sp>
        <p:nvSpPr>
          <p:cNvPr id="4101" name="Rectangle 3"/>
          <p:cNvSpPr>
            <a:spLocks noGrp="1" noChangeArrowheads="1"/>
          </p:cNvSpPr>
          <p:nvPr>
            <p:ph idx="1"/>
            <p:custDataLst>
              <p:tags r:id="rId2"/>
            </p:custDataLst>
          </p:nvPr>
        </p:nvSpPr>
        <p:spPr>
          <a:xfrm>
            <a:off x="4512310" y="1368762"/>
            <a:ext cx="4577258" cy="2469103"/>
          </a:xfrm>
        </p:spPr>
        <p:txBody>
          <a:bodyPr>
            <a:noAutofit/>
          </a:bodyPr>
          <a:lstStyle/>
          <a:p>
            <a:r>
              <a:rPr lang="fr-CA" altLang="fr-FR" sz="2200" dirty="0"/>
              <a:t>Avantages</a:t>
            </a:r>
          </a:p>
          <a:p>
            <a:pPr lvl="1"/>
            <a:r>
              <a:rPr lang="fr-CA" altLang="fr-FR" sz="1900" dirty="0"/>
              <a:t>Documentation de qualité soulignée</a:t>
            </a:r>
          </a:p>
          <a:p>
            <a:pPr lvl="1"/>
            <a:r>
              <a:rPr lang="fr-CA" altLang="fr-FR" sz="1900" dirty="0"/>
              <a:t>Implication continue des clients</a:t>
            </a:r>
          </a:p>
          <a:p>
            <a:pPr lvl="1"/>
            <a:r>
              <a:rPr lang="fr-CA" altLang="fr-FR" sz="1900" dirty="0"/>
              <a:t>S’adapte aux changements d’exigences</a:t>
            </a:r>
          </a:p>
          <a:p>
            <a:pPr lvl="1"/>
            <a:r>
              <a:rPr lang="fr-CA" altLang="fr-FR" sz="1900" dirty="0"/>
              <a:t>Fonctionne bien pour les projets de maintenance</a:t>
            </a:r>
          </a:p>
        </p:txBody>
      </p:sp>
      <p:sp>
        <p:nvSpPr>
          <p:cNvPr id="4099" name="Espace réservé du numéro de diapositive 4"/>
          <p:cNvSpPr>
            <a:spLocks noGrp="1"/>
          </p:cNvSpPr>
          <p:nvPr>
            <p:ph type="sldNum" sz="quarter" idx="12"/>
            <p:custDataLst>
              <p:tags r:id="rId3"/>
            </p:custDataLst>
          </p:nvPr>
        </p:nvSpPr>
        <p:spPr>
          <a:xfrm>
            <a:off x="6768244" y="6500499"/>
            <a:ext cx="2133600" cy="316072"/>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34</a:t>
            </a:fld>
            <a:endParaRPr lang="en-US" altLang="en-US" dirty="0"/>
          </a:p>
        </p:txBody>
      </p:sp>
      <p:sp>
        <p:nvSpPr>
          <p:cNvPr id="6" name="Rectangle 3">
            <a:extLst>
              <a:ext uri="{FF2B5EF4-FFF2-40B4-BE49-F238E27FC236}">
                <a16:creationId xmlns:a16="http://schemas.microsoft.com/office/drawing/2014/main" id="{B9C514B4-96F7-4108-A742-C089A21D2C68}"/>
              </a:ext>
            </a:extLst>
          </p:cNvPr>
          <p:cNvSpPr txBox="1">
            <a:spLocks noChangeArrowheads="1"/>
          </p:cNvSpPr>
          <p:nvPr>
            <p:custDataLst>
              <p:tags r:id="rId4"/>
            </p:custDataLst>
          </p:nvPr>
        </p:nvSpPr>
        <p:spPr>
          <a:xfrm>
            <a:off x="4512310" y="3706207"/>
            <a:ext cx="4608703" cy="29523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fr-CA" altLang="fr-FR" sz="2200" dirty="0"/>
              <a:t>Inconvénients</a:t>
            </a:r>
          </a:p>
          <a:p>
            <a:pPr lvl="1" fontAlgn="auto">
              <a:spcAft>
                <a:spcPts val="0"/>
              </a:spcAft>
            </a:pPr>
            <a:r>
              <a:rPr lang="fr-CA" altLang="fr-FR" sz="1900" dirty="0"/>
              <a:t>Les cas d’utilisation ne sont pas toujours précis</a:t>
            </a:r>
          </a:p>
          <a:p>
            <a:pPr lvl="1" fontAlgn="auto">
              <a:spcAft>
                <a:spcPts val="0"/>
              </a:spcAft>
            </a:pPr>
            <a:r>
              <a:rPr lang="fr-CA" altLang="fr-FR" sz="1900" dirty="0"/>
              <a:t>Intégration incrémentielle de logiciel délicate</a:t>
            </a:r>
          </a:p>
          <a:p>
            <a:pPr lvl="1" fontAlgn="auto">
              <a:spcAft>
                <a:spcPts val="0"/>
              </a:spcAft>
            </a:pPr>
            <a:r>
              <a:rPr lang="fr-CA" altLang="fr-FR" sz="1900" dirty="0"/>
              <a:t>Les phases qui se chevauchent peuvent causer des problèmes</a:t>
            </a:r>
          </a:p>
          <a:p>
            <a:pPr lvl="1" fontAlgn="auto">
              <a:spcAft>
                <a:spcPts val="0"/>
              </a:spcAft>
            </a:pPr>
            <a:r>
              <a:rPr lang="fr-CA" altLang="fr-FR" sz="1900" dirty="0"/>
              <a:t>Nécessite une équipe de développement d’experts</a:t>
            </a:r>
          </a:p>
        </p:txBody>
      </p:sp>
      <p:pic>
        <p:nvPicPr>
          <p:cNvPr id="8" name="Picture 10" descr="An illustration displays unified process model. &#10;">
            <a:extLst>
              <a:ext uri="{FF2B5EF4-FFF2-40B4-BE49-F238E27FC236}">
                <a16:creationId xmlns:a16="http://schemas.microsoft.com/office/drawing/2014/main" id="{CBC4ED22-AC7E-4073-ACF7-931A583B7EA6}"/>
              </a:ext>
            </a:extLst>
          </p:cNvPr>
          <p:cNvPicPr>
            <a:picLocks noChangeAspect="1"/>
          </p:cNvPicPr>
          <p:nvPr>
            <p:custDataLst>
              <p:tags r:id="rId5"/>
            </p:custDataLst>
          </p:nvPr>
        </p:nvPicPr>
        <p:blipFill>
          <a:blip r:embed="rId7" cstate="print">
            <a:extLst>
              <a:ext uri="{28A0092B-C50C-407E-A947-70E740481C1C}">
                <a14:useLocalDpi xmlns:a14="http://schemas.microsoft.com/office/drawing/2010/main" val="0"/>
              </a:ext>
            </a:extLst>
          </a:blip>
          <a:stretch>
            <a:fillRect/>
          </a:stretch>
        </p:blipFill>
        <p:spPr>
          <a:xfrm>
            <a:off x="238948" y="1772816"/>
            <a:ext cx="4081023" cy="4284476"/>
          </a:xfrm>
          <a:prstGeom prst="rect">
            <a:avLst/>
          </a:prstGeom>
        </p:spPr>
      </p:pic>
    </p:spTree>
    <p:extLst>
      <p:ext uri="{BB962C8B-B14F-4D97-AF65-F5344CB8AC3E}">
        <p14:creationId xmlns:p14="http://schemas.microsoft.com/office/powerpoint/2010/main" val="26805763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8E87DDB2-3E13-40D5-A402-31038C2874AA}"/>
              </a:ext>
            </a:extLst>
          </p:cNvPr>
          <p:cNvSpPr>
            <a:spLocks noGrp="1"/>
          </p:cNvSpPr>
          <p:nvPr>
            <p:ph type="title"/>
            <p:custDataLst>
              <p:tags r:id="rId1"/>
            </p:custDataLst>
          </p:nvPr>
        </p:nvSpPr>
        <p:spPr/>
        <p:txBody>
          <a:bodyPr/>
          <a:lstStyle/>
          <a:p>
            <a:r>
              <a:rPr lang="fr-CA" dirty="0"/>
              <a:t>Manifeste agile</a:t>
            </a:r>
          </a:p>
        </p:txBody>
      </p:sp>
      <p:sp>
        <p:nvSpPr>
          <p:cNvPr id="4" name="Espace réservé du numéro de diapositive 3">
            <a:extLst>
              <a:ext uri="{FF2B5EF4-FFF2-40B4-BE49-F238E27FC236}">
                <a16:creationId xmlns:a16="http://schemas.microsoft.com/office/drawing/2014/main" id="{C2F78404-DC63-4E6A-8739-AE7B19F7A3D6}"/>
              </a:ext>
            </a:extLst>
          </p:cNvPr>
          <p:cNvSpPr>
            <a:spLocks noGrp="1"/>
          </p:cNvSpPr>
          <p:nvPr>
            <p:ph type="sldNum" sz="quarter" idx="12"/>
            <p:custDataLst>
              <p:tags r:id="rId2"/>
            </p:custDataLst>
          </p:nvPr>
        </p:nvSpPr>
        <p:spPr/>
        <p:txBody>
          <a:bodyPr/>
          <a:lstStyle/>
          <a:p>
            <a:fld id="{7FEE665E-3450-413D-913D-057FF7C87532}" type="slidenum">
              <a:rPr lang="en-US" altLang="en-US" smtClean="0"/>
              <a:pPr/>
              <a:t>35</a:t>
            </a:fld>
            <a:endParaRPr lang="en-US" altLang="en-US"/>
          </a:p>
        </p:txBody>
      </p:sp>
      <p:sp>
        <p:nvSpPr>
          <p:cNvPr id="10" name="Rectangle 1028">
            <a:extLst>
              <a:ext uri="{FF2B5EF4-FFF2-40B4-BE49-F238E27FC236}">
                <a16:creationId xmlns:a16="http://schemas.microsoft.com/office/drawing/2014/main" id="{CA5C08CA-AC2F-4B54-9388-98292ADC8FDB}"/>
              </a:ext>
            </a:extLst>
          </p:cNvPr>
          <p:cNvSpPr>
            <a:spLocks noChangeArrowheads="1"/>
          </p:cNvSpPr>
          <p:nvPr>
            <p:custDataLst>
              <p:tags r:id="rId3"/>
            </p:custDataLst>
          </p:nvPr>
        </p:nvSpPr>
        <p:spPr bwMode="auto">
          <a:xfrm>
            <a:off x="457200" y="1556792"/>
            <a:ext cx="8229600" cy="496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buFont typeface="Wingdings" pitchFamily="-128" charset="2"/>
              <a:buChar char="l"/>
              <a:defRPr/>
            </a:pPr>
            <a:r>
              <a:rPr lang="fr-CA" sz="2400" b="1" dirty="0">
                <a:effectLst>
                  <a:outerShdw blurRad="38100" dist="38100" dir="2700000" algn="tl">
                    <a:srgbClr val="FFFFFF"/>
                  </a:outerShdw>
                </a:effectLst>
                <a:latin typeface="Palatino" pitchFamily="-128" charset="0"/>
              </a:rPr>
              <a:t>Rédigé par 17 experts du développement d'applications informatiques</a:t>
            </a:r>
            <a:endParaRPr lang="fr-CA" sz="2400" i="1" dirty="0"/>
          </a:p>
          <a:p>
            <a:pPr marL="0" indent="0" algn="just">
              <a:buFont typeface="Wingdings" pitchFamily="-128" charset="2"/>
              <a:buNone/>
              <a:defRPr/>
            </a:pPr>
            <a:r>
              <a:rPr lang="fr-CA" sz="2000" i="1" dirty="0"/>
              <a:t>« Nous découvrons de meilleures approches pour faire du développement logiciel, en en faisant nous même et en aidant les autres à en faire. Grâce à ce travail, nous en sommes arrivés à préférer et favoriser (quatre valeurs)</a:t>
            </a:r>
            <a:r>
              <a:rPr lang="fr-CA" sz="2000" dirty="0"/>
              <a:t>:</a:t>
            </a:r>
          </a:p>
          <a:p>
            <a:pPr lvl="1" eaLnBrk="1" hangingPunct="1">
              <a:spcBef>
                <a:spcPct val="20000"/>
              </a:spcBef>
              <a:buClr>
                <a:schemeClr val="accent2"/>
              </a:buClr>
              <a:buSzPct val="70000"/>
              <a:buFont typeface="Wingdings" pitchFamily="2" charset="2"/>
              <a:buChar char="l"/>
            </a:pPr>
            <a:r>
              <a:rPr lang="fr-CA" altLang="fr-FR" b="1" dirty="0"/>
              <a:t>Les individus et leurs interactions</a:t>
            </a:r>
            <a:r>
              <a:rPr lang="fr-CA" altLang="fr-FR" dirty="0"/>
              <a:t> plus que les processus et les outils</a:t>
            </a:r>
          </a:p>
          <a:p>
            <a:pPr lvl="1" eaLnBrk="1" hangingPunct="1">
              <a:spcBef>
                <a:spcPct val="20000"/>
              </a:spcBef>
              <a:buClr>
                <a:schemeClr val="accent2"/>
              </a:buClr>
              <a:buSzPct val="70000"/>
              <a:buFont typeface="Wingdings" pitchFamily="2" charset="2"/>
              <a:buChar char="l"/>
            </a:pPr>
            <a:r>
              <a:rPr lang="fr-CA" altLang="fr-FR" b="1" dirty="0"/>
              <a:t>Du logiciel qui fonctionne</a:t>
            </a:r>
            <a:r>
              <a:rPr lang="fr-CA" altLang="fr-FR" dirty="0"/>
              <a:t> plus qu’une documentation exhaustive</a:t>
            </a:r>
          </a:p>
          <a:p>
            <a:pPr lvl="1" eaLnBrk="1" hangingPunct="1">
              <a:spcBef>
                <a:spcPct val="20000"/>
              </a:spcBef>
              <a:buClr>
                <a:schemeClr val="accent2"/>
              </a:buClr>
              <a:buSzPct val="70000"/>
              <a:buFont typeface="Wingdings" pitchFamily="2" charset="2"/>
              <a:buChar char="l"/>
            </a:pPr>
            <a:r>
              <a:rPr lang="fr-CA" altLang="fr-FR" b="1" dirty="0"/>
              <a:t>La collaboration </a:t>
            </a:r>
            <a:r>
              <a:rPr lang="fr-CA" altLang="fr-FR" dirty="0"/>
              <a:t>avec les clients plus que la négociation contractuelle</a:t>
            </a:r>
          </a:p>
          <a:p>
            <a:pPr lvl="1" eaLnBrk="1" hangingPunct="1">
              <a:spcBef>
                <a:spcPct val="20000"/>
              </a:spcBef>
              <a:buClr>
                <a:schemeClr val="accent2"/>
              </a:buClr>
              <a:buSzPct val="70000"/>
              <a:buFont typeface="Wingdings" pitchFamily="2" charset="2"/>
              <a:buChar char="l"/>
            </a:pPr>
            <a:r>
              <a:rPr lang="fr-CA" altLang="fr-FR" b="1" dirty="0"/>
              <a:t>L’adaptation au changement</a:t>
            </a:r>
            <a:r>
              <a:rPr lang="fr-CA" altLang="fr-FR" dirty="0"/>
              <a:t> plus que le suivi d’un plan</a:t>
            </a:r>
          </a:p>
          <a:p>
            <a:pPr marL="0" indent="0" algn="just">
              <a:buFont typeface="Wingdings" pitchFamily="-128" charset="2"/>
              <a:buNone/>
              <a:defRPr/>
            </a:pPr>
            <a:r>
              <a:rPr lang="fr-CA" sz="2000" i="1" dirty="0"/>
              <a:t>Cela signifie que bien qu'il y ait de la valeur dans les items situés à droite, notre préférence se porte sur les items qui se trouvent sur la gauche. »</a:t>
            </a:r>
          </a:p>
          <a:p>
            <a:pPr marL="693737" lvl="2" indent="0">
              <a:buFont typeface="Wingdings" pitchFamily="-128" charset="2"/>
              <a:buNone/>
              <a:defRPr/>
            </a:pPr>
            <a:r>
              <a:rPr lang="fr-CA" sz="2000" i="1" dirty="0"/>
              <a:t>					</a:t>
            </a:r>
            <a:r>
              <a:rPr lang="fr-CA" sz="2000" dirty="0"/>
              <a:t>Kent Beck et coll., 2001</a:t>
            </a:r>
          </a:p>
          <a:p>
            <a:pPr marL="693737" lvl="2" indent="0">
              <a:buFont typeface="Wingdings" pitchFamily="-128" charset="2"/>
              <a:buNone/>
              <a:defRPr/>
            </a:pPr>
            <a:r>
              <a:rPr lang="fr-CA" sz="2000" dirty="0"/>
              <a:t>					(www. agileAlliance.org)</a:t>
            </a:r>
            <a:endParaRPr lang="fr-CA" sz="1700" dirty="0"/>
          </a:p>
          <a:p>
            <a:pPr marL="0" indent="0" algn="just">
              <a:buFont typeface="Wingdings" pitchFamily="-128" charset="2"/>
              <a:buNone/>
              <a:defRPr/>
            </a:pPr>
            <a:endParaRPr lang="fr-CA" sz="2000" i="1" dirty="0"/>
          </a:p>
        </p:txBody>
      </p:sp>
    </p:spTree>
    <p:extLst>
      <p:ext uri="{BB962C8B-B14F-4D97-AF65-F5344CB8AC3E}">
        <p14:creationId xmlns:p14="http://schemas.microsoft.com/office/powerpoint/2010/main" val="31168740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36D7AF-BD97-418D-A525-C83361156270}"/>
              </a:ext>
            </a:extLst>
          </p:cNvPr>
          <p:cNvSpPr>
            <a:spLocks noGrp="1"/>
          </p:cNvSpPr>
          <p:nvPr>
            <p:ph type="title"/>
            <p:custDataLst>
              <p:tags r:id="rId1"/>
            </p:custDataLst>
          </p:nvPr>
        </p:nvSpPr>
        <p:spPr>
          <a:xfrm>
            <a:off x="228600" y="76200"/>
            <a:ext cx="8303840" cy="1143000"/>
          </a:xfrm>
        </p:spPr>
        <p:txBody>
          <a:bodyPr>
            <a:normAutofit/>
          </a:bodyPr>
          <a:lstStyle/>
          <a:p>
            <a:r>
              <a:rPr lang="fr-CA" dirty="0"/>
              <a:t>Qu'est-ce que «Agilité»?</a:t>
            </a:r>
            <a:r>
              <a:rPr lang="fr-CA" altLang="fr-FR" dirty="0"/>
              <a:t> </a:t>
            </a:r>
            <a:endParaRPr lang="fr-CA" dirty="0"/>
          </a:p>
        </p:txBody>
      </p:sp>
      <p:sp>
        <p:nvSpPr>
          <p:cNvPr id="3" name="Espace réservé du contenu 2">
            <a:extLst>
              <a:ext uri="{FF2B5EF4-FFF2-40B4-BE49-F238E27FC236}">
                <a16:creationId xmlns:a16="http://schemas.microsoft.com/office/drawing/2014/main" id="{E780C11F-DE4E-47E4-9030-E728D6BA0687}"/>
              </a:ext>
            </a:extLst>
          </p:cNvPr>
          <p:cNvSpPr>
            <a:spLocks noGrp="1"/>
          </p:cNvSpPr>
          <p:nvPr>
            <p:ph idx="1"/>
            <p:custDataLst>
              <p:tags r:id="rId2"/>
            </p:custDataLst>
          </p:nvPr>
        </p:nvSpPr>
        <p:spPr/>
        <p:txBody>
          <a:bodyPr>
            <a:normAutofit/>
          </a:bodyPr>
          <a:lstStyle/>
          <a:p>
            <a:r>
              <a:rPr lang="fr-CA" altLang="fr-FR" dirty="0"/>
              <a:t>Réponse efficace (rapide et adaptative) pour changer</a:t>
            </a:r>
          </a:p>
          <a:p>
            <a:r>
              <a:rPr lang="fr-CA" altLang="fr-FR" dirty="0"/>
              <a:t>Une communication efficace entre tous les acteurs</a:t>
            </a:r>
          </a:p>
          <a:p>
            <a:r>
              <a:rPr lang="fr-CA" altLang="fr-FR" dirty="0"/>
              <a:t>Amener le client à l’équipe</a:t>
            </a:r>
          </a:p>
          <a:p>
            <a:r>
              <a:rPr lang="fr-CA" altLang="fr-FR" dirty="0"/>
              <a:t>L’organisation d’une équipe pour qu’elle soit dans le contrôle du travail effectué</a:t>
            </a:r>
          </a:p>
          <a:p>
            <a:pPr marL="0" indent="0">
              <a:buNone/>
            </a:pPr>
            <a:r>
              <a:rPr lang="fr-CA" altLang="fr-FR" dirty="0"/>
              <a:t>	</a:t>
            </a:r>
            <a:r>
              <a:rPr lang="fr-CA" altLang="fr-FR" dirty="0">
                <a:sym typeface="Wingdings" panose="05000000000000000000" pitchFamily="2" charset="2"/>
              </a:rPr>
              <a:t></a:t>
            </a:r>
            <a:r>
              <a:rPr lang="fr-CA" altLang="fr-FR" dirty="0">
                <a:solidFill>
                  <a:srgbClr val="FF0000"/>
                </a:solidFill>
              </a:rPr>
              <a:t>Afin d’arriver à la livraison rapide et 			    progressive de logiciel</a:t>
            </a:r>
          </a:p>
          <a:p>
            <a:endParaRPr lang="en-US" altLang="fr-FR" dirty="0"/>
          </a:p>
          <a:p>
            <a:endParaRPr lang="en-US" altLang="fr-FR" dirty="0"/>
          </a:p>
          <a:p>
            <a:endParaRPr lang="fr-CA" dirty="0"/>
          </a:p>
        </p:txBody>
      </p:sp>
      <p:sp>
        <p:nvSpPr>
          <p:cNvPr id="4" name="Espace réservé du numéro de diapositive 3">
            <a:extLst>
              <a:ext uri="{FF2B5EF4-FFF2-40B4-BE49-F238E27FC236}">
                <a16:creationId xmlns:a16="http://schemas.microsoft.com/office/drawing/2014/main" id="{B6E1F830-FE19-4784-822A-0A22811292DA}"/>
              </a:ext>
            </a:extLst>
          </p:cNvPr>
          <p:cNvSpPr>
            <a:spLocks noGrp="1"/>
          </p:cNvSpPr>
          <p:nvPr>
            <p:ph type="sldNum" sz="quarter" idx="12"/>
            <p:custDataLst>
              <p:tags r:id="rId3"/>
            </p:custDataLst>
          </p:nvPr>
        </p:nvSpPr>
        <p:spPr/>
        <p:txBody>
          <a:bodyPr/>
          <a:lstStyle/>
          <a:p>
            <a:fld id="{7FEE665E-3450-413D-913D-057FF7C87532}" type="slidenum">
              <a:rPr lang="en-US" altLang="en-US" smtClean="0"/>
              <a:pPr/>
              <a:t>36</a:t>
            </a:fld>
            <a:endParaRPr lang="en-US" altLang="en-US"/>
          </a:p>
        </p:txBody>
      </p:sp>
    </p:spTree>
    <p:extLst>
      <p:ext uri="{BB962C8B-B14F-4D97-AF65-F5344CB8AC3E}">
        <p14:creationId xmlns:p14="http://schemas.microsoft.com/office/powerpoint/2010/main" val="19763192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36D7AF-BD97-418D-A525-C83361156270}"/>
              </a:ext>
            </a:extLst>
          </p:cNvPr>
          <p:cNvSpPr>
            <a:spLocks noGrp="1"/>
          </p:cNvSpPr>
          <p:nvPr>
            <p:ph type="title"/>
            <p:custDataLst>
              <p:tags r:id="rId1"/>
            </p:custDataLst>
          </p:nvPr>
        </p:nvSpPr>
        <p:spPr>
          <a:xfrm>
            <a:off x="228600" y="76200"/>
            <a:ext cx="8303840" cy="1143000"/>
          </a:xfrm>
        </p:spPr>
        <p:txBody>
          <a:bodyPr>
            <a:normAutofit/>
          </a:bodyPr>
          <a:lstStyle/>
          <a:p>
            <a:r>
              <a:rPr lang="fr-CA" dirty="0"/>
              <a:t>Agilité</a:t>
            </a:r>
          </a:p>
        </p:txBody>
      </p:sp>
      <p:sp>
        <p:nvSpPr>
          <p:cNvPr id="3" name="Espace réservé du contenu 2">
            <a:extLst>
              <a:ext uri="{FF2B5EF4-FFF2-40B4-BE49-F238E27FC236}">
                <a16:creationId xmlns:a16="http://schemas.microsoft.com/office/drawing/2014/main" id="{E780C11F-DE4E-47E4-9030-E728D6BA0687}"/>
              </a:ext>
            </a:extLst>
          </p:cNvPr>
          <p:cNvSpPr>
            <a:spLocks noGrp="1"/>
          </p:cNvSpPr>
          <p:nvPr>
            <p:ph idx="1"/>
            <p:custDataLst>
              <p:tags r:id="rId2"/>
            </p:custDataLst>
          </p:nvPr>
        </p:nvSpPr>
        <p:spPr/>
        <p:txBody>
          <a:bodyPr>
            <a:normAutofit fontScale="85000" lnSpcReduction="10000"/>
          </a:bodyPr>
          <a:lstStyle/>
          <a:p>
            <a:r>
              <a:rPr lang="fr-CA" altLang="fr-FR" dirty="0"/>
              <a:t>Agilité peut être appliquée à n’importe quel processus logiciel aussi longtemps que l’équipe de projet est autorisée à simplifier les tâches et procéder à une planification d’une façon qui permet d’éliminer les produits de travail non essentiels</a:t>
            </a:r>
          </a:p>
          <a:p>
            <a:r>
              <a:rPr lang="fr-CA" altLang="fr-FR" dirty="0"/>
              <a:t>Les coûts du changement augmentent rapidement avec l’avancement d’un projet, le plus tôt qu’une modification est apportée le moins elle sera coûteuse</a:t>
            </a:r>
          </a:p>
          <a:p>
            <a:r>
              <a:rPr lang="fr-CA" altLang="fr-FR" dirty="0"/>
              <a:t>Les processus agiles peuvent aplatir le coût de la courbe de changement en permettant à une équipe de projet pour apporter des modifications tardives dans le projet à des coûts beaucoup plus faibles</a:t>
            </a:r>
          </a:p>
          <a:p>
            <a:endParaRPr lang="en-US" altLang="fr-FR" dirty="0"/>
          </a:p>
          <a:p>
            <a:endParaRPr lang="en-US" altLang="fr-FR" dirty="0"/>
          </a:p>
          <a:p>
            <a:endParaRPr lang="fr-CA" dirty="0"/>
          </a:p>
        </p:txBody>
      </p:sp>
      <p:sp>
        <p:nvSpPr>
          <p:cNvPr id="4" name="Espace réservé du numéro de diapositive 3">
            <a:extLst>
              <a:ext uri="{FF2B5EF4-FFF2-40B4-BE49-F238E27FC236}">
                <a16:creationId xmlns:a16="http://schemas.microsoft.com/office/drawing/2014/main" id="{B6E1F830-FE19-4784-822A-0A22811292DA}"/>
              </a:ext>
            </a:extLst>
          </p:cNvPr>
          <p:cNvSpPr>
            <a:spLocks noGrp="1"/>
          </p:cNvSpPr>
          <p:nvPr>
            <p:ph type="sldNum" sz="quarter" idx="12"/>
            <p:custDataLst>
              <p:tags r:id="rId3"/>
            </p:custDataLst>
          </p:nvPr>
        </p:nvSpPr>
        <p:spPr/>
        <p:txBody>
          <a:bodyPr/>
          <a:lstStyle/>
          <a:p>
            <a:fld id="{7FEE665E-3450-413D-913D-057FF7C87532}" type="slidenum">
              <a:rPr lang="en-US" altLang="en-US" smtClean="0"/>
              <a:pPr/>
              <a:t>37</a:t>
            </a:fld>
            <a:endParaRPr lang="en-US" altLang="en-US"/>
          </a:p>
        </p:txBody>
      </p:sp>
    </p:spTree>
    <p:extLst>
      <p:ext uri="{BB962C8B-B14F-4D97-AF65-F5344CB8AC3E}">
        <p14:creationId xmlns:p14="http://schemas.microsoft.com/office/powerpoint/2010/main" val="31526382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custDataLst>
              <p:tags r:id="rId1"/>
            </p:custDataLst>
          </p:nvPr>
        </p:nvSpPr>
        <p:spPr/>
        <p:txBody>
          <a:bodyPr/>
          <a:lstStyle/>
          <a:p>
            <a:r>
              <a:rPr lang="fr-CA" dirty="0"/>
              <a:t>Agilité (2)</a:t>
            </a:r>
            <a:endParaRPr lang="en-US" altLang="fr-FR" dirty="0"/>
          </a:p>
        </p:txBody>
      </p:sp>
      <p:sp>
        <p:nvSpPr>
          <p:cNvPr id="23555"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31A5002-23C6-4DBC-8C09-06A465447E3B}" type="slidenum">
              <a:rPr lang="en-US" altLang="en-US" smtClean="0"/>
              <a:pPr/>
              <a:t>38</a:t>
            </a:fld>
            <a:endParaRPr lang="en-US" altLang="en-US"/>
          </a:p>
        </p:txBody>
      </p:sp>
      <p:sp>
        <p:nvSpPr>
          <p:cNvPr id="23629" name="Rectangle 87"/>
          <p:cNvSpPr>
            <a:spLocks noChangeArrowheads="1"/>
          </p:cNvSpPr>
          <p:nvPr>
            <p:custDataLst>
              <p:tags r:id="rId3"/>
            </p:custDataLst>
          </p:nvPr>
        </p:nvSpPr>
        <p:spPr bwMode="auto">
          <a:xfrm>
            <a:off x="431800" y="944563"/>
            <a:ext cx="82296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grpSp>
        <p:nvGrpSpPr>
          <p:cNvPr id="86" name="Groupe 12">
            <a:extLst>
              <a:ext uri="{FF2B5EF4-FFF2-40B4-BE49-F238E27FC236}">
                <a16:creationId xmlns:a16="http://schemas.microsoft.com/office/drawing/2014/main" id="{5BBD55BE-E6F0-4A3D-88E9-B9C91ADFE629}"/>
              </a:ext>
            </a:extLst>
          </p:cNvPr>
          <p:cNvGrpSpPr>
            <a:grpSpLocks/>
          </p:cNvGrpSpPr>
          <p:nvPr>
            <p:custDataLst>
              <p:tags r:id="rId4"/>
            </p:custDataLst>
          </p:nvPr>
        </p:nvGrpSpPr>
        <p:grpSpPr bwMode="auto">
          <a:xfrm>
            <a:off x="1367644" y="1772816"/>
            <a:ext cx="6880225" cy="3905250"/>
            <a:chOff x="1644134" y="2057400"/>
            <a:chExt cx="6880767" cy="3905766"/>
          </a:xfrm>
        </p:grpSpPr>
        <p:pic>
          <p:nvPicPr>
            <p:cNvPr id="87" name="Picture 5" descr="Figure 3">
              <a:extLst>
                <a:ext uri="{FF2B5EF4-FFF2-40B4-BE49-F238E27FC236}">
                  <a16:creationId xmlns:a16="http://schemas.microsoft.com/office/drawing/2014/main" id="{FEA89865-53EE-428C-8594-2E515684416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2057400"/>
              <a:ext cx="5754688"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ZoneTexte 7">
              <a:extLst>
                <a:ext uri="{FF2B5EF4-FFF2-40B4-BE49-F238E27FC236}">
                  <a16:creationId xmlns:a16="http://schemas.microsoft.com/office/drawing/2014/main" id="{F2C4B459-0630-4FDB-A003-C7F2DD5592BB}"/>
                </a:ext>
              </a:extLst>
            </p:cNvPr>
            <p:cNvSpPr txBox="1">
              <a:spLocks noChangeArrowheads="1"/>
            </p:cNvSpPr>
            <p:nvPr/>
          </p:nvSpPr>
          <p:spPr bwMode="auto">
            <a:xfrm rot="5400000">
              <a:off x="511773" y="3488589"/>
              <a:ext cx="2634054"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CA"/>
                <a:t>Coût de développement</a:t>
              </a:r>
            </a:p>
          </p:txBody>
        </p:sp>
        <p:sp>
          <p:nvSpPr>
            <p:cNvPr id="167" name="ZoneTexte 8">
              <a:extLst>
                <a:ext uri="{FF2B5EF4-FFF2-40B4-BE49-F238E27FC236}">
                  <a16:creationId xmlns:a16="http://schemas.microsoft.com/office/drawing/2014/main" id="{A9D7AF2C-521A-434E-B564-A9E143727FDB}"/>
                </a:ext>
              </a:extLst>
            </p:cNvPr>
            <p:cNvSpPr txBox="1">
              <a:spLocks noChangeArrowheads="1"/>
            </p:cNvSpPr>
            <p:nvPr/>
          </p:nvSpPr>
          <p:spPr bwMode="auto">
            <a:xfrm>
              <a:off x="4240425" y="5593834"/>
              <a:ext cx="4284476"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CA"/>
                <a:t>Progrès de la planification du projet</a:t>
              </a:r>
            </a:p>
          </p:txBody>
        </p:sp>
        <p:sp>
          <p:nvSpPr>
            <p:cNvPr id="168" name="ZoneTexte 9">
              <a:extLst>
                <a:ext uri="{FF2B5EF4-FFF2-40B4-BE49-F238E27FC236}">
                  <a16:creationId xmlns:a16="http://schemas.microsoft.com/office/drawing/2014/main" id="{D5C8755B-7609-4F49-97C2-59937C380A6B}"/>
                </a:ext>
              </a:extLst>
            </p:cNvPr>
            <p:cNvSpPr txBox="1">
              <a:spLocks noChangeArrowheads="1"/>
            </p:cNvSpPr>
            <p:nvPr/>
          </p:nvSpPr>
          <p:spPr bwMode="auto">
            <a:xfrm>
              <a:off x="3311860" y="2969411"/>
              <a:ext cx="1620180" cy="9541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CA" sz="1400"/>
                <a:t>Coût du changement avec un processus conventionnel</a:t>
              </a:r>
            </a:p>
          </p:txBody>
        </p:sp>
        <p:sp>
          <p:nvSpPr>
            <p:cNvPr id="169" name="ZoneTexte 10">
              <a:extLst>
                <a:ext uri="{FF2B5EF4-FFF2-40B4-BE49-F238E27FC236}">
                  <a16:creationId xmlns:a16="http://schemas.microsoft.com/office/drawing/2014/main" id="{8DA97387-4DB2-4275-BD55-9F6F2F994418}"/>
                </a:ext>
              </a:extLst>
            </p:cNvPr>
            <p:cNvSpPr txBox="1">
              <a:spLocks noChangeArrowheads="1"/>
            </p:cNvSpPr>
            <p:nvPr/>
          </p:nvSpPr>
          <p:spPr bwMode="auto">
            <a:xfrm>
              <a:off x="2501770" y="3843257"/>
              <a:ext cx="1620180" cy="9541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CA" sz="1400"/>
                <a:t>Coût du changement avec un processus agile</a:t>
              </a:r>
            </a:p>
          </p:txBody>
        </p:sp>
        <p:sp>
          <p:nvSpPr>
            <p:cNvPr id="170" name="ZoneTexte 11">
              <a:extLst>
                <a:ext uri="{FF2B5EF4-FFF2-40B4-BE49-F238E27FC236}">
                  <a16:creationId xmlns:a16="http://schemas.microsoft.com/office/drawing/2014/main" id="{DF14554A-9D2B-40CD-9E6C-4395DB04095C}"/>
                </a:ext>
              </a:extLst>
            </p:cNvPr>
            <p:cNvSpPr txBox="1">
              <a:spLocks noChangeArrowheads="1"/>
            </p:cNvSpPr>
            <p:nvPr/>
          </p:nvSpPr>
          <p:spPr bwMode="auto">
            <a:xfrm>
              <a:off x="5493236" y="4879465"/>
              <a:ext cx="2556284"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CA" sz="1400" dirty="0"/>
                <a:t>Coût idéal du changement avec un processus agile</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custDataLst>
              <p:tags r:id="rId1"/>
            </p:custDataLst>
          </p:nvPr>
        </p:nvSpPr>
        <p:spPr/>
        <p:txBody>
          <a:bodyPr>
            <a:normAutofit fontScale="90000"/>
          </a:bodyPr>
          <a:lstStyle/>
          <a:p>
            <a:r>
              <a:rPr lang="fr-CA" dirty="0"/>
              <a:t>Qu’est-ce qu’un processus Agile?</a:t>
            </a:r>
            <a:endParaRPr lang="en-US" altLang="fr-FR" dirty="0"/>
          </a:p>
        </p:txBody>
      </p:sp>
      <p:sp>
        <p:nvSpPr>
          <p:cNvPr id="2457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F2FF3CE-0320-4687-AE6D-77D7C5ABFA3A}" type="slidenum">
              <a:rPr lang="en-US" altLang="en-US" smtClean="0"/>
              <a:pPr/>
              <a:t>39</a:t>
            </a:fld>
            <a:endParaRPr lang="en-US" altLang="en-US"/>
          </a:p>
        </p:txBody>
      </p:sp>
      <p:sp>
        <p:nvSpPr>
          <p:cNvPr id="19" name="Espace réservé du contenu 2">
            <a:extLst>
              <a:ext uri="{FF2B5EF4-FFF2-40B4-BE49-F238E27FC236}">
                <a16:creationId xmlns:a16="http://schemas.microsoft.com/office/drawing/2014/main" id="{D224192F-F401-4DD0-87F6-24D58A85F300}"/>
              </a:ext>
            </a:extLst>
          </p:cNvPr>
          <p:cNvSpPr txBox="1">
            <a:spLocks/>
          </p:cNvSpPr>
          <p:nvPr>
            <p:custDataLst>
              <p:tags r:id="rId3"/>
            </p:custDataLst>
          </p:nvPr>
        </p:nvSpPr>
        <p:spPr>
          <a:xfrm>
            <a:off x="228600" y="1403874"/>
            <a:ext cx="8686800" cy="4876800"/>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fr-CA" altLang="fr-FR" dirty="0"/>
              <a:t>Guidé par les descriptions des clients de ce qui est requis (scénarios)</a:t>
            </a:r>
          </a:p>
          <a:p>
            <a:pPr fontAlgn="auto">
              <a:spcAft>
                <a:spcPts val="0"/>
              </a:spcAft>
            </a:pPr>
            <a:r>
              <a:rPr lang="fr-CA" altLang="fr-FR" dirty="0"/>
              <a:t>Les retours clients sont fréquents et mis en œuvre</a:t>
            </a:r>
          </a:p>
          <a:p>
            <a:pPr fontAlgn="auto">
              <a:spcAft>
                <a:spcPts val="0"/>
              </a:spcAft>
            </a:pPr>
            <a:r>
              <a:rPr lang="fr-CA" altLang="fr-FR" dirty="0"/>
              <a:t>Reconnaît que les plans sont de courte durée</a:t>
            </a:r>
          </a:p>
          <a:p>
            <a:pPr fontAlgn="auto">
              <a:spcAft>
                <a:spcPts val="0"/>
              </a:spcAft>
            </a:pPr>
            <a:r>
              <a:rPr lang="fr-CA" altLang="fr-FR" dirty="0"/>
              <a:t>Développe des logiciels de manière itérative en mettant fortement l'accent sur les activités de construction</a:t>
            </a:r>
          </a:p>
          <a:p>
            <a:pPr fontAlgn="auto">
              <a:spcAft>
                <a:spcPts val="0"/>
              </a:spcAft>
            </a:pPr>
            <a:r>
              <a:rPr lang="fr-CA" altLang="fr-FR" dirty="0"/>
              <a:t>Fournit plusieurs «incréments logiciels» sous forme de prototypes exécutables</a:t>
            </a:r>
          </a:p>
          <a:p>
            <a:pPr fontAlgn="auto">
              <a:spcAft>
                <a:spcPts val="0"/>
              </a:spcAft>
            </a:pPr>
            <a:r>
              <a:rPr lang="fr-CA" altLang="fr-FR" dirty="0"/>
              <a:t>S’adapte au fur et à mesure que le projet ou les modifications techniques se produisent</a:t>
            </a:r>
            <a:endParaRPr lang="en-US" altLang="fr-FR" dirty="0"/>
          </a:p>
          <a:p>
            <a:pPr fontAlgn="auto">
              <a:spcAft>
                <a:spcPts val="0"/>
              </a:spcAft>
            </a:pPr>
            <a:endParaRPr lang="en-US" altLang="fr-FR" dirty="0"/>
          </a:p>
          <a:p>
            <a:pPr fontAlgn="auto">
              <a:spcAft>
                <a:spcPts val="0"/>
              </a:spcAft>
            </a:pPr>
            <a:endParaRPr lang="fr-CA"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lstStyle/>
          <a:p>
            <a:r>
              <a:rPr lang="fr-CA" altLang="fr-FR" dirty="0"/>
              <a:t>Personne</a:t>
            </a:r>
          </a:p>
        </p:txBody>
      </p:sp>
      <p:sp>
        <p:nvSpPr>
          <p:cNvPr id="4101" name="Rectangle 3"/>
          <p:cNvSpPr>
            <a:spLocks noGrp="1" noChangeArrowheads="1"/>
          </p:cNvSpPr>
          <p:nvPr>
            <p:ph idx="1"/>
            <p:custDataLst>
              <p:tags r:id="rId2"/>
            </p:custDataLst>
          </p:nvPr>
        </p:nvSpPr>
        <p:spPr/>
        <p:txBody>
          <a:bodyPr>
            <a:normAutofit fontScale="85000" lnSpcReduction="20000"/>
          </a:bodyPr>
          <a:lstStyle/>
          <a:p>
            <a:r>
              <a:rPr lang="fr-CA" altLang="fr-FR" dirty="0"/>
              <a:t>Quelques réponses de </a:t>
            </a:r>
            <a:r>
              <a:rPr lang="fr-CA" altLang="fr-FR" dirty="0" err="1"/>
              <a:t>VPs</a:t>
            </a:r>
            <a:r>
              <a:rPr lang="fr-CA" altLang="fr-FR" dirty="0"/>
              <a:t> de trois compagnies majeures de développement logiciel :</a:t>
            </a:r>
          </a:p>
          <a:p>
            <a:pPr lvl="1"/>
            <a:r>
              <a:rPr lang="en-CA" altLang="fr-FR" dirty="0"/>
              <a:t>VP1: I guess if you had to pick one thing out that is most important in our environment I’d say it’s not the tools that we use, it’s people.</a:t>
            </a:r>
          </a:p>
          <a:p>
            <a:pPr lvl="1"/>
            <a:r>
              <a:rPr lang="en-CA" altLang="fr-FR" dirty="0"/>
              <a:t>VP2: The most important ingredient that was successful on this project was having smart people … very little else matters in my opinion … The most important thing you do for a project is selecting the staff … The success of the software development organization is very, very much associated with the ability to recruit good people.</a:t>
            </a:r>
          </a:p>
          <a:p>
            <a:pPr lvl="1"/>
            <a:r>
              <a:rPr lang="en-CA" altLang="fr-FR" dirty="0"/>
              <a:t>VP3: The only rule I have in management is to ensure I have good people-real good people- and that I grow good people- and that I provide an environment in which good people can produce.</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4</a:t>
            </a:fld>
            <a:endParaRPr lang="en-US" altLang="en-US"/>
          </a:p>
        </p:txBody>
      </p:sp>
    </p:spTree>
    <p:extLst>
      <p:ext uri="{BB962C8B-B14F-4D97-AF65-F5344CB8AC3E}">
        <p14:creationId xmlns:p14="http://schemas.microsoft.com/office/powerpoint/2010/main" val="11285718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custDataLst>
              <p:tags r:id="rId1"/>
            </p:custDataLst>
          </p:nvPr>
        </p:nvSpPr>
        <p:spPr/>
        <p:txBody>
          <a:bodyPr/>
          <a:lstStyle/>
          <a:p>
            <a:r>
              <a:rPr lang="fr-CA" dirty="0" err="1"/>
              <a:t>Extreme</a:t>
            </a:r>
            <a:r>
              <a:rPr lang="fr-CA" dirty="0"/>
              <a:t> </a:t>
            </a:r>
            <a:r>
              <a:rPr lang="fr-CA" dirty="0" err="1"/>
              <a:t>Programming</a:t>
            </a:r>
            <a:r>
              <a:rPr lang="fr-CA" dirty="0"/>
              <a:t> (XP)</a:t>
            </a:r>
            <a:endParaRPr lang="fr-CA" altLang="fr-FR" dirty="0"/>
          </a:p>
        </p:txBody>
      </p:sp>
      <p:sp>
        <p:nvSpPr>
          <p:cNvPr id="25603"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88F0B67-C11D-40AE-8E52-34987A72954E}" type="slidenum">
              <a:rPr lang="en-US" altLang="en-US" smtClean="0"/>
              <a:pPr/>
              <a:t>40</a:t>
            </a:fld>
            <a:endParaRPr lang="en-US" altLang="en-US"/>
          </a:p>
        </p:txBody>
      </p:sp>
      <p:sp>
        <p:nvSpPr>
          <p:cNvPr id="25635" name="Rectangle 49"/>
          <p:cNvSpPr>
            <a:spLocks noChangeArrowheads="1"/>
          </p:cNvSpPr>
          <p:nvPr>
            <p:custDataLst>
              <p:tags r:id="rId3"/>
            </p:custDataLst>
          </p:nvPr>
        </p:nvSpPr>
        <p:spPr bwMode="auto">
          <a:xfrm>
            <a:off x="719138" y="3860800"/>
            <a:ext cx="8229600"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400" dirty="0"/>
          </a:p>
        </p:txBody>
      </p:sp>
      <p:pic>
        <p:nvPicPr>
          <p:cNvPr id="8" name="Picture 12" descr="An illustration displays extreme programming framework cycle. The components in the cycle are planning, design, coding, and testing. ">
            <a:extLst>
              <a:ext uri="{FF2B5EF4-FFF2-40B4-BE49-F238E27FC236}">
                <a16:creationId xmlns:a16="http://schemas.microsoft.com/office/drawing/2014/main" id="{D36E35DD-F2B7-4A23-8D3A-53FDC2EF29D7}"/>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1259632" y="2309812"/>
            <a:ext cx="6264696" cy="4195264"/>
          </a:xfrm>
          <a:prstGeom prst="rect">
            <a:avLst/>
          </a:prstGeom>
        </p:spPr>
      </p:pic>
      <p:sp>
        <p:nvSpPr>
          <p:cNvPr id="9" name="Espace réservé du contenu 2">
            <a:extLst>
              <a:ext uri="{FF2B5EF4-FFF2-40B4-BE49-F238E27FC236}">
                <a16:creationId xmlns:a16="http://schemas.microsoft.com/office/drawing/2014/main" id="{2B624B61-900D-4557-A40A-4B9A9DCA2690}"/>
              </a:ext>
            </a:extLst>
          </p:cNvPr>
          <p:cNvSpPr>
            <a:spLocks noGrp="1"/>
          </p:cNvSpPr>
          <p:nvPr>
            <p:ph idx="1"/>
            <p:custDataLst>
              <p:tags r:id="rId5"/>
            </p:custDataLst>
          </p:nvPr>
        </p:nvSpPr>
        <p:spPr>
          <a:xfrm>
            <a:off x="228600" y="1403874"/>
            <a:ext cx="8686800" cy="905938"/>
          </a:xfrm>
        </p:spPr>
        <p:txBody>
          <a:bodyPr>
            <a:normAutofit/>
          </a:bodyPr>
          <a:lstStyle/>
          <a:p>
            <a:r>
              <a:rPr lang="fr-CA" altLang="fr-FR" sz="2600" dirty="0"/>
              <a:t>Le processus agile parmi les plus utilisés, initialement proposé par Kent Beck</a:t>
            </a:r>
          </a:p>
        </p:txBody>
      </p:sp>
    </p:spTree>
    <p:extLst>
      <p:ext uri="{BB962C8B-B14F-4D97-AF65-F5344CB8AC3E}">
        <p14:creationId xmlns:p14="http://schemas.microsoft.com/office/powerpoint/2010/main" val="2077174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custDataLst>
              <p:tags r:id="rId1"/>
            </p:custDataLst>
          </p:nvPr>
        </p:nvSpPr>
        <p:spPr/>
        <p:txBody>
          <a:bodyPr/>
          <a:lstStyle/>
          <a:p>
            <a:r>
              <a:rPr lang="fr-CA" dirty="0"/>
              <a:t>Planification XP</a:t>
            </a:r>
            <a:endParaRPr lang="fr-CA" altLang="fr-FR" dirty="0"/>
          </a:p>
        </p:txBody>
      </p:sp>
      <p:sp>
        <p:nvSpPr>
          <p:cNvPr id="25603"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88F0B67-C11D-40AE-8E52-34987A72954E}" type="slidenum">
              <a:rPr lang="en-US" altLang="en-US" smtClean="0"/>
              <a:pPr/>
              <a:t>41</a:t>
            </a:fld>
            <a:endParaRPr lang="en-US" altLang="en-US"/>
          </a:p>
        </p:txBody>
      </p:sp>
      <p:sp>
        <p:nvSpPr>
          <p:cNvPr id="25635" name="Rectangle 49"/>
          <p:cNvSpPr>
            <a:spLocks noChangeArrowheads="1"/>
          </p:cNvSpPr>
          <p:nvPr>
            <p:custDataLst>
              <p:tags r:id="rId3"/>
            </p:custDataLst>
          </p:nvPr>
        </p:nvSpPr>
        <p:spPr bwMode="auto">
          <a:xfrm>
            <a:off x="719138" y="3860800"/>
            <a:ext cx="8229600"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400" dirty="0"/>
          </a:p>
        </p:txBody>
      </p:sp>
      <p:sp>
        <p:nvSpPr>
          <p:cNvPr id="36" name="Espace réservé du contenu 2">
            <a:extLst>
              <a:ext uri="{FF2B5EF4-FFF2-40B4-BE49-F238E27FC236}">
                <a16:creationId xmlns:a16="http://schemas.microsoft.com/office/drawing/2014/main" id="{21068E54-564B-4F79-97C3-1F249859A49B}"/>
              </a:ext>
            </a:extLst>
          </p:cNvPr>
          <p:cNvSpPr>
            <a:spLocks noGrp="1"/>
          </p:cNvSpPr>
          <p:nvPr>
            <p:ph idx="1"/>
            <p:custDataLst>
              <p:tags r:id="rId4"/>
            </p:custDataLst>
          </p:nvPr>
        </p:nvSpPr>
        <p:spPr>
          <a:xfrm>
            <a:off x="261938" y="1505596"/>
            <a:ext cx="8686800" cy="3579588"/>
          </a:xfrm>
        </p:spPr>
        <p:txBody>
          <a:bodyPr>
            <a:noAutofit/>
          </a:bodyPr>
          <a:lstStyle/>
          <a:p>
            <a:r>
              <a:rPr lang="fr-CA" altLang="fr-FR" sz="2800" dirty="0"/>
              <a:t>Création de récits des usagers («user stories»)</a:t>
            </a:r>
          </a:p>
          <a:p>
            <a:r>
              <a:rPr lang="fr-CA" altLang="fr-FR" sz="2800" dirty="0"/>
              <a:t>Une équipe agile évalue chaque récit et lui attribue un coût</a:t>
            </a:r>
          </a:p>
          <a:p>
            <a:r>
              <a:rPr lang="fr-CA" altLang="fr-FR" sz="2800" dirty="0"/>
              <a:t>Les récits sont regroupés pour la livraison d’un incrément</a:t>
            </a:r>
          </a:p>
          <a:p>
            <a:r>
              <a:rPr lang="fr-CA" altLang="fr-FR" sz="2800" dirty="0"/>
              <a:t>Un engagement est pris pour la date de livraison</a:t>
            </a:r>
          </a:p>
        </p:txBody>
      </p:sp>
    </p:spTree>
    <p:extLst>
      <p:ext uri="{BB962C8B-B14F-4D97-AF65-F5344CB8AC3E}">
        <p14:creationId xmlns:p14="http://schemas.microsoft.com/office/powerpoint/2010/main" val="35304047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custDataLst>
              <p:tags r:id="rId1"/>
            </p:custDataLst>
          </p:nvPr>
        </p:nvSpPr>
        <p:spPr/>
        <p:txBody>
          <a:bodyPr/>
          <a:lstStyle/>
          <a:p>
            <a:r>
              <a:rPr lang="en-CA" dirty="0"/>
              <a:t>Conception XP</a:t>
            </a:r>
            <a:endParaRPr lang="en-CA" altLang="fr-FR" dirty="0"/>
          </a:p>
        </p:txBody>
      </p:sp>
      <p:sp>
        <p:nvSpPr>
          <p:cNvPr id="25603"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88F0B67-C11D-40AE-8E52-34987A72954E}" type="slidenum">
              <a:rPr lang="en-US" altLang="en-US" smtClean="0"/>
              <a:pPr/>
              <a:t>42</a:t>
            </a:fld>
            <a:endParaRPr lang="en-US" altLang="en-US"/>
          </a:p>
        </p:txBody>
      </p:sp>
      <p:sp>
        <p:nvSpPr>
          <p:cNvPr id="25635" name="Rectangle 49"/>
          <p:cNvSpPr>
            <a:spLocks noChangeArrowheads="1"/>
          </p:cNvSpPr>
          <p:nvPr>
            <p:custDataLst>
              <p:tags r:id="rId3"/>
            </p:custDataLst>
          </p:nvPr>
        </p:nvSpPr>
        <p:spPr bwMode="auto">
          <a:xfrm>
            <a:off x="719138" y="3860800"/>
            <a:ext cx="8229600"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400" dirty="0"/>
          </a:p>
        </p:txBody>
      </p:sp>
      <p:sp>
        <p:nvSpPr>
          <p:cNvPr id="36" name="Espace réservé du contenu 2">
            <a:extLst>
              <a:ext uri="{FF2B5EF4-FFF2-40B4-BE49-F238E27FC236}">
                <a16:creationId xmlns:a16="http://schemas.microsoft.com/office/drawing/2014/main" id="{21068E54-564B-4F79-97C3-1F249859A49B}"/>
              </a:ext>
            </a:extLst>
          </p:cNvPr>
          <p:cNvSpPr>
            <a:spLocks noGrp="1"/>
          </p:cNvSpPr>
          <p:nvPr>
            <p:ph idx="1"/>
            <p:custDataLst>
              <p:tags r:id="rId4"/>
            </p:custDataLst>
          </p:nvPr>
        </p:nvSpPr>
        <p:spPr>
          <a:xfrm>
            <a:off x="228600" y="1403873"/>
            <a:ext cx="8686800" cy="4689423"/>
          </a:xfrm>
        </p:spPr>
        <p:txBody>
          <a:bodyPr>
            <a:noAutofit/>
          </a:bodyPr>
          <a:lstStyle/>
          <a:p>
            <a:pPr>
              <a:tabLst>
                <a:tab pos="2697163" algn="l"/>
              </a:tabLst>
            </a:pPr>
            <a:r>
              <a:rPr lang="fr-CA" altLang="fr-FR" sz="2800" dirty="0"/>
              <a:t>Suit le principe KIS (« </a:t>
            </a:r>
            <a:r>
              <a:rPr lang="en-CA" altLang="fr-FR" sz="2800" dirty="0"/>
              <a:t>Keep It Simple, stupid</a:t>
            </a:r>
            <a:r>
              <a:rPr lang="fr-CA" altLang="fr-FR" sz="2800" dirty="0"/>
              <a:t> »)</a:t>
            </a:r>
          </a:p>
          <a:p>
            <a:pPr>
              <a:tabLst>
                <a:tab pos="2697163" algn="l"/>
              </a:tabLst>
            </a:pPr>
            <a:r>
              <a:rPr lang="fr-CA" altLang="fr-FR" sz="2800" dirty="0"/>
              <a:t>Encourage l’utilisation des cartes CRC</a:t>
            </a:r>
          </a:p>
          <a:p>
            <a:pPr>
              <a:tabLst>
                <a:tab pos="2697163" algn="l"/>
              </a:tabLst>
            </a:pPr>
            <a:r>
              <a:rPr lang="fr-CA" altLang="fr-FR" sz="2800" dirty="0"/>
              <a:t>Pour les problèmes de conception difficiles, suggère la création de « Spike solutions » — un prototype de conception</a:t>
            </a:r>
          </a:p>
          <a:p>
            <a:pPr>
              <a:tabLst>
                <a:tab pos="2697163" algn="l"/>
              </a:tabLst>
            </a:pPr>
            <a:r>
              <a:rPr lang="fr-CA" altLang="fr-FR" sz="2800" dirty="0"/>
              <a:t>Voir un exemple dans https://www.jamesshore.com/Agile-Book/spike_solutions.html</a:t>
            </a:r>
          </a:p>
          <a:p>
            <a:pPr>
              <a:tabLst>
                <a:tab pos="2697163" algn="l"/>
              </a:tabLst>
            </a:pPr>
            <a:r>
              <a:rPr lang="fr-CA" altLang="fr-FR" sz="2800" dirty="0"/>
              <a:t>Encourage le « </a:t>
            </a:r>
            <a:r>
              <a:rPr lang="en-CA" altLang="fr-FR" sz="2800" dirty="0"/>
              <a:t>refactoring</a:t>
            </a:r>
            <a:r>
              <a:rPr lang="fr-CA" altLang="fr-FR" sz="2800" dirty="0"/>
              <a:t> »</a:t>
            </a:r>
          </a:p>
        </p:txBody>
      </p:sp>
    </p:spTree>
    <p:extLst>
      <p:ext uri="{BB962C8B-B14F-4D97-AF65-F5344CB8AC3E}">
        <p14:creationId xmlns:p14="http://schemas.microsoft.com/office/powerpoint/2010/main" val="23210040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1027"/>
          <p:cNvSpPr>
            <a:spLocks noGrp="1" noChangeArrowheads="1"/>
          </p:cNvSpPr>
          <p:nvPr>
            <p:ph type="title"/>
            <p:custDataLst>
              <p:tags r:id="rId1"/>
            </p:custDataLst>
          </p:nvPr>
        </p:nvSpPr>
        <p:spPr/>
        <p:txBody>
          <a:bodyPr/>
          <a:lstStyle/>
          <a:p>
            <a:r>
              <a:rPr lang="fr-CA" dirty="0"/>
              <a:t>Cartes CRC</a:t>
            </a:r>
            <a:endParaRPr lang="en-US" altLang="fr-FR" dirty="0"/>
          </a:p>
        </p:txBody>
      </p:sp>
      <p:sp>
        <p:nvSpPr>
          <p:cNvPr id="5" name="Espace réservé du contenu 4">
            <a:extLst>
              <a:ext uri="{FF2B5EF4-FFF2-40B4-BE49-F238E27FC236}">
                <a16:creationId xmlns:a16="http://schemas.microsoft.com/office/drawing/2014/main" id="{8A9DD68E-DE20-4635-BC62-E898BE8D0392}"/>
              </a:ext>
            </a:extLst>
          </p:cNvPr>
          <p:cNvSpPr>
            <a:spLocks noGrp="1"/>
          </p:cNvSpPr>
          <p:nvPr>
            <p:ph idx="1"/>
            <p:custDataLst>
              <p:tags r:id="rId2"/>
            </p:custDataLst>
          </p:nvPr>
        </p:nvSpPr>
        <p:spPr>
          <a:xfrm>
            <a:off x="228600" y="1403874"/>
            <a:ext cx="8686800" cy="1953118"/>
          </a:xfrm>
        </p:spPr>
        <p:txBody>
          <a:bodyPr>
            <a:normAutofit fontScale="85000" lnSpcReduction="20000"/>
          </a:bodyPr>
          <a:lstStyle/>
          <a:p>
            <a:r>
              <a:rPr lang="fr-CA" altLang="fr-FR" dirty="0"/>
              <a:t>CRC (Classe, Responsabilités, Collaborateurs)</a:t>
            </a:r>
          </a:p>
          <a:p>
            <a:r>
              <a:rPr lang="fr-CA" altLang="fr-FR" dirty="0"/>
              <a:t>Simple fiche qui contient le nom de la classe, ses responsabilités (les informations qu’elle connait, les actions qu’elle réalise…) et ses collaborateurs (les classes avec lesquelles elle interagit)</a:t>
            </a:r>
          </a:p>
          <a:p>
            <a:endParaRPr lang="fr-CA" dirty="0"/>
          </a:p>
        </p:txBody>
      </p:sp>
      <p:sp>
        <p:nvSpPr>
          <p:cNvPr id="26627"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D41D8F3-C323-469C-8D67-3038AF9F2BAB}" type="slidenum">
              <a:rPr lang="en-US" altLang="en-US" smtClean="0"/>
              <a:pPr/>
              <a:t>43</a:t>
            </a:fld>
            <a:endParaRPr lang="en-US" altLang="en-US"/>
          </a:p>
        </p:txBody>
      </p:sp>
      <p:pic>
        <p:nvPicPr>
          <p:cNvPr id="36" name="Picture 2" descr="Image result for exemple carte CRC">
            <a:extLst>
              <a:ext uri="{FF2B5EF4-FFF2-40B4-BE49-F238E27FC236}">
                <a16:creationId xmlns:a16="http://schemas.microsoft.com/office/drawing/2014/main" id="{430A32EE-7265-41A8-AA7B-3C719FE1663A}"/>
              </a:ext>
            </a:extLst>
          </p:cNvPr>
          <p:cNvPicPr>
            <a:picLocks noChangeAspect="1" noChangeArrowheads="1"/>
          </p:cNvPicPr>
          <p:nvPr>
            <p:custDataLst>
              <p:tags r:id="rId4"/>
            </p:custDataLst>
          </p:nvPr>
        </p:nvPicPr>
        <p:blipFill>
          <a:blip r:embed="rId6">
            <a:extLst>
              <a:ext uri="{28A0092B-C50C-407E-A947-70E740481C1C}">
                <a14:useLocalDpi xmlns:a14="http://schemas.microsoft.com/office/drawing/2010/main" val="0"/>
              </a:ext>
            </a:extLst>
          </a:blip>
          <a:srcRect/>
          <a:stretch>
            <a:fillRect/>
          </a:stretch>
        </p:blipFill>
        <p:spPr bwMode="auto">
          <a:xfrm>
            <a:off x="2011232" y="3356992"/>
            <a:ext cx="4762500" cy="2857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custDataLst>
              <p:tags r:id="rId1"/>
            </p:custDataLst>
          </p:nvPr>
        </p:nvSpPr>
        <p:spPr/>
        <p:txBody>
          <a:bodyPr/>
          <a:lstStyle/>
          <a:p>
            <a:r>
              <a:rPr lang="fr-CA" dirty="0"/>
              <a:t>Codage XP</a:t>
            </a:r>
            <a:endParaRPr lang="fr-CA" altLang="fr-FR" dirty="0"/>
          </a:p>
        </p:txBody>
      </p:sp>
      <p:sp>
        <p:nvSpPr>
          <p:cNvPr id="25603"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88F0B67-C11D-40AE-8E52-34987A72954E}" type="slidenum">
              <a:rPr lang="en-US" altLang="en-US" smtClean="0"/>
              <a:pPr/>
              <a:t>44</a:t>
            </a:fld>
            <a:endParaRPr lang="en-US" altLang="en-US"/>
          </a:p>
        </p:txBody>
      </p:sp>
      <p:sp>
        <p:nvSpPr>
          <p:cNvPr id="25635" name="Rectangle 49"/>
          <p:cNvSpPr>
            <a:spLocks noChangeArrowheads="1"/>
          </p:cNvSpPr>
          <p:nvPr>
            <p:custDataLst>
              <p:tags r:id="rId3"/>
            </p:custDataLst>
          </p:nvPr>
        </p:nvSpPr>
        <p:spPr bwMode="auto">
          <a:xfrm>
            <a:off x="719138" y="3860800"/>
            <a:ext cx="8229600"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400" dirty="0"/>
          </a:p>
        </p:txBody>
      </p:sp>
      <p:sp>
        <p:nvSpPr>
          <p:cNvPr id="36" name="Espace réservé du contenu 2">
            <a:extLst>
              <a:ext uri="{FF2B5EF4-FFF2-40B4-BE49-F238E27FC236}">
                <a16:creationId xmlns:a16="http://schemas.microsoft.com/office/drawing/2014/main" id="{21068E54-564B-4F79-97C3-1F249859A49B}"/>
              </a:ext>
            </a:extLst>
          </p:cNvPr>
          <p:cNvSpPr>
            <a:spLocks noGrp="1"/>
          </p:cNvSpPr>
          <p:nvPr>
            <p:ph idx="1"/>
            <p:custDataLst>
              <p:tags r:id="rId4"/>
            </p:custDataLst>
          </p:nvPr>
        </p:nvSpPr>
        <p:spPr>
          <a:xfrm>
            <a:off x="228600" y="1403873"/>
            <a:ext cx="8686800" cy="2313159"/>
          </a:xfrm>
        </p:spPr>
        <p:txBody>
          <a:bodyPr>
            <a:noAutofit/>
          </a:bodyPr>
          <a:lstStyle/>
          <a:p>
            <a:pPr>
              <a:tabLst>
                <a:tab pos="2697163" algn="l"/>
              </a:tabLst>
            </a:pPr>
            <a:r>
              <a:rPr lang="fr-CA" altLang="fr-FR" sz="2800" dirty="0"/>
              <a:t>Recommande la construction d'un test unitaire avant que le codage ne commence</a:t>
            </a:r>
          </a:p>
          <a:p>
            <a:pPr>
              <a:tabLst>
                <a:tab pos="2697163" algn="l"/>
              </a:tabLst>
            </a:pPr>
            <a:r>
              <a:rPr lang="fr-CA" altLang="fr-FR" sz="2800" dirty="0"/>
              <a:t>Encourage la programmation en binôme (« </a:t>
            </a:r>
            <a:r>
              <a:rPr lang="en-CA" altLang="fr-FR" sz="2800" dirty="0"/>
              <a:t>pair programming</a:t>
            </a:r>
            <a:r>
              <a:rPr lang="fr-CA" altLang="fr-FR" sz="2800" dirty="0"/>
              <a:t> »)</a:t>
            </a:r>
          </a:p>
          <a:p>
            <a:pPr>
              <a:tabLst>
                <a:tab pos="2697163" algn="l"/>
              </a:tabLst>
            </a:pPr>
            <a:endParaRPr lang="fr-CA" altLang="fr-FR" sz="2800" dirty="0"/>
          </a:p>
        </p:txBody>
      </p:sp>
    </p:spTree>
    <p:extLst>
      <p:ext uri="{BB962C8B-B14F-4D97-AF65-F5344CB8AC3E}">
        <p14:creationId xmlns:p14="http://schemas.microsoft.com/office/powerpoint/2010/main" val="34658182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custDataLst>
              <p:tags r:id="rId1"/>
            </p:custDataLst>
          </p:nvPr>
        </p:nvSpPr>
        <p:spPr/>
        <p:txBody>
          <a:bodyPr/>
          <a:lstStyle/>
          <a:p>
            <a:r>
              <a:rPr lang="en-CA" dirty="0"/>
              <a:t>Test XP</a:t>
            </a:r>
            <a:endParaRPr lang="en-CA" altLang="fr-FR" dirty="0"/>
          </a:p>
        </p:txBody>
      </p:sp>
      <p:sp>
        <p:nvSpPr>
          <p:cNvPr id="25603"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88F0B67-C11D-40AE-8E52-34987A72954E}" type="slidenum">
              <a:rPr lang="en-US" altLang="en-US" smtClean="0"/>
              <a:pPr/>
              <a:t>45</a:t>
            </a:fld>
            <a:endParaRPr lang="en-US" altLang="en-US"/>
          </a:p>
        </p:txBody>
      </p:sp>
      <p:sp>
        <p:nvSpPr>
          <p:cNvPr id="25635" name="Rectangle 49"/>
          <p:cNvSpPr>
            <a:spLocks noChangeArrowheads="1"/>
          </p:cNvSpPr>
          <p:nvPr>
            <p:custDataLst>
              <p:tags r:id="rId3"/>
            </p:custDataLst>
          </p:nvPr>
        </p:nvSpPr>
        <p:spPr bwMode="auto">
          <a:xfrm>
            <a:off x="719138" y="3860800"/>
            <a:ext cx="8229600"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400" dirty="0"/>
          </a:p>
        </p:txBody>
      </p:sp>
      <p:sp>
        <p:nvSpPr>
          <p:cNvPr id="36" name="Espace réservé du contenu 2">
            <a:extLst>
              <a:ext uri="{FF2B5EF4-FFF2-40B4-BE49-F238E27FC236}">
                <a16:creationId xmlns:a16="http://schemas.microsoft.com/office/drawing/2014/main" id="{21068E54-564B-4F79-97C3-1F249859A49B}"/>
              </a:ext>
            </a:extLst>
          </p:cNvPr>
          <p:cNvSpPr>
            <a:spLocks noGrp="1"/>
          </p:cNvSpPr>
          <p:nvPr>
            <p:ph idx="1"/>
            <p:custDataLst>
              <p:tags r:id="rId4"/>
            </p:custDataLst>
          </p:nvPr>
        </p:nvSpPr>
        <p:spPr>
          <a:xfrm>
            <a:off x="228600" y="1403873"/>
            <a:ext cx="8686800" cy="2456927"/>
          </a:xfrm>
        </p:spPr>
        <p:txBody>
          <a:bodyPr>
            <a:noAutofit/>
          </a:bodyPr>
          <a:lstStyle/>
          <a:p>
            <a:pPr>
              <a:tabLst>
                <a:tab pos="2697163" algn="l"/>
              </a:tabLst>
            </a:pPr>
            <a:r>
              <a:rPr lang="fr-CA" altLang="fr-FR" sz="2800" dirty="0"/>
              <a:t>Tous les tests unitaires sont exécutés quotidiennement</a:t>
            </a:r>
          </a:p>
          <a:p>
            <a:pPr>
              <a:tabLst>
                <a:tab pos="2697163" algn="l"/>
              </a:tabLst>
            </a:pPr>
            <a:r>
              <a:rPr lang="fr-CA" altLang="fr-FR" sz="2800" dirty="0"/>
              <a:t>Les tests d'acceptation sont définis par le client et exécutés pour évaluer les fonctionnalités visibles à la clientèle</a:t>
            </a:r>
          </a:p>
          <a:p>
            <a:pPr>
              <a:tabLst>
                <a:tab pos="2697163" algn="l"/>
              </a:tabLst>
            </a:pPr>
            <a:endParaRPr lang="fr-CA" altLang="fr-FR" sz="2800" dirty="0"/>
          </a:p>
        </p:txBody>
      </p:sp>
    </p:spTree>
    <p:extLst>
      <p:ext uri="{BB962C8B-B14F-4D97-AF65-F5344CB8AC3E}">
        <p14:creationId xmlns:p14="http://schemas.microsoft.com/office/powerpoint/2010/main" val="11387333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custDataLst>
              <p:tags r:id="rId1"/>
            </p:custDataLst>
          </p:nvPr>
        </p:nvSpPr>
        <p:spPr/>
        <p:txBody>
          <a:bodyPr/>
          <a:lstStyle/>
          <a:p>
            <a:r>
              <a:rPr lang="en-CA" dirty="0"/>
              <a:t>Extreme Programming</a:t>
            </a:r>
            <a:endParaRPr lang="en-CA" altLang="fr-FR" dirty="0"/>
          </a:p>
        </p:txBody>
      </p:sp>
      <p:sp>
        <p:nvSpPr>
          <p:cNvPr id="25603"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88F0B67-C11D-40AE-8E52-34987A72954E}" type="slidenum">
              <a:rPr lang="en-US" altLang="en-US" smtClean="0"/>
              <a:pPr/>
              <a:t>46</a:t>
            </a:fld>
            <a:endParaRPr lang="en-US" altLang="en-US"/>
          </a:p>
        </p:txBody>
      </p:sp>
      <p:sp>
        <p:nvSpPr>
          <p:cNvPr id="25635" name="Rectangle 49"/>
          <p:cNvSpPr>
            <a:spLocks noChangeArrowheads="1"/>
          </p:cNvSpPr>
          <p:nvPr>
            <p:custDataLst>
              <p:tags r:id="rId3"/>
            </p:custDataLst>
          </p:nvPr>
        </p:nvSpPr>
        <p:spPr bwMode="auto">
          <a:xfrm>
            <a:off x="719138" y="3860800"/>
            <a:ext cx="8229600"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400" dirty="0"/>
          </a:p>
        </p:txBody>
      </p:sp>
      <p:sp>
        <p:nvSpPr>
          <p:cNvPr id="8" name="Rectangle 3">
            <a:extLst>
              <a:ext uri="{FF2B5EF4-FFF2-40B4-BE49-F238E27FC236}">
                <a16:creationId xmlns:a16="http://schemas.microsoft.com/office/drawing/2014/main" id="{F921B5BE-3329-4FE2-97F1-FC4B153064D1}"/>
              </a:ext>
            </a:extLst>
          </p:cNvPr>
          <p:cNvSpPr>
            <a:spLocks noGrp="1" noChangeArrowheads="1"/>
          </p:cNvSpPr>
          <p:nvPr>
            <p:ph idx="1"/>
            <p:custDataLst>
              <p:tags r:id="rId4"/>
            </p:custDataLst>
          </p:nvPr>
        </p:nvSpPr>
        <p:spPr>
          <a:xfrm>
            <a:off x="190743" y="1592262"/>
            <a:ext cx="4406056" cy="4341651"/>
          </a:xfrm>
        </p:spPr>
        <p:txBody>
          <a:bodyPr>
            <a:noAutofit/>
          </a:bodyPr>
          <a:lstStyle/>
          <a:p>
            <a:r>
              <a:rPr lang="fr-CA" altLang="fr-FR" sz="2800" dirty="0"/>
              <a:t>Avantages</a:t>
            </a:r>
          </a:p>
          <a:p>
            <a:pPr lvl="1"/>
            <a:r>
              <a:rPr lang="fr-CA" altLang="fr-FR" sz="2400" dirty="0"/>
              <a:t>Met l’accent sur l’implication du client</a:t>
            </a:r>
          </a:p>
          <a:p>
            <a:pPr lvl="1"/>
            <a:r>
              <a:rPr lang="fr-CA" altLang="fr-FR" sz="2400" dirty="0"/>
              <a:t>Établit des plans et des calendriers rationnels</a:t>
            </a:r>
          </a:p>
          <a:p>
            <a:pPr lvl="1"/>
            <a:r>
              <a:rPr lang="fr-CA" altLang="fr-FR" sz="2400" dirty="0"/>
              <a:t>Engagement élevé du développeur envers le projet</a:t>
            </a:r>
          </a:p>
          <a:p>
            <a:pPr lvl="1"/>
            <a:r>
              <a:rPr lang="fr-CA" altLang="fr-FR" sz="2400" dirty="0"/>
              <a:t>Réduction de la probabilité de rejet du produit</a:t>
            </a:r>
          </a:p>
        </p:txBody>
      </p:sp>
      <p:sp>
        <p:nvSpPr>
          <p:cNvPr id="9" name="Rectangle 3">
            <a:extLst>
              <a:ext uri="{FF2B5EF4-FFF2-40B4-BE49-F238E27FC236}">
                <a16:creationId xmlns:a16="http://schemas.microsoft.com/office/drawing/2014/main" id="{5EDD8F11-2485-4828-AF54-A6E78936F189}"/>
              </a:ext>
            </a:extLst>
          </p:cNvPr>
          <p:cNvSpPr txBox="1">
            <a:spLocks noChangeArrowheads="1"/>
          </p:cNvSpPr>
          <p:nvPr>
            <p:custDataLst>
              <p:tags r:id="rId5"/>
            </p:custDataLst>
          </p:nvPr>
        </p:nvSpPr>
        <p:spPr>
          <a:xfrm>
            <a:off x="4586510" y="1592262"/>
            <a:ext cx="4406056" cy="434165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fr-CA" altLang="fr-FR" sz="2800" dirty="0"/>
              <a:t>Inconvénients</a:t>
            </a:r>
          </a:p>
          <a:p>
            <a:pPr lvl="1" fontAlgn="auto">
              <a:spcAft>
                <a:spcPts val="0"/>
              </a:spcAft>
            </a:pPr>
            <a:r>
              <a:rPr lang="fr-CA" altLang="fr-FR" sz="2400" dirty="0"/>
              <a:t>Tentation de «livrer» un prototype</a:t>
            </a:r>
          </a:p>
          <a:p>
            <a:pPr lvl="1" fontAlgn="auto">
              <a:spcAft>
                <a:spcPts val="0"/>
              </a:spcAft>
            </a:pPr>
            <a:r>
              <a:rPr lang="fr-CA" altLang="fr-FR" sz="2400" dirty="0"/>
              <a:t>Nécessite des réunions fréquentes sur l’augmentation des coûts</a:t>
            </a:r>
          </a:p>
          <a:p>
            <a:pPr lvl="1" fontAlgn="auto">
              <a:spcAft>
                <a:spcPts val="0"/>
              </a:spcAft>
            </a:pPr>
            <a:r>
              <a:rPr lang="fr-CA" altLang="fr-FR" sz="2400" dirty="0"/>
              <a:t>Permet des changements excessifs</a:t>
            </a:r>
          </a:p>
          <a:p>
            <a:pPr lvl="1" fontAlgn="auto">
              <a:spcAft>
                <a:spcPts val="0"/>
              </a:spcAft>
            </a:pPr>
            <a:r>
              <a:rPr lang="fr-CA" altLang="fr-FR" sz="2400" dirty="0"/>
              <a:t>Dépend des membres de l’équipe hautement qualifiés</a:t>
            </a:r>
          </a:p>
        </p:txBody>
      </p:sp>
    </p:spTree>
    <p:extLst>
      <p:ext uri="{BB962C8B-B14F-4D97-AF65-F5344CB8AC3E}">
        <p14:creationId xmlns:p14="http://schemas.microsoft.com/office/powerpoint/2010/main" val="14791959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custDataLst>
              <p:tags r:id="rId1"/>
            </p:custDataLst>
          </p:nvPr>
        </p:nvSpPr>
        <p:spPr>
          <a:xfrm>
            <a:off x="228600" y="76200"/>
            <a:ext cx="8686800" cy="1143000"/>
          </a:xfrm>
        </p:spPr>
        <p:txBody>
          <a:bodyPr>
            <a:normAutofit/>
          </a:bodyPr>
          <a:lstStyle/>
          <a:p>
            <a:r>
              <a:rPr lang="fr-CA" dirty="0"/>
              <a:t>Scrum</a:t>
            </a:r>
            <a:endParaRPr lang="en-US" altLang="fr-FR" dirty="0"/>
          </a:p>
        </p:txBody>
      </p:sp>
      <p:sp>
        <p:nvSpPr>
          <p:cNvPr id="5" name="Espace réservé du contenu 4">
            <a:extLst>
              <a:ext uri="{FF2B5EF4-FFF2-40B4-BE49-F238E27FC236}">
                <a16:creationId xmlns:a16="http://schemas.microsoft.com/office/drawing/2014/main" id="{C66E55BF-4435-42B0-ADA0-4C4C7104925A}"/>
              </a:ext>
            </a:extLst>
          </p:cNvPr>
          <p:cNvSpPr>
            <a:spLocks noGrp="1"/>
          </p:cNvSpPr>
          <p:nvPr>
            <p:ph idx="1"/>
            <p:custDataLst>
              <p:tags r:id="rId2"/>
            </p:custDataLst>
          </p:nvPr>
        </p:nvSpPr>
        <p:spPr>
          <a:xfrm>
            <a:off x="228600" y="1403874"/>
            <a:ext cx="8686800" cy="440950"/>
          </a:xfrm>
        </p:spPr>
        <p:txBody>
          <a:bodyPr>
            <a:normAutofit/>
          </a:bodyPr>
          <a:lstStyle/>
          <a:p>
            <a:r>
              <a:rPr lang="fr-CA" altLang="fr-FR" sz="2200" dirty="0"/>
              <a:t>Initialement proposée par </a:t>
            </a:r>
            <a:r>
              <a:rPr lang="en-CA" altLang="fr-FR" sz="2200" dirty="0" err="1"/>
              <a:t>Schwaber</a:t>
            </a:r>
            <a:r>
              <a:rPr lang="fr-CA" altLang="fr-FR" sz="2200" dirty="0"/>
              <a:t> et </a:t>
            </a:r>
            <a:r>
              <a:rPr lang="en-CA" altLang="fr-FR" sz="2200" dirty="0"/>
              <a:t>Beedle</a:t>
            </a:r>
          </a:p>
        </p:txBody>
      </p:sp>
      <p:sp>
        <p:nvSpPr>
          <p:cNvPr id="27653" name="Rectangle 3"/>
          <p:cNvSpPr>
            <a:spLocks noChangeArrowheads="1"/>
          </p:cNvSpPr>
          <p:nvPr>
            <p:custDataLst>
              <p:tags r:id="rId3"/>
            </p:custDataLst>
          </p:nvPr>
        </p:nvSpPr>
        <p:spPr bwMode="auto">
          <a:xfrm>
            <a:off x="358775" y="1196975"/>
            <a:ext cx="8229600"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dirty="0"/>
          </a:p>
        </p:txBody>
      </p:sp>
      <p:pic>
        <p:nvPicPr>
          <p:cNvPr id="7" name="Picture 3">
            <a:extLst>
              <a:ext uri="{FF2B5EF4-FFF2-40B4-BE49-F238E27FC236}">
                <a16:creationId xmlns:a16="http://schemas.microsoft.com/office/drawing/2014/main" id="{97BA78C6-8498-443F-85B5-EBC76ACACD89}"/>
              </a:ext>
            </a:extLst>
          </p:cNvPr>
          <p:cNvPicPr>
            <a:picLocks noChangeAspect="1" noChangeArrowheads="1"/>
          </p:cNvPicPr>
          <p:nvPr>
            <p:custDataLst>
              <p:tags r:id="rId4"/>
            </p:custDataLst>
          </p:nvPr>
        </p:nvPicPr>
        <p:blipFill>
          <a:blip r:embed="rId6">
            <a:extLst>
              <a:ext uri="{28A0092B-C50C-407E-A947-70E740481C1C}">
                <a14:useLocalDpi xmlns:a14="http://schemas.microsoft.com/office/drawing/2010/main" val="0"/>
              </a:ext>
            </a:extLst>
          </a:blip>
          <a:srcRect/>
          <a:stretch>
            <a:fillRect/>
          </a:stretch>
        </p:blipFill>
        <p:spPr bwMode="auto">
          <a:xfrm>
            <a:off x="762000" y="2132856"/>
            <a:ext cx="7620000" cy="3906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14003929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custDataLst>
              <p:tags r:id="rId1"/>
            </p:custDataLst>
          </p:nvPr>
        </p:nvSpPr>
        <p:spPr>
          <a:xfrm>
            <a:off x="228600" y="76200"/>
            <a:ext cx="8686800" cy="1143000"/>
          </a:xfrm>
        </p:spPr>
        <p:txBody>
          <a:bodyPr>
            <a:normAutofit/>
          </a:bodyPr>
          <a:lstStyle/>
          <a:p>
            <a:r>
              <a:rPr lang="fr-CA" dirty="0"/>
              <a:t>Scrum (2)</a:t>
            </a:r>
            <a:endParaRPr lang="en-US" altLang="fr-FR" dirty="0"/>
          </a:p>
        </p:txBody>
      </p:sp>
      <p:sp>
        <p:nvSpPr>
          <p:cNvPr id="5" name="Espace réservé du contenu 4">
            <a:extLst>
              <a:ext uri="{FF2B5EF4-FFF2-40B4-BE49-F238E27FC236}">
                <a16:creationId xmlns:a16="http://schemas.microsoft.com/office/drawing/2014/main" id="{C66E55BF-4435-42B0-ADA0-4C4C7104925A}"/>
              </a:ext>
            </a:extLst>
          </p:cNvPr>
          <p:cNvSpPr>
            <a:spLocks noGrp="1"/>
          </p:cNvSpPr>
          <p:nvPr>
            <p:ph idx="1"/>
            <p:custDataLst>
              <p:tags r:id="rId2"/>
            </p:custDataLst>
          </p:nvPr>
        </p:nvSpPr>
        <p:spPr>
          <a:xfrm>
            <a:off x="228600" y="1403874"/>
            <a:ext cx="8686800" cy="4473398"/>
          </a:xfrm>
        </p:spPr>
        <p:txBody>
          <a:bodyPr>
            <a:normAutofit/>
          </a:bodyPr>
          <a:lstStyle/>
          <a:p>
            <a:r>
              <a:rPr lang="fr-CA" altLang="fr-FR" sz="2200" dirty="0"/>
              <a:t>Scrum distingue les « </a:t>
            </a:r>
            <a:r>
              <a:rPr lang="en-CA" altLang="fr-FR" sz="2200" dirty="0"/>
              <a:t>features</a:t>
            </a:r>
            <a:r>
              <a:rPr lang="fr-CA" altLang="fr-FR" sz="2200" dirty="0"/>
              <a:t> »</a:t>
            </a:r>
          </a:p>
          <a:p>
            <a:r>
              <a:rPr lang="fr-CA" altLang="fr-FR" sz="2200" dirty="0"/>
              <a:t>Le travail de développement est divisé en «paquets»</a:t>
            </a:r>
          </a:p>
          <a:p>
            <a:r>
              <a:rPr lang="fr-CA" altLang="fr-FR" sz="2200" dirty="0"/>
              <a:t>Tests et la documentation se font en parallèle avec la fabrication du produit</a:t>
            </a:r>
          </a:p>
          <a:p>
            <a:r>
              <a:rPr lang="fr-CA" altLang="fr-FR" sz="2200" dirty="0"/>
              <a:t>Le travail se produit dans des «sprints» (2 à 4 semaines) et est dérivé d’un «</a:t>
            </a:r>
            <a:r>
              <a:rPr lang="en-CA" altLang="fr-FR" sz="2200" dirty="0"/>
              <a:t>backlog</a:t>
            </a:r>
            <a:r>
              <a:rPr lang="fr-CA" altLang="fr-FR" sz="2200" dirty="0"/>
              <a:t>» des exigences existantes</a:t>
            </a:r>
          </a:p>
          <a:p>
            <a:r>
              <a:rPr lang="fr-CA" altLang="fr-FR" sz="2200" dirty="0"/>
              <a:t>À chaque fin de sprint, tout le monde peut voir fonctionner le produit courant et décider soit de le livrer dans l’état, soit de continuer à l’améliorer pendant un sprint supplémentaire</a:t>
            </a:r>
          </a:p>
          <a:p>
            <a:r>
              <a:rPr lang="fr-CA" altLang="fr-FR" sz="2200" dirty="0"/>
              <a:t>Les réunions sont très courtes et parfois menées sans chaises</a:t>
            </a:r>
            <a:endParaRPr lang="fr-CA" sz="2200" dirty="0"/>
          </a:p>
        </p:txBody>
      </p:sp>
      <p:sp>
        <p:nvSpPr>
          <p:cNvPr id="27653" name="Rectangle 3"/>
          <p:cNvSpPr>
            <a:spLocks noChangeArrowheads="1"/>
          </p:cNvSpPr>
          <p:nvPr>
            <p:custDataLst>
              <p:tags r:id="rId3"/>
            </p:custDataLst>
          </p:nvPr>
        </p:nvSpPr>
        <p:spPr bwMode="auto">
          <a:xfrm>
            <a:off x="358775" y="1196975"/>
            <a:ext cx="8229600"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dirty="0"/>
          </a:p>
        </p:txBody>
      </p:sp>
    </p:spTree>
    <p:extLst>
      <p:ext uri="{BB962C8B-B14F-4D97-AF65-F5344CB8AC3E}">
        <p14:creationId xmlns:p14="http://schemas.microsoft.com/office/powerpoint/2010/main" val="18842902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custDataLst>
              <p:tags r:id="rId1"/>
            </p:custDataLst>
          </p:nvPr>
        </p:nvSpPr>
        <p:spPr/>
        <p:txBody>
          <a:bodyPr>
            <a:normAutofit/>
          </a:bodyPr>
          <a:lstStyle/>
          <a:p>
            <a:r>
              <a:rPr lang="fr-CA" dirty="0"/>
              <a:t>Scrum (3)</a:t>
            </a:r>
            <a:endParaRPr lang="en-US" altLang="fr-FR" dirty="0"/>
          </a:p>
        </p:txBody>
      </p:sp>
      <p:sp>
        <p:nvSpPr>
          <p:cNvPr id="296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F619167-ED17-41DA-B8BE-FB38448B62D0}" type="slidenum">
              <a:rPr lang="en-US" altLang="en-US" smtClean="0"/>
              <a:pPr/>
              <a:t>49</a:t>
            </a:fld>
            <a:endParaRPr lang="en-US" altLang="en-US"/>
          </a:p>
        </p:txBody>
      </p:sp>
      <p:sp>
        <p:nvSpPr>
          <p:cNvPr id="29701" name="Rectangle 3"/>
          <p:cNvSpPr>
            <a:spLocks noChangeArrowheads="1"/>
          </p:cNvSpPr>
          <p:nvPr>
            <p:custDataLst>
              <p:tags r:id="rId3"/>
            </p:custDataLst>
          </p:nvPr>
        </p:nvSpPr>
        <p:spPr bwMode="auto">
          <a:xfrm>
            <a:off x="323850" y="476250"/>
            <a:ext cx="8229600"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1900" dirty="0"/>
          </a:p>
        </p:txBody>
      </p:sp>
      <p:sp>
        <p:nvSpPr>
          <p:cNvPr id="24" name="Ellipse 23">
            <a:extLst>
              <a:ext uri="{FF2B5EF4-FFF2-40B4-BE49-F238E27FC236}">
                <a16:creationId xmlns:a16="http://schemas.microsoft.com/office/drawing/2014/main" id="{FA1DF274-CECF-422F-BAC6-C073A5F79B79}"/>
              </a:ext>
            </a:extLst>
          </p:cNvPr>
          <p:cNvSpPr/>
          <p:nvPr>
            <p:custDataLst>
              <p:tags r:id="rId4"/>
            </p:custDataLst>
          </p:nvPr>
        </p:nvSpPr>
        <p:spPr>
          <a:xfrm>
            <a:off x="5630322" y="4035502"/>
            <a:ext cx="354552" cy="324036"/>
          </a:xfrm>
          <a:prstGeom prst="ellipse">
            <a:avLst/>
          </a:prstGeom>
          <a:noFill/>
          <a:ln w="76200">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CA"/>
          </a:p>
        </p:txBody>
      </p:sp>
      <p:sp>
        <p:nvSpPr>
          <p:cNvPr id="25" name="Ellipse 24">
            <a:extLst>
              <a:ext uri="{FF2B5EF4-FFF2-40B4-BE49-F238E27FC236}">
                <a16:creationId xmlns:a16="http://schemas.microsoft.com/office/drawing/2014/main" id="{5F398F2B-AA73-491A-A16A-BD25058EB81E}"/>
              </a:ext>
            </a:extLst>
          </p:cNvPr>
          <p:cNvSpPr/>
          <p:nvPr>
            <p:custDataLst>
              <p:tags r:id="rId5"/>
            </p:custDataLst>
          </p:nvPr>
        </p:nvSpPr>
        <p:spPr>
          <a:xfrm>
            <a:off x="5630322" y="4899888"/>
            <a:ext cx="354552" cy="324036"/>
          </a:xfrm>
          <a:prstGeom prst="ellipse">
            <a:avLst/>
          </a:prstGeom>
          <a:noFill/>
          <a:ln w="762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CA"/>
          </a:p>
        </p:txBody>
      </p:sp>
      <p:sp>
        <p:nvSpPr>
          <p:cNvPr id="41" name="Espace réservé du contenu 4">
            <a:extLst>
              <a:ext uri="{FF2B5EF4-FFF2-40B4-BE49-F238E27FC236}">
                <a16:creationId xmlns:a16="http://schemas.microsoft.com/office/drawing/2014/main" id="{F49B8E9D-73A5-41E6-8492-6AC9B231BA2C}"/>
              </a:ext>
            </a:extLst>
          </p:cNvPr>
          <p:cNvSpPr>
            <a:spLocks noGrp="1"/>
          </p:cNvSpPr>
          <p:nvPr>
            <p:ph idx="1"/>
            <p:custDataLst>
              <p:tags r:id="rId6"/>
            </p:custDataLst>
          </p:nvPr>
        </p:nvSpPr>
        <p:spPr>
          <a:xfrm>
            <a:off x="228600" y="1403874"/>
            <a:ext cx="8686800" cy="4473398"/>
          </a:xfrm>
        </p:spPr>
        <p:txBody>
          <a:bodyPr>
            <a:normAutofit lnSpcReduction="10000"/>
          </a:bodyPr>
          <a:lstStyle/>
          <a:p>
            <a:r>
              <a:rPr lang="fr-CA" altLang="fr-FR" sz="2200" dirty="0"/>
              <a:t>Rôles</a:t>
            </a:r>
          </a:p>
          <a:p>
            <a:pPr lvl="1"/>
            <a:r>
              <a:rPr lang="en-CA" altLang="fr-FR" sz="1800" dirty="0"/>
              <a:t>Product Owner</a:t>
            </a:r>
          </a:p>
          <a:p>
            <a:pPr lvl="1"/>
            <a:r>
              <a:rPr lang="en-CA" altLang="fr-FR" sz="1800" dirty="0"/>
              <a:t>ScrumMaster</a:t>
            </a:r>
          </a:p>
          <a:p>
            <a:pPr lvl="1"/>
            <a:r>
              <a:rPr lang="fr-CA" altLang="fr-FR" sz="1800" dirty="0"/>
              <a:t>Équipe</a:t>
            </a:r>
          </a:p>
          <a:p>
            <a:r>
              <a:rPr lang="fr-CA" altLang="fr-FR" sz="2200" dirty="0"/>
              <a:t>Cérémonial</a:t>
            </a:r>
          </a:p>
          <a:p>
            <a:pPr lvl="1"/>
            <a:r>
              <a:rPr lang="fr-CA" altLang="fr-FR" sz="1800" dirty="0"/>
              <a:t>Planification du sprint</a:t>
            </a:r>
          </a:p>
          <a:p>
            <a:pPr lvl="1"/>
            <a:r>
              <a:rPr lang="fr-CA" altLang="fr-FR" sz="1800" dirty="0"/>
              <a:t>Revue du sprint</a:t>
            </a:r>
          </a:p>
          <a:p>
            <a:pPr lvl="1"/>
            <a:r>
              <a:rPr lang="fr-CA" altLang="fr-FR" sz="1800" dirty="0"/>
              <a:t>Rétrospective</a:t>
            </a:r>
          </a:p>
          <a:p>
            <a:pPr lvl="1"/>
            <a:r>
              <a:rPr lang="fr-CA" altLang="fr-FR" sz="1800" dirty="0"/>
              <a:t>Scrum quotidien</a:t>
            </a:r>
          </a:p>
          <a:p>
            <a:r>
              <a:rPr lang="fr-CA" altLang="fr-FR" sz="2200" dirty="0"/>
              <a:t>Artefacts</a:t>
            </a:r>
          </a:p>
          <a:p>
            <a:pPr lvl="1"/>
            <a:r>
              <a:rPr lang="en-CA" altLang="fr-FR" sz="1800" dirty="0"/>
              <a:t>Backlog</a:t>
            </a:r>
            <a:r>
              <a:rPr lang="fr-CA" altLang="fr-FR" sz="1800" dirty="0"/>
              <a:t> du produit</a:t>
            </a:r>
          </a:p>
          <a:p>
            <a:pPr lvl="1"/>
            <a:r>
              <a:rPr lang="fr-CA" altLang="fr-FR" sz="1800" dirty="0"/>
              <a:t>Liste des tâches</a:t>
            </a:r>
          </a:p>
          <a:p>
            <a:pPr lvl="1"/>
            <a:r>
              <a:rPr lang="en-CA" altLang="fr-FR" sz="1800" dirty="0"/>
              <a:t>Burndowns</a:t>
            </a:r>
          </a:p>
        </p:txBody>
      </p:sp>
    </p:spTree>
    <p:extLst>
      <p:ext uri="{BB962C8B-B14F-4D97-AF65-F5344CB8AC3E}">
        <p14:creationId xmlns:p14="http://schemas.microsoft.com/office/powerpoint/2010/main" val="3451365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lstStyle/>
          <a:p>
            <a:r>
              <a:rPr lang="fr-CA" dirty="0"/>
              <a:t>Intervenants</a:t>
            </a:r>
            <a:endParaRPr lang="en-US" altLang="fr-FR" dirty="0"/>
          </a:p>
        </p:txBody>
      </p:sp>
      <p:sp>
        <p:nvSpPr>
          <p:cNvPr id="4101" name="Rectangle 3"/>
          <p:cNvSpPr>
            <a:spLocks noGrp="1" noChangeArrowheads="1"/>
          </p:cNvSpPr>
          <p:nvPr>
            <p:ph idx="1"/>
            <p:custDataLst>
              <p:tags r:id="rId2"/>
            </p:custDataLst>
          </p:nvPr>
        </p:nvSpPr>
        <p:spPr/>
        <p:txBody>
          <a:bodyPr>
            <a:normAutofit fontScale="92500" lnSpcReduction="20000"/>
          </a:bodyPr>
          <a:lstStyle/>
          <a:p>
            <a:r>
              <a:rPr lang="fr-CA" altLang="fr-FR" dirty="0"/>
              <a:t>Gestionnaires senior</a:t>
            </a:r>
          </a:p>
          <a:p>
            <a:pPr lvl="1"/>
            <a:r>
              <a:rPr lang="fr-CA" altLang="fr-FR" dirty="0"/>
              <a:t>Qui définissent les enjeux d’affaires qui peuvent influencer un projet</a:t>
            </a:r>
          </a:p>
          <a:p>
            <a:r>
              <a:rPr lang="fr-CA" altLang="fr-FR" dirty="0"/>
              <a:t>Gestionnaires de projets (techniques)</a:t>
            </a:r>
          </a:p>
          <a:p>
            <a:pPr lvl="1"/>
            <a:r>
              <a:rPr lang="fr-CA" altLang="fr-FR" dirty="0"/>
              <a:t>Qui planifient, motivent, organisent et contrôle le travail des autres intervenants</a:t>
            </a:r>
          </a:p>
          <a:p>
            <a:r>
              <a:rPr lang="fr-CA" altLang="fr-FR" dirty="0"/>
              <a:t>Développeurs</a:t>
            </a:r>
          </a:p>
          <a:p>
            <a:pPr lvl="1"/>
            <a:r>
              <a:rPr lang="fr-CA" altLang="fr-FR" dirty="0"/>
              <a:t>Qui possèdent la technicité  nécessaire pour le développement du produit</a:t>
            </a:r>
          </a:p>
          <a:p>
            <a:r>
              <a:rPr lang="fr-CA" altLang="fr-FR" dirty="0"/>
              <a:t>Clients</a:t>
            </a:r>
          </a:p>
          <a:p>
            <a:pPr lvl="1"/>
            <a:r>
              <a:rPr lang="fr-CA" altLang="fr-FR" dirty="0"/>
              <a:t>Qui spécifient les besoins du logiciel à produire</a:t>
            </a:r>
          </a:p>
          <a:p>
            <a:r>
              <a:rPr lang="fr-CA" altLang="fr-FR" dirty="0"/>
              <a:t>Les utilisateurs finaux</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5</a:t>
            </a:fld>
            <a:endParaRPr lang="en-US" altLang="en-US"/>
          </a:p>
        </p:txBody>
      </p:sp>
    </p:spTree>
    <p:extLst>
      <p:ext uri="{BB962C8B-B14F-4D97-AF65-F5344CB8AC3E}">
        <p14:creationId xmlns:p14="http://schemas.microsoft.com/office/powerpoint/2010/main" val="25921245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custDataLst>
              <p:tags r:id="rId1"/>
            </p:custDataLst>
          </p:nvPr>
        </p:nvSpPr>
        <p:spPr>
          <a:xfrm>
            <a:off x="228600" y="76200"/>
            <a:ext cx="8555868" cy="1143000"/>
          </a:xfrm>
        </p:spPr>
        <p:txBody>
          <a:bodyPr>
            <a:normAutofit/>
          </a:bodyPr>
          <a:lstStyle/>
          <a:p>
            <a:r>
              <a:rPr lang="en-CA" dirty="0"/>
              <a:t>Product Owner</a:t>
            </a:r>
            <a:endParaRPr lang="en-CA" altLang="fr-FR" dirty="0"/>
          </a:p>
        </p:txBody>
      </p:sp>
      <p:sp>
        <p:nvSpPr>
          <p:cNvPr id="5" name="Espace réservé du contenu 4">
            <a:extLst>
              <a:ext uri="{FF2B5EF4-FFF2-40B4-BE49-F238E27FC236}">
                <a16:creationId xmlns:a16="http://schemas.microsoft.com/office/drawing/2014/main" id="{AA48CBE3-4447-4618-A249-14083559C3AC}"/>
              </a:ext>
            </a:extLst>
          </p:cNvPr>
          <p:cNvSpPr>
            <a:spLocks noGrp="1"/>
          </p:cNvSpPr>
          <p:nvPr>
            <p:ph idx="1"/>
            <p:custDataLst>
              <p:tags r:id="rId2"/>
            </p:custDataLst>
          </p:nvPr>
        </p:nvSpPr>
        <p:spPr/>
        <p:txBody>
          <a:bodyPr>
            <a:normAutofit/>
          </a:bodyPr>
          <a:lstStyle/>
          <a:p>
            <a:r>
              <a:rPr lang="fr-CA" altLang="fr-FR" dirty="0"/>
              <a:t>Définit les « </a:t>
            </a:r>
            <a:r>
              <a:rPr lang="fr-CA" altLang="fr-FR" dirty="0" err="1"/>
              <a:t>features</a:t>
            </a:r>
            <a:r>
              <a:rPr lang="fr-CA" altLang="fr-FR" dirty="0"/>
              <a:t> » du produit</a:t>
            </a:r>
          </a:p>
          <a:p>
            <a:r>
              <a:rPr lang="fr-CA" altLang="fr-FR" dirty="0"/>
              <a:t>Choisit la date et le contenu de la version</a:t>
            </a:r>
          </a:p>
          <a:p>
            <a:r>
              <a:rPr lang="fr-CA" altLang="fr-FR" dirty="0"/>
              <a:t>Responsable du retour sur investissement</a:t>
            </a:r>
          </a:p>
          <a:p>
            <a:r>
              <a:rPr lang="fr-CA" altLang="fr-FR" dirty="0"/>
              <a:t>Définit les priorités dans le </a:t>
            </a:r>
            <a:r>
              <a:rPr lang="en-CA" altLang="fr-FR" dirty="0"/>
              <a:t>backlog</a:t>
            </a:r>
            <a:r>
              <a:rPr lang="fr-CA" altLang="fr-FR" dirty="0"/>
              <a:t> en fonction de la valeur métier</a:t>
            </a:r>
          </a:p>
          <a:p>
            <a:r>
              <a:rPr lang="fr-CA" altLang="fr-FR" dirty="0"/>
              <a:t>Ajuste les « </a:t>
            </a:r>
            <a:r>
              <a:rPr lang="fr-CA" altLang="fr-FR" dirty="0" err="1"/>
              <a:t>features</a:t>
            </a:r>
            <a:r>
              <a:rPr lang="fr-CA" altLang="fr-FR" dirty="0"/>
              <a:t> » et les priorités à chaque sprint si nécessaire</a:t>
            </a:r>
          </a:p>
          <a:p>
            <a:r>
              <a:rPr lang="fr-CA" altLang="fr-FR" dirty="0"/>
              <a:t>Accepte ou rejette les résultats</a:t>
            </a:r>
          </a:p>
          <a:p>
            <a:endParaRPr lang="fr-CA" altLang="fr-FR" dirty="0"/>
          </a:p>
          <a:p>
            <a:pPr lvl="1"/>
            <a:endParaRPr lang="fr-CA" altLang="fr-FR" dirty="0"/>
          </a:p>
        </p:txBody>
      </p:sp>
      <p:sp>
        <p:nvSpPr>
          <p:cNvPr id="296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F619167-ED17-41DA-B8BE-FB38448B62D0}" type="slidenum">
              <a:rPr lang="en-US" altLang="en-US" smtClean="0"/>
              <a:pPr/>
              <a:t>50</a:t>
            </a:fld>
            <a:endParaRPr lang="en-US" altLang="en-US"/>
          </a:p>
        </p:txBody>
      </p:sp>
      <p:sp>
        <p:nvSpPr>
          <p:cNvPr id="29701" name="Rectangle 3"/>
          <p:cNvSpPr>
            <a:spLocks noChangeArrowheads="1"/>
          </p:cNvSpPr>
          <p:nvPr>
            <p:custDataLst>
              <p:tags r:id="rId4"/>
            </p:custDataLst>
          </p:nvPr>
        </p:nvSpPr>
        <p:spPr bwMode="auto">
          <a:xfrm>
            <a:off x="323850" y="476250"/>
            <a:ext cx="8229600"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19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custDataLst>
              <p:tags r:id="rId1"/>
            </p:custDataLst>
          </p:nvPr>
        </p:nvSpPr>
        <p:spPr>
          <a:xfrm>
            <a:off x="228600" y="76200"/>
            <a:ext cx="8915400" cy="1143000"/>
          </a:xfrm>
        </p:spPr>
        <p:txBody>
          <a:bodyPr>
            <a:normAutofit/>
          </a:bodyPr>
          <a:lstStyle/>
          <a:p>
            <a:r>
              <a:rPr lang="en-CA" dirty="0"/>
              <a:t>ScrumMaster</a:t>
            </a:r>
            <a:endParaRPr lang="en-CA" altLang="fr-FR" dirty="0"/>
          </a:p>
        </p:txBody>
      </p:sp>
      <p:sp>
        <p:nvSpPr>
          <p:cNvPr id="5" name="Espace réservé du contenu 4">
            <a:extLst>
              <a:ext uri="{FF2B5EF4-FFF2-40B4-BE49-F238E27FC236}">
                <a16:creationId xmlns:a16="http://schemas.microsoft.com/office/drawing/2014/main" id="{AA48CBE3-4447-4618-A249-14083559C3AC}"/>
              </a:ext>
            </a:extLst>
          </p:cNvPr>
          <p:cNvSpPr>
            <a:spLocks noGrp="1"/>
          </p:cNvSpPr>
          <p:nvPr>
            <p:ph idx="1"/>
            <p:custDataLst>
              <p:tags r:id="rId2"/>
            </p:custDataLst>
          </p:nvPr>
        </p:nvSpPr>
        <p:spPr>
          <a:xfrm>
            <a:off x="228600" y="1403873"/>
            <a:ext cx="8447856" cy="4581001"/>
          </a:xfrm>
        </p:spPr>
        <p:txBody>
          <a:bodyPr>
            <a:normAutofit fontScale="92500" lnSpcReduction="10000"/>
          </a:bodyPr>
          <a:lstStyle/>
          <a:p>
            <a:r>
              <a:rPr lang="fr-CA" dirty="0"/>
              <a:t>Représente le gestionnaire du projet</a:t>
            </a:r>
          </a:p>
          <a:p>
            <a:r>
              <a:rPr lang="fr-CA" dirty="0"/>
              <a:t>Responsable de faire appliquer par l’équipe les valeurs et les pratiques de Scrum</a:t>
            </a:r>
          </a:p>
          <a:p>
            <a:r>
              <a:rPr lang="fr-CA" dirty="0"/>
              <a:t>Élimine les obstacles</a:t>
            </a:r>
          </a:p>
          <a:p>
            <a:r>
              <a:rPr lang="fr-CA" dirty="0"/>
              <a:t>S’assure que l'équipe est complètement fonctionnelle et productive</a:t>
            </a:r>
          </a:p>
          <a:p>
            <a:r>
              <a:rPr lang="fr-CA" dirty="0"/>
              <a:t>Facilite une coopération poussée entre tous les rôles et fonctions</a:t>
            </a:r>
          </a:p>
          <a:p>
            <a:r>
              <a:rPr lang="fr-CA" dirty="0"/>
              <a:t>Protège l’équipe des interférences extérieures</a:t>
            </a:r>
          </a:p>
        </p:txBody>
      </p:sp>
      <p:sp>
        <p:nvSpPr>
          <p:cNvPr id="296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F619167-ED17-41DA-B8BE-FB38448B62D0}" type="slidenum">
              <a:rPr lang="en-US" altLang="en-US" smtClean="0"/>
              <a:pPr/>
              <a:t>51</a:t>
            </a:fld>
            <a:endParaRPr lang="en-US" altLang="en-US"/>
          </a:p>
        </p:txBody>
      </p:sp>
      <p:sp>
        <p:nvSpPr>
          <p:cNvPr id="29701" name="Rectangle 3"/>
          <p:cNvSpPr>
            <a:spLocks noChangeArrowheads="1"/>
          </p:cNvSpPr>
          <p:nvPr>
            <p:custDataLst>
              <p:tags r:id="rId4"/>
            </p:custDataLst>
          </p:nvPr>
        </p:nvSpPr>
        <p:spPr bwMode="auto">
          <a:xfrm>
            <a:off x="323850" y="476250"/>
            <a:ext cx="8229600"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1900" dirty="0"/>
          </a:p>
        </p:txBody>
      </p:sp>
    </p:spTree>
    <p:extLst>
      <p:ext uri="{BB962C8B-B14F-4D97-AF65-F5344CB8AC3E}">
        <p14:creationId xmlns:p14="http://schemas.microsoft.com/office/powerpoint/2010/main" val="6986783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custDataLst>
              <p:tags r:id="rId1"/>
            </p:custDataLst>
          </p:nvPr>
        </p:nvSpPr>
        <p:spPr>
          <a:xfrm>
            <a:off x="228600" y="76200"/>
            <a:ext cx="8843900" cy="1143000"/>
          </a:xfrm>
        </p:spPr>
        <p:txBody>
          <a:bodyPr>
            <a:normAutofit/>
          </a:bodyPr>
          <a:lstStyle/>
          <a:p>
            <a:r>
              <a:rPr lang="fr-CA" dirty="0"/>
              <a:t>Équipe</a:t>
            </a:r>
            <a:endParaRPr lang="fr-CA" altLang="fr-FR" dirty="0"/>
          </a:p>
        </p:txBody>
      </p:sp>
      <p:sp>
        <p:nvSpPr>
          <p:cNvPr id="5" name="Espace réservé du contenu 4">
            <a:extLst>
              <a:ext uri="{FF2B5EF4-FFF2-40B4-BE49-F238E27FC236}">
                <a16:creationId xmlns:a16="http://schemas.microsoft.com/office/drawing/2014/main" id="{0FFEF997-3089-40EE-8625-4172E7AD9489}"/>
              </a:ext>
            </a:extLst>
          </p:cNvPr>
          <p:cNvSpPr>
            <a:spLocks noGrp="1"/>
          </p:cNvSpPr>
          <p:nvPr>
            <p:ph idx="1"/>
            <p:custDataLst>
              <p:tags r:id="rId2"/>
            </p:custDataLst>
          </p:nvPr>
        </p:nvSpPr>
        <p:spPr>
          <a:xfrm>
            <a:off x="228600" y="1403874"/>
            <a:ext cx="8686800" cy="4876800"/>
          </a:xfrm>
        </p:spPr>
        <p:txBody>
          <a:bodyPr>
            <a:normAutofit/>
          </a:bodyPr>
          <a:lstStyle/>
          <a:p>
            <a:r>
              <a:rPr lang="fr-CA" altLang="fr-FR" dirty="0"/>
              <a:t>Une équipe Scrum : 5 à 10 personnes</a:t>
            </a:r>
          </a:p>
          <a:p>
            <a:r>
              <a:rPr lang="fr-CA" altLang="fr-FR" dirty="0"/>
              <a:t>Tous les rôles : analyste, architecte, programmeur, testeur, spécialiste interface utilisateur, etc.</a:t>
            </a:r>
          </a:p>
          <a:p>
            <a:r>
              <a:rPr lang="fr-CA" altLang="fr-FR" dirty="0"/>
              <a:t>La composition de l’équipe ne doit pas changer à l’intérieur d’un sprint</a:t>
            </a:r>
          </a:p>
          <a:p>
            <a:r>
              <a:rPr lang="fr-CA" altLang="fr-FR" dirty="0"/>
              <a:t>De préférence, les membres sont à plein temps sur le projet</a:t>
            </a:r>
          </a:p>
          <a:p>
            <a:endParaRPr lang="fr-CA" altLang="fr-FR" dirty="0"/>
          </a:p>
          <a:p>
            <a:endParaRPr lang="fr-CA" altLang="fr-FR" dirty="0"/>
          </a:p>
          <a:p>
            <a:endParaRPr lang="fr-CA" dirty="0"/>
          </a:p>
        </p:txBody>
      </p:sp>
      <p:sp>
        <p:nvSpPr>
          <p:cNvPr id="31747"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3CC16DB-E534-46CD-88BD-2F56A2F34D35}" type="slidenum">
              <a:rPr lang="en-US" altLang="en-US" smtClean="0"/>
              <a:pPr/>
              <a:t>52</a:t>
            </a:fld>
            <a:endParaRPr lang="en-US" altLang="en-US"/>
          </a:p>
        </p:txBody>
      </p:sp>
      <p:sp>
        <p:nvSpPr>
          <p:cNvPr id="31749" name="Rectangle 51"/>
          <p:cNvSpPr>
            <a:spLocks noChangeArrowheads="1"/>
          </p:cNvSpPr>
          <p:nvPr>
            <p:custDataLst>
              <p:tags r:id="rId4"/>
            </p:custDataLst>
          </p:nvPr>
        </p:nvSpPr>
        <p:spPr bwMode="auto">
          <a:xfrm>
            <a:off x="287338" y="873125"/>
            <a:ext cx="8229600" cy="464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19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Espace réservé du numéro de diapositive 4"/>
          <p:cNvSpPr>
            <a:spLocks noGrp="1"/>
          </p:cNvSpPr>
          <p:nvPr>
            <p:ph type="sldNum" sz="quarter" idx="12"/>
            <p:custDataLst>
              <p:tags r:id="rId1"/>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3CC16DB-E534-46CD-88BD-2F56A2F34D35}" type="slidenum">
              <a:rPr lang="en-US" altLang="en-US" smtClean="0"/>
              <a:pPr/>
              <a:t>53</a:t>
            </a:fld>
            <a:endParaRPr lang="en-US" altLang="en-US"/>
          </a:p>
        </p:txBody>
      </p:sp>
      <p:sp>
        <p:nvSpPr>
          <p:cNvPr id="31748" name="Rectangle 2"/>
          <p:cNvSpPr>
            <a:spLocks noGrp="1" noChangeArrowheads="1"/>
          </p:cNvSpPr>
          <p:nvPr>
            <p:ph type="title" idx="4294967295"/>
            <p:custDataLst>
              <p:tags r:id="rId2"/>
            </p:custDataLst>
          </p:nvPr>
        </p:nvSpPr>
        <p:spPr>
          <a:xfrm>
            <a:off x="336550" y="76200"/>
            <a:ext cx="8807450" cy="1143000"/>
          </a:xfrm>
        </p:spPr>
        <p:txBody>
          <a:bodyPr>
            <a:normAutofit/>
          </a:bodyPr>
          <a:lstStyle/>
          <a:p>
            <a:r>
              <a:rPr lang="fr-CA" altLang="fr-FR" dirty="0"/>
              <a:t>Planification du sprint</a:t>
            </a:r>
          </a:p>
        </p:txBody>
      </p:sp>
      <p:grpSp>
        <p:nvGrpSpPr>
          <p:cNvPr id="4" name="Groupe 3">
            <a:extLst>
              <a:ext uri="{FF2B5EF4-FFF2-40B4-BE49-F238E27FC236}">
                <a16:creationId xmlns:a16="http://schemas.microsoft.com/office/drawing/2014/main" id="{F76950D4-6841-4CAF-A565-512EE90A3D86}"/>
              </a:ext>
            </a:extLst>
          </p:cNvPr>
          <p:cNvGrpSpPr/>
          <p:nvPr>
            <p:custDataLst>
              <p:tags r:id="rId3"/>
            </p:custDataLst>
          </p:nvPr>
        </p:nvGrpSpPr>
        <p:grpSpPr>
          <a:xfrm>
            <a:off x="155118" y="1372614"/>
            <a:ext cx="9003178" cy="4828694"/>
            <a:chOff x="33318" y="872716"/>
            <a:chExt cx="9003178" cy="4981022"/>
          </a:xfrm>
        </p:grpSpPr>
        <p:sp>
          <p:nvSpPr>
            <p:cNvPr id="31749" name="Rectangle 51"/>
            <p:cNvSpPr>
              <a:spLocks noChangeArrowheads="1"/>
            </p:cNvSpPr>
            <p:nvPr>
              <p:custDataLst>
                <p:tags r:id="rId5"/>
              </p:custDataLst>
            </p:nvPr>
          </p:nvSpPr>
          <p:spPr bwMode="auto">
            <a:xfrm>
              <a:off x="287338" y="873125"/>
              <a:ext cx="8229600" cy="464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1900" dirty="0"/>
            </a:p>
          </p:txBody>
        </p:sp>
        <p:sp>
          <p:nvSpPr>
            <p:cNvPr id="51" name="AutoShape 1">
              <a:extLst>
                <a:ext uri="{FF2B5EF4-FFF2-40B4-BE49-F238E27FC236}">
                  <a16:creationId xmlns:a16="http://schemas.microsoft.com/office/drawing/2014/main" id="{A7FEFF1D-F850-403E-B68B-EFDD9184FCF1}"/>
                </a:ext>
              </a:extLst>
            </p:cNvPr>
            <p:cNvSpPr>
              <a:spLocks noChangeArrowheads="1"/>
            </p:cNvSpPr>
            <p:nvPr>
              <p:custDataLst>
                <p:tags r:id="rId6"/>
              </p:custDataLst>
            </p:nvPr>
          </p:nvSpPr>
          <p:spPr bwMode="auto">
            <a:xfrm>
              <a:off x="2267744" y="872716"/>
              <a:ext cx="5092700" cy="4968875"/>
            </a:xfrm>
            <a:prstGeom prst="roundRect">
              <a:avLst>
                <a:gd name="adj" fmla="val 5981"/>
              </a:avLst>
            </a:prstGeom>
            <a:blipFill dpi="0" rotWithShape="0">
              <a:blip r:embed="rId27"/>
              <a:srcRect/>
              <a:tile tx="0" ty="0" sx="100000" sy="100000" flip="none" algn="tl"/>
            </a:blipFill>
            <a:ln w="25560">
              <a:solidFill>
                <a:srgbClr val="003C83"/>
              </a:solidFill>
              <a:miter lim="800000"/>
              <a:headEnd/>
              <a:tailEnd/>
            </a:ln>
            <a:effectLst>
              <a:outerShdw blurRad="63500" dist="63640" dir="2700000" algn="ctr" rotWithShape="0">
                <a:srgbClr val="000000">
                  <a:alpha val="30037"/>
                </a:srgbClr>
              </a:outerShdw>
            </a:effectLst>
          </p:spPr>
          <p:txBody>
            <a:bodyPr wrap="none" anchor="ctr"/>
            <a:lstStyle/>
            <a:p>
              <a:pPr>
                <a:buFont typeface="Times New Roman" pitchFamily="16" charset="0"/>
                <a:buNone/>
                <a:defRPr/>
              </a:pPr>
              <a:endParaRPr lang="fr-FR">
                <a:latin typeface="Gill Sans" pitchFamily="80" charset="0"/>
                <a:ea typeface="+mn-ea"/>
              </a:endParaRPr>
            </a:p>
          </p:txBody>
        </p:sp>
        <p:sp>
          <p:nvSpPr>
            <p:cNvPr id="52" name="Rectangle 2">
              <a:extLst>
                <a:ext uri="{FF2B5EF4-FFF2-40B4-BE49-F238E27FC236}">
                  <a16:creationId xmlns:a16="http://schemas.microsoft.com/office/drawing/2014/main" id="{5C914126-6F43-4FCA-8F52-44C1ACE74664}"/>
                </a:ext>
              </a:extLst>
            </p:cNvPr>
            <p:cNvSpPr>
              <a:spLocks noChangeArrowheads="1"/>
            </p:cNvSpPr>
            <p:nvPr>
              <p:custDataLst>
                <p:tags r:id="rId7"/>
              </p:custDataLst>
            </p:nvPr>
          </p:nvSpPr>
          <p:spPr bwMode="auto">
            <a:xfrm>
              <a:off x="2737644" y="872716"/>
              <a:ext cx="3492500" cy="596900"/>
            </a:xfrm>
            <a:prstGeom prst="rect">
              <a:avLst/>
            </a:prstGeom>
            <a:solidFill>
              <a:srgbClr val="003C8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altLang="fr-FR"/>
            </a:p>
          </p:txBody>
        </p:sp>
        <p:sp>
          <p:nvSpPr>
            <p:cNvPr id="53" name="AutoShape 3">
              <a:extLst>
                <a:ext uri="{FF2B5EF4-FFF2-40B4-BE49-F238E27FC236}">
                  <a16:creationId xmlns:a16="http://schemas.microsoft.com/office/drawing/2014/main" id="{C81E2ECC-C2E0-4765-B72A-D5C20C544B28}"/>
                </a:ext>
              </a:extLst>
            </p:cNvPr>
            <p:cNvSpPr>
              <a:spLocks noChangeArrowheads="1"/>
            </p:cNvSpPr>
            <p:nvPr>
              <p:custDataLst>
                <p:tags r:id="rId8"/>
              </p:custDataLst>
            </p:nvPr>
          </p:nvSpPr>
          <p:spPr bwMode="auto">
            <a:xfrm>
              <a:off x="2255044" y="872716"/>
              <a:ext cx="495300" cy="457200"/>
            </a:xfrm>
            <a:custGeom>
              <a:avLst/>
              <a:gdLst>
                <a:gd name="T0" fmla="*/ 0 w 21600"/>
                <a:gd name="T1" fmla="*/ 102419150 h 21600"/>
                <a:gd name="T2" fmla="*/ 195325407 w 21600"/>
                <a:gd name="T3" fmla="*/ 102419150 h 21600"/>
                <a:gd name="T4" fmla="*/ 130216915 w 21600"/>
                <a:gd name="T5" fmla="*/ 102419150 h 21600"/>
                <a:gd name="T6" fmla="*/ 292987882 w 21600"/>
                <a:gd name="T7" fmla="*/ 102419150 h 21600"/>
                <a:gd name="T8" fmla="*/ 195325407 w 21600"/>
                <a:gd name="T9" fmla="*/ 179233513 h 21600"/>
                <a:gd name="T10" fmla="*/ 97662429 w 21600"/>
                <a:gd name="T11" fmla="*/ 10241915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CA"/>
            </a:p>
          </p:txBody>
        </p:sp>
        <p:sp>
          <p:nvSpPr>
            <p:cNvPr id="54" name="Rectangle 4">
              <a:extLst>
                <a:ext uri="{FF2B5EF4-FFF2-40B4-BE49-F238E27FC236}">
                  <a16:creationId xmlns:a16="http://schemas.microsoft.com/office/drawing/2014/main" id="{4F255080-FCAB-4856-99AC-2E640619A707}"/>
                </a:ext>
              </a:extLst>
            </p:cNvPr>
            <p:cNvSpPr>
              <a:spLocks noChangeArrowheads="1"/>
            </p:cNvSpPr>
            <p:nvPr>
              <p:custDataLst>
                <p:tags r:id="rId9"/>
              </p:custDataLst>
            </p:nvPr>
          </p:nvSpPr>
          <p:spPr bwMode="auto">
            <a:xfrm>
              <a:off x="2255044" y="1215616"/>
              <a:ext cx="622300" cy="254000"/>
            </a:xfrm>
            <a:prstGeom prst="rect">
              <a:avLst/>
            </a:prstGeom>
            <a:solidFill>
              <a:srgbClr val="003C8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altLang="fr-FR"/>
            </a:p>
          </p:txBody>
        </p:sp>
        <p:grpSp>
          <p:nvGrpSpPr>
            <p:cNvPr id="55" name="Groupe 54">
              <a:extLst>
                <a:ext uri="{FF2B5EF4-FFF2-40B4-BE49-F238E27FC236}">
                  <a16:creationId xmlns:a16="http://schemas.microsoft.com/office/drawing/2014/main" id="{BEEC03D9-3E81-405D-8E42-261B60307D95}"/>
                </a:ext>
              </a:extLst>
            </p:cNvPr>
            <p:cNvGrpSpPr/>
            <p:nvPr>
              <p:custDataLst>
                <p:tags r:id="rId10"/>
              </p:custDataLst>
            </p:nvPr>
          </p:nvGrpSpPr>
          <p:grpSpPr>
            <a:xfrm>
              <a:off x="6039644" y="872716"/>
              <a:ext cx="625476" cy="606426"/>
              <a:chOff x="6235700" y="901700"/>
              <a:chExt cx="625476" cy="606426"/>
            </a:xfrm>
          </p:grpSpPr>
          <p:sp>
            <p:nvSpPr>
              <p:cNvPr id="56" name="AutoShape 6">
                <a:extLst>
                  <a:ext uri="{FF2B5EF4-FFF2-40B4-BE49-F238E27FC236}">
                    <a16:creationId xmlns:a16="http://schemas.microsoft.com/office/drawing/2014/main" id="{0D40FA0E-2ADC-469D-BFCB-C30F78827DF6}"/>
                  </a:ext>
                </a:extLst>
              </p:cNvPr>
              <p:cNvSpPr>
                <a:spLocks noChangeArrowheads="1"/>
              </p:cNvSpPr>
              <p:nvPr/>
            </p:nvSpPr>
            <p:spPr bwMode="auto">
              <a:xfrm rot="10800000">
                <a:off x="6367463" y="1052513"/>
                <a:ext cx="493713" cy="45561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95 w 21600"/>
                  <a:gd name="T19" fmla="*/ 3161 h 21600"/>
                  <a:gd name="T20" fmla="*/ 18405 w 21600"/>
                  <a:gd name="T21" fmla="*/ 18439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CA"/>
              </a:p>
            </p:txBody>
          </p:sp>
          <p:sp>
            <p:nvSpPr>
              <p:cNvPr id="57" name="Rectangle 7">
                <a:extLst>
                  <a:ext uri="{FF2B5EF4-FFF2-40B4-BE49-F238E27FC236}">
                    <a16:creationId xmlns:a16="http://schemas.microsoft.com/office/drawing/2014/main" id="{710C80EC-84E5-4109-8FD3-5A674EC3C7A4}"/>
                  </a:ext>
                </a:extLst>
              </p:cNvPr>
              <p:cNvSpPr>
                <a:spLocks noChangeArrowheads="1"/>
              </p:cNvSpPr>
              <p:nvPr/>
            </p:nvSpPr>
            <p:spPr bwMode="auto">
              <a:xfrm>
                <a:off x="6235700" y="901700"/>
                <a:ext cx="620713" cy="252413"/>
              </a:xfrm>
              <a:prstGeom prst="rect">
                <a:avLst/>
              </a:prstGeom>
              <a:solidFill>
                <a:srgbClr val="003C8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altLang="fr-FR"/>
              </a:p>
            </p:txBody>
          </p:sp>
        </p:grpSp>
        <p:sp>
          <p:nvSpPr>
            <p:cNvPr id="58" name="Rectangle 8">
              <a:extLst>
                <a:ext uri="{FF2B5EF4-FFF2-40B4-BE49-F238E27FC236}">
                  <a16:creationId xmlns:a16="http://schemas.microsoft.com/office/drawing/2014/main" id="{BD3CC088-EA66-4CC6-B75C-EB9B64F64CC1}"/>
                </a:ext>
              </a:extLst>
            </p:cNvPr>
            <p:cNvSpPr>
              <a:spLocks noChangeArrowheads="1"/>
            </p:cNvSpPr>
            <p:nvPr>
              <p:custDataLst>
                <p:tags r:id="rId11"/>
              </p:custDataLst>
            </p:nvPr>
          </p:nvSpPr>
          <p:spPr bwMode="auto">
            <a:xfrm>
              <a:off x="2420144" y="872716"/>
              <a:ext cx="39751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50760" tIns="103176" rIns="50760" bIns="50760"/>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Gill Sans" pitchFamily="1" charset="0"/>
                  <a:ea typeface="MS PGothic" panose="020B0600070205080204" pitchFamily="34"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Gill Sans" pitchFamily="1" charset="0"/>
                  <a:ea typeface="MS PGothic" panose="020B0600070205080204" pitchFamily="34"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Gill Sans" pitchFamily="1" charset="0"/>
                  <a:ea typeface="MS PGothic" panose="020B0600070205080204" pitchFamily="34"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Gill Sans" pitchFamily="1" charset="0"/>
                  <a:ea typeface="MS PGothic" panose="020B0600070205080204" pitchFamily="34"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Gill Sans" pitchFamily="1" charset="0"/>
                  <a:ea typeface="MS PGothic" panose="020B0600070205080204" pitchFamily="34" charset="-128"/>
                </a:defRPr>
              </a:lvl5pPr>
              <a:lvl6pPr marL="2514600" indent="-228600" defTabSz="449263" eaLnBrk="0" fontAlgn="base" hangingPunct="0">
                <a:lnSpc>
                  <a:spcPct val="71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Gill Sans" pitchFamily="1" charset="0"/>
                  <a:ea typeface="MS PGothic" panose="020B0600070205080204" pitchFamily="34" charset="-128"/>
                </a:defRPr>
              </a:lvl6pPr>
              <a:lvl7pPr marL="2971800" indent="-228600" defTabSz="449263" eaLnBrk="0" fontAlgn="base" hangingPunct="0">
                <a:lnSpc>
                  <a:spcPct val="71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Gill Sans" pitchFamily="1" charset="0"/>
                  <a:ea typeface="MS PGothic" panose="020B0600070205080204" pitchFamily="34" charset="-128"/>
                </a:defRPr>
              </a:lvl7pPr>
              <a:lvl8pPr marL="3429000" indent="-228600" defTabSz="449263" eaLnBrk="0" fontAlgn="base" hangingPunct="0">
                <a:lnSpc>
                  <a:spcPct val="71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Gill Sans" pitchFamily="1" charset="0"/>
                  <a:ea typeface="MS PGothic" panose="020B0600070205080204" pitchFamily="34" charset="-128"/>
                </a:defRPr>
              </a:lvl8pPr>
              <a:lvl9pPr marL="3886200" indent="-228600" defTabSz="449263" eaLnBrk="0" fontAlgn="base" hangingPunct="0">
                <a:lnSpc>
                  <a:spcPct val="71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Gill Sans" pitchFamily="1" charset="0"/>
                  <a:ea typeface="MS PGothic" panose="020B0600070205080204" pitchFamily="34" charset="-128"/>
                </a:defRPr>
              </a:lvl9pPr>
            </a:lstStyle>
            <a:p>
              <a:pPr eaLnBrk="1" hangingPunct="1">
                <a:lnSpc>
                  <a:spcPct val="87000"/>
                </a:lnSpc>
              </a:pPr>
              <a:r>
                <a:rPr lang="en-GB" altLang="fr-FR" sz="3200" dirty="0">
                  <a:solidFill>
                    <a:srgbClr val="FFFFFF"/>
                  </a:solidFill>
                </a:rPr>
                <a:t>Planification du sprint </a:t>
              </a:r>
            </a:p>
          </p:txBody>
        </p:sp>
        <p:grpSp>
          <p:nvGrpSpPr>
            <p:cNvPr id="59" name="Groupe 58">
              <a:extLst>
                <a:ext uri="{FF2B5EF4-FFF2-40B4-BE49-F238E27FC236}">
                  <a16:creationId xmlns:a16="http://schemas.microsoft.com/office/drawing/2014/main" id="{66D5D71F-6FCD-4066-B581-60D0F25295AF}"/>
                </a:ext>
              </a:extLst>
            </p:cNvPr>
            <p:cNvGrpSpPr/>
            <p:nvPr>
              <p:custDataLst>
                <p:tags r:id="rId12"/>
              </p:custDataLst>
            </p:nvPr>
          </p:nvGrpSpPr>
          <p:grpSpPr>
            <a:xfrm>
              <a:off x="2521744" y="1672816"/>
              <a:ext cx="4659313" cy="1865313"/>
              <a:chOff x="2717800" y="1701800"/>
              <a:chExt cx="4659313" cy="1865313"/>
            </a:xfrm>
          </p:grpSpPr>
          <p:sp>
            <p:nvSpPr>
              <p:cNvPr id="60" name="AutoShape 10">
                <a:extLst>
                  <a:ext uri="{FF2B5EF4-FFF2-40B4-BE49-F238E27FC236}">
                    <a16:creationId xmlns:a16="http://schemas.microsoft.com/office/drawing/2014/main" id="{13D52606-DAC7-440F-ABEE-4DAA02E3AC11}"/>
                  </a:ext>
                </a:extLst>
              </p:cNvPr>
              <p:cNvSpPr>
                <a:spLocks noChangeArrowheads="1"/>
              </p:cNvSpPr>
              <p:nvPr/>
            </p:nvSpPr>
            <p:spPr bwMode="auto">
              <a:xfrm>
                <a:off x="2717800" y="1701800"/>
                <a:ext cx="4659313" cy="1865313"/>
              </a:xfrm>
              <a:prstGeom prst="roundRect">
                <a:avLst>
                  <a:gd name="adj" fmla="val 16324"/>
                </a:avLst>
              </a:prstGeom>
              <a:blipFill dpi="0" rotWithShape="0">
                <a:blip r:embed="rId28"/>
                <a:srcRect/>
                <a:tile tx="0" ty="0" sx="100000" sy="100000" flip="none" algn="tl"/>
              </a:blipFill>
              <a:ln w="25560">
                <a:solidFill>
                  <a:srgbClr val="00531C"/>
                </a:solidFill>
                <a:miter lim="800000"/>
                <a:headEnd/>
                <a:tailEnd/>
              </a:ln>
              <a:effectLst>
                <a:outerShdw blurRad="63500" dist="63640" dir="2700000" algn="ctr" rotWithShape="0">
                  <a:srgbClr val="000000">
                    <a:alpha val="30037"/>
                  </a:srgbClr>
                </a:outerShdw>
              </a:effectLst>
            </p:spPr>
            <p:txBody>
              <a:bodyPr wrap="none" anchor="ctr"/>
              <a:lstStyle/>
              <a:p>
                <a:pPr>
                  <a:buFont typeface="Times New Roman" pitchFamily="16" charset="0"/>
                  <a:buNone/>
                  <a:defRPr/>
                </a:pPr>
                <a:endParaRPr lang="fr-FR">
                  <a:latin typeface="Gill Sans" pitchFamily="80" charset="0"/>
                  <a:ea typeface="+mn-ea"/>
                </a:endParaRPr>
              </a:p>
            </p:txBody>
          </p:sp>
          <p:sp>
            <p:nvSpPr>
              <p:cNvPr id="61" name="Rectangle 11">
                <a:extLst>
                  <a:ext uri="{FF2B5EF4-FFF2-40B4-BE49-F238E27FC236}">
                    <a16:creationId xmlns:a16="http://schemas.microsoft.com/office/drawing/2014/main" id="{7061AEC7-B673-4F13-8130-6AD92CA2368F}"/>
                  </a:ext>
                </a:extLst>
              </p:cNvPr>
              <p:cNvSpPr>
                <a:spLocks noChangeArrowheads="1"/>
              </p:cNvSpPr>
              <p:nvPr/>
            </p:nvSpPr>
            <p:spPr bwMode="auto">
              <a:xfrm>
                <a:off x="3200400" y="1701800"/>
                <a:ext cx="2273300" cy="457200"/>
              </a:xfrm>
              <a:prstGeom prst="rect">
                <a:avLst/>
              </a:prstGeom>
              <a:solidFill>
                <a:srgbClr val="00531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altLang="fr-FR"/>
              </a:p>
            </p:txBody>
          </p:sp>
          <p:sp>
            <p:nvSpPr>
              <p:cNvPr id="62" name="AutoShape 12">
                <a:extLst>
                  <a:ext uri="{FF2B5EF4-FFF2-40B4-BE49-F238E27FC236}">
                    <a16:creationId xmlns:a16="http://schemas.microsoft.com/office/drawing/2014/main" id="{A69D3732-B68A-41BF-8183-195C62092429}"/>
                  </a:ext>
                </a:extLst>
              </p:cNvPr>
              <p:cNvSpPr>
                <a:spLocks noChangeArrowheads="1"/>
              </p:cNvSpPr>
              <p:nvPr/>
            </p:nvSpPr>
            <p:spPr bwMode="auto">
              <a:xfrm rot="10800000">
                <a:off x="5345113" y="1708150"/>
                <a:ext cx="495300" cy="45720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85 w 21600"/>
                  <a:gd name="T19" fmla="*/ 3150 h 21600"/>
                  <a:gd name="T20" fmla="*/ 18415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31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CA"/>
              </a:p>
            </p:txBody>
          </p:sp>
          <p:sp>
            <p:nvSpPr>
              <p:cNvPr id="63" name="AutoShape 13">
                <a:extLst>
                  <a:ext uri="{FF2B5EF4-FFF2-40B4-BE49-F238E27FC236}">
                    <a16:creationId xmlns:a16="http://schemas.microsoft.com/office/drawing/2014/main" id="{0D159881-001A-41ED-8681-A552F99C5E06}"/>
                  </a:ext>
                </a:extLst>
              </p:cNvPr>
              <p:cNvSpPr>
                <a:spLocks noChangeArrowheads="1"/>
              </p:cNvSpPr>
              <p:nvPr/>
            </p:nvSpPr>
            <p:spPr bwMode="auto">
              <a:xfrm>
                <a:off x="2717800" y="1701800"/>
                <a:ext cx="495300" cy="45720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85 w 21600"/>
                  <a:gd name="T19" fmla="*/ 3150 h 21600"/>
                  <a:gd name="T20" fmla="*/ 18415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31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CA"/>
              </a:p>
            </p:txBody>
          </p:sp>
          <p:sp>
            <p:nvSpPr>
              <p:cNvPr id="64" name="Rectangle 14">
                <a:extLst>
                  <a:ext uri="{FF2B5EF4-FFF2-40B4-BE49-F238E27FC236}">
                    <a16:creationId xmlns:a16="http://schemas.microsoft.com/office/drawing/2014/main" id="{C013FC9E-F5C9-4F6C-BB6A-4D9363170439}"/>
                  </a:ext>
                </a:extLst>
              </p:cNvPr>
              <p:cNvSpPr>
                <a:spLocks noChangeArrowheads="1"/>
              </p:cNvSpPr>
              <p:nvPr/>
            </p:nvSpPr>
            <p:spPr bwMode="auto">
              <a:xfrm>
                <a:off x="2882900" y="1701800"/>
                <a:ext cx="2552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50760" tIns="90072" rIns="50760" bIns="50760"/>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Gill Sans" pitchFamily="1" charset="0"/>
                    <a:ea typeface="MS PGothic" panose="020B0600070205080204" pitchFamily="34"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Gill Sans" pitchFamily="1" charset="0"/>
                    <a:ea typeface="MS PGothic" panose="020B0600070205080204" pitchFamily="34"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Gill Sans" pitchFamily="1" charset="0"/>
                    <a:ea typeface="MS PGothic" panose="020B0600070205080204" pitchFamily="34"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Gill Sans" pitchFamily="1" charset="0"/>
                    <a:ea typeface="MS PGothic" panose="020B0600070205080204" pitchFamily="34"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Gill Sans" pitchFamily="1" charset="0"/>
                    <a:ea typeface="MS PGothic" panose="020B0600070205080204" pitchFamily="34" charset="-128"/>
                  </a:defRPr>
                </a:lvl5pPr>
                <a:lvl6pPr marL="2514600" indent="-228600" defTabSz="449263" eaLnBrk="0" fontAlgn="base" hangingPunct="0">
                  <a:lnSpc>
                    <a:spcPct val="71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Gill Sans" pitchFamily="1" charset="0"/>
                    <a:ea typeface="MS PGothic" panose="020B0600070205080204" pitchFamily="34" charset="-128"/>
                  </a:defRPr>
                </a:lvl6pPr>
                <a:lvl7pPr marL="2971800" indent="-228600" defTabSz="449263" eaLnBrk="0" fontAlgn="base" hangingPunct="0">
                  <a:lnSpc>
                    <a:spcPct val="71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Gill Sans" pitchFamily="1" charset="0"/>
                    <a:ea typeface="MS PGothic" panose="020B0600070205080204" pitchFamily="34" charset="-128"/>
                  </a:defRPr>
                </a:lvl7pPr>
                <a:lvl8pPr marL="3429000" indent="-228600" defTabSz="449263" eaLnBrk="0" fontAlgn="base" hangingPunct="0">
                  <a:lnSpc>
                    <a:spcPct val="71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Gill Sans" pitchFamily="1" charset="0"/>
                    <a:ea typeface="MS PGothic" panose="020B0600070205080204" pitchFamily="34" charset="-128"/>
                  </a:defRPr>
                </a:lvl8pPr>
                <a:lvl9pPr marL="3886200" indent="-228600" defTabSz="449263" eaLnBrk="0" fontAlgn="base" hangingPunct="0">
                  <a:lnSpc>
                    <a:spcPct val="71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Gill Sans" pitchFamily="1" charset="0"/>
                    <a:ea typeface="MS PGothic" panose="020B0600070205080204" pitchFamily="34" charset="-128"/>
                  </a:defRPr>
                </a:lvl9pPr>
              </a:lstStyle>
              <a:p>
                <a:pPr eaLnBrk="1" hangingPunct="1">
                  <a:lnSpc>
                    <a:spcPct val="87000"/>
                  </a:lnSpc>
                </a:pPr>
                <a:r>
                  <a:rPr lang="en-GB" altLang="fr-FR" sz="2400">
                    <a:solidFill>
                      <a:srgbClr val="FFFFFF"/>
                    </a:solidFill>
                  </a:rPr>
                  <a:t>Périmètre </a:t>
                </a:r>
              </a:p>
            </p:txBody>
          </p:sp>
          <p:sp>
            <p:nvSpPr>
              <p:cNvPr id="65" name="Rectangle 15">
                <a:extLst>
                  <a:ext uri="{FF2B5EF4-FFF2-40B4-BE49-F238E27FC236}">
                    <a16:creationId xmlns:a16="http://schemas.microsoft.com/office/drawing/2014/main" id="{97451C05-47F9-43AC-BC77-D69DE4B363D4}"/>
                  </a:ext>
                </a:extLst>
              </p:cNvPr>
              <p:cNvSpPr>
                <a:spLocks noChangeArrowheads="1"/>
              </p:cNvSpPr>
              <p:nvPr/>
            </p:nvSpPr>
            <p:spPr bwMode="auto">
              <a:xfrm>
                <a:off x="2781300" y="2235200"/>
                <a:ext cx="4316413"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50760" tIns="88434" rIns="50760" bIns="50760"/>
              <a:lstStyle>
                <a:lvl1pPr marL="273050" indent="-273050" eaLnBrk="0" hangingPunct="0">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sz="1200">
                    <a:solidFill>
                      <a:schemeClr val="bg1"/>
                    </a:solidFill>
                    <a:latin typeface="Gill Sans" pitchFamily="1" charset="0"/>
                    <a:ea typeface="MS PGothic" panose="020B0600070205080204" pitchFamily="34" charset="-128"/>
                  </a:defRPr>
                </a:lvl1pPr>
                <a:lvl2pPr eaLnBrk="0" hangingPunct="0">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sz="1200">
                    <a:solidFill>
                      <a:schemeClr val="bg1"/>
                    </a:solidFill>
                    <a:latin typeface="Gill Sans" pitchFamily="1" charset="0"/>
                    <a:ea typeface="MS PGothic" panose="020B0600070205080204" pitchFamily="34" charset="-128"/>
                  </a:defRPr>
                </a:lvl2pPr>
                <a:lvl3pPr eaLnBrk="0" hangingPunct="0">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sz="1200">
                    <a:solidFill>
                      <a:schemeClr val="bg1"/>
                    </a:solidFill>
                    <a:latin typeface="Gill Sans" pitchFamily="1" charset="0"/>
                    <a:ea typeface="MS PGothic" panose="020B0600070205080204" pitchFamily="34" charset="-128"/>
                  </a:defRPr>
                </a:lvl3pPr>
                <a:lvl4pPr eaLnBrk="0" hangingPunct="0">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sz="1200">
                    <a:solidFill>
                      <a:schemeClr val="bg1"/>
                    </a:solidFill>
                    <a:latin typeface="Gill Sans" pitchFamily="1" charset="0"/>
                    <a:ea typeface="MS PGothic" panose="020B0600070205080204" pitchFamily="34" charset="-128"/>
                  </a:defRPr>
                </a:lvl4pPr>
                <a:lvl5pPr eaLnBrk="0" hangingPunct="0">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sz="1200">
                    <a:solidFill>
                      <a:schemeClr val="bg1"/>
                    </a:solidFill>
                    <a:latin typeface="Gill Sans" pitchFamily="1" charset="0"/>
                    <a:ea typeface="MS PGothic" panose="020B0600070205080204" pitchFamily="34" charset="-128"/>
                  </a:defRPr>
                </a:lvl5pPr>
                <a:lvl6pPr marL="2514600" indent="-228600" defTabSz="449263" eaLnBrk="0" fontAlgn="base" hangingPunct="0">
                  <a:lnSpc>
                    <a:spcPct val="71000"/>
                  </a:lnSpc>
                  <a:spcBef>
                    <a:spcPct val="0"/>
                  </a:spcBef>
                  <a:spcAft>
                    <a:spcPct val="0"/>
                  </a:spcAft>
                  <a:buClr>
                    <a:srgbClr val="000000"/>
                  </a:buClr>
                  <a:buSzPct val="100000"/>
                  <a:buFont typeface="Times New Roman" panose="02020603050405020304" pitchFamily="18" charset="0"/>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sz="1200">
                    <a:solidFill>
                      <a:schemeClr val="bg1"/>
                    </a:solidFill>
                    <a:latin typeface="Gill Sans" pitchFamily="1" charset="0"/>
                    <a:ea typeface="MS PGothic" panose="020B0600070205080204" pitchFamily="34" charset="-128"/>
                  </a:defRPr>
                </a:lvl6pPr>
                <a:lvl7pPr marL="2971800" indent="-228600" defTabSz="449263" eaLnBrk="0" fontAlgn="base" hangingPunct="0">
                  <a:lnSpc>
                    <a:spcPct val="71000"/>
                  </a:lnSpc>
                  <a:spcBef>
                    <a:spcPct val="0"/>
                  </a:spcBef>
                  <a:spcAft>
                    <a:spcPct val="0"/>
                  </a:spcAft>
                  <a:buClr>
                    <a:srgbClr val="000000"/>
                  </a:buClr>
                  <a:buSzPct val="100000"/>
                  <a:buFont typeface="Times New Roman" panose="02020603050405020304" pitchFamily="18" charset="0"/>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sz="1200">
                    <a:solidFill>
                      <a:schemeClr val="bg1"/>
                    </a:solidFill>
                    <a:latin typeface="Gill Sans" pitchFamily="1" charset="0"/>
                    <a:ea typeface="MS PGothic" panose="020B0600070205080204" pitchFamily="34" charset="-128"/>
                  </a:defRPr>
                </a:lvl7pPr>
                <a:lvl8pPr marL="3429000" indent="-228600" defTabSz="449263" eaLnBrk="0" fontAlgn="base" hangingPunct="0">
                  <a:lnSpc>
                    <a:spcPct val="71000"/>
                  </a:lnSpc>
                  <a:spcBef>
                    <a:spcPct val="0"/>
                  </a:spcBef>
                  <a:spcAft>
                    <a:spcPct val="0"/>
                  </a:spcAft>
                  <a:buClr>
                    <a:srgbClr val="000000"/>
                  </a:buClr>
                  <a:buSzPct val="100000"/>
                  <a:buFont typeface="Times New Roman" panose="02020603050405020304" pitchFamily="18" charset="0"/>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sz="1200">
                    <a:solidFill>
                      <a:schemeClr val="bg1"/>
                    </a:solidFill>
                    <a:latin typeface="Gill Sans" pitchFamily="1" charset="0"/>
                    <a:ea typeface="MS PGothic" panose="020B0600070205080204" pitchFamily="34" charset="-128"/>
                  </a:defRPr>
                </a:lvl8pPr>
                <a:lvl9pPr marL="3886200" indent="-228600" defTabSz="449263" eaLnBrk="0" fontAlgn="base" hangingPunct="0">
                  <a:lnSpc>
                    <a:spcPct val="71000"/>
                  </a:lnSpc>
                  <a:spcBef>
                    <a:spcPct val="0"/>
                  </a:spcBef>
                  <a:spcAft>
                    <a:spcPct val="0"/>
                  </a:spcAft>
                  <a:buClr>
                    <a:srgbClr val="000000"/>
                  </a:buClr>
                  <a:buSzPct val="100000"/>
                  <a:buFont typeface="Times New Roman" panose="02020603050405020304" pitchFamily="18" charset="0"/>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sz="1200">
                    <a:solidFill>
                      <a:schemeClr val="bg1"/>
                    </a:solidFill>
                    <a:latin typeface="Gill Sans" pitchFamily="1" charset="0"/>
                    <a:ea typeface="MS PGothic" panose="020B0600070205080204" pitchFamily="34" charset="-128"/>
                  </a:defRPr>
                </a:lvl9pPr>
              </a:lstStyle>
              <a:p>
                <a:pPr eaLnBrk="1" hangingPunct="1">
                  <a:lnSpc>
                    <a:spcPct val="87000"/>
                  </a:lnSpc>
                  <a:buClr>
                    <a:srgbClr val="FFFFFF"/>
                  </a:buClr>
                  <a:buFont typeface="Gill Sans" pitchFamily="1" charset="0"/>
                  <a:buChar char="•"/>
                </a:pPr>
                <a:r>
                  <a:rPr lang="fr-CA" altLang="fr-FR" sz="1800" dirty="0">
                    <a:solidFill>
                      <a:srgbClr val="FFFFFF"/>
                    </a:solidFill>
                  </a:rPr>
                  <a:t>Analyser et évaluer le </a:t>
                </a:r>
                <a:r>
                  <a:rPr lang="fr-CA" altLang="fr-FR" sz="1800" dirty="0" err="1">
                    <a:solidFill>
                      <a:srgbClr val="FFFFFF"/>
                    </a:solidFill>
                  </a:rPr>
                  <a:t>backlog</a:t>
                </a:r>
                <a:r>
                  <a:rPr lang="fr-CA" altLang="fr-FR" sz="1800" dirty="0">
                    <a:solidFill>
                      <a:srgbClr val="FFFFFF"/>
                    </a:solidFill>
                  </a:rPr>
                  <a:t> du produit</a:t>
                </a:r>
              </a:p>
              <a:p>
                <a:pPr eaLnBrk="1" hangingPunct="1">
                  <a:lnSpc>
                    <a:spcPct val="87000"/>
                  </a:lnSpc>
                  <a:buClr>
                    <a:srgbClr val="FFFFFF"/>
                  </a:buClr>
                  <a:buFont typeface="Gill Sans" pitchFamily="1" charset="0"/>
                  <a:buChar char="•"/>
                </a:pPr>
                <a:r>
                  <a:rPr lang="fr-CA" altLang="fr-FR" sz="1800" dirty="0">
                    <a:solidFill>
                      <a:srgbClr val="FFFFFF"/>
                    </a:solidFill>
                  </a:rPr>
                  <a:t>Définir le but du sprint</a:t>
                </a:r>
              </a:p>
            </p:txBody>
          </p:sp>
        </p:grpSp>
        <p:grpSp>
          <p:nvGrpSpPr>
            <p:cNvPr id="66" name="Groupe 65">
              <a:extLst>
                <a:ext uri="{FF2B5EF4-FFF2-40B4-BE49-F238E27FC236}">
                  <a16:creationId xmlns:a16="http://schemas.microsoft.com/office/drawing/2014/main" id="{B8442A04-9AF4-4FD9-B116-6C511D0CBD60}"/>
                </a:ext>
              </a:extLst>
            </p:cNvPr>
            <p:cNvGrpSpPr/>
            <p:nvPr>
              <p:custDataLst>
                <p:tags r:id="rId13"/>
              </p:custDataLst>
            </p:nvPr>
          </p:nvGrpSpPr>
          <p:grpSpPr>
            <a:xfrm>
              <a:off x="2524024" y="3698403"/>
              <a:ext cx="4659313" cy="1944752"/>
              <a:chOff x="2717800" y="3746500"/>
              <a:chExt cx="4659313" cy="2932113"/>
            </a:xfrm>
          </p:grpSpPr>
          <p:sp>
            <p:nvSpPr>
              <p:cNvPr id="67" name="AutoShape 17">
                <a:extLst>
                  <a:ext uri="{FF2B5EF4-FFF2-40B4-BE49-F238E27FC236}">
                    <a16:creationId xmlns:a16="http://schemas.microsoft.com/office/drawing/2014/main" id="{8E231B30-6D7A-4780-BB2E-F49F68A09F63}"/>
                  </a:ext>
                </a:extLst>
              </p:cNvPr>
              <p:cNvSpPr>
                <a:spLocks noChangeArrowheads="1"/>
              </p:cNvSpPr>
              <p:nvPr/>
            </p:nvSpPr>
            <p:spPr bwMode="auto">
              <a:xfrm>
                <a:off x="2717800" y="3746500"/>
                <a:ext cx="4659313" cy="2932113"/>
              </a:xfrm>
              <a:prstGeom prst="roundRect">
                <a:avLst>
                  <a:gd name="adj" fmla="val 10389"/>
                </a:avLst>
              </a:prstGeom>
              <a:blipFill dpi="0" rotWithShape="0">
                <a:blip r:embed="rId28"/>
                <a:srcRect/>
                <a:tile tx="0" ty="0" sx="100000" sy="100000" flip="none" algn="tl"/>
              </a:blipFill>
              <a:ln w="25560">
                <a:solidFill>
                  <a:srgbClr val="00531C"/>
                </a:solidFill>
                <a:miter lim="800000"/>
                <a:headEnd/>
                <a:tailEnd/>
              </a:ln>
              <a:effectLst>
                <a:outerShdw blurRad="63500" dist="63640" dir="2700000" algn="ctr" rotWithShape="0">
                  <a:srgbClr val="000000">
                    <a:alpha val="30037"/>
                  </a:srgbClr>
                </a:outerShdw>
              </a:effectLst>
            </p:spPr>
            <p:txBody>
              <a:bodyPr wrap="none" anchor="ctr"/>
              <a:lstStyle/>
              <a:p>
                <a:pPr>
                  <a:buFont typeface="Times New Roman" pitchFamily="16" charset="0"/>
                  <a:buNone/>
                  <a:defRPr/>
                </a:pPr>
                <a:endParaRPr lang="fr-FR">
                  <a:latin typeface="Gill Sans" pitchFamily="80" charset="0"/>
                  <a:ea typeface="+mn-ea"/>
                </a:endParaRPr>
              </a:p>
            </p:txBody>
          </p:sp>
          <p:sp>
            <p:nvSpPr>
              <p:cNvPr id="68" name="Rectangle 18">
                <a:extLst>
                  <a:ext uri="{FF2B5EF4-FFF2-40B4-BE49-F238E27FC236}">
                    <a16:creationId xmlns:a16="http://schemas.microsoft.com/office/drawing/2014/main" id="{A40ACA82-0C1B-4D6E-9FEB-2898EE758302}"/>
                  </a:ext>
                </a:extLst>
              </p:cNvPr>
              <p:cNvSpPr>
                <a:spLocks noChangeArrowheads="1"/>
              </p:cNvSpPr>
              <p:nvPr/>
            </p:nvSpPr>
            <p:spPr bwMode="auto">
              <a:xfrm>
                <a:off x="3200400" y="3746500"/>
                <a:ext cx="2273300" cy="457200"/>
              </a:xfrm>
              <a:prstGeom prst="rect">
                <a:avLst/>
              </a:prstGeom>
              <a:solidFill>
                <a:srgbClr val="00531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altLang="fr-FR"/>
              </a:p>
            </p:txBody>
          </p:sp>
          <p:sp>
            <p:nvSpPr>
              <p:cNvPr id="69" name="AutoShape 19">
                <a:extLst>
                  <a:ext uri="{FF2B5EF4-FFF2-40B4-BE49-F238E27FC236}">
                    <a16:creationId xmlns:a16="http://schemas.microsoft.com/office/drawing/2014/main" id="{AD5F0B54-7AC0-45AF-B4BF-E8913ECD3F0E}"/>
                  </a:ext>
                </a:extLst>
              </p:cNvPr>
              <p:cNvSpPr>
                <a:spLocks noChangeArrowheads="1"/>
              </p:cNvSpPr>
              <p:nvPr/>
            </p:nvSpPr>
            <p:spPr bwMode="auto">
              <a:xfrm rot="10800000">
                <a:off x="5345113" y="3752850"/>
                <a:ext cx="495300" cy="45720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85 w 21600"/>
                  <a:gd name="T19" fmla="*/ 3150 h 21600"/>
                  <a:gd name="T20" fmla="*/ 18415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31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CA"/>
              </a:p>
            </p:txBody>
          </p:sp>
          <p:sp>
            <p:nvSpPr>
              <p:cNvPr id="70" name="AutoShape 20">
                <a:extLst>
                  <a:ext uri="{FF2B5EF4-FFF2-40B4-BE49-F238E27FC236}">
                    <a16:creationId xmlns:a16="http://schemas.microsoft.com/office/drawing/2014/main" id="{ACB71E8A-9DE6-4875-90A4-8C2AE6061C66}"/>
                  </a:ext>
                </a:extLst>
              </p:cNvPr>
              <p:cNvSpPr>
                <a:spLocks noChangeArrowheads="1"/>
              </p:cNvSpPr>
              <p:nvPr/>
            </p:nvSpPr>
            <p:spPr bwMode="auto">
              <a:xfrm>
                <a:off x="2717800" y="3746500"/>
                <a:ext cx="495300" cy="45720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85 w 21600"/>
                  <a:gd name="T19" fmla="*/ 3150 h 21600"/>
                  <a:gd name="T20" fmla="*/ 18415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31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CA"/>
              </a:p>
            </p:txBody>
          </p:sp>
          <p:sp>
            <p:nvSpPr>
              <p:cNvPr id="71" name="Rectangle 21">
                <a:extLst>
                  <a:ext uri="{FF2B5EF4-FFF2-40B4-BE49-F238E27FC236}">
                    <a16:creationId xmlns:a16="http://schemas.microsoft.com/office/drawing/2014/main" id="{693AB277-47B8-4F95-82A3-3013C187230E}"/>
                  </a:ext>
                </a:extLst>
              </p:cNvPr>
              <p:cNvSpPr>
                <a:spLocks noChangeArrowheads="1"/>
              </p:cNvSpPr>
              <p:nvPr/>
            </p:nvSpPr>
            <p:spPr bwMode="auto">
              <a:xfrm>
                <a:off x="2882900" y="3746500"/>
                <a:ext cx="2552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50760" tIns="90072" rIns="50760" bIns="50760"/>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Gill Sans" pitchFamily="1" charset="0"/>
                    <a:ea typeface="MS PGothic" panose="020B0600070205080204" pitchFamily="34"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Gill Sans" pitchFamily="1" charset="0"/>
                    <a:ea typeface="MS PGothic" panose="020B0600070205080204" pitchFamily="34"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Gill Sans" pitchFamily="1" charset="0"/>
                    <a:ea typeface="MS PGothic" panose="020B0600070205080204" pitchFamily="34"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Gill Sans" pitchFamily="1" charset="0"/>
                    <a:ea typeface="MS PGothic" panose="020B0600070205080204" pitchFamily="34"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Gill Sans" pitchFamily="1" charset="0"/>
                    <a:ea typeface="MS PGothic" panose="020B0600070205080204" pitchFamily="34" charset="-128"/>
                  </a:defRPr>
                </a:lvl5pPr>
                <a:lvl6pPr marL="2514600" indent="-228600" defTabSz="449263" eaLnBrk="0" fontAlgn="base" hangingPunct="0">
                  <a:lnSpc>
                    <a:spcPct val="71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Gill Sans" pitchFamily="1" charset="0"/>
                    <a:ea typeface="MS PGothic" panose="020B0600070205080204" pitchFamily="34" charset="-128"/>
                  </a:defRPr>
                </a:lvl6pPr>
                <a:lvl7pPr marL="2971800" indent="-228600" defTabSz="449263" eaLnBrk="0" fontAlgn="base" hangingPunct="0">
                  <a:lnSpc>
                    <a:spcPct val="71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Gill Sans" pitchFamily="1" charset="0"/>
                    <a:ea typeface="MS PGothic" panose="020B0600070205080204" pitchFamily="34" charset="-128"/>
                  </a:defRPr>
                </a:lvl7pPr>
                <a:lvl8pPr marL="3429000" indent="-228600" defTabSz="449263" eaLnBrk="0" fontAlgn="base" hangingPunct="0">
                  <a:lnSpc>
                    <a:spcPct val="71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Gill Sans" pitchFamily="1" charset="0"/>
                    <a:ea typeface="MS PGothic" panose="020B0600070205080204" pitchFamily="34" charset="-128"/>
                  </a:defRPr>
                </a:lvl8pPr>
                <a:lvl9pPr marL="3886200" indent="-228600" defTabSz="449263" eaLnBrk="0" fontAlgn="base" hangingPunct="0">
                  <a:lnSpc>
                    <a:spcPct val="71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Gill Sans" pitchFamily="1" charset="0"/>
                    <a:ea typeface="MS PGothic" panose="020B0600070205080204" pitchFamily="34" charset="-128"/>
                  </a:defRPr>
                </a:lvl9pPr>
              </a:lstStyle>
              <a:p>
                <a:pPr eaLnBrk="1" hangingPunct="1">
                  <a:lnSpc>
                    <a:spcPct val="87000"/>
                  </a:lnSpc>
                </a:pPr>
                <a:r>
                  <a:rPr lang="en-GB" altLang="fr-FR" sz="2400">
                    <a:solidFill>
                      <a:srgbClr val="FFFFFF"/>
                    </a:solidFill>
                  </a:rPr>
                  <a:t>Plan</a:t>
                </a:r>
              </a:p>
            </p:txBody>
          </p:sp>
          <p:sp>
            <p:nvSpPr>
              <p:cNvPr id="72" name="Rectangle 22">
                <a:extLst>
                  <a:ext uri="{FF2B5EF4-FFF2-40B4-BE49-F238E27FC236}">
                    <a16:creationId xmlns:a16="http://schemas.microsoft.com/office/drawing/2014/main" id="{172DB06B-9A4C-46D5-B1ED-F317CCC662AE}"/>
                  </a:ext>
                </a:extLst>
              </p:cNvPr>
              <p:cNvSpPr>
                <a:spLocks noChangeArrowheads="1"/>
              </p:cNvSpPr>
              <p:nvPr/>
            </p:nvSpPr>
            <p:spPr bwMode="auto">
              <a:xfrm>
                <a:off x="2781300" y="4279900"/>
                <a:ext cx="4316413" cy="223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50760" tIns="88434" rIns="50760" bIns="50760"/>
              <a:lstStyle>
                <a:lvl1pPr marL="273050" indent="-273050" eaLnBrk="0" hangingPunct="0">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sz="1200">
                    <a:solidFill>
                      <a:schemeClr val="bg1"/>
                    </a:solidFill>
                    <a:latin typeface="Gill Sans" pitchFamily="1" charset="0"/>
                    <a:ea typeface="MS PGothic" panose="020B0600070205080204" pitchFamily="34" charset="-128"/>
                  </a:defRPr>
                </a:lvl1pPr>
                <a:lvl2pPr eaLnBrk="0" hangingPunct="0">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sz="1200">
                    <a:solidFill>
                      <a:schemeClr val="bg1"/>
                    </a:solidFill>
                    <a:latin typeface="Gill Sans" pitchFamily="1" charset="0"/>
                    <a:ea typeface="MS PGothic" panose="020B0600070205080204" pitchFamily="34" charset="-128"/>
                  </a:defRPr>
                </a:lvl2pPr>
                <a:lvl3pPr eaLnBrk="0" hangingPunct="0">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sz="1200">
                    <a:solidFill>
                      <a:schemeClr val="bg1"/>
                    </a:solidFill>
                    <a:latin typeface="Gill Sans" pitchFamily="1" charset="0"/>
                    <a:ea typeface="MS PGothic" panose="020B0600070205080204" pitchFamily="34" charset="-128"/>
                  </a:defRPr>
                </a:lvl3pPr>
                <a:lvl4pPr eaLnBrk="0" hangingPunct="0">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sz="1200">
                    <a:solidFill>
                      <a:schemeClr val="bg1"/>
                    </a:solidFill>
                    <a:latin typeface="Gill Sans" pitchFamily="1" charset="0"/>
                    <a:ea typeface="MS PGothic" panose="020B0600070205080204" pitchFamily="34" charset="-128"/>
                  </a:defRPr>
                </a:lvl4pPr>
                <a:lvl5pPr eaLnBrk="0" hangingPunct="0">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sz="1200">
                    <a:solidFill>
                      <a:schemeClr val="bg1"/>
                    </a:solidFill>
                    <a:latin typeface="Gill Sans" pitchFamily="1" charset="0"/>
                    <a:ea typeface="MS PGothic" panose="020B0600070205080204" pitchFamily="34" charset="-128"/>
                  </a:defRPr>
                </a:lvl5pPr>
                <a:lvl6pPr marL="2514600" indent="-228600" defTabSz="449263" eaLnBrk="0" fontAlgn="base" hangingPunct="0">
                  <a:lnSpc>
                    <a:spcPct val="71000"/>
                  </a:lnSpc>
                  <a:spcBef>
                    <a:spcPct val="0"/>
                  </a:spcBef>
                  <a:spcAft>
                    <a:spcPct val="0"/>
                  </a:spcAft>
                  <a:buClr>
                    <a:srgbClr val="000000"/>
                  </a:buClr>
                  <a:buSzPct val="100000"/>
                  <a:buFont typeface="Times New Roman" panose="02020603050405020304" pitchFamily="18" charset="0"/>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sz="1200">
                    <a:solidFill>
                      <a:schemeClr val="bg1"/>
                    </a:solidFill>
                    <a:latin typeface="Gill Sans" pitchFamily="1" charset="0"/>
                    <a:ea typeface="MS PGothic" panose="020B0600070205080204" pitchFamily="34" charset="-128"/>
                  </a:defRPr>
                </a:lvl6pPr>
                <a:lvl7pPr marL="2971800" indent="-228600" defTabSz="449263" eaLnBrk="0" fontAlgn="base" hangingPunct="0">
                  <a:lnSpc>
                    <a:spcPct val="71000"/>
                  </a:lnSpc>
                  <a:spcBef>
                    <a:spcPct val="0"/>
                  </a:spcBef>
                  <a:spcAft>
                    <a:spcPct val="0"/>
                  </a:spcAft>
                  <a:buClr>
                    <a:srgbClr val="000000"/>
                  </a:buClr>
                  <a:buSzPct val="100000"/>
                  <a:buFont typeface="Times New Roman" panose="02020603050405020304" pitchFamily="18" charset="0"/>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sz="1200">
                    <a:solidFill>
                      <a:schemeClr val="bg1"/>
                    </a:solidFill>
                    <a:latin typeface="Gill Sans" pitchFamily="1" charset="0"/>
                    <a:ea typeface="MS PGothic" panose="020B0600070205080204" pitchFamily="34" charset="-128"/>
                  </a:defRPr>
                </a:lvl7pPr>
                <a:lvl8pPr marL="3429000" indent="-228600" defTabSz="449263" eaLnBrk="0" fontAlgn="base" hangingPunct="0">
                  <a:lnSpc>
                    <a:spcPct val="71000"/>
                  </a:lnSpc>
                  <a:spcBef>
                    <a:spcPct val="0"/>
                  </a:spcBef>
                  <a:spcAft>
                    <a:spcPct val="0"/>
                  </a:spcAft>
                  <a:buClr>
                    <a:srgbClr val="000000"/>
                  </a:buClr>
                  <a:buSzPct val="100000"/>
                  <a:buFont typeface="Times New Roman" panose="02020603050405020304" pitchFamily="18" charset="0"/>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sz="1200">
                    <a:solidFill>
                      <a:schemeClr val="bg1"/>
                    </a:solidFill>
                    <a:latin typeface="Gill Sans" pitchFamily="1" charset="0"/>
                    <a:ea typeface="MS PGothic" panose="020B0600070205080204" pitchFamily="34" charset="-128"/>
                  </a:defRPr>
                </a:lvl8pPr>
                <a:lvl9pPr marL="3886200" indent="-228600" defTabSz="449263" eaLnBrk="0" fontAlgn="base" hangingPunct="0">
                  <a:lnSpc>
                    <a:spcPct val="71000"/>
                  </a:lnSpc>
                  <a:spcBef>
                    <a:spcPct val="0"/>
                  </a:spcBef>
                  <a:spcAft>
                    <a:spcPct val="0"/>
                  </a:spcAft>
                  <a:buClr>
                    <a:srgbClr val="000000"/>
                  </a:buClr>
                  <a:buSzPct val="100000"/>
                  <a:buFont typeface="Times New Roman" panose="02020603050405020304" pitchFamily="18" charset="0"/>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sz="1200">
                    <a:solidFill>
                      <a:schemeClr val="bg1"/>
                    </a:solidFill>
                    <a:latin typeface="Gill Sans" pitchFamily="1" charset="0"/>
                    <a:ea typeface="MS PGothic" panose="020B0600070205080204" pitchFamily="34" charset="-128"/>
                  </a:defRPr>
                </a:lvl9pPr>
              </a:lstStyle>
              <a:p>
                <a:pPr eaLnBrk="1" hangingPunct="1">
                  <a:lnSpc>
                    <a:spcPct val="87000"/>
                  </a:lnSpc>
                  <a:buClr>
                    <a:srgbClr val="FFFFFF"/>
                  </a:buClr>
                  <a:buFont typeface="Gill Sans" pitchFamily="1" charset="0"/>
                  <a:buChar char="•"/>
                </a:pPr>
                <a:r>
                  <a:rPr lang="fr-CA" altLang="fr-FR" sz="1800" dirty="0">
                    <a:solidFill>
                      <a:srgbClr val="FFFFFF"/>
                    </a:solidFill>
                  </a:rPr>
                  <a:t>Décider</a:t>
                </a:r>
                <a:r>
                  <a:rPr lang="en-GB" altLang="fr-FR" sz="1800" dirty="0">
                    <a:solidFill>
                      <a:srgbClr val="FFFFFF"/>
                    </a:solidFill>
                  </a:rPr>
                  <a:t> comment </a:t>
                </a:r>
                <a:r>
                  <a:rPr lang="fr-CA" altLang="fr-FR" sz="1800" dirty="0">
                    <a:solidFill>
                      <a:srgbClr val="FFFFFF"/>
                    </a:solidFill>
                  </a:rPr>
                  <a:t>s’y prendre </a:t>
                </a:r>
                <a:r>
                  <a:rPr lang="en-GB" altLang="fr-FR" sz="1800" dirty="0">
                    <a:solidFill>
                      <a:srgbClr val="FFFFFF"/>
                    </a:solidFill>
                  </a:rPr>
                  <a:t>(conception)</a:t>
                </a:r>
                <a:r>
                  <a:rPr lang="ar-SA" altLang="fr-FR" sz="1800" dirty="0">
                    <a:solidFill>
                      <a:srgbClr val="FFFFFF"/>
                    </a:solidFill>
                    <a:cs typeface="Arial" panose="020B0604020202020204" pitchFamily="34" charset="0"/>
                  </a:rPr>
                  <a:t>‏</a:t>
                </a:r>
                <a:endParaRPr lang="en-GB" altLang="fr-FR" sz="1800" dirty="0">
                  <a:solidFill>
                    <a:srgbClr val="FFFFFF"/>
                  </a:solidFill>
                </a:endParaRPr>
              </a:p>
              <a:p>
                <a:pPr eaLnBrk="1" hangingPunct="1">
                  <a:lnSpc>
                    <a:spcPct val="87000"/>
                  </a:lnSpc>
                  <a:buClr>
                    <a:srgbClr val="FFFFFF"/>
                  </a:buClr>
                  <a:buFont typeface="Gill Sans" pitchFamily="1" charset="0"/>
                  <a:buChar char="•"/>
                </a:pPr>
                <a:r>
                  <a:rPr lang="fr-CA" altLang="fr-FR" sz="1800" dirty="0">
                    <a:solidFill>
                      <a:srgbClr val="FFFFFF"/>
                    </a:solidFill>
                  </a:rPr>
                  <a:t>Créer la liste des tâches à partir des éléments du </a:t>
                </a:r>
                <a:r>
                  <a:rPr lang="fr-CA" altLang="fr-FR" sz="1800" dirty="0" err="1">
                    <a:solidFill>
                      <a:srgbClr val="FFFFFF"/>
                    </a:solidFill>
                  </a:rPr>
                  <a:t>backlog</a:t>
                </a:r>
                <a:r>
                  <a:rPr lang="fr-CA" altLang="fr-FR" sz="1800" dirty="0">
                    <a:solidFill>
                      <a:srgbClr val="FFFFFF"/>
                    </a:solidFill>
                  </a:rPr>
                  <a:t> de produit </a:t>
                </a:r>
              </a:p>
              <a:p>
                <a:pPr eaLnBrk="1" hangingPunct="1">
                  <a:lnSpc>
                    <a:spcPct val="87000"/>
                  </a:lnSpc>
                  <a:buClr>
                    <a:srgbClr val="FFFFFF"/>
                  </a:buClr>
                  <a:buFont typeface="Gill Sans" pitchFamily="1" charset="0"/>
                  <a:buChar char="•"/>
                </a:pPr>
                <a:r>
                  <a:rPr lang="fr-CA" altLang="fr-FR" sz="1800" dirty="0">
                    <a:solidFill>
                      <a:srgbClr val="FFFFFF"/>
                    </a:solidFill>
                  </a:rPr>
                  <a:t>Estimer les tâches en heures</a:t>
                </a:r>
              </a:p>
            </p:txBody>
          </p:sp>
        </p:grpSp>
        <p:grpSp>
          <p:nvGrpSpPr>
            <p:cNvPr id="73" name="Groupe 72">
              <a:extLst>
                <a:ext uri="{FF2B5EF4-FFF2-40B4-BE49-F238E27FC236}">
                  <a16:creationId xmlns:a16="http://schemas.microsoft.com/office/drawing/2014/main" id="{98DBC109-458D-456B-866A-32A0937632D6}"/>
                </a:ext>
              </a:extLst>
            </p:cNvPr>
            <p:cNvGrpSpPr/>
            <p:nvPr>
              <p:custDataLst>
                <p:tags r:id="rId14"/>
              </p:custDataLst>
            </p:nvPr>
          </p:nvGrpSpPr>
          <p:grpSpPr>
            <a:xfrm>
              <a:off x="7176295" y="2028416"/>
              <a:ext cx="1857375" cy="1154113"/>
              <a:chOff x="7372351" y="2057400"/>
              <a:chExt cx="2532061" cy="1154113"/>
            </a:xfrm>
          </p:grpSpPr>
          <p:sp>
            <p:nvSpPr>
              <p:cNvPr id="74" name="Line 24">
                <a:extLst>
                  <a:ext uri="{FF2B5EF4-FFF2-40B4-BE49-F238E27FC236}">
                    <a16:creationId xmlns:a16="http://schemas.microsoft.com/office/drawing/2014/main" id="{AE799C0B-6B67-43D8-BB40-66381616A826}"/>
                  </a:ext>
                </a:extLst>
              </p:cNvPr>
              <p:cNvSpPr>
                <a:spLocks noChangeShapeType="1"/>
              </p:cNvSpPr>
              <p:nvPr/>
            </p:nvSpPr>
            <p:spPr bwMode="auto">
              <a:xfrm flipH="1">
                <a:off x="7372351" y="2633663"/>
                <a:ext cx="839787" cy="1588"/>
              </a:xfrm>
              <a:prstGeom prst="line">
                <a:avLst/>
              </a:prstGeom>
              <a:noFill/>
              <a:ln w="38160">
                <a:solidFill>
                  <a:srgbClr val="000000"/>
                </a:solidFill>
                <a:miter lim="800000"/>
                <a:headEnd type="triangle" w="med" len="med"/>
                <a:tailEnd/>
              </a:ln>
              <a:extLst>
                <a:ext uri="{909E8E84-426E-40DD-AFC4-6F175D3DCCD1}">
                  <a14:hiddenFill xmlns:a14="http://schemas.microsoft.com/office/drawing/2010/main">
                    <a:noFill/>
                  </a14:hiddenFill>
                </a:ext>
              </a:extLst>
            </p:spPr>
            <p:txBody>
              <a:bodyPr/>
              <a:lstStyle/>
              <a:p>
                <a:endParaRPr lang="fr-CA"/>
              </a:p>
            </p:txBody>
          </p:sp>
          <p:sp>
            <p:nvSpPr>
              <p:cNvPr id="75" name="AutoShape 25">
                <a:extLst>
                  <a:ext uri="{FF2B5EF4-FFF2-40B4-BE49-F238E27FC236}">
                    <a16:creationId xmlns:a16="http://schemas.microsoft.com/office/drawing/2014/main" id="{51798280-96E3-4983-AD9E-77659300B9E0}"/>
                  </a:ext>
                </a:extLst>
              </p:cNvPr>
              <p:cNvSpPr>
                <a:spLocks noChangeArrowheads="1"/>
              </p:cNvSpPr>
              <p:nvPr/>
            </p:nvSpPr>
            <p:spPr bwMode="auto">
              <a:xfrm>
                <a:off x="8216900" y="2057400"/>
                <a:ext cx="1687512" cy="1154113"/>
              </a:xfrm>
              <a:prstGeom prst="roundRect">
                <a:avLst>
                  <a:gd name="adj" fmla="val 26370"/>
                </a:avLst>
              </a:prstGeom>
              <a:blipFill dpi="0" rotWithShape="0">
                <a:blip r:embed="rId29"/>
                <a:srcRect/>
                <a:tile tx="0" ty="0" sx="100000" sy="100000" flip="none" algn="tl"/>
              </a:blipFill>
              <a:ln w="25560">
                <a:solidFill>
                  <a:srgbClr val="910000"/>
                </a:solidFill>
                <a:miter lim="800000"/>
                <a:headEnd/>
                <a:tailEnd/>
              </a:ln>
              <a:effectLst>
                <a:outerShdw blurRad="63500" dist="63640" dir="2700000" algn="ctr" rotWithShape="0">
                  <a:srgbClr val="000000">
                    <a:alpha val="30037"/>
                  </a:srgbClr>
                </a:outerShdw>
              </a:effectLst>
            </p:spPr>
            <p:txBody>
              <a:bodyPr lIns="0" tIns="52416" rIns="0" bIns="0" anchor="ctr"/>
              <a:lstStyle/>
              <a:p>
                <a:pPr algn="ctr">
                  <a:lnSpc>
                    <a:spcPct val="87000"/>
                  </a:lnSpc>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400" dirty="0">
                    <a:solidFill>
                      <a:srgbClr val="E3F0FF"/>
                    </a:solidFill>
                    <a:latin typeface="Gill Sans" pitchFamily="80" charset="0"/>
                    <a:ea typeface="Gill Sans" pitchFamily="80" charset="0"/>
                    <a:cs typeface="Gill Sans" pitchFamily="80" charset="0"/>
                  </a:rPr>
                  <a:t>But du sprint</a:t>
                </a:r>
              </a:p>
            </p:txBody>
          </p:sp>
        </p:grpSp>
        <p:sp>
          <p:nvSpPr>
            <p:cNvPr id="76" name="Line 26">
              <a:extLst>
                <a:ext uri="{FF2B5EF4-FFF2-40B4-BE49-F238E27FC236}">
                  <a16:creationId xmlns:a16="http://schemas.microsoft.com/office/drawing/2014/main" id="{A9D25255-A26F-4612-A508-5C25BB067A39}"/>
                </a:ext>
              </a:extLst>
            </p:cNvPr>
            <p:cNvSpPr>
              <a:spLocks noChangeShapeType="1"/>
            </p:cNvSpPr>
            <p:nvPr>
              <p:custDataLst>
                <p:tags r:id="rId15"/>
              </p:custDataLst>
            </p:nvPr>
          </p:nvSpPr>
          <p:spPr bwMode="auto">
            <a:xfrm flipH="1">
              <a:off x="1605757" y="1471204"/>
              <a:ext cx="669925" cy="1587"/>
            </a:xfrm>
            <a:prstGeom prst="line">
              <a:avLst/>
            </a:prstGeom>
            <a:noFill/>
            <a:ln w="38160">
              <a:solidFill>
                <a:srgbClr val="000000"/>
              </a:solidFill>
              <a:miter lim="800000"/>
              <a:headEnd type="triangle" w="med" len="med"/>
              <a:tailEnd/>
            </a:ln>
            <a:extLst>
              <a:ext uri="{909E8E84-426E-40DD-AFC4-6F175D3DCCD1}">
                <a14:hiddenFill xmlns:a14="http://schemas.microsoft.com/office/drawing/2010/main">
                  <a:noFill/>
                </a14:hiddenFill>
              </a:ext>
            </a:extLst>
          </p:spPr>
          <p:txBody>
            <a:bodyPr/>
            <a:lstStyle/>
            <a:p>
              <a:endParaRPr lang="fr-CA"/>
            </a:p>
          </p:txBody>
        </p:sp>
        <p:grpSp>
          <p:nvGrpSpPr>
            <p:cNvPr id="77" name="Groupe 76">
              <a:extLst>
                <a:ext uri="{FF2B5EF4-FFF2-40B4-BE49-F238E27FC236}">
                  <a16:creationId xmlns:a16="http://schemas.microsoft.com/office/drawing/2014/main" id="{E52E708D-A9A6-4632-A94D-8B9CD2E8C456}"/>
                </a:ext>
              </a:extLst>
            </p:cNvPr>
            <p:cNvGrpSpPr/>
            <p:nvPr>
              <p:custDataLst>
                <p:tags r:id="rId16"/>
              </p:custDataLst>
            </p:nvPr>
          </p:nvGrpSpPr>
          <p:grpSpPr>
            <a:xfrm>
              <a:off x="7176295" y="4593816"/>
              <a:ext cx="1860201" cy="1154113"/>
              <a:chOff x="7372351" y="4622800"/>
              <a:chExt cx="2657475" cy="1154113"/>
            </a:xfrm>
          </p:grpSpPr>
          <p:sp>
            <p:nvSpPr>
              <p:cNvPr id="78" name="AutoShape 28">
                <a:extLst>
                  <a:ext uri="{FF2B5EF4-FFF2-40B4-BE49-F238E27FC236}">
                    <a16:creationId xmlns:a16="http://schemas.microsoft.com/office/drawing/2014/main" id="{27D067D2-D691-4C66-B75D-9D89856025F7}"/>
                  </a:ext>
                </a:extLst>
              </p:cNvPr>
              <p:cNvSpPr>
                <a:spLocks noChangeArrowheads="1"/>
              </p:cNvSpPr>
              <p:nvPr/>
            </p:nvSpPr>
            <p:spPr bwMode="auto">
              <a:xfrm>
                <a:off x="8258176" y="4622800"/>
                <a:ext cx="1771650" cy="1154113"/>
              </a:xfrm>
              <a:prstGeom prst="roundRect">
                <a:avLst>
                  <a:gd name="adj" fmla="val 26370"/>
                </a:avLst>
              </a:prstGeom>
              <a:blipFill dpi="0" rotWithShape="0">
                <a:blip r:embed="rId29"/>
                <a:srcRect/>
                <a:tile tx="0" ty="0" sx="100000" sy="100000" flip="none" algn="tl"/>
              </a:blipFill>
              <a:ln w="25560">
                <a:solidFill>
                  <a:srgbClr val="910000"/>
                </a:solidFill>
                <a:miter lim="800000"/>
                <a:headEnd/>
                <a:tailEnd/>
              </a:ln>
              <a:effectLst>
                <a:outerShdw blurRad="63500" dist="63640" dir="2700000" algn="ctr" rotWithShape="0">
                  <a:srgbClr val="000000">
                    <a:alpha val="30037"/>
                  </a:srgbClr>
                </a:outerShdw>
              </a:effectLst>
            </p:spPr>
            <p:txBody>
              <a:bodyPr lIns="0" tIns="45864" rIns="0" bIns="0" anchor="ctr"/>
              <a:lstStyle/>
              <a:p>
                <a:pPr algn="ctr">
                  <a:lnSpc>
                    <a:spcPct val="87000"/>
                  </a:lnSpc>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fr-CA" sz="2400" dirty="0">
                    <a:solidFill>
                      <a:srgbClr val="E3F0FF"/>
                    </a:solidFill>
                    <a:latin typeface="Gill Sans" pitchFamily="80" charset="0"/>
                    <a:ea typeface="Gill Sans" pitchFamily="80" charset="0"/>
                    <a:cs typeface="Gill Sans" pitchFamily="80" charset="0"/>
                  </a:rPr>
                  <a:t>Liste des tâches</a:t>
                </a:r>
              </a:p>
            </p:txBody>
          </p:sp>
          <p:sp>
            <p:nvSpPr>
              <p:cNvPr id="79" name="Line 29">
                <a:extLst>
                  <a:ext uri="{FF2B5EF4-FFF2-40B4-BE49-F238E27FC236}">
                    <a16:creationId xmlns:a16="http://schemas.microsoft.com/office/drawing/2014/main" id="{085DFBDB-9DE4-4A65-9717-918A06734479}"/>
                  </a:ext>
                </a:extLst>
              </p:cNvPr>
              <p:cNvSpPr>
                <a:spLocks noChangeShapeType="1"/>
              </p:cNvSpPr>
              <p:nvPr/>
            </p:nvSpPr>
            <p:spPr bwMode="auto">
              <a:xfrm flipH="1">
                <a:off x="7372351" y="5199063"/>
                <a:ext cx="881063" cy="1588"/>
              </a:xfrm>
              <a:prstGeom prst="line">
                <a:avLst/>
              </a:prstGeom>
              <a:noFill/>
              <a:ln w="38160">
                <a:solidFill>
                  <a:srgbClr val="000000"/>
                </a:solidFill>
                <a:miter lim="800000"/>
                <a:headEnd type="triangle" w="med" len="med"/>
                <a:tailEnd/>
              </a:ln>
              <a:extLst>
                <a:ext uri="{909E8E84-426E-40DD-AFC4-6F175D3DCCD1}">
                  <a14:hiddenFill xmlns:a14="http://schemas.microsoft.com/office/drawing/2010/main">
                    <a:noFill/>
                  </a14:hiddenFill>
                </a:ext>
              </a:extLst>
            </p:spPr>
            <p:txBody>
              <a:bodyPr/>
              <a:lstStyle/>
              <a:p>
                <a:endParaRPr lang="fr-CA"/>
              </a:p>
            </p:txBody>
          </p:sp>
        </p:grpSp>
        <p:sp>
          <p:nvSpPr>
            <p:cNvPr id="80" name="AutoShape 30">
              <a:extLst>
                <a:ext uri="{FF2B5EF4-FFF2-40B4-BE49-F238E27FC236}">
                  <a16:creationId xmlns:a16="http://schemas.microsoft.com/office/drawing/2014/main" id="{C45A10A7-5D49-4F5B-B6FF-0FBAFA2BB270}"/>
                </a:ext>
              </a:extLst>
            </p:cNvPr>
            <p:cNvSpPr>
              <a:spLocks noChangeArrowheads="1"/>
            </p:cNvSpPr>
            <p:nvPr>
              <p:custDataLst>
                <p:tags r:id="rId17"/>
              </p:custDataLst>
            </p:nvPr>
          </p:nvSpPr>
          <p:spPr bwMode="auto">
            <a:xfrm>
              <a:off x="134537" y="3109606"/>
              <a:ext cx="1524000" cy="827088"/>
            </a:xfrm>
            <a:prstGeom prst="roundRect">
              <a:avLst>
                <a:gd name="adj" fmla="val 30000"/>
              </a:avLst>
            </a:prstGeom>
            <a:blipFill dpi="0" rotWithShape="0">
              <a:blip r:embed="rId30"/>
              <a:srcRect/>
              <a:tile tx="0" ty="0" sx="100000" sy="100000" flip="none" algn="tl"/>
            </a:blipFill>
            <a:ln w="25560">
              <a:solidFill>
                <a:srgbClr val="750083"/>
              </a:solidFill>
              <a:miter lim="800000"/>
              <a:headEnd/>
              <a:tailEnd/>
            </a:ln>
            <a:effectLst>
              <a:outerShdw blurRad="63500" dist="63640" dir="2700000" algn="ctr" rotWithShape="0">
                <a:srgbClr val="000000">
                  <a:alpha val="30037"/>
                </a:srgbClr>
              </a:outerShdw>
            </a:effectLst>
          </p:spPr>
          <p:txBody>
            <a:bodyPr lIns="0" tIns="36036"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Gill Sans" pitchFamily="1" charset="0"/>
                  <a:ea typeface="MS PGothic" panose="020B0600070205080204" pitchFamily="34"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Gill Sans" pitchFamily="1" charset="0"/>
                  <a:ea typeface="MS PGothic" panose="020B0600070205080204" pitchFamily="34"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Gill Sans" pitchFamily="1" charset="0"/>
                  <a:ea typeface="MS PGothic" panose="020B0600070205080204" pitchFamily="34"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Gill Sans" pitchFamily="1" charset="0"/>
                  <a:ea typeface="MS PGothic" panose="020B0600070205080204" pitchFamily="34"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Gill Sans" pitchFamily="1" charset="0"/>
                  <a:ea typeface="MS PGothic" panose="020B0600070205080204" pitchFamily="34" charset="-128"/>
                </a:defRPr>
              </a:lvl5pPr>
              <a:lvl6pPr marL="2514600" indent="-228600" defTabSz="449263" eaLnBrk="0" fontAlgn="base" hangingPunct="0">
                <a:lnSpc>
                  <a:spcPct val="71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Gill Sans" pitchFamily="1" charset="0"/>
                  <a:ea typeface="MS PGothic" panose="020B0600070205080204" pitchFamily="34" charset="-128"/>
                </a:defRPr>
              </a:lvl6pPr>
              <a:lvl7pPr marL="2971800" indent="-228600" defTabSz="449263" eaLnBrk="0" fontAlgn="base" hangingPunct="0">
                <a:lnSpc>
                  <a:spcPct val="71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Gill Sans" pitchFamily="1" charset="0"/>
                  <a:ea typeface="MS PGothic" panose="020B0600070205080204" pitchFamily="34" charset="-128"/>
                </a:defRPr>
              </a:lvl7pPr>
              <a:lvl8pPr marL="3429000" indent="-228600" defTabSz="449263" eaLnBrk="0" fontAlgn="base" hangingPunct="0">
                <a:lnSpc>
                  <a:spcPct val="71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Gill Sans" pitchFamily="1" charset="0"/>
                  <a:ea typeface="MS PGothic" panose="020B0600070205080204" pitchFamily="34" charset="-128"/>
                </a:defRPr>
              </a:lvl8pPr>
              <a:lvl9pPr marL="3886200" indent="-228600" defTabSz="449263" eaLnBrk="0" fontAlgn="base" hangingPunct="0">
                <a:lnSpc>
                  <a:spcPct val="71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Gill Sans" pitchFamily="1" charset="0"/>
                  <a:ea typeface="MS PGothic" panose="020B0600070205080204" pitchFamily="34" charset="-128"/>
                </a:defRPr>
              </a:lvl9pPr>
            </a:lstStyle>
            <a:p>
              <a:pPr algn="ctr" eaLnBrk="1" hangingPunct="1">
                <a:lnSpc>
                  <a:spcPct val="87000"/>
                </a:lnSpc>
              </a:pPr>
              <a:r>
                <a:rPr lang="fr-CA" altLang="fr-FR" sz="2200" dirty="0">
                  <a:solidFill>
                    <a:srgbClr val="E3F0FF"/>
                  </a:solidFill>
                </a:rPr>
                <a:t>Exigences</a:t>
              </a:r>
            </a:p>
            <a:p>
              <a:pPr algn="ctr" eaLnBrk="1" hangingPunct="1">
                <a:lnSpc>
                  <a:spcPct val="87000"/>
                </a:lnSpc>
              </a:pPr>
              <a:r>
                <a:rPr lang="fr-CA" altLang="fr-FR" sz="2200" dirty="0">
                  <a:solidFill>
                    <a:srgbClr val="E3F0FF"/>
                  </a:solidFill>
                </a:rPr>
                <a:t>métier</a:t>
              </a:r>
            </a:p>
          </p:txBody>
        </p:sp>
        <p:sp>
          <p:nvSpPr>
            <p:cNvPr id="81" name="AutoShape 31">
              <a:extLst>
                <a:ext uri="{FF2B5EF4-FFF2-40B4-BE49-F238E27FC236}">
                  <a16:creationId xmlns:a16="http://schemas.microsoft.com/office/drawing/2014/main" id="{8ECB4352-5443-48C8-AEC8-BAEFC7E67057}"/>
                </a:ext>
              </a:extLst>
            </p:cNvPr>
            <p:cNvSpPr>
              <a:spLocks noChangeArrowheads="1"/>
            </p:cNvSpPr>
            <p:nvPr>
              <p:custDataLst>
                <p:tags r:id="rId18"/>
              </p:custDataLst>
            </p:nvPr>
          </p:nvSpPr>
          <p:spPr bwMode="auto">
            <a:xfrm>
              <a:off x="96044" y="974316"/>
              <a:ext cx="1524000" cy="796234"/>
            </a:xfrm>
            <a:prstGeom prst="roundRect">
              <a:avLst>
                <a:gd name="adj" fmla="val 30000"/>
              </a:avLst>
            </a:prstGeom>
            <a:blipFill dpi="0" rotWithShape="0">
              <a:blip r:embed="rId30"/>
              <a:srcRect/>
              <a:tile tx="0" ty="0" sx="100000" sy="100000" flip="none" algn="tl"/>
            </a:blipFill>
            <a:ln w="25560">
              <a:solidFill>
                <a:srgbClr val="750083"/>
              </a:solidFill>
              <a:miter lim="800000"/>
              <a:headEnd/>
              <a:tailEnd/>
            </a:ln>
            <a:effectLst>
              <a:outerShdw blurRad="63500" dist="63640" dir="2700000" algn="ctr" rotWithShape="0">
                <a:srgbClr val="000000">
                  <a:alpha val="30037"/>
                </a:srgbClr>
              </a:outerShdw>
            </a:effectLst>
          </p:spPr>
          <p:txBody>
            <a:bodyPr lIns="0" tIns="36036"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Gill Sans" pitchFamily="1" charset="0"/>
                  <a:ea typeface="MS PGothic" panose="020B0600070205080204" pitchFamily="34"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Gill Sans" pitchFamily="1" charset="0"/>
                  <a:ea typeface="MS PGothic" panose="020B0600070205080204" pitchFamily="34"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Gill Sans" pitchFamily="1" charset="0"/>
                  <a:ea typeface="MS PGothic" panose="020B0600070205080204" pitchFamily="34"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Gill Sans" pitchFamily="1" charset="0"/>
                  <a:ea typeface="MS PGothic" panose="020B0600070205080204" pitchFamily="34"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Gill Sans" pitchFamily="1" charset="0"/>
                  <a:ea typeface="MS PGothic" panose="020B0600070205080204" pitchFamily="34" charset="-128"/>
                </a:defRPr>
              </a:lvl5pPr>
              <a:lvl6pPr marL="2514600" indent="-228600" defTabSz="449263" eaLnBrk="0" fontAlgn="base" hangingPunct="0">
                <a:lnSpc>
                  <a:spcPct val="71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Gill Sans" pitchFamily="1" charset="0"/>
                  <a:ea typeface="MS PGothic" panose="020B0600070205080204" pitchFamily="34" charset="-128"/>
                </a:defRPr>
              </a:lvl6pPr>
              <a:lvl7pPr marL="2971800" indent="-228600" defTabSz="449263" eaLnBrk="0" fontAlgn="base" hangingPunct="0">
                <a:lnSpc>
                  <a:spcPct val="71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Gill Sans" pitchFamily="1" charset="0"/>
                  <a:ea typeface="MS PGothic" panose="020B0600070205080204" pitchFamily="34" charset="-128"/>
                </a:defRPr>
              </a:lvl7pPr>
              <a:lvl8pPr marL="3429000" indent="-228600" defTabSz="449263" eaLnBrk="0" fontAlgn="base" hangingPunct="0">
                <a:lnSpc>
                  <a:spcPct val="71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Gill Sans" pitchFamily="1" charset="0"/>
                  <a:ea typeface="MS PGothic" panose="020B0600070205080204" pitchFamily="34" charset="-128"/>
                </a:defRPr>
              </a:lvl8pPr>
              <a:lvl9pPr marL="3886200" indent="-228600" defTabSz="449263" eaLnBrk="0" fontAlgn="base" hangingPunct="0">
                <a:lnSpc>
                  <a:spcPct val="71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bg1"/>
                  </a:solidFill>
                  <a:latin typeface="Gill Sans" pitchFamily="1" charset="0"/>
                  <a:ea typeface="MS PGothic" panose="020B0600070205080204" pitchFamily="34" charset="-128"/>
                </a:defRPr>
              </a:lvl9pPr>
            </a:lstStyle>
            <a:p>
              <a:pPr algn="ctr" eaLnBrk="1" hangingPunct="1">
                <a:lnSpc>
                  <a:spcPct val="87000"/>
                </a:lnSpc>
              </a:pPr>
              <a:r>
                <a:rPr lang="fr-CA" altLang="fr-FR" sz="2200" dirty="0">
                  <a:solidFill>
                    <a:srgbClr val="E3F0FF"/>
                  </a:solidFill>
                </a:rPr>
                <a:t>Capacité</a:t>
              </a:r>
            </a:p>
            <a:p>
              <a:pPr algn="ctr" eaLnBrk="1" hangingPunct="1">
                <a:lnSpc>
                  <a:spcPct val="87000"/>
                </a:lnSpc>
              </a:pPr>
              <a:r>
                <a:rPr lang="fr-CA" altLang="fr-FR" sz="2200" dirty="0">
                  <a:solidFill>
                    <a:srgbClr val="E3F0FF"/>
                  </a:solidFill>
                </a:rPr>
                <a:t>de l’équipe</a:t>
              </a:r>
            </a:p>
          </p:txBody>
        </p:sp>
        <p:sp>
          <p:nvSpPr>
            <p:cNvPr id="82" name="AutoShape 32">
              <a:extLst>
                <a:ext uri="{FF2B5EF4-FFF2-40B4-BE49-F238E27FC236}">
                  <a16:creationId xmlns:a16="http://schemas.microsoft.com/office/drawing/2014/main" id="{4B64BF82-3A56-4BAF-8EB7-51050282DFD4}"/>
                </a:ext>
              </a:extLst>
            </p:cNvPr>
            <p:cNvSpPr>
              <a:spLocks noChangeArrowheads="1"/>
            </p:cNvSpPr>
            <p:nvPr>
              <p:custDataLst>
                <p:tags r:id="rId19"/>
              </p:custDataLst>
            </p:nvPr>
          </p:nvSpPr>
          <p:spPr bwMode="auto">
            <a:xfrm>
              <a:off x="129362" y="2012541"/>
              <a:ext cx="1524000" cy="828675"/>
            </a:xfrm>
            <a:prstGeom prst="roundRect">
              <a:avLst>
                <a:gd name="adj" fmla="val 30000"/>
              </a:avLst>
            </a:prstGeom>
            <a:blipFill dpi="0" rotWithShape="0">
              <a:blip r:embed="rId30"/>
              <a:srcRect/>
              <a:tile tx="0" ty="0" sx="100000" sy="100000" flip="none" algn="tl"/>
            </a:blipFill>
            <a:ln w="25560">
              <a:solidFill>
                <a:srgbClr val="750083"/>
              </a:solidFill>
              <a:miter lim="800000"/>
              <a:headEnd/>
              <a:tailEnd/>
            </a:ln>
            <a:effectLst>
              <a:outerShdw blurRad="63500" dist="63640" dir="2700000" algn="ctr" rotWithShape="0">
                <a:srgbClr val="000000">
                  <a:alpha val="30037"/>
                </a:srgbClr>
              </a:outerShdw>
            </a:effectLst>
          </p:spPr>
          <p:txBody>
            <a:bodyPr lIns="0" tIns="36036" rIns="0" bIns="0" anchor="ctr"/>
            <a:lstStyle/>
            <a:p>
              <a:pPr algn="ctr">
                <a:lnSpc>
                  <a:spcPct val="87000"/>
                </a:lnSpc>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fr-CA" sz="2200" dirty="0" err="1">
                  <a:solidFill>
                    <a:srgbClr val="E3F0FF"/>
                  </a:solidFill>
                  <a:latin typeface="Gill Sans" pitchFamily="80" charset="0"/>
                  <a:ea typeface="Gill Sans" pitchFamily="80" charset="0"/>
                  <a:cs typeface="Gill Sans" pitchFamily="80" charset="0"/>
                </a:rPr>
                <a:t>Backlog</a:t>
              </a:r>
              <a:endParaRPr lang="fr-CA" sz="2200" dirty="0">
                <a:solidFill>
                  <a:srgbClr val="E3F0FF"/>
                </a:solidFill>
                <a:latin typeface="Gill Sans" pitchFamily="80" charset="0"/>
                <a:ea typeface="Gill Sans" pitchFamily="80" charset="0"/>
                <a:cs typeface="Gill Sans" pitchFamily="80" charset="0"/>
              </a:endParaRPr>
            </a:p>
            <a:p>
              <a:pPr algn="ctr">
                <a:lnSpc>
                  <a:spcPct val="87000"/>
                </a:lnSpc>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fr-CA" sz="2200" dirty="0">
                  <a:solidFill>
                    <a:srgbClr val="E3F0FF"/>
                  </a:solidFill>
                  <a:latin typeface="Gill Sans" pitchFamily="80" charset="0"/>
                  <a:ea typeface="Gill Sans" pitchFamily="80" charset="0"/>
                  <a:cs typeface="Gill Sans" pitchFamily="80" charset="0"/>
                </a:rPr>
                <a:t>du produit</a:t>
              </a:r>
            </a:p>
          </p:txBody>
        </p:sp>
        <p:sp>
          <p:nvSpPr>
            <p:cNvPr id="83" name="AutoShape 33">
              <a:extLst>
                <a:ext uri="{FF2B5EF4-FFF2-40B4-BE49-F238E27FC236}">
                  <a16:creationId xmlns:a16="http://schemas.microsoft.com/office/drawing/2014/main" id="{0BB68082-EA5E-4C45-9E0B-FBA335FB7017}"/>
                </a:ext>
              </a:extLst>
            </p:cNvPr>
            <p:cNvSpPr>
              <a:spLocks noChangeArrowheads="1"/>
            </p:cNvSpPr>
            <p:nvPr>
              <p:custDataLst>
                <p:tags r:id="rId20"/>
              </p:custDataLst>
            </p:nvPr>
          </p:nvSpPr>
          <p:spPr bwMode="auto">
            <a:xfrm>
              <a:off x="33318" y="5167973"/>
              <a:ext cx="1620044" cy="685765"/>
            </a:xfrm>
            <a:prstGeom prst="roundRect">
              <a:avLst>
                <a:gd name="adj" fmla="val 30000"/>
              </a:avLst>
            </a:prstGeom>
            <a:blipFill dpi="0" rotWithShape="0">
              <a:blip r:embed="rId30"/>
              <a:srcRect/>
              <a:tile tx="0" ty="0" sx="100000" sy="100000" flip="none" algn="tl"/>
            </a:blipFill>
            <a:ln w="25560">
              <a:solidFill>
                <a:srgbClr val="750083"/>
              </a:solidFill>
              <a:miter lim="800000"/>
              <a:headEnd/>
              <a:tailEnd/>
            </a:ln>
            <a:effectLst>
              <a:outerShdw blurRad="63500" dist="63640" dir="2700000" algn="ctr" rotWithShape="0">
                <a:srgbClr val="000000">
                  <a:alpha val="30037"/>
                </a:srgbClr>
              </a:outerShdw>
            </a:effectLst>
          </p:spPr>
          <p:txBody>
            <a:bodyPr lIns="0" tIns="36036" rIns="0" bIns="0" anchor="ctr"/>
            <a:lstStyle/>
            <a:p>
              <a:pPr algn="ctr">
                <a:lnSpc>
                  <a:spcPct val="87000"/>
                </a:lnSpc>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000" dirty="0">
                  <a:solidFill>
                    <a:srgbClr val="E3F0FF"/>
                  </a:solidFill>
                  <a:latin typeface="Gill Sans" pitchFamily="80" charset="0"/>
                  <a:ea typeface="Gill Sans" pitchFamily="80" charset="0"/>
                  <a:cs typeface="Gill Sans" pitchFamily="80" charset="0"/>
                </a:rPr>
                <a:t>Technologies</a:t>
              </a:r>
            </a:p>
          </p:txBody>
        </p:sp>
        <p:sp>
          <p:nvSpPr>
            <p:cNvPr id="84" name="AutoShape 34">
              <a:extLst>
                <a:ext uri="{FF2B5EF4-FFF2-40B4-BE49-F238E27FC236}">
                  <a16:creationId xmlns:a16="http://schemas.microsoft.com/office/drawing/2014/main" id="{969E9EC5-9BD6-4FA2-94DB-7C97DF98827C}"/>
                </a:ext>
              </a:extLst>
            </p:cNvPr>
            <p:cNvSpPr>
              <a:spLocks noChangeArrowheads="1"/>
            </p:cNvSpPr>
            <p:nvPr>
              <p:custDataLst>
                <p:tags r:id="rId21"/>
              </p:custDataLst>
            </p:nvPr>
          </p:nvSpPr>
          <p:spPr bwMode="auto">
            <a:xfrm>
              <a:off x="96044" y="4205084"/>
              <a:ext cx="1524000" cy="747713"/>
            </a:xfrm>
            <a:prstGeom prst="roundRect">
              <a:avLst>
                <a:gd name="adj" fmla="val 30000"/>
              </a:avLst>
            </a:prstGeom>
            <a:blipFill dpi="0" rotWithShape="0">
              <a:blip r:embed="rId30"/>
              <a:srcRect/>
              <a:tile tx="0" ty="0" sx="100000" sy="100000" flip="none" algn="tl"/>
            </a:blipFill>
            <a:ln w="25560">
              <a:solidFill>
                <a:srgbClr val="750083"/>
              </a:solidFill>
              <a:miter lim="800000"/>
              <a:headEnd/>
              <a:tailEnd/>
            </a:ln>
            <a:effectLst>
              <a:outerShdw blurRad="63500" dist="63640" dir="2700000" algn="ctr" rotWithShape="0">
                <a:srgbClr val="000000">
                  <a:alpha val="30037"/>
                </a:srgbClr>
              </a:outerShdw>
            </a:effectLst>
          </p:spPr>
          <p:txBody>
            <a:bodyPr lIns="0" tIns="36036" rIns="0" bIns="0" anchor="ctr"/>
            <a:lstStyle/>
            <a:p>
              <a:pPr algn="ctr">
                <a:lnSpc>
                  <a:spcPct val="87000"/>
                </a:lnSpc>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200">
                  <a:solidFill>
                    <a:srgbClr val="E3F0FF"/>
                  </a:solidFill>
                  <a:latin typeface="Gill Sans" pitchFamily="80" charset="0"/>
                  <a:ea typeface="Gill Sans" pitchFamily="80" charset="0"/>
                  <a:cs typeface="Gill Sans" pitchFamily="80" charset="0"/>
                </a:rPr>
                <a:t>Produit</a:t>
              </a:r>
            </a:p>
            <a:p>
              <a:pPr algn="ctr">
                <a:lnSpc>
                  <a:spcPct val="87000"/>
                </a:lnSpc>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200">
                  <a:solidFill>
                    <a:srgbClr val="E3F0FF"/>
                  </a:solidFill>
                  <a:latin typeface="Gill Sans" pitchFamily="80" charset="0"/>
                  <a:ea typeface="Gill Sans" pitchFamily="80" charset="0"/>
                  <a:cs typeface="Gill Sans" pitchFamily="80" charset="0"/>
                </a:rPr>
                <a:t>actuel</a:t>
              </a:r>
            </a:p>
          </p:txBody>
        </p:sp>
        <p:sp>
          <p:nvSpPr>
            <p:cNvPr id="85" name="Line 35">
              <a:extLst>
                <a:ext uri="{FF2B5EF4-FFF2-40B4-BE49-F238E27FC236}">
                  <a16:creationId xmlns:a16="http://schemas.microsoft.com/office/drawing/2014/main" id="{BABCC9B4-8F35-4C3D-9363-D400A243AB6E}"/>
                </a:ext>
              </a:extLst>
            </p:cNvPr>
            <p:cNvSpPr>
              <a:spLocks noChangeShapeType="1"/>
            </p:cNvSpPr>
            <p:nvPr>
              <p:custDataLst>
                <p:tags r:id="rId22"/>
              </p:custDataLst>
            </p:nvPr>
          </p:nvSpPr>
          <p:spPr bwMode="auto">
            <a:xfrm flipH="1">
              <a:off x="1639075" y="2509429"/>
              <a:ext cx="669925" cy="1587"/>
            </a:xfrm>
            <a:prstGeom prst="line">
              <a:avLst/>
            </a:prstGeom>
            <a:noFill/>
            <a:ln w="38160">
              <a:solidFill>
                <a:srgbClr val="000000"/>
              </a:solidFill>
              <a:miter lim="800000"/>
              <a:headEnd type="triangle" w="med" len="med"/>
              <a:tailEnd/>
            </a:ln>
            <a:extLst>
              <a:ext uri="{909E8E84-426E-40DD-AFC4-6F175D3DCCD1}">
                <a14:hiddenFill xmlns:a14="http://schemas.microsoft.com/office/drawing/2010/main">
                  <a:noFill/>
                </a14:hiddenFill>
              </a:ext>
            </a:extLst>
          </p:spPr>
          <p:txBody>
            <a:bodyPr/>
            <a:lstStyle/>
            <a:p>
              <a:endParaRPr lang="fr-CA"/>
            </a:p>
          </p:txBody>
        </p:sp>
        <p:sp>
          <p:nvSpPr>
            <p:cNvPr id="86" name="Line 36">
              <a:extLst>
                <a:ext uri="{FF2B5EF4-FFF2-40B4-BE49-F238E27FC236}">
                  <a16:creationId xmlns:a16="http://schemas.microsoft.com/office/drawing/2014/main" id="{5B7EC2A5-415C-4B09-BA89-D314A49EFA0E}"/>
                </a:ext>
              </a:extLst>
            </p:cNvPr>
            <p:cNvSpPr>
              <a:spLocks noChangeShapeType="1"/>
            </p:cNvSpPr>
            <p:nvPr>
              <p:custDataLst>
                <p:tags r:id="rId23"/>
              </p:custDataLst>
            </p:nvPr>
          </p:nvSpPr>
          <p:spPr bwMode="auto">
            <a:xfrm flipH="1">
              <a:off x="1644250" y="3606494"/>
              <a:ext cx="669925" cy="1587"/>
            </a:xfrm>
            <a:prstGeom prst="line">
              <a:avLst/>
            </a:prstGeom>
            <a:noFill/>
            <a:ln w="38160">
              <a:solidFill>
                <a:srgbClr val="000000"/>
              </a:solidFill>
              <a:miter lim="800000"/>
              <a:headEnd type="triangle" w="med" len="med"/>
              <a:tailEnd/>
            </a:ln>
            <a:extLst>
              <a:ext uri="{909E8E84-426E-40DD-AFC4-6F175D3DCCD1}">
                <a14:hiddenFill xmlns:a14="http://schemas.microsoft.com/office/drawing/2010/main">
                  <a:noFill/>
                </a14:hiddenFill>
              </a:ext>
            </a:extLst>
          </p:spPr>
          <p:txBody>
            <a:bodyPr/>
            <a:lstStyle/>
            <a:p>
              <a:endParaRPr lang="fr-CA"/>
            </a:p>
          </p:txBody>
        </p:sp>
        <p:sp>
          <p:nvSpPr>
            <p:cNvPr id="87" name="Line 37">
              <a:extLst>
                <a:ext uri="{FF2B5EF4-FFF2-40B4-BE49-F238E27FC236}">
                  <a16:creationId xmlns:a16="http://schemas.microsoft.com/office/drawing/2014/main" id="{72D99F03-50DE-4DA5-9751-B645A8A7E22B}"/>
                </a:ext>
              </a:extLst>
            </p:cNvPr>
            <p:cNvSpPr>
              <a:spLocks noChangeShapeType="1"/>
            </p:cNvSpPr>
            <p:nvPr>
              <p:custDataLst>
                <p:tags r:id="rId24"/>
              </p:custDataLst>
            </p:nvPr>
          </p:nvSpPr>
          <p:spPr bwMode="auto">
            <a:xfrm flipH="1">
              <a:off x="1605757" y="4701972"/>
              <a:ext cx="669925" cy="1587"/>
            </a:xfrm>
            <a:prstGeom prst="line">
              <a:avLst/>
            </a:prstGeom>
            <a:noFill/>
            <a:ln w="38160">
              <a:solidFill>
                <a:srgbClr val="000000"/>
              </a:solidFill>
              <a:miter lim="800000"/>
              <a:headEnd type="triangle" w="med" len="med"/>
              <a:tailEnd/>
            </a:ln>
            <a:extLst>
              <a:ext uri="{909E8E84-426E-40DD-AFC4-6F175D3DCCD1}">
                <a14:hiddenFill xmlns:a14="http://schemas.microsoft.com/office/drawing/2010/main">
                  <a:noFill/>
                </a14:hiddenFill>
              </a:ext>
            </a:extLst>
          </p:spPr>
          <p:txBody>
            <a:bodyPr/>
            <a:lstStyle/>
            <a:p>
              <a:endParaRPr lang="fr-CA"/>
            </a:p>
          </p:txBody>
        </p:sp>
        <p:sp>
          <p:nvSpPr>
            <p:cNvPr id="88" name="Line 38">
              <a:extLst>
                <a:ext uri="{FF2B5EF4-FFF2-40B4-BE49-F238E27FC236}">
                  <a16:creationId xmlns:a16="http://schemas.microsoft.com/office/drawing/2014/main" id="{9695A018-C7CF-4FC0-97F3-86DF509FEFA7}"/>
                </a:ext>
              </a:extLst>
            </p:cNvPr>
            <p:cNvSpPr>
              <a:spLocks noChangeShapeType="1"/>
            </p:cNvSpPr>
            <p:nvPr>
              <p:custDataLst>
                <p:tags r:id="rId25"/>
              </p:custDataLst>
            </p:nvPr>
          </p:nvSpPr>
          <p:spPr bwMode="auto">
            <a:xfrm flipH="1">
              <a:off x="1653361" y="5464837"/>
              <a:ext cx="622319" cy="16698"/>
            </a:xfrm>
            <a:prstGeom prst="line">
              <a:avLst/>
            </a:prstGeom>
            <a:noFill/>
            <a:ln w="38160">
              <a:solidFill>
                <a:srgbClr val="000000"/>
              </a:solidFill>
              <a:miter lim="800000"/>
              <a:headEnd type="triangle" w="med" len="med"/>
              <a:tailEnd/>
            </a:ln>
            <a:extLst>
              <a:ext uri="{909E8E84-426E-40DD-AFC4-6F175D3DCCD1}">
                <a14:hiddenFill xmlns:a14="http://schemas.microsoft.com/office/drawing/2010/main">
                  <a:noFill/>
                </a14:hiddenFill>
              </a:ext>
            </a:extLst>
          </p:spPr>
          <p:txBody>
            <a:bodyPr/>
            <a:lstStyle/>
            <a:p>
              <a:endParaRPr lang="fr-CA"/>
            </a:p>
          </p:txBody>
        </p:sp>
      </p:grpSp>
      <p:sp>
        <p:nvSpPr>
          <p:cNvPr id="89" name="ZoneTexte 88">
            <a:extLst>
              <a:ext uri="{FF2B5EF4-FFF2-40B4-BE49-F238E27FC236}">
                <a16:creationId xmlns:a16="http://schemas.microsoft.com/office/drawing/2014/main" id="{D1766986-6C1C-432A-B088-565785DFD6CB}"/>
              </a:ext>
            </a:extLst>
          </p:cNvPr>
          <p:cNvSpPr txBox="1"/>
          <p:nvPr>
            <p:custDataLst>
              <p:tags r:id="rId4"/>
            </p:custDataLst>
          </p:nvPr>
        </p:nvSpPr>
        <p:spPr>
          <a:xfrm>
            <a:off x="4458410" y="6339344"/>
            <a:ext cx="3669594" cy="307777"/>
          </a:xfrm>
          <a:prstGeom prst="rect">
            <a:avLst/>
          </a:prstGeom>
          <a:noFill/>
        </p:spPr>
        <p:txBody>
          <a:bodyPr wrap="none" rtlCol="0">
            <a:spAutoFit/>
          </a:bodyPr>
          <a:lstStyle/>
          <a:p>
            <a:r>
              <a:rPr lang="fr-CA" sz="1400" dirty="0"/>
              <a:t>Copyright © 2005, </a:t>
            </a:r>
            <a:r>
              <a:rPr lang="fr-CA" sz="1400" dirty="0" err="1"/>
              <a:t>Mountain</a:t>
            </a:r>
            <a:r>
              <a:rPr lang="fr-CA" sz="1400" dirty="0"/>
              <a:t> Great Software</a:t>
            </a:r>
          </a:p>
        </p:txBody>
      </p:sp>
    </p:spTree>
    <p:extLst>
      <p:ext uri="{BB962C8B-B14F-4D97-AF65-F5344CB8AC3E}">
        <p14:creationId xmlns:p14="http://schemas.microsoft.com/office/powerpoint/2010/main" val="186629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custDataLst>
              <p:tags r:id="rId1"/>
            </p:custDataLst>
          </p:nvPr>
        </p:nvSpPr>
        <p:spPr>
          <a:xfrm>
            <a:off x="228600" y="76200"/>
            <a:ext cx="8678732" cy="1143000"/>
          </a:xfrm>
        </p:spPr>
        <p:txBody>
          <a:bodyPr>
            <a:normAutofit/>
          </a:bodyPr>
          <a:lstStyle/>
          <a:p>
            <a:r>
              <a:rPr lang="fr-CA" dirty="0"/>
              <a:t>Scrum quotidien</a:t>
            </a:r>
            <a:endParaRPr lang="fr-CA" altLang="fr-FR" dirty="0"/>
          </a:p>
        </p:txBody>
      </p:sp>
      <p:sp>
        <p:nvSpPr>
          <p:cNvPr id="5" name="Espace réservé du contenu 4">
            <a:extLst>
              <a:ext uri="{FF2B5EF4-FFF2-40B4-BE49-F238E27FC236}">
                <a16:creationId xmlns:a16="http://schemas.microsoft.com/office/drawing/2014/main" id="{0FFEF997-3089-40EE-8625-4172E7AD9489}"/>
              </a:ext>
            </a:extLst>
          </p:cNvPr>
          <p:cNvSpPr>
            <a:spLocks noGrp="1"/>
          </p:cNvSpPr>
          <p:nvPr>
            <p:ph idx="1"/>
            <p:custDataLst>
              <p:tags r:id="rId2"/>
            </p:custDataLst>
          </p:nvPr>
        </p:nvSpPr>
        <p:spPr/>
        <p:txBody>
          <a:bodyPr>
            <a:normAutofit fontScale="92500" lnSpcReduction="20000"/>
          </a:bodyPr>
          <a:lstStyle/>
          <a:p>
            <a:r>
              <a:rPr lang="fr-CA" altLang="fr-FR" dirty="0"/>
              <a:t>Paramètres</a:t>
            </a:r>
          </a:p>
          <a:p>
            <a:pPr lvl="1"/>
            <a:r>
              <a:rPr lang="fr-CA" altLang="fr-FR" dirty="0"/>
              <a:t>Tous les jours</a:t>
            </a:r>
          </a:p>
          <a:p>
            <a:pPr lvl="1"/>
            <a:r>
              <a:rPr lang="fr-CA" altLang="fr-FR" dirty="0"/>
              <a:t>15 minutes</a:t>
            </a:r>
          </a:p>
          <a:p>
            <a:pPr lvl="1"/>
            <a:r>
              <a:rPr lang="fr-CA" altLang="fr-FR" dirty="0"/>
              <a:t>Debout</a:t>
            </a:r>
          </a:p>
          <a:p>
            <a:r>
              <a:rPr lang="fr-CA" altLang="fr-FR" dirty="0"/>
              <a:t>Pas fait pour résoudre les problèmes</a:t>
            </a:r>
          </a:p>
          <a:p>
            <a:r>
              <a:rPr lang="fr-CA" altLang="fr-FR" dirty="0"/>
              <a:t>Tout le monde est invité</a:t>
            </a:r>
          </a:p>
          <a:p>
            <a:r>
              <a:rPr lang="fr-CA" altLang="fr-FR" dirty="0"/>
              <a:t>Seuls les membres de l'équipe peuvent parler</a:t>
            </a:r>
          </a:p>
          <a:p>
            <a:r>
              <a:rPr lang="fr-CA" altLang="fr-FR" dirty="0"/>
              <a:t>Chacun répond à trois questions :</a:t>
            </a:r>
          </a:p>
          <a:p>
            <a:pPr lvl="1"/>
            <a:r>
              <a:rPr lang="fr-CA" altLang="fr-FR" dirty="0"/>
              <a:t>Qu’as-tu fait hier ?</a:t>
            </a:r>
          </a:p>
          <a:p>
            <a:pPr lvl="1"/>
            <a:r>
              <a:rPr lang="fr-CA" altLang="fr-FR" dirty="0"/>
              <a:t>Que vas-tu faire aujourd’hui ?</a:t>
            </a:r>
          </a:p>
          <a:p>
            <a:pPr lvl="1"/>
            <a:r>
              <a:rPr lang="fr-CA" altLang="fr-FR" dirty="0"/>
              <a:t>Y a-t-il un obstacle qui te freine ?</a:t>
            </a:r>
          </a:p>
          <a:p>
            <a:endParaRPr lang="fr-CA" altLang="fr-FR" dirty="0"/>
          </a:p>
          <a:p>
            <a:endParaRPr lang="fr-CA" dirty="0"/>
          </a:p>
        </p:txBody>
      </p:sp>
      <p:sp>
        <p:nvSpPr>
          <p:cNvPr id="31747"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3CC16DB-E534-46CD-88BD-2F56A2F34D35}" type="slidenum">
              <a:rPr lang="en-US" altLang="en-US" smtClean="0"/>
              <a:pPr/>
              <a:t>54</a:t>
            </a:fld>
            <a:endParaRPr lang="en-US" altLang="en-US"/>
          </a:p>
        </p:txBody>
      </p:sp>
      <p:sp>
        <p:nvSpPr>
          <p:cNvPr id="31749" name="Rectangle 51"/>
          <p:cNvSpPr>
            <a:spLocks noChangeArrowheads="1"/>
          </p:cNvSpPr>
          <p:nvPr>
            <p:custDataLst>
              <p:tags r:id="rId4"/>
            </p:custDataLst>
          </p:nvPr>
        </p:nvSpPr>
        <p:spPr bwMode="auto">
          <a:xfrm>
            <a:off x="287338" y="873125"/>
            <a:ext cx="8229600" cy="464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1900" dirty="0"/>
          </a:p>
        </p:txBody>
      </p:sp>
    </p:spTree>
    <p:extLst>
      <p:ext uri="{BB962C8B-B14F-4D97-AF65-F5344CB8AC3E}">
        <p14:creationId xmlns:p14="http://schemas.microsoft.com/office/powerpoint/2010/main" val="3704900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custDataLst>
              <p:tags r:id="rId1"/>
            </p:custDataLst>
          </p:nvPr>
        </p:nvSpPr>
        <p:spPr>
          <a:xfrm>
            <a:off x="228600" y="76200"/>
            <a:ext cx="8678732" cy="1143000"/>
          </a:xfrm>
        </p:spPr>
        <p:txBody>
          <a:bodyPr>
            <a:normAutofit/>
          </a:bodyPr>
          <a:lstStyle/>
          <a:p>
            <a:r>
              <a:rPr lang="fr-CA" dirty="0"/>
              <a:t>Revue du sprint</a:t>
            </a:r>
            <a:endParaRPr lang="fr-CA" altLang="fr-FR" dirty="0"/>
          </a:p>
        </p:txBody>
      </p:sp>
      <p:sp>
        <p:nvSpPr>
          <p:cNvPr id="5" name="Espace réservé du contenu 4">
            <a:extLst>
              <a:ext uri="{FF2B5EF4-FFF2-40B4-BE49-F238E27FC236}">
                <a16:creationId xmlns:a16="http://schemas.microsoft.com/office/drawing/2014/main" id="{0FFEF997-3089-40EE-8625-4172E7AD9489}"/>
              </a:ext>
            </a:extLst>
          </p:cNvPr>
          <p:cNvSpPr>
            <a:spLocks noGrp="1"/>
          </p:cNvSpPr>
          <p:nvPr>
            <p:ph idx="1"/>
            <p:custDataLst>
              <p:tags r:id="rId2"/>
            </p:custDataLst>
          </p:nvPr>
        </p:nvSpPr>
        <p:spPr/>
        <p:txBody>
          <a:bodyPr>
            <a:normAutofit/>
          </a:bodyPr>
          <a:lstStyle/>
          <a:p>
            <a:r>
              <a:rPr lang="fr-CA" dirty="0"/>
              <a:t>L’équipe présente ce qu’elle a fait pendant le sprint</a:t>
            </a:r>
          </a:p>
          <a:p>
            <a:r>
              <a:rPr lang="fr-CA" dirty="0"/>
              <a:t>Se fait avec une démo des nouvelles </a:t>
            </a:r>
            <a:r>
              <a:rPr lang="fr-CA" altLang="fr-FR" dirty="0"/>
              <a:t>« </a:t>
            </a:r>
            <a:r>
              <a:rPr lang="fr-CA" altLang="fr-FR" dirty="0" err="1"/>
              <a:t>features</a:t>
            </a:r>
            <a:r>
              <a:rPr lang="fr-CA" altLang="fr-FR" dirty="0"/>
              <a:t> »</a:t>
            </a:r>
            <a:r>
              <a:rPr lang="fr-CA" dirty="0"/>
              <a:t> ou de l’architecture</a:t>
            </a:r>
          </a:p>
          <a:p>
            <a:r>
              <a:rPr lang="fr-CA" dirty="0"/>
              <a:t>Informel</a:t>
            </a:r>
          </a:p>
          <a:p>
            <a:pPr lvl="1"/>
            <a:r>
              <a:rPr lang="fr-CA" dirty="0"/>
              <a:t>Préparation &lt; 2h</a:t>
            </a:r>
          </a:p>
          <a:p>
            <a:pPr lvl="1"/>
            <a:r>
              <a:rPr lang="fr-CA" dirty="0"/>
              <a:t>Pas d’acétates</a:t>
            </a:r>
          </a:p>
          <a:p>
            <a:r>
              <a:rPr lang="fr-CA" dirty="0"/>
              <a:t>Toute l’équipe participe et on invite du monde</a:t>
            </a:r>
          </a:p>
        </p:txBody>
      </p:sp>
      <p:sp>
        <p:nvSpPr>
          <p:cNvPr id="31747"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3CC16DB-E534-46CD-88BD-2F56A2F34D35}" type="slidenum">
              <a:rPr lang="en-US" altLang="en-US" smtClean="0"/>
              <a:pPr/>
              <a:t>55</a:t>
            </a:fld>
            <a:endParaRPr lang="en-US" altLang="en-US"/>
          </a:p>
        </p:txBody>
      </p:sp>
      <p:sp>
        <p:nvSpPr>
          <p:cNvPr id="31749" name="Rectangle 51"/>
          <p:cNvSpPr>
            <a:spLocks noChangeArrowheads="1"/>
          </p:cNvSpPr>
          <p:nvPr>
            <p:custDataLst>
              <p:tags r:id="rId4"/>
            </p:custDataLst>
          </p:nvPr>
        </p:nvSpPr>
        <p:spPr bwMode="auto">
          <a:xfrm>
            <a:off x="287338" y="873125"/>
            <a:ext cx="8229600" cy="464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1900" dirty="0"/>
          </a:p>
        </p:txBody>
      </p:sp>
    </p:spTree>
    <p:extLst>
      <p:ext uri="{BB962C8B-B14F-4D97-AF65-F5344CB8AC3E}">
        <p14:creationId xmlns:p14="http://schemas.microsoft.com/office/powerpoint/2010/main" val="12949956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custDataLst>
              <p:tags r:id="rId1"/>
            </p:custDataLst>
          </p:nvPr>
        </p:nvSpPr>
        <p:spPr>
          <a:xfrm>
            <a:off x="228600" y="76200"/>
            <a:ext cx="8915400" cy="1143000"/>
          </a:xfrm>
        </p:spPr>
        <p:txBody>
          <a:bodyPr>
            <a:normAutofit/>
          </a:bodyPr>
          <a:lstStyle/>
          <a:p>
            <a:r>
              <a:rPr lang="fr-CA" dirty="0"/>
              <a:t>Rétrospective du sprint</a:t>
            </a:r>
            <a:endParaRPr lang="en-US" altLang="fr-FR" dirty="0"/>
          </a:p>
        </p:txBody>
      </p:sp>
      <p:sp>
        <p:nvSpPr>
          <p:cNvPr id="5" name="Espace réservé du contenu 4">
            <a:extLst>
              <a:ext uri="{FF2B5EF4-FFF2-40B4-BE49-F238E27FC236}">
                <a16:creationId xmlns:a16="http://schemas.microsoft.com/office/drawing/2014/main" id="{BB3DCD0C-7F3F-4062-86FE-6C52C4E7B1E3}"/>
              </a:ext>
            </a:extLst>
          </p:cNvPr>
          <p:cNvSpPr>
            <a:spLocks noGrp="1"/>
          </p:cNvSpPr>
          <p:nvPr>
            <p:ph idx="1"/>
            <p:custDataLst>
              <p:tags r:id="rId2"/>
            </p:custDataLst>
          </p:nvPr>
        </p:nvSpPr>
        <p:spPr/>
        <p:txBody>
          <a:bodyPr>
            <a:normAutofit/>
          </a:bodyPr>
          <a:lstStyle/>
          <a:p>
            <a:r>
              <a:rPr lang="fr-CA" altLang="fr-FR" dirty="0"/>
              <a:t>Réfléchir régulièrement à ce qui marche et ce qui ne marche pas</a:t>
            </a:r>
          </a:p>
          <a:p>
            <a:r>
              <a:rPr lang="fr-CA" altLang="fr-FR" dirty="0"/>
              <a:t>Dure en général de 15 à 30 minutes</a:t>
            </a:r>
          </a:p>
          <a:p>
            <a:r>
              <a:rPr lang="fr-CA" altLang="fr-FR" dirty="0"/>
              <a:t>Fait à la fin de chaque sprint</a:t>
            </a:r>
          </a:p>
          <a:p>
            <a:r>
              <a:rPr lang="fr-CA" altLang="fr-FR" dirty="0"/>
              <a:t>Toute l’équipe participe</a:t>
            </a:r>
          </a:p>
          <a:p>
            <a:pPr lvl="1"/>
            <a:r>
              <a:rPr lang="fr-CA" altLang="fr-FR" dirty="0" err="1"/>
              <a:t>ScrumMaster</a:t>
            </a:r>
            <a:endParaRPr lang="fr-CA" altLang="fr-FR" dirty="0"/>
          </a:p>
          <a:p>
            <a:pPr lvl="1"/>
            <a:r>
              <a:rPr lang="fr-CA" altLang="fr-FR" dirty="0"/>
              <a:t>Product </a:t>
            </a:r>
            <a:r>
              <a:rPr lang="fr-CA" altLang="fr-FR" dirty="0" err="1"/>
              <a:t>Owner</a:t>
            </a:r>
            <a:endParaRPr lang="fr-CA" altLang="fr-FR" dirty="0"/>
          </a:p>
          <a:p>
            <a:pPr lvl="1"/>
            <a:r>
              <a:rPr lang="fr-CA" altLang="fr-FR" dirty="0"/>
              <a:t>Équipe</a:t>
            </a:r>
          </a:p>
          <a:p>
            <a:pPr lvl="1"/>
            <a:r>
              <a:rPr lang="fr-CA" altLang="fr-FR" dirty="0"/>
              <a:t>Éventuellement clients et autres intervenants</a:t>
            </a:r>
            <a:endParaRPr lang="fr-CA" dirty="0"/>
          </a:p>
        </p:txBody>
      </p:sp>
      <p:sp>
        <p:nvSpPr>
          <p:cNvPr id="33795"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D53FF88-7379-4E77-97B3-7FD014831A09}" type="slidenum">
              <a:rPr lang="en-US" altLang="en-US" smtClean="0"/>
              <a:pPr/>
              <a:t>56</a:t>
            </a:fld>
            <a:endParaRPr lang="en-US" altLang="en-US"/>
          </a:p>
        </p:txBody>
      </p:sp>
      <p:sp>
        <p:nvSpPr>
          <p:cNvPr id="33797" name="Rectangle 3"/>
          <p:cNvSpPr>
            <a:spLocks noChangeArrowheads="1"/>
          </p:cNvSpPr>
          <p:nvPr>
            <p:custDataLst>
              <p:tags r:id="rId4"/>
            </p:custDataLst>
          </p:nvPr>
        </p:nvSpPr>
        <p:spPr bwMode="auto">
          <a:xfrm>
            <a:off x="250825" y="908050"/>
            <a:ext cx="8229600" cy="457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1026"/>
          <p:cNvSpPr>
            <a:spLocks noGrp="1" noChangeArrowheads="1"/>
          </p:cNvSpPr>
          <p:nvPr>
            <p:ph type="title"/>
            <p:custDataLst>
              <p:tags r:id="rId1"/>
            </p:custDataLst>
          </p:nvPr>
        </p:nvSpPr>
        <p:spPr>
          <a:xfrm>
            <a:off x="228600" y="76200"/>
            <a:ext cx="8678732" cy="1143000"/>
          </a:xfrm>
        </p:spPr>
        <p:txBody>
          <a:bodyPr>
            <a:normAutofit/>
          </a:bodyPr>
          <a:lstStyle/>
          <a:p>
            <a:r>
              <a:rPr lang="en-CA" dirty="0"/>
              <a:t>Backlog</a:t>
            </a:r>
            <a:r>
              <a:rPr lang="fr-CA" dirty="0"/>
              <a:t> du produit</a:t>
            </a:r>
            <a:endParaRPr lang="en-US" altLang="fr-FR" dirty="0"/>
          </a:p>
        </p:txBody>
      </p:sp>
      <p:sp>
        <p:nvSpPr>
          <p:cNvPr id="5" name="Espace réservé du contenu 4">
            <a:extLst>
              <a:ext uri="{FF2B5EF4-FFF2-40B4-BE49-F238E27FC236}">
                <a16:creationId xmlns:a16="http://schemas.microsoft.com/office/drawing/2014/main" id="{999C905F-3B0C-44A1-AAD6-0A782F136EBD}"/>
              </a:ext>
            </a:extLst>
          </p:cNvPr>
          <p:cNvSpPr>
            <a:spLocks noGrp="1"/>
          </p:cNvSpPr>
          <p:nvPr>
            <p:ph idx="1"/>
            <p:custDataLst>
              <p:tags r:id="rId2"/>
            </p:custDataLst>
          </p:nvPr>
        </p:nvSpPr>
        <p:spPr/>
        <p:txBody>
          <a:bodyPr>
            <a:normAutofit/>
          </a:bodyPr>
          <a:lstStyle/>
          <a:p>
            <a:r>
              <a:rPr lang="fr-CA" altLang="fr-FR" sz="2400" dirty="0"/>
              <a:t>Les exigences</a:t>
            </a:r>
          </a:p>
          <a:p>
            <a:r>
              <a:rPr lang="fr-CA" altLang="fr-FR" sz="2400" dirty="0"/>
              <a:t>Une liste de tout ce qui va entraîner du travail pour l’équipe</a:t>
            </a:r>
          </a:p>
          <a:p>
            <a:r>
              <a:rPr lang="fr-CA" altLang="fr-FR" sz="2400" dirty="0"/>
              <a:t>Exprimé de telle façon que chaque élément apporte de la valeur aux utilisateurs ou clients du produit</a:t>
            </a:r>
          </a:p>
          <a:p>
            <a:r>
              <a:rPr lang="fr-CA" altLang="fr-FR" sz="2400" dirty="0"/>
              <a:t>Les priorités sont définies par le </a:t>
            </a:r>
            <a:r>
              <a:rPr lang="en-CA" altLang="fr-FR" sz="2400" dirty="0"/>
              <a:t>Product Owner </a:t>
            </a:r>
          </a:p>
          <a:p>
            <a:r>
              <a:rPr lang="fr-CA" altLang="fr-FR" sz="2400" dirty="0"/>
              <a:t>Les priorités sont revues à chaque sprint</a:t>
            </a:r>
          </a:p>
        </p:txBody>
      </p:sp>
      <p:sp>
        <p:nvSpPr>
          <p:cNvPr id="3481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58025EE-5B89-4F4E-9B7E-2D5969D5C49E}" type="slidenum">
              <a:rPr lang="en-US" altLang="en-US" smtClean="0"/>
              <a:pPr/>
              <a:t>57</a:t>
            </a:fld>
            <a:endParaRPr lang="en-US" altLang="en-US"/>
          </a:p>
        </p:txBody>
      </p:sp>
      <p:sp>
        <p:nvSpPr>
          <p:cNvPr id="34821" name="Rectangle 1027"/>
          <p:cNvSpPr>
            <a:spLocks noChangeArrowheads="1"/>
          </p:cNvSpPr>
          <p:nvPr>
            <p:custDataLst>
              <p:tags r:id="rId4"/>
            </p:custDataLst>
          </p:nvPr>
        </p:nvSpPr>
        <p:spPr bwMode="auto">
          <a:xfrm>
            <a:off x="250825" y="908050"/>
            <a:ext cx="822960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19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1026"/>
          <p:cNvSpPr>
            <a:spLocks noGrp="1" noChangeArrowheads="1"/>
          </p:cNvSpPr>
          <p:nvPr>
            <p:ph type="title"/>
            <p:custDataLst>
              <p:tags r:id="rId1"/>
            </p:custDataLst>
          </p:nvPr>
        </p:nvSpPr>
        <p:spPr/>
        <p:txBody>
          <a:bodyPr>
            <a:normAutofit/>
          </a:bodyPr>
          <a:lstStyle/>
          <a:p>
            <a:r>
              <a:rPr lang="fr-CA" dirty="0"/>
              <a:t>Liste des tâches</a:t>
            </a:r>
            <a:endParaRPr lang="en-US" altLang="fr-FR" dirty="0"/>
          </a:p>
        </p:txBody>
      </p:sp>
      <p:sp>
        <p:nvSpPr>
          <p:cNvPr id="5" name="Espace réservé du contenu 4">
            <a:extLst>
              <a:ext uri="{FF2B5EF4-FFF2-40B4-BE49-F238E27FC236}">
                <a16:creationId xmlns:a16="http://schemas.microsoft.com/office/drawing/2014/main" id="{999C905F-3B0C-44A1-AAD6-0A782F136EBD}"/>
              </a:ext>
            </a:extLst>
          </p:cNvPr>
          <p:cNvSpPr>
            <a:spLocks noGrp="1"/>
          </p:cNvSpPr>
          <p:nvPr>
            <p:ph idx="1"/>
            <p:custDataLst>
              <p:tags r:id="rId2"/>
            </p:custDataLst>
          </p:nvPr>
        </p:nvSpPr>
        <p:spPr/>
        <p:txBody>
          <a:bodyPr>
            <a:normAutofit fontScale="92500"/>
          </a:bodyPr>
          <a:lstStyle/>
          <a:p>
            <a:r>
              <a:rPr lang="fr-CA" altLang="fr-FR" dirty="0"/>
              <a:t>Chacun s’engage sur du travail qu’il choisit</a:t>
            </a:r>
          </a:p>
          <a:p>
            <a:r>
              <a:rPr lang="fr-CA" altLang="fr-FR" dirty="0"/>
              <a:t>L’estimation du reste à faire est ajustée tous les jours</a:t>
            </a:r>
          </a:p>
          <a:p>
            <a:r>
              <a:rPr lang="fr-CA" altLang="fr-FR" dirty="0"/>
              <a:t>N’importe qui peut ajouter, supprimer ou changer la liste des tâches</a:t>
            </a:r>
          </a:p>
          <a:p>
            <a:r>
              <a:rPr lang="fr-CA" altLang="fr-FR" dirty="0"/>
              <a:t>Le travail du sprint émerge progressivement</a:t>
            </a:r>
          </a:p>
          <a:p>
            <a:r>
              <a:rPr lang="fr-CA" altLang="fr-FR" dirty="0"/>
              <a:t>Si un travail n’est pas clair, définir une tâche avec plus de temps et la décomposer après</a:t>
            </a:r>
          </a:p>
          <a:p>
            <a:r>
              <a:rPr lang="fr-CA" altLang="fr-FR" dirty="0"/>
              <a:t>Mise à jour du travail restant quand il est mieux connu</a:t>
            </a:r>
          </a:p>
          <a:p>
            <a:endParaRPr lang="fr-CA" altLang="fr-FR" dirty="0"/>
          </a:p>
          <a:p>
            <a:endParaRPr lang="fr-CA" dirty="0"/>
          </a:p>
        </p:txBody>
      </p:sp>
      <p:sp>
        <p:nvSpPr>
          <p:cNvPr id="3481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58025EE-5B89-4F4E-9B7E-2D5969D5C49E}" type="slidenum">
              <a:rPr lang="en-US" altLang="en-US" smtClean="0"/>
              <a:pPr/>
              <a:t>58</a:t>
            </a:fld>
            <a:endParaRPr lang="en-US" altLang="en-US"/>
          </a:p>
        </p:txBody>
      </p:sp>
      <p:sp>
        <p:nvSpPr>
          <p:cNvPr id="34821" name="Rectangle 1027"/>
          <p:cNvSpPr>
            <a:spLocks noChangeArrowheads="1"/>
          </p:cNvSpPr>
          <p:nvPr>
            <p:custDataLst>
              <p:tags r:id="rId4"/>
            </p:custDataLst>
          </p:nvPr>
        </p:nvSpPr>
        <p:spPr bwMode="auto">
          <a:xfrm>
            <a:off x="250825" y="908050"/>
            <a:ext cx="822960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1900" dirty="0"/>
          </a:p>
        </p:txBody>
      </p:sp>
    </p:spTree>
    <p:extLst>
      <p:ext uri="{BB962C8B-B14F-4D97-AF65-F5344CB8AC3E}">
        <p14:creationId xmlns:p14="http://schemas.microsoft.com/office/powerpoint/2010/main" val="718238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custDataLst>
              <p:tags r:id="rId1"/>
            </p:custDataLst>
          </p:nvPr>
        </p:nvSpPr>
        <p:spPr/>
        <p:txBody>
          <a:bodyPr/>
          <a:lstStyle/>
          <a:p>
            <a:r>
              <a:rPr lang="en-CA" dirty="0"/>
              <a:t>Burndown</a:t>
            </a:r>
            <a:endParaRPr lang="en-CA" altLang="fr-FR" dirty="0"/>
          </a:p>
        </p:txBody>
      </p:sp>
      <p:sp>
        <p:nvSpPr>
          <p:cNvPr id="35843"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4D4F9E7-A013-40D9-AED2-893013D70CB4}" type="slidenum">
              <a:rPr lang="en-US" altLang="en-US" smtClean="0"/>
              <a:pPr/>
              <a:t>59</a:t>
            </a:fld>
            <a:endParaRPr lang="en-US" altLang="en-US"/>
          </a:p>
        </p:txBody>
      </p:sp>
      <p:sp>
        <p:nvSpPr>
          <p:cNvPr id="20" name="Espace réservé du contenu 4">
            <a:extLst>
              <a:ext uri="{FF2B5EF4-FFF2-40B4-BE49-F238E27FC236}">
                <a16:creationId xmlns:a16="http://schemas.microsoft.com/office/drawing/2014/main" id="{D83DF6E0-364E-4F27-9C57-CE9C4EC4625A}"/>
              </a:ext>
            </a:extLst>
          </p:cNvPr>
          <p:cNvSpPr txBox="1">
            <a:spLocks/>
          </p:cNvSpPr>
          <p:nvPr>
            <p:custDataLst>
              <p:tags r:id="rId3"/>
            </p:custDataLst>
          </p:nvPr>
        </p:nvSpPr>
        <p:spPr>
          <a:xfrm>
            <a:off x="228600" y="1403874"/>
            <a:ext cx="8686800" cy="48768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fr-CA" altLang="fr-FR" dirty="0"/>
              <a:t>Rapport d’avancement du sprint</a:t>
            </a:r>
          </a:p>
          <a:p>
            <a:pPr fontAlgn="auto">
              <a:spcAft>
                <a:spcPts val="0"/>
              </a:spcAft>
            </a:pPr>
            <a:r>
              <a:rPr lang="fr-CA" altLang="fr-FR" dirty="0"/>
              <a:t>Suivre la quantité de travail restante dans le </a:t>
            </a:r>
            <a:r>
              <a:rPr lang="en-CA" altLang="fr-FR" dirty="0"/>
              <a:t>backlog</a:t>
            </a:r>
            <a:r>
              <a:rPr lang="fr-CA" altLang="fr-FR" dirty="0"/>
              <a:t> du sprint</a:t>
            </a:r>
          </a:p>
          <a:p>
            <a:pPr fontAlgn="auto">
              <a:spcAft>
                <a:spcPts val="0"/>
              </a:spcAft>
            </a:pPr>
            <a:r>
              <a:rPr lang="fr-CA" altLang="fr-FR" dirty="0"/>
              <a:t>Déterminer la rapidité avec laquelle l’équipe a effectué des tâches et prévoir le moment où l’équipe atteindra le ou les objectifs du sprint</a:t>
            </a:r>
          </a:p>
        </p:txBody>
      </p:sp>
    </p:spTree>
    <p:extLst>
      <p:ext uri="{BB962C8B-B14F-4D97-AF65-F5344CB8AC3E}">
        <p14:creationId xmlns:p14="http://schemas.microsoft.com/office/powerpoint/2010/main" val="220988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fontScale="90000"/>
          </a:bodyPr>
          <a:lstStyle/>
          <a:p>
            <a:r>
              <a:rPr lang="fr-CA" dirty="0"/>
              <a:t>Caractéristiques d’un bon leader</a:t>
            </a:r>
            <a:endParaRPr lang="en-US" altLang="fr-FR" dirty="0"/>
          </a:p>
        </p:txBody>
      </p:sp>
      <p:sp>
        <p:nvSpPr>
          <p:cNvPr id="4101" name="Rectangle 3"/>
          <p:cNvSpPr>
            <a:spLocks noGrp="1" noChangeArrowheads="1"/>
          </p:cNvSpPr>
          <p:nvPr>
            <p:ph idx="1"/>
            <p:custDataLst>
              <p:tags r:id="rId2"/>
            </p:custDataLst>
          </p:nvPr>
        </p:nvSpPr>
        <p:spPr>
          <a:xfrm>
            <a:off x="228600" y="1403874"/>
            <a:ext cx="8686800" cy="3357274"/>
          </a:xfrm>
        </p:spPr>
        <p:txBody>
          <a:bodyPr>
            <a:normAutofit/>
          </a:bodyPr>
          <a:lstStyle/>
          <a:p>
            <a:r>
              <a:rPr lang="fr-CA" altLang="fr-FR" sz="2800" dirty="0"/>
              <a:t>Dans la plupart du temps, les personnes compétentes donnent lieu à des piètres leaders </a:t>
            </a:r>
          </a:p>
          <a:p>
            <a:r>
              <a:rPr lang="fr-CA" altLang="fr-FR" sz="2800" dirty="0"/>
              <a:t>Modèles</a:t>
            </a:r>
          </a:p>
          <a:p>
            <a:pPr lvl="1"/>
            <a:r>
              <a:rPr lang="fr-CA" altLang="fr-FR" sz="2400" dirty="0"/>
              <a:t>Modèle MOI (J. Weinberg, 1986)</a:t>
            </a:r>
          </a:p>
          <a:p>
            <a:pPr lvl="1"/>
            <a:r>
              <a:rPr lang="fr-CA" altLang="fr-FR" sz="2400" dirty="0"/>
              <a:t>Modèle de J. </a:t>
            </a:r>
            <a:r>
              <a:rPr lang="fr-CA" altLang="fr-FR" sz="2400" dirty="0" err="1"/>
              <a:t>Edgemon</a:t>
            </a:r>
            <a:r>
              <a:rPr lang="fr-CA" altLang="fr-FR" sz="2400" dirty="0"/>
              <a:t>, 1995</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6</a:t>
            </a:fld>
            <a:endParaRPr lang="en-US" altLang="en-US"/>
          </a:p>
        </p:txBody>
      </p:sp>
    </p:spTree>
    <p:extLst>
      <p:ext uri="{BB962C8B-B14F-4D97-AF65-F5344CB8AC3E}">
        <p14:creationId xmlns:p14="http://schemas.microsoft.com/office/powerpoint/2010/main" val="3079387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custDataLst>
              <p:tags r:id="rId1"/>
            </p:custDataLst>
          </p:nvPr>
        </p:nvSpPr>
        <p:spPr/>
        <p:txBody>
          <a:bodyPr/>
          <a:lstStyle/>
          <a:p>
            <a:r>
              <a:rPr lang="en-CA" dirty="0"/>
              <a:t>Burndown (2)</a:t>
            </a:r>
            <a:endParaRPr lang="en-CA" altLang="fr-FR" dirty="0"/>
          </a:p>
        </p:txBody>
      </p:sp>
      <p:sp>
        <p:nvSpPr>
          <p:cNvPr id="35843"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4D4F9E7-A013-40D9-AED2-893013D70CB4}" type="slidenum">
              <a:rPr lang="en-US" altLang="en-US" smtClean="0"/>
              <a:pPr/>
              <a:t>60</a:t>
            </a:fld>
            <a:endParaRPr lang="en-US" altLang="en-US"/>
          </a:p>
        </p:txBody>
      </p:sp>
      <p:sp>
        <p:nvSpPr>
          <p:cNvPr id="20" name="Espace réservé du contenu 4">
            <a:extLst>
              <a:ext uri="{FF2B5EF4-FFF2-40B4-BE49-F238E27FC236}">
                <a16:creationId xmlns:a16="http://schemas.microsoft.com/office/drawing/2014/main" id="{D83DF6E0-364E-4F27-9C57-CE9C4EC4625A}"/>
              </a:ext>
            </a:extLst>
          </p:cNvPr>
          <p:cNvSpPr txBox="1">
            <a:spLocks/>
          </p:cNvSpPr>
          <p:nvPr>
            <p:custDataLst>
              <p:tags r:id="rId3"/>
            </p:custDataLst>
          </p:nvPr>
        </p:nvSpPr>
        <p:spPr>
          <a:xfrm>
            <a:off x="4407129" y="1880828"/>
            <a:ext cx="4824028" cy="4057859"/>
          </a:xfrm>
          <a:prstGeom prst="rect">
            <a:avLst/>
          </a:prstGeom>
        </p:spPr>
        <p:txBody>
          <a:bodyPr>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fr-CA" altLang="fr-FR" dirty="0"/>
              <a:t>La courbe </a:t>
            </a:r>
            <a:r>
              <a:rPr lang="fr-CA" altLang="fr-FR" i="1" dirty="0"/>
              <a:t>Tendance idéale </a:t>
            </a:r>
            <a:r>
              <a:rPr lang="fr-CA" altLang="fr-FR" dirty="0"/>
              <a:t>indique une situation idéale dans laquelle l’équipe avance de manière constante jusqu’à la fin du sprint</a:t>
            </a:r>
          </a:p>
          <a:p>
            <a:pPr fontAlgn="auto">
              <a:spcAft>
                <a:spcPts val="0"/>
              </a:spcAft>
            </a:pPr>
            <a:r>
              <a:rPr lang="fr-CA" altLang="fr-FR" dirty="0"/>
              <a:t>La série </a:t>
            </a:r>
            <a:r>
              <a:rPr lang="fr-CA" altLang="fr-FR" i="1" dirty="0"/>
              <a:t>En cours </a:t>
            </a:r>
            <a:r>
              <a:rPr lang="fr-CA" altLang="fr-FR" dirty="0"/>
              <a:t>indique le nombre d’heures restant pour les tâches marquées comme étant en cours dans un sprint</a:t>
            </a:r>
          </a:p>
          <a:p>
            <a:pPr fontAlgn="auto">
              <a:spcAft>
                <a:spcPts val="0"/>
              </a:spcAft>
            </a:pPr>
            <a:r>
              <a:rPr lang="fr-CA" altLang="fr-FR" dirty="0"/>
              <a:t>La série </a:t>
            </a:r>
            <a:r>
              <a:rPr lang="fr-CA" altLang="fr-FR" i="1" dirty="0"/>
              <a:t>À faire </a:t>
            </a:r>
            <a:r>
              <a:rPr lang="fr-CA" altLang="fr-FR" dirty="0"/>
              <a:t>indique le nombre d’heures restant pour les tâches marquées comme étant à faire dans un sprint</a:t>
            </a:r>
          </a:p>
        </p:txBody>
      </p:sp>
      <p:pic>
        <p:nvPicPr>
          <p:cNvPr id="5" name="Picture 2" descr="Burndown chart Sprint">
            <a:extLst>
              <a:ext uri="{FF2B5EF4-FFF2-40B4-BE49-F238E27FC236}">
                <a16:creationId xmlns:a16="http://schemas.microsoft.com/office/drawing/2014/main" id="{A9410EF8-E326-4C58-A607-44428CEE8714}"/>
              </a:ext>
            </a:extLst>
          </p:cNvPr>
          <p:cNvPicPr>
            <a:picLocks noChangeAspect="1" noChangeArrowheads="1"/>
          </p:cNvPicPr>
          <p:nvPr>
            <p:custDataLst>
              <p:tags r:id="rId4"/>
            </p:custDataLst>
          </p:nvPr>
        </p:nvPicPr>
        <p:blipFill>
          <a:blip r:embed="rId6">
            <a:extLst>
              <a:ext uri="{28A0092B-C50C-407E-A947-70E740481C1C}">
                <a14:useLocalDpi xmlns:a14="http://schemas.microsoft.com/office/drawing/2010/main" val="0"/>
              </a:ext>
            </a:extLst>
          </a:blip>
          <a:srcRect/>
          <a:stretch>
            <a:fillRect/>
          </a:stretch>
        </p:blipFill>
        <p:spPr bwMode="auto">
          <a:xfrm>
            <a:off x="50785" y="1592796"/>
            <a:ext cx="4296737" cy="4212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71797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custDataLst>
              <p:tags r:id="rId1"/>
            </p:custDataLst>
          </p:nvPr>
        </p:nvSpPr>
        <p:spPr/>
        <p:txBody>
          <a:bodyPr/>
          <a:lstStyle/>
          <a:p>
            <a:r>
              <a:rPr lang="en-CA" dirty="0"/>
              <a:t>Scrum</a:t>
            </a:r>
            <a:endParaRPr lang="en-CA" altLang="fr-FR" dirty="0"/>
          </a:p>
        </p:txBody>
      </p:sp>
      <p:sp>
        <p:nvSpPr>
          <p:cNvPr id="35843"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4D4F9E7-A013-40D9-AED2-893013D70CB4}" type="slidenum">
              <a:rPr lang="en-US" altLang="en-US" smtClean="0"/>
              <a:pPr/>
              <a:t>61</a:t>
            </a:fld>
            <a:endParaRPr lang="en-US" altLang="en-US"/>
          </a:p>
        </p:txBody>
      </p:sp>
      <p:sp>
        <p:nvSpPr>
          <p:cNvPr id="5" name="Rectangle 3">
            <a:extLst>
              <a:ext uri="{FF2B5EF4-FFF2-40B4-BE49-F238E27FC236}">
                <a16:creationId xmlns:a16="http://schemas.microsoft.com/office/drawing/2014/main" id="{92E2C7B7-C440-47C5-9123-DB0CF4C5894D}"/>
              </a:ext>
            </a:extLst>
          </p:cNvPr>
          <p:cNvSpPr txBox="1">
            <a:spLocks noChangeArrowheads="1"/>
          </p:cNvSpPr>
          <p:nvPr>
            <p:custDataLst>
              <p:tags r:id="rId3"/>
            </p:custDataLst>
          </p:nvPr>
        </p:nvSpPr>
        <p:spPr>
          <a:xfrm>
            <a:off x="190743" y="1592262"/>
            <a:ext cx="4406056" cy="434165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fr-CA" altLang="fr-FR" sz="2800" dirty="0"/>
              <a:t>Avantages</a:t>
            </a:r>
          </a:p>
          <a:p>
            <a:pPr lvl="1" fontAlgn="auto">
              <a:spcAft>
                <a:spcPts val="0"/>
              </a:spcAft>
            </a:pPr>
            <a:r>
              <a:rPr lang="fr-CA" altLang="fr-FR" sz="2400" dirty="0"/>
              <a:t>Le propriétaire du produit définit les priorités</a:t>
            </a:r>
          </a:p>
          <a:p>
            <a:pPr lvl="1" fontAlgn="auto">
              <a:spcAft>
                <a:spcPts val="0"/>
              </a:spcAft>
            </a:pPr>
            <a:r>
              <a:rPr lang="fr-CA" altLang="fr-FR" sz="2400" dirty="0"/>
              <a:t>L’équipe possède la prise de décision</a:t>
            </a:r>
          </a:p>
          <a:p>
            <a:pPr lvl="1" fontAlgn="auto">
              <a:spcAft>
                <a:spcPts val="0"/>
              </a:spcAft>
            </a:pPr>
            <a:r>
              <a:rPr lang="fr-CA" altLang="fr-FR" sz="2400" dirty="0"/>
              <a:t>La documentation est légère</a:t>
            </a:r>
          </a:p>
          <a:p>
            <a:pPr lvl="1" fontAlgn="auto">
              <a:spcAft>
                <a:spcPts val="0"/>
              </a:spcAft>
            </a:pPr>
            <a:r>
              <a:rPr lang="fr-CA" altLang="fr-FR" sz="2400" dirty="0"/>
              <a:t>Prend en charge les mises à jour fréquentes</a:t>
            </a:r>
          </a:p>
        </p:txBody>
      </p:sp>
      <p:sp>
        <p:nvSpPr>
          <p:cNvPr id="6" name="Rectangle 3">
            <a:extLst>
              <a:ext uri="{FF2B5EF4-FFF2-40B4-BE49-F238E27FC236}">
                <a16:creationId xmlns:a16="http://schemas.microsoft.com/office/drawing/2014/main" id="{EE0AFD86-865A-4401-8CF6-FF96B63058AA}"/>
              </a:ext>
            </a:extLst>
          </p:cNvPr>
          <p:cNvSpPr txBox="1">
            <a:spLocks noChangeArrowheads="1"/>
          </p:cNvSpPr>
          <p:nvPr>
            <p:custDataLst>
              <p:tags r:id="rId4"/>
            </p:custDataLst>
          </p:nvPr>
        </p:nvSpPr>
        <p:spPr>
          <a:xfrm>
            <a:off x="4586510" y="1592262"/>
            <a:ext cx="4406056" cy="434165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fr-CA" altLang="fr-FR" sz="2800" dirty="0"/>
              <a:t>Inconvénients</a:t>
            </a:r>
          </a:p>
          <a:p>
            <a:pPr lvl="1" fontAlgn="auto">
              <a:spcAft>
                <a:spcPts val="0"/>
              </a:spcAft>
            </a:pPr>
            <a:r>
              <a:rPr lang="fr-CA" altLang="fr-FR" sz="2400" dirty="0"/>
              <a:t>Difficile de contrôler le coût des changements</a:t>
            </a:r>
          </a:p>
          <a:p>
            <a:pPr lvl="1" fontAlgn="auto">
              <a:spcAft>
                <a:spcPts val="0"/>
              </a:spcAft>
            </a:pPr>
            <a:r>
              <a:rPr lang="fr-CA" altLang="fr-FR" sz="2400" dirty="0"/>
              <a:t>Peut ne pas convenir aux grandes équipes</a:t>
            </a:r>
          </a:p>
          <a:p>
            <a:pPr lvl="1" fontAlgn="auto">
              <a:spcAft>
                <a:spcPts val="0"/>
              </a:spcAft>
            </a:pPr>
            <a:r>
              <a:rPr lang="fr-CA" altLang="fr-FR" sz="2400" dirty="0"/>
              <a:t>Nécessite des membres de l’équipe d'experts</a:t>
            </a:r>
          </a:p>
        </p:txBody>
      </p:sp>
    </p:spTree>
    <p:extLst>
      <p:ext uri="{BB962C8B-B14F-4D97-AF65-F5344CB8AC3E}">
        <p14:creationId xmlns:p14="http://schemas.microsoft.com/office/powerpoint/2010/main" val="30387813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custDataLst>
              <p:tags r:id="rId1"/>
            </p:custDataLst>
          </p:nvPr>
        </p:nvSpPr>
        <p:spPr/>
        <p:txBody>
          <a:bodyPr/>
          <a:lstStyle/>
          <a:p>
            <a:r>
              <a:rPr lang="en-CA" dirty="0"/>
              <a:t>Kanban</a:t>
            </a:r>
            <a:endParaRPr lang="en-CA" altLang="fr-FR" dirty="0"/>
          </a:p>
        </p:txBody>
      </p:sp>
      <p:sp>
        <p:nvSpPr>
          <p:cNvPr id="35843"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4D4F9E7-A013-40D9-AED2-893013D70CB4}" type="slidenum">
              <a:rPr lang="en-US" altLang="en-US" smtClean="0"/>
              <a:pPr/>
              <a:t>62</a:t>
            </a:fld>
            <a:endParaRPr lang="en-US" altLang="en-US"/>
          </a:p>
        </p:txBody>
      </p:sp>
      <p:pic>
        <p:nvPicPr>
          <p:cNvPr id="5" name="Picture 2" descr="Tableau de bord JIRA (style Kanban)">
            <a:extLst>
              <a:ext uri="{FF2B5EF4-FFF2-40B4-BE49-F238E27FC236}">
                <a16:creationId xmlns:a16="http://schemas.microsoft.com/office/drawing/2014/main" id="{36A46B37-F7D9-4C25-AE21-648565942F2C}"/>
              </a:ext>
            </a:extLst>
          </p:cNvPr>
          <p:cNvPicPr>
            <a:picLocks noChangeAspect="1" noChangeArrowheads="1"/>
          </p:cNvPicPr>
          <p:nvPr>
            <p:custDataLst>
              <p:tags r:id="rId3"/>
            </p:custDataLst>
          </p:nvPr>
        </p:nvPicPr>
        <p:blipFill>
          <a:blip r:embed="rId6">
            <a:extLst>
              <a:ext uri="{28A0092B-C50C-407E-A947-70E740481C1C}">
                <a14:useLocalDpi xmlns:a14="http://schemas.microsoft.com/office/drawing/2010/main" val="0"/>
              </a:ext>
            </a:extLst>
          </a:blip>
          <a:srcRect/>
          <a:stretch>
            <a:fillRect/>
          </a:stretch>
        </p:blipFill>
        <p:spPr bwMode="auto">
          <a:xfrm>
            <a:off x="503548" y="1556792"/>
            <a:ext cx="7956376" cy="3986213"/>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9EAC1CF5-F769-4F6A-945C-2469534D71CF}"/>
              </a:ext>
            </a:extLst>
          </p:cNvPr>
          <p:cNvSpPr txBox="1"/>
          <p:nvPr>
            <p:custDataLst>
              <p:tags r:id="rId4"/>
            </p:custDataLst>
          </p:nvPr>
        </p:nvSpPr>
        <p:spPr>
          <a:xfrm>
            <a:off x="4139952" y="6170764"/>
            <a:ext cx="4180347" cy="523220"/>
          </a:xfrm>
          <a:prstGeom prst="rect">
            <a:avLst/>
          </a:prstGeom>
          <a:noFill/>
        </p:spPr>
        <p:txBody>
          <a:bodyPr wrap="square" rtlCol="0">
            <a:spAutoFit/>
          </a:bodyPr>
          <a:lstStyle/>
          <a:p>
            <a:r>
              <a:rPr lang="fr-CA" sz="1400" dirty="0"/>
              <a:t>Source :https://www.blazemeter.com/blog/ultimate-devops-tools-ecosystem-tutorial-part-2-planning</a:t>
            </a:r>
            <a:endParaRPr lang="fr-CA" dirty="0"/>
          </a:p>
        </p:txBody>
      </p:sp>
    </p:spTree>
    <p:extLst>
      <p:ext uri="{BB962C8B-B14F-4D97-AF65-F5344CB8AC3E}">
        <p14:creationId xmlns:p14="http://schemas.microsoft.com/office/powerpoint/2010/main" val="17083160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custDataLst>
              <p:tags r:id="rId1"/>
            </p:custDataLst>
          </p:nvPr>
        </p:nvSpPr>
        <p:spPr/>
        <p:txBody>
          <a:bodyPr/>
          <a:lstStyle/>
          <a:p>
            <a:r>
              <a:rPr lang="en-CA" dirty="0"/>
              <a:t>Kanban (2)</a:t>
            </a:r>
            <a:endParaRPr lang="en-CA" altLang="fr-FR" dirty="0"/>
          </a:p>
        </p:txBody>
      </p:sp>
      <p:sp>
        <p:nvSpPr>
          <p:cNvPr id="35843"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4D4F9E7-A013-40D9-AED2-893013D70CB4}" type="slidenum">
              <a:rPr lang="en-US" altLang="en-US" smtClean="0"/>
              <a:pPr/>
              <a:t>63</a:t>
            </a:fld>
            <a:endParaRPr lang="en-US" altLang="en-US"/>
          </a:p>
        </p:txBody>
      </p:sp>
      <p:sp>
        <p:nvSpPr>
          <p:cNvPr id="20" name="Espace réservé du contenu 4">
            <a:extLst>
              <a:ext uri="{FF2B5EF4-FFF2-40B4-BE49-F238E27FC236}">
                <a16:creationId xmlns:a16="http://schemas.microsoft.com/office/drawing/2014/main" id="{D83DF6E0-364E-4F27-9C57-CE9C4EC4625A}"/>
              </a:ext>
            </a:extLst>
          </p:cNvPr>
          <p:cNvSpPr txBox="1">
            <a:spLocks/>
          </p:cNvSpPr>
          <p:nvPr>
            <p:custDataLst>
              <p:tags r:id="rId3"/>
            </p:custDataLst>
          </p:nvPr>
        </p:nvSpPr>
        <p:spPr>
          <a:xfrm>
            <a:off x="228600" y="1403874"/>
            <a:ext cx="8686800" cy="4876800"/>
          </a:xfrm>
          <a:prstGeom prst="rect">
            <a:avLst/>
          </a:prstGeom>
        </p:spPr>
        <p:txBody>
          <a:bodyPr>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fr-CA" altLang="fr-FR" dirty="0"/>
              <a:t>Visualisation du flux de travail à l’aide d’un tableau Kanban</a:t>
            </a:r>
          </a:p>
          <a:p>
            <a:pPr fontAlgn="auto">
              <a:spcAft>
                <a:spcPts val="0"/>
              </a:spcAft>
            </a:pPr>
            <a:r>
              <a:rPr lang="fr-CA" altLang="fr-FR" dirty="0"/>
              <a:t>Limiter la quantité de travail en cours à un moment donné</a:t>
            </a:r>
          </a:p>
          <a:p>
            <a:pPr fontAlgn="auto">
              <a:spcAft>
                <a:spcPts val="0"/>
              </a:spcAft>
            </a:pPr>
            <a:r>
              <a:rPr lang="fr-CA" altLang="fr-FR" dirty="0"/>
              <a:t>Gérer le flux de travail pour réduire les déchets en comprenant le flux de valeur actuel</a:t>
            </a:r>
          </a:p>
          <a:p>
            <a:pPr fontAlgn="auto">
              <a:spcAft>
                <a:spcPts val="0"/>
              </a:spcAft>
            </a:pPr>
            <a:r>
              <a:rPr lang="fr-CA" altLang="fr-FR" dirty="0"/>
              <a:t>Rendre les politiques de processus explicites et les critères utilisés pour définir «terminé»</a:t>
            </a:r>
          </a:p>
          <a:p>
            <a:pPr fontAlgn="auto">
              <a:spcAft>
                <a:spcPts val="0"/>
              </a:spcAft>
            </a:pPr>
            <a:r>
              <a:rPr lang="fr-CA" altLang="fr-FR" dirty="0"/>
              <a:t>Se concentrer sur l’amélioration continue en créant des boucles de rétroaction où des changements sont introduits</a:t>
            </a:r>
          </a:p>
          <a:p>
            <a:pPr fontAlgn="auto">
              <a:spcAft>
                <a:spcPts val="0"/>
              </a:spcAft>
            </a:pPr>
            <a:r>
              <a:rPr lang="fr-CA" altLang="fr-FR" dirty="0"/>
              <a:t>Apport des changements de processus en collaboration et implication toutes les parties prenantes au besoin</a:t>
            </a:r>
          </a:p>
        </p:txBody>
      </p:sp>
    </p:spTree>
    <p:extLst>
      <p:ext uri="{BB962C8B-B14F-4D97-AF65-F5344CB8AC3E}">
        <p14:creationId xmlns:p14="http://schemas.microsoft.com/office/powerpoint/2010/main" val="10595158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custDataLst>
              <p:tags r:id="rId1"/>
            </p:custDataLst>
          </p:nvPr>
        </p:nvSpPr>
        <p:spPr/>
        <p:txBody>
          <a:bodyPr/>
          <a:lstStyle/>
          <a:p>
            <a:r>
              <a:rPr lang="en-CA" dirty="0"/>
              <a:t>Kanban (3)</a:t>
            </a:r>
            <a:endParaRPr lang="en-CA" altLang="fr-FR" dirty="0"/>
          </a:p>
        </p:txBody>
      </p:sp>
      <p:sp>
        <p:nvSpPr>
          <p:cNvPr id="35843"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4D4F9E7-A013-40D9-AED2-893013D70CB4}" type="slidenum">
              <a:rPr lang="en-US" altLang="en-US" smtClean="0"/>
              <a:pPr/>
              <a:t>64</a:t>
            </a:fld>
            <a:endParaRPr lang="en-US" altLang="en-US"/>
          </a:p>
        </p:txBody>
      </p:sp>
      <p:sp>
        <p:nvSpPr>
          <p:cNvPr id="5" name="Rectangle 3">
            <a:extLst>
              <a:ext uri="{FF2B5EF4-FFF2-40B4-BE49-F238E27FC236}">
                <a16:creationId xmlns:a16="http://schemas.microsoft.com/office/drawing/2014/main" id="{8C494652-9F16-4D2E-A424-EEB856EBCDCC}"/>
              </a:ext>
            </a:extLst>
          </p:cNvPr>
          <p:cNvSpPr txBox="1">
            <a:spLocks noChangeArrowheads="1"/>
          </p:cNvSpPr>
          <p:nvPr>
            <p:custDataLst>
              <p:tags r:id="rId3"/>
            </p:custDataLst>
          </p:nvPr>
        </p:nvSpPr>
        <p:spPr>
          <a:xfrm>
            <a:off x="190743" y="1592262"/>
            <a:ext cx="4406056" cy="434165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fr-CA" altLang="fr-FR" sz="2800" dirty="0"/>
              <a:t>Avantages</a:t>
            </a:r>
          </a:p>
          <a:p>
            <a:pPr lvl="1" fontAlgn="auto">
              <a:spcAft>
                <a:spcPts val="0"/>
              </a:spcAft>
            </a:pPr>
            <a:r>
              <a:rPr lang="fr-CA" altLang="fr-FR" sz="2400" dirty="0"/>
              <a:t>Besoins en temps et en budget réduits</a:t>
            </a:r>
          </a:p>
          <a:p>
            <a:pPr lvl="1" fontAlgn="auto">
              <a:spcAft>
                <a:spcPts val="0"/>
              </a:spcAft>
            </a:pPr>
            <a:r>
              <a:rPr lang="fr-CA" altLang="fr-FR" sz="2400" dirty="0"/>
              <a:t>Permet une livraison rapide des produits</a:t>
            </a:r>
          </a:p>
          <a:p>
            <a:pPr lvl="1" fontAlgn="auto">
              <a:spcAft>
                <a:spcPts val="0"/>
              </a:spcAft>
            </a:pPr>
            <a:r>
              <a:rPr lang="fr-CA" altLang="fr-FR" sz="2400" dirty="0"/>
              <a:t>Politiques de processus écrites</a:t>
            </a:r>
          </a:p>
          <a:p>
            <a:pPr lvl="1" fontAlgn="auto">
              <a:spcAft>
                <a:spcPts val="0"/>
              </a:spcAft>
            </a:pPr>
            <a:r>
              <a:rPr lang="fr-CA" altLang="fr-FR" sz="2400" dirty="0"/>
              <a:t>Amélioration continue des processus</a:t>
            </a:r>
          </a:p>
        </p:txBody>
      </p:sp>
      <p:sp>
        <p:nvSpPr>
          <p:cNvPr id="6" name="Rectangle 3">
            <a:extLst>
              <a:ext uri="{FF2B5EF4-FFF2-40B4-BE49-F238E27FC236}">
                <a16:creationId xmlns:a16="http://schemas.microsoft.com/office/drawing/2014/main" id="{3820F5CD-7AC3-4EFF-AE00-36E443E06DA4}"/>
              </a:ext>
            </a:extLst>
          </p:cNvPr>
          <p:cNvSpPr txBox="1">
            <a:spLocks noChangeArrowheads="1"/>
          </p:cNvSpPr>
          <p:nvPr>
            <p:custDataLst>
              <p:tags r:id="rId4"/>
            </p:custDataLst>
          </p:nvPr>
        </p:nvSpPr>
        <p:spPr>
          <a:xfrm>
            <a:off x="4586510" y="1592262"/>
            <a:ext cx="4406056" cy="489707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fr-CA" altLang="fr-FR" sz="2800" dirty="0"/>
              <a:t>Inconvénients</a:t>
            </a:r>
          </a:p>
          <a:p>
            <a:pPr lvl="1" fontAlgn="auto">
              <a:spcAft>
                <a:spcPts val="0"/>
              </a:spcAft>
            </a:pPr>
            <a:r>
              <a:rPr lang="fr-CA" altLang="fr-FR" sz="2400" dirty="0"/>
              <a:t>Les compétences de collaboration en équipe déterminent le succès</a:t>
            </a:r>
          </a:p>
          <a:p>
            <a:pPr lvl="1" fontAlgn="auto">
              <a:spcAft>
                <a:spcPts val="0"/>
              </a:spcAft>
            </a:pPr>
            <a:r>
              <a:rPr lang="fr-CA" altLang="fr-FR" sz="2400" dirty="0"/>
              <a:t>Une mauvaise analyse commerciale peut condamner le projet</a:t>
            </a:r>
          </a:p>
          <a:p>
            <a:pPr lvl="1" fontAlgn="auto">
              <a:spcAft>
                <a:spcPts val="0"/>
              </a:spcAft>
            </a:pPr>
            <a:r>
              <a:rPr lang="fr-CA" altLang="fr-FR" sz="2400" dirty="0"/>
              <a:t>La flexibilité peut entraîner une perte de concentration des développeurs</a:t>
            </a:r>
          </a:p>
          <a:p>
            <a:pPr lvl="1" fontAlgn="auto">
              <a:spcAft>
                <a:spcPts val="0"/>
              </a:spcAft>
            </a:pPr>
            <a:r>
              <a:rPr lang="fr-CA" altLang="fr-FR" sz="2400" dirty="0"/>
              <a:t>Réticence du développeur à utiliser la mesure</a:t>
            </a:r>
          </a:p>
        </p:txBody>
      </p:sp>
    </p:spTree>
    <p:extLst>
      <p:ext uri="{BB962C8B-B14F-4D97-AF65-F5344CB8AC3E}">
        <p14:creationId xmlns:p14="http://schemas.microsoft.com/office/powerpoint/2010/main" val="1078773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custDataLst>
              <p:tags r:id="rId1"/>
            </p:custDataLst>
          </p:nvPr>
        </p:nvSpPr>
        <p:spPr/>
        <p:txBody>
          <a:bodyPr/>
          <a:lstStyle/>
          <a:p>
            <a:r>
              <a:rPr lang="fr-CA" dirty="0">
                <a:effectLst/>
              </a:rPr>
              <a:t>Qu’est-ce que DevOps?</a:t>
            </a:r>
          </a:p>
        </p:txBody>
      </p:sp>
      <p:sp>
        <p:nvSpPr>
          <p:cNvPr id="35843" name="Espace réservé du numéro de diapositive 4"/>
          <p:cNvSpPr>
            <a:spLocks noGrp="1"/>
          </p:cNvSpPr>
          <p:nvPr>
            <p:ph type="sldNum" sz="quarter" idx="12"/>
            <p:custDataLst>
              <p:tags r:id="rId2"/>
            </p:custDataLst>
          </p:nvPr>
        </p:nvSpPr>
        <p:spPr>
          <a:xfrm>
            <a:off x="6825082" y="6410028"/>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4D4F9E7-A013-40D9-AED2-893013D70CB4}" type="slidenum">
              <a:rPr lang="en-US" altLang="en-US" smtClean="0"/>
              <a:pPr/>
              <a:t>65</a:t>
            </a:fld>
            <a:endParaRPr lang="en-US" altLang="en-US"/>
          </a:p>
        </p:txBody>
      </p:sp>
      <p:pic>
        <p:nvPicPr>
          <p:cNvPr id="6" name="Picture 4">
            <a:extLst>
              <a:ext uri="{FF2B5EF4-FFF2-40B4-BE49-F238E27FC236}">
                <a16:creationId xmlns:a16="http://schemas.microsoft.com/office/drawing/2014/main" id="{70096D4C-5504-4486-B94B-1D9D40977D09}"/>
              </a:ext>
            </a:extLst>
          </p:cNvPr>
          <p:cNvPicPr>
            <a:picLocks noChangeAspect="1"/>
          </p:cNvPicPr>
          <p:nvPr>
            <p:custDataLst>
              <p:tags r:id="rId3"/>
            </p:custDataLst>
          </p:nvPr>
        </p:nvPicPr>
        <p:blipFill>
          <a:blip r:embed="rId16" cstate="email">
            <a:extLst>
              <a:ext uri="{28A0092B-C50C-407E-A947-70E740481C1C}">
                <a14:useLocalDpi xmlns:a14="http://schemas.microsoft.com/office/drawing/2010/main"/>
              </a:ext>
            </a:extLst>
          </a:blip>
          <a:stretch>
            <a:fillRect/>
          </a:stretch>
        </p:blipFill>
        <p:spPr>
          <a:xfrm>
            <a:off x="1415436" y="2553277"/>
            <a:ext cx="5992501" cy="3510281"/>
          </a:xfrm>
          <a:prstGeom prst="rect">
            <a:avLst/>
          </a:prstGeom>
        </p:spPr>
      </p:pic>
      <p:sp>
        <p:nvSpPr>
          <p:cNvPr id="7" name="Title 1">
            <a:extLst>
              <a:ext uri="{FF2B5EF4-FFF2-40B4-BE49-F238E27FC236}">
                <a16:creationId xmlns:a16="http://schemas.microsoft.com/office/drawing/2014/main" id="{9651A47A-323F-43CD-9EBA-46D28CDF8474}"/>
              </a:ext>
            </a:extLst>
          </p:cNvPr>
          <p:cNvSpPr txBox="1">
            <a:spLocks/>
          </p:cNvSpPr>
          <p:nvPr>
            <p:custDataLst>
              <p:tags r:id="rId4"/>
            </p:custDataLst>
          </p:nvPr>
        </p:nvSpPr>
        <p:spPr>
          <a:xfrm>
            <a:off x="17369" y="1763951"/>
            <a:ext cx="2092261" cy="1511185"/>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142875" indent="-142875" defTabSz="951304"/>
            <a:r>
              <a:rPr lang="fr-CA" sz="1800" b="1" spc="-104" dirty="0">
                <a:latin typeface="Segoe UI"/>
              </a:rPr>
              <a:t>“DevOps</a:t>
            </a:r>
            <a:r>
              <a:rPr lang="fr-CA" sz="1800" spc="-104" dirty="0">
                <a:latin typeface="Segoe UI"/>
              </a:rPr>
              <a:t> est une </a:t>
            </a:r>
            <a:r>
              <a:rPr lang="fr-CA" sz="1800" spc="-104" dirty="0">
                <a:gradFill>
                  <a:gsLst>
                    <a:gs pos="1250">
                      <a:srgbClr val="FCB614"/>
                    </a:gs>
                    <a:gs pos="100000">
                      <a:srgbClr val="FCB614"/>
                    </a:gs>
                  </a:gsLst>
                  <a:lin ang="5400000" scaled="0"/>
                </a:gradFill>
                <a:latin typeface="Segoe UI"/>
              </a:rPr>
              <a:t>collaboration</a:t>
            </a:r>
            <a:r>
              <a:rPr lang="fr-CA" sz="1800" spc="-104" dirty="0">
                <a:latin typeface="Segoe UI"/>
              </a:rPr>
              <a:t> entre développement </a:t>
            </a:r>
            <a:br>
              <a:rPr lang="fr-CA" sz="1800" spc="-104" dirty="0">
                <a:latin typeface="Segoe UI"/>
              </a:rPr>
            </a:br>
            <a:r>
              <a:rPr lang="fr-CA" sz="1800" spc="-104" dirty="0">
                <a:latin typeface="Segoe UI"/>
              </a:rPr>
              <a:t>et exploitation”</a:t>
            </a:r>
          </a:p>
        </p:txBody>
      </p:sp>
      <p:sp>
        <p:nvSpPr>
          <p:cNvPr id="8" name="Title 1">
            <a:extLst>
              <a:ext uri="{FF2B5EF4-FFF2-40B4-BE49-F238E27FC236}">
                <a16:creationId xmlns:a16="http://schemas.microsoft.com/office/drawing/2014/main" id="{A56D459B-705A-438F-B816-D16227D24324}"/>
              </a:ext>
            </a:extLst>
          </p:cNvPr>
          <p:cNvSpPr txBox="1">
            <a:spLocks/>
          </p:cNvSpPr>
          <p:nvPr>
            <p:custDataLst>
              <p:tags r:id="rId5"/>
            </p:custDataLst>
          </p:nvPr>
        </p:nvSpPr>
        <p:spPr>
          <a:xfrm>
            <a:off x="7003342" y="1714543"/>
            <a:ext cx="2113433" cy="1429977"/>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133350" indent="-133350" defTabSz="951304"/>
            <a:r>
              <a:rPr lang="en-US" sz="1800" b="1" spc="-104" dirty="0">
                <a:latin typeface="Segoe UI"/>
              </a:rPr>
              <a:t>“</a:t>
            </a:r>
            <a:r>
              <a:rPr lang="fr-CA" sz="1800" b="1" spc="-104" dirty="0">
                <a:latin typeface="Segoe UI"/>
              </a:rPr>
              <a:t>DevOps</a:t>
            </a:r>
            <a:r>
              <a:rPr lang="fr-CA" sz="1800" spc="-104" dirty="0">
                <a:latin typeface="Segoe UI"/>
              </a:rPr>
              <a:t> traite votre </a:t>
            </a:r>
            <a:r>
              <a:rPr lang="en-US" sz="1800" spc="-104" dirty="0">
                <a:gradFill>
                  <a:gsLst>
                    <a:gs pos="1250">
                      <a:srgbClr val="00BCF2"/>
                    </a:gs>
                    <a:gs pos="100000">
                      <a:srgbClr val="00BCF2"/>
                    </a:gs>
                  </a:gsLst>
                  <a:lin ang="5400000" scaled="0"/>
                </a:gradFill>
                <a:latin typeface="Segoe UI"/>
              </a:rPr>
              <a:t>i</a:t>
            </a:r>
            <a:r>
              <a:rPr lang="en-US" sz="1800" spc="-104" dirty="0">
                <a:gradFill>
                  <a:gsLst>
                    <a:gs pos="1250">
                      <a:srgbClr val="00BCF2"/>
                    </a:gs>
                    <a:gs pos="100000">
                      <a:srgbClr val="00BCF2"/>
                    </a:gs>
                  </a:gsLst>
                </a:gradFill>
                <a:latin typeface="Segoe UI"/>
              </a:rPr>
              <a:t>nfrastructure </a:t>
            </a:r>
            <a:br>
              <a:rPr lang="en-US" sz="1800" spc="-104" dirty="0">
                <a:gradFill>
                  <a:gsLst>
                    <a:gs pos="1250">
                      <a:srgbClr val="00BCF2"/>
                    </a:gs>
                    <a:gs pos="100000">
                      <a:srgbClr val="00BCF2"/>
                    </a:gs>
                  </a:gsLst>
                </a:gradFill>
                <a:latin typeface="Segoe UI"/>
              </a:rPr>
            </a:br>
            <a:r>
              <a:rPr lang="fr-CA" sz="1800" spc="-104" dirty="0">
                <a:gradFill>
                  <a:gsLst>
                    <a:gs pos="1250">
                      <a:srgbClr val="00BCF2"/>
                    </a:gs>
                    <a:gs pos="100000">
                      <a:srgbClr val="00BCF2"/>
                    </a:gs>
                  </a:gsLst>
                </a:gradFill>
                <a:latin typeface="Segoe UI"/>
              </a:rPr>
              <a:t>comme</a:t>
            </a:r>
            <a:r>
              <a:rPr lang="en-US" sz="1800" spc="-104" dirty="0">
                <a:gradFill>
                  <a:gsLst>
                    <a:gs pos="1250">
                      <a:srgbClr val="00BCF2"/>
                    </a:gs>
                    <a:gs pos="100000">
                      <a:srgbClr val="00BCF2"/>
                    </a:gs>
                  </a:gsLst>
                </a:gradFill>
                <a:latin typeface="Segoe UI"/>
              </a:rPr>
              <a:t> du code</a:t>
            </a:r>
            <a:r>
              <a:rPr lang="en-US" sz="1800" spc="-104" dirty="0">
                <a:latin typeface="Segoe UI"/>
              </a:rPr>
              <a:t>”</a:t>
            </a:r>
          </a:p>
        </p:txBody>
      </p:sp>
      <p:sp>
        <p:nvSpPr>
          <p:cNvPr id="9" name="Title 1">
            <a:extLst>
              <a:ext uri="{FF2B5EF4-FFF2-40B4-BE49-F238E27FC236}">
                <a16:creationId xmlns:a16="http://schemas.microsoft.com/office/drawing/2014/main" id="{45DD356D-F19F-40B2-B973-B06F0FAC418C}"/>
              </a:ext>
            </a:extLst>
          </p:cNvPr>
          <p:cNvSpPr txBox="1">
            <a:spLocks/>
          </p:cNvSpPr>
          <p:nvPr>
            <p:custDataLst>
              <p:tags r:id="rId6"/>
            </p:custDataLst>
          </p:nvPr>
        </p:nvSpPr>
        <p:spPr>
          <a:xfrm>
            <a:off x="17369" y="3789925"/>
            <a:ext cx="1910664" cy="1463945"/>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142875" indent="-142875" defTabSz="951304"/>
            <a:r>
              <a:rPr lang="fr-CA" sz="1800" b="1" spc="-104" dirty="0">
                <a:latin typeface="Segoe UI"/>
              </a:rPr>
              <a:t>“DevOps</a:t>
            </a:r>
            <a:r>
              <a:rPr lang="fr-CA" sz="1800" spc="-104" dirty="0">
                <a:latin typeface="Segoe UI"/>
              </a:rPr>
              <a:t> </a:t>
            </a:r>
            <a:br>
              <a:rPr lang="fr-CA" sz="1800" spc="-104" dirty="0">
                <a:latin typeface="Segoe UI"/>
              </a:rPr>
            </a:br>
            <a:r>
              <a:rPr lang="fr-CA" sz="1800" spc="-104" dirty="0">
                <a:latin typeface="Segoe UI"/>
              </a:rPr>
              <a:t>est </a:t>
            </a:r>
            <a:r>
              <a:rPr lang="fr-CA" sz="1800" spc="-104" dirty="0">
                <a:gradFill>
                  <a:gsLst>
                    <a:gs pos="1250">
                      <a:srgbClr val="FCB614"/>
                    </a:gs>
                    <a:gs pos="100000">
                      <a:srgbClr val="FCB614"/>
                    </a:gs>
                  </a:gsLst>
                </a:gradFill>
                <a:latin typeface="Segoe UI"/>
              </a:rPr>
              <a:t>l’automatisation</a:t>
            </a:r>
            <a:r>
              <a:rPr lang="fr-CA" sz="1800" spc="-104" dirty="0">
                <a:latin typeface="Segoe UI"/>
              </a:rPr>
              <a:t>”</a:t>
            </a:r>
          </a:p>
        </p:txBody>
      </p:sp>
      <p:sp>
        <p:nvSpPr>
          <p:cNvPr id="10" name="Title 1">
            <a:extLst>
              <a:ext uri="{FF2B5EF4-FFF2-40B4-BE49-F238E27FC236}">
                <a16:creationId xmlns:a16="http://schemas.microsoft.com/office/drawing/2014/main" id="{B4D8DC92-B3EA-41D3-8BB7-11F830B639CE}"/>
              </a:ext>
            </a:extLst>
          </p:cNvPr>
          <p:cNvSpPr txBox="1">
            <a:spLocks/>
          </p:cNvSpPr>
          <p:nvPr>
            <p:custDataLst>
              <p:tags r:id="rId7"/>
            </p:custDataLst>
          </p:nvPr>
        </p:nvSpPr>
        <p:spPr>
          <a:xfrm>
            <a:off x="7407937" y="5311985"/>
            <a:ext cx="1630024" cy="928533"/>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142875" indent="-142875" defTabSz="951304"/>
            <a:r>
              <a:rPr lang="en-US" sz="1800" b="1" spc="-104" dirty="0">
                <a:latin typeface="Segoe UI"/>
              </a:rPr>
              <a:t>“</a:t>
            </a:r>
            <a:r>
              <a:rPr lang="en-US" sz="1800" spc="-104" dirty="0">
                <a:gradFill>
                  <a:gsLst>
                    <a:gs pos="1250">
                      <a:srgbClr val="00BCF2"/>
                    </a:gs>
                    <a:gs pos="100000">
                      <a:srgbClr val="00BCF2"/>
                    </a:gs>
                  </a:gsLst>
                  <a:lin ang="5400000" scaled="0"/>
                </a:gradFill>
                <a:latin typeface="Segoe UI"/>
              </a:rPr>
              <a:t>Kanban</a:t>
            </a:r>
            <a:r>
              <a:rPr lang="en-US" sz="1800" spc="-104" dirty="0">
                <a:solidFill>
                  <a:srgbClr val="0072C6"/>
                </a:solidFill>
                <a:latin typeface="Segoe UI"/>
              </a:rPr>
              <a:t> </a:t>
            </a:r>
            <a:br>
              <a:rPr lang="en-US" sz="1800" spc="-104" dirty="0">
                <a:solidFill>
                  <a:srgbClr val="0072C6"/>
                </a:solidFill>
                <a:latin typeface="Segoe UI"/>
              </a:rPr>
            </a:br>
            <a:r>
              <a:rPr lang="en-US" sz="1800" spc="-104" dirty="0">
                <a:gradFill>
                  <a:gsLst>
                    <a:gs pos="1250">
                      <a:schemeClr val="tx1"/>
                    </a:gs>
                    <a:gs pos="100000">
                      <a:schemeClr val="tx1"/>
                    </a:gs>
                  </a:gsLst>
                </a:gradFill>
                <a:latin typeface="Segoe UI"/>
              </a:rPr>
              <a:t>pour DevOps?</a:t>
            </a:r>
            <a:r>
              <a:rPr lang="en-US" sz="1800" spc="-104" dirty="0">
                <a:latin typeface="Segoe UI"/>
              </a:rPr>
              <a:t>”</a:t>
            </a:r>
          </a:p>
        </p:txBody>
      </p:sp>
      <p:sp>
        <p:nvSpPr>
          <p:cNvPr id="11" name="Title 1">
            <a:extLst>
              <a:ext uri="{FF2B5EF4-FFF2-40B4-BE49-F238E27FC236}">
                <a16:creationId xmlns:a16="http://schemas.microsoft.com/office/drawing/2014/main" id="{D71FC693-098B-42A5-BA0B-B7681DFE3D12}"/>
              </a:ext>
            </a:extLst>
          </p:cNvPr>
          <p:cNvSpPr txBox="1">
            <a:spLocks/>
          </p:cNvSpPr>
          <p:nvPr>
            <p:custDataLst>
              <p:tags r:id="rId8"/>
            </p:custDataLst>
          </p:nvPr>
        </p:nvSpPr>
        <p:spPr>
          <a:xfrm>
            <a:off x="7318651" y="3404040"/>
            <a:ext cx="1945857" cy="1297896"/>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133350" indent="-133350" defTabSz="951304"/>
            <a:r>
              <a:rPr lang="en-US" sz="1800" b="1" spc="-104" dirty="0">
                <a:latin typeface="Segoe UI"/>
              </a:rPr>
              <a:t>“DevOps</a:t>
            </a:r>
            <a:r>
              <a:rPr lang="en-US" sz="1800" spc="-104" dirty="0">
                <a:latin typeface="Segoe UI"/>
              </a:rPr>
              <a:t> </a:t>
            </a:r>
            <a:br>
              <a:rPr lang="en-US" sz="1800" spc="-104" dirty="0">
                <a:latin typeface="Segoe UI"/>
              </a:rPr>
            </a:br>
            <a:r>
              <a:rPr lang="fr-CA" sz="1800" spc="-104" dirty="0">
                <a:latin typeface="Segoe UI"/>
              </a:rPr>
              <a:t>est des commutateurs de </a:t>
            </a:r>
            <a:r>
              <a:rPr lang="en-US" sz="1800" i="1" spc="-104" dirty="0">
                <a:gradFill>
                  <a:gsLst>
                    <a:gs pos="1250">
                      <a:srgbClr val="00BCF2"/>
                    </a:gs>
                    <a:gs pos="100000">
                      <a:srgbClr val="00BCF2"/>
                    </a:gs>
                  </a:gsLst>
                </a:gradFill>
                <a:latin typeface="Segoe UI"/>
              </a:rPr>
              <a:t>features</a:t>
            </a:r>
            <a:r>
              <a:rPr lang="en-US" sz="1800" spc="-104" dirty="0">
                <a:gradFill>
                  <a:gsLst>
                    <a:gs pos="1250">
                      <a:schemeClr val="tx1"/>
                    </a:gs>
                    <a:gs pos="100000">
                      <a:schemeClr val="tx1"/>
                    </a:gs>
                  </a:gsLst>
                </a:gradFill>
                <a:latin typeface="Segoe UI"/>
              </a:rPr>
              <a:t>”</a:t>
            </a:r>
          </a:p>
        </p:txBody>
      </p:sp>
      <p:sp>
        <p:nvSpPr>
          <p:cNvPr id="12" name="Title 1">
            <a:extLst>
              <a:ext uri="{FF2B5EF4-FFF2-40B4-BE49-F238E27FC236}">
                <a16:creationId xmlns:a16="http://schemas.microsoft.com/office/drawing/2014/main" id="{72AE671D-BB8A-4D4E-A239-BFB1DE023EA8}"/>
              </a:ext>
            </a:extLst>
          </p:cNvPr>
          <p:cNvSpPr txBox="1">
            <a:spLocks/>
          </p:cNvSpPr>
          <p:nvPr>
            <p:custDataLst>
              <p:tags r:id="rId9"/>
            </p:custDataLst>
          </p:nvPr>
        </p:nvSpPr>
        <p:spPr>
          <a:xfrm>
            <a:off x="32905" y="5149335"/>
            <a:ext cx="1895128" cy="1037968"/>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152400" indent="-152400" defTabSz="951304"/>
            <a:r>
              <a:rPr lang="fr-CA" sz="1800" b="1" spc="-104" dirty="0">
                <a:latin typeface="Segoe UI"/>
              </a:rPr>
              <a:t>“DevOps</a:t>
            </a:r>
            <a:r>
              <a:rPr lang="fr-CA" sz="1800" spc="-104" dirty="0">
                <a:latin typeface="Segoe UI"/>
              </a:rPr>
              <a:t> </a:t>
            </a:r>
            <a:br>
              <a:rPr lang="fr-CA" sz="1800" spc="-104" dirty="0">
                <a:gradFill>
                  <a:gsLst>
                    <a:gs pos="1250">
                      <a:srgbClr val="FFFFFF"/>
                    </a:gs>
                    <a:gs pos="100000">
                      <a:srgbClr val="FFFFFF"/>
                    </a:gs>
                  </a:gsLst>
                  <a:lin ang="5400000" scaled="0"/>
                </a:gradFill>
                <a:latin typeface="Segoe UI"/>
              </a:rPr>
            </a:br>
            <a:r>
              <a:rPr lang="fr-CA" sz="1800" spc="-104" dirty="0">
                <a:latin typeface="Segoe UI"/>
              </a:rPr>
              <a:t>est des </a:t>
            </a:r>
            <a:r>
              <a:rPr lang="fr-CA" sz="1800" spc="-104" dirty="0">
                <a:gradFill>
                  <a:gsLst>
                    <a:gs pos="1250">
                      <a:srgbClr val="FCB614"/>
                    </a:gs>
                    <a:gs pos="100000">
                      <a:srgbClr val="FCB614"/>
                    </a:gs>
                  </a:gsLst>
                </a:gradFill>
                <a:latin typeface="Segoe UI"/>
              </a:rPr>
              <a:t>petits </a:t>
            </a:r>
            <a:r>
              <a:rPr lang="fr-CA" sz="1800" spc="-104" dirty="0">
                <a:latin typeface="Segoe UI"/>
              </a:rPr>
              <a:t>déploiements”</a:t>
            </a:r>
          </a:p>
        </p:txBody>
      </p:sp>
      <p:grpSp>
        <p:nvGrpSpPr>
          <p:cNvPr id="13" name="Group 3">
            <a:extLst>
              <a:ext uri="{FF2B5EF4-FFF2-40B4-BE49-F238E27FC236}">
                <a16:creationId xmlns:a16="http://schemas.microsoft.com/office/drawing/2014/main" id="{5BB242A6-CF2C-4BA9-BF4F-8A12580C642A}"/>
              </a:ext>
            </a:extLst>
          </p:cNvPr>
          <p:cNvGrpSpPr/>
          <p:nvPr>
            <p:custDataLst>
              <p:tags r:id="rId10"/>
            </p:custDataLst>
          </p:nvPr>
        </p:nvGrpSpPr>
        <p:grpSpPr>
          <a:xfrm>
            <a:off x="2849293" y="1772815"/>
            <a:ext cx="1326664" cy="774195"/>
            <a:chOff x="3079640" y="393786"/>
            <a:chExt cx="1842453" cy="1310178"/>
          </a:xfrm>
        </p:grpSpPr>
        <p:sp>
          <p:nvSpPr>
            <p:cNvPr id="14" name="Rectangle 13">
              <a:extLst>
                <a:ext uri="{FF2B5EF4-FFF2-40B4-BE49-F238E27FC236}">
                  <a16:creationId xmlns:a16="http://schemas.microsoft.com/office/drawing/2014/main" id="{89E344F8-BFD3-4604-A907-06A5C6078752}"/>
                </a:ext>
              </a:extLst>
            </p:cNvPr>
            <p:cNvSpPr/>
            <p:nvPr/>
          </p:nvSpPr>
          <p:spPr bwMode="auto">
            <a:xfrm>
              <a:off x="3079640" y="393786"/>
              <a:ext cx="1842453" cy="872728"/>
            </a:xfrm>
            <a:prstGeom prst="rect">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fr-CA" sz="1600" dirty="0">
                  <a:gradFill>
                    <a:gsLst>
                      <a:gs pos="2917">
                        <a:srgbClr val="FFFFFF"/>
                      </a:gs>
                      <a:gs pos="30000">
                        <a:srgbClr val="FFFFFF"/>
                      </a:gs>
                    </a:gsLst>
                    <a:lin ang="5400000" scaled="0"/>
                  </a:gradFill>
                  <a:latin typeface="Segoe UI"/>
                  <a:cs typeface="Segoe UI" panose="020B0502040204020203" pitchFamily="34" charset="0"/>
                </a:rPr>
                <a:t>C’est DevOps!</a:t>
              </a:r>
            </a:p>
          </p:txBody>
        </p:sp>
        <p:sp>
          <p:nvSpPr>
            <p:cNvPr id="15" name="Right Triangle 14">
              <a:extLst>
                <a:ext uri="{FF2B5EF4-FFF2-40B4-BE49-F238E27FC236}">
                  <a16:creationId xmlns:a16="http://schemas.microsoft.com/office/drawing/2014/main" id="{B9E4EBA6-5901-4796-A4B7-7329CDD3DD68}"/>
                </a:ext>
              </a:extLst>
            </p:cNvPr>
            <p:cNvSpPr/>
            <p:nvPr/>
          </p:nvSpPr>
          <p:spPr bwMode="auto">
            <a:xfrm flipH="1" flipV="1">
              <a:off x="4272301" y="1266514"/>
              <a:ext cx="505776" cy="437450"/>
            </a:xfrm>
            <a:prstGeom prst="rtTriangle">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3" name="Groupe 2">
            <a:extLst>
              <a:ext uri="{FF2B5EF4-FFF2-40B4-BE49-F238E27FC236}">
                <a16:creationId xmlns:a16="http://schemas.microsoft.com/office/drawing/2014/main" id="{4A4717A7-4EA6-4C73-9E92-6EA972F449E6}"/>
              </a:ext>
            </a:extLst>
          </p:cNvPr>
          <p:cNvGrpSpPr/>
          <p:nvPr>
            <p:custDataLst>
              <p:tags r:id="rId11"/>
            </p:custDataLst>
          </p:nvPr>
        </p:nvGrpSpPr>
        <p:grpSpPr>
          <a:xfrm>
            <a:off x="4283968" y="3420371"/>
            <a:ext cx="1286123" cy="881822"/>
            <a:chOff x="4576937" y="3641495"/>
            <a:chExt cx="1433151" cy="1019121"/>
          </a:xfrm>
        </p:grpSpPr>
        <p:sp>
          <p:nvSpPr>
            <p:cNvPr id="38" name="Rectangle 37">
              <a:extLst>
                <a:ext uri="{FF2B5EF4-FFF2-40B4-BE49-F238E27FC236}">
                  <a16:creationId xmlns:a16="http://schemas.microsoft.com/office/drawing/2014/main" id="{46AA7A79-FDF1-454A-AB3E-949A6FA5DC9F}"/>
                </a:ext>
              </a:extLst>
            </p:cNvPr>
            <p:cNvSpPr/>
            <p:nvPr/>
          </p:nvSpPr>
          <p:spPr bwMode="auto">
            <a:xfrm>
              <a:off x="4576937" y="3641495"/>
              <a:ext cx="1433151" cy="678851"/>
            </a:xfrm>
            <a:prstGeom prst="rect">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fr-CA" sz="1600" dirty="0">
                  <a:gradFill>
                    <a:gsLst>
                      <a:gs pos="2917">
                        <a:srgbClr val="FFFFFF"/>
                      </a:gs>
                      <a:gs pos="30000">
                        <a:srgbClr val="FFFFFF"/>
                      </a:gs>
                    </a:gsLst>
                    <a:lin ang="5400000" scaled="0"/>
                  </a:gradFill>
                  <a:latin typeface="Segoe UI"/>
                  <a:cs typeface="Segoe UI" panose="020B0502040204020203" pitchFamily="34" charset="0"/>
                </a:rPr>
                <a:t>C’est DevOps!</a:t>
              </a:r>
            </a:p>
          </p:txBody>
        </p:sp>
        <p:sp>
          <p:nvSpPr>
            <p:cNvPr id="39" name="Right Triangle 23">
              <a:extLst>
                <a:ext uri="{FF2B5EF4-FFF2-40B4-BE49-F238E27FC236}">
                  <a16:creationId xmlns:a16="http://schemas.microsoft.com/office/drawing/2014/main" id="{4E032D98-1A44-4DC0-96DC-1DADD6ACA62F}"/>
                </a:ext>
              </a:extLst>
            </p:cNvPr>
            <p:cNvSpPr/>
            <p:nvPr/>
          </p:nvSpPr>
          <p:spPr bwMode="auto">
            <a:xfrm flipV="1">
              <a:off x="4766578" y="4320345"/>
              <a:ext cx="393418" cy="340271"/>
            </a:xfrm>
            <a:prstGeom prst="rtTriangle">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43" name="Groupe 42">
            <a:extLst>
              <a:ext uri="{FF2B5EF4-FFF2-40B4-BE49-F238E27FC236}">
                <a16:creationId xmlns:a16="http://schemas.microsoft.com/office/drawing/2014/main" id="{88D4AEB6-C98E-4F0C-A77B-C8F4F31ABC9C}"/>
              </a:ext>
            </a:extLst>
          </p:cNvPr>
          <p:cNvGrpSpPr/>
          <p:nvPr>
            <p:custDataLst>
              <p:tags r:id="rId12"/>
            </p:custDataLst>
          </p:nvPr>
        </p:nvGrpSpPr>
        <p:grpSpPr>
          <a:xfrm>
            <a:off x="6160038" y="3766436"/>
            <a:ext cx="1286123" cy="881822"/>
            <a:chOff x="4576937" y="3641495"/>
            <a:chExt cx="1433151" cy="1019121"/>
          </a:xfrm>
        </p:grpSpPr>
        <p:sp>
          <p:nvSpPr>
            <p:cNvPr id="44" name="Rectangle 43">
              <a:extLst>
                <a:ext uri="{FF2B5EF4-FFF2-40B4-BE49-F238E27FC236}">
                  <a16:creationId xmlns:a16="http://schemas.microsoft.com/office/drawing/2014/main" id="{26325EBF-9E84-4656-9196-5C268D200479}"/>
                </a:ext>
              </a:extLst>
            </p:cNvPr>
            <p:cNvSpPr/>
            <p:nvPr/>
          </p:nvSpPr>
          <p:spPr bwMode="auto">
            <a:xfrm>
              <a:off x="4576937" y="3641495"/>
              <a:ext cx="1433151" cy="678851"/>
            </a:xfrm>
            <a:prstGeom prst="rect">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fr-CA" sz="1600" dirty="0">
                  <a:gradFill>
                    <a:gsLst>
                      <a:gs pos="2917">
                        <a:srgbClr val="FFFFFF"/>
                      </a:gs>
                      <a:gs pos="30000">
                        <a:srgbClr val="FFFFFF"/>
                      </a:gs>
                    </a:gsLst>
                    <a:lin ang="5400000" scaled="0"/>
                  </a:gradFill>
                  <a:latin typeface="Segoe UI"/>
                  <a:cs typeface="Segoe UI" panose="020B0502040204020203" pitchFamily="34" charset="0"/>
                </a:rPr>
                <a:t>C’est DevOps!</a:t>
              </a:r>
            </a:p>
          </p:txBody>
        </p:sp>
        <p:sp>
          <p:nvSpPr>
            <p:cNvPr id="45" name="Right Triangle 23">
              <a:extLst>
                <a:ext uri="{FF2B5EF4-FFF2-40B4-BE49-F238E27FC236}">
                  <a16:creationId xmlns:a16="http://schemas.microsoft.com/office/drawing/2014/main" id="{36F00294-0331-4F5D-BC17-6F487787BC14}"/>
                </a:ext>
              </a:extLst>
            </p:cNvPr>
            <p:cNvSpPr/>
            <p:nvPr/>
          </p:nvSpPr>
          <p:spPr bwMode="auto">
            <a:xfrm flipV="1">
              <a:off x="4766578" y="4320345"/>
              <a:ext cx="393418" cy="340271"/>
            </a:xfrm>
            <a:prstGeom prst="rtTriangle">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40" name="Groupe 39">
            <a:extLst>
              <a:ext uri="{FF2B5EF4-FFF2-40B4-BE49-F238E27FC236}">
                <a16:creationId xmlns:a16="http://schemas.microsoft.com/office/drawing/2014/main" id="{BC85D209-EB8F-4E62-9FC7-0EEBA55215E7}"/>
              </a:ext>
            </a:extLst>
          </p:cNvPr>
          <p:cNvGrpSpPr/>
          <p:nvPr>
            <p:custDataLst>
              <p:tags r:id="rId13"/>
            </p:custDataLst>
          </p:nvPr>
        </p:nvGrpSpPr>
        <p:grpSpPr>
          <a:xfrm>
            <a:off x="1815204" y="3647927"/>
            <a:ext cx="1286123" cy="881005"/>
            <a:chOff x="1815204" y="3647927"/>
            <a:chExt cx="1286123" cy="881005"/>
          </a:xfrm>
        </p:grpSpPr>
        <p:sp>
          <p:nvSpPr>
            <p:cNvPr id="53" name="Rectangle 52">
              <a:extLst>
                <a:ext uri="{FF2B5EF4-FFF2-40B4-BE49-F238E27FC236}">
                  <a16:creationId xmlns:a16="http://schemas.microsoft.com/office/drawing/2014/main" id="{D90AF5F1-9285-42EF-B5AB-3F203CEE9AB2}"/>
                </a:ext>
              </a:extLst>
            </p:cNvPr>
            <p:cNvSpPr/>
            <p:nvPr/>
          </p:nvSpPr>
          <p:spPr bwMode="auto">
            <a:xfrm>
              <a:off x="1815204" y="3647927"/>
              <a:ext cx="1286123" cy="587394"/>
            </a:xfrm>
            <a:prstGeom prst="rect">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fr-CA" sz="1600" dirty="0">
                  <a:gradFill>
                    <a:gsLst>
                      <a:gs pos="2917">
                        <a:srgbClr val="FFFFFF"/>
                      </a:gs>
                      <a:gs pos="30000">
                        <a:srgbClr val="FFFFFF"/>
                      </a:gs>
                    </a:gsLst>
                    <a:lin ang="5400000" scaled="0"/>
                  </a:gradFill>
                  <a:latin typeface="Segoe UI"/>
                  <a:cs typeface="Segoe UI" panose="020B0502040204020203" pitchFamily="34" charset="0"/>
                </a:rPr>
                <a:t>C’est DevOps!</a:t>
              </a:r>
            </a:p>
          </p:txBody>
        </p:sp>
        <p:sp>
          <p:nvSpPr>
            <p:cNvPr id="54" name="Right Triangle 23">
              <a:extLst>
                <a:ext uri="{FF2B5EF4-FFF2-40B4-BE49-F238E27FC236}">
                  <a16:creationId xmlns:a16="http://schemas.microsoft.com/office/drawing/2014/main" id="{E7E079AD-6DDA-4D7B-8D40-ABAF341EA1FE}"/>
                </a:ext>
              </a:extLst>
            </p:cNvPr>
            <p:cNvSpPr/>
            <p:nvPr/>
          </p:nvSpPr>
          <p:spPr bwMode="auto">
            <a:xfrm flipV="1">
              <a:off x="2281736" y="4234503"/>
              <a:ext cx="353057" cy="294429"/>
            </a:xfrm>
            <a:prstGeom prst="rtTriangle">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57" name="ZoneTexte 56">
            <a:extLst>
              <a:ext uri="{FF2B5EF4-FFF2-40B4-BE49-F238E27FC236}">
                <a16:creationId xmlns:a16="http://schemas.microsoft.com/office/drawing/2014/main" id="{5D995D0A-6B3E-4C67-9DC4-C10F6BC76A01}"/>
              </a:ext>
            </a:extLst>
          </p:cNvPr>
          <p:cNvSpPr txBox="1"/>
          <p:nvPr>
            <p:custDataLst>
              <p:tags r:id="rId14"/>
            </p:custDataLst>
          </p:nvPr>
        </p:nvSpPr>
        <p:spPr>
          <a:xfrm>
            <a:off x="5070456" y="6233067"/>
            <a:ext cx="2872592" cy="584775"/>
          </a:xfrm>
          <a:prstGeom prst="rect">
            <a:avLst/>
          </a:prstGeom>
          <a:noFill/>
        </p:spPr>
        <p:txBody>
          <a:bodyPr wrap="square" rtlCol="0">
            <a:spAutoFit/>
          </a:bodyPr>
          <a:lstStyle/>
          <a:p>
            <a:r>
              <a:rPr lang="fr-CA" sz="1400" dirty="0"/>
              <a:t>Source :http://talmeida.net</a:t>
            </a:r>
          </a:p>
          <a:p>
            <a:endParaRPr lang="fr-CA" dirty="0"/>
          </a:p>
        </p:txBody>
      </p:sp>
    </p:spTree>
    <p:extLst>
      <p:ext uri="{BB962C8B-B14F-4D97-AF65-F5344CB8AC3E}">
        <p14:creationId xmlns:p14="http://schemas.microsoft.com/office/powerpoint/2010/main" val="35594455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custDataLst>
              <p:tags r:id="rId1"/>
            </p:custDataLst>
          </p:nvPr>
        </p:nvSpPr>
        <p:spPr/>
        <p:txBody>
          <a:bodyPr/>
          <a:lstStyle/>
          <a:p>
            <a:r>
              <a:rPr lang="fr-CA" dirty="0">
                <a:effectLst/>
              </a:rPr>
              <a:t>Qu’est-ce que DevOps?</a:t>
            </a:r>
          </a:p>
        </p:txBody>
      </p:sp>
      <p:sp>
        <p:nvSpPr>
          <p:cNvPr id="35843"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4D4F9E7-A013-40D9-AED2-893013D70CB4}" type="slidenum">
              <a:rPr lang="en-US" altLang="en-US" smtClean="0"/>
              <a:pPr/>
              <a:t>66</a:t>
            </a:fld>
            <a:endParaRPr lang="en-US" altLang="en-US"/>
          </a:p>
        </p:txBody>
      </p:sp>
      <p:sp>
        <p:nvSpPr>
          <p:cNvPr id="20" name="Espace réservé du contenu 4">
            <a:extLst>
              <a:ext uri="{FF2B5EF4-FFF2-40B4-BE49-F238E27FC236}">
                <a16:creationId xmlns:a16="http://schemas.microsoft.com/office/drawing/2014/main" id="{D83DF6E0-364E-4F27-9C57-CE9C4EC4625A}"/>
              </a:ext>
            </a:extLst>
          </p:cNvPr>
          <p:cNvSpPr txBox="1">
            <a:spLocks/>
          </p:cNvSpPr>
          <p:nvPr>
            <p:custDataLst>
              <p:tags r:id="rId3"/>
            </p:custDataLst>
          </p:nvPr>
        </p:nvSpPr>
        <p:spPr>
          <a:xfrm>
            <a:off x="228600" y="1403874"/>
            <a:ext cx="8686800" cy="5085466"/>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fr-CA" altLang="fr-FR" sz="2200" dirty="0"/>
              <a:t>Le mot DevOps en lui-même est une combinaison de deux mots</a:t>
            </a:r>
          </a:p>
          <a:p>
            <a:pPr marL="800100" lvl="1" indent="-342900" fontAlgn="auto">
              <a:spcAft>
                <a:spcPts val="0"/>
              </a:spcAft>
              <a:buFont typeface="+mj-lt"/>
              <a:buAutoNum type="arabicPeriod"/>
            </a:pPr>
            <a:r>
              <a:rPr lang="fr-CA" altLang="fr-FR" sz="2000" dirty="0"/>
              <a:t>Développement </a:t>
            </a:r>
          </a:p>
          <a:p>
            <a:pPr marL="800100" lvl="1" indent="-342900" fontAlgn="auto">
              <a:spcAft>
                <a:spcPts val="0"/>
              </a:spcAft>
              <a:buFont typeface="+mj-lt"/>
              <a:buAutoNum type="arabicPeriod"/>
            </a:pPr>
            <a:r>
              <a:rPr lang="fr-CA" altLang="fr-FR" sz="2000" dirty="0"/>
              <a:t>Opération (exploitation)</a:t>
            </a:r>
          </a:p>
          <a:p>
            <a:pPr marL="400050" fontAlgn="auto">
              <a:spcAft>
                <a:spcPts val="0"/>
              </a:spcAft>
            </a:pPr>
            <a:r>
              <a:rPr lang="fr-CA" altLang="fr-FR" sz="2200" dirty="0"/>
              <a:t>Ce n’est ni une application ni un outil</a:t>
            </a:r>
          </a:p>
          <a:p>
            <a:pPr marL="400050" fontAlgn="auto">
              <a:spcAft>
                <a:spcPts val="0"/>
              </a:spcAft>
            </a:pPr>
            <a:r>
              <a:rPr lang="fr-CA" altLang="fr-FR" sz="2200" dirty="0"/>
              <a:t>C’est juste une culture pour promouvoir le développement et le processus d’exploitation en collaboration</a:t>
            </a:r>
          </a:p>
          <a:p>
            <a:pPr marL="400050" fontAlgn="auto">
              <a:spcAft>
                <a:spcPts val="0"/>
              </a:spcAft>
            </a:pPr>
            <a:r>
              <a:rPr lang="fr-CA" altLang="fr-FR" sz="2200" dirty="0"/>
              <a:t>Grâce à la mise en œuvre de DevOps, la vitesse de livraison des applications et des services a augmenté</a:t>
            </a:r>
          </a:p>
          <a:p>
            <a:pPr fontAlgn="auto">
              <a:spcAft>
                <a:spcPts val="0"/>
              </a:spcAft>
            </a:pPr>
            <a:r>
              <a:rPr lang="fr-CA" altLang="fr-FR" sz="2200" dirty="0"/>
              <a:t>Les organisations qui ont adopté DevOps ont remarqué une amélioration de</a:t>
            </a:r>
          </a:p>
          <a:p>
            <a:pPr lvl="1" fontAlgn="auto">
              <a:spcAft>
                <a:spcPts val="0"/>
              </a:spcAft>
            </a:pPr>
            <a:r>
              <a:rPr lang="fr-CA" altLang="fr-FR" sz="2000" dirty="0"/>
              <a:t>22% de la qualité des logiciels</a:t>
            </a:r>
          </a:p>
          <a:p>
            <a:pPr lvl="1" fontAlgn="auto">
              <a:spcAft>
                <a:spcPts val="0"/>
              </a:spcAft>
            </a:pPr>
            <a:r>
              <a:rPr lang="fr-CA" altLang="fr-FR" sz="2000" dirty="0"/>
              <a:t>17% de la fréquence de déploiement des applications, ce qui se traduit par une augmentation de 22% de la satisfaction client  et de 19% de revenus</a:t>
            </a:r>
            <a:endParaRPr lang="fr-CA" altLang="fr-FR" sz="2200" dirty="0"/>
          </a:p>
        </p:txBody>
      </p:sp>
    </p:spTree>
    <p:extLst>
      <p:ext uri="{BB962C8B-B14F-4D97-AF65-F5344CB8AC3E}">
        <p14:creationId xmlns:p14="http://schemas.microsoft.com/office/powerpoint/2010/main" val="5501876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custDataLst>
              <p:tags r:id="rId1"/>
            </p:custDataLst>
          </p:nvPr>
        </p:nvSpPr>
        <p:spPr/>
        <p:txBody>
          <a:bodyPr/>
          <a:lstStyle/>
          <a:p>
            <a:r>
              <a:rPr lang="fr-CA" dirty="0">
                <a:effectLst/>
              </a:rPr>
              <a:t>D’où vient le DevOps?</a:t>
            </a:r>
          </a:p>
        </p:txBody>
      </p:sp>
      <p:sp>
        <p:nvSpPr>
          <p:cNvPr id="35843"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4D4F9E7-A013-40D9-AED2-893013D70CB4}" type="slidenum">
              <a:rPr lang="en-US" altLang="en-US" smtClean="0"/>
              <a:pPr/>
              <a:t>67</a:t>
            </a:fld>
            <a:endParaRPr lang="en-US" altLang="en-US"/>
          </a:p>
        </p:txBody>
      </p:sp>
      <p:sp>
        <p:nvSpPr>
          <p:cNvPr id="20" name="Espace réservé du contenu 4">
            <a:extLst>
              <a:ext uri="{FF2B5EF4-FFF2-40B4-BE49-F238E27FC236}">
                <a16:creationId xmlns:a16="http://schemas.microsoft.com/office/drawing/2014/main" id="{D83DF6E0-364E-4F27-9C57-CE9C4EC4625A}"/>
              </a:ext>
            </a:extLst>
          </p:cNvPr>
          <p:cNvSpPr txBox="1">
            <a:spLocks/>
          </p:cNvSpPr>
          <p:nvPr>
            <p:custDataLst>
              <p:tags r:id="rId3"/>
            </p:custDataLst>
          </p:nvPr>
        </p:nvSpPr>
        <p:spPr>
          <a:xfrm>
            <a:off x="228600" y="1403874"/>
            <a:ext cx="8686800" cy="5085466"/>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fr-CA" altLang="fr-FR" sz="2200" dirty="0"/>
              <a:t>Plusieurs histoires sur les origines du DevOps, mais à priori on peut considérer deux ancêtres principaux de DevOps:</a:t>
            </a:r>
          </a:p>
          <a:p>
            <a:pPr marL="800100" lvl="1" indent="-342900" fontAlgn="auto">
              <a:spcAft>
                <a:spcPts val="0"/>
              </a:spcAft>
              <a:buFont typeface="+mj-lt"/>
              <a:buAutoNum type="arabicPeriod"/>
            </a:pPr>
            <a:r>
              <a:rPr lang="fr-CA" altLang="fr-FR" sz="2000" dirty="0"/>
              <a:t>ESM (</a:t>
            </a:r>
            <a:r>
              <a:rPr lang="en-CA" altLang="fr-FR" sz="2000" i="1" dirty="0"/>
              <a:t>Enterprise Systems Management</a:t>
            </a:r>
            <a:r>
              <a:rPr lang="fr-CA" altLang="fr-FR" sz="2000" dirty="0"/>
              <a:t>)</a:t>
            </a:r>
          </a:p>
          <a:p>
            <a:pPr marL="1200150" lvl="2" indent="-342900" fontAlgn="auto">
              <a:spcAft>
                <a:spcPts val="0"/>
              </a:spcAft>
            </a:pPr>
            <a:r>
              <a:rPr lang="fr-CA" altLang="fr-FR" sz="2000" dirty="0"/>
              <a:t>Les personnes impliquées dans les phases initiales de DevOps sont des administrateurs système</a:t>
            </a:r>
          </a:p>
          <a:p>
            <a:pPr marL="1200150" lvl="2" indent="-342900" fontAlgn="auto">
              <a:spcAft>
                <a:spcPts val="0"/>
              </a:spcAft>
            </a:pPr>
            <a:r>
              <a:rPr lang="fr-CA" altLang="fr-FR" sz="2000" dirty="0"/>
              <a:t>Ces experts ont apporté les principales pratiques ESM au DevOps telles que la gestion de la configuration, le provisionnement automatisé, la surveillance du système et l’approche de la chaîne d’outils, etc.</a:t>
            </a:r>
          </a:p>
          <a:p>
            <a:pPr marL="800100" lvl="1" indent="-342900" fontAlgn="auto">
              <a:spcAft>
                <a:spcPts val="0"/>
              </a:spcAft>
              <a:buFont typeface="+mj-lt"/>
              <a:buAutoNum type="arabicPeriod"/>
            </a:pPr>
            <a:r>
              <a:rPr lang="fr-CA" altLang="fr-FR" sz="2000" dirty="0"/>
              <a:t>Développement agile</a:t>
            </a:r>
          </a:p>
          <a:p>
            <a:pPr marL="1200150" lvl="2" indent="-342900" fontAlgn="auto">
              <a:spcAft>
                <a:spcPts val="0"/>
              </a:spcAft>
            </a:pPr>
            <a:r>
              <a:rPr lang="fr-CA" altLang="fr-FR" sz="2000" dirty="0"/>
              <a:t>DevOps peut être considéré comme une conséquence de l’agilité</a:t>
            </a:r>
          </a:p>
          <a:p>
            <a:pPr marL="1200150" lvl="2" indent="-342900" fontAlgn="auto">
              <a:spcAft>
                <a:spcPts val="0"/>
              </a:spcAft>
            </a:pPr>
            <a:r>
              <a:rPr lang="fr-CA" altLang="fr-FR" sz="2000" dirty="0"/>
              <a:t>Il s’agit simplement d’étendre les principes agiles au-delà des limites du code à l’ensemble des services fournis</a:t>
            </a:r>
          </a:p>
        </p:txBody>
      </p:sp>
    </p:spTree>
    <p:extLst>
      <p:ext uri="{BB962C8B-B14F-4D97-AF65-F5344CB8AC3E}">
        <p14:creationId xmlns:p14="http://schemas.microsoft.com/office/powerpoint/2010/main" val="9085484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custDataLst>
              <p:tags r:id="rId1"/>
            </p:custDataLst>
          </p:nvPr>
        </p:nvSpPr>
        <p:spPr/>
        <p:txBody>
          <a:bodyPr>
            <a:noAutofit/>
          </a:bodyPr>
          <a:lstStyle/>
          <a:p>
            <a:r>
              <a:rPr lang="fr-CA" sz="3600" dirty="0">
                <a:effectLst/>
              </a:rPr>
              <a:t>Approche traditionnelle de développement/Exploitation</a:t>
            </a:r>
          </a:p>
        </p:txBody>
      </p:sp>
      <p:sp>
        <p:nvSpPr>
          <p:cNvPr id="35843"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4D4F9E7-A013-40D9-AED2-893013D70CB4}" type="slidenum">
              <a:rPr lang="en-US" altLang="en-US" smtClean="0"/>
              <a:pPr/>
              <a:t>68</a:t>
            </a:fld>
            <a:endParaRPr lang="en-US" altLang="en-US"/>
          </a:p>
        </p:txBody>
      </p:sp>
      <p:grpSp>
        <p:nvGrpSpPr>
          <p:cNvPr id="4" name="Groupe 3">
            <a:extLst>
              <a:ext uri="{FF2B5EF4-FFF2-40B4-BE49-F238E27FC236}">
                <a16:creationId xmlns:a16="http://schemas.microsoft.com/office/drawing/2014/main" id="{1340912E-7ED1-408F-A323-C43CDE4F7EFC}"/>
              </a:ext>
            </a:extLst>
          </p:cNvPr>
          <p:cNvGrpSpPr/>
          <p:nvPr>
            <p:custDataLst>
              <p:tags r:id="rId3"/>
            </p:custDataLst>
          </p:nvPr>
        </p:nvGrpSpPr>
        <p:grpSpPr>
          <a:xfrm>
            <a:off x="137501" y="2024844"/>
            <a:ext cx="8373228" cy="3739021"/>
            <a:chOff x="1020564" y="2199283"/>
            <a:chExt cx="11087004" cy="4135065"/>
          </a:xfrm>
        </p:grpSpPr>
        <p:grpSp>
          <p:nvGrpSpPr>
            <p:cNvPr id="5" name="Group 55">
              <a:extLst>
                <a:ext uri="{FF2B5EF4-FFF2-40B4-BE49-F238E27FC236}">
                  <a16:creationId xmlns:a16="http://schemas.microsoft.com/office/drawing/2014/main" id="{A19039BC-714D-4B81-806E-858C0C5AE96C}"/>
                </a:ext>
              </a:extLst>
            </p:cNvPr>
            <p:cNvGrpSpPr/>
            <p:nvPr/>
          </p:nvGrpSpPr>
          <p:grpSpPr>
            <a:xfrm>
              <a:off x="1151620" y="3429000"/>
              <a:ext cx="1423970" cy="2666955"/>
              <a:chOff x="-1438275" y="3568700"/>
              <a:chExt cx="1323975" cy="2479674"/>
            </a:xfrm>
          </p:grpSpPr>
          <p:sp>
            <p:nvSpPr>
              <p:cNvPr id="6" name="AutoShape 3">
                <a:extLst>
                  <a:ext uri="{FF2B5EF4-FFF2-40B4-BE49-F238E27FC236}">
                    <a16:creationId xmlns:a16="http://schemas.microsoft.com/office/drawing/2014/main" id="{1677EB53-0FD9-43D9-B4C1-773F034AC5FA}"/>
                  </a:ext>
                </a:extLst>
              </p:cNvPr>
              <p:cNvSpPr>
                <a:spLocks noChangeAspect="1" noChangeArrowheads="1" noTextEdit="1"/>
              </p:cNvSpPr>
              <p:nvPr/>
            </p:nvSpPr>
            <p:spPr bwMode="auto">
              <a:xfrm>
                <a:off x="-1438275" y="3570287"/>
                <a:ext cx="1323975" cy="247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5">
                <a:extLst>
                  <a:ext uri="{FF2B5EF4-FFF2-40B4-BE49-F238E27FC236}">
                    <a16:creationId xmlns:a16="http://schemas.microsoft.com/office/drawing/2014/main" id="{A3935C24-5BE2-4DFE-8DFC-623D3B2DFE61}"/>
                  </a:ext>
                </a:extLst>
              </p:cNvPr>
              <p:cNvSpPr>
                <a:spLocks/>
              </p:cNvSpPr>
              <p:nvPr/>
            </p:nvSpPr>
            <p:spPr bwMode="auto">
              <a:xfrm>
                <a:off x="-1258888" y="3800475"/>
                <a:ext cx="395288" cy="82550"/>
              </a:xfrm>
              <a:custGeom>
                <a:avLst/>
                <a:gdLst>
                  <a:gd name="T0" fmla="*/ 0 w 172"/>
                  <a:gd name="T1" fmla="*/ 27 h 36"/>
                  <a:gd name="T2" fmla="*/ 9 w 172"/>
                  <a:gd name="T3" fmla="*/ 36 h 36"/>
                  <a:gd name="T4" fmla="*/ 163 w 172"/>
                  <a:gd name="T5" fmla="*/ 36 h 36"/>
                  <a:gd name="T6" fmla="*/ 172 w 172"/>
                  <a:gd name="T7" fmla="*/ 27 h 36"/>
                  <a:gd name="T8" fmla="*/ 172 w 172"/>
                  <a:gd name="T9" fmla="*/ 9 h 36"/>
                  <a:gd name="T10" fmla="*/ 163 w 172"/>
                  <a:gd name="T11" fmla="*/ 0 h 36"/>
                  <a:gd name="T12" fmla="*/ 9 w 172"/>
                  <a:gd name="T13" fmla="*/ 0 h 36"/>
                  <a:gd name="T14" fmla="*/ 0 w 172"/>
                  <a:gd name="T15" fmla="*/ 9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3" y="36"/>
                      <a:pt x="163" y="36"/>
                      <a:pt x="163" y="36"/>
                    </a:cubicBezTo>
                    <a:cubicBezTo>
                      <a:pt x="168" y="36"/>
                      <a:pt x="172" y="32"/>
                      <a:pt x="172" y="27"/>
                    </a:cubicBezTo>
                    <a:cubicBezTo>
                      <a:pt x="172" y="9"/>
                      <a:pt x="172" y="9"/>
                      <a:pt x="172" y="9"/>
                    </a:cubicBezTo>
                    <a:cubicBezTo>
                      <a:pt x="172" y="4"/>
                      <a:pt x="168" y="0"/>
                      <a:pt x="163" y="0"/>
                    </a:cubicBezTo>
                    <a:cubicBezTo>
                      <a:pt x="9" y="0"/>
                      <a:pt x="9" y="0"/>
                      <a:pt x="9" y="0"/>
                    </a:cubicBezTo>
                    <a:cubicBezTo>
                      <a:pt x="4" y="0"/>
                      <a:pt x="0" y="4"/>
                      <a:pt x="0" y="9"/>
                    </a:cubicBezTo>
                    <a:lnTo>
                      <a:pt x="0" y="27"/>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a:extLst>
                  <a:ext uri="{FF2B5EF4-FFF2-40B4-BE49-F238E27FC236}">
                    <a16:creationId xmlns:a16="http://schemas.microsoft.com/office/drawing/2014/main" id="{EBCF4F6E-D4C5-462E-BBFA-F928A9EF3DFE}"/>
                  </a:ext>
                </a:extLst>
              </p:cNvPr>
              <p:cNvSpPr>
                <a:spLocks/>
              </p:cNvSpPr>
              <p:nvPr/>
            </p:nvSpPr>
            <p:spPr bwMode="auto">
              <a:xfrm>
                <a:off x="-957263" y="5913437"/>
                <a:ext cx="258763" cy="134937"/>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32925550-17D1-435F-9FA9-49F85C764031}"/>
                  </a:ext>
                </a:extLst>
              </p:cNvPr>
              <p:cNvSpPr>
                <a:spLocks/>
              </p:cNvSpPr>
              <p:nvPr/>
            </p:nvSpPr>
            <p:spPr bwMode="auto">
              <a:xfrm>
                <a:off x="-1277938" y="4879974"/>
                <a:ext cx="433388" cy="1049337"/>
              </a:xfrm>
              <a:custGeom>
                <a:avLst/>
                <a:gdLst>
                  <a:gd name="T0" fmla="*/ 0 w 273"/>
                  <a:gd name="T1" fmla="*/ 0 h 661"/>
                  <a:gd name="T2" fmla="*/ 0 w 273"/>
                  <a:gd name="T3" fmla="*/ 0 h 661"/>
                  <a:gd name="T4" fmla="*/ 71 w 273"/>
                  <a:gd name="T5" fmla="*/ 0 h 661"/>
                  <a:gd name="T6" fmla="*/ 202 w 273"/>
                  <a:gd name="T7" fmla="*/ 0 h 661"/>
                  <a:gd name="T8" fmla="*/ 273 w 273"/>
                  <a:gd name="T9" fmla="*/ 0 h 661"/>
                  <a:gd name="T10" fmla="*/ 273 w 273"/>
                  <a:gd name="T11" fmla="*/ 90 h 661"/>
                  <a:gd name="T12" fmla="*/ 273 w 273"/>
                  <a:gd name="T13" fmla="*/ 661 h 661"/>
                  <a:gd name="T14" fmla="*/ 202 w 273"/>
                  <a:gd name="T15" fmla="*/ 661 h 661"/>
                  <a:gd name="T16" fmla="*/ 202 w 273"/>
                  <a:gd name="T17" fmla="*/ 90 h 661"/>
                  <a:gd name="T18" fmla="*/ 71 w 273"/>
                  <a:gd name="T19" fmla="*/ 90 h 661"/>
                  <a:gd name="T20" fmla="*/ 71 w 273"/>
                  <a:gd name="T21" fmla="*/ 661 h 661"/>
                  <a:gd name="T22" fmla="*/ 0 w 273"/>
                  <a:gd name="T23" fmla="*/ 661 h 661"/>
                  <a:gd name="T24" fmla="*/ 0 w 273"/>
                  <a:gd name="T25" fmla="*/ 90 h 661"/>
                  <a:gd name="T26" fmla="*/ 0 w 273"/>
                  <a:gd name="T27" fmla="*/ 90 h 661"/>
                  <a:gd name="T28" fmla="*/ 0 w 273"/>
                  <a:gd name="T29" fmla="*/ 0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3" h="661">
                    <a:moveTo>
                      <a:pt x="0" y="0"/>
                    </a:moveTo>
                    <a:lnTo>
                      <a:pt x="0" y="0"/>
                    </a:lnTo>
                    <a:lnTo>
                      <a:pt x="71" y="0"/>
                    </a:lnTo>
                    <a:lnTo>
                      <a:pt x="202" y="0"/>
                    </a:lnTo>
                    <a:lnTo>
                      <a:pt x="273" y="0"/>
                    </a:lnTo>
                    <a:lnTo>
                      <a:pt x="273" y="90"/>
                    </a:lnTo>
                    <a:lnTo>
                      <a:pt x="273" y="661"/>
                    </a:lnTo>
                    <a:lnTo>
                      <a:pt x="202" y="661"/>
                    </a:lnTo>
                    <a:lnTo>
                      <a:pt x="202" y="90"/>
                    </a:lnTo>
                    <a:lnTo>
                      <a:pt x="71" y="90"/>
                    </a:lnTo>
                    <a:lnTo>
                      <a:pt x="71" y="661"/>
                    </a:lnTo>
                    <a:lnTo>
                      <a:pt x="0" y="661"/>
                    </a:lnTo>
                    <a:lnTo>
                      <a:pt x="0" y="90"/>
                    </a:lnTo>
                    <a:lnTo>
                      <a:pt x="0" y="90"/>
                    </a:lnTo>
                    <a:lnTo>
                      <a:pt x="0" y="0"/>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CB2A2368-941C-43F8-B28C-C94ACD243AF4}"/>
                  </a:ext>
                </a:extLst>
              </p:cNvPr>
              <p:cNvSpPr>
                <a:spLocks/>
              </p:cNvSpPr>
              <p:nvPr/>
            </p:nvSpPr>
            <p:spPr bwMode="auto">
              <a:xfrm>
                <a:off x="-1277938" y="5913437"/>
                <a:ext cx="258763" cy="134937"/>
              </a:xfrm>
              <a:custGeom>
                <a:avLst/>
                <a:gdLst>
                  <a:gd name="T0" fmla="*/ 48 w 112"/>
                  <a:gd name="T1" fmla="*/ 0 h 59"/>
                  <a:gd name="T2" fmla="*/ 112 w 112"/>
                  <a:gd name="T3" fmla="*/ 59 h 59"/>
                  <a:gd name="T4" fmla="*/ 48 w 112"/>
                  <a:gd name="T5" fmla="*/ 59 h 59"/>
                  <a:gd name="T6" fmla="*/ 0 w 112"/>
                  <a:gd name="T7" fmla="*/ 59 h 59"/>
                  <a:gd name="T8" fmla="*/ 0 w 112"/>
                  <a:gd name="T9" fmla="*/ 0 h 59"/>
                  <a:gd name="T10" fmla="*/ 48 w 112"/>
                  <a:gd name="T11" fmla="*/ 0 h 59"/>
                </a:gdLst>
                <a:ahLst/>
                <a:cxnLst>
                  <a:cxn ang="0">
                    <a:pos x="T0" y="T1"/>
                  </a:cxn>
                  <a:cxn ang="0">
                    <a:pos x="T2" y="T3"/>
                  </a:cxn>
                  <a:cxn ang="0">
                    <a:pos x="T4" y="T5"/>
                  </a:cxn>
                  <a:cxn ang="0">
                    <a:pos x="T6" y="T7"/>
                  </a:cxn>
                  <a:cxn ang="0">
                    <a:pos x="T8" y="T9"/>
                  </a:cxn>
                  <a:cxn ang="0">
                    <a:pos x="T10" y="T11"/>
                  </a:cxn>
                </a:cxnLst>
                <a:rect l="0" t="0" r="r" b="b"/>
                <a:pathLst>
                  <a:path w="112" h="59">
                    <a:moveTo>
                      <a:pt x="48" y="0"/>
                    </a:moveTo>
                    <a:cubicBezTo>
                      <a:pt x="82" y="0"/>
                      <a:pt x="109" y="26"/>
                      <a:pt x="112" y="59"/>
                    </a:cubicBezTo>
                    <a:cubicBezTo>
                      <a:pt x="48" y="59"/>
                      <a:pt x="48" y="59"/>
                      <a:pt x="48" y="59"/>
                    </a:cubicBezTo>
                    <a:cubicBezTo>
                      <a:pt x="0" y="59"/>
                      <a:pt x="0" y="59"/>
                      <a:pt x="0" y="59"/>
                    </a:cubicBezTo>
                    <a:cubicBezTo>
                      <a:pt x="0" y="0"/>
                      <a:pt x="0" y="0"/>
                      <a:pt x="0" y="0"/>
                    </a:cubicBezTo>
                    <a:lnTo>
                      <a:pt x="48"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a:extLst>
                  <a:ext uri="{FF2B5EF4-FFF2-40B4-BE49-F238E27FC236}">
                    <a16:creationId xmlns:a16="http://schemas.microsoft.com/office/drawing/2014/main" id="{9EE844FB-D555-4A94-81B5-B024D6F0914D}"/>
                  </a:ext>
                </a:extLst>
              </p:cNvPr>
              <p:cNvSpPr>
                <a:spLocks/>
              </p:cNvSpPr>
              <p:nvPr/>
            </p:nvSpPr>
            <p:spPr bwMode="auto">
              <a:xfrm>
                <a:off x="-1435100" y="4105275"/>
                <a:ext cx="749300" cy="774700"/>
              </a:xfrm>
              <a:custGeom>
                <a:avLst/>
                <a:gdLst>
                  <a:gd name="T0" fmla="*/ 69 w 326"/>
                  <a:gd name="T1" fmla="*/ 0 h 338"/>
                  <a:gd name="T2" fmla="*/ 257 w 326"/>
                  <a:gd name="T3" fmla="*/ 0 h 338"/>
                  <a:gd name="T4" fmla="*/ 326 w 326"/>
                  <a:gd name="T5" fmla="*/ 69 h 338"/>
                  <a:gd name="T6" fmla="*/ 326 w 326"/>
                  <a:gd name="T7" fmla="*/ 127 h 338"/>
                  <a:gd name="T8" fmla="*/ 257 w 326"/>
                  <a:gd name="T9" fmla="*/ 127 h 338"/>
                  <a:gd name="T10" fmla="*/ 257 w 326"/>
                  <a:gd name="T11" fmla="*/ 338 h 338"/>
                  <a:gd name="T12" fmla="*/ 69 w 326"/>
                  <a:gd name="T13" fmla="*/ 338 h 338"/>
                  <a:gd name="T14" fmla="*/ 69 w 326"/>
                  <a:gd name="T15" fmla="*/ 127 h 338"/>
                  <a:gd name="T16" fmla="*/ 0 w 326"/>
                  <a:gd name="T17" fmla="*/ 127 h 338"/>
                  <a:gd name="T18" fmla="*/ 0 w 326"/>
                  <a:gd name="T19" fmla="*/ 69 h 338"/>
                  <a:gd name="T20" fmla="*/ 69 w 326"/>
                  <a:gd name="T21"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6" h="338">
                    <a:moveTo>
                      <a:pt x="69" y="0"/>
                    </a:moveTo>
                    <a:cubicBezTo>
                      <a:pt x="257" y="0"/>
                      <a:pt x="257" y="0"/>
                      <a:pt x="257" y="0"/>
                    </a:cubicBezTo>
                    <a:cubicBezTo>
                      <a:pt x="295" y="0"/>
                      <a:pt x="326" y="31"/>
                      <a:pt x="326" y="69"/>
                    </a:cubicBezTo>
                    <a:cubicBezTo>
                      <a:pt x="326" y="127"/>
                      <a:pt x="326" y="127"/>
                      <a:pt x="326" y="127"/>
                    </a:cubicBezTo>
                    <a:cubicBezTo>
                      <a:pt x="257" y="127"/>
                      <a:pt x="257" y="127"/>
                      <a:pt x="257" y="127"/>
                    </a:cubicBezTo>
                    <a:cubicBezTo>
                      <a:pt x="257" y="338"/>
                      <a:pt x="257" y="338"/>
                      <a:pt x="257" y="338"/>
                    </a:cubicBezTo>
                    <a:cubicBezTo>
                      <a:pt x="69" y="338"/>
                      <a:pt x="69" y="338"/>
                      <a:pt x="69" y="338"/>
                    </a:cubicBezTo>
                    <a:cubicBezTo>
                      <a:pt x="69" y="127"/>
                      <a:pt x="69" y="127"/>
                      <a:pt x="69" y="127"/>
                    </a:cubicBezTo>
                    <a:cubicBezTo>
                      <a:pt x="0" y="127"/>
                      <a:pt x="0" y="127"/>
                      <a:pt x="0" y="127"/>
                    </a:cubicBezTo>
                    <a:cubicBezTo>
                      <a:pt x="0" y="69"/>
                      <a:pt x="0" y="69"/>
                      <a:pt x="0" y="69"/>
                    </a:cubicBezTo>
                    <a:cubicBezTo>
                      <a:pt x="0" y="31"/>
                      <a:pt x="31" y="0"/>
                      <a:pt x="69" y="0"/>
                    </a:cubicBezTo>
                    <a:close/>
                  </a:path>
                </a:pathLst>
              </a:custGeom>
              <a:solidFill>
                <a:srgbClr val="969696"/>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
                <a:extLst>
                  <a:ext uri="{FF2B5EF4-FFF2-40B4-BE49-F238E27FC236}">
                    <a16:creationId xmlns:a16="http://schemas.microsoft.com/office/drawing/2014/main" id="{1787978E-2BF2-413B-8ACB-9B8EABB14282}"/>
                  </a:ext>
                </a:extLst>
              </p:cNvPr>
              <p:cNvSpPr>
                <a:spLocks/>
              </p:cNvSpPr>
              <p:nvPr/>
            </p:nvSpPr>
            <p:spPr bwMode="auto">
              <a:xfrm>
                <a:off x="-823913" y="4395787"/>
                <a:ext cx="266700" cy="400050"/>
              </a:xfrm>
              <a:custGeom>
                <a:avLst/>
                <a:gdLst>
                  <a:gd name="T0" fmla="*/ 44 w 116"/>
                  <a:gd name="T1" fmla="*/ 174 h 174"/>
                  <a:gd name="T2" fmla="*/ 116 w 116"/>
                  <a:gd name="T3" fmla="*/ 174 h 174"/>
                  <a:gd name="T4" fmla="*/ 116 w 116"/>
                  <a:gd name="T5" fmla="*/ 124 h 174"/>
                  <a:gd name="T6" fmla="*/ 51 w 116"/>
                  <a:gd name="T7" fmla="*/ 124 h 174"/>
                  <a:gd name="T8" fmla="*/ 51 w 116"/>
                  <a:gd name="T9" fmla="*/ 0 h 174"/>
                  <a:gd name="T10" fmla="*/ 0 w 116"/>
                  <a:gd name="T11" fmla="*/ 0 h 174"/>
                  <a:gd name="T12" fmla="*/ 0 w 116"/>
                  <a:gd name="T13" fmla="*/ 131 h 174"/>
                  <a:gd name="T14" fmla="*/ 44 w 116"/>
                  <a:gd name="T15" fmla="*/ 174 h 1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74">
                    <a:moveTo>
                      <a:pt x="44" y="174"/>
                    </a:moveTo>
                    <a:cubicBezTo>
                      <a:pt x="116" y="174"/>
                      <a:pt x="116" y="174"/>
                      <a:pt x="116" y="174"/>
                    </a:cubicBezTo>
                    <a:cubicBezTo>
                      <a:pt x="116" y="124"/>
                      <a:pt x="116" y="124"/>
                      <a:pt x="116" y="124"/>
                    </a:cubicBezTo>
                    <a:cubicBezTo>
                      <a:pt x="51" y="124"/>
                      <a:pt x="51" y="124"/>
                      <a:pt x="51" y="124"/>
                    </a:cubicBezTo>
                    <a:cubicBezTo>
                      <a:pt x="51" y="0"/>
                      <a:pt x="51" y="0"/>
                      <a:pt x="51" y="0"/>
                    </a:cubicBezTo>
                    <a:cubicBezTo>
                      <a:pt x="0" y="0"/>
                      <a:pt x="0" y="0"/>
                      <a:pt x="0" y="0"/>
                    </a:cubicBezTo>
                    <a:cubicBezTo>
                      <a:pt x="0" y="131"/>
                      <a:pt x="0" y="131"/>
                      <a:pt x="0" y="131"/>
                    </a:cubicBezTo>
                    <a:cubicBezTo>
                      <a:pt x="0" y="155"/>
                      <a:pt x="20" y="174"/>
                      <a:pt x="44" y="174"/>
                    </a:cubicBez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1">
                <a:extLst>
                  <a:ext uri="{FF2B5EF4-FFF2-40B4-BE49-F238E27FC236}">
                    <a16:creationId xmlns:a16="http://schemas.microsoft.com/office/drawing/2014/main" id="{75406852-3A5A-466F-9166-F1EE1F4A9EC5}"/>
                  </a:ext>
                </a:extLst>
              </p:cNvPr>
              <p:cNvSpPr>
                <a:spLocks noChangeArrowheads="1"/>
              </p:cNvSpPr>
              <p:nvPr/>
            </p:nvSpPr>
            <p:spPr bwMode="auto">
              <a:xfrm>
                <a:off x="-1414463" y="4395787"/>
                <a:ext cx="114300" cy="693737"/>
              </a:xfrm>
              <a:prstGeom prst="rect">
                <a:avLst/>
              </a:prstGeom>
              <a:solidFill>
                <a:srgbClr val="6D563D"/>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2">
                <a:extLst>
                  <a:ext uri="{FF2B5EF4-FFF2-40B4-BE49-F238E27FC236}">
                    <a16:creationId xmlns:a16="http://schemas.microsoft.com/office/drawing/2014/main" id="{001049BB-1445-4D80-9B28-620A79E95DCA}"/>
                  </a:ext>
                </a:extLst>
              </p:cNvPr>
              <p:cNvSpPr>
                <a:spLocks/>
              </p:cNvSpPr>
              <p:nvPr/>
            </p:nvSpPr>
            <p:spPr bwMode="auto">
              <a:xfrm>
                <a:off x="-1417638" y="4970462"/>
                <a:ext cx="117475" cy="236537"/>
              </a:xfrm>
              <a:custGeom>
                <a:avLst/>
                <a:gdLst>
                  <a:gd name="T0" fmla="*/ 51 w 51"/>
                  <a:gd name="T1" fmla="*/ 0 h 103"/>
                  <a:gd name="T2" fmla="*/ 51 w 51"/>
                  <a:gd name="T3" fmla="*/ 103 h 103"/>
                  <a:gd name="T4" fmla="*/ 0 w 51"/>
                  <a:gd name="T5" fmla="*/ 52 h 103"/>
                  <a:gd name="T6" fmla="*/ 51 w 51"/>
                  <a:gd name="T7" fmla="*/ 0 h 103"/>
                </a:gdLst>
                <a:ahLst/>
                <a:cxnLst>
                  <a:cxn ang="0">
                    <a:pos x="T0" y="T1"/>
                  </a:cxn>
                  <a:cxn ang="0">
                    <a:pos x="T2" y="T3"/>
                  </a:cxn>
                  <a:cxn ang="0">
                    <a:pos x="T4" y="T5"/>
                  </a:cxn>
                  <a:cxn ang="0">
                    <a:pos x="T6" y="T7"/>
                  </a:cxn>
                </a:cxnLst>
                <a:rect l="0" t="0" r="r" b="b"/>
                <a:pathLst>
                  <a:path w="51" h="103">
                    <a:moveTo>
                      <a:pt x="51" y="0"/>
                    </a:moveTo>
                    <a:cubicBezTo>
                      <a:pt x="51" y="103"/>
                      <a:pt x="51" y="103"/>
                      <a:pt x="51" y="103"/>
                    </a:cubicBezTo>
                    <a:cubicBezTo>
                      <a:pt x="23" y="103"/>
                      <a:pt x="0" y="80"/>
                      <a:pt x="0" y="52"/>
                    </a:cubicBezTo>
                    <a:cubicBezTo>
                      <a:pt x="0" y="23"/>
                      <a:pt x="23" y="0"/>
                      <a:pt x="51" y="0"/>
                    </a:cubicBez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a:extLst>
                  <a:ext uri="{FF2B5EF4-FFF2-40B4-BE49-F238E27FC236}">
                    <a16:creationId xmlns:a16="http://schemas.microsoft.com/office/drawing/2014/main" id="{E4C53214-ADEC-424F-A0E9-D97B7CDCADA7}"/>
                  </a:ext>
                </a:extLst>
              </p:cNvPr>
              <p:cNvSpPr>
                <a:spLocks/>
              </p:cNvSpPr>
              <p:nvPr/>
            </p:nvSpPr>
            <p:spPr bwMode="auto">
              <a:xfrm>
                <a:off x="-674688" y="4678362"/>
                <a:ext cx="233363" cy="117475"/>
              </a:xfrm>
              <a:custGeom>
                <a:avLst/>
                <a:gdLst>
                  <a:gd name="T0" fmla="*/ 0 w 102"/>
                  <a:gd name="T1" fmla="*/ 0 h 51"/>
                  <a:gd name="T2" fmla="*/ 102 w 102"/>
                  <a:gd name="T3" fmla="*/ 0 h 51"/>
                  <a:gd name="T4" fmla="*/ 51 w 102"/>
                  <a:gd name="T5" fmla="*/ 51 h 51"/>
                  <a:gd name="T6" fmla="*/ 0 w 102"/>
                  <a:gd name="T7" fmla="*/ 0 h 51"/>
                </a:gdLst>
                <a:ahLst/>
                <a:cxnLst>
                  <a:cxn ang="0">
                    <a:pos x="T0" y="T1"/>
                  </a:cxn>
                  <a:cxn ang="0">
                    <a:pos x="T2" y="T3"/>
                  </a:cxn>
                  <a:cxn ang="0">
                    <a:pos x="T4" y="T5"/>
                  </a:cxn>
                  <a:cxn ang="0">
                    <a:pos x="T6" y="T7"/>
                  </a:cxn>
                </a:cxnLst>
                <a:rect l="0" t="0" r="r" b="b"/>
                <a:pathLst>
                  <a:path w="102" h="51">
                    <a:moveTo>
                      <a:pt x="0" y="0"/>
                    </a:moveTo>
                    <a:cubicBezTo>
                      <a:pt x="102" y="0"/>
                      <a:pt x="102" y="0"/>
                      <a:pt x="102" y="0"/>
                    </a:cubicBezTo>
                    <a:cubicBezTo>
                      <a:pt x="102" y="28"/>
                      <a:pt x="79" y="51"/>
                      <a:pt x="51" y="51"/>
                    </a:cubicBezTo>
                    <a:cubicBezTo>
                      <a:pt x="23" y="51"/>
                      <a:pt x="0" y="28"/>
                      <a:pt x="0" y="0"/>
                    </a:cubicBez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7">
                <a:extLst>
                  <a:ext uri="{FF2B5EF4-FFF2-40B4-BE49-F238E27FC236}">
                    <a16:creationId xmlns:a16="http://schemas.microsoft.com/office/drawing/2014/main" id="{A455A639-9702-42D1-8D02-F1492EB31917}"/>
                  </a:ext>
                </a:extLst>
              </p:cNvPr>
              <p:cNvSpPr>
                <a:spLocks/>
              </p:cNvSpPr>
              <p:nvPr/>
            </p:nvSpPr>
            <p:spPr bwMode="auto">
              <a:xfrm>
                <a:off x="-1130300" y="3946525"/>
                <a:ext cx="138113" cy="227012"/>
              </a:xfrm>
              <a:custGeom>
                <a:avLst/>
                <a:gdLst>
                  <a:gd name="T0" fmla="*/ 44 w 87"/>
                  <a:gd name="T1" fmla="*/ 143 h 143"/>
                  <a:gd name="T2" fmla="*/ 87 w 87"/>
                  <a:gd name="T3" fmla="*/ 100 h 143"/>
                  <a:gd name="T4" fmla="*/ 87 w 87"/>
                  <a:gd name="T5" fmla="*/ 0 h 143"/>
                  <a:gd name="T6" fmla="*/ 0 w 87"/>
                  <a:gd name="T7" fmla="*/ 0 h 143"/>
                  <a:gd name="T8" fmla="*/ 0 w 87"/>
                  <a:gd name="T9" fmla="*/ 100 h 143"/>
                  <a:gd name="T10" fmla="*/ 44 w 87"/>
                  <a:gd name="T11" fmla="*/ 143 h 143"/>
                </a:gdLst>
                <a:ahLst/>
                <a:cxnLst>
                  <a:cxn ang="0">
                    <a:pos x="T0" y="T1"/>
                  </a:cxn>
                  <a:cxn ang="0">
                    <a:pos x="T2" y="T3"/>
                  </a:cxn>
                  <a:cxn ang="0">
                    <a:pos x="T4" y="T5"/>
                  </a:cxn>
                  <a:cxn ang="0">
                    <a:pos x="T6" y="T7"/>
                  </a:cxn>
                  <a:cxn ang="0">
                    <a:pos x="T8" y="T9"/>
                  </a:cxn>
                  <a:cxn ang="0">
                    <a:pos x="T10" y="T11"/>
                  </a:cxn>
                </a:cxnLst>
                <a:rect l="0" t="0" r="r" b="b"/>
                <a:pathLst>
                  <a:path w="87" h="143">
                    <a:moveTo>
                      <a:pt x="44" y="143"/>
                    </a:moveTo>
                    <a:lnTo>
                      <a:pt x="87" y="100"/>
                    </a:lnTo>
                    <a:lnTo>
                      <a:pt x="87" y="0"/>
                    </a:lnTo>
                    <a:lnTo>
                      <a:pt x="0" y="0"/>
                    </a:lnTo>
                    <a:lnTo>
                      <a:pt x="0" y="100"/>
                    </a:lnTo>
                    <a:lnTo>
                      <a:pt x="44" y="14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8">
                <a:extLst>
                  <a:ext uri="{FF2B5EF4-FFF2-40B4-BE49-F238E27FC236}">
                    <a16:creationId xmlns:a16="http://schemas.microsoft.com/office/drawing/2014/main" id="{1A2C1A71-D683-430F-BBCC-65E20E812710}"/>
                  </a:ext>
                </a:extLst>
              </p:cNvPr>
              <p:cNvSpPr>
                <a:spLocks/>
              </p:cNvSpPr>
              <p:nvPr/>
            </p:nvSpPr>
            <p:spPr bwMode="auto">
              <a:xfrm>
                <a:off x="-1130300" y="3946525"/>
                <a:ext cx="138113" cy="119062"/>
              </a:xfrm>
              <a:custGeom>
                <a:avLst/>
                <a:gdLst>
                  <a:gd name="T0" fmla="*/ 60 w 60"/>
                  <a:gd name="T1" fmla="*/ 48 h 52"/>
                  <a:gd name="T2" fmla="*/ 30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0" y="51"/>
                      <a:pt x="40" y="52"/>
                      <a:pt x="30" y="52"/>
                    </a:cubicBezTo>
                    <a:cubicBezTo>
                      <a:pt x="20" y="52"/>
                      <a:pt x="10" y="51"/>
                      <a:pt x="0" y="48"/>
                    </a:cubicBezTo>
                    <a:cubicBezTo>
                      <a:pt x="0" y="0"/>
                      <a:pt x="0" y="0"/>
                      <a:pt x="0" y="0"/>
                    </a:cubicBezTo>
                    <a:cubicBezTo>
                      <a:pt x="60" y="0"/>
                      <a:pt x="60" y="0"/>
                      <a:pt x="60" y="0"/>
                    </a:cubicBezTo>
                    <a:lnTo>
                      <a:pt x="60" y="48"/>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9">
                <a:extLst>
                  <a:ext uri="{FF2B5EF4-FFF2-40B4-BE49-F238E27FC236}">
                    <a16:creationId xmlns:a16="http://schemas.microsoft.com/office/drawing/2014/main" id="{ECCAAE67-2949-4D77-93DB-858BC0033C21}"/>
                  </a:ext>
                </a:extLst>
              </p:cNvPr>
              <p:cNvSpPr>
                <a:spLocks/>
              </p:cNvSpPr>
              <p:nvPr/>
            </p:nvSpPr>
            <p:spPr bwMode="auto">
              <a:xfrm>
                <a:off x="-1223963" y="3568700"/>
                <a:ext cx="323850" cy="219075"/>
              </a:xfrm>
              <a:custGeom>
                <a:avLst/>
                <a:gdLst>
                  <a:gd name="T0" fmla="*/ 71 w 141"/>
                  <a:gd name="T1" fmla="*/ 0 h 96"/>
                  <a:gd name="T2" fmla="*/ 141 w 141"/>
                  <a:gd name="T3" fmla="*/ 70 h 96"/>
                  <a:gd name="T4" fmla="*/ 141 w 141"/>
                  <a:gd name="T5" fmla="*/ 96 h 96"/>
                  <a:gd name="T6" fmla="*/ 0 w 141"/>
                  <a:gd name="T7" fmla="*/ 96 h 96"/>
                  <a:gd name="T8" fmla="*/ 0 w 141"/>
                  <a:gd name="T9" fmla="*/ 70 h 96"/>
                  <a:gd name="T10" fmla="*/ 71 w 141"/>
                  <a:gd name="T11" fmla="*/ 0 h 96"/>
                </a:gdLst>
                <a:ahLst/>
                <a:cxnLst>
                  <a:cxn ang="0">
                    <a:pos x="T0" y="T1"/>
                  </a:cxn>
                  <a:cxn ang="0">
                    <a:pos x="T2" y="T3"/>
                  </a:cxn>
                  <a:cxn ang="0">
                    <a:pos x="T4" y="T5"/>
                  </a:cxn>
                  <a:cxn ang="0">
                    <a:pos x="T6" y="T7"/>
                  </a:cxn>
                  <a:cxn ang="0">
                    <a:pos x="T8" y="T9"/>
                  </a:cxn>
                  <a:cxn ang="0">
                    <a:pos x="T10" y="T11"/>
                  </a:cxn>
                </a:cxnLst>
                <a:rect l="0" t="0" r="r" b="b"/>
                <a:pathLst>
                  <a:path w="141" h="96">
                    <a:moveTo>
                      <a:pt x="71" y="0"/>
                    </a:moveTo>
                    <a:cubicBezTo>
                      <a:pt x="109" y="0"/>
                      <a:pt x="141" y="31"/>
                      <a:pt x="141" y="70"/>
                    </a:cubicBezTo>
                    <a:cubicBezTo>
                      <a:pt x="141" y="96"/>
                      <a:pt x="141" y="96"/>
                      <a:pt x="141" y="96"/>
                    </a:cubicBezTo>
                    <a:cubicBezTo>
                      <a:pt x="0" y="96"/>
                      <a:pt x="0" y="96"/>
                      <a:pt x="0" y="96"/>
                    </a:cubicBezTo>
                    <a:cubicBezTo>
                      <a:pt x="0" y="70"/>
                      <a:pt x="0" y="70"/>
                      <a:pt x="0" y="70"/>
                    </a:cubicBezTo>
                    <a:cubicBezTo>
                      <a:pt x="0" y="31"/>
                      <a:pt x="32" y="0"/>
                      <a:pt x="7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0">
                <a:extLst>
                  <a:ext uri="{FF2B5EF4-FFF2-40B4-BE49-F238E27FC236}">
                    <a16:creationId xmlns:a16="http://schemas.microsoft.com/office/drawing/2014/main" id="{99EE9FF2-84A0-4DC1-A462-7C0417E4F955}"/>
                  </a:ext>
                </a:extLst>
              </p:cNvPr>
              <p:cNvSpPr>
                <a:spLocks/>
              </p:cNvSpPr>
              <p:nvPr/>
            </p:nvSpPr>
            <p:spPr bwMode="auto">
              <a:xfrm>
                <a:off x="-1223963" y="3735387"/>
                <a:ext cx="323850" cy="303212"/>
              </a:xfrm>
              <a:custGeom>
                <a:avLst/>
                <a:gdLst>
                  <a:gd name="T0" fmla="*/ 141 w 141"/>
                  <a:gd name="T1" fmla="*/ 0 h 132"/>
                  <a:gd name="T2" fmla="*/ 141 w 141"/>
                  <a:gd name="T3" fmla="*/ 109 h 132"/>
                  <a:gd name="T4" fmla="*/ 71 w 141"/>
                  <a:gd name="T5" fmla="*/ 132 h 132"/>
                  <a:gd name="T6" fmla="*/ 0 w 141"/>
                  <a:gd name="T7" fmla="*/ 109 h 132"/>
                  <a:gd name="T8" fmla="*/ 0 w 141"/>
                  <a:gd name="T9" fmla="*/ 0 h 132"/>
                  <a:gd name="T10" fmla="*/ 141 w 141"/>
                  <a:gd name="T11" fmla="*/ 0 h 132"/>
                </a:gdLst>
                <a:ahLst/>
                <a:cxnLst>
                  <a:cxn ang="0">
                    <a:pos x="T0" y="T1"/>
                  </a:cxn>
                  <a:cxn ang="0">
                    <a:pos x="T2" y="T3"/>
                  </a:cxn>
                  <a:cxn ang="0">
                    <a:pos x="T4" y="T5"/>
                  </a:cxn>
                  <a:cxn ang="0">
                    <a:pos x="T6" y="T7"/>
                  </a:cxn>
                  <a:cxn ang="0">
                    <a:pos x="T8" y="T9"/>
                  </a:cxn>
                  <a:cxn ang="0">
                    <a:pos x="T10" y="T11"/>
                  </a:cxn>
                </a:cxnLst>
                <a:rect l="0" t="0" r="r" b="b"/>
                <a:pathLst>
                  <a:path w="141" h="132">
                    <a:moveTo>
                      <a:pt x="141" y="0"/>
                    </a:moveTo>
                    <a:cubicBezTo>
                      <a:pt x="141" y="109"/>
                      <a:pt x="141" y="109"/>
                      <a:pt x="141" y="109"/>
                    </a:cubicBezTo>
                    <a:cubicBezTo>
                      <a:pt x="122" y="124"/>
                      <a:pt x="97" y="132"/>
                      <a:pt x="71" y="132"/>
                    </a:cubicBezTo>
                    <a:cubicBezTo>
                      <a:pt x="45" y="132"/>
                      <a:pt x="20" y="124"/>
                      <a:pt x="0" y="109"/>
                    </a:cubicBezTo>
                    <a:cubicBezTo>
                      <a:pt x="0" y="0"/>
                      <a:pt x="0" y="0"/>
                      <a:pt x="0" y="0"/>
                    </a:cubicBezTo>
                    <a:lnTo>
                      <a:pt x="141" y="0"/>
                    </a:lnTo>
                    <a:close/>
                  </a:path>
                </a:pathLst>
              </a:custGeom>
              <a:solidFill>
                <a:srgbClr val="6D563D"/>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1">
                <a:extLst>
                  <a:ext uri="{FF2B5EF4-FFF2-40B4-BE49-F238E27FC236}">
                    <a16:creationId xmlns:a16="http://schemas.microsoft.com/office/drawing/2014/main" id="{D64C40BE-06C5-4A76-81AB-33A636D74B5D}"/>
                  </a:ext>
                </a:extLst>
              </p:cNvPr>
              <p:cNvSpPr>
                <a:spLocks noChangeArrowheads="1"/>
              </p:cNvSpPr>
              <p:nvPr/>
            </p:nvSpPr>
            <p:spPr bwMode="auto">
              <a:xfrm>
                <a:off x="-1414463" y="4395787"/>
                <a:ext cx="114300" cy="34925"/>
              </a:xfrm>
              <a:prstGeom prst="rect">
                <a:avLst/>
              </a:prstGeom>
              <a:solidFill>
                <a:srgbClr val="4937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22">
                <a:extLst>
                  <a:ext uri="{FF2B5EF4-FFF2-40B4-BE49-F238E27FC236}">
                    <a16:creationId xmlns:a16="http://schemas.microsoft.com/office/drawing/2014/main" id="{997F7574-3492-49E4-A402-9509BE7C69A4}"/>
                  </a:ext>
                </a:extLst>
              </p:cNvPr>
              <p:cNvSpPr>
                <a:spLocks noChangeArrowheads="1"/>
              </p:cNvSpPr>
              <p:nvPr/>
            </p:nvSpPr>
            <p:spPr bwMode="auto">
              <a:xfrm>
                <a:off x="-823913" y="4395787"/>
                <a:ext cx="117475" cy="34925"/>
              </a:xfrm>
              <a:prstGeom prst="rect">
                <a:avLst/>
              </a:prstGeom>
              <a:solidFill>
                <a:srgbClr val="4937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8">
              <a:extLst>
                <a:ext uri="{FF2B5EF4-FFF2-40B4-BE49-F238E27FC236}">
                  <a16:creationId xmlns:a16="http://schemas.microsoft.com/office/drawing/2014/main" id="{7AC8C414-E55F-4085-8AB5-937053A8F992}"/>
                </a:ext>
              </a:extLst>
            </p:cNvPr>
            <p:cNvGrpSpPr/>
            <p:nvPr/>
          </p:nvGrpSpPr>
          <p:grpSpPr>
            <a:xfrm>
              <a:off x="6695274" y="4708915"/>
              <a:ext cx="1367958" cy="723155"/>
              <a:chOff x="6002213" y="3425254"/>
              <a:chExt cx="1587625" cy="723258"/>
            </a:xfrm>
            <a:solidFill>
              <a:schemeClr val="accent1"/>
            </a:solidFill>
          </p:grpSpPr>
          <p:sp>
            <p:nvSpPr>
              <p:cNvPr id="24" name="Rectangle 23">
                <a:extLst>
                  <a:ext uri="{FF2B5EF4-FFF2-40B4-BE49-F238E27FC236}">
                    <a16:creationId xmlns:a16="http://schemas.microsoft.com/office/drawing/2014/main" id="{8338D38A-E7DA-4998-9BC8-C7F9DA735945}"/>
                  </a:ext>
                </a:extLst>
              </p:cNvPr>
              <p:cNvSpPr/>
              <p:nvPr/>
            </p:nvSpPr>
            <p:spPr bwMode="auto">
              <a:xfrm>
                <a:off x="6002213" y="3425254"/>
                <a:ext cx="1587625" cy="21602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C62F763C-EAE1-4432-AD2F-6426EF943DF8}"/>
                  </a:ext>
                </a:extLst>
              </p:cNvPr>
              <p:cNvSpPr/>
              <p:nvPr/>
            </p:nvSpPr>
            <p:spPr bwMode="auto">
              <a:xfrm>
                <a:off x="6002213" y="3932488"/>
                <a:ext cx="1587625" cy="21602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26" name="Group 1">
              <a:extLst>
                <a:ext uri="{FF2B5EF4-FFF2-40B4-BE49-F238E27FC236}">
                  <a16:creationId xmlns:a16="http://schemas.microsoft.com/office/drawing/2014/main" id="{88225204-E12D-470F-8DD9-514A07E8CEEE}"/>
                </a:ext>
              </a:extLst>
            </p:cNvPr>
            <p:cNvGrpSpPr/>
            <p:nvPr/>
          </p:nvGrpSpPr>
          <p:grpSpPr>
            <a:xfrm>
              <a:off x="8835050" y="4497434"/>
              <a:ext cx="2173790" cy="1736093"/>
              <a:chOff x="8860829" y="4509886"/>
              <a:chExt cx="2174098" cy="1736339"/>
            </a:xfrm>
          </p:grpSpPr>
          <p:sp>
            <p:nvSpPr>
              <p:cNvPr id="27" name="Oval 12">
                <a:extLst>
                  <a:ext uri="{FF2B5EF4-FFF2-40B4-BE49-F238E27FC236}">
                    <a16:creationId xmlns:a16="http://schemas.microsoft.com/office/drawing/2014/main" id="{F8EE4A15-FBF8-4633-A9EA-14D93C10562D}"/>
                  </a:ext>
                </a:extLst>
              </p:cNvPr>
              <p:cNvSpPr/>
              <p:nvPr/>
            </p:nvSpPr>
            <p:spPr bwMode="auto">
              <a:xfrm>
                <a:off x="8860829" y="5970914"/>
                <a:ext cx="2174098" cy="275311"/>
              </a:xfrm>
              <a:prstGeom prst="ellipse">
                <a:avLst/>
              </a:prstGeom>
              <a:solidFill>
                <a:schemeClr val="bg1">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8" name="Group 14">
                <a:extLst>
                  <a:ext uri="{FF2B5EF4-FFF2-40B4-BE49-F238E27FC236}">
                    <a16:creationId xmlns:a16="http://schemas.microsoft.com/office/drawing/2014/main" id="{DAF372BD-EC59-40D4-8712-AE9DADB31DA3}"/>
                  </a:ext>
                </a:extLst>
              </p:cNvPr>
              <p:cNvGrpSpPr/>
              <p:nvPr/>
            </p:nvGrpSpPr>
            <p:grpSpPr>
              <a:xfrm rot="2001771">
                <a:off x="9266604" y="4509886"/>
                <a:ext cx="1453360" cy="1618491"/>
                <a:chOff x="8504238" y="4584705"/>
                <a:chExt cx="1236752" cy="1377271"/>
              </a:xfrm>
            </p:grpSpPr>
            <p:sp>
              <p:nvSpPr>
                <p:cNvPr id="29" name="Oval 17">
                  <a:extLst>
                    <a:ext uri="{FF2B5EF4-FFF2-40B4-BE49-F238E27FC236}">
                      <a16:creationId xmlns:a16="http://schemas.microsoft.com/office/drawing/2014/main" id="{02167034-0DEF-4533-A05F-09D187ABCC14}"/>
                    </a:ext>
                  </a:extLst>
                </p:cNvPr>
                <p:cNvSpPr/>
                <p:nvPr/>
              </p:nvSpPr>
              <p:spPr bwMode="auto">
                <a:xfrm>
                  <a:off x="8504238" y="4725224"/>
                  <a:ext cx="1236752" cy="1236752"/>
                </a:xfrm>
                <a:prstGeom prst="ellipse">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0" name="Oval 18">
                  <a:extLst>
                    <a:ext uri="{FF2B5EF4-FFF2-40B4-BE49-F238E27FC236}">
                      <a16:creationId xmlns:a16="http://schemas.microsoft.com/office/drawing/2014/main" id="{BC03871E-8505-458F-9C5B-B34A0F090759}"/>
                    </a:ext>
                  </a:extLst>
                </p:cNvPr>
                <p:cNvSpPr/>
                <p:nvPr/>
              </p:nvSpPr>
              <p:spPr bwMode="auto">
                <a:xfrm>
                  <a:off x="8618558" y="5282139"/>
                  <a:ext cx="504056" cy="504056"/>
                </a:xfrm>
                <a:prstGeom prst="ellipse">
                  <a:avLst/>
                </a:prstGeom>
                <a:solidFill>
                  <a:schemeClr val="tx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31" name="Group 19">
                  <a:extLst>
                    <a:ext uri="{FF2B5EF4-FFF2-40B4-BE49-F238E27FC236}">
                      <a16:creationId xmlns:a16="http://schemas.microsoft.com/office/drawing/2014/main" id="{1AD5D49E-C2FF-4B09-9700-5E78D6A4C175}"/>
                    </a:ext>
                  </a:extLst>
                </p:cNvPr>
                <p:cNvGrpSpPr/>
                <p:nvPr/>
              </p:nvGrpSpPr>
              <p:grpSpPr>
                <a:xfrm>
                  <a:off x="8952456" y="4584705"/>
                  <a:ext cx="340316" cy="220585"/>
                  <a:chOff x="8964163" y="4017555"/>
                  <a:chExt cx="340316" cy="366035"/>
                </a:xfrm>
              </p:grpSpPr>
              <p:sp>
                <p:nvSpPr>
                  <p:cNvPr id="32" name="Freeform 20">
                    <a:extLst>
                      <a:ext uri="{FF2B5EF4-FFF2-40B4-BE49-F238E27FC236}">
                        <a16:creationId xmlns:a16="http://schemas.microsoft.com/office/drawing/2014/main" id="{AE400344-141D-4C81-9579-F801C642516E}"/>
                      </a:ext>
                    </a:extLst>
                  </p:cNvPr>
                  <p:cNvSpPr/>
                  <p:nvPr/>
                </p:nvSpPr>
                <p:spPr bwMode="auto">
                  <a:xfrm>
                    <a:off x="8964163" y="4051662"/>
                    <a:ext cx="340316" cy="331928"/>
                  </a:xfrm>
                  <a:custGeom>
                    <a:avLst/>
                    <a:gdLst>
                      <a:gd name="connsiteX0" fmla="*/ 0 w 340316"/>
                      <a:gd name="connsiteY0" fmla="*/ 0 h 331928"/>
                      <a:gd name="connsiteX1" fmla="*/ 340316 w 340316"/>
                      <a:gd name="connsiteY1" fmla="*/ 0 h 331928"/>
                      <a:gd name="connsiteX2" fmla="*/ 340316 w 340316"/>
                      <a:gd name="connsiteY2" fmla="*/ 290681 h 331928"/>
                      <a:gd name="connsiteX3" fmla="*/ 170158 w 340316"/>
                      <a:gd name="connsiteY3" fmla="*/ 331928 h 331928"/>
                      <a:gd name="connsiteX4" fmla="*/ 0 w 340316"/>
                      <a:gd name="connsiteY4" fmla="*/ 290681 h 331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316" h="331928">
                        <a:moveTo>
                          <a:pt x="0" y="0"/>
                        </a:moveTo>
                        <a:lnTo>
                          <a:pt x="340316" y="0"/>
                        </a:lnTo>
                        <a:lnTo>
                          <a:pt x="340316" y="290681"/>
                        </a:lnTo>
                        <a:cubicBezTo>
                          <a:pt x="340316" y="313461"/>
                          <a:pt x="264134" y="331928"/>
                          <a:pt x="170158" y="331928"/>
                        </a:cubicBezTo>
                        <a:cubicBezTo>
                          <a:pt x="76182" y="331928"/>
                          <a:pt x="0" y="313461"/>
                          <a:pt x="0" y="290681"/>
                        </a:cubicBezTo>
                        <a:close/>
                      </a:path>
                    </a:pathLst>
                  </a:cu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Oval 21">
                    <a:extLst>
                      <a:ext uri="{FF2B5EF4-FFF2-40B4-BE49-F238E27FC236}">
                        <a16:creationId xmlns:a16="http://schemas.microsoft.com/office/drawing/2014/main" id="{E10C2D34-759F-412C-9E43-EFCA4BB8DC4F}"/>
                      </a:ext>
                    </a:extLst>
                  </p:cNvPr>
                  <p:cNvSpPr/>
                  <p:nvPr/>
                </p:nvSpPr>
                <p:spPr bwMode="auto">
                  <a:xfrm>
                    <a:off x="8964163" y="4017555"/>
                    <a:ext cx="340316" cy="82493"/>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grpSp>
        <p:sp>
          <p:nvSpPr>
            <p:cNvPr id="34" name="Freeform 15">
              <a:extLst>
                <a:ext uri="{FF2B5EF4-FFF2-40B4-BE49-F238E27FC236}">
                  <a16:creationId xmlns:a16="http://schemas.microsoft.com/office/drawing/2014/main" id="{9415FBE8-A091-4889-B4AA-3BADEF3CE768}"/>
                </a:ext>
              </a:extLst>
            </p:cNvPr>
            <p:cNvSpPr/>
            <p:nvPr/>
          </p:nvSpPr>
          <p:spPr bwMode="auto">
            <a:xfrm rot="1768747">
              <a:off x="10249052" y="4071726"/>
              <a:ext cx="304379" cy="541279"/>
            </a:xfrm>
            <a:custGeom>
              <a:avLst/>
              <a:gdLst>
                <a:gd name="connsiteX0" fmla="*/ 399384 w 399384"/>
                <a:gd name="connsiteY0" fmla="*/ 710227 h 710227"/>
                <a:gd name="connsiteX1" fmla="*/ 313659 w 399384"/>
                <a:gd name="connsiteY1" fmla="*/ 400664 h 710227"/>
                <a:gd name="connsiteX2" fmla="*/ 13621 w 399384"/>
                <a:gd name="connsiteY2" fmla="*/ 348277 h 710227"/>
                <a:gd name="connsiteX3" fmla="*/ 51721 w 399384"/>
                <a:gd name="connsiteY3" fmla="*/ 29189 h 710227"/>
                <a:gd name="connsiteX4" fmla="*/ 56484 w 399384"/>
                <a:gd name="connsiteY4" fmla="*/ 33952 h 710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384" h="710227">
                  <a:moveTo>
                    <a:pt x="399384" y="710227"/>
                  </a:moveTo>
                  <a:cubicBezTo>
                    <a:pt x="388668" y="585608"/>
                    <a:pt x="377953" y="460989"/>
                    <a:pt x="313659" y="400664"/>
                  </a:cubicBezTo>
                  <a:cubicBezTo>
                    <a:pt x="249365" y="340339"/>
                    <a:pt x="57277" y="410189"/>
                    <a:pt x="13621" y="348277"/>
                  </a:cubicBezTo>
                  <a:cubicBezTo>
                    <a:pt x="-30035" y="286364"/>
                    <a:pt x="44577" y="81576"/>
                    <a:pt x="51721" y="29189"/>
                  </a:cubicBezTo>
                  <a:cubicBezTo>
                    <a:pt x="58865" y="-23198"/>
                    <a:pt x="57674" y="5377"/>
                    <a:pt x="56484" y="33952"/>
                  </a:cubicBezTo>
                </a:path>
              </a:pathLst>
            </a:cu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563"/>
              <a:endParaRPr lang="en-US">
                <a:solidFill>
                  <a:srgbClr val="FFFFFF"/>
                </a:solidFill>
                <a:latin typeface="Segoe UI"/>
              </a:endParaRPr>
            </a:p>
          </p:txBody>
        </p:sp>
        <p:sp>
          <p:nvSpPr>
            <p:cNvPr id="35" name="Freeform 87">
              <a:extLst>
                <a:ext uri="{FF2B5EF4-FFF2-40B4-BE49-F238E27FC236}">
                  <a16:creationId xmlns:a16="http://schemas.microsoft.com/office/drawing/2014/main" id="{25D15BD9-E97B-4B00-9E1E-97F71BF20DB2}"/>
                </a:ext>
              </a:extLst>
            </p:cNvPr>
            <p:cNvSpPr>
              <a:spLocks noChangeAspect="1" noEditPoints="1"/>
            </p:cNvSpPr>
            <p:nvPr/>
          </p:nvSpPr>
          <p:spPr bwMode="auto">
            <a:xfrm>
              <a:off x="10236907" y="3847933"/>
              <a:ext cx="423676" cy="407968"/>
            </a:xfrm>
            <a:custGeom>
              <a:avLst/>
              <a:gdLst>
                <a:gd name="T0" fmla="*/ 255 w 388"/>
                <a:gd name="T1" fmla="*/ 58 h 374"/>
                <a:gd name="T2" fmla="*/ 236 w 388"/>
                <a:gd name="T3" fmla="*/ 36 h 374"/>
                <a:gd name="T4" fmla="*/ 196 w 388"/>
                <a:gd name="T5" fmla="*/ 110 h 374"/>
                <a:gd name="T6" fmla="*/ 204 w 388"/>
                <a:gd name="T7" fmla="*/ 138 h 374"/>
                <a:gd name="T8" fmla="*/ 266 w 388"/>
                <a:gd name="T9" fmla="*/ 121 h 374"/>
                <a:gd name="T10" fmla="*/ 221 w 388"/>
                <a:gd name="T11" fmla="*/ 157 h 374"/>
                <a:gd name="T12" fmla="*/ 295 w 388"/>
                <a:gd name="T13" fmla="*/ 140 h 374"/>
                <a:gd name="T14" fmla="*/ 336 w 388"/>
                <a:gd name="T15" fmla="*/ 130 h 374"/>
                <a:gd name="T16" fmla="*/ 323 w 388"/>
                <a:gd name="T17" fmla="*/ 203 h 374"/>
                <a:gd name="T18" fmla="*/ 233 w 388"/>
                <a:gd name="T19" fmla="*/ 169 h 374"/>
                <a:gd name="T20" fmla="*/ 276 w 388"/>
                <a:gd name="T21" fmla="*/ 202 h 374"/>
                <a:gd name="T22" fmla="*/ 315 w 388"/>
                <a:gd name="T23" fmla="*/ 234 h 374"/>
                <a:gd name="T24" fmla="*/ 334 w 388"/>
                <a:gd name="T25" fmla="*/ 212 h 374"/>
                <a:gd name="T26" fmla="*/ 266 w 388"/>
                <a:gd name="T27" fmla="*/ 286 h 374"/>
                <a:gd name="T28" fmla="*/ 240 w 388"/>
                <a:gd name="T29" fmla="*/ 223 h 374"/>
                <a:gd name="T30" fmla="*/ 213 w 388"/>
                <a:gd name="T31" fmla="*/ 210 h 374"/>
                <a:gd name="T32" fmla="*/ 241 w 388"/>
                <a:gd name="T33" fmla="*/ 290 h 374"/>
                <a:gd name="T34" fmla="*/ 257 w 388"/>
                <a:gd name="T35" fmla="*/ 316 h 374"/>
                <a:gd name="T36" fmla="*/ 103 w 388"/>
                <a:gd name="T37" fmla="*/ 112 h 374"/>
                <a:gd name="T38" fmla="*/ 174 w 388"/>
                <a:gd name="T39" fmla="*/ 153 h 374"/>
                <a:gd name="T40" fmla="*/ 161 w 388"/>
                <a:gd name="T41" fmla="*/ 119 h 374"/>
                <a:gd name="T42" fmla="*/ 84 w 388"/>
                <a:gd name="T43" fmla="*/ 86 h 374"/>
                <a:gd name="T44" fmla="*/ 62 w 388"/>
                <a:gd name="T45" fmla="*/ 105 h 374"/>
                <a:gd name="T46" fmla="*/ 163 w 388"/>
                <a:gd name="T47" fmla="*/ 189 h 374"/>
                <a:gd name="T48" fmla="*/ 80 w 388"/>
                <a:gd name="T49" fmla="*/ 250 h 374"/>
                <a:gd name="T50" fmla="*/ 85 w 388"/>
                <a:gd name="T51" fmla="*/ 283 h 374"/>
                <a:gd name="T52" fmla="*/ 109 w 388"/>
                <a:gd name="T53" fmla="*/ 248 h 374"/>
                <a:gd name="T54" fmla="*/ 171 w 388"/>
                <a:gd name="T55" fmla="*/ 195 h 374"/>
                <a:gd name="T56" fmla="*/ 163 w 388"/>
                <a:gd name="T57" fmla="*/ 260 h 374"/>
                <a:gd name="T58" fmla="*/ 161 w 388"/>
                <a:gd name="T59" fmla="*/ 318 h 374"/>
                <a:gd name="T60" fmla="*/ 186 w 388"/>
                <a:gd name="T61" fmla="*/ 299 h 374"/>
                <a:gd name="T62" fmla="*/ 194 w 388"/>
                <a:gd name="T63" fmla="*/ 214 h 374"/>
                <a:gd name="T64" fmla="*/ 248 w 388"/>
                <a:gd name="T65" fmla="*/ 342 h 374"/>
                <a:gd name="T66" fmla="*/ 279 w 388"/>
                <a:gd name="T67" fmla="*/ 345 h 374"/>
                <a:gd name="T68" fmla="*/ 359 w 388"/>
                <a:gd name="T69" fmla="*/ 263 h 374"/>
                <a:gd name="T70" fmla="*/ 356 w 388"/>
                <a:gd name="T71" fmla="*/ 230 h 374"/>
                <a:gd name="T72" fmla="*/ 358 w 388"/>
                <a:gd name="T73" fmla="*/ 136 h 374"/>
                <a:gd name="T74" fmla="*/ 383 w 388"/>
                <a:gd name="T75" fmla="*/ 114 h 374"/>
                <a:gd name="T76" fmla="*/ 278 w 388"/>
                <a:gd name="T77" fmla="*/ 2 h 374"/>
                <a:gd name="T78" fmla="*/ 32 w 388"/>
                <a:gd name="T79" fmla="*/ 120 h 374"/>
                <a:gd name="T80" fmla="*/ 28 w 388"/>
                <a:gd name="T81" fmla="*/ 87 h 374"/>
                <a:gd name="T82" fmla="*/ 71 w 388"/>
                <a:gd name="T83" fmla="*/ 288 h 374"/>
                <a:gd name="T84" fmla="*/ 71 w 388"/>
                <a:gd name="T85" fmla="*/ 322 h 374"/>
                <a:gd name="T86" fmla="*/ 71 w 388"/>
                <a:gd name="T87" fmla="*/ 288 h 374"/>
                <a:gd name="T88" fmla="*/ 170 w 388"/>
                <a:gd name="T89" fmla="*/ 374 h 374"/>
                <a:gd name="T90" fmla="*/ 170 w 388"/>
                <a:gd name="T91" fmla="*/ 341 h 374"/>
                <a:gd name="T92" fmla="*/ 82 w 388"/>
                <a:gd name="T93" fmla="*/ 179 h 374"/>
                <a:gd name="T94" fmla="*/ 157 w 388"/>
                <a:gd name="T95" fmla="*/ 172 h 374"/>
                <a:gd name="T96" fmla="*/ 102 w 388"/>
                <a:gd name="T97" fmla="*/ 150 h 374"/>
                <a:gd name="T98" fmla="*/ 43 w 388"/>
                <a:gd name="T99" fmla="*/ 175 h 374"/>
                <a:gd name="T100" fmla="*/ 52 w 388"/>
                <a:gd name="T101" fmla="*/ 200 h 374"/>
                <a:gd name="T102" fmla="*/ 19 w 388"/>
                <a:gd name="T103" fmla="*/ 231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8" h="374">
                  <a:moveTo>
                    <a:pt x="224" y="94"/>
                  </a:moveTo>
                  <a:cubicBezTo>
                    <a:pt x="229" y="87"/>
                    <a:pt x="234" y="80"/>
                    <a:pt x="239" y="74"/>
                  </a:cubicBezTo>
                  <a:cubicBezTo>
                    <a:pt x="242" y="71"/>
                    <a:pt x="245" y="68"/>
                    <a:pt x="247" y="65"/>
                  </a:cubicBezTo>
                  <a:cubicBezTo>
                    <a:pt x="250" y="62"/>
                    <a:pt x="253" y="59"/>
                    <a:pt x="255" y="58"/>
                  </a:cubicBezTo>
                  <a:cubicBezTo>
                    <a:pt x="256" y="57"/>
                    <a:pt x="257" y="57"/>
                    <a:pt x="257" y="56"/>
                  </a:cubicBezTo>
                  <a:cubicBezTo>
                    <a:pt x="260" y="53"/>
                    <a:pt x="261" y="50"/>
                    <a:pt x="261" y="46"/>
                  </a:cubicBezTo>
                  <a:cubicBezTo>
                    <a:pt x="261" y="42"/>
                    <a:pt x="259" y="38"/>
                    <a:pt x="256" y="36"/>
                  </a:cubicBezTo>
                  <a:cubicBezTo>
                    <a:pt x="251" y="30"/>
                    <a:pt x="241" y="31"/>
                    <a:pt x="236" y="36"/>
                  </a:cubicBezTo>
                  <a:cubicBezTo>
                    <a:pt x="232" y="41"/>
                    <a:pt x="230" y="44"/>
                    <a:pt x="227" y="48"/>
                  </a:cubicBezTo>
                  <a:cubicBezTo>
                    <a:pt x="224" y="52"/>
                    <a:pt x="222" y="55"/>
                    <a:pt x="219" y="60"/>
                  </a:cubicBezTo>
                  <a:cubicBezTo>
                    <a:pt x="214" y="67"/>
                    <a:pt x="210" y="75"/>
                    <a:pt x="206" y="84"/>
                  </a:cubicBezTo>
                  <a:cubicBezTo>
                    <a:pt x="202" y="92"/>
                    <a:pt x="199" y="101"/>
                    <a:pt x="196" y="110"/>
                  </a:cubicBezTo>
                  <a:cubicBezTo>
                    <a:pt x="194" y="117"/>
                    <a:pt x="192" y="126"/>
                    <a:pt x="191" y="137"/>
                  </a:cubicBezTo>
                  <a:cubicBezTo>
                    <a:pt x="191" y="140"/>
                    <a:pt x="193" y="143"/>
                    <a:pt x="196" y="144"/>
                  </a:cubicBezTo>
                  <a:cubicBezTo>
                    <a:pt x="196" y="144"/>
                    <a:pt x="197" y="144"/>
                    <a:pt x="197" y="144"/>
                  </a:cubicBezTo>
                  <a:cubicBezTo>
                    <a:pt x="200" y="144"/>
                    <a:pt x="203" y="142"/>
                    <a:pt x="204" y="138"/>
                  </a:cubicBezTo>
                  <a:cubicBezTo>
                    <a:pt x="205" y="132"/>
                    <a:pt x="208" y="124"/>
                    <a:pt x="212" y="115"/>
                  </a:cubicBezTo>
                  <a:cubicBezTo>
                    <a:pt x="215" y="108"/>
                    <a:pt x="219" y="101"/>
                    <a:pt x="224" y="94"/>
                  </a:cubicBezTo>
                  <a:close/>
                  <a:moveTo>
                    <a:pt x="269" y="121"/>
                  </a:moveTo>
                  <a:cubicBezTo>
                    <a:pt x="266" y="121"/>
                    <a:pt x="266" y="121"/>
                    <a:pt x="266" y="121"/>
                  </a:cubicBezTo>
                  <a:cubicBezTo>
                    <a:pt x="257" y="124"/>
                    <a:pt x="249" y="127"/>
                    <a:pt x="240" y="131"/>
                  </a:cubicBezTo>
                  <a:cubicBezTo>
                    <a:pt x="234" y="135"/>
                    <a:pt x="225" y="139"/>
                    <a:pt x="217" y="146"/>
                  </a:cubicBezTo>
                  <a:cubicBezTo>
                    <a:pt x="214" y="148"/>
                    <a:pt x="213" y="151"/>
                    <a:pt x="215" y="154"/>
                  </a:cubicBezTo>
                  <a:cubicBezTo>
                    <a:pt x="216" y="156"/>
                    <a:pt x="218" y="157"/>
                    <a:pt x="221" y="157"/>
                  </a:cubicBezTo>
                  <a:cubicBezTo>
                    <a:pt x="222" y="157"/>
                    <a:pt x="223" y="157"/>
                    <a:pt x="224" y="156"/>
                  </a:cubicBezTo>
                  <a:cubicBezTo>
                    <a:pt x="230" y="153"/>
                    <a:pt x="238" y="150"/>
                    <a:pt x="246" y="147"/>
                  </a:cubicBezTo>
                  <a:cubicBezTo>
                    <a:pt x="254" y="145"/>
                    <a:pt x="262" y="143"/>
                    <a:pt x="271" y="142"/>
                  </a:cubicBezTo>
                  <a:cubicBezTo>
                    <a:pt x="279" y="141"/>
                    <a:pt x="287" y="140"/>
                    <a:pt x="295" y="140"/>
                  </a:cubicBezTo>
                  <a:cubicBezTo>
                    <a:pt x="299" y="140"/>
                    <a:pt x="303" y="140"/>
                    <a:pt x="307" y="140"/>
                  </a:cubicBezTo>
                  <a:cubicBezTo>
                    <a:pt x="310" y="140"/>
                    <a:pt x="315" y="141"/>
                    <a:pt x="318" y="141"/>
                  </a:cubicBezTo>
                  <a:cubicBezTo>
                    <a:pt x="320" y="142"/>
                    <a:pt x="321" y="142"/>
                    <a:pt x="321" y="142"/>
                  </a:cubicBezTo>
                  <a:cubicBezTo>
                    <a:pt x="330" y="142"/>
                    <a:pt x="336" y="137"/>
                    <a:pt x="336" y="130"/>
                  </a:cubicBezTo>
                  <a:cubicBezTo>
                    <a:pt x="336" y="121"/>
                    <a:pt x="328" y="117"/>
                    <a:pt x="322" y="116"/>
                  </a:cubicBezTo>
                  <a:cubicBezTo>
                    <a:pt x="317" y="116"/>
                    <a:pt x="306" y="114"/>
                    <a:pt x="294" y="115"/>
                  </a:cubicBezTo>
                  <a:cubicBezTo>
                    <a:pt x="284" y="116"/>
                    <a:pt x="276" y="118"/>
                    <a:pt x="269" y="121"/>
                  </a:cubicBezTo>
                  <a:close/>
                  <a:moveTo>
                    <a:pt x="323" y="203"/>
                  </a:moveTo>
                  <a:cubicBezTo>
                    <a:pt x="319" y="201"/>
                    <a:pt x="315" y="198"/>
                    <a:pt x="311" y="196"/>
                  </a:cubicBezTo>
                  <a:cubicBezTo>
                    <a:pt x="303" y="191"/>
                    <a:pt x="295" y="187"/>
                    <a:pt x="286" y="183"/>
                  </a:cubicBezTo>
                  <a:cubicBezTo>
                    <a:pt x="278" y="180"/>
                    <a:pt x="269" y="176"/>
                    <a:pt x="260" y="174"/>
                  </a:cubicBezTo>
                  <a:cubicBezTo>
                    <a:pt x="250" y="171"/>
                    <a:pt x="241" y="170"/>
                    <a:pt x="233" y="169"/>
                  </a:cubicBezTo>
                  <a:cubicBezTo>
                    <a:pt x="229" y="169"/>
                    <a:pt x="227" y="172"/>
                    <a:pt x="226" y="175"/>
                  </a:cubicBezTo>
                  <a:cubicBezTo>
                    <a:pt x="225" y="179"/>
                    <a:pt x="228" y="182"/>
                    <a:pt x="232" y="183"/>
                  </a:cubicBezTo>
                  <a:cubicBezTo>
                    <a:pt x="239" y="184"/>
                    <a:pt x="246" y="187"/>
                    <a:pt x="255" y="190"/>
                  </a:cubicBezTo>
                  <a:cubicBezTo>
                    <a:pt x="262" y="194"/>
                    <a:pt x="269" y="197"/>
                    <a:pt x="276" y="202"/>
                  </a:cubicBezTo>
                  <a:cubicBezTo>
                    <a:pt x="284" y="206"/>
                    <a:pt x="290" y="211"/>
                    <a:pt x="297" y="216"/>
                  </a:cubicBezTo>
                  <a:cubicBezTo>
                    <a:pt x="300" y="219"/>
                    <a:pt x="303" y="222"/>
                    <a:pt x="306" y="224"/>
                  </a:cubicBezTo>
                  <a:cubicBezTo>
                    <a:pt x="309" y="227"/>
                    <a:pt x="312" y="230"/>
                    <a:pt x="314" y="232"/>
                  </a:cubicBezTo>
                  <a:cubicBezTo>
                    <a:pt x="314" y="233"/>
                    <a:pt x="315" y="233"/>
                    <a:pt x="315" y="234"/>
                  </a:cubicBezTo>
                  <a:cubicBezTo>
                    <a:pt x="318" y="236"/>
                    <a:pt x="321" y="238"/>
                    <a:pt x="325" y="238"/>
                  </a:cubicBezTo>
                  <a:cubicBezTo>
                    <a:pt x="329" y="238"/>
                    <a:pt x="333" y="236"/>
                    <a:pt x="336" y="233"/>
                  </a:cubicBezTo>
                  <a:cubicBezTo>
                    <a:pt x="338" y="230"/>
                    <a:pt x="339" y="226"/>
                    <a:pt x="339" y="222"/>
                  </a:cubicBezTo>
                  <a:cubicBezTo>
                    <a:pt x="339" y="218"/>
                    <a:pt x="337" y="215"/>
                    <a:pt x="334" y="212"/>
                  </a:cubicBezTo>
                  <a:cubicBezTo>
                    <a:pt x="330" y="209"/>
                    <a:pt x="327" y="206"/>
                    <a:pt x="323" y="203"/>
                  </a:cubicBezTo>
                  <a:close/>
                  <a:moveTo>
                    <a:pt x="257" y="316"/>
                  </a:moveTo>
                  <a:cubicBezTo>
                    <a:pt x="264" y="316"/>
                    <a:pt x="269" y="309"/>
                    <a:pt x="268" y="301"/>
                  </a:cubicBezTo>
                  <a:cubicBezTo>
                    <a:pt x="268" y="294"/>
                    <a:pt x="267" y="290"/>
                    <a:pt x="266" y="286"/>
                  </a:cubicBezTo>
                  <a:cubicBezTo>
                    <a:pt x="266" y="284"/>
                    <a:pt x="266" y="282"/>
                    <a:pt x="265" y="280"/>
                  </a:cubicBezTo>
                  <a:cubicBezTo>
                    <a:pt x="265" y="278"/>
                    <a:pt x="264" y="275"/>
                    <a:pt x="263" y="272"/>
                  </a:cubicBezTo>
                  <a:cubicBezTo>
                    <a:pt x="261" y="264"/>
                    <a:pt x="257" y="255"/>
                    <a:pt x="253" y="247"/>
                  </a:cubicBezTo>
                  <a:cubicBezTo>
                    <a:pt x="249" y="238"/>
                    <a:pt x="245" y="230"/>
                    <a:pt x="240" y="223"/>
                  </a:cubicBezTo>
                  <a:cubicBezTo>
                    <a:pt x="236" y="217"/>
                    <a:pt x="230" y="209"/>
                    <a:pt x="222" y="201"/>
                  </a:cubicBezTo>
                  <a:cubicBezTo>
                    <a:pt x="220" y="199"/>
                    <a:pt x="216" y="199"/>
                    <a:pt x="214" y="201"/>
                  </a:cubicBezTo>
                  <a:cubicBezTo>
                    <a:pt x="213" y="202"/>
                    <a:pt x="212" y="203"/>
                    <a:pt x="212" y="205"/>
                  </a:cubicBezTo>
                  <a:cubicBezTo>
                    <a:pt x="211" y="207"/>
                    <a:pt x="212" y="208"/>
                    <a:pt x="213" y="210"/>
                  </a:cubicBezTo>
                  <a:cubicBezTo>
                    <a:pt x="217" y="216"/>
                    <a:pt x="221" y="223"/>
                    <a:pt x="225" y="231"/>
                  </a:cubicBezTo>
                  <a:cubicBezTo>
                    <a:pt x="229" y="238"/>
                    <a:pt x="231" y="246"/>
                    <a:pt x="234" y="254"/>
                  </a:cubicBezTo>
                  <a:cubicBezTo>
                    <a:pt x="236" y="262"/>
                    <a:pt x="238" y="270"/>
                    <a:pt x="239" y="278"/>
                  </a:cubicBezTo>
                  <a:cubicBezTo>
                    <a:pt x="240" y="282"/>
                    <a:pt x="240" y="286"/>
                    <a:pt x="241" y="290"/>
                  </a:cubicBezTo>
                  <a:cubicBezTo>
                    <a:pt x="241" y="294"/>
                    <a:pt x="241" y="303"/>
                    <a:pt x="241" y="304"/>
                  </a:cubicBezTo>
                  <a:cubicBezTo>
                    <a:pt x="241" y="307"/>
                    <a:pt x="242" y="310"/>
                    <a:pt x="245" y="313"/>
                  </a:cubicBezTo>
                  <a:cubicBezTo>
                    <a:pt x="247" y="315"/>
                    <a:pt x="251" y="317"/>
                    <a:pt x="255" y="317"/>
                  </a:cubicBezTo>
                  <a:cubicBezTo>
                    <a:pt x="255" y="317"/>
                    <a:pt x="256" y="317"/>
                    <a:pt x="257" y="316"/>
                  </a:cubicBezTo>
                  <a:close/>
                  <a:moveTo>
                    <a:pt x="78" y="113"/>
                  </a:moveTo>
                  <a:cubicBezTo>
                    <a:pt x="79" y="113"/>
                    <a:pt x="80" y="113"/>
                    <a:pt x="81" y="113"/>
                  </a:cubicBezTo>
                  <a:cubicBezTo>
                    <a:pt x="84" y="112"/>
                    <a:pt x="90" y="112"/>
                    <a:pt x="91" y="111"/>
                  </a:cubicBezTo>
                  <a:cubicBezTo>
                    <a:pt x="95" y="111"/>
                    <a:pt x="99" y="111"/>
                    <a:pt x="103" y="112"/>
                  </a:cubicBezTo>
                  <a:cubicBezTo>
                    <a:pt x="111" y="113"/>
                    <a:pt x="120" y="115"/>
                    <a:pt x="127" y="118"/>
                  </a:cubicBezTo>
                  <a:cubicBezTo>
                    <a:pt x="135" y="122"/>
                    <a:pt x="143" y="126"/>
                    <a:pt x="150" y="132"/>
                  </a:cubicBezTo>
                  <a:cubicBezTo>
                    <a:pt x="158" y="137"/>
                    <a:pt x="164" y="144"/>
                    <a:pt x="168" y="150"/>
                  </a:cubicBezTo>
                  <a:cubicBezTo>
                    <a:pt x="170" y="152"/>
                    <a:pt x="172" y="153"/>
                    <a:pt x="174" y="153"/>
                  </a:cubicBezTo>
                  <a:cubicBezTo>
                    <a:pt x="175" y="153"/>
                    <a:pt x="175" y="153"/>
                    <a:pt x="176" y="152"/>
                  </a:cubicBezTo>
                  <a:cubicBezTo>
                    <a:pt x="178" y="151"/>
                    <a:pt x="179" y="150"/>
                    <a:pt x="179" y="149"/>
                  </a:cubicBezTo>
                  <a:cubicBezTo>
                    <a:pt x="180" y="147"/>
                    <a:pt x="180" y="145"/>
                    <a:pt x="179" y="144"/>
                  </a:cubicBezTo>
                  <a:cubicBezTo>
                    <a:pt x="174" y="133"/>
                    <a:pt x="167" y="125"/>
                    <a:pt x="161" y="119"/>
                  </a:cubicBezTo>
                  <a:cubicBezTo>
                    <a:pt x="154" y="112"/>
                    <a:pt x="146" y="106"/>
                    <a:pt x="137" y="100"/>
                  </a:cubicBezTo>
                  <a:cubicBezTo>
                    <a:pt x="128" y="94"/>
                    <a:pt x="118" y="90"/>
                    <a:pt x="108" y="88"/>
                  </a:cubicBezTo>
                  <a:cubicBezTo>
                    <a:pt x="103" y="86"/>
                    <a:pt x="97" y="86"/>
                    <a:pt x="92" y="86"/>
                  </a:cubicBezTo>
                  <a:cubicBezTo>
                    <a:pt x="89" y="85"/>
                    <a:pt x="87" y="86"/>
                    <a:pt x="84" y="86"/>
                  </a:cubicBezTo>
                  <a:cubicBezTo>
                    <a:pt x="84" y="86"/>
                    <a:pt x="84" y="86"/>
                    <a:pt x="84" y="86"/>
                  </a:cubicBezTo>
                  <a:cubicBezTo>
                    <a:pt x="81" y="86"/>
                    <a:pt x="74" y="85"/>
                    <a:pt x="70" y="86"/>
                  </a:cubicBezTo>
                  <a:cubicBezTo>
                    <a:pt x="67" y="88"/>
                    <a:pt x="64" y="90"/>
                    <a:pt x="62" y="94"/>
                  </a:cubicBezTo>
                  <a:cubicBezTo>
                    <a:pt x="61" y="97"/>
                    <a:pt x="61" y="101"/>
                    <a:pt x="62" y="105"/>
                  </a:cubicBezTo>
                  <a:cubicBezTo>
                    <a:pt x="64" y="111"/>
                    <a:pt x="72" y="113"/>
                    <a:pt x="78" y="113"/>
                  </a:cubicBezTo>
                  <a:close/>
                  <a:moveTo>
                    <a:pt x="171" y="195"/>
                  </a:moveTo>
                  <a:cubicBezTo>
                    <a:pt x="170" y="192"/>
                    <a:pt x="167" y="189"/>
                    <a:pt x="163" y="189"/>
                  </a:cubicBezTo>
                  <a:cubicBezTo>
                    <a:pt x="163" y="189"/>
                    <a:pt x="163" y="189"/>
                    <a:pt x="163" y="189"/>
                  </a:cubicBezTo>
                  <a:cubicBezTo>
                    <a:pt x="153" y="189"/>
                    <a:pt x="144" y="192"/>
                    <a:pt x="133" y="196"/>
                  </a:cubicBezTo>
                  <a:cubicBezTo>
                    <a:pt x="124" y="200"/>
                    <a:pt x="115" y="205"/>
                    <a:pt x="107" y="212"/>
                  </a:cubicBezTo>
                  <a:cubicBezTo>
                    <a:pt x="100" y="219"/>
                    <a:pt x="93" y="227"/>
                    <a:pt x="87" y="236"/>
                  </a:cubicBezTo>
                  <a:cubicBezTo>
                    <a:pt x="85" y="240"/>
                    <a:pt x="82" y="245"/>
                    <a:pt x="80" y="250"/>
                  </a:cubicBezTo>
                  <a:cubicBezTo>
                    <a:pt x="78" y="254"/>
                    <a:pt x="76" y="259"/>
                    <a:pt x="74" y="265"/>
                  </a:cubicBezTo>
                  <a:cubicBezTo>
                    <a:pt x="73" y="265"/>
                    <a:pt x="73" y="266"/>
                    <a:pt x="73" y="267"/>
                  </a:cubicBezTo>
                  <a:cubicBezTo>
                    <a:pt x="73" y="271"/>
                    <a:pt x="73" y="274"/>
                    <a:pt x="76" y="277"/>
                  </a:cubicBezTo>
                  <a:cubicBezTo>
                    <a:pt x="78" y="281"/>
                    <a:pt x="81" y="283"/>
                    <a:pt x="85" y="283"/>
                  </a:cubicBezTo>
                  <a:cubicBezTo>
                    <a:pt x="86" y="283"/>
                    <a:pt x="87" y="283"/>
                    <a:pt x="87" y="283"/>
                  </a:cubicBezTo>
                  <a:cubicBezTo>
                    <a:pt x="95" y="283"/>
                    <a:pt x="100" y="278"/>
                    <a:pt x="102" y="271"/>
                  </a:cubicBezTo>
                  <a:cubicBezTo>
                    <a:pt x="102" y="268"/>
                    <a:pt x="103" y="264"/>
                    <a:pt x="105" y="260"/>
                  </a:cubicBezTo>
                  <a:cubicBezTo>
                    <a:pt x="106" y="256"/>
                    <a:pt x="108" y="252"/>
                    <a:pt x="109" y="248"/>
                  </a:cubicBezTo>
                  <a:cubicBezTo>
                    <a:pt x="113" y="241"/>
                    <a:pt x="117" y="233"/>
                    <a:pt x="122" y="227"/>
                  </a:cubicBezTo>
                  <a:cubicBezTo>
                    <a:pt x="128" y="221"/>
                    <a:pt x="134" y="215"/>
                    <a:pt x="141" y="211"/>
                  </a:cubicBezTo>
                  <a:cubicBezTo>
                    <a:pt x="149" y="207"/>
                    <a:pt x="157" y="204"/>
                    <a:pt x="165" y="202"/>
                  </a:cubicBezTo>
                  <a:cubicBezTo>
                    <a:pt x="168" y="201"/>
                    <a:pt x="171" y="199"/>
                    <a:pt x="171" y="195"/>
                  </a:cubicBezTo>
                  <a:close/>
                  <a:moveTo>
                    <a:pt x="191" y="205"/>
                  </a:moveTo>
                  <a:cubicBezTo>
                    <a:pt x="187" y="203"/>
                    <a:pt x="183" y="204"/>
                    <a:pt x="181" y="207"/>
                  </a:cubicBezTo>
                  <a:cubicBezTo>
                    <a:pt x="175" y="217"/>
                    <a:pt x="172" y="225"/>
                    <a:pt x="170" y="233"/>
                  </a:cubicBezTo>
                  <a:cubicBezTo>
                    <a:pt x="167" y="242"/>
                    <a:pt x="165" y="250"/>
                    <a:pt x="163" y="260"/>
                  </a:cubicBezTo>
                  <a:cubicBezTo>
                    <a:pt x="161" y="269"/>
                    <a:pt x="160" y="278"/>
                    <a:pt x="160" y="287"/>
                  </a:cubicBezTo>
                  <a:cubicBezTo>
                    <a:pt x="159" y="292"/>
                    <a:pt x="159" y="297"/>
                    <a:pt x="159" y="301"/>
                  </a:cubicBezTo>
                  <a:cubicBezTo>
                    <a:pt x="160" y="305"/>
                    <a:pt x="160" y="310"/>
                    <a:pt x="160" y="316"/>
                  </a:cubicBezTo>
                  <a:cubicBezTo>
                    <a:pt x="161" y="316"/>
                    <a:pt x="161" y="317"/>
                    <a:pt x="161" y="318"/>
                  </a:cubicBezTo>
                  <a:cubicBezTo>
                    <a:pt x="163" y="324"/>
                    <a:pt x="168" y="328"/>
                    <a:pt x="175" y="328"/>
                  </a:cubicBezTo>
                  <a:cubicBezTo>
                    <a:pt x="176" y="328"/>
                    <a:pt x="178" y="328"/>
                    <a:pt x="179" y="328"/>
                  </a:cubicBezTo>
                  <a:cubicBezTo>
                    <a:pt x="186" y="325"/>
                    <a:pt x="191" y="317"/>
                    <a:pt x="189" y="310"/>
                  </a:cubicBezTo>
                  <a:cubicBezTo>
                    <a:pt x="188" y="306"/>
                    <a:pt x="187" y="301"/>
                    <a:pt x="186" y="299"/>
                  </a:cubicBezTo>
                  <a:cubicBezTo>
                    <a:pt x="186" y="295"/>
                    <a:pt x="185" y="291"/>
                    <a:pt x="185" y="287"/>
                  </a:cubicBezTo>
                  <a:cubicBezTo>
                    <a:pt x="184" y="278"/>
                    <a:pt x="184" y="270"/>
                    <a:pt x="184" y="262"/>
                  </a:cubicBezTo>
                  <a:cubicBezTo>
                    <a:pt x="185" y="253"/>
                    <a:pt x="185" y="245"/>
                    <a:pt x="187" y="237"/>
                  </a:cubicBezTo>
                  <a:cubicBezTo>
                    <a:pt x="189" y="228"/>
                    <a:pt x="191" y="221"/>
                    <a:pt x="194" y="214"/>
                  </a:cubicBezTo>
                  <a:cubicBezTo>
                    <a:pt x="195" y="211"/>
                    <a:pt x="194" y="207"/>
                    <a:pt x="191" y="205"/>
                  </a:cubicBezTo>
                  <a:close/>
                  <a:moveTo>
                    <a:pt x="263" y="333"/>
                  </a:moveTo>
                  <a:cubicBezTo>
                    <a:pt x="261" y="333"/>
                    <a:pt x="260" y="333"/>
                    <a:pt x="258" y="334"/>
                  </a:cubicBezTo>
                  <a:cubicBezTo>
                    <a:pt x="254" y="335"/>
                    <a:pt x="250" y="338"/>
                    <a:pt x="248" y="342"/>
                  </a:cubicBezTo>
                  <a:cubicBezTo>
                    <a:pt x="246" y="345"/>
                    <a:pt x="245" y="350"/>
                    <a:pt x="246" y="354"/>
                  </a:cubicBezTo>
                  <a:cubicBezTo>
                    <a:pt x="248" y="362"/>
                    <a:pt x="255" y="367"/>
                    <a:pt x="262" y="367"/>
                  </a:cubicBezTo>
                  <a:cubicBezTo>
                    <a:pt x="264" y="367"/>
                    <a:pt x="265" y="366"/>
                    <a:pt x="267" y="366"/>
                  </a:cubicBezTo>
                  <a:cubicBezTo>
                    <a:pt x="276" y="364"/>
                    <a:pt x="281" y="354"/>
                    <a:pt x="279" y="345"/>
                  </a:cubicBezTo>
                  <a:cubicBezTo>
                    <a:pt x="277" y="338"/>
                    <a:pt x="270" y="333"/>
                    <a:pt x="263" y="333"/>
                  </a:cubicBezTo>
                  <a:close/>
                  <a:moveTo>
                    <a:pt x="356" y="230"/>
                  </a:moveTo>
                  <a:cubicBezTo>
                    <a:pt x="347" y="232"/>
                    <a:pt x="341" y="240"/>
                    <a:pt x="343" y="249"/>
                  </a:cubicBezTo>
                  <a:cubicBezTo>
                    <a:pt x="345" y="257"/>
                    <a:pt x="351" y="263"/>
                    <a:pt x="359" y="263"/>
                  </a:cubicBezTo>
                  <a:cubicBezTo>
                    <a:pt x="360" y="263"/>
                    <a:pt x="362" y="263"/>
                    <a:pt x="363" y="263"/>
                  </a:cubicBezTo>
                  <a:cubicBezTo>
                    <a:pt x="367" y="262"/>
                    <a:pt x="371" y="259"/>
                    <a:pt x="373" y="256"/>
                  </a:cubicBezTo>
                  <a:cubicBezTo>
                    <a:pt x="376" y="252"/>
                    <a:pt x="377" y="247"/>
                    <a:pt x="376" y="243"/>
                  </a:cubicBezTo>
                  <a:cubicBezTo>
                    <a:pt x="374" y="234"/>
                    <a:pt x="365" y="228"/>
                    <a:pt x="356" y="230"/>
                  </a:cubicBezTo>
                  <a:close/>
                  <a:moveTo>
                    <a:pt x="383" y="114"/>
                  </a:moveTo>
                  <a:cubicBezTo>
                    <a:pt x="381" y="110"/>
                    <a:pt x="376" y="108"/>
                    <a:pt x="372" y="108"/>
                  </a:cubicBezTo>
                  <a:cubicBezTo>
                    <a:pt x="363" y="107"/>
                    <a:pt x="355" y="114"/>
                    <a:pt x="354" y="123"/>
                  </a:cubicBezTo>
                  <a:cubicBezTo>
                    <a:pt x="354" y="128"/>
                    <a:pt x="355" y="132"/>
                    <a:pt x="358" y="136"/>
                  </a:cubicBezTo>
                  <a:cubicBezTo>
                    <a:pt x="361" y="139"/>
                    <a:pt x="365" y="141"/>
                    <a:pt x="370" y="141"/>
                  </a:cubicBezTo>
                  <a:cubicBezTo>
                    <a:pt x="370" y="141"/>
                    <a:pt x="370" y="141"/>
                    <a:pt x="371" y="141"/>
                  </a:cubicBezTo>
                  <a:cubicBezTo>
                    <a:pt x="380" y="141"/>
                    <a:pt x="387" y="134"/>
                    <a:pt x="388" y="126"/>
                  </a:cubicBezTo>
                  <a:cubicBezTo>
                    <a:pt x="388" y="121"/>
                    <a:pt x="386" y="117"/>
                    <a:pt x="383" y="114"/>
                  </a:cubicBezTo>
                  <a:close/>
                  <a:moveTo>
                    <a:pt x="281" y="35"/>
                  </a:moveTo>
                  <a:cubicBezTo>
                    <a:pt x="283" y="35"/>
                    <a:pt x="284" y="35"/>
                    <a:pt x="285" y="35"/>
                  </a:cubicBezTo>
                  <a:cubicBezTo>
                    <a:pt x="294" y="33"/>
                    <a:pt x="300" y="24"/>
                    <a:pt x="298" y="15"/>
                  </a:cubicBezTo>
                  <a:cubicBezTo>
                    <a:pt x="296" y="6"/>
                    <a:pt x="287" y="0"/>
                    <a:pt x="278" y="2"/>
                  </a:cubicBezTo>
                  <a:cubicBezTo>
                    <a:pt x="274" y="3"/>
                    <a:pt x="270" y="5"/>
                    <a:pt x="268" y="9"/>
                  </a:cubicBezTo>
                  <a:cubicBezTo>
                    <a:pt x="265" y="13"/>
                    <a:pt x="264" y="17"/>
                    <a:pt x="265" y="21"/>
                  </a:cubicBezTo>
                  <a:cubicBezTo>
                    <a:pt x="267" y="29"/>
                    <a:pt x="274" y="35"/>
                    <a:pt x="281" y="35"/>
                  </a:cubicBezTo>
                  <a:close/>
                  <a:moveTo>
                    <a:pt x="32" y="120"/>
                  </a:moveTo>
                  <a:cubicBezTo>
                    <a:pt x="33" y="120"/>
                    <a:pt x="34" y="120"/>
                    <a:pt x="36" y="119"/>
                  </a:cubicBezTo>
                  <a:cubicBezTo>
                    <a:pt x="45" y="117"/>
                    <a:pt x="50" y="108"/>
                    <a:pt x="48" y="99"/>
                  </a:cubicBezTo>
                  <a:cubicBezTo>
                    <a:pt x="46" y="92"/>
                    <a:pt x="40" y="86"/>
                    <a:pt x="32" y="86"/>
                  </a:cubicBezTo>
                  <a:cubicBezTo>
                    <a:pt x="30" y="86"/>
                    <a:pt x="29" y="86"/>
                    <a:pt x="28" y="87"/>
                  </a:cubicBezTo>
                  <a:cubicBezTo>
                    <a:pt x="24" y="88"/>
                    <a:pt x="20" y="90"/>
                    <a:pt x="18" y="94"/>
                  </a:cubicBezTo>
                  <a:cubicBezTo>
                    <a:pt x="15" y="98"/>
                    <a:pt x="14" y="103"/>
                    <a:pt x="16" y="107"/>
                  </a:cubicBezTo>
                  <a:cubicBezTo>
                    <a:pt x="17" y="114"/>
                    <a:pt x="24" y="120"/>
                    <a:pt x="32" y="120"/>
                  </a:cubicBezTo>
                  <a:close/>
                  <a:moveTo>
                    <a:pt x="71" y="288"/>
                  </a:moveTo>
                  <a:cubicBezTo>
                    <a:pt x="69" y="288"/>
                    <a:pt x="66" y="289"/>
                    <a:pt x="64" y="290"/>
                  </a:cubicBezTo>
                  <a:cubicBezTo>
                    <a:pt x="60" y="292"/>
                    <a:pt x="57" y="296"/>
                    <a:pt x="55" y="300"/>
                  </a:cubicBezTo>
                  <a:cubicBezTo>
                    <a:pt x="54" y="304"/>
                    <a:pt x="54" y="309"/>
                    <a:pt x="56" y="313"/>
                  </a:cubicBezTo>
                  <a:cubicBezTo>
                    <a:pt x="59" y="318"/>
                    <a:pt x="65" y="322"/>
                    <a:pt x="71" y="322"/>
                  </a:cubicBezTo>
                  <a:cubicBezTo>
                    <a:pt x="74" y="322"/>
                    <a:pt x="76" y="321"/>
                    <a:pt x="79" y="320"/>
                  </a:cubicBezTo>
                  <a:cubicBezTo>
                    <a:pt x="83" y="318"/>
                    <a:pt x="86" y="315"/>
                    <a:pt x="87" y="311"/>
                  </a:cubicBezTo>
                  <a:cubicBezTo>
                    <a:pt x="89" y="306"/>
                    <a:pt x="88" y="302"/>
                    <a:pt x="86" y="298"/>
                  </a:cubicBezTo>
                  <a:cubicBezTo>
                    <a:pt x="84" y="292"/>
                    <a:pt x="78" y="288"/>
                    <a:pt x="71" y="288"/>
                  </a:cubicBezTo>
                  <a:close/>
                  <a:moveTo>
                    <a:pt x="170" y="341"/>
                  </a:moveTo>
                  <a:cubicBezTo>
                    <a:pt x="168" y="341"/>
                    <a:pt x="167" y="341"/>
                    <a:pt x="166" y="342"/>
                  </a:cubicBezTo>
                  <a:cubicBezTo>
                    <a:pt x="157" y="344"/>
                    <a:pt x="151" y="353"/>
                    <a:pt x="154" y="362"/>
                  </a:cubicBezTo>
                  <a:cubicBezTo>
                    <a:pt x="156" y="369"/>
                    <a:pt x="162" y="374"/>
                    <a:pt x="170" y="374"/>
                  </a:cubicBezTo>
                  <a:cubicBezTo>
                    <a:pt x="171" y="374"/>
                    <a:pt x="173" y="374"/>
                    <a:pt x="174" y="374"/>
                  </a:cubicBezTo>
                  <a:cubicBezTo>
                    <a:pt x="179" y="373"/>
                    <a:pt x="182" y="370"/>
                    <a:pt x="184" y="366"/>
                  </a:cubicBezTo>
                  <a:cubicBezTo>
                    <a:pt x="187" y="362"/>
                    <a:pt x="187" y="358"/>
                    <a:pt x="186" y="353"/>
                  </a:cubicBezTo>
                  <a:cubicBezTo>
                    <a:pt x="184" y="346"/>
                    <a:pt x="177" y="341"/>
                    <a:pt x="170" y="341"/>
                  </a:cubicBezTo>
                  <a:close/>
                  <a:moveTo>
                    <a:pt x="65" y="193"/>
                  </a:moveTo>
                  <a:cubicBezTo>
                    <a:pt x="65" y="193"/>
                    <a:pt x="66" y="191"/>
                    <a:pt x="68" y="190"/>
                  </a:cubicBezTo>
                  <a:cubicBezTo>
                    <a:pt x="69" y="188"/>
                    <a:pt x="71" y="187"/>
                    <a:pt x="72" y="186"/>
                  </a:cubicBezTo>
                  <a:cubicBezTo>
                    <a:pt x="75" y="183"/>
                    <a:pt x="79" y="181"/>
                    <a:pt x="82" y="179"/>
                  </a:cubicBezTo>
                  <a:cubicBezTo>
                    <a:pt x="89" y="175"/>
                    <a:pt x="97" y="172"/>
                    <a:pt x="105" y="170"/>
                  </a:cubicBezTo>
                  <a:cubicBezTo>
                    <a:pt x="113" y="169"/>
                    <a:pt x="122" y="168"/>
                    <a:pt x="130" y="168"/>
                  </a:cubicBezTo>
                  <a:cubicBezTo>
                    <a:pt x="131" y="168"/>
                    <a:pt x="131" y="168"/>
                    <a:pt x="131" y="168"/>
                  </a:cubicBezTo>
                  <a:cubicBezTo>
                    <a:pt x="141" y="168"/>
                    <a:pt x="150" y="169"/>
                    <a:pt x="157" y="172"/>
                  </a:cubicBezTo>
                  <a:cubicBezTo>
                    <a:pt x="160" y="173"/>
                    <a:pt x="163" y="171"/>
                    <a:pt x="165" y="169"/>
                  </a:cubicBezTo>
                  <a:cubicBezTo>
                    <a:pt x="167" y="166"/>
                    <a:pt x="165" y="162"/>
                    <a:pt x="162" y="160"/>
                  </a:cubicBezTo>
                  <a:cubicBezTo>
                    <a:pt x="152" y="154"/>
                    <a:pt x="142" y="152"/>
                    <a:pt x="133" y="151"/>
                  </a:cubicBezTo>
                  <a:cubicBezTo>
                    <a:pt x="123" y="149"/>
                    <a:pt x="113" y="149"/>
                    <a:pt x="102" y="150"/>
                  </a:cubicBezTo>
                  <a:cubicBezTo>
                    <a:pt x="92" y="150"/>
                    <a:pt x="81" y="153"/>
                    <a:pt x="71" y="157"/>
                  </a:cubicBezTo>
                  <a:cubicBezTo>
                    <a:pt x="66" y="159"/>
                    <a:pt x="61" y="161"/>
                    <a:pt x="57" y="164"/>
                  </a:cubicBezTo>
                  <a:cubicBezTo>
                    <a:pt x="54" y="165"/>
                    <a:pt x="52" y="167"/>
                    <a:pt x="50" y="169"/>
                  </a:cubicBezTo>
                  <a:cubicBezTo>
                    <a:pt x="47" y="171"/>
                    <a:pt x="45" y="172"/>
                    <a:pt x="43" y="175"/>
                  </a:cubicBezTo>
                  <a:cubicBezTo>
                    <a:pt x="42" y="175"/>
                    <a:pt x="42" y="175"/>
                    <a:pt x="42" y="175"/>
                  </a:cubicBezTo>
                  <a:cubicBezTo>
                    <a:pt x="41" y="176"/>
                    <a:pt x="41" y="177"/>
                    <a:pt x="40" y="178"/>
                  </a:cubicBezTo>
                  <a:cubicBezTo>
                    <a:pt x="36" y="184"/>
                    <a:pt x="38" y="193"/>
                    <a:pt x="45" y="198"/>
                  </a:cubicBezTo>
                  <a:cubicBezTo>
                    <a:pt x="47" y="199"/>
                    <a:pt x="50" y="200"/>
                    <a:pt x="52" y="200"/>
                  </a:cubicBezTo>
                  <a:cubicBezTo>
                    <a:pt x="57" y="200"/>
                    <a:pt x="62" y="197"/>
                    <a:pt x="65" y="193"/>
                  </a:cubicBezTo>
                  <a:close/>
                  <a:moveTo>
                    <a:pt x="6" y="203"/>
                  </a:moveTo>
                  <a:cubicBezTo>
                    <a:pt x="0" y="210"/>
                    <a:pt x="1" y="221"/>
                    <a:pt x="8" y="227"/>
                  </a:cubicBezTo>
                  <a:cubicBezTo>
                    <a:pt x="11" y="229"/>
                    <a:pt x="15" y="231"/>
                    <a:pt x="19" y="231"/>
                  </a:cubicBezTo>
                  <a:cubicBezTo>
                    <a:pt x="24" y="231"/>
                    <a:pt x="29" y="229"/>
                    <a:pt x="32" y="225"/>
                  </a:cubicBezTo>
                  <a:cubicBezTo>
                    <a:pt x="38" y="218"/>
                    <a:pt x="37" y="207"/>
                    <a:pt x="30" y="201"/>
                  </a:cubicBezTo>
                  <a:cubicBezTo>
                    <a:pt x="23" y="196"/>
                    <a:pt x="12" y="197"/>
                    <a:pt x="6" y="203"/>
                  </a:cubicBezTo>
                  <a:close/>
                </a:path>
              </a:pathLst>
            </a:custGeom>
            <a:solidFill>
              <a:srgbClr val="FCD116"/>
            </a:solidFill>
            <a:ln>
              <a:noFill/>
            </a:ln>
          </p:spPr>
          <p:txBody>
            <a:bodyPr vert="horz" wrap="square" lIns="91427" tIns="45713" rIns="91427" bIns="45713" numCol="1" anchor="t" anchorCtr="0" compatLnSpc="1">
              <a:prstTxWarp prst="textNoShape">
                <a:avLst/>
              </a:prstTxWarp>
            </a:bodyPr>
            <a:lstStyle/>
            <a:p>
              <a:pPr defTabSz="932563"/>
              <a:endParaRPr lang="en-US">
                <a:solidFill>
                  <a:srgbClr val="FFFFFF"/>
                </a:solidFill>
                <a:latin typeface="Segoe UI"/>
              </a:endParaRPr>
            </a:p>
          </p:txBody>
        </p:sp>
        <p:sp>
          <p:nvSpPr>
            <p:cNvPr id="36" name="Explosion 1 2">
              <a:extLst>
                <a:ext uri="{FF2B5EF4-FFF2-40B4-BE49-F238E27FC236}">
                  <a16:creationId xmlns:a16="http://schemas.microsoft.com/office/drawing/2014/main" id="{F79BAE91-96AB-4A27-A39D-39CC631BE589}"/>
                </a:ext>
              </a:extLst>
            </p:cNvPr>
            <p:cNvSpPr/>
            <p:nvPr/>
          </p:nvSpPr>
          <p:spPr bwMode="auto">
            <a:xfrm>
              <a:off x="8435681" y="2662461"/>
              <a:ext cx="3671887" cy="3671887"/>
            </a:xfrm>
            <a:prstGeom prst="irregularSeal1">
              <a:avLst/>
            </a:prstGeom>
            <a:solidFill>
              <a:srgbClr val="FFF100">
                <a:alpha val="7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Explosion 1 4">
              <a:extLst>
                <a:ext uri="{FF2B5EF4-FFF2-40B4-BE49-F238E27FC236}">
                  <a16:creationId xmlns:a16="http://schemas.microsoft.com/office/drawing/2014/main" id="{6F1D2D0C-E443-4B26-A3BD-FBC0B4E4CA03}"/>
                </a:ext>
              </a:extLst>
            </p:cNvPr>
            <p:cNvSpPr/>
            <p:nvPr/>
          </p:nvSpPr>
          <p:spPr bwMode="auto">
            <a:xfrm rot="9900000">
              <a:off x="8863157" y="3033164"/>
              <a:ext cx="2700108" cy="2700108"/>
            </a:xfrm>
            <a:prstGeom prst="irregularSeal1">
              <a:avLst/>
            </a:prstGeom>
            <a:solidFill>
              <a:srgbClr val="FFB900">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8" name="Explosion 1 5">
              <a:extLst>
                <a:ext uri="{FF2B5EF4-FFF2-40B4-BE49-F238E27FC236}">
                  <a16:creationId xmlns:a16="http://schemas.microsoft.com/office/drawing/2014/main" id="{BCB5EEF5-0B1A-4732-A1A2-C2EA71A659D6}"/>
                </a:ext>
              </a:extLst>
            </p:cNvPr>
            <p:cNvSpPr/>
            <p:nvPr/>
          </p:nvSpPr>
          <p:spPr bwMode="auto">
            <a:xfrm rot="5400000">
              <a:off x="9392780" y="3530652"/>
              <a:ext cx="1916626" cy="1916626"/>
            </a:xfrm>
            <a:prstGeom prst="irregularSeal1">
              <a:avLst/>
            </a:prstGeom>
            <a:solidFill>
              <a:srgbClr val="DC3C00">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40" name="Group 103">
              <a:extLst>
                <a:ext uri="{FF2B5EF4-FFF2-40B4-BE49-F238E27FC236}">
                  <a16:creationId xmlns:a16="http://schemas.microsoft.com/office/drawing/2014/main" id="{82DE7C88-0CD7-4F6B-9E3F-DA71DC265584}"/>
                </a:ext>
              </a:extLst>
            </p:cNvPr>
            <p:cNvGrpSpPr/>
            <p:nvPr/>
          </p:nvGrpSpPr>
          <p:grpSpPr>
            <a:xfrm flipH="1">
              <a:off x="4833575" y="3385737"/>
              <a:ext cx="1068831" cy="2710218"/>
              <a:chOff x="4688198" y="3398046"/>
              <a:chExt cx="1068831" cy="2710218"/>
            </a:xfrm>
          </p:grpSpPr>
          <p:grpSp>
            <p:nvGrpSpPr>
              <p:cNvPr id="41" name="Group 98">
                <a:extLst>
                  <a:ext uri="{FF2B5EF4-FFF2-40B4-BE49-F238E27FC236}">
                    <a16:creationId xmlns:a16="http://schemas.microsoft.com/office/drawing/2014/main" id="{D38973B2-1B7A-48D8-84D2-CE43FCCE69FD}"/>
                  </a:ext>
                </a:extLst>
              </p:cNvPr>
              <p:cNvGrpSpPr/>
              <p:nvPr/>
            </p:nvGrpSpPr>
            <p:grpSpPr>
              <a:xfrm>
                <a:off x="4852988" y="3398046"/>
                <a:ext cx="475067" cy="754744"/>
                <a:chOff x="4966893" y="3238521"/>
                <a:chExt cx="393700" cy="625475"/>
              </a:xfrm>
            </p:grpSpPr>
            <p:sp>
              <p:nvSpPr>
                <p:cNvPr id="52" name="Rectangle 7">
                  <a:extLst>
                    <a:ext uri="{FF2B5EF4-FFF2-40B4-BE49-F238E27FC236}">
                      <a16:creationId xmlns:a16="http://schemas.microsoft.com/office/drawing/2014/main" id="{EC46CEEE-BC78-4792-AA3A-AC9693A40278}"/>
                    </a:ext>
                  </a:extLst>
                </p:cNvPr>
                <p:cNvSpPr>
                  <a:spLocks noChangeArrowheads="1"/>
                </p:cNvSpPr>
                <p:nvPr/>
              </p:nvSpPr>
              <p:spPr bwMode="auto">
                <a:xfrm>
                  <a:off x="5003405" y="3641746"/>
                  <a:ext cx="322263" cy="193675"/>
                </a:xfrm>
                <a:prstGeom prst="rect">
                  <a:avLst/>
                </a:prstGeom>
                <a:solidFill>
                  <a:srgbClr val="6D4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8">
                  <a:extLst>
                    <a:ext uri="{FF2B5EF4-FFF2-40B4-BE49-F238E27FC236}">
                      <a16:creationId xmlns:a16="http://schemas.microsoft.com/office/drawing/2014/main" id="{00B543F3-7E03-4E61-919F-43FB0361DEFD}"/>
                    </a:ext>
                  </a:extLst>
                </p:cNvPr>
                <p:cNvSpPr>
                  <a:spLocks/>
                </p:cNvSpPr>
                <p:nvPr/>
              </p:nvSpPr>
              <p:spPr bwMode="auto">
                <a:xfrm>
                  <a:off x="4966893" y="3457596"/>
                  <a:ext cx="393700" cy="82550"/>
                </a:xfrm>
                <a:custGeom>
                  <a:avLst/>
                  <a:gdLst>
                    <a:gd name="T0" fmla="*/ 172 w 172"/>
                    <a:gd name="T1" fmla="*/ 27 h 36"/>
                    <a:gd name="T2" fmla="*/ 164 w 172"/>
                    <a:gd name="T3" fmla="*/ 36 h 36"/>
                    <a:gd name="T4" fmla="*/ 9 w 172"/>
                    <a:gd name="T5" fmla="*/ 36 h 36"/>
                    <a:gd name="T6" fmla="*/ 0 w 172"/>
                    <a:gd name="T7" fmla="*/ 27 h 36"/>
                    <a:gd name="T8" fmla="*/ 0 w 172"/>
                    <a:gd name="T9" fmla="*/ 8 h 36"/>
                    <a:gd name="T10" fmla="*/ 9 w 172"/>
                    <a:gd name="T11" fmla="*/ 0 h 36"/>
                    <a:gd name="T12" fmla="*/ 164 w 172"/>
                    <a:gd name="T13" fmla="*/ 0 h 36"/>
                    <a:gd name="T14" fmla="*/ 172 w 172"/>
                    <a:gd name="T15" fmla="*/ 8 h 36"/>
                    <a:gd name="T16" fmla="*/ 172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172" y="27"/>
                      </a:moveTo>
                      <a:cubicBezTo>
                        <a:pt x="172" y="32"/>
                        <a:pt x="168" y="36"/>
                        <a:pt x="164" y="36"/>
                      </a:cubicBezTo>
                      <a:cubicBezTo>
                        <a:pt x="9" y="36"/>
                        <a:pt x="9" y="36"/>
                        <a:pt x="9" y="36"/>
                      </a:cubicBezTo>
                      <a:cubicBezTo>
                        <a:pt x="4" y="36"/>
                        <a:pt x="0" y="32"/>
                        <a:pt x="0" y="27"/>
                      </a:cubicBezTo>
                      <a:cubicBezTo>
                        <a:pt x="0" y="8"/>
                        <a:pt x="0" y="8"/>
                        <a:pt x="0" y="8"/>
                      </a:cubicBezTo>
                      <a:cubicBezTo>
                        <a:pt x="0" y="3"/>
                        <a:pt x="4" y="0"/>
                        <a:pt x="9" y="0"/>
                      </a:cubicBezTo>
                      <a:cubicBezTo>
                        <a:pt x="164" y="0"/>
                        <a:pt x="164" y="0"/>
                        <a:pt x="164" y="0"/>
                      </a:cubicBezTo>
                      <a:cubicBezTo>
                        <a:pt x="168" y="0"/>
                        <a:pt x="172" y="3"/>
                        <a:pt x="172" y="8"/>
                      </a:cubicBezTo>
                      <a:lnTo>
                        <a:pt x="172"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9">
                  <a:extLst>
                    <a:ext uri="{FF2B5EF4-FFF2-40B4-BE49-F238E27FC236}">
                      <a16:creationId xmlns:a16="http://schemas.microsoft.com/office/drawing/2014/main" id="{CA0F876D-69A8-4BC3-9DAD-D00B7F287DCD}"/>
                    </a:ext>
                  </a:extLst>
                </p:cNvPr>
                <p:cNvSpPr>
                  <a:spLocks/>
                </p:cNvSpPr>
                <p:nvPr/>
              </p:nvSpPr>
              <p:spPr bwMode="auto">
                <a:xfrm>
                  <a:off x="5095481" y="3638571"/>
                  <a:ext cx="136525" cy="225425"/>
                </a:xfrm>
                <a:custGeom>
                  <a:avLst/>
                  <a:gdLst>
                    <a:gd name="T0" fmla="*/ 43 w 86"/>
                    <a:gd name="T1" fmla="*/ 142 h 142"/>
                    <a:gd name="T2" fmla="*/ 0 w 86"/>
                    <a:gd name="T3" fmla="*/ 100 h 142"/>
                    <a:gd name="T4" fmla="*/ 0 w 86"/>
                    <a:gd name="T5" fmla="*/ 0 h 142"/>
                    <a:gd name="T6" fmla="*/ 86 w 86"/>
                    <a:gd name="T7" fmla="*/ 0 h 142"/>
                    <a:gd name="T8" fmla="*/ 86 w 86"/>
                    <a:gd name="T9" fmla="*/ 100 h 142"/>
                    <a:gd name="T10" fmla="*/ 43 w 86"/>
                    <a:gd name="T11" fmla="*/ 142 h 142"/>
                  </a:gdLst>
                  <a:ahLst/>
                  <a:cxnLst>
                    <a:cxn ang="0">
                      <a:pos x="T0" y="T1"/>
                    </a:cxn>
                    <a:cxn ang="0">
                      <a:pos x="T2" y="T3"/>
                    </a:cxn>
                    <a:cxn ang="0">
                      <a:pos x="T4" y="T5"/>
                    </a:cxn>
                    <a:cxn ang="0">
                      <a:pos x="T6" y="T7"/>
                    </a:cxn>
                    <a:cxn ang="0">
                      <a:pos x="T8" y="T9"/>
                    </a:cxn>
                    <a:cxn ang="0">
                      <a:pos x="T10" y="T11"/>
                    </a:cxn>
                  </a:cxnLst>
                  <a:rect l="0" t="0" r="r" b="b"/>
                  <a:pathLst>
                    <a:path w="86" h="142">
                      <a:moveTo>
                        <a:pt x="43" y="142"/>
                      </a:moveTo>
                      <a:lnTo>
                        <a:pt x="0" y="100"/>
                      </a:lnTo>
                      <a:lnTo>
                        <a:pt x="0" y="0"/>
                      </a:lnTo>
                      <a:lnTo>
                        <a:pt x="86" y="0"/>
                      </a:lnTo>
                      <a:lnTo>
                        <a:pt x="86" y="100"/>
                      </a:lnTo>
                      <a:lnTo>
                        <a:pt x="43" y="142"/>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0">
                  <a:extLst>
                    <a:ext uri="{FF2B5EF4-FFF2-40B4-BE49-F238E27FC236}">
                      <a16:creationId xmlns:a16="http://schemas.microsoft.com/office/drawing/2014/main" id="{6F8D67E5-0180-4846-B482-906CCAFD98DD}"/>
                    </a:ext>
                  </a:extLst>
                </p:cNvPr>
                <p:cNvSpPr>
                  <a:spLocks/>
                </p:cNvSpPr>
                <p:nvPr/>
              </p:nvSpPr>
              <p:spPr bwMode="auto">
                <a:xfrm>
                  <a:off x="5095481" y="3603646"/>
                  <a:ext cx="136525" cy="119063"/>
                </a:xfrm>
                <a:custGeom>
                  <a:avLst/>
                  <a:gdLst>
                    <a:gd name="T0" fmla="*/ 0 w 60"/>
                    <a:gd name="T1" fmla="*/ 48 h 52"/>
                    <a:gd name="T2" fmla="*/ 30 w 60"/>
                    <a:gd name="T3" fmla="*/ 52 h 52"/>
                    <a:gd name="T4" fmla="*/ 60 w 60"/>
                    <a:gd name="T5" fmla="*/ 48 h 52"/>
                    <a:gd name="T6" fmla="*/ 60 w 60"/>
                    <a:gd name="T7" fmla="*/ 0 h 52"/>
                    <a:gd name="T8" fmla="*/ 0 w 60"/>
                    <a:gd name="T9" fmla="*/ 0 h 52"/>
                    <a:gd name="T10" fmla="*/ 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0" y="48"/>
                      </a:moveTo>
                      <a:cubicBezTo>
                        <a:pt x="10" y="51"/>
                        <a:pt x="19" y="52"/>
                        <a:pt x="30" y="52"/>
                      </a:cubicBezTo>
                      <a:cubicBezTo>
                        <a:pt x="40" y="52"/>
                        <a:pt x="50" y="51"/>
                        <a:pt x="60" y="48"/>
                      </a:cubicBezTo>
                      <a:cubicBezTo>
                        <a:pt x="60" y="0"/>
                        <a:pt x="60" y="0"/>
                        <a:pt x="60" y="0"/>
                      </a:cubicBezTo>
                      <a:cubicBezTo>
                        <a:pt x="0" y="0"/>
                        <a:pt x="0" y="0"/>
                        <a:pt x="0" y="0"/>
                      </a:cubicBezTo>
                      <a:lnTo>
                        <a:pt x="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1">
                  <a:extLst>
                    <a:ext uri="{FF2B5EF4-FFF2-40B4-BE49-F238E27FC236}">
                      <a16:creationId xmlns:a16="http://schemas.microsoft.com/office/drawing/2014/main" id="{4DF10F1A-6EA0-4863-ABB0-9D42D97CE490}"/>
                    </a:ext>
                  </a:extLst>
                </p:cNvPr>
                <p:cNvSpPr>
                  <a:spLocks/>
                </p:cNvSpPr>
                <p:nvPr/>
              </p:nvSpPr>
              <p:spPr bwMode="auto">
                <a:xfrm>
                  <a:off x="5003405" y="3392509"/>
                  <a:ext cx="322263" cy="301625"/>
                </a:xfrm>
                <a:custGeom>
                  <a:avLst/>
                  <a:gdLst>
                    <a:gd name="T0" fmla="*/ 0 w 141"/>
                    <a:gd name="T1" fmla="*/ 0 h 133"/>
                    <a:gd name="T2" fmla="*/ 0 w 141"/>
                    <a:gd name="T3" fmla="*/ 110 h 133"/>
                    <a:gd name="T4" fmla="*/ 70 w 141"/>
                    <a:gd name="T5" fmla="*/ 133 h 133"/>
                    <a:gd name="T6" fmla="*/ 141 w 141"/>
                    <a:gd name="T7" fmla="*/ 110 h 133"/>
                    <a:gd name="T8" fmla="*/ 141 w 141"/>
                    <a:gd name="T9" fmla="*/ 110 h 133"/>
                    <a:gd name="T10" fmla="*/ 141 w 141"/>
                    <a:gd name="T11" fmla="*/ 0 h 133"/>
                    <a:gd name="T12" fmla="*/ 0 w 141"/>
                    <a:gd name="T13" fmla="*/ 0 h 133"/>
                  </a:gdLst>
                  <a:ahLst/>
                  <a:cxnLst>
                    <a:cxn ang="0">
                      <a:pos x="T0" y="T1"/>
                    </a:cxn>
                    <a:cxn ang="0">
                      <a:pos x="T2" y="T3"/>
                    </a:cxn>
                    <a:cxn ang="0">
                      <a:pos x="T4" y="T5"/>
                    </a:cxn>
                    <a:cxn ang="0">
                      <a:pos x="T6" y="T7"/>
                    </a:cxn>
                    <a:cxn ang="0">
                      <a:pos x="T8" y="T9"/>
                    </a:cxn>
                    <a:cxn ang="0">
                      <a:pos x="T10" y="T11"/>
                    </a:cxn>
                    <a:cxn ang="0">
                      <a:pos x="T12" y="T13"/>
                    </a:cxn>
                  </a:cxnLst>
                  <a:rect l="0" t="0" r="r" b="b"/>
                  <a:pathLst>
                    <a:path w="141" h="133">
                      <a:moveTo>
                        <a:pt x="0" y="0"/>
                      </a:moveTo>
                      <a:cubicBezTo>
                        <a:pt x="0" y="110"/>
                        <a:pt x="0" y="110"/>
                        <a:pt x="0" y="110"/>
                      </a:cubicBezTo>
                      <a:cubicBezTo>
                        <a:pt x="19" y="125"/>
                        <a:pt x="44" y="133"/>
                        <a:pt x="70" y="133"/>
                      </a:cubicBezTo>
                      <a:cubicBezTo>
                        <a:pt x="96" y="133"/>
                        <a:pt x="122" y="125"/>
                        <a:pt x="141" y="110"/>
                      </a:cubicBezTo>
                      <a:cubicBezTo>
                        <a:pt x="141" y="110"/>
                        <a:pt x="141" y="110"/>
                        <a:pt x="141" y="110"/>
                      </a:cubicBezTo>
                      <a:cubicBezTo>
                        <a:pt x="141" y="0"/>
                        <a:pt x="141" y="0"/>
                        <a:pt x="141" y="0"/>
                      </a:cubicBezTo>
                      <a:lnTo>
                        <a:pt x="0"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2">
                  <a:extLst>
                    <a:ext uri="{FF2B5EF4-FFF2-40B4-BE49-F238E27FC236}">
                      <a16:creationId xmlns:a16="http://schemas.microsoft.com/office/drawing/2014/main" id="{DD8F1949-57A2-4131-8029-06E6C8B5261E}"/>
                    </a:ext>
                  </a:extLst>
                </p:cNvPr>
                <p:cNvSpPr>
                  <a:spLocks/>
                </p:cNvSpPr>
                <p:nvPr/>
              </p:nvSpPr>
              <p:spPr bwMode="auto">
                <a:xfrm>
                  <a:off x="5001818" y="3238521"/>
                  <a:ext cx="228600" cy="242888"/>
                </a:xfrm>
                <a:custGeom>
                  <a:avLst/>
                  <a:gdLst>
                    <a:gd name="T0" fmla="*/ 100 w 100"/>
                    <a:gd name="T1" fmla="*/ 6 h 106"/>
                    <a:gd name="T2" fmla="*/ 71 w 100"/>
                    <a:gd name="T3" fmla="*/ 0 h 106"/>
                    <a:gd name="T4" fmla="*/ 0 w 100"/>
                    <a:gd name="T5" fmla="*/ 71 h 106"/>
                    <a:gd name="T6" fmla="*/ 0 w 100"/>
                    <a:gd name="T7" fmla="*/ 106 h 106"/>
                    <a:gd name="T8" fmla="*/ 100 w 100"/>
                    <a:gd name="T9" fmla="*/ 6 h 106"/>
                  </a:gdLst>
                  <a:ahLst/>
                  <a:cxnLst>
                    <a:cxn ang="0">
                      <a:pos x="T0" y="T1"/>
                    </a:cxn>
                    <a:cxn ang="0">
                      <a:pos x="T2" y="T3"/>
                    </a:cxn>
                    <a:cxn ang="0">
                      <a:pos x="T4" y="T5"/>
                    </a:cxn>
                    <a:cxn ang="0">
                      <a:pos x="T6" y="T7"/>
                    </a:cxn>
                    <a:cxn ang="0">
                      <a:pos x="T8" y="T9"/>
                    </a:cxn>
                  </a:cxnLst>
                  <a:rect l="0" t="0" r="r" b="b"/>
                  <a:pathLst>
                    <a:path w="100" h="106">
                      <a:moveTo>
                        <a:pt x="100" y="6"/>
                      </a:moveTo>
                      <a:cubicBezTo>
                        <a:pt x="91" y="2"/>
                        <a:pt x="82" y="0"/>
                        <a:pt x="71" y="0"/>
                      </a:cubicBezTo>
                      <a:cubicBezTo>
                        <a:pt x="32" y="0"/>
                        <a:pt x="0" y="32"/>
                        <a:pt x="0" y="71"/>
                      </a:cubicBezTo>
                      <a:cubicBezTo>
                        <a:pt x="0" y="106"/>
                        <a:pt x="0" y="106"/>
                        <a:pt x="0" y="106"/>
                      </a:cubicBezTo>
                      <a:cubicBezTo>
                        <a:pt x="53" y="100"/>
                        <a:pt x="94" y="58"/>
                        <a:pt x="100" y="6"/>
                      </a:cubicBezTo>
                      <a:close/>
                    </a:path>
                  </a:pathLst>
                </a:custGeom>
                <a:solidFill>
                  <a:srgbClr val="6D4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3">
                  <a:extLst>
                    <a:ext uri="{FF2B5EF4-FFF2-40B4-BE49-F238E27FC236}">
                      <a16:creationId xmlns:a16="http://schemas.microsoft.com/office/drawing/2014/main" id="{7CE53651-4CAB-41F0-9AAE-456E0196DAFC}"/>
                    </a:ext>
                  </a:extLst>
                </p:cNvPr>
                <p:cNvSpPr>
                  <a:spLocks/>
                </p:cNvSpPr>
                <p:nvPr/>
              </p:nvSpPr>
              <p:spPr bwMode="auto">
                <a:xfrm>
                  <a:off x="5097068" y="3238521"/>
                  <a:ext cx="228600" cy="242888"/>
                </a:xfrm>
                <a:custGeom>
                  <a:avLst/>
                  <a:gdLst>
                    <a:gd name="T0" fmla="*/ 0 w 100"/>
                    <a:gd name="T1" fmla="*/ 6 h 106"/>
                    <a:gd name="T2" fmla="*/ 29 w 100"/>
                    <a:gd name="T3" fmla="*/ 0 h 106"/>
                    <a:gd name="T4" fmla="*/ 100 w 100"/>
                    <a:gd name="T5" fmla="*/ 71 h 106"/>
                    <a:gd name="T6" fmla="*/ 100 w 100"/>
                    <a:gd name="T7" fmla="*/ 106 h 106"/>
                    <a:gd name="T8" fmla="*/ 0 w 100"/>
                    <a:gd name="T9" fmla="*/ 6 h 106"/>
                  </a:gdLst>
                  <a:ahLst/>
                  <a:cxnLst>
                    <a:cxn ang="0">
                      <a:pos x="T0" y="T1"/>
                    </a:cxn>
                    <a:cxn ang="0">
                      <a:pos x="T2" y="T3"/>
                    </a:cxn>
                    <a:cxn ang="0">
                      <a:pos x="T4" y="T5"/>
                    </a:cxn>
                    <a:cxn ang="0">
                      <a:pos x="T6" y="T7"/>
                    </a:cxn>
                    <a:cxn ang="0">
                      <a:pos x="T8" y="T9"/>
                    </a:cxn>
                  </a:cxnLst>
                  <a:rect l="0" t="0" r="r" b="b"/>
                  <a:pathLst>
                    <a:path w="100" h="106">
                      <a:moveTo>
                        <a:pt x="0" y="6"/>
                      </a:moveTo>
                      <a:cubicBezTo>
                        <a:pt x="9" y="2"/>
                        <a:pt x="19" y="0"/>
                        <a:pt x="29" y="0"/>
                      </a:cubicBezTo>
                      <a:cubicBezTo>
                        <a:pt x="68" y="0"/>
                        <a:pt x="100" y="32"/>
                        <a:pt x="100" y="71"/>
                      </a:cubicBezTo>
                      <a:cubicBezTo>
                        <a:pt x="100" y="106"/>
                        <a:pt x="100" y="106"/>
                        <a:pt x="100" y="106"/>
                      </a:cubicBezTo>
                      <a:cubicBezTo>
                        <a:pt x="48" y="100"/>
                        <a:pt x="6" y="58"/>
                        <a:pt x="0" y="6"/>
                      </a:cubicBezTo>
                      <a:close/>
                    </a:path>
                  </a:pathLst>
                </a:custGeom>
                <a:solidFill>
                  <a:srgbClr val="6D4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2" name="Freeform 7">
                <a:extLst>
                  <a:ext uri="{FF2B5EF4-FFF2-40B4-BE49-F238E27FC236}">
                    <a16:creationId xmlns:a16="http://schemas.microsoft.com/office/drawing/2014/main" id="{BC4EA617-F671-44E0-BA94-1BA1442E3392}"/>
                  </a:ext>
                </a:extLst>
              </p:cNvPr>
              <p:cNvSpPr>
                <a:spLocks/>
              </p:cNvSpPr>
              <p:nvPr/>
            </p:nvSpPr>
            <p:spPr bwMode="auto">
              <a:xfrm>
                <a:off x="4857230" y="4851619"/>
                <a:ext cx="466120" cy="1128590"/>
              </a:xfrm>
              <a:custGeom>
                <a:avLst/>
                <a:gdLst>
                  <a:gd name="T0" fmla="*/ 0 w 273"/>
                  <a:gd name="T1" fmla="*/ 0 h 661"/>
                  <a:gd name="T2" fmla="*/ 0 w 273"/>
                  <a:gd name="T3" fmla="*/ 0 h 661"/>
                  <a:gd name="T4" fmla="*/ 71 w 273"/>
                  <a:gd name="T5" fmla="*/ 0 h 661"/>
                  <a:gd name="T6" fmla="*/ 202 w 273"/>
                  <a:gd name="T7" fmla="*/ 0 h 661"/>
                  <a:gd name="T8" fmla="*/ 273 w 273"/>
                  <a:gd name="T9" fmla="*/ 0 h 661"/>
                  <a:gd name="T10" fmla="*/ 273 w 273"/>
                  <a:gd name="T11" fmla="*/ 90 h 661"/>
                  <a:gd name="T12" fmla="*/ 273 w 273"/>
                  <a:gd name="T13" fmla="*/ 661 h 661"/>
                  <a:gd name="T14" fmla="*/ 202 w 273"/>
                  <a:gd name="T15" fmla="*/ 661 h 661"/>
                  <a:gd name="T16" fmla="*/ 202 w 273"/>
                  <a:gd name="T17" fmla="*/ 90 h 661"/>
                  <a:gd name="T18" fmla="*/ 71 w 273"/>
                  <a:gd name="T19" fmla="*/ 90 h 661"/>
                  <a:gd name="T20" fmla="*/ 71 w 273"/>
                  <a:gd name="T21" fmla="*/ 661 h 661"/>
                  <a:gd name="T22" fmla="*/ 0 w 273"/>
                  <a:gd name="T23" fmla="*/ 661 h 661"/>
                  <a:gd name="T24" fmla="*/ 0 w 273"/>
                  <a:gd name="T25" fmla="*/ 90 h 661"/>
                  <a:gd name="T26" fmla="*/ 0 w 273"/>
                  <a:gd name="T27" fmla="*/ 90 h 661"/>
                  <a:gd name="T28" fmla="*/ 0 w 273"/>
                  <a:gd name="T29" fmla="*/ 0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3" h="661">
                    <a:moveTo>
                      <a:pt x="0" y="0"/>
                    </a:moveTo>
                    <a:lnTo>
                      <a:pt x="0" y="0"/>
                    </a:lnTo>
                    <a:lnTo>
                      <a:pt x="71" y="0"/>
                    </a:lnTo>
                    <a:lnTo>
                      <a:pt x="202" y="0"/>
                    </a:lnTo>
                    <a:lnTo>
                      <a:pt x="273" y="0"/>
                    </a:lnTo>
                    <a:lnTo>
                      <a:pt x="273" y="90"/>
                    </a:lnTo>
                    <a:lnTo>
                      <a:pt x="273" y="661"/>
                    </a:lnTo>
                    <a:lnTo>
                      <a:pt x="202" y="661"/>
                    </a:lnTo>
                    <a:lnTo>
                      <a:pt x="202" y="90"/>
                    </a:lnTo>
                    <a:lnTo>
                      <a:pt x="71" y="90"/>
                    </a:lnTo>
                    <a:lnTo>
                      <a:pt x="71" y="661"/>
                    </a:lnTo>
                    <a:lnTo>
                      <a:pt x="0" y="661"/>
                    </a:lnTo>
                    <a:lnTo>
                      <a:pt x="0" y="90"/>
                    </a:lnTo>
                    <a:lnTo>
                      <a:pt x="0" y="90"/>
                    </a:lnTo>
                    <a:lnTo>
                      <a:pt x="0" y="0"/>
                    </a:lnTo>
                    <a:close/>
                  </a:path>
                </a:pathLst>
              </a:custGeom>
              <a:solidFill>
                <a:srgbClr val="16264D"/>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0">
                <a:extLst>
                  <a:ext uri="{FF2B5EF4-FFF2-40B4-BE49-F238E27FC236}">
                    <a16:creationId xmlns:a16="http://schemas.microsoft.com/office/drawing/2014/main" id="{E6396C4D-1E37-450E-9945-FDF3A6F37523}"/>
                  </a:ext>
                </a:extLst>
              </p:cNvPr>
              <p:cNvSpPr>
                <a:spLocks/>
              </p:cNvSpPr>
              <p:nvPr/>
            </p:nvSpPr>
            <p:spPr bwMode="auto">
              <a:xfrm>
                <a:off x="5345546" y="4330863"/>
                <a:ext cx="286843" cy="430264"/>
              </a:xfrm>
              <a:custGeom>
                <a:avLst/>
                <a:gdLst>
                  <a:gd name="T0" fmla="*/ 44 w 116"/>
                  <a:gd name="T1" fmla="*/ 174 h 174"/>
                  <a:gd name="T2" fmla="*/ 116 w 116"/>
                  <a:gd name="T3" fmla="*/ 174 h 174"/>
                  <a:gd name="T4" fmla="*/ 116 w 116"/>
                  <a:gd name="T5" fmla="*/ 124 h 174"/>
                  <a:gd name="T6" fmla="*/ 51 w 116"/>
                  <a:gd name="T7" fmla="*/ 124 h 174"/>
                  <a:gd name="T8" fmla="*/ 51 w 116"/>
                  <a:gd name="T9" fmla="*/ 0 h 174"/>
                  <a:gd name="T10" fmla="*/ 0 w 116"/>
                  <a:gd name="T11" fmla="*/ 0 h 174"/>
                  <a:gd name="T12" fmla="*/ 0 w 116"/>
                  <a:gd name="T13" fmla="*/ 131 h 174"/>
                  <a:gd name="T14" fmla="*/ 44 w 116"/>
                  <a:gd name="T15" fmla="*/ 174 h 1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74">
                    <a:moveTo>
                      <a:pt x="44" y="174"/>
                    </a:moveTo>
                    <a:cubicBezTo>
                      <a:pt x="116" y="174"/>
                      <a:pt x="116" y="174"/>
                      <a:pt x="116" y="174"/>
                    </a:cubicBezTo>
                    <a:cubicBezTo>
                      <a:pt x="116" y="124"/>
                      <a:pt x="116" y="124"/>
                      <a:pt x="116" y="124"/>
                    </a:cubicBezTo>
                    <a:cubicBezTo>
                      <a:pt x="51" y="124"/>
                      <a:pt x="51" y="124"/>
                      <a:pt x="51" y="124"/>
                    </a:cubicBezTo>
                    <a:cubicBezTo>
                      <a:pt x="51" y="0"/>
                      <a:pt x="51" y="0"/>
                      <a:pt x="51" y="0"/>
                    </a:cubicBezTo>
                    <a:cubicBezTo>
                      <a:pt x="0" y="0"/>
                      <a:pt x="0" y="0"/>
                      <a:pt x="0" y="0"/>
                    </a:cubicBezTo>
                    <a:cubicBezTo>
                      <a:pt x="0" y="131"/>
                      <a:pt x="0" y="131"/>
                      <a:pt x="0" y="131"/>
                    </a:cubicBezTo>
                    <a:cubicBezTo>
                      <a:pt x="0" y="155"/>
                      <a:pt x="20" y="174"/>
                      <a:pt x="44" y="174"/>
                    </a:cubicBez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Rectangle 11">
                <a:extLst>
                  <a:ext uri="{FF2B5EF4-FFF2-40B4-BE49-F238E27FC236}">
                    <a16:creationId xmlns:a16="http://schemas.microsoft.com/office/drawing/2014/main" id="{7F940522-E308-4ADB-A21E-5B8ED4BC1CDE}"/>
                  </a:ext>
                </a:extLst>
              </p:cNvPr>
              <p:cNvSpPr>
                <a:spLocks noChangeArrowheads="1"/>
              </p:cNvSpPr>
              <p:nvPr/>
            </p:nvSpPr>
            <p:spPr bwMode="auto">
              <a:xfrm>
                <a:off x="4710393" y="4330863"/>
                <a:ext cx="122933" cy="746133"/>
              </a:xfrm>
              <a:prstGeom prst="rect">
                <a:avLst/>
              </a:prstGeom>
              <a:solidFill>
                <a:srgbClr val="DFBA8D"/>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2">
                <a:extLst>
                  <a:ext uri="{FF2B5EF4-FFF2-40B4-BE49-F238E27FC236}">
                    <a16:creationId xmlns:a16="http://schemas.microsoft.com/office/drawing/2014/main" id="{6761F6DC-26BF-4FE2-9061-356C47382A30}"/>
                  </a:ext>
                </a:extLst>
              </p:cNvPr>
              <p:cNvSpPr>
                <a:spLocks/>
              </p:cNvSpPr>
              <p:nvPr/>
            </p:nvSpPr>
            <p:spPr bwMode="auto">
              <a:xfrm>
                <a:off x="4706979" y="4948941"/>
                <a:ext cx="126347" cy="254402"/>
              </a:xfrm>
              <a:custGeom>
                <a:avLst/>
                <a:gdLst>
                  <a:gd name="T0" fmla="*/ 51 w 51"/>
                  <a:gd name="T1" fmla="*/ 0 h 103"/>
                  <a:gd name="T2" fmla="*/ 51 w 51"/>
                  <a:gd name="T3" fmla="*/ 103 h 103"/>
                  <a:gd name="T4" fmla="*/ 0 w 51"/>
                  <a:gd name="T5" fmla="*/ 52 h 103"/>
                  <a:gd name="T6" fmla="*/ 51 w 51"/>
                  <a:gd name="T7" fmla="*/ 0 h 103"/>
                </a:gdLst>
                <a:ahLst/>
                <a:cxnLst>
                  <a:cxn ang="0">
                    <a:pos x="T0" y="T1"/>
                  </a:cxn>
                  <a:cxn ang="0">
                    <a:pos x="T2" y="T3"/>
                  </a:cxn>
                  <a:cxn ang="0">
                    <a:pos x="T4" y="T5"/>
                  </a:cxn>
                  <a:cxn ang="0">
                    <a:pos x="T6" y="T7"/>
                  </a:cxn>
                </a:cxnLst>
                <a:rect l="0" t="0" r="r" b="b"/>
                <a:pathLst>
                  <a:path w="51" h="103">
                    <a:moveTo>
                      <a:pt x="51" y="0"/>
                    </a:moveTo>
                    <a:cubicBezTo>
                      <a:pt x="51" y="103"/>
                      <a:pt x="51" y="103"/>
                      <a:pt x="51" y="103"/>
                    </a:cubicBezTo>
                    <a:cubicBezTo>
                      <a:pt x="23" y="103"/>
                      <a:pt x="0" y="80"/>
                      <a:pt x="0" y="52"/>
                    </a:cubicBezTo>
                    <a:cubicBezTo>
                      <a:pt x="0" y="23"/>
                      <a:pt x="23" y="0"/>
                      <a:pt x="51" y="0"/>
                    </a:cubicBez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3">
                <a:extLst>
                  <a:ext uri="{FF2B5EF4-FFF2-40B4-BE49-F238E27FC236}">
                    <a16:creationId xmlns:a16="http://schemas.microsoft.com/office/drawing/2014/main" id="{A2FC8D70-84FA-4A17-9E8A-906172EA5D81}"/>
                  </a:ext>
                </a:extLst>
              </p:cNvPr>
              <p:cNvSpPr>
                <a:spLocks/>
              </p:cNvSpPr>
              <p:nvPr/>
            </p:nvSpPr>
            <p:spPr bwMode="auto">
              <a:xfrm>
                <a:off x="5506041" y="4634780"/>
                <a:ext cx="250988" cy="126347"/>
              </a:xfrm>
              <a:custGeom>
                <a:avLst/>
                <a:gdLst>
                  <a:gd name="T0" fmla="*/ 0 w 102"/>
                  <a:gd name="T1" fmla="*/ 0 h 51"/>
                  <a:gd name="T2" fmla="*/ 102 w 102"/>
                  <a:gd name="T3" fmla="*/ 0 h 51"/>
                  <a:gd name="T4" fmla="*/ 51 w 102"/>
                  <a:gd name="T5" fmla="*/ 51 h 51"/>
                  <a:gd name="T6" fmla="*/ 0 w 102"/>
                  <a:gd name="T7" fmla="*/ 0 h 51"/>
                </a:gdLst>
                <a:ahLst/>
                <a:cxnLst>
                  <a:cxn ang="0">
                    <a:pos x="T0" y="T1"/>
                  </a:cxn>
                  <a:cxn ang="0">
                    <a:pos x="T2" y="T3"/>
                  </a:cxn>
                  <a:cxn ang="0">
                    <a:pos x="T4" y="T5"/>
                  </a:cxn>
                  <a:cxn ang="0">
                    <a:pos x="T6" y="T7"/>
                  </a:cxn>
                </a:cxnLst>
                <a:rect l="0" t="0" r="r" b="b"/>
                <a:pathLst>
                  <a:path w="102" h="51">
                    <a:moveTo>
                      <a:pt x="0" y="0"/>
                    </a:moveTo>
                    <a:cubicBezTo>
                      <a:pt x="102" y="0"/>
                      <a:pt x="102" y="0"/>
                      <a:pt x="102" y="0"/>
                    </a:cubicBezTo>
                    <a:cubicBezTo>
                      <a:pt x="102" y="28"/>
                      <a:pt x="79" y="51"/>
                      <a:pt x="51" y="51"/>
                    </a:cubicBezTo>
                    <a:cubicBezTo>
                      <a:pt x="23" y="51"/>
                      <a:pt x="0" y="28"/>
                      <a:pt x="0" y="0"/>
                    </a:cubicBez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21">
                <a:extLst>
                  <a:ext uri="{FF2B5EF4-FFF2-40B4-BE49-F238E27FC236}">
                    <a16:creationId xmlns:a16="http://schemas.microsoft.com/office/drawing/2014/main" id="{FC36ADFD-1301-4444-AD5F-6C9ED4566846}"/>
                  </a:ext>
                </a:extLst>
              </p:cNvPr>
              <p:cNvSpPr>
                <a:spLocks noChangeArrowheads="1"/>
              </p:cNvSpPr>
              <p:nvPr/>
            </p:nvSpPr>
            <p:spPr bwMode="auto">
              <a:xfrm>
                <a:off x="4710393" y="4330863"/>
                <a:ext cx="122933" cy="37563"/>
              </a:xfrm>
              <a:prstGeom prst="rect">
                <a:avLst/>
              </a:prstGeom>
              <a:solidFill>
                <a:srgbClr val="C3A47C"/>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Rectangle 22">
                <a:extLst>
                  <a:ext uri="{FF2B5EF4-FFF2-40B4-BE49-F238E27FC236}">
                    <a16:creationId xmlns:a16="http://schemas.microsoft.com/office/drawing/2014/main" id="{02A61D44-FAEB-4142-B873-330B60EB1655}"/>
                  </a:ext>
                </a:extLst>
              </p:cNvPr>
              <p:cNvSpPr>
                <a:spLocks noChangeArrowheads="1"/>
              </p:cNvSpPr>
              <p:nvPr/>
            </p:nvSpPr>
            <p:spPr bwMode="auto">
              <a:xfrm>
                <a:off x="5345546" y="4330863"/>
                <a:ext cx="126347" cy="37563"/>
              </a:xfrm>
              <a:prstGeom prst="rect">
                <a:avLst/>
              </a:prstGeom>
              <a:solidFill>
                <a:srgbClr val="C3A47C"/>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00">
                <a:extLst>
                  <a:ext uri="{FF2B5EF4-FFF2-40B4-BE49-F238E27FC236}">
                    <a16:creationId xmlns:a16="http://schemas.microsoft.com/office/drawing/2014/main" id="{B6131685-CB75-4583-B873-E0821D69EAAF}"/>
                  </a:ext>
                </a:extLst>
              </p:cNvPr>
              <p:cNvSpPr/>
              <p:nvPr/>
            </p:nvSpPr>
            <p:spPr bwMode="auto">
              <a:xfrm>
                <a:off x="4688198" y="4018410"/>
                <a:ext cx="805892" cy="833210"/>
              </a:xfrm>
              <a:custGeom>
                <a:avLst/>
                <a:gdLst>
                  <a:gd name="connsiteX0" fmla="*/ 170572 w 805892"/>
                  <a:gd name="connsiteY0" fmla="*/ 0 h 833210"/>
                  <a:gd name="connsiteX1" fmla="*/ 252379 w 805892"/>
                  <a:gd name="connsiteY1" fmla="*/ 0 h 833210"/>
                  <a:gd name="connsiteX2" fmla="*/ 319176 w 805892"/>
                  <a:gd name="connsiteY2" fmla="*/ 0 h 833210"/>
                  <a:gd name="connsiteX3" fmla="*/ 321764 w 805892"/>
                  <a:gd name="connsiteY3" fmla="*/ 9339 h 833210"/>
                  <a:gd name="connsiteX4" fmla="*/ 402946 w 805892"/>
                  <a:gd name="connsiteY4" fmla="*/ 48535 h 833210"/>
                  <a:gd name="connsiteX5" fmla="*/ 484128 w 805892"/>
                  <a:gd name="connsiteY5" fmla="*/ 9339 h 833210"/>
                  <a:gd name="connsiteX6" fmla="*/ 486717 w 805892"/>
                  <a:gd name="connsiteY6" fmla="*/ 0 h 833210"/>
                  <a:gd name="connsiteX7" fmla="*/ 521856 w 805892"/>
                  <a:gd name="connsiteY7" fmla="*/ 0 h 833210"/>
                  <a:gd name="connsiteX8" fmla="*/ 635320 w 805892"/>
                  <a:gd name="connsiteY8" fmla="*/ 0 h 833210"/>
                  <a:gd name="connsiteX9" fmla="*/ 805892 w 805892"/>
                  <a:gd name="connsiteY9" fmla="*/ 170093 h 833210"/>
                  <a:gd name="connsiteX10" fmla="*/ 805892 w 805892"/>
                  <a:gd name="connsiteY10" fmla="*/ 313070 h 833210"/>
                  <a:gd name="connsiteX11" fmla="*/ 635320 w 805892"/>
                  <a:gd name="connsiteY11" fmla="*/ 313070 h 833210"/>
                  <a:gd name="connsiteX12" fmla="*/ 635320 w 805892"/>
                  <a:gd name="connsiteY12" fmla="*/ 833210 h 833210"/>
                  <a:gd name="connsiteX13" fmla="*/ 170572 w 805892"/>
                  <a:gd name="connsiteY13" fmla="*/ 833210 h 833210"/>
                  <a:gd name="connsiteX14" fmla="*/ 170572 w 805892"/>
                  <a:gd name="connsiteY14" fmla="*/ 313070 h 833210"/>
                  <a:gd name="connsiteX15" fmla="*/ 0 w 805892"/>
                  <a:gd name="connsiteY15" fmla="*/ 313070 h 833210"/>
                  <a:gd name="connsiteX16" fmla="*/ 0 w 805892"/>
                  <a:gd name="connsiteY16" fmla="*/ 170093 h 833210"/>
                  <a:gd name="connsiteX17" fmla="*/ 170572 w 805892"/>
                  <a:gd name="connsiteY17" fmla="*/ 0 h 833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5892" h="833210">
                    <a:moveTo>
                      <a:pt x="170572" y="0"/>
                    </a:moveTo>
                    <a:cubicBezTo>
                      <a:pt x="199619" y="0"/>
                      <a:pt x="226850" y="0"/>
                      <a:pt x="252379" y="0"/>
                    </a:cubicBezTo>
                    <a:lnTo>
                      <a:pt x="319176" y="0"/>
                    </a:lnTo>
                    <a:lnTo>
                      <a:pt x="321764" y="9339"/>
                    </a:lnTo>
                    <a:cubicBezTo>
                      <a:pt x="335139" y="32373"/>
                      <a:pt x="366451" y="48535"/>
                      <a:pt x="402946" y="48535"/>
                    </a:cubicBezTo>
                    <a:cubicBezTo>
                      <a:pt x="439441" y="48535"/>
                      <a:pt x="470753" y="32373"/>
                      <a:pt x="484128" y="9339"/>
                    </a:cubicBezTo>
                    <a:lnTo>
                      <a:pt x="486717" y="0"/>
                    </a:lnTo>
                    <a:lnTo>
                      <a:pt x="521856" y="0"/>
                    </a:lnTo>
                    <a:cubicBezTo>
                      <a:pt x="635320" y="0"/>
                      <a:pt x="635320" y="0"/>
                      <a:pt x="635320" y="0"/>
                    </a:cubicBezTo>
                    <a:cubicBezTo>
                      <a:pt x="729258" y="0"/>
                      <a:pt x="805892" y="76419"/>
                      <a:pt x="805892" y="170093"/>
                    </a:cubicBezTo>
                    <a:cubicBezTo>
                      <a:pt x="805892" y="313070"/>
                      <a:pt x="805892" y="313070"/>
                      <a:pt x="805892" y="313070"/>
                    </a:cubicBezTo>
                    <a:cubicBezTo>
                      <a:pt x="635320" y="313070"/>
                      <a:pt x="635320" y="313070"/>
                      <a:pt x="635320" y="313070"/>
                    </a:cubicBezTo>
                    <a:cubicBezTo>
                      <a:pt x="635320" y="833210"/>
                      <a:pt x="635320" y="833210"/>
                      <a:pt x="635320" y="833210"/>
                    </a:cubicBezTo>
                    <a:cubicBezTo>
                      <a:pt x="170572" y="833210"/>
                      <a:pt x="170572" y="833210"/>
                      <a:pt x="170572" y="833210"/>
                    </a:cubicBezTo>
                    <a:cubicBezTo>
                      <a:pt x="170572" y="313070"/>
                      <a:pt x="170572" y="313070"/>
                      <a:pt x="170572" y="313070"/>
                    </a:cubicBezTo>
                    <a:cubicBezTo>
                      <a:pt x="0" y="313070"/>
                      <a:pt x="0" y="313070"/>
                      <a:pt x="0" y="313070"/>
                    </a:cubicBezTo>
                    <a:cubicBezTo>
                      <a:pt x="0" y="170093"/>
                      <a:pt x="0" y="170093"/>
                      <a:pt x="0" y="170093"/>
                    </a:cubicBezTo>
                    <a:cubicBezTo>
                      <a:pt x="0" y="76419"/>
                      <a:pt x="76634" y="0"/>
                      <a:pt x="170572" y="0"/>
                    </a:cubicBezTo>
                    <a:close/>
                  </a:path>
                </a:pathLst>
              </a:custGeom>
              <a:solidFill>
                <a:srgbClr val="231F2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Freeform 6">
                <a:extLst>
                  <a:ext uri="{FF2B5EF4-FFF2-40B4-BE49-F238E27FC236}">
                    <a16:creationId xmlns:a16="http://schemas.microsoft.com/office/drawing/2014/main" id="{2B959969-9713-4AC5-8235-6A1F345E0111}"/>
                  </a:ext>
                </a:extLst>
              </p:cNvPr>
              <p:cNvSpPr>
                <a:spLocks/>
              </p:cNvSpPr>
              <p:nvPr/>
            </p:nvSpPr>
            <p:spPr bwMode="auto">
              <a:xfrm>
                <a:off x="5202124" y="5963136"/>
                <a:ext cx="278306" cy="145128"/>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050708"/>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8">
                <a:extLst>
                  <a:ext uri="{FF2B5EF4-FFF2-40B4-BE49-F238E27FC236}">
                    <a16:creationId xmlns:a16="http://schemas.microsoft.com/office/drawing/2014/main" id="{80EE5574-FDEE-47F4-91EE-E8DC142C416D}"/>
                  </a:ext>
                </a:extLst>
              </p:cNvPr>
              <p:cNvSpPr>
                <a:spLocks/>
              </p:cNvSpPr>
              <p:nvPr/>
            </p:nvSpPr>
            <p:spPr bwMode="auto">
              <a:xfrm>
                <a:off x="4857230" y="5963136"/>
                <a:ext cx="278306" cy="145128"/>
              </a:xfrm>
              <a:custGeom>
                <a:avLst/>
                <a:gdLst>
                  <a:gd name="T0" fmla="*/ 48 w 112"/>
                  <a:gd name="T1" fmla="*/ 0 h 59"/>
                  <a:gd name="T2" fmla="*/ 112 w 112"/>
                  <a:gd name="T3" fmla="*/ 59 h 59"/>
                  <a:gd name="T4" fmla="*/ 48 w 112"/>
                  <a:gd name="T5" fmla="*/ 59 h 59"/>
                  <a:gd name="T6" fmla="*/ 0 w 112"/>
                  <a:gd name="T7" fmla="*/ 59 h 59"/>
                  <a:gd name="T8" fmla="*/ 0 w 112"/>
                  <a:gd name="T9" fmla="*/ 0 h 59"/>
                  <a:gd name="T10" fmla="*/ 48 w 112"/>
                  <a:gd name="T11" fmla="*/ 0 h 59"/>
                </a:gdLst>
                <a:ahLst/>
                <a:cxnLst>
                  <a:cxn ang="0">
                    <a:pos x="T0" y="T1"/>
                  </a:cxn>
                  <a:cxn ang="0">
                    <a:pos x="T2" y="T3"/>
                  </a:cxn>
                  <a:cxn ang="0">
                    <a:pos x="T4" y="T5"/>
                  </a:cxn>
                  <a:cxn ang="0">
                    <a:pos x="T6" y="T7"/>
                  </a:cxn>
                  <a:cxn ang="0">
                    <a:pos x="T8" y="T9"/>
                  </a:cxn>
                  <a:cxn ang="0">
                    <a:pos x="T10" y="T11"/>
                  </a:cxn>
                </a:cxnLst>
                <a:rect l="0" t="0" r="r" b="b"/>
                <a:pathLst>
                  <a:path w="112" h="59">
                    <a:moveTo>
                      <a:pt x="48" y="0"/>
                    </a:moveTo>
                    <a:cubicBezTo>
                      <a:pt x="82" y="0"/>
                      <a:pt x="109" y="26"/>
                      <a:pt x="112" y="59"/>
                    </a:cubicBezTo>
                    <a:cubicBezTo>
                      <a:pt x="48" y="59"/>
                      <a:pt x="48" y="59"/>
                      <a:pt x="48" y="59"/>
                    </a:cubicBezTo>
                    <a:cubicBezTo>
                      <a:pt x="0" y="59"/>
                      <a:pt x="0" y="59"/>
                      <a:pt x="0" y="59"/>
                    </a:cubicBezTo>
                    <a:cubicBezTo>
                      <a:pt x="0" y="0"/>
                      <a:pt x="0" y="0"/>
                      <a:pt x="0" y="0"/>
                    </a:cubicBezTo>
                    <a:lnTo>
                      <a:pt x="48" y="0"/>
                    </a:lnTo>
                    <a:close/>
                  </a:path>
                </a:pathLst>
              </a:custGeom>
              <a:solidFill>
                <a:srgbClr val="050708"/>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9" name="TextBox 104">
              <a:extLst>
                <a:ext uri="{FF2B5EF4-FFF2-40B4-BE49-F238E27FC236}">
                  <a16:creationId xmlns:a16="http://schemas.microsoft.com/office/drawing/2014/main" id="{060D27FC-98F9-49F7-9CE6-8C8487D8DA33}"/>
                </a:ext>
              </a:extLst>
            </p:cNvPr>
            <p:cNvSpPr txBox="1"/>
            <p:nvPr/>
          </p:nvSpPr>
          <p:spPr>
            <a:xfrm>
              <a:off x="1020564" y="4089995"/>
              <a:ext cx="766300" cy="517065"/>
            </a:xfrm>
            <a:prstGeom prst="rect">
              <a:avLst/>
            </a:prstGeom>
            <a:noFill/>
          </p:spPr>
          <p:txBody>
            <a:bodyPr wrap="none" lIns="182880" tIns="146304" rIns="182880" bIns="146304" rtlCol="0">
              <a:spAutoFit/>
            </a:bodyPr>
            <a:lstStyle/>
            <a:p>
              <a:pPr>
                <a:lnSpc>
                  <a:spcPct val="90000"/>
                </a:lnSpc>
                <a:spcAft>
                  <a:spcPts val="600"/>
                </a:spcAft>
              </a:pPr>
              <a:r>
                <a:rPr lang="en-US" sz="1600" b="1" dirty="0">
                  <a:gradFill>
                    <a:gsLst>
                      <a:gs pos="2917">
                        <a:schemeClr val="tx1">
                          <a:lumMod val="50000"/>
                        </a:schemeClr>
                      </a:gs>
                      <a:gs pos="30000">
                        <a:schemeClr val="tx1">
                          <a:lumMod val="50000"/>
                        </a:schemeClr>
                      </a:gs>
                    </a:gsLst>
                    <a:lin ang="5400000" scaled="0"/>
                  </a:gradFill>
                </a:rPr>
                <a:t>DEV</a:t>
              </a:r>
            </a:p>
          </p:txBody>
        </p:sp>
        <p:sp>
          <p:nvSpPr>
            <p:cNvPr id="60" name="TextBox 105">
              <a:extLst>
                <a:ext uri="{FF2B5EF4-FFF2-40B4-BE49-F238E27FC236}">
                  <a16:creationId xmlns:a16="http://schemas.microsoft.com/office/drawing/2014/main" id="{C70019FB-1CC2-4191-89BA-AD29CA466E15}"/>
                </a:ext>
              </a:extLst>
            </p:cNvPr>
            <p:cNvSpPr txBox="1"/>
            <p:nvPr/>
          </p:nvSpPr>
          <p:spPr>
            <a:xfrm>
              <a:off x="4960709" y="4110567"/>
              <a:ext cx="766877" cy="517065"/>
            </a:xfrm>
            <a:prstGeom prst="rect">
              <a:avLst/>
            </a:prstGeom>
            <a:noFill/>
          </p:spPr>
          <p:txBody>
            <a:bodyPr wrap="none" lIns="182880" tIns="146304" rIns="182880" bIns="146304" rtlCol="0">
              <a:spAutoFit/>
            </a:bodyPr>
            <a:lstStyle/>
            <a:p>
              <a:pPr>
                <a:lnSpc>
                  <a:spcPct val="90000"/>
                </a:lnSpc>
                <a:spcAft>
                  <a:spcPts val="600"/>
                </a:spcAft>
              </a:pPr>
              <a:r>
                <a:rPr lang="en-US" sz="1600" b="1" dirty="0">
                  <a:gradFill>
                    <a:gsLst>
                      <a:gs pos="2917">
                        <a:schemeClr val="bg1"/>
                      </a:gs>
                      <a:gs pos="30000">
                        <a:schemeClr val="bg1"/>
                      </a:gs>
                    </a:gsLst>
                    <a:lin ang="5400000" scaled="0"/>
                  </a:gradFill>
                </a:rPr>
                <a:t>OPS</a:t>
              </a:r>
            </a:p>
          </p:txBody>
        </p:sp>
        <p:grpSp>
          <p:nvGrpSpPr>
            <p:cNvPr id="61" name="Group 107">
              <a:extLst>
                <a:ext uri="{FF2B5EF4-FFF2-40B4-BE49-F238E27FC236}">
                  <a16:creationId xmlns:a16="http://schemas.microsoft.com/office/drawing/2014/main" id="{A5BECA15-EE84-4C8F-A25A-4C89FB7F8701}"/>
                </a:ext>
              </a:extLst>
            </p:cNvPr>
            <p:cNvGrpSpPr/>
            <p:nvPr/>
          </p:nvGrpSpPr>
          <p:grpSpPr>
            <a:xfrm>
              <a:off x="1823131" y="4011175"/>
              <a:ext cx="655124" cy="676042"/>
              <a:chOff x="2131981" y="4023484"/>
              <a:chExt cx="655124" cy="676042"/>
            </a:xfrm>
          </p:grpSpPr>
          <p:sp>
            <p:nvSpPr>
              <p:cNvPr id="62" name="Freeform 32">
                <a:extLst>
                  <a:ext uri="{FF2B5EF4-FFF2-40B4-BE49-F238E27FC236}">
                    <a16:creationId xmlns:a16="http://schemas.microsoft.com/office/drawing/2014/main" id="{618FEEF3-605F-47C0-A0C6-8A075F3CDDDC}"/>
                  </a:ext>
                </a:extLst>
              </p:cNvPr>
              <p:cNvSpPr/>
              <p:nvPr/>
            </p:nvSpPr>
            <p:spPr bwMode="auto">
              <a:xfrm>
                <a:off x="2150521" y="4053569"/>
                <a:ext cx="615863" cy="596815"/>
              </a:xfrm>
              <a:custGeom>
                <a:avLst/>
                <a:gdLst>
                  <a:gd name="connsiteX0" fmla="*/ 0 w 615950"/>
                  <a:gd name="connsiteY0" fmla="*/ 400050 h 596900"/>
                  <a:gd name="connsiteX1" fmla="*/ 25400 w 615950"/>
                  <a:gd name="connsiteY1" fmla="*/ 101600 h 596900"/>
                  <a:gd name="connsiteX2" fmla="*/ 336550 w 615950"/>
                  <a:gd name="connsiteY2" fmla="*/ 0 h 596900"/>
                  <a:gd name="connsiteX3" fmla="*/ 615950 w 615950"/>
                  <a:gd name="connsiteY3" fmla="*/ 209550 h 596900"/>
                  <a:gd name="connsiteX4" fmla="*/ 590550 w 615950"/>
                  <a:gd name="connsiteY4" fmla="*/ 469900 h 596900"/>
                  <a:gd name="connsiteX5" fmla="*/ 228600 w 615950"/>
                  <a:gd name="connsiteY5" fmla="*/ 596900 h 596900"/>
                  <a:gd name="connsiteX6" fmla="*/ 0 w 615950"/>
                  <a:gd name="connsiteY6" fmla="*/ 40005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50" h="596900">
                    <a:moveTo>
                      <a:pt x="0" y="400050"/>
                    </a:moveTo>
                    <a:lnTo>
                      <a:pt x="25400" y="101600"/>
                    </a:lnTo>
                    <a:lnTo>
                      <a:pt x="336550" y="0"/>
                    </a:lnTo>
                    <a:lnTo>
                      <a:pt x="615950" y="209550"/>
                    </a:lnTo>
                    <a:lnTo>
                      <a:pt x="590550" y="469900"/>
                    </a:lnTo>
                    <a:lnTo>
                      <a:pt x="228600" y="596900"/>
                    </a:lnTo>
                    <a:lnTo>
                      <a:pt x="0" y="400050"/>
                    </a:lnTo>
                    <a:close/>
                  </a:path>
                </a:pathLst>
              </a:custGeom>
              <a:solidFill>
                <a:schemeClr val="accent1"/>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3" name="Freeform 57">
                <a:extLst>
                  <a:ext uri="{FF2B5EF4-FFF2-40B4-BE49-F238E27FC236}">
                    <a16:creationId xmlns:a16="http://schemas.microsoft.com/office/drawing/2014/main" id="{99FC0872-680A-4D22-B28F-5E60B546EEDD}"/>
                  </a:ext>
                </a:extLst>
              </p:cNvPr>
              <p:cNvSpPr>
                <a:spLocks noEditPoints="1"/>
              </p:cNvSpPr>
              <p:nvPr/>
            </p:nvSpPr>
            <p:spPr bwMode="auto">
              <a:xfrm>
                <a:off x="2131981" y="4023484"/>
                <a:ext cx="655124" cy="676042"/>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solidFill>
                <a:srgbClr val="68217A"/>
              </a:solidFill>
              <a:ln>
                <a:noFill/>
              </a:ln>
            </p:spPr>
            <p:txBody>
              <a:bodyPr vert="horz" wrap="square" lIns="91427" tIns="45713" rIns="91427" bIns="45713" numCol="1" anchor="t" anchorCtr="0" compatLnSpc="1">
                <a:prstTxWarp prst="textNoShape">
                  <a:avLst/>
                </a:prstTxWarp>
              </a:bodyPr>
              <a:lstStyle/>
              <a:p>
                <a:pPr marL="0" marR="0" lvl="0" indent="0" defTabSz="914009"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a:ln>
                    <a:noFill/>
                  </a:ln>
                  <a:solidFill>
                    <a:srgbClr val="000000"/>
                  </a:solidFill>
                  <a:effectLst/>
                  <a:uLnTx/>
                  <a:uFillTx/>
                </a:endParaRPr>
              </a:p>
            </p:txBody>
          </p:sp>
        </p:grpSp>
        <p:grpSp>
          <p:nvGrpSpPr>
            <p:cNvPr id="3" name="Groupe 2">
              <a:extLst>
                <a:ext uri="{FF2B5EF4-FFF2-40B4-BE49-F238E27FC236}">
                  <a16:creationId xmlns:a16="http://schemas.microsoft.com/office/drawing/2014/main" id="{3C5F0787-6F4E-4B11-A62A-0DF0AB7BEA10}"/>
                </a:ext>
              </a:extLst>
            </p:cNvPr>
            <p:cNvGrpSpPr/>
            <p:nvPr/>
          </p:nvGrpSpPr>
          <p:grpSpPr>
            <a:xfrm>
              <a:off x="3342781" y="2199283"/>
              <a:ext cx="657753" cy="4015144"/>
              <a:chOff x="3368185" y="2211592"/>
              <a:chExt cx="657753" cy="4015144"/>
            </a:xfrm>
          </p:grpSpPr>
          <p:pic>
            <p:nvPicPr>
              <p:cNvPr id="39" name="Picture 31">
                <a:extLst>
                  <a:ext uri="{FF2B5EF4-FFF2-40B4-BE49-F238E27FC236}">
                    <a16:creationId xmlns:a16="http://schemas.microsoft.com/office/drawing/2014/main" id="{334DFA7D-3096-4E9E-A3E2-D1C91A67F194}"/>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3368185" y="2211592"/>
                <a:ext cx="657753" cy="4015144"/>
              </a:xfrm>
              <a:prstGeom prst="rect">
                <a:avLst/>
              </a:prstGeom>
            </p:spPr>
          </p:pic>
          <p:sp>
            <p:nvSpPr>
              <p:cNvPr id="2" name="ZoneTexte 1">
                <a:extLst>
                  <a:ext uri="{FF2B5EF4-FFF2-40B4-BE49-F238E27FC236}">
                    <a16:creationId xmlns:a16="http://schemas.microsoft.com/office/drawing/2014/main" id="{3AA0FE53-AE36-4972-9134-8C15EE2041DF}"/>
                  </a:ext>
                </a:extLst>
              </p:cNvPr>
              <p:cNvSpPr txBox="1"/>
              <p:nvPr/>
            </p:nvSpPr>
            <p:spPr>
              <a:xfrm rot="5400000">
                <a:off x="2505378" y="4212131"/>
                <a:ext cx="2412267" cy="338554"/>
              </a:xfrm>
              <a:prstGeom prst="rect">
                <a:avLst/>
              </a:prstGeom>
              <a:solidFill>
                <a:srgbClr val="D96709"/>
              </a:solidFill>
            </p:spPr>
            <p:txBody>
              <a:bodyPr wrap="square" rtlCol="0">
                <a:spAutoFit/>
              </a:bodyPr>
              <a:lstStyle/>
              <a:p>
                <a:r>
                  <a:rPr lang="fr-CA" sz="1600" dirty="0">
                    <a:solidFill>
                      <a:schemeClr val="bg1"/>
                    </a:solidFill>
                  </a:rPr>
                  <a:t>Mur de confusion</a:t>
                </a:r>
              </a:p>
            </p:txBody>
          </p:sp>
        </p:grpSp>
      </p:grpSp>
      <p:sp>
        <p:nvSpPr>
          <p:cNvPr id="35840" name="ZoneTexte 35839">
            <a:extLst>
              <a:ext uri="{FF2B5EF4-FFF2-40B4-BE49-F238E27FC236}">
                <a16:creationId xmlns:a16="http://schemas.microsoft.com/office/drawing/2014/main" id="{7C9ADF12-712A-4D8A-8266-649A5B67E504}"/>
              </a:ext>
            </a:extLst>
          </p:cNvPr>
          <p:cNvSpPr txBox="1"/>
          <p:nvPr>
            <p:custDataLst>
              <p:tags r:id="rId4"/>
            </p:custDataLst>
          </p:nvPr>
        </p:nvSpPr>
        <p:spPr>
          <a:xfrm>
            <a:off x="4939768" y="5898053"/>
            <a:ext cx="2872592" cy="584775"/>
          </a:xfrm>
          <a:prstGeom prst="rect">
            <a:avLst/>
          </a:prstGeom>
          <a:noFill/>
        </p:spPr>
        <p:txBody>
          <a:bodyPr wrap="square" rtlCol="0">
            <a:spAutoFit/>
          </a:bodyPr>
          <a:lstStyle/>
          <a:p>
            <a:r>
              <a:rPr lang="fr-CA" sz="1400" dirty="0"/>
              <a:t>Source :http://talmeida.net</a:t>
            </a:r>
          </a:p>
          <a:p>
            <a:endParaRPr lang="fr-CA" dirty="0"/>
          </a:p>
        </p:txBody>
      </p:sp>
    </p:spTree>
    <p:extLst>
      <p:ext uri="{BB962C8B-B14F-4D97-AF65-F5344CB8AC3E}">
        <p14:creationId xmlns:p14="http://schemas.microsoft.com/office/powerpoint/2010/main" val="35617144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custDataLst>
              <p:tags r:id="rId1"/>
            </p:custDataLst>
          </p:nvPr>
        </p:nvSpPr>
        <p:spPr/>
        <p:txBody>
          <a:bodyPr>
            <a:noAutofit/>
          </a:bodyPr>
          <a:lstStyle/>
          <a:p>
            <a:r>
              <a:rPr lang="fr-CA" sz="3600" dirty="0">
                <a:effectLst/>
              </a:rPr>
              <a:t>Approche traditionnelle de développement/Exploitation</a:t>
            </a:r>
          </a:p>
        </p:txBody>
      </p:sp>
      <p:sp>
        <p:nvSpPr>
          <p:cNvPr id="35843"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4D4F9E7-A013-40D9-AED2-893013D70CB4}" type="slidenum">
              <a:rPr lang="en-US" altLang="en-US" smtClean="0"/>
              <a:pPr/>
              <a:t>69</a:t>
            </a:fld>
            <a:endParaRPr lang="en-US" altLang="en-US"/>
          </a:p>
        </p:txBody>
      </p:sp>
      <p:sp>
        <p:nvSpPr>
          <p:cNvPr id="20" name="Espace réservé du contenu 4">
            <a:extLst>
              <a:ext uri="{FF2B5EF4-FFF2-40B4-BE49-F238E27FC236}">
                <a16:creationId xmlns:a16="http://schemas.microsoft.com/office/drawing/2014/main" id="{D83DF6E0-364E-4F27-9C57-CE9C4EC4625A}"/>
              </a:ext>
            </a:extLst>
          </p:cNvPr>
          <p:cNvSpPr txBox="1">
            <a:spLocks/>
          </p:cNvSpPr>
          <p:nvPr>
            <p:custDataLst>
              <p:tags r:id="rId3"/>
            </p:custDataLst>
          </p:nvPr>
        </p:nvSpPr>
        <p:spPr>
          <a:xfrm>
            <a:off x="228600" y="1403874"/>
            <a:ext cx="8686800" cy="5085466"/>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fr-CA" altLang="fr-FR" sz="2000" dirty="0"/>
              <a:t>Avant le DevOps, les équipes d’exploitation et de développement travaillaient dans un environnement isolé</a:t>
            </a:r>
          </a:p>
          <a:p>
            <a:pPr fontAlgn="auto">
              <a:spcAft>
                <a:spcPts val="0"/>
              </a:spcAft>
            </a:pPr>
            <a:r>
              <a:rPr lang="fr-CA" altLang="fr-FR" sz="2000" dirty="0"/>
              <a:t>Les activités de test et de déploiement ont pour la plupart été effectuées de manière isolée après l’étape de conception-construction, et elles ont pris plus de temps que le temps réel d’achèvement du projet</a:t>
            </a:r>
          </a:p>
          <a:p>
            <a:pPr fontAlgn="auto">
              <a:spcAft>
                <a:spcPts val="0"/>
              </a:spcAft>
            </a:pPr>
            <a:r>
              <a:rPr lang="fr-CA" altLang="fr-FR" sz="2000" dirty="0"/>
              <a:t>Les membres de l’équipe passent généralement beaucoup de temps à déployer, tester, concevoir et construire les projets</a:t>
            </a:r>
          </a:p>
          <a:p>
            <a:pPr fontAlgn="auto">
              <a:spcAft>
                <a:spcPts val="0"/>
              </a:spcAft>
            </a:pPr>
            <a:r>
              <a:rPr lang="fr-CA" altLang="fr-FR" sz="2000" dirty="0"/>
              <a:t>Des erreurs de production humaine ont été déployées lorsque les tâches sont faites manuellement</a:t>
            </a:r>
          </a:p>
          <a:p>
            <a:pPr fontAlgn="auto">
              <a:spcAft>
                <a:spcPts val="0"/>
              </a:spcAft>
            </a:pPr>
            <a:r>
              <a:rPr lang="fr-CA" altLang="fr-FR" sz="2000" dirty="0"/>
              <a:t>Les équipes d’exploitation et de développement avaient généralement des échéanciers différents et n’avaient pas de synchronisation appropriée, ce qui entraînait des retards supplémentaires</a:t>
            </a:r>
          </a:p>
        </p:txBody>
      </p:sp>
    </p:spTree>
    <p:extLst>
      <p:ext uri="{BB962C8B-B14F-4D97-AF65-F5344CB8AC3E}">
        <p14:creationId xmlns:p14="http://schemas.microsoft.com/office/powerpoint/2010/main" val="352666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altLang="fr-FR" dirty="0"/>
              <a:t>Modèle MOI</a:t>
            </a:r>
            <a:endParaRPr lang="en-US" altLang="fr-FR" dirty="0"/>
          </a:p>
        </p:txBody>
      </p:sp>
      <p:sp>
        <p:nvSpPr>
          <p:cNvPr id="4101" name="Rectangle 3"/>
          <p:cNvSpPr>
            <a:spLocks noGrp="1" noChangeArrowheads="1"/>
          </p:cNvSpPr>
          <p:nvPr>
            <p:ph idx="1"/>
            <p:custDataLst>
              <p:tags r:id="rId2"/>
            </p:custDataLst>
          </p:nvPr>
        </p:nvSpPr>
        <p:spPr/>
        <p:txBody>
          <a:bodyPr>
            <a:normAutofit lnSpcReduction="10000"/>
          </a:bodyPr>
          <a:lstStyle/>
          <a:p>
            <a:r>
              <a:rPr lang="fr-CA" altLang="fr-FR" dirty="0"/>
              <a:t>Motivation: l’habilité à encourager les personnes techniques à produire leur meilleure capacité</a:t>
            </a:r>
          </a:p>
          <a:p>
            <a:r>
              <a:rPr lang="fr-CA" altLang="fr-FR" dirty="0"/>
              <a:t>Organisation: L’habilité à adapter les processus existants (ou inventer de nouveaux) qui permettent de rendre le concept initial un produit final</a:t>
            </a:r>
          </a:p>
          <a:p>
            <a:r>
              <a:rPr lang="fr-CA" altLang="fr-FR" dirty="0"/>
              <a:t>Idées pour l’innovation: L’habilité à encourager les personnes à créer et se sentir créative même s’ils doivent travailler à l’intérieur des limites de l’application à produire</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7</a:t>
            </a:fld>
            <a:endParaRPr lang="en-US" altLang="en-US"/>
          </a:p>
        </p:txBody>
      </p:sp>
    </p:spTree>
    <p:extLst>
      <p:ext uri="{BB962C8B-B14F-4D97-AF65-F5344CB8AC3E}">
        <p14:creationId xmlns:p14="http://schemas.microsoft.com/office/powerpoint/2010/main" val="11461536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custDataLst>
              <p:tags r:id="rId1"/>
            </p:custDataLst>
          </p:nvPr>
        </p:nvSpPr>
        <p:spPr/>
        <p:txBody>
          <a:bodyPr>
            <a:noAutofit/>
          </a:bodyPr>
          <a:lstStyle/>
          <a:p>
            <a:r>
              <a:rPr lang="fr-CA" sz="3600" dirty="0">
                <a:effectLst/>
              </a:rPr>
              <a:t>Quand avez-vous besoin de DevOps?</a:t>
            </a:r>
          </a:p>
        </p:txBody>
      </p:sp>
      <p:sp>
        <p:nvSpPr>
          <p:cNvPr id="35843"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4D4F9E7-A013-40D9-AED2-893013D70CB4}" type="slidenum">
              <a:rPr lang="en-US" altLang="en-US" smtClean="0"/>
              <a:pPr/>
              <a:t>70</a:t>
            </a:fld>
            <a:endParaRPr lang="en-US" altLang="en-US"/>
          </a:p>
        </p:txBody>
      </p:sp>
      <p:sp>
        <p:nvSpPr>
          <p:cNvPr id="20" name="Espace réservé du contenu 4">
            <a:extLst>
              <a:ext uri="{FF2B5EF4-FFF2-40B4-BE49-F238E27FC236}">
                <a16:creationId xmlns:a16="http://schemas.microsoft.com/office/drawing/2014/main" id="{D83DF6E0-364E-4F27-9C57-CE9C4EC4625A}"/>
              </a:ext>
            </a:extLst>
          </p:cNvPr>
          <p:cNvSpPr txBox="1">
            <a:spLocks/>
          </p:cNvSpPr>
          <p:nvPr>
            <p:custDataLst>
              <p:tags r:id="rId3"/>
            </p:custDataLst>
          </p:nvPr>
        </p:nvSpPr>
        <p:spPr>
          <a:xfrm>
            <a:off x="228600" y="1403874"/>
            <a:ext cx="8686800" cy="5085466"/>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fr-CA" altLang="fr-FR" sz="1900" dirty="0"/>
              <a:t>L’équipe de développement n’est pas en mesure de détecter les défauts logiciels au tout début de son développement</a:t>
            </a:r>
          </a:p>
          <a:p>
            <a:pPr fontAlgn="auto">
              <a:spcAft>
                <a:spcPts val="0"/>
              </a:spcAft>
            </a:pPr>
            <a:r>
              <a:rPr lang="fr-CA" altLang="fr-FR" sz="1900" dirty="0"/>
              <a:t>Les méthodes agiles sont utilisées pour accélérer le processus de développement logiciel, mais dès que l’application est envoyée au service de production, toutes les méthodes deviennent inefficaces</a:t>
            </a:r>
          </a:p>
          <a:p>
            <a:pPr fontAlgn="auto">
              <a:spcAft>
                <a:spcPts val="0"/>
              </a:spcAft>
            </a:pPr>
            <a:r>
              <a:rPr lang="fr-CA" altLang="fr-FR" sz="1900" dirty="0"/>
              <a:t>Les membres de l’équipe de test et de développement ne sont pas en mesure d’accéder aux ressources en temps opportun, ce qui retarde le processus de développement</a:t>
            </a:r>
          </a:p>
          <a:p>
            <a:pPr fontAlgn="auto">
              <a:spcAft>
                <a:spcPts val="0"/>
              </a:spcAft>
            </a:pPr>
            <a:r>
              <a:rPr lang="fr-CA" altLang="fr-FR" sz="1900" dirty="0"/>
              <a:t>Vous n’êtes pas en mesure d’identifier les problèmes exacts des départements de développement, de test et de production</a:t>
            </a:r>
          </a:p>
          <a:p>
            <a:pPr fontAlgn="auto">
              <a:spcAft>
                <a:spcPts val="0"/>
              </a:spcAft>
            </a:pPr>
            <a:r>
              <a:rPr lang="fr-CA" altLang="fr-FR" sz="1900" dirty="0"/>
              <a:t>De simples erreurs humaines créent souvent des obstacles pendant le processus de développement et de déploiement</a:t>
            </a:r>
          </a:p>
          <a:p>
            <a:pPr fontAlgn="auto">
              <a:spcAft>
                <a:spcPts val="0"/>
              </a:spcAft>
            </a:pPr>
            <a:r>
              <a:rPr lang="fr-CA" altLang="fr-FR" sz="1900" dirty="0"/>
              <a:t>Une fois l’application en production, les développeurs pensent que leur travail est terminé</a:t>
            </a:r>
          </a:p>
          <a:p>
            <a:pPr fontAlgn="auto">
              <a:spcAft>
                <a:spcPts val="0"/>
              </a:spcAft>
            </a:pPr>
            <a:r>
              <a:rPr lang="fr-CA" altLang="fr-FR" sz="1900" dirty="0"/>
              <a:t>Au moment du problème, les équipes de développement et d’exploitation commencent à se blâmer</a:t>
            </a:r>
          </a:p>
        </p:txBody>
      </p:sp>
    </p:spTree>
    <p:extLst>
      <p:ext uri="{BB962C8B-B14F-4D97-AF65-F5344CB8AC3E}">
        <p14:creationId xmlns:p14="http://schemas.microsoft.com/office/powerpoint/2010/main" val="5661254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custDataLst>
              <p:tags r:id="rId1"/>
            </p:custDataLst>
          </p:nvPr>
        </p:nvSpPr>
        <p:spPr/>
        <p:txBody>
          <a:bodyPr>
            <a:noAutofit/>
          </a:bodyPr>
          <a:lstStyle/>
          <a:p>
            <a:r>
              <a:rPr lang="fr-CA" sz="3600" dirty="0">
                <a:effectLst/>
              </a:rPr>
              <a:t>CI/CD</a:t>
            </a:r>
          </a:p>
        </p:txBody>
      </p:sp>
      <p:sp>
        <p:nvSpPr>
          <p:cNvPr id="35843"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4D4F9E7-A013-40D9-AED2-893013D70CB4}" type="slidenum">
              <a:rPr lang="en-US" altLang="en-US" smtClean="0"/>
              <a:pPr/>
              <a:t>71</a:t>
            </a:fld>
            <a:endParaRPr lang="en-US" altLang="en-US"/>
          </a:p>
        </p:txBody>
      </p:sp>
      <p:sp>
        <p:nvSpPr>
          <p:cNvPr id="20" name="Espace réservé du contenu 4">
            <a:extLst>
              <a:ext uri="{FF2B5EF4-FFF2-40B4-BE49-F238E27FC236}">
                <a16:creationId xmlns:a16="http://schemas.microsoft.com/office/drawing/2014/main" id="{D83DF6E0-364E-4F27-9C57-CE9C4EC4625A}"/>
              </a:ext>
            </a:extLst>
          </p:cNvPr>
          <p:cNvSpPr txBox="1">
            <a:spLocks/>
          </p:cNvSpPr>
          <p:nvPr>
            <p:custDataLst>
              <p:tags r:id="rId3"/>
            </p:custDataLst>
          </p:nvPr>
        </p:nvSpPr>
        <p:spPr>
          <a:xfrm>
            <a:off x="228600" y="1403874"/>
            <a:ext cx="8686800" cy="5085466"/>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fr-CA" altLang="fr-FR" sz="1900" dirty="0"/>
              <a:t>CI/CD ou CICD fait référence aux pratiques combinées d’intégration continue et de livraison continue ou de déploiement continu</a:t>
            </a:r>
          </a:p>
          <a:p>
            <a:pPr fontAlgn="auto">
              <a:spcAft>
                <a:spcPts val="0"/>
              </a:spcAft>
            </a:pPr>
            <a:r>
              <a:rPr lang="fr-CA" altLang="fr-FR" sz="1900" dirty="0"/>
              <a:t>La pratique CI/CD ou pipeline CI/CD constitue l’épine dorsale des opérations de DevOps</a:t>
            </a:r>
          </a:p>
          <a:p>
            <a:pPr fontAlgn="auto">
              <a:spcAft>
                <a:spcPts val="0"/>
              </a:spcAft>
            </a:pPr>
            <a:r>
              <a:rPr lang="fr-CA" altLang="fr-FR" sz="1900" dirty="0"/>
              <a:t>Elle comble les écarts entre les activités et les équipes de développement et d’exploitation en renforçant l’automatisation dans la création, le test et le déploiement des applications</a:t>
            </a:r>
          </a:p>
          <a:p>
            <a:pPr fontAlgn="auto">
              <a:spcAft>
                <a:spcPts val="0"/>
              </a:spcAft>
            </a:pPr>
            <a:r>
              <a:rPr lang="fr-CA" altLang="fr-FR" sz="1900" dirty="0"/>
              <a:t>Les pratiques DevOps modernes impliquent un développement continu, des tests continus, une intégration continue, un déploiement continu et une surveillance continue des applications logicielles tout au long de leur cycle de vie de développement</a:t>
            </a:r>
          </a:p>
        </p:txBody>
      </p:sp>
    </p:spTree>
    <p:extLst>
      <p:ext uri="{BB962C8B-B14F-4D97-AF65-F5344CB8AC3E}">
        <p14:creationId xmlns:p14="http://schemas.microsoft.com/office/powerpoint/2010/main" val="1576480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custDataLst>
              <p:tags r:id="rId1"/>
            </p:custDataLst>
          </p:nvPr>
        </p:nvSpPr>
        <p:spPr/>
        <p:txBody>
          <a:bodyPr>
            <a:noAutofit/>
          </a:bodyPr>
          <a:lstStyle/>
          <a:p>
            <a:r>
              <a:rPr lang="fr-CA" sz="3600" dirty="0">
                <a:effectLst/>
              </a:rPr>
              <a:t>Processus de développement revisité avec DevOps</a:t>
            </a:r>
          </a:p>
        </p:txBody>
      </p:sp>
      <p:sp>
        <p:nvSpPr>
          <p:cNvPr id="35843"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4D4F9E7-A013-40D9-AED2-893013D70CB4}" type="slidenum">
              <a:rPr lang="en-US" altLang="en-US" smtClean="0"/>
              <a:pPr/>
              <a:t>72</a:t>
            </a:fld>
            <a:endParaRPr lang="en-US" altLang="en-US"/>
          </a:p>
        </p:txBody>
      </p:sp>
      <p:sp>
        <p:nvSpPr>
          <p:cNvPr id="8" name="Rectangle 7">
            <a:extLst>
              <a:ext uri="{FF2B5EF4-FFF2-40B4-BE49-F238E27FC236}">
                <a16:creationId xmlns:a16="http://schemas.microsoft.com/office/drawing/2014/main" id="{57529CF8-E63F-48AA-97B8-7EC6D9CC7E4E}"/>
              </a:ext>
            </a:extLst>
          </p:cNvPr>
          <p:cNvSpPr/>
          <p:nvPr>
            <p:custDataLst>
              <p:tags r:id="rId3"/>
            </p:custDataLst>
          </p:nvPr>
        </p:nvSpPr>
        <p:spPr>
          <a:xfrm>
            <a:off x="6456054" y="4113076"/>
            <a:ext cx="1140282" cy="252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2" name="ZoneTexte 11">
            <a:extLst>
              <a:ext uri="{FF2B5EF4-FFF2-40B4-BE49-F238E27FC236}">
                <a16:creationId xmlns:a16="http://schemas.microsoft.com/office/drawing/2014/main" id="{ED204EF5-1F8F-4CF4-8027-18EB36297FD7}"/>
              </a:ext>
            </a:extLst>
          </p:cNvPr>
          <p:cNvSpPr txBox="1"/>
          <p:nvPr>
            <p:custDataLst>
              <p:tags r:id="rId4"/>
            </p:custDataLst>
          </p:nvPr>
        </p:nvSpPr>
        <p:spPr>
          <a:xfrm>
            <a:off x="5117331" y="6413698"/>
            <a:ext cx="3312802" cy="307777"/>
          </a:xfrm>
          <a:prstGeom prst="rect">
            <a:avLst/>
          </a:prstGeom>
          <a:noFill/>
        </p:spPr>
        <p:txBody>
          <a:bodyPr wrap="square" rtlCol="0">
            <a:spAutoFit/>
          </a:bodyPr>
          <a:lstStyle/>
          <a:p>
            <a:r>
              <a:rPr lang="fr-CA" sz="1400" dirty="0"/>
              <a:t>Source :https://medium.com/</a:t>
            </a:r>
            <a:r>
              <a:rPr lang="fr-CA" sz="1400" dirty="0" err="1"/>
              <a:t>edureka</a:t>
            </a:r>
            <a:r>
              <a:rPr lang="fr-CA" sz="1400" dirty="0"/>
              <a:t>/</a:t>
            </a:r>
            <a:endParaRPr lang="fr-CA" dirty="0"/>
          </a:p>
        </p:txBody>
      </p:sp>
      <p:pic>
        <p:nvPicPr>
          <p:cNvPr id="2" name="Image 1">
            <a:extLst>
              <a:ext uri="{FF2B5EF4-FFF2-40B4-BE49-F238E27FC236}">
                <a16:creationId xmlns:a16="http://schemas.microsoft.com/office/drawing/2014/main" id="{F0A99F4D-FA89-471B-B52B-45B477E2F4D5}"/>
              </a:ext>
            </a:extLst>
          </p:cNvPr>
          <p:cNvPicPr>
            <a:picLocks noChangeAspect="1"/>
          </p:cNvPicPr>
          <p:nvPr>
            <p:custDataLst>
              <p:tags r:id="rId5"/>
            </p:custDataLst>
          </p:nvPr>
        </p:nvPicPr>
        <p:blipFill>
          <a:blip r:embed="rId7"/>
          <a:stretch>
            <a:fillRect/>
          </a:stretch>
        </p:blipFill>
        <p:spPr>
          <a:xfrm>
            <a:off x="728662" y="1880828"/>
            <a:ext cx="7686675" cy="4051264"/>
          </a:xfrm>
          <a:prstGeom prst="rect">
            <a:avLst/>
          </a:prstGeom>
        </p:spPr>
      </p:pic>
    </p:spTree>
    <p:extLst>
      <p:ext uri="{BB962C8B-B14F-4D97-AF65-F5344CB8AC3E}">
        <p14:creationId xmlns:p14="http://schemas.microsoft.com/office/powerpoint/2010/main" val="4125990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custDataLst>
              <p:tags r:id="rId1"/>
            </p:custDataLst>
          </p:nvPr>
        </p:nvSpPr>
        <p:spPr/>
        <p:txBody>
          <a:bodyPr>
            <a:noAutofit/>
          </a:bodyPr>
          <a:lstStyle/>
          <a:p>
            <a:r>
              <a:rPr lang="fr-CA" sz="3600" dirty="0">
                <a:effectLst/>
              </a:rPr>
              <a:t>Écosystème des outils dans DevOps</a:t>
            </a:r>
          </a:p>
        </p:txBody>
      </p:sp>
      <p:sp>
        <p:nvSpPr>
          <p:cNvPr id="35843"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4D4F9E7-A013-40D9-AED2-893013D70CB4}" type="slidenum">
              <a:rPr lang="en-US" altLang="en-US" smtClean="0"/>
              <a:pPr/>
              <a:t>73</a:t>
            </a:fld>
            <a:endParaRPr lang="en-US" altLang="en-US"/>
          </a:p>
        </p:txBody>
      </p:sp>
      <p:pic>
        <p:nvPicPr>
          <p:cNvPr id="1026" name="Picture 2" descr="devops tools ecosystem infographic">
            <a:extLst>
              <a:ext uri="{FF2B5EF4-FFF2-40B4-BE49-F238E27FC236}">
                <a16:creationId xmlns:a16="http://schemas.microsoft.com/office/drawing/2014/main" id="{D0BB7039-3364-4054-9B90-94974F05279D}"/>
              </a:ext>
            </a:extLst>
          </p:cNvPr>
          <p:cNvPicPr>
            <a:picLocks noChangeAspect="1" noChangeArrowheads="1"/>
          </p:cNvPicPr>
          <p:nvPr>
            <p:custDataLst>
              <p:tags r:id="rId3"/>
            </p:custDataLst>
          </p:nvPr>
        </p:nvPicPr>
        <p:blipFill>
          <a:blip r:embed="rId6">
            <a:extLst>
              <a:ext uri="{28A0092B-C50C-407E-A947-70E740481C1C}">
                <a14:useLocalDpi xmlns:a14="http://schemas.microsoft.com/office/drawing/2010/main" val="0"/>
              </a:ext>
            </a:extLst>
          </a:blip>
          <a:srcRect/>
          <a:stretch>
            <a:fillRect/>
          </a:stretch>
        </p:blipFill>
        <p:spPr bwMode="auto">
          <a:xfrm>
            <a:off x="971600" y="1558057"/>
            <a:ext cx="6572250" cy="4798293"/>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3D14B868-16AB-4A10-BC13-CCA1CFB2826A}"/>
              </a:ext>
            </a:extLst>
          </p:cNvPr>
          <p:cNvSpPr txBox="1"/>
          <p:nvPr>
            <p:custDataLst>
              <p:tags r:id="rId4"/>
            </p:custDataLst>
          </p:nvPr>
        </p:nvSpPr>
        <p:spPr>
          <a:xfrm>
            <a:off x="4139952" y="6170764"/>
            <a:ext cx="4180347" cy="523220"/>
          </a:xfrm>
          <a:prstGeom prst="rect">
            <a:avLst/>
          </a:prstGeom>
          <a:noFill/>
        </p:spPr>
        <p:txBody>
          <a:bodyPr wrap="square" rtlCol="0">
            <a:spAutoFit/>
          </a:bodyPr>
          <a:lstStyle/>
          <a:p>
            <a:r>
              <a:rPr lang="fr-CA" sz="1400" dirty="0"/>
              <a:t>Source :https://www.blazemeter.com/blog/ultimate-devops-tools-ecosystem-tutorial-part-1</a:t>
            </a:r>
            <a:endParaRPr lang="fr-CA" dirty="0"/>
          </a:p>
        </p:txBody>
      </p:sp>
    </p:spTree>
    <p:extLst>
      <p:ext uri="{BB962C8B-B14F-4D97-AF65-F5344CB8AC3E}">
        <p14:creationId xmlns:p14="http://schemas.microsoft.com/office/powerpoint/2010/main" val="16224112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custDataLst>
              <p:tags r:id="rId1"/>
            </p:custDataLst>
          </p:nvPr>
        </p:nvSpPr>
        <p:spPr/>
        <p:txBody>
          <a:bodyPr>
            <a:noAutofit/>
          </a:bodyPr>
          <a:lstStyle/>
          <a:p>
            <a:r>
              <a:rPr lang="fr-CA" sz="3600" dirty="0">
                <a:effectLst/>
              </a:rPr>
              <a:t>Planification</a:t>
            </a:r>
          </a:p>
        </p:txBody>
      </p:sp>
      <p:sp>
        <p:nvSpPr>
          <p:cNvPr id="35843"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4D4F9E7-A013-40D9-AED2-893013D70CB4}" type="slidenum">
              <a:rPr lang="en-US" altLang="en-US" smtClean="0"/>
              <a:pPr/>
              <a:t>74</a:t>
            </a:fld>
            <a:endParaRPr lang="en-US" altLang="en-US"/>
          </a:p>
        </p:txBody>
      </p:sp>
      <p:sp>
        <p:nvSpPr>
          <p:cNvPr id="20" name="Espace réservé du contenu 4">
            <a:extLst>
              <a:ext uri="{FF2B5EF4-FFF2-40B4-BE49-F238E27FC236}">
                <a16:creationId xmlns:a16="http://schemas.microsoft.com/office/drawing/2014/main" id="{D83DF6E0-364E-4F27-9C57-CE9C4EC4625A}"/>
              </a:ext>
            </a:extLst>
          </p:cNvPr>
          <p:cNvSpPr txBox="1">
            <a:spLocks/>
          </p:cNvSpPr>
          <p:nvPr>
            <p:custDataLst>
              <p:tags r:id="rId3"/>
            </p:custDataLst>
          </p:nvPr>
        </p:nvSpPr>
        <p:spPr>
          <a:xfrm>
            <a:off x="228600" y="1403874"/>
            <a:ext cx="8686800" cy="3465286"/>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fr-CA" altLang="fr-FR" sz="1900" dirty="0"/>
              <a:t>La planification est la première étape et couvre les premières étapes de la gestion de projet</a:t>
            </a:r>
          </a:p>
          <a:p>
            <a:pPr fontAlgn="auto">
              <a:spcAft>
                <a:spcPts val="0"/>
              </a:spcAft>
            </a:pPr>
            <a:r>
              <a:rPr lang="fr-CA" altLang="fr-FR" sz="1900" dirty="0"/>
              <a:t>Les idées de projets et de produits sont présentées et analysées, en groupes, seuls ou sur des tableaux blancs</a:t>
            </a:r>
          </a:p>
          <a:p>
            <a:pPr fontAlgn="auto">
              <a:spcAft>
                <a:spcPts val="0"/>
              </a:spcAft>
            </a:pPr>
            <a:r>
              <a:rPr lang="fr-CA" altLang="fr-FR" sz="1900" dirty="0"/>
              <a:t>Le développeur, l’équipe et l’organisation décident de ce qu’ils veulent et comment ils le veulent, et attribuent des tâches aux développeurs , ingénieurs QA , chefs de produit, etc. </a:t>
            </a:r>
          </a:p>
          <a:p>
            <a:pPr fontAlgn="auto">
              <a:spcAft>
                <a:spcPts val="0"/>
              </a:spcAft>
            </a:pPr>
            <a:r>
              <a:rPr lang="fr-CA" altLang="fr-FR" sz="1900" dirty="0"/>
              <a:t>Cette étape nécessite de nombreuses analyses des problèmes et des solutions, une collaboration entre les membres de l’équipe et la capacité de capturer et suivre tout ce qui est prévu</a:t>
            </a:r>
          </a:p>
        </p:txBody>
      </p:sp>
    </p:spTree>
    <p:extLst>
      <p:ext uri="{BB962C8B-B14F-4D97-AF65-F5344CB8AC3E}">
        <p14:creationId xmlns:p14="http://schemas.microsoft.com/office/powerpoint/2010/main" val="1439820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custDataLst>
              <p:tags r:id="rId1"/>
            </p:custDataLst>
          </p:nvPr>
        </p:nvSpPr>
        <p:spPr>
          <a:xfrm>
            <a:off x="235258" y="266312"/>
            <a:ext cx="7239000" cy="1143226"/>
          </a:xfrm>
        </p:spPr>
        <p:txBody>
          <a:bodyPr>
            <a:noAutofit/>
          </a:bodyPr>
          <a:lstStyle/>
          <a:p>
            <a:r>
              <a:rPr lang="fr-CA" sz="3600" dirty="0">
                <a:effectLst/>
              </a:rPr>
              <a:t>Exemple d’outils : planification et suivi des projets</a:t>
            </a:r>
            <a:br>
              <a:rPr lang="fr-CA" dirty="0">
                <a:effectLst/>
              </a:rPr>
            </a:br>
            <a:endParaRPr lang="fr-CA" sz="3600" dirty="0">
              <a:effectLst/>
            </a:endParaRPr>
          </a:p>
        </p:txBody>
      </p:sp>
      <p:sp>
        <p:nvSpPr>
          <p:cNvPr id="35843"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4D4F9E7-A013-40D9-AED2-893013D70CB4}" type="slidenum">
              <a:rPr lang="en-US" altLang="en-US" smtClean="0"/>
              <a:pPr/>
              <a:t>75</a:t>
            </a:fld>
            <a:endParaRPr lang="en-US" altLang="en-US"/>
          </a:p>
        </p:txBody>
      </p:sp>
      <p:sp>
        <p:nvSpPr>
          <p:cNvPr id="20" name="Espace réservé du contenu 4">
            <a:extLst>
              <a:ext uri="{FF2B5EF4-FFF2-40B4-BE49-F238E27FC236}">
                <a16:creationId xmlns:a16="http://schemas.microsoft.com/office/drawing/2014/main" id="{D83DF6E0-364E-4F27-9C57-CE9C4EC4625A}"/>
              </a:ext>
            </a:extLst>
          </p:cNvPr>
          <p:cNvSpPr txBox="1">
            <a:spLocks/>
          </p:cNvSpPr>
          <p:nvPr>
            <p:custDataLst>
              <p:tags r:id="rId3"/>
            </p:custDataLst>
          </p:nvPr>
        </p:nvSpPr>
        <p:spPr>
          <a:xfrm>
            <a:off x="228600" y="1403874"/>
            <a:ext cx="8686800" cy="3789322"/>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fr-CA" altLang="fr-FR" sz="1900" b="1" dirty="0"/>
              <a:t>Jira</a:t>
            </a:r>
            <a:r>
              <a:rPr lang="fr-CA" altLang="fr-FR" sz="1900" dirty="0"/>
              <a:t> est un outil de suivi, qui propose des tableaux de type Kanban, Scrum ou entièrement personnalisés qui montrent la progression de chaque tâche, les attributaires de tâches et leur développement</a:t>
            </a:r>
          </a:p>
          <a:p>
            <a:pPr fontAlgn="auto">
              <a:spcAft>
                <a:spcPts val="0"/>
              </a:spcAft>
            </a:pPr>
            <a:r>
              <a:rPr lang="fr-CA" altLang="fr-FR" sz="1900" dirty="0"/>
              <a:t>En utilisant les tableaux Jira, les responsables et les membres de l’équipe peuvent réfléchir au statut des différentes affectations, identifier les goulots d’étranglement du travail et suivre la progression du développement dans son ensemble</a:t>
            </a:r>
          </a:p>
          <a:p>
            <a:pPr fontAlgn="auto">
              <a:spcAft>
                <a:spcPts val="0"/>
              </a:spcAft>
            </a:pPr>
            <a:r>
              <a:rPr lang="fr-CA" altLang="fr-FR" sz="1900" dirty="0"/>
              <a:t>Jira est également utile pour la gestion des bogues</a:t>
            </a:r>
          </a:p>
          <a:p>
            <a:pPr fontAlgn="auto">
              <a:spcAft>
                <a:spcPts val="0"/>
              </a:spcAft>
            </a:pPr>
            <a:r>
              <a:rPr lang="fr-CA" altLang="fr-FR" sz="1900" dirty="0"/>
              <a:t>Jira peut être complété par </a:t>
            </a:r>
            <a:r>
              <a:rPr lang="fr-CA" altLang="fr-FR" sz="1900" b="1" dirty="0"/>
              <a:t>Confluence</a:t>
            </a:r>
            <a:r>
              <a:rPr lang="fr-CA" altLang="fr-FR" sz="1900" dirty="0"/>
              <a:t> pour une gestion et une analyse optimisées des affectations</a:t>
            </a:r>
          </a:p>
        </p:txBody>
      </p:sp>
    </p:spTree>
    <p:extLst>
      <p:ext uri="{BB962C8B-B14F-4D97-AF65-F5344CB8AC3E}">
        <p14:creationId xmlns:p14="http://schemas.microsoft.com/office/powerpoint/2010/main" val="12481716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custDataLst>
              <p:tags r:id="rId1"/>
            </p:custDataLst>
          </p:nvPr>
        </p:nvSpPr>
        <p:spPr>
          <a:xfrm>
            <a:off x="235258" y="266312"/>
            <a:ext cx="7239000" cy="1143226"/>
          </a:xfrm>
        </p:spPr>
        <p:txBody>
          <a:bodyPr>
            <a:noAutofit/>
          </a:bodyPr>
          <a:lstStyle/>
          <a:p>
            <a:r>
              <a:rPr lang="fr-CA" sz="3200" dirty="0">
                <a:effectLst/>
              </a:rPr>
              <a:t>Exemple d’outils : Chat et communication instantanée entre les équipes</a:t>
            </a:r>
            <a:br>
              <a:rPr lang="fr-CA" dirty="0">
                <a:effectLst/>
              </a:rPr>
            </a:br>
            <a:endParaRPr lang="fr-CA" sz="3600" dirty="0">
              <a:effectLst/>
            </a:endParaRPr>
          </a:p>
        </p:txBody>
      </p:sp>
      <p:sp>
        <p:nvSpPr>
          <p:cNvPr id="35843"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4D4F9E7-A013-40D9-AED2-893013D70CB4}" type="slidenum">
              <a:rPr lang="en-US" altLang="en-US" smtClean="0"/>
              <a:pPr/>
              <a:t>76</a:t>
            </a:fld>
            <a:endParaRPr lang="en-US" altLang="en-US"/>
          </a:p>
        </p:txBody>
      </p:sp>
      <p:sp>
        <p:nvSpPr>
          <p:cNvPr id="20" name="Espace réservé du contenu 4">
            <a:extLst>
              <a:ext uri="{FF2B5EF4-FFF2-40B4-BE49-F238E27FC236}">
                <a16:creationId xmlns:a16="http://schemas.microsoft.com/office/drawing/2014/main" id="{D83DF6E0-364E-4F27-9C57-CE9C4EC4625A}"/>
              </a:ext>
            </a:extLst>
          </p:cNvPr>
          <p:cNvSpPr txBox="1">
            <a:spLocks/>
          </p:cNvSpPr>
          <p:nvPr>
            <p:custDataLst>
              <p:tags r:id="rId3"/>
            </p:custDataLst>
          </p:nvPr>
        </p:nvSpPr>
        <p:spPr>
          <a:xfrm>
            <a:off x="228600" y="1403874"/>
            <a:ext cx="8686800" cy="3789322"/>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fr-CA" altLang="fr-FR" sz="1900" b="1" dirty="0" err="1"/>
              <a:t>HipChat</a:t>
            </a:r>
            <a:r>
              <a:rPr lang="fr-CA" altLang="fr-FR" sz="1900" dirty="0"/>
              <a:t> et </a:t>
            </a:r>
            <a:r>
              <a:rPr lang="fr-CA" altLang="fr-FR" sz="1900" b="1" dirty="0"/>
              <a:t>Slack</a:t>
            </a:r>
            <a:r>
              <a:rPr lang="fr-CA" altLang="fr-FR" sz="1900" dirty="0"/>
              <a:t> sont des outils de communication d’équipe qui permettent aux développeurs, aux chefs de produit et à tout membre de l’entreprise de discuter et de partager des écrans</a:t>
            </a:r>
          </a:p>
          <a:p>
            <a:pPr fontAlgn="auto">
              <a:spcAft>
                <a:spcPts val="0"/>
              </a:spcAft>
            </a:pPr>
            <a:r>
              <a:rPr lang="fr-CA" altLang="fr-FR" sz="1900" dirty="0"/>
              <a:t>Ces outils permettent la messagerie personnelle ainsi que les discussions de groupe, les canaux ou les flux</a:t>
            </a:r>
          </a:p>
          <a:p>
            <a:pPr fontAlgn="auto">
              <a:spcAft>
                <a:spcPts val="0"/>
              </a:spcAft>
            </a:pPr>
            <a:r>
              <a:rPr lang="fr-CA" altLang="fr-FR" sz="1900" dirty="0"/>
              <a:t>La création de groupes dédiés à différents projets en fait des outils idéaux lorsqu’une communication instantanée est nécessaire</a:t>
            </a:r>
          </a:p>
        </p:txBody>
      </p:sp>
    </p:spTree>
    <p:extLst>
      <p:ext uri="{BB962C8B-B14F-4D97-AF65-F5344CB8AC3E}">
        <p14:creationId xmlns:p14="http://schemas.microsoft.com/office/powerpoint/2010/main" val="36581408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custDataLst>
              <p:tags r:id="rId1"/>
            </p:custDataLst>
          </p:nvPr>
        </p:nvSpPr>
        <p:spPr/>
        <p:txBody>
          <a:bodyPr>
            <a:noAutofit/>
          </a:bodyPr>
          <a:lstStyle/>
          <a:p>
            <a:r>
              <a:rPr lang="fr-CA" sz="3600" dirty="0">
                <a:effectLst/>
              </a:rPr>
              <a:t>Développement</a:t>
            </a:r>
          </a:p>
        </p:txBody>
      </p:sp>
      <p:sp>
        <p:nvSpPr>
          <p:cNvPr id="35843"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4D4F9E7-A013-40D9-AED2-893013D70CB4}" type="slidenum">
              <a:rPr lang="en-US" altLang="en-US" smtClean="0"/>
              <a:pPr/>
              <a:t>77</a:t>
            </a:fld>
            <a:endParaRPr lang="en-US" altLang="en-US"/>
          </a:p>
        </p:txBody>
      </p:sp>
      <p:sp>
        <p:nvSpPr>
          <p:cNvPr id="20" name="Espace réservé du contenu 4">
            <a:extLst>
              <a:ext uri="{FF2B5EF4-FFF2-40B4-BE49-F238E27FC236}">
                <a16:creationId xmlns:a16="http://schemas.microsoft.com/office/drawing/2014/main" id="{D83DF6E0-364E-4F27-9C57-CE9C4EC4625A}"/>
              </a:ext>
            </a:extLst>
          </p:cNvPr>
          <p:cNvSpPr txBox="1">
            <a:spLocks/>
          </p:cNvSpPr>
          <p:nvPr>
            <p:custDataLst>
              <p:tags r:id="rId3"/>
            </p:custDataLst>
          </p:nvPr>
        </p:nvSpPr>
        <p:spPr>
          <a:xfrm>
            <a:off x="228600" y="1403874"/>
            <a:ext cx="8686800" cy="224115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fr-CA" altLang="fr-FR" sz="1900" dirty="0"/>
              <a:t>Le développement est l’étape où les idées issues de la planification prennent vie en tant que produit</a:t>
            </a:r>
          </a:p>
          <a:p>
            <a:pPr fontAlgn="auto">
              <a:spcAft>
                <a:spcPts val="0"/>
              </a:spcAft>
            </a:pPr>
            <a:r>
              <a:rPr lang="fr-CA" altLang="fr-FR" sz="1900" dirty="0"/>
              <a:t>Cette étape nécessite la gestion de la configuration logicielle, la gestion des entrepôts (</a:t>
            </a:r>
            <a:r>
              <a:rPr lang="en-CA" altLang="fr-FR" sz="1900" b="1" dirty="0"/>
              <a:t>repository </a:t>
            </a:r>
            <a:r>
              <a:rPr lang="en-CA" altLang="fr-FR" sz="1900" b="1" dirty="0" err="1"/>
              <a:t>mangement</a:t>
            </a:r>
            <a:r>
              <a:rPr lang="fr-CA" altLang="fr-FR" sz="1900" dirty="0"/>
              <a:t>) et des outils de construction, ainsi que des outils automatisés d’intégration continue (CI) pour intégrer cette étape aux étapes suivantes</a:t>
            </a:r>
          </a:p>
        </p:txBody>
      </p:sp>
    </p:spTree>
    <p:extLst>
      <p:ext uri="{BB962C8B-B14F-4D97-AF65-F5344CB8AC3E}">
        <p14:creationId xmlns:p14="http://schemas.microsoft.com/office/powerpoint/2010/main" val="1262573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custDataLst>
              <p:tags r:id="rId1"/>
            </p:custDataLst>
          </p:nvPr>
        </p:nvSpPr>
        <p:spPr>
          <a:xfrm>
            <a:off x="235258" y="266312"/>
            <a:ext cx="7239000" cy="1143226"/>
          </a:xfrm>
        </p:spPr>
        <p:txBody>
          <a:bodyPr>
            <a:noAutofit/>
          </a:bodyPr>
          <a:lstStyle/>
          <a:p>
            <a:r>
              <a:rPr lang="fr-CA" sz="3600" dirty="0">
                <a:effectLst/>
              </a:rPr>
              <a:t>Exemple d’outils : gestion du contrôle de version</a:t>
            </a:r>
            <a:br>
              <a:rPr lang="fr-CA" dirty="0">
                <a:effectLst/>
              </a:rPr>
            </a:br>
            <a:endParaRPr lang="fr-CA" sz="3600" dirty="0">
              <a:effectLst/>
            </a:endParaRPr>
          </a:p>
        </p:txBody>
      </p:sp>
      <p:sp>
        <p:nvSpPr>
          <p:cNvPr id="35843"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4D4F9E7-A013-40D9-AED2-893013D70CB4}" type="slidenum">
              <a:rPr lang="en-US" altLang="en-US" smtClean="0"/>
              <a:pPr/>
              <a:t>78</a:t>
            </a:fld>
            <a:endParaRPr lang="en-US" altLang="en-US"/>
          </a:p>
        </p:txBody>
      </p:sp>
      <p:sp>
        <p:nvSpPr>
          <p:cNvPr id="20" name="Espace réservé du contenu 4">
            <a:extLst>
              <a:ext uri="{FF2B5EF4-FFF2-40B4-BE49-F238E27FC236}">
                <a16:creationId xmlns:a16="http://schemas.microsoft.com/office/drawing/2014/main" id="{D83DF6E0-364E-4F27-9C57-CE9C4EC4625A}"/>
              </a:ext>
            </a:extLst>
          </p:cNvPr>
          <p:cNvSpPr txBox="1">
            <a:spLocks/>
          </p:cNvSpPr>
          <p:nvPr>
            <p:custDataLst>
              <p:tags r:id="rId3"/>
            </p:custDataLst>
          </p:nvPr>
        </p:nvSpPr>
        <p:spPr>
          <a:xfrm>
            <a:off x="228600" y="1403874"/>
            <a:ext cx="8686800" cy="3789322"/>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fr-CA" altLang="fr-FR" sz="1900" b="1" dirty="0" err="1"/>
              <a:t>Bitbucket</a:t>
            </a:r>
            <a:r>
              <a:rPr lang="fr-CA" altLang="fr-FR" sz="1900" dirty="0"/>
              <a:t> et </a:t>
            </a:r>
            <a:r>
              <a:rPr lang="fr-CA" altLang="fr-FR" sz="1900" b="1" dirty="0"/>
              <a:t>GitHub</a:t>
            </a:r>
            <a:r>
              <a:rPr lang="fr-CA" altLang="fr-FR" sz="1900" dirty="0"/>
              <a:t> sont deux des systèmes de contrôle de version les plus populaires</a:t>
            </a:r>
          </a:p>
          <a:p>
            <a:pPr fontAlgn="auto">
              <a:spcAft>
                <a:spcPts val="0"/>
              </a:spcAft>
            </a:pPr>
            <a:r>
              <a:rPr lang="fr-CA" altLang="fr-FR" sz="1900" dirty="0"/>
              <a:t>Les deux ont été lancés en 2008, tandis que </a:t>
            </a:r>
            <a:r>
              <a:rPr lang="fr-CA" altLang="fr-FR" sz="1900" dirty="0" err="1"/>
              <a:t>Bitbucket</a:t>
            </a:r>
            <a:r>
              <a:rPr lang="fr-CA" altLang="fr-FR" sz="1900" dirty="0"/>
              <a:t> a été acquis par </a:t>
            </a:r>
            <a:r>
              <a:rPr lang="fr-CA" altLang="fr-FR" sz="1900" dirty="0" err="1"/>
              <a:t>Atlassian</a:t>
            </a:r>
            <a:r>
              <a:rPr lang="fr-CA" altLang="fr-FR" sz="1900" dirty="0"/>
              <a:t> en 2010</a:t>
            </a:r>
          </a:p>
          <a:p>
            <a:pPr fontAlgn="auto">
              <a:spcAft>
                <a:spcPts val="0"/>
              </a:spcAft>
            </a:pPr>
            <a:r>
              <a:rPr lang="fr-CA" altLang="fr-FR" sz="1900" dirty="0"/>
              <a:t>GitHub prend en charge uniquement le contrôle des révisions Git, tandis que </a:t>
            </a:r>
            <a:r>
              <a:rPr lang="fr-CA" altLang="fr-FR" sz="1900" dirty="0" err="1"/>
              <a:t>Bitbucket</a:t>
            </a:r>
            <a:r>
              <a:rPr lang="fr-CA" altLang="fr-FR" sz="1900" dirty="0"/>
              <a:t> prend en charge Git et Mercurial</a:t>
            </a:r>
          </a:p>
          <a:p>
            <a:pPr fontAlgn="auto">
              <a:spcAft>
                <a:spcPts val="0"/>
              </a:spcAft>
            </a:pPr>
            <a:r>
              <a:rPr lang="fr-CA" altLang="fr-FR" sz="1900" dirty="0"/>
              <a:t>Git, cependant, est généralement suffisant pour les développeurs</a:t>
            </a:r>
          </a:p>
        </p:txBody>
      </p:sp>
    </p:spTree>
    <p:extLst>
      <p:ext uri="{BB962C8B-B14F-4D97-AF65-F5344CB8AC3E}">
        <p14:creationId xmlns:p14="http://schemas.microsoft.com/office/powerpoint/2010/main" val="112801211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custDataLst>
              <p:tags r:id="rId1"/>
            </p:custDataLst>
          </p:nvPr>
        </p:nvSpPr>
        <p:spPr/>
        <p:txBody>
          <a:bodyPr>
            <a:noAutofit/>
          </a:bodyPr>
          <a:lstStyle/>
          <a:p>
            <a:r>
              <a:rPr lang="fr-CA" sz="3600" dirty="0">
                <a:effectLst/>
              </a:rPr>
              <a:t>Test</a:t>
            </a:r>
          </a:p>
        </p:txBody>
      </p:sp>
      <p:sp>
        <p:nvSpPr>
          <p:cNvPr id="35843"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4D4F9E7-A013-40D9-AED2-893013D70CB4}" type="slidenum">
              <a:rPr lang="en-US" altLang="en-US" smtClean="0"/>
              <a:pPr/>
              <a:t>79</a:t>
            </a:fld>
            <a:endParaRPr lang="en-US" altLang="en-US"/>
          </a:p>
        </p:txBody>
      </p:sp>
      <p:sp>
        <p:nvSpPr>
          <p:cNvPr id="20" name="Espace réservé du contenu 4">
            <a:extLst>
              <a:ext uri="{FF2B5EF4-FFF2-40B4-BE49-F238E27FC236}">
                <a16:creationId xmlns:a16="http://schemas.microsoft.com/office/drawing/2014/main" id="{D83DF6E0-364E-4F27-9C57-CE9C4EC4625A}"/>
              </a:ext>
            </a:extLst>
          </p:cNvPr>
          <p:cNvSpPr txBox="1">
            <a:spLocks/>
          </p:cNvSpPr>
          <p:nvPr>
            <p:custDataLst>
              <p:tags r:id="rId3"/>
            </p:custDataLst>
          </p:nvPr>
        </p:nvSpPr>
        <p:spPr>
          <a:xfrm>
            <a:off x="228600" y="1403874"/>
            <a:ext cx="8686800" cy="224115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fr-CA" altLang="fr-FR" sz="1900" dirty="0"/>
              <a:t>Les tests examinent le produit et le service et s’assurent qu’ils fonctionnent en temps réel et dans des conditions différentes, même parfois extrêmes</a:t>
            </a:r>
          </a:p>
          <a:p>
            <a:pPr fontAlgn="auto">
              <a:spcAft>
                <a:spcPts val="0"/>
              </a:spcAft>
            </a:pPr>
            <a:r>
              <a:rPr lang="fr-CA" altLang="fr-FR" sz="1900" dirty="0"/>
              <a:t>Cette étape nécessite de nombreux types de tests (voir séance précédente)</a:t>
            </a:r>
          </a:p>
          <a:p>
            <a:pPr fontAlgn="auto">
              <a:spcAft>
                <a:spcPts val="0"/>
              </a:spcAft>
            </a:pPr>
            <a:r>
              <a:rPr lang="fr-CA" altLang="fr-FR" sz="1900" dirty="0"/>
              <a:t>Les données des tests doivent être gérées et analysées dans des rapports riches, pour améliorer le produit en fonction des résultats des tests</a:t>
            </a:r>
          </a:p>
        </p:txBody>
      </p:sp>
    </p:spTree>
    <p:extLst>
      <p:ext uri="{BB962C8B-B14F-4D97-AF65-F5344CB8AC3E}">
        <p14:creationId xmlns:p14="http://schemas.microsoft.com/office/powerpoint/2010/main" val="378909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Modèle de J. </a:t>
            </a:r>
            <a:r>
              <a:rPr lang="fr-CA" dirty="0" err="1"/>
              <a:t>Edgemon</a:t>
            </a:r>
            <a:endParaRPr lang="en-US" altLang="fr-FR" dirty="0"/>
          </a:p>
        </p:txBody>
      </p:sp>
      <p:sp>
        <p:nvSpPr>
          <p:cNvPr id="4101" name="Rectangle 3"/>
          <p:cNvSpPr>
            <a:spLocks noGrp="1" noChangeArrowheads="1"/>
          </p:cNvSpPr>
          <p:nvPr>
            <p:ph idx="1"/>
            <p:custDataLst>
              <p:tags r:id="rId2"/>
            </p:custDataLst>
          </p:nvPr>
        </p:nvSpPr>
        <p:spPr>
          <a:xfrm>
            <a:off x="228600" y="1403873"/>
            <a:ext cx="8686800" cy="5317601"/>
          </a:xfrm>
        </p:spPr>
        <p:txBody>
          <a:bodyPr>
            <a:normAutofit fontScale="77500" lnSpcReduction="20000"/>
          </a:bodyPr>
          <a:lstStyle/>
          <a:p>
            <a:r>
              <a:rPr lang="fr-CA" altLang="fr-FR" dirty="0"/>
              <a:t>Modèle de J. </a:t>
            </a:r>
            <a:r>
              <a:rPr lang="fr-CA" altLang="fr-FR" dirty="0" err="1"/>
              <a:t>Edgemon</a:t>
            </a:r>
            <a:r>
              <a:rPr lang="fr-CA" altLang="fr-FR" dirty="0"/>
              <a:t>, 1995</a:t>
            </a:r>
          </a:p>
          <a:p>
            <a:pPr lvl="1"/>
            <a:r>
              <a:rPr lang="fr-CA" altLang="fr-FR" dirty="0"/>
              <a:t>Résolution de problème: un bon gestionnaire de projet peut diagnostiquer les enjeux techniques et organisationnelles les plus importants. Systématiquement structure une solution ou motive les autres intervenants à développer une solution. Applique les leçons apprises des projets du passé aux nouvelles situations et reste suffisamment flexible pour changer d’orientation si la tentative initiale pour résoudre le problème échoue. </a:t>
            </a:r>
          </a:p>
          <a:p>
            <a:pPr lvl="1"/>
            <a:r>
              <a:rPr lang="fr-CA" altLang="fr-FR" dirty="0"/>
              <a:t>Identité managériale: Doit avoir confiance en ses capacités pour assumer la gestion de projets.</a:t>
            </a:r>
          </a:p>
          <a:p>
            <a:pPr lvl="1"/>
            <a:r>
              <a:rPr lang="fr-CA" altLang="fr-FR" dirty="0"/>
              <a:t>Réalisation: Doit apprécier les bonnes initiatives, pour cela il doit donner l’exemple en montant que la prise d’un risque contrôlé n’est pas puni.</a:t>
            </a:r>
          </a:p>
          <a:p>
            <a:pPr lvl="1"/>
            <a:r>
              <a:rPr lang="fr-CA" altLang="fr-FR" dirty="0"/>
              <a:t>Formation des équipes: Doit être capable de «lire» les personnes, comprendre les signaux verbaux et non verbaux et réagir à ces signaux. Il (elle) doit avoir toujours le contrôle du projet même en situations stressantes.</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8</a:t>
            </a:fld>
            <a:endParaRPr lang="en-US" altLang="en-US"/>
          </a:p>
        </p:txBody>
      </p:sp>
    </p:spTree>
    <p:extLst>
      <p:ext uri="{BB962C8B-B14F-4D97-AF65-F5344CB8AC3E}">
        <p14:creationId xmlns:p14="http://schemas.microsoft.com/office/powerpoint/2010/main" val="342991727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custDataLst>
              <p:tags r:id="rId1"/>
            </p:custDataLst>
          </p:nvPr>
        </p:nvSpPr>
        <p:spPr>
          <a:xfrm>
            <a:off x="235258" y="266312"/>
            <a:ext cx="7239000" cy="1143226"/>
          </a:xfrm>
        </p:spPr>
        <p:txBody>
          <a:bodyPr>
            <a:noAutofit/>
          </a:bodyPr>
          <a:lstStyle/>
          <a:p>
            <a:r>
              <a:rPr lang="fr-CA" sz="3600" dirty="0">
                <a:effectLst/>
              </a:rPr>
              <a:t>Exemple d’outils : tests fonctionnels</a:t>
            </a:r>
            <a:br>
              <a:rPr lang="fr-CA" dirty="0">
                <a:effectLst/>
              </a:rPr>
            </a:br>
            <a:endParaRPr lang="fr-CA" sz="3600" dirty="0">
              <a:effectLst/>
            </a:endParaRPr>
          </a:p>
        </p:txBody>
      </p:sp>
      <p:sp>
        <p:nvSpPr>
          <p:cNvPr id="35843"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4D4F9E7-A013-40D9-AED2-893013D70CB4}" type="slidenum">
              <a:rPr lang="en-US" altLang="en-US" smtClean="0"/>
              <a:pPr/>
              <a:t>80</a:t>
            </a:fld>
            <a:endParaRPr lang="en-US" altLang="en-US"/>
          </a:p>
        </p:txBody>
      </p:sp>
      <p:sp>
        <p:nvSpPr>
          <p:cNvPr id="20" name="Espace réservé du contenu 4">
            <a:extLst>
              <a:ext uri="{FF2B5EF4-FFF2-40B4-BE49-F238E27FC236}">
                <a16:creationId xmlns:a16="http://schemas.microsoft.com/office/drawing/2014/main" id="{D83DF6E0-364E-4F27-9C57-CE9C4EC4625A}"/>
              </a:ext>
            </a:extLst>
          </p:cNvPr>
          <p:cNvSpPr txBox="1">
            <a:spLocks/>
          </p:cNvSpPr>
          <p:nvPr>
            <p:custDataLst>
              <p:tags r:id="rId3"/>
            </p:custDataLst>
          </p:nvPr>
        </p:nvSpPr>
        <p:spPr>
          <a:xfrm>
            <a:off x="228600" y="1403874"/>
            <a:ext cx="8686800" cy="3789322"/>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fr-CA" altLang="fr-FR" sz="1900" b="1" dirty="0" err="1"/>
              <a:t>Selenium</a:t>
            </a:r>
            <a:r>
              <a:rPr lang="fr-CA" altLang="fr-FR" sz="1900" b="1" dirty="0"/>
              <a:t> </a:t>
            </a:r>
            <a:r>
              <a:rPr lang="fr-CA" altLang="fr-FR" sz="1900" dirty="0"/>
              <a:t>est un outil de test fonctionnel à code source ouvert, qui teste automatiquement les navigateurs et permet de tester les applications Web</a:t>
            </a:r>
          </a:p>
          <a:p>
            <a:pPr fontAlgn="auto">
              <a:spcAft>
                <a:spcPts val="0"/>
              </a:spcAft>
            </a:pPr>
            <a:r>
              <a:rPr lang="fr-CA" altLang="fr-FR" sz="1900" b="1" dirty="0"/>
              <a:t>Perfecto Mobile </a:t>
            </a:r>
            <a:r>
              <a:rPr lang="fr-CA" altLang="fr-FR" sz="1900" dirty="0"/>
              <a:t>est un outil de test fonctionnel pour les applications mobiles, qui exécute des tests d'applications automatisés sur de vrais appareils</a:t>
            </a:r>
          </a:p>
          <a:p>
            <a:pPr fontAlgn="auto">
              <a:spcAft>
                <a:spcPts val="0"/>
              </a:spcAft>
            </a:pPr>
            <a:endParaRPr lang="fr-CA" altLang="fr-FR" sz="1900" dirty="0"/>
          </a:p>
        </p:txBody>
      </p:sp>
    </p:spTree>
    <p:extLst>
      <p:ext uri="{BB962C8B-B14F-4D97-AF65-F5344CB8AC3E}">
        <p14:creationId xmlns:p14="http://schemas.microsoft.com/office/powerpoint/2010/main" val="21914830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custDataLst>
              <p:tags r:id="rId1"/>
            </p:custDataLst>
          </p:nvPr>
        </p:nvSpPr>
        <p:spPr/>
        <p:txBody>
          <a:bodyPr>
            <a:noAutofit/>
          </a:bodyPr>
          <a:lstStyle/>
          <a:p>
            <a:r>
              <a:rPr lang="fr-CA" sz="3600" dirty="0">
                <a:effectLst/>
              </a:rPr>
              <a:t>« Release »</a:t>
            </a:r>
          </a:p>
        </p:txBody>
      </p:sp>
      <p:sp>
        <p:nvSpPr>
          <p:cNvPr id="35843"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4D4F9E7-A013-40D9-AED2-893013D70CB4}" type="slidenum">
              <a:rPr lang="en-US" altLang="en-US" smtClean="0"/>
              <a:pPr/>
              <a:t>81</a:t>
            </a:fld>
            <a:endParaRPr lang="en-US" altLang="en-US"/>
          </a:p>
        </p:txBody>
      </p:sp>
      <p:sp>
        <p:nvSpPr>
          <p:cNvPr id="20" name="Espace réservé du contenu 4">
            <a:extLst>
              <a:ext uri="{FF2B5EF4-FFF2-40B4-BE49-F238E27FC236}">
                <a16:creationId xmlns:a16="http://schemas.microsoft.com/office/drawing/2014/main" id="{D83DF6E0-364E-4F27-9C57-CE9C4EC4625A}"/>
              </a:ext>
            </a:extLst>
          </p:cNvPr>
          <p:cNvSpPr txBox="1">
            <a:spLocks/>
          </p:cNvSpPr>
          <p:nvPr>
            <p:custDataLst>
              <p:tags r:id="rId3"/>
            </p:custDataLst>
          </p:nvPr>
        </p:nvSpPr>
        <p:spPr>
          <a:xfrm>
            <a:off x="228600" y="1403874"/>
            <a:ext cx="8686800" cy="224115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fr-CA" altLang="fr-FR" sz="1900" dirty="0"/>
              <a:t>L’étape «Release» se déroule à travers toutes les couches de l’infrastructure de l’entreprise</a:t>
            </a:r>
          </a:p>
          <a:p>
            <a:pPr fontAlgn="auto">
              <a:spcAft>
                <a:spcPts val="0"/>
              </a:spcAft>
            </a:pPr>
            <a:r>
              <a:rPr lang="fr-CA" altLang="fr-FR" sz="1900" dirty="0"/>
              <a:t>Il comprend des outils de déploiement, des conteneurs et des outils de publication, ainsi que la gestion de la configuration</a:t>
            </a:r>
          </a:p>
          <a:p>
            <a:pPr fontAlgn="auto">
              <a:spcAft>
                <a:spcPts val="0"/>
              </a:spcAft>
            </a:pPr>
            <a:r>
              <a:rPr lang="fr-CA" altLang="fr-FR" sz="1900" dirty="0"/>
              <a:t>La phase de publication nous fait passer du code au produit opérationnel</a:t>
            </a:r>
          </a:p>
        </p:txBody>
      </p:sp>
    </p:spTree>
    <p:extLst>
      <p:ext uri="{BB962C8B-B14F-4D97-AF65-F5344CB8AC3E}">
        <p14:creationId xmlns:p14="http://schemas.microsoft.com/office/powerpoint/2010/main" val="239103130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custDataLst>
              <p:tags r:id="rId1"/>
            </p:custDataLst>
          </p:nvPr>
        </p:nvSpPr>
        <p:spPr>
          <a:xfrm>
            <a:off x="235258" y="266312"/>
            <a:ext cx="7239000" cy="1143226"/>
          </a:xfrm>
        </p:spPr>
        <p:txBody>
          <a:bodyPr>
            <a:noAutofit/>
          </a:bodyPr>
          <a:lstStyle/>
          <a:p>
            <a:r>
              <a:rPr lang="fr-CA" sz="3600" dirty="0">
                <a:effectLst/>
              </a:rPr>
              <a:t>Exemple d’outils : gestion de configuration</a:t>
            </a:r>
            <a:br>
              <a:rPr lang="fr-CA" dirty="0">
                <a:effectLst/>
              </a:rPr>
            </a:br>
            <a:endParaRPr lang="fr-CA" sz="3600" dirty="0">
              <a:effectLst/>
            </a:endParaRPr>
          </a:p>
        </p:txBody>
      </p:sp>
      <p:sp>
        <p:nvSpPr>
          <p:cNvPr id="35843"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4D4F9E7-A013-40D9-AED2-893013D70CB4}" type="slidenum">
              <a:rPr lang="en-US" altLang="en-US" smtClean="0"/>
              <a:pPr/>
              <a:t>82</a:t>
            </a:fld>
            <a:endParaRPr lang="en-US" altLang="en-US"/>
          </a:p>
        </p:txBody>
      </p:sp>
      <p:sp>
        <p:nvSpPr>
          <p:cNvPr id="20" name="Espace réservé du contenu 4">
            <a:extLst>
              <a:ext uri="{FF2B5EF4-FFF2-40B4-BE49-F238E27FC236}">
                <a16:creationId xmlns:a16="http://schemas.microsoft.com/office/drawing/2014/main" id="{D83DF6E0-364E-4F27-9C57-CE9C4EC4625A}"/>
              </a:ext>
            </a:extLst>
          </p:cNvPr>
          <p:cNvSpPr txBox="1">
            <a:spLocks/>
          </p:cNvSpPr>
          <p:nvPr>
            <p:custDataLst>
              <p:tags r:id="rId3"/>
            </p:custDataLst>
          </p:nvPr>
        </p:nvSpPr>
        <p:spPr>
          <a:xfrm>
            <a:off x="228600" y="1403874"/>
            <a:ext cx="8686800" cy="3789322"/>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fr-CA" altLang="fr-FR" sz="1900" dirty="0"/>
              <a:t>La gestion de la configuration jette les bases de l’application et de ses dépendances, en suivant et en mettant à jour les informations sur le matériel et les logiciels</a:t>
            </a:r>
          </a:p>
          <a:p>
            <a:pPr fontAlgn="auto">
              <a:spcAft>
                <a:spcPts val="0"/>
              </a:spcAft>
            </a:pPr>
            <a:r>
              <a:rPr lang="fr-CA" altLang="fr-FR" sz="1900" dirty="0"/>
              <a:t>Il peut également être utilisé pour des stratégies de déploiement continu (CD) en distribuant automatiquement les modifications</a:t>
            </a:r>
          </a:p>
          <a:p>
            <a:pPr fontAlgn="auto">
              <a:spcAft>
                <a:spcPts val="0"/>
              </a:spcAft>
            </a:pPr>
            <a:r>
              <a:rPr lang="fr-CA" altLang="fr-FR" sz="1900" b="1" dirty="0"/>
              <a:t>Chef</a:t>
            </a:r>
            <a:r>
              <a:rPr lang="fr-CA" altLang="fr-FR" sz="1900" dirty="0"/>
              <a:t> , </a:t>
            </a:r>
            <a:r>
              <a:rPr lang="fr-CA" altLang="fr-FR" sz="1900" b="1" dirty="0" err="1"/>
              <a:t>Puppet</a:t>
            </a:r>
            <a:r>
              <a:rPr lang="fr-CA" altLang="fr-FR" sz="1900" dirty="0"/>
              <a:t> et </a:t>
            </a:r>
            <a:r>
              <a:rPr lang="fr-CA" altLang="fr-FR" sz="1900" b="1" dirty="0"/>
              <a:t>Ansible</a:t>
            </a:r>
            <a:r>
              <a:rPr lang="fr-CA" altLang="fr-FR" sz="1900" dirty="0"/>
              <a:t> sont trois outils similaires qui vous aident à construire une infrastructure solide et automatisée grâce à une automatisation informatique qui exploite et déploie votre infrastructure</a:t>
            </a:r>
          </a:p>
        </p:txBody>
      </p:sp>
    </p:spTree>
    <p:extLst>
      <p:ext uri="{BB962C8B-B14F-4D97-AF65-F5344CB8AC3E}">
        <p14:creationId xmlns:p14="http://schemas.microsoft.com/office/powerpoint/2010/main" val="205143485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custDataLst>
              <p:tags r:id="rId1"/>
            </p:custDataLst>
          </p:nvPr>
        </p:nvSpPr>
        <p:spPr/>
        <p:txBody>
          <a:bodyPr>
            <a:noAutofit/>
          </a:bodyPr>
          <a:lstStyle/>
          <a:p>
            <a:r>
              <a:rPr lang="fr-CA" sz="3600" dirty="0">
                <a:effectLst/>
              </a:rPr>
              <a:t>Exploitation</a:t>
            </a:r>
          </a:p>
        </p:txBody>
      </p:sp>
      <p:sp>
        <p:nvSpPr>
          <p:cNvPr id="35843"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4D4F9E7-A013-40D9-AED2-893013D70CB4}" type="slidenum">
              <a:rPr lang="en-US" altLang="en-US" smtClean="0"/>
              <a:pPr/>
              <a:t>83</a:t>
            </a:fld>
            <a:endParaRPr lang="en-US" altLang="en-US"/>
          </a:p>
        </p:txBody>
      </p:sp>
      <p:sp>
        <p:nvSpPr>
          <p:cNvPr id="20" name="Espace réservé du contenu 4">
            <a:extLst>
              <a:ext uri="{FF2B5EF4-FFF2-40B4-BE49-F238E27FC236}">
                <a16:creationId xmlns:a16="http://schemas.microsoft.com/office/drawing/2014/main" id="{D83DF6E0-364E-4F27-9C57-CE9C4EC4625A}"/>
              </a:ext>
            </a:extLst>
          </p:cNvPr>
          <p:cNvSpPr txBox="1">
            <a:spLocks/>
          </p:cNvSpPr>
          <p:nvPr>
            <p:custDataLst>
              <p:tags r:id="rId3"/>
            </p:custDataLst>
          </p:nvPr>
        </p:nvSpPr>
        <p:spPr>
          <a:xfrm>
            <a:off x="228600" y="1403874"/>
            <a:ext cx="8686800" cy="224115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fr-CA" altLang="fr-FR" sz="1900" dirty="0"/>
              <a:t>L’exploitation est l’étape qui garantit la maximisation des capacités du produit une fois qu’il est opérationnel</a:t>
            </a:r>
          </a:p>
          <a:p>
            <a:pPr fontAlgn="auto">
              <a:spcAft>
                <a:spcPts val="0"/>
              </a:spcAft>
            </a:pPr>
            <a:r>
              <a:rPr lang="fr-CA" altLang="fr-FR" sz="1900" dirty="0"/>
              <a:t>Cela comprend la surveillance de l’expérience de l’utilisateur (UX ou </a:t>
            </a:r>
            <a:r>
              <a:rPr lang="fr-CA" altLang="fr-FR" sz="1900" i="1" dirty="0"/>
              <a:t>User </a:t>
            </a:r>
            <a:r>
              <a:rPr lang="fr-CA" altLang="fr-FR" sz="1900" i="1" dirty="0" err="1"/>
              <a:t>eXperience</a:t>
            </a:r>
            <a:r>
              <a:rPr lang="fr-CA" altLang="fr-FR" sz="1900" dirty="0"/>
              <a:t>), la surveillance de l’infrastructure , des surveillance des applications, et l'analyse de l’intelligence d’affaires (BI ou </a:t>
            </a:r>
            <a:r>
              <a:rPr lang="fr-CA" altLang="fr-FR" sz="1900" i="1" dirty="0"/>
              <a:t>Business Intelligence</a:t>
            </a:r>
            <a:r>
              <a:rPr lang="fr-CA" altLang="fr-FR" sz="1900" dirty="0"/>
              <a:t>)</a:t>
            </a:r>
          </a:p>
        </p:txBody>
      </p:sp>
    </p:spTree>
    <p:extLst>
      <p:ext uri="{BB962C8B-B14F-4D97-AF65-F5344CB8AC3E}">
        <p14:creationId xmlns:p14="http://schemas.microsoft.com/office/powerpoint/2010/main" val="398910083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custDataLst>
              <p:tags r:id="rId1"/>
            </p:custDataLst>
          </p:nvPr>
        </p:nvSpPr>
        <p:spPr>
          <a:xfrm>
            <a:off x="235258" y="266312"/>
            <a:ext cx="7239000" cy="1143226"/>
          </a:xfrm>
        </p:spPr>
        <p:txBody>
          <a:bodyPr>
            <a:noAutofit/>
          </a:bodyPr>
          <a:lstStyle/>
          <a:p>
            <a:r>
              <a:rPr lang="fr-CA" sz="3600" dirty="0">
                <a:effectLst/>
              </a:rPr>
              <a:t>Exemple d’outils : surveillance des applications</a:t>
            </a:r>
            <a:br>
              <a:rPr lang="fr-CA" dirty="0">
                <a:effectLst/>
              </a:rPr>
            </a:br>
            <a:endParaRPr lang="fr-CA" sz="3600" dirty="0">
              <a:effectLst/>
            </a:endParaRPr>
          </a:p>
        </p:txBody>
      </p:sp>
      <p:sp>
        <p:nvSpPr>
          <p:cNvPr id="35843"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4D4F9E7-A013-40D9-AED2-893013D70CB4}" type="slidenum">
              <a:rPr lang="en-US" altLang="en-US" smtClean="0"/>
              <a:pPr/>
              <a:t>84</a:t>
            </a:fld>
            <a:endParaRPr lang="en-US" altLang="en-US"/>
          </a:p>
        </p:txBody>
      </p:sp>
      <p:sp>
        <p:nvSpPr>
          <p:cNvPr id="20" name="Espace réservé du contenu 4">
            <a:extLst>
              <a:ext uri="{FF2B5EF4-FFF2-40B4-BE49-F238E27FC236}">
                <a16:creationId xmlns:a16="http://schemas.microsoft.com/office/drawing/2014/main" id="{D83DF6E0-364E-4F27-9C57-CE9C4EC4625A}"/>
              </a:ext>
            </a:extLst>
          </p:cNvPr>
          <p:cNvSpPr txBox="1">
            <a:spLocks/>
          </p:cNvSpPr>
          <p:nvPr>
            <p:custDataLst>
              <p:tags r:id="rId3"/>
            </p:custDataLst>
          </p:nvPr>
        </p:nvSpPr>
        <p:spPr>
          <a:xfrm>
            <a:off x="228600" y="1403874"/>
            <a:ext cx="8686800" cy="4797434"/>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fr-CA" altLang="fr-FR" sz="1900" dirty="0"/>
              <a:t>La surveillance des applications (APM) surveille les parties internes de l’application, y compris les performances de ramasse-miettes (</a:t>
            </a:r>
            <a:r>
              <a:rPr lang="fr-CA" altLang="fr-FR" sz="1900" dirty="0" err="1"/>
              <a:t>garbage</a:t>
            </a:r>
            <a:r>
              <a:rPr lang="fr-CA" altLang="fr-FR" sz="1900" dirty="0"/>
              <a:t> collection), les traces de pile et le temps nécessaire pour interroger les bases de données et les micro-services supplémentaires</a:t>
            </a:r>
          </a:p>
          <a:p>
            <a:pPr fontAlgn="auto">
              <a:spcAft>
                <a:spcPts val="0"/>
              </a:spcAft>
            </a:pPr>
            <a:r>
              <a:rPr lang="fr-CA" altLang="fr-FR" sz="1900" dirty="0"/>
              <a:t>Cela garantit un fonctionnement fluide et la capacité de suivre les tendances d’utilisation et la santé du système</a:t>
            </a:r>
          </a:p>
          <a:p>
            <a:pPr fontAlgn="auto">
              <a:spcAft>
                <a:spcPts val="0"/>
              </a:spcAft>
            </a:pPr>
            <a:r>
              <a:rPr lang="fr-CA" altLang="fr-FR" sz="1900" b="1" dirty="0"/>
              <a:t>New </a:t>
            </a:r>
            <a:r>
              <a:rPr lang="fr-CA" altLang="fr-FR" sz="1900" b="1" dirty="0" err="1"/>
              <a:t>Relic</a:t>
            </a:r>
            <a:r>
              <a:rPr lang="fr-CA" altLang="fr-FR" sz="1900" b="1" dirty="0"/>
              <a:t> </a:t>
            </a:r>
            <a:r>
              <a:rPr lang="fr-CA" altLang="fr-FR" sz="1900" dirty="0"/>
              <a:t>a une interface utilisateur très puissante, des rapports détaillés et surtout il est très confortable à utiliser</a:t>
            </a:r>
          </a:p>
          <a:p>
            <a:pPr fontAlgn="auto">
              <a:spcAft>
                <a:spcPts val="0"/>
              </a:spcAft>
            </a:pPr>
            <a:r>
              <a:rPr lang="fr-CA" altLang="fr-FR" sz="1900" dirty="0"/>
              <a:t>Il fournit des plugins à n’importe quel langage et plateforme, récupérant ainsi automatiquement les métriques sans que le développeur n’ait à faire quoi que ce soit</a:t>
            </a:r>
          </a:p>
          <a:p>
            <a:pPr fontAlgn="auto">
              <a:spcAft>
                <a:spcPts val="0"/>
              </a:spcAft>
            </a:pPr>
            <a:r>
              <a:rPr lang="fr-CA" altLang="fr-FR" sz="1900" dirty="0"/>
              <a:t>Tout ce que les développeurs doivent faire est d’ajouter l’agent New </a:t>
            </a:r>
            <a:r>
              <a:rPr lang="fr-CA" altLang="fr-FR" sz="1900" dirty="0" err="1"/>
              <a:t>Relic</a:t>
            </a:r>
            <a:r>
              <a:rPr lang="fr-CA" altLang="fr-FR" sz="1900" dirty="0"/>
              <a:t> à l’application qu'ils développent, et New </a:t>
            </a:r>
            <a:r>
              <a:rPr lang="fr-CA" altLang="fr-FR" sz="1900" dirty="0" err="1"/>
              <a:t>Relic</a:t>
            </a:r>
            <a:r>
              <a:rPr lang="fr-CA" altLang="fr-FR" sz="1900" dirty="0"/>
              <a:t> extraira automatiquement les métriques spécifiques à la plateforme, que ce soit en Java, </a:t>
            </a:r>
            <a:r>
              <a:rPr lang="fr-CA" altLang="fr-FR" sz="1900" dirty="0" err="1"/>
              <a:t>node</a:t>
            </a:r>
            <a:r>
              <a:rPr lang="fr-CA" altLang="fr-FR" sz="1900" dirty="0"/>
              <a:t>, </a:t>
            </a:r>
            <a:r>
              <a:rPr lang="fr-CA" altLang="fr-FR" sz="1900" dirty="0" err="1"/>
              <a:t>php</a:t>
            </a:r>
            <a:r>
              <a:rPr lang="fr-CA" altLang="fr-FR" sz="1900" dirty="0"/>
              <a:t>, etc.</a:t>
            </a:r>
          </a:p>
        </p:txBody>
      </p:sp>
    </p:spTree>
    <p:extLst>
      <p:ext uri="{BB962C8B-B14F-4D97-AF65-F5344CB8AC3E}">
        <p14:creationId xmlns:p14="http://schemas.microsoft.com/office/powerpoint/2010/main" val="1266980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fontScale="90000"/>
          </a:bodyPr>
          <a:lstStyle/>
          <a:p>
            <a:r>
              <a:rPr lang="fr-CA" dirty="0"/>
              <a:t>Caractéristiques des ingénieurs logiciels performants</a:t>
            </a:r>
            <a:endParaRPr lang="en-US" altLang="fr-FR" dirty="0"/>
          </a:p>
        </p:txBody>
      </p:sp>
      <p:sp>
        <p:nvSpPr>
          <p:cNvPr id="4101" name="Rectangle 3"/>
          <p:cNvSpPr>
            <a:spLocks noGrp="1" noChangeArrowheads="1"/>
          </p:cNvSpPr>
          <p:nvPr>
            <p:ph idx="1"/>
            <p:custDataLst>
              <p:tags r:id="rId2"/>
            </p:custDataLst>
          </p:nvPr>
        </p:nvSpPr>
        <p:spPr>
          <a:xfrm>
            <a:off x="228600" y="1403873"/>
            <a:ext cx="8686800" cy="5317601"/>
          </a:xfrm>
        </p:spPr>
        <p:txBody>
          <a:bodyPr>
            <a:normAutofit lnSpcReduction="10000"/>
          </a:bodyPr>
          <a:lstStyle/>
          <a:p>
            <a:r>
              <a:rPr lang="fr-CA" altLang="fr-FR" dirty="0"/>
              <a:t>Sentiment de responsabilité individuelle</a:t>
            </a:r>
          </a:p>
          <a:p>
            <a:r>
              <a:rPr lang="fr-CA" altLang="fr-FR" dirty="0"/>
              <a:t>Très conscient des besoins des membres de l’équipe et des parties prenantes</a:t>
            </a:r>
          </a:p>
          <a:p>
            <a:r>
              <a:rPr lang="fr-CA" altLang="fr-FR" dirty="0"/>
              <a:t>Honnête sur les défauts de conception et offre des critiques constructives</a:t>
            </a:r>
          </a:p>
          <a:p>
            <a:r>
              <a:rPr lang="fr-CA" altLang="fr-FR" dirty="0"/>
              <a:t>Résilient sous pression</a:t>
            </a:r>
          </a:p>
          <a:p>
            <a:r>
              <a:rPr lang="fr-CA" altLang="fr-FR" dirty="0"/>
              <a:t>Sens aigu de l’équité</a:t>
            </a:r>
          </a:p>
          <a:p>
            <a:r>
              <a:rPr lang="fr-CA" altLang="fr-FR" dirty="0"/>
              <a:t>Attention au détail</a:t>
            </a:r>
          </a:p>
          <a:p>
            <a:r>
              <a:rPr lang="fr-CA" altLang="fr-FR" dirty="0"/>
              <a:t>Adaptation pragmatique des pratiques de génie logiciel en fonction des circonstances</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9</a:t>
            </a:fld>
            <a:endParaRPr lang="en-US" altLang="en-US"/>
          </a:p>
        </p:txBody>
      </p:sp>
    </p:spTree>
    <p:extLst>
      <p:ext uri="{BB962C8B-B14F-4D97-AF65-F5344CB8AC3E}">
        <p14:creationId xmlns:p14="http://schemas.microsoft.com/office/powerpoint/2010/main" val="42363610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1"/>
</p:tagLst>
</file>

<file path=ppt/tags/tag100.xml><?xml version="1.0" encoding="utf-8"?>
<p:tagLst xmlns:a="http://schemas.openxmlformats.org/drawingml/2006/main" xmlns:r="http://schemas.openxmlformats.org/officeDocument/2006/relationships" xmlns:p="http://schemas.openxmlformats.org/presentationml/2006/main">
  <p:tag name="NUM" val="26"/>
</p:tagLst>
</file>

<file path=ppt/tags/tag101.xml><?xml version="1.0" encoding="utf-8"?>
<p:tagLst xmlns:a="http://schemas.openxmlformats.org/drawingml/2006/main" xmlns:r="http://schemas.openxmlformats.org/officeDocument/2006/relationships" xmlns:p="http://schemas.openxmlformats.org/presentationml/2006/main">
  <p:tag name="NUM" val="27"/>
</p:tagLst>
</file>

<file path=ppt/tags/tag102.xml><?xml version="1.0" encoding="utf-8"?>
<p:tagLst xmlns:a="http://schemas.openxmlformats.org/drawingml/2006/main" xmlns:r="http://schemas.openxmlformats.org/officeDocument/2006/relationships" xmlns:p="http://schemas.openxmlformats.org/presentationml/2006/main">
  <p:tag name="NUM" val="28"/>
</p:tagLst>
</file>

<file path=ppt/tags/tag103.xml><?xml version="1.0" encoding="utf-8"?>
<p:tagLst xmlns:a="http://schemas.openxmlformats.org/drawingml/2006/main" xmlns:r="http://schemas.openxmlformats.org/officeDocument/2006/relationships" xmlns:p="http://schemas.openxmlformats.org/presentationml/2006/main">
  <p:tag name="NUM" val="29"/>
</p:tagLst>
</file>

<file path=ppt/tags/tag104.xml><?xml version="1.0" encoding="utf-8"?>
<p:tagLst xmlns:a="http://schemas.openxmlformats.org/drawingml/2006/main" xmlns:r="http://schemas.openxmlformats.org/officeDocument/2006/relationships" xmlns:p="http://schemas.openxmlformats.org/presentationml/2006/main">
  <p:tag name="NUM" val="30"/>
</p:tagLst>
</file>

<file path=ppt/tags/tag105.xml><?xml version="1.0" encoding="utf-8"?>
<p:tagLst xmlns:a="http://schemas.openxmlformats.org/drawingml/2006/main" xmlns:r="http://schemas.openxmlformats.org/officeDocument/2006/relationships" xmlns:p="http://schemas.openxmlformats.org/presentationml/2006/main">
  <p:tag name="NUM" val="31"/>
</p:tagLst>
</file>

<file path=ppt/tags/tag106.xml><?xml version="1.0" encoding="utf-8"?>
<p:tagLst xmlns:a="http://schemas.openxmlformats.org/drawingml/2006/main" xmlns:r="http://schemas.openxmlformats.org/officeDocument/2006/relationships" xmlns:p="http://schemas.openxmlformats.org/presentationml/2006/main">
  <p:tag name="NUM" val="32"/>
</p:tagLst>
</file>

<file path=ppt/tags/tag107.xml><?xml version="1.0" encoding="utf-8"?>
<p:tagLst xmlns:a="http://schemas.openxmlformats.org/drawingml/2006/main" xmlns:r="http://schemas.openxmlformats.org/officeDocument/2006/relationships" xmlns:p="http://schemas.openxmlformats.org/presentationml/2006/main">
  <p:tag name="NUM" val="33"/>
</p:tagLst>
</file>

<file path=ppt/tags/tag108.xml><?xml version="1.0" encoding="utf-8"?>
<p:tagLst xmlns:a="http://schemas.openxmlformats.org/drawingml/2006/main" xmlns:r="http://schemas.openxmlformats.org/officeDocument/2006/relationships" xmlns:p="http://schemas.openxmlformats.org/presentationml/2006/main">
  <p:tag name="NUM" val="34"/>
</p:tagLst>
</file>

<file path=ppt/tags/tag109.xml><?xml version="1.0" encoding="utf-8"?>
<p:tagLst xmlns:a="http://schemas.openxmlformats.org/drawingml/2006/main" xmlns:r="http://schemas.openxmlformats.org/officeDocument/2006/relationships" xmlns:p="http://schemas.openxmlformats.org/presentationml/2006/main">
  <p:tag name="NUM" val="35"/>
</p:tagLst>
</file>

<file path=ppt/tags/tag11.xml><?xml version="1.0" encoding="utf-8"?>
<p:tagLst xmlns:a="http://schemas.openxmlformats.org/drawingml/2006/main" xmlns:r="http://schemas.openxmlformats.org/officeDocument/2006/relationships" xmlns:p="http://schemas.openxmlformats.org/presentationml/2006/main">
  <p:tag name="NUM" val="2"/>
</p:tagLst>
</file>

<file path=ppt/tags/tag110.xml><?xml version="1.0" encoding="utf-8"?>
<p:tagLst xmlns:a="http://schemas.openxmlformats.org/drawingml/2006/main" xmlns:r="http://schemas.openxmlformats.org/officeDocument/2006/relationships" xmlns:p="http://schemas.openxmlformats.org/presentationml/2006/main">
  <p:tag name="NUM" val="1"/>
</p:tagLst>
</file>

<file path=ppt/tags/tag111.xml><?xml version="1.0" encoding="utf-8"?>
<p:tagLst xmlns:a="http://schemas.openxmlformats.org/drawingml/2006/main" xmlns:r="http://schemas.openxmlformats.org/officeDocument/2006/relationships" xmlns:p="http://schemas.openxmlformats.org/presentationml/2006/main">
  <p:tag name="NUM" val="2"/>
</p:tagLst>
</file>

<file path=ppt/tags/tag112.xml><?xml version="1.0" encoding="utf-8"?>
<p:tagLst xmlns:a="http://schemas.openxmlformats.org/drawingml/2006/main" xmlns:r="http://schemas.openxmlformats.org/officeDocument/2006/relationships" xmlns:p="http://schemas.openxmlformats.org/presentationml/2006/main">
  <p:tag name="NUM" val="3"/>
</p:tagLst>
</file>

<file path=ppt/tags/tag113.xml><?xml version="1.0" encoding="utf-8"?>
<p:tagLst xmlns:a="http://schemas.openxmlformats.org/drawingml/2006/main" xmlns:r="http://schemas.openxmlformats.org/officeDocument/2006/relationships" xmlns:p="http://schemas.openxmlformats.org/presentationml/2006/main">
  <p:tag name="NUM" val="1"/>
</p:tagLst>
</file>

<file path=ppt/tags/tag114.xml><?xml version="1.0" encoding="utf-8"?>
<p:tagLst xmlns:a="http://schemas.openxmlformats.org/drawingml/2006/main" xmlns:r="http://schemas.openxmlformats.org/officeDocument/2006/relationships" xmlns:p="http://schemas.openxmlformats.org/presentationml/2006/main">
  <p:tag name="NUM" val="2"/>
</p:tagLst>
</file>

<file path=ppt/tags/tag115.xml><?xml version="1.0" encoding="utf-8"?>
<p:tagLst xmlns:a="http://schemas.openxmlformats.org/drawingml/2006/main" xmlns:r="http://schemas.openxmlformats.org/officeDocument/2006/relationships" xmlns:p="http://schemas.openxmlformats.org/presentationml/2006/main">
  <p:tag name="NUM" val="3"/>
</p:tagLst>
</file>

<file path=ppt/tags/tag116.xml><?xml version="1.0" encoding="utf-8"?>
<p:tagLst xmlns:a="http://schemas.openxmlformats.org/drawingml/2006/main" xmlns:r="http://schemas.openxmlformats.org/officeDocument/2006/relationships" xmlns:p="http://schemas.openxmlformats.org/presentationml/2006/main">
  <p:tag name="NUM" val="1"/>
</p:tagLst>
</file>

<file path=ppt/tags/tag117.xml><?xml version="1.0" encoding="utf-8"?>
<p:tagLst xmlns:a="http://schemas.openxmlformats.org/drawingml/2006/main" xmlns:r="http://schemas.openxmlformats.org/officeDocument/2006/relationships" xmlns:p="http://schemas.openxmlformats.org/presentationml/2006/main">
  <p:tag name="NUM" val="2"/>
</p:tagLst>
</file>

<file path=ppt/tags/tag118.xml><?xml version="1.0" encoding="utf-8"?>
<p:tagLst xmlns:a="http://schemas.openxmlformats.org/drawingml/2006/main" xmlns:r="http://schemas.openxmlformats.org/officeDocument/2006/relationships" xmlns:p="http://schemas.openxmlformats.org/presentationml/2006/main">
  <p:tag name="NUM" val="3"/>
</p:tagLst>
</file>

<file path=ppt/tags/tag119.xml><?xml version="1.0" encoding="utf-8"?>
<p:tagLst xmlns:a="http://schemas.openxmlformats.org/drawingml/2006/main" xmlns:r="http://schemas.openxmlformats.org/officeDocument/2006/relationships" xmlns:p="http://schemas.openxmlformats.org/presentationml/2006/main">
  <p:tag name="NUM" val="4"/>
</p:tagLst>
</file>

<file path=ppt/tags/tag12.xml><?xml version="1.0" encoding="utf-8"?>
<p:tagLst xmlns:a="http://schemas.openxmlformats.org/drawingml/2006/main" xmlns:r="http://schemas.openxmlformats.org/officeDocument/2006/relationships" xmlns:p="http://schemas.openxmlformats.org/presentationml/2006/main">
  <p:tag name="NUM" val="3"/>
</p:tagLst>
</file>

<file path=ppt/tags/tag120.xml><?xml version="1.0" encoding="utf-8"?>
<p:tagLst xmlns:a="http://schemas.openxmlformats.org/drawingml/2006/main" xmlns:r="http://schemas.openxmlformats.org/officeDocument/2006/relationships" xmlns:p="http://schemas.openxmlformats.org/presentationml/2006/main">
  <p:tag name="NUM" val="5"/>
</p:tagLst>
</file>

<file path=ppt/tags/tag121.xml><?xml version="1.0" encoding="utf-8"?>
<p:tagLst xmlns:a="http://schemas.openxmlformats.org/drawingml/2006/main" xmlns:r="http://schemas.openxmlformats.org/officeDocument/2006/relationships" xmlns:p="http://schemas.openxmlformats.org/presentationml/2006/main">
  <p:tag name="NUM" val="6"/>
</p:tagLst>
</file>

<file path=ppt/tags/tag122.xml><?xml version="1.0" encoding="utf-8"?>
<p:tagLst xmlns:a="http://schemas.openxmlformats.org/drawingml/2006/main" xmlns:r="http://schemas.openxmlformats.org/officeDocument/2006/relationships" xmlns:p="http://schemas.openxmlformats.org/presentationml/2006/main">
  <p:tag name="NUM" val="1"/>
</p:tagLst>
</file>

<file path=ppt/tags/tag123.xml><?xml version="1.0" encoding="utf-8"?>
<p:tagLst xmlns:a="http://schemas.openxmlformats.org/drawingml/2006/main" xmlns:r="http://schemas.openxmlformats.org/officeDocument/2006/relationships" xmlns:p="http://schemas.openxmlformats.org/presentationml/2006/main">
  <p:tag name="NUM" val="2"/>
</p:tagLst>
</file>

<file path=ppt/tags/tag124.xml><?xml version="1.0" encoding="utf-8"?>
<p:tagLst xmlns:a="http://schemas.openxmlformats.org/drawingml/2006/main" xmlns:r="http://schemas.openxmlformats.org/officeDocument/2006/relationships" xmlns:p="http://schemas.openxmlformats.org/presentationml/2006/main">
  <p:tag name="NUM" val="3"/>
</p:tagLst>
</file>

<file path=ppt/tags/tag125.xml><?xml version="1.0" encoding="utf-8"?>
<p:tagLst xmlns:a="http://schemas.openxmlformats.org/drawingml/2006/main" xmlns:r="http://schemas.openxmlformats.org/officeDocument/2006/relationships" xmlns:p="http://schemas.openxmlformats.org/presentationml/2006/main">
  <p:tag name="NUM" val="4"/>
</p:tagLst>
</file>

<file path=ppt/tags/tag126.xml><?xml version="1.0" encoding="utf-8"?>
<p:tagLst xmlns:a="http://schemas.openxmlformats.org/drawingml/2006/main" xmlns:r="http://schemas.openxmlformats.org/officeDocument/2006/relationships" xmlns:p="http://schemas.openxmlformats.org/presentationml/2006/main">
  <p:tag name="NUM" val="5"/>
</p:tagLst>
</file>

<file path=ppt/tags/tag127.xml><?xml version="1.0" encoding="utf-8"?>
<p:tagLst xmlns:a="http://schemas.openxmlformats.org/drawingml/2006/main" xmlns:r="http://schemas.openxmlformats.org/officeDocument/2006/relationships" xmlns:p="http://schemas.openxmlformats.org/presentationml/2006/main">
  <p:tag name="NUM" val="1"/>
</p:tagLst>
</file>

<file path=ppt/tags/tag128.xml><?xml version="1.0" encoding="utf-8"?>
<p:tagLst xmlns:a="http://schemas.openxmlformats.org/drawingml/2006/main" xmlns:r="http://schemas.openxmlformats.org/officeDocument/2006/relationships" xmlns:p="http://schemas.openxmlformats.org/presentationml/2006/main">
  <p:tag name="NUM" val="2"/>
</p:tagLst>
</file>

<file path=ppt/tags/tag129.xml><?xml version="1.0" encoding="utf-8"?>
<p:tagLst xmlns:a="http://schemas.openxmlformats.org/drawingml/2006/main" xmlns:r="http://schemas.openxmlformats.org/officeDocument/2006/relationships" xmlns:p="http://schemas.openxmlformats.org/presentationml/2006/main">
  <p:tag name="NUM" val="3"/>
</p:tagLst>
</file>

<file path=ppt/tags/tag13.xml><?xml version="1.0" encoding="utf-8"?>
<p:tagLst xmlns:a="http://schemas.openxmlformats.org/drawingml/2006/main" xmlns:r="http://schemas.openxmlformats.org/officeDocument/2006/relationships" xmlns:p="http://schemas.openxmlformats.org/presentationml/2006/main">
  <p:tag name="NUM" val="1"/>
</p:tagLst>
</file>

<file path=ppt/tags/tag130.xml><?xml version="1.0" encoding="utf-8"?>
<p:tagLst xmlns:a="http://schemas.openxmlformats.org/drawingml/2006/main" xmlns:r="http://schemas.openxmlformats.org/officeDocument/2006/relationships" xmlns:p="http://schemas.openxmlformats.org/presentationml/2006/main">
  <p:tag name="NUM" val="4"/>
</p:tagLst>
</file>

<file path=ppt/tags/tag131.xml><?xml version="1.0" encoding="utf-8"?>
<p:tagLst xmlns:a="http://schemas.openxmlformats.org/drawingml/2006/main" xmlns:r="http://schemas.openxmlformats.org/officeDocument/2006/relationships" xmlns:p="http://schemas.openxmlformats.org/presentationml/2006/main">
  <p:tag name="NUM" val="5"/>
</p:tagLst>
</file>

<file path=ppt/tags/tag132.xml><?xml version="1.0" encoding="utf-8"?>
<p:tagLst xmlns:a="http://schemas.openxmlformats.org/drawingml/2006/main" xmlns:r="http://schemas.openxmlformats.org/officeDocument/2006/relationships" xmlns:p="http://schemas.openxmlformats.org/presentationml/2006/main">
  <p:tag name="NUM" val="1"/>
</p:tagLst>
</file>

<file path=ppt/tags/tag133.xml><?xml version="1.0" encoding="utf-8"?>
<p:tagLst xmlns:a="http://schemas.openxmlformats.org/drawingml/2006/main" xmlns:r="http://schemas.openxmlformats.org/officeDocument/2006/relationships" xmlns:p="http://schemas.openxmlformats.org/presentationml/2006/main">
  <p:tag name="NUM" val="2"/>
</p:tagLst>
</file>

<file path=ppt/tags/tag134.xml><?xml version="1.0" encoding="utf-8"?>
<p:tagLst xmlns:a="http://schemas.openxmlformats.org/drawingml/2006/main" xmlns:r="http://schemas.openxmlformats.org/officeDocument/2006/relationships" xmlns:p="http://schemas.openxmlformats.org/presentationml/2006/main">
  <p:tag name="NUM" val="3"/>
</p:tagLst>
</file>

<file path=ppt/tags/tag135.xml><?xml version="1.0" encoding="utf-8"?>
<p:tagLst xmlns:a="http://schemas.openxmlformats.org/drawingml/2006/main" xmlns:r="http://schemas.openxmlformats.org/officeDocument/2006/relationships" xmlns:p="http://schemas.openxmlformats.org/presentationml/2006/main">
  <p:tag name="NUM" val="1"/>
</p:tagLst>
</file>

<file path=ppt/tags/tag136.xml><?xml version="1.0" encoding="utf-8"?>
<p:tagLst xmlns:a="http://schemas.openxmlformats.org/drawingml/2006/main" xmlns:r="http://schemas.openxmlformats.org/officeDocument/2006/relationships" xmlns:p="http://schemas.openxmlformats.org/presentationml/2006/main">
  <p:tag name="NUM" val="2"/>
</p:tagLst>
</file>

<file path=ppt/tags/tag137.xml><?xml version="1.0" encoding="utf-8"?>
<p:tagLst xmlns:a="http://schemas.openxmlformats.org/drawingml/2006/main" xmlns:r="http://schemas.openxmlformats.org/officeDocument/2006/relationships" xmlns:p="http://schemas.openxmlformats.org/presentationml/2006/main">
  <p:tag name="NUM" val="3"/>
</p:tagLst>
</file>

<file path=ppt/tags/tag138.xml><?xml version="1.0" encoding="utf-8"?>
<p:tagLst xmlns:a="http://schemas.openxmlformats.org/drawingml/2006/main" xmlns:r="http://schemas.openxmlformats.org/officeDocument/2006/relationships" xmlns:p="http://schemas.openxmlformats.org/presentationml/2006/main">
  <p:tag name="NUM" val="1"/>
</p:tagLst>
</file>

<file path=ppt/tags/tag139.xml><?xml version="1.0" encoding="utf-8"?>
<p:tagLst xmlns:a="http://schemas.openxmlformats.org/drawingml/2006/main" xmlns:r="http://schemas.openxmlformats.org/officeDocument/2006/relationships" xmlns:p="http://schemas.openxmlformats.org/presentationml/2006/main">
  <p:tag name="NUM" val="2"/>
</p:tagLst>
</file>

<file path=ppt/tags/tag14.xml><?xml version="1.0" encoding="utf-8"?>
<p:tagLst xmlns:a="http://schemas.openxmlformats.org/drawingml/2006/main" xmlns:r="http://schemas.openxmlformats.org/officeDocument/2006/relationships" xmlns:p="http://schemas.openxmlformats.org/presentationml/2006/main">
  <p:tag name="NUM" val="2"/>
</p:tagLst>
</file>

<file path=ppt/tags/tag140.xml><?xml version="1.0" encoding="utf-8"?>
<p:tagLst xmlns:a="http://schemas.openxmlformats.org/drawingml/2006/main" xmlns:r="http://schemas.openxmlformats.org/officeDocument/2006/relationships" xmlns:p="http://schemas.openxmlformats.org/presentationml/2006/main">
  <p:tag name="NUM" val="3"/>
</p:tagLst>
</file>

<file path=ppt/tags/tag141.xml><?xml version="1.0" encoding="utf-8"?>
<p:tagLst xmlns:a="http://schemas.openxmlformats.org/drawingml/2006/main" xmlns:r="http://schemas.openxmlformats.org/officeDocument/2006/relationships" xmlns:p="http://schemas.openxmlformats.org/presentationml/2006/main">
  <p:tag name="NUM" val="4"/>
</p:tagLst>
</file>

<file path=ppt/tags/tag142.xml><?xml version="1.0" encoding="utf-8"?>
<p:tagLst xmlns:a="http://schemas.openxmlformats.org/drawingml/2006/main" xmlns:r="http://schemas.openxmlformats.org/officeDocument/2006/relationships" xmlns:p="http://schemas.openxmlformats.org/presentationml/2006/main">
  <p:tag name="NUM" val="1"/>
</p:tagLst>
</file>

<file path=ppt/tags/tag143.xml><?xml version="1.0" encoding="utf-8"?>
<p:tagLst xmlns:a="http://schemas.openxmlformats.org/drawingml/2006/main" xmlns:r="http://schemas.openxmlformats.org/officeDocument/2006/relationships" xmlns:p="http://schemas.openxmlformats.org/presentationml/2006/main">
  <p:tag name="NUM" val="2"/>
</p:tagLst>
</file>

<file path=ppt/tags/tag144.xml><?xml version="1.0" encoding="utf-8"?>
<p:tagLst xmlns:a="http://schemas.openxmlformats.org/drawingml/2006/main" xmlns:r="http://schemas.openxmlformats.org/officeDocument/2006/relationships" xmlns:p="http://schemas.openxmlformats.org/presentationml/2006/main">
  <p:tag name="NUM" val="3"/>
</p:tagLst>
</file>

<file path=ppt/tags/tag145.xml><?xml version="1.0" encoding="utf-8"?>
<p:tagLst xmlns:a="http://schemas.openxmlformats.org/drawingml/2006/main" xmlns:r="http://schemas.openxmlformats.org/officeDocument/2006/relationships" xmlns:p="http://schemas.openxmlformats.org/presentationml/2006/main">
  <p:tag name="NUM" val="4"/>
</p:tagLst>
</file>

<file path=ppt/tags/tag146.xml><?xml version="1.0" encoding="utf-8"?>
<p:tagLst xmlns:a="http://schemas.openxmlformats.org/drawingml/2006/main" xmlns:r="http://schemas.openxmlformats.org/officeDocument/2006/relationships" xmlns:p="http://schemas.openxmlformats.org/presentationml/2006/main">
  <p:tag name="NUM" val="5"/>
</p:tagLst>
</file>

<file path=ppt/tags/tag147.xml><?xml version="1.0" encoding="utf-8"?>
<p:tagLst xmlns:a="http://schemas.openxmlformats.org/drawingml/2006/main" xmlns:r="http://schemas.openxmlformats.org/officeDocument/2006/relationships" xmlns:p="http://schemas.openxmlformats.org/presentationml/2006/main">
  <p:tag name="NUM" val="1"/>
</p:tagLst>
</file>

<file path=ppt/tags/tag148.xml><?xml version="1.0" encoding="utf-8"?>
<p:tagLst xmlns:a="http://schemas.openxmlformats.org/drawingml/2006/main" xmlns:r="http://schemas.openxmlformats.org/officeDocument/2006/relationships" xmlns:p="http://schemas.openxmlformats.org/presentationml/2006/main">
  <p:tag name="NUM" val="2"/>
</p:tagLst>
</file>

<file path=ppt/tags/tag149.xml><?xml version="1.0" encoding="utf-8"?>
<p:tagLst xmlns:a="http://schemas.openxmlformats.org/drawingml/2006/main" xmlns:r="http://schemas.openxmlformats.org/officeDocument/2006/relationships" xmlns:p="http://schemas.openxmlformats.org/presentationml/2006/main">
  <p:tag name="NUM" val="3"/>
</p:tagLst>
</file>

<file path=ppt/tags/tag15.xml><?xml version="1.0" encoding="utf-8"?>
<p:tagLst xmlns:a="http://schemas.openxmlformats.org/drawingml/2006/main" xmlns:r="http://schemas.openxmlformats.org/officeDocument/2006/relationships" xmlns:p="http://schemas.openxmlformats.org/presentationml/2006/main">
  <p:tag name="NUM" val="3"/>
</p:tagLst>
</file>

<file path=ppt/tags/tag150.xml><?xml version="1.0" encoding="utf-8"?>
<p:tagLst xmlns:a="http://schemas.openxmlformats.org/drawingml/2006/main" xmlns:r="http://schemas.openxmlformats.org/officeDocument/2006/relationships" xmlns:p="http://schemas.openxmlformats.org/presentationml/2006/main">
  <p:tag name="NUM" val="1"/>
</p:tagLst>
</file>

<file path=ppt/tags/tag151.xml><?xml version="1.0" encoding="utf-8"?>
<p:tagLst xmlns:a="http://schemas.openxmlformats.org/drawingml/2006/main" xmlns:r="http://schemas.openxmlformats.org/officeDocument/2006/relationships" xmlns:p="http://schemas.openxmlformats.org/presentationml/2006/main">
  <p:tag name="NUM" val="2"/>
</p:tagLst>
</file>

<file path=ppt/tags/tag152.xml><?xml version="1.0" encoding="utf-8"?>
<p:tagLst xmlns:a="http://schemas.openxmlformats.org/drawingml/2006/main" xmlns:r="http://schemas.openxmlformats.org/officeDocument/2006/relationships" xmlns:p="http://schemas.openxmlformats.org/presentationml/2006/main">
  <p:tag name="NUM" val="3"/>
</p:tagLst>
</file>

<file path=ppt/tags/tag153.xml><?xml version="1.0" encoding="utf-8"?>
<p:tagLst xmlns:a="http://schemas.openxmlformats.org/drawingml/2006/main" xmlns:r="http://schemas.openxmlformats.org/officeDocument/2006/relationships" xmlns:p="http://schemas.openxmlformats.org/presentationml/2006/main">
  <p:tag name="NUM" val="1"/>
</p:tagLst>
</file>

<file path=ppt/tags/tag154.xml><?xml version="1.0" encoding="utf-8"?>
<p:tagLst xmlns:a="http://schemas.openxmlformats.org/drawingml/2006/main" xmlns:r="http://schemas.openxmlformats.org/officeDocument/2006/relationships" xmlns:p="http://schemas.openxmlformats.org/presentationml/2006/main">
  <p:tag name="NUM" val="2"/>
</p:tagLst>
</file>

<file path=ppt/tags/tag155.xml><?xml version="1.0" encoding="utf-8"?>
<p:tagLst xmlns:a="http://schemas.openxmlformats.org/drawingml/2006/main" xmlns:r="http://schemas.openxmlformats.org/officeDocument/2006/relationships" xmlns:p="http://schemas.openxmlformats.org/presentationml/2006/main">
  <p:tag name="NUM" val="3"/>
</p:tagLst>
</file>

<file path=ppt/tags/tag156.xml><?xml version="1.0" encoding="utf-8"?>
<p:tagLst xmlns:a="http://schemas.openxmlformats.org/drawingml/2006/main" xmlns:r="http://schemas.openxmlformats.org/officeDocument/2006/relationships" xmlns:p="http://schemas.openxmlformats.org/presentationml/2006/main">
  <p:tag name="NUM" val="1"/>
</p:tagLst>
</file>

<file path=ppt/tags/tag157.xml><?xml version="1.0" encoding="utf-8"?>
<p:tagLst xmlns:a="http://schemas.openxmlformats.org/drawingml/2006/main" xmlns:r="http://schemas.openxmlformats.org/officeDocument/2006/relationships" xmlns:p="http://schemas.openxmlformats.org/presentationml/2006/main">
  <p:tag name="NUM" val="2"/>
</p:tagLst>
</file>

<file path=ppt/tags/tag158.xml><?xml version="1.0" encoding="utf-8"?>
<p:tagLst xmlns:a="http://schemas.openxmlformats.org/drawingml/2006/main" xmlns:r="http://schemas.openxmlformats.org/officeDocument/2006/relationships" xmlns:p="http://schemas.openxmlformats.org/presentationml/2006/main">
  <p:tag name="NUM" val="3"/>
</p:tagLst>
</file>

<file path=ppt/tags/tag159.xml><?xml version="1.0" encoding="utf-8"?>
<p:tagLst xmlns:a="http://schemas.openxmlformats.org/drawingml/2006/main" xmlns:r="http://schemas.openxmlformats.org/officeDocument/2006/relationships" xmlns:p="http://schemas.openxmlformats.org/presentationml/2006/main">
  <p:tag name="NUM" val="4"/>
</p:tagLst>
</file>

<file path=ppt/tags/tag16.xml><?xml version="1.0" encoding="utf-8"?>
<p:tagLst xmlns:a="http://schemas.openxmlformats.org/drawingml/2006/main" xmlns:r="http://schemas.openxmlformats.org/officeDocument/2006/relationships" xmlns:p="http://schemas.openxmlformats.org/presentationml/2006/main">
  <p:tag name="NUM" val="1"/>
</p:tagLst>
</file>

<file path=ppt/tags/tag160.xml><?xml version="1.0" encoding="utf-8"?>
<p:tagLst xmlns:a="http://schemas.openxmlformats.org/drawingml/2006/main" xmlns:r="http://schemas.openxmlformats.org/officeDocument/2006/relationships" xmlns:p="http://schemas.openxmlformats.org/presentationml/2006/main">
  <p:tag name="NUM" val="1"/>
</p:tagLst>
</file>

<file path=ppt/tags/tag161.xml><?xml version="1.0" encoding="utf-8"?>
<p:tagLst xmlns:a="http://schemas.openxmlformats.org/drawingml/2006/main" xmlns:r="http://schemas.openxmlformats.org/officeDocument/2006/relationships" xmlns:p="http://schemas.openxmlformats.org/presentationml/2006/main">
  <p:tag name="NUM" val="2"/>
</p:tagLst>
</file>

<file path=ppt/tags/tag162.xml><?xml version="1.0" encoding="utf-8"?>
<p:tagLst xmlns:a="http://schemas.openxmlformats.org/drawingml/2006/main" xmlns:r="http://schemas.openxmlformats.org/officeDocument/2006/relationships" xmlns:p="http://schemas.openxmlformats.org/presentationml/2006/main">
  <p:tag name="NUM" val="3"/>
</p:tagLst>
</file>

<file path=ppt/tags/tag163.xml><?xml version="1.0" encoding="utf-8"?>
<p:tagLst xmlns:a="http://schemas.openxmlformats.org/drawingml/2006/main" xmlns:r="http://schemas.openxmlformats.org/officeDocument/2006/relationships" xmlns:p="http://schemas.openxmlformats.org/presentationml/2006/main">
  <p:tag name="NUM" val="1"/>
</p:tagLst>
</file>

<file path=ppt/tags/tag164.xml><?xml version="1.0" encoding="utf-8"?>
<p:tagLst xmlns:a="http://schemas.openxmlformats.org/drawingml/2006/main" xmlns:r="http://schemas.openxmlformats.org/officeDocument/2006/relationships" xmlns:p="http://schemas.openxmlformats.org/presentationml/2006/main">
  <p:tag name="NUM" val="2"/>
</p:tagLst>
</file>

<file path=ppt/tags/tag165.xml><?xml version="1.0" encoding="utf-8"?>
<p:tagLst xmlns:a="http://schemas.openxmlformats.org/drawingml/2006/main" xmlns:r="http://schemas.openxmlformats.org/officeDocument/2006/relationships" xmlns:p="http://schemas.openxmlformats.org/presentationml/2006/main">
  <p:tag name="NUM" val="3"/>
</p:tagLst>
</file>

<file path=ppt/tags/tag166.xml><?xml version="1.0" encoding="utf-8"?>
<p:tagLst xmlns:a="http://schemas.openxmlformats.org/drawingml/2006/main" xmlns:r="http://schemas.openxmlformats.org/officeDocument/2006/relationships" xmlns:p="http://schemas.openxmlformats.org/presentationml/2006/main">
  <p:tag name="NUM" val="4"/>
</p:tagLst>
</file>

<file path=ppt/tags/tag167.xml><?xml version="1.0" encoding="utf-8"?>
<p:tagLst xmlns:a="http://schemas.openxmlformats.org/drawingml/2006/main" xmlns:r="http://schemas.openxmlformats.org/officeDocument/2006/relationships" xmlns:p="http://schemas.openxmlformats.org/presentationml/2006/main">
  <p:tag name="NUM" val="5"/>
</p:tagLst>
</file>

<file path=ppt/tags/tag168.xml><?xml version="1.0" encoding="utf-8"?>
<p:tagLst xmlns:a="http://schemas.openxmlformats.org/drawingml/2006/main" xmlns:r="http://schemas.openxmlformats.org/officeDocument/2006/relationships" xmlns:p="http://schemas.openxmlformats.org/presentationml/2006/main">
  <p:tag name="NUM" val="1"/>
</p:tagLst>
</file>

<file path=ppt/tags/tag169.xml><?xml version="1.0" encoding="utf-8"?>
<p:tagLst xmlns:a="http://schemas.openxmlformats.org/drawingml/2006/main" xmlns:r="http://schemas.openxmlformats.org/officeDocument/2006/relationships" xmlns:p="http://schemas.openxmlformats.org/presentationml/2006/main">
  <p:tag name="NUM" val="2"/>
</p:tagLst>
</file>

<file path=ppt/tags/tag17.xml><?xml version="1.0" encoding="utf-8"?>
<p:tagLst xmlns:a="http://schemas.openxmlformats.org/drawingml/2006/main" xmlns:r="http://schemas.openxmlformats.org/officeDocument/2006/relationships" xmlns:p="http://schemas.openxmlformats.org/presentationml/2006/main">
  <p:tag name="NUM" val="2"/>
</p:tagLst>
</file>

<file path=ppt/tags/tag170.xml><?xml version="1.0" encoding="utf-8"?>
<p:tagLst xmlns:a="http://schemas.openxmlformats.org/drawingml/2006/main" xmlns:r="http://schemas.openxmlformats.org/officeDocument/2006/relationships" xmlns:p="http://schemas.openxmlformats.org/presentationml/2006/main">
  <p:tag name="NUM" val="3"/>
</p:tagLst>
</file>

<file path=ppt/tags/tag171.xml><?xml version="1.0" encoding="utf-8"?>
<p:tagLst xmlns:a="http://schemas.openxmlformats.org/drawingml/2006/main" xmlns:r="http://schemas.openxmlformats.org/officeDocument/2006/relationships" xmlns:p="http://schemas.openxmlformats.org/presentationml/2006/main">
  <p:tag name="NUM" val="4"/>
</p:tagLst>
</file>

<file path=ppt/tags/tag172.xml><?xml version="1.0" encoding="utf-8"?>
<p:tagLst xmlns:a="http://schemas.openxmlformats.org/drawingml/2006/main" xmlns:r="http://schemas.openxmlformats.org/officeDocument/2006/relationships" xmlns:p="http://schemas.openxmlformats.org/presentationml/2006/main">
  <p:tag name="NUM" val="1"/>
</p:tagLst>
</file>

<file path=ppt/tags/tag173.xml><?xml version="1.0" encoding="utf-8"?>
<p:tagLst xmlns:a="http://schemas.openxmlformats.org/drawingml/2006/main" xmlns:r="http://schemas.openxmlformats.org/officeDocument/2006/relationships" xmlns:p="http://schemas.openxmlformats.org/presentationml/2006/main">
  <p:tag name="NUM" val="2"/>
</p:tagLst>
</file>

<file path=ppt/tags/tag174.xml><?xml version="1.0" encoding="utf-8"?>
<p:tagLst xmlns:a="http://schemas.openxmlformats.org/drawingml/2006/main" xmlns:r="http://schemas.openxmlformats.org/officeDocument/2006/relationships" xmlns:p="http://schemas.openxmlformats.org/presentationml/2006/main">
  <p:tag name="NUM" val="3"/>
</p:tagLst>
</file>

<file path=ppt/tags/tag175.xml><?xml version="1.0" encoding="utf-8"?>
<p:tagLst xmlns:a="http://schemas.openxmlformats.org/drawingml/2006/main" xmlns:r="http://schemas.openxmlformats.org/officeDocument/2006/relationships" xmlns:p="http://schemas.openxmlformats.org/presentationml/2006/main">
  <p:tag name="NUM" val="4"/>
</p:tagLst>
</file>

<file path=ppt/tags/tag176.xml><?xml version="1.0" encoding="utf-8"?>
<p:tagLst xmlns:a="http://schemas.openxmlformats.org/drawingml/2006/main" xmlns:r="http://schemas.openxmlformats.org/officeDocument/2006/relationships" xmlns:p="http://schemas.openxmlformats.org/presentationml/2006/main">
  <p:tag name="NUM" val="1"/>
</p:tagLst>
</file>

<file path=ppt/tags/tag177.xml><?xml version="1.0" encoding="utf-8"?>
<p:tagLst xmlns:a="http://schemas.openxmlformats.org/drawingml/2006/main" xmlns:r="http://schemas.openxmlformats.org/officeDocument/2006/relationships" xmlns:p="http://schemas.openxmlformats.org/presentationml/2006/main">
  <p:tag name="NUM" val="2"/>
</p:tagLst>
</file>

<file path=ppt/tags/tag178.xml><?xml version="1.0" encoding="utf-8"?>
<p:tagLst xmlns:a="http://schemas.openxmlformats.org/drawingml/2006/main" xmlns:r="http://schemas.openxmlformats.org/officeDocument/2006/relationships" xmlns:p="http://schemas.openxmlformats.org/presentationml/2006/main">
  <p:tag name="NUM" val="3"/>
</p:tagLst>
</file>

<file path=ppt/tags/tag179.xml><?xml version="1.0" encoding="utf-8"?>
<p:tagLst xmlns:a="http://schemas.openxmlformats.org/drawingml/2006/main" xmlns:r="http://schemas.openxmlformats.org/officeDocument/2006/relationships" xmlns:p="http://schemas.openxmlformats.org/presentationml/2006/main">
  <p:tag name="NUM" val="4"/>
</p:tagLst>
</file>

<file path=ppt/tags/tag18.xml><?xml version="1.0" encoding="utf-8"?>
<p:tagLst xmlns:a="http://schemas.openxmlformats.org/drawingml/2006/main" xmlns:r="http://schemas.openxmlformats.org/officeDocument/2006/relationships" xmlns:p="http://schemas.openxmlformats.org/presentationml/2006/main">
  <p:tag name="NUM" val="3"/>
</p:tagLst>
</file>

<file path=ppt/tags/tag180.xml><?xml version="1.0" encoding="utf-8"?>
<p:tagLst xmlns:a="http://schemas.openxmlformats.org/drawingml/2006/main" xmlns:r="http://schemas.openxmlformats.org/officeDocument/2006/relationships" xmlns:p="http://schemas.openxmlformats.org/presentationml/2006/main">
  <p:tag name="NUM" val="1"/>
</p:tagLst>
</file>

<file path=ppt/tags/tag181.xml><?xml version="1.0" encoding="utf-8"?>
<p:tagLst xmlns:a="http://schemas.openxmlformats.org/drawingml/2006/main" xmlns:r="http://schemas.openxmlformats.org/officeDocument/2006/relationships" xmlns:p="http://schemas.openxmlformats.org/presentationml/2006/main">
  <p:tag name="NUM" val="2"/>
</p:tagLst>
</file>

<file path=ppt/tags/tag182.xml><?xml version="1.0" encoding="utf-8"?>
<p:tagLst xmlns:a="http://schemas.openxmlformats.org/drawingml/2006/main" xmlns:r="http://schemas.openxmlformats.org/officeDocument/2006/relationships" xmlns:p="http://schemas.openxmlformats.org/presentationml/2006/main">
  <p:tag name="NUM" val="3"/>
</p:tagLst>
</file>

<file path=ppt/tags/tag183.xml><?xml version="1.0" encoding="utf-8"?>
<p:tagLst xmlns:a="http://schemas.openxmlformats.org/drawingml/2006/main" xmlns:r="http://schemas.openxmlformats.org/officeDocument/2006/relationships" xmlns:p="http://schemas.openxmlformats.org/presentationml/2006/main">
  <p:tag name="NUM" val="4"/>
</p:tagLst>
</file>

<file path=ppt/tags/tag184.xml><?xml version="1.0" encoding="utf-8"?>
<p:tagLst xmlns:a="http://schemas.openxmlformats.org/drawingml/2006/main" xmlns:r="http://schemas.openxmlformats.org/officeDocument/2006/relationships" xmlns:p="http://schemas.openxmlformats.org/presentationml/2006/main">
  <p:tag name="NUM" val="1"/>
</p:tagLst>
</file>

<file path=ppt/tags/tag185.xml><?xml version="1.0" encoding="utf-8"?>
<p:tagLst xmlns:a="http://schemas.openxmlformats.org/drawingml/2006/main" xmlns:r="http://schemas.openxmlformats.org/officeDocument/2006/relationships" xmlns:p="http://schemas.openxmlformats.org/presentationml/2006/main">
  <p:tag name="NUM" val="2"/>
</p:tagLst>
</file>

<file path=ppt/tags/tag186.xml><?xml version="1.0" encoding="utf-8"?>
<p:tagLst xmlns:a="http://schemas.openxmlformats.org/drawingml/2006/main" xmlns:r="http://schemas.openxmlformats.org/officeDocument/2006/relationships" xmlns:p="http://schemas.openxmlformats.org/presentationml/2006/main">
  <p:tag name="NUM" val="3"/>
</p:tagLst>
</file>

<file path=ppt/tags/tag187.xml><?xml version="1.0" encoding="utf-8"?>
<p:tagLst xmlns:a="http://schemas.openxmlformats.org/drawingml/2006/main" xmlns:r="http://schemas.openxmlformats.org/officeDocument/2006/relationships" xmlns:p="http://schemas.openxmlformats.org/presentationml/2006/main">
  <p:tag name="NUM" val="4"/>
</p:tagLst>
</file>

<file path=ppt/tags/tag188.xml><?xml version="1.0" encoding="utf-8"?>
<p:tagLst xmlns:a="http://schemas.openxmlformats.org/drawingml/2006/main" xmlns:r="http://schemas.openxmlformats.org/officeDocument/2006/relationships" xmlns:p="http://schemas.openxmlformats.org/presentationml/2006/main">
  <p:tag name="NUM" val="1"/>
</p:tagLst>
</file>

<file path=ppt/tags/tag189.xml><?xml version="1.0" encoding="utf-8"?>
<p:tagLst xmlns:a="http://schemas.openxmlformats.org/drawingml/2006/main" xmlns:r="http://schemas.openxmlformats.org/officeDocument/2006/relationships" xmlns:p="http://schemas.openxmlformats.org/presentationml/2006/main">
  <p:tag name="NUM" val="2"/>
</p:tagLst>
</file>

<file path=ppt/tags/tag19.xml><?xml version="1.0" encoding="utf-8"?>
<p:tagLst xmlns:a="http://schemas.openxmlformats.org/drawingml/2006/main" xmlns:r="http://schemas.openxmlformats.org/officeDocument/2006/relationships" xmlns:p="http://schemas.openxmlformats.org/presentationml/2006/main">
  <p:tag name="NUM" val="1"/>
</p:tagLst>
</file>

<file path=ppt/tags/tag190.xml><?xml version="1.0" encoding="utf-8"?>
<p:tagLst xmlns:a="http://schemas.openxmlformats.org/drawingml/2006/main" xmlns:r="http://schemas.openxmlformats.org/officeDocument/2006/relationships" xmlns:p="http://schemas.openxmlformats.org/presentationml/2006/main">
  <p:tag name="NUM" val="3"/>
</p:tagLst>
</file>

<file path=ppt/tags/tag191.xml><?xml version="1.0" encoding="utf-8"?>
<p:tagLst xmlns:a="http://schemas.openxmlformats.org/drawingml/2006/main" xmlns:r="http://schemas.openxmlformats.org/officeDocument/2006/relationships" xmlns:p="http://schemas.openxmlformats.org/presentationml/2006/main">
  <p:tag name="NUM" val="4"/>
</p:tagLst>
</file>

<file path=ppt/tags/tag192.xml><?xml version="1.0" encoding="utf-8"?>
<p:tagLst xmlns:a="http://schemas.openxmlformats.org/drawingml/2006/main" xmlns:r="http://schemas.openxmlformats.org/officeDocument/2006/relationships" xmlns:p="http://schemas.openxmlformats.org/presentationml/2006/main">
  <p:tag name="NUM" val="5"/>
</p:tagLst>
</file>

<file path=ppt/tags/tag193.xml><?xml version="1.0" encoding="utf-8"?>
<p:tagLst xmlns:a="http://schemas.openxmlformats.org/drawingml/2006/main" xmlns:r="http://schemas.openxmlformats.org/officeDocument/2006/relationships" xmlns:p="http://schemas.openxmlformats.org/presentationml/2006/main">
  <p:tag name="NUM" val="1"/>
</p:tagLst>
</file>

<file path=ppt/tags/tag194.xml><?xml version="1.0" encoding="utf-8"?>
<p:tagLst xmlns:a="http://schemas.openxmlformats.org/drawingml/2006/main" xmlns:r="http://schemas.openxmlformats.org/officeDocument/2006/relationships" xmlns:p="http://schemas.openxmlformats.org/presentationml/2006/main">
  <p:tag name="NUM" val="2"/>
</p:tagLst>
</file>

<file path=ppt/tags/tag195.xml><?xml version="1.0" encoding="utf-8"?>
<p:tagLst xmlns:a="http://schemas.openxmlformats.org/drawingml/2006/main" xmlns:r="http://schemas.openxmlformats.org/officeDocument/2006/relationships" xmlns:p="http://schemas.openxmlformats.org/presentationml/2006/main">
  <p:tag name="NUM" val="3"/>
</p:tagLst>
</file>

<file path=ppt/tags/tag196.xml><?xml version="1.0" encoding="utf-8"?>
<p:tagLst xmlns:a="http://schemas.openxmlformats.org/drawingml/2006/main" xmlns:r="http://schemas.openxmlformats.org/officeDocument/2006/relationships" xmlns:p="http://schemas.openxmlformats.org/presentationml/2006/main">
  <p:tag name="NUM" val="4"/>
</p:tagLst>
</file>

<file path=ppt/tags/tag197.xml><?xml version="1.0" encoding="utf-8"?>
<p:tagLst xmlns:a="http://schemas.openxmlformats.org/drawingml/2006/main" xmlns:r="http://schemas.openxmlformats.org/officeDocument/2006/relationships" xmlns:p="http://schemas.openxmlformats.org/presentationml/2006/main">
  <p:tag name="NUM" val="1"/>
</p:tagLst>
</file>

<file path=ppt/tags/tag198.xml><?xml version="1.0" encoding="utf-8"?>
<p:tagLst xmlns:a="http://schemas.openxmlformats.org/drawingml/2006/main" xmlns:r="http://schemas.openxmlformats.org/officeDocument/2006/relationships" xmlns:p="http://schemas.openxmlformats.org/presentationml/2006/main">
  <p:tag name="NUM" val="2"/>
</p:tagLst>
</file>

<file path=ppt/tags/tag199.xml><?xml version="1.0" encoding="utf-8"?>
<p:tagLst xmlns:a="http://schemas.openxmlformats.org/drawingml/2006/main" xmlns:r="http://schemas.openxmlformats.org/officeDocument/2006/relationships" xmlns:p="http://schemas.openxmlformats.org/presentationml/2006/main">
  <p:tag name="NUM" val="3"/>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2"/>
</p:tagLst>
</file>

<file path=ppt/tags/tag200.xml><?xml version="1.0" encoding="utf-8"?>
<p:tagLst xmlns:a="http://schemas.openxmlformats.org/drawingml/2006/main" xmlns:r="http://schemas.openxmlformats.org/officeDocument/2006/relationships" xmlns:p="http://schemas.openxmlformats.org/presentationml/2006/main">
  <p:tag name="NUM" val="1"/>
</p:tagLst>
</file>

<file path=ppt/tags/tag201.xml><?xml version="1.0" encoding="utf-8"?>
<p:tagLst xmlns:a="http://schemas.openxmlformats.org/drawingml/2006/main" xmlns:r="http://schemas.openxmlformats.org/officeDocument/2006/relationships" xmlns:p="http://schemas.openxmlformats.org/presentationml/2006/main">
  <p:tag name="NUM" val="2"/>
</p:tagLst>
</file>

<file path=ppt/tags/tag202.xml><?xml version="1.0" encoding="utf-8"?>
<p:tagLst xmlns:a="http://schemas.openxmlformats.org/drawingml/2006/main" xmlns:r="http://schemas.openxmlformats.org/officeDocument/2006/relationships" xmlns:p="http://schemas.openxmlformats.org/presentationml/2006/main">
  <p:tag name="NUM" val="3"/>
</p:tagLst>
</file>

<file path=ppt/tags/tag203.xml><?xml version="1.0" encoding="utf-8"?>
<p:tagLst xmlns:a="http://schemas.openxmlformats.org/drawingml/2006/main" xmlns:r="http://schemas.openxmlformats.org/officeDocument/2006/relationships" xmlns:p="http://schemas.openxmlformats.org/presentationml/2006/main">
  <p:tag name="NUM" val="4"/>
</p:tagLst>
</file>

<file path=ppt/tags/tag204.xml><?xml version="1.0" encoding="utf-8"?>
<p:tagLst xmlns:a="http://schemas.openxmlformats.org/drawingml/2006/main" xmlns:r="http://schemas.openxmlformats.org/officeDocument/2006/relationships" xmlns:p="http://schemas.openxmlformats.org/presentationml/2006/main">
  <p:tag name="NUM" val="5"/>
</p:tagLst>
</file>

<file path=ppt/tags/tag205.xml><?xml version="1.0" encoding="utf-8"?>
<p:tagLst xmlns:a="http://schemas.openxmlformats.org/drawingml/2006/main" xmlns:r="http://schemas.openxmlformats.org/officeDocument/2006/relationships" xmlns:p="http://schemas.openxmlformats.org/presentationml/2006/main">
  <p:tag name="NUM" val="6"/>
</p:tagLst>
</file>

<file path=ppt/tags/tag206.xml><?xml version="1.0" encoding="utf-8"?>
<p:tagLst xmlns:a="http://schemas.openxmlformats.org/drawingml/2006/main" xmlns:r="http://schemas.openxmlformats.org/officeDocument/2006/relationships" xmlns:p="http://schemas.openxmlformats.org/presentationml/2006/main">
  <p:tag name="NUM" val="1"/>
</p:tagLst>
</file>

<file path=ppt/tags/tag207.xml><?xml version="1.0" encoding="utf-8"?>
<p:tagLst xmlns:a="http://schemas.openxmlformats.org/drawingml/2006/main" xmlns:r="http://schemas.openxmlformats.org/officeDocument/2006/relationships" xmlns:p="http://schemas.openxmlformats.org/presentationml/2006/main">
  <p:tag name="NUM" val="2"/>
</p:tagLst>
</file>

<file path=ppt/tags/tag208.xml><?xml version="1.0" encoding="utf-8"?>
<p:tagLst xmlns:a="http://schemas.openxmlformats.org/drawingml/2006/main" xmlns:r="http://schemas.openxmlformats.org/officeDocument/2006/relationships" xmlns:p="http://schemas.openxmlformats.org/presentationml/2006/main">
  <p:tag name="NUM" val="3"/>
</p:tagLst>
</file>

<file path=ppt/tags/tag209.xml><?xml version="1.0" encoding="utf-8"?>
<p:tagLst xmlns:a="http://schemas.openxmlformats.org/drawingml/2006/main" xmlns:r="http://schemas.openxmlformats.org/officeDocument/2006/relationships" xmlns:p="http://schemas.openxmlformats.org/presentationml/2006/main">
  <p:tag name="NUM" val="4"/>
</p:tagLst>
</file>

<file path=ppt/tags/tag21.xml><?xml version="1.0" encoding="utf-8"?>
<p:tagLst xmlns:a="http://schemas.openxmlformats.org/drawingml/2006/main" xmlns:r="http://schemas.openxmlformats.org/officeDocument/2006/relationships" xmlns:p="http://schemas.openxmlformats.org/presentationml/2006/main">
  <p:tag name="NUM" val="3"/>
</p:tagLst>
</file>

<file path=ppt/tags/tag210.xml><?xml version="1.0" encoding="utf-8"?>
<p:tagLst xmlns:a="http://schemas.openxmlformats.org/drawingml/2006/main" xmlns:r="http://schemas.openxmlformats.org/officeDocument/2006/relationships" xmlns:p="http://schemas.openxmlformats.org/presentationml/2006/main">
  <p:tag name="NUM" val="1"/>
</p:tagLst>
</file>

<file path=ppt/tags/tag211.xml><?xml version="1.0" encoding="utf-8"?>
<p:tagLst xmlns:a="http://schemas.openxmlformats.org/drawingml/2006/main" xmlns:r="http://schemas.openxmlformats.org/officeDocument/2006/relationships" xmlns:p="http://schemas.openxmlformats.org/presentationml/2006/main">
  <p:tag name="NUM" val="2"/>
</p:tagLst>
</file>

<file path=ppt/tags/tag212.xml><?xml version="1.0" encoding="utf-8"?>
<p:tagLst xmlns:a="http://schemas.openxmlformats.org/drawingml/2006/main" xmlns:r="http://schemas.openxmlformats.org/officeDocument/2006/relationships" xmlns:p="http://schemas.openxmlformats.org/presentationml/2006/main">
  <p:tag name="NUM" val="3"/>
</p:tagLst>
</file>

<file path=ppt/tags/tag213.xml><?xml version="1.0" encoding="utf-8"?>
<p:tagLst xmlns:a="http://schemas.openxmlformats.org/drawingml/2006/main" xmlns:r="http://schemas.openxmlformats.org/officeDocument/2006/relationships" xmlns:p="http://schemas.openxmlformats.org/presentationml/2006/main">
  <p:tag name="NUM" val="4"/>
</p:tagLst>
</file>

<file path=ppt/tags/tag214.xml><?xml version="1.0" encoding="utf-8"?>
<p:tagLst xmlns:a="http://schemas.openxmlformats.org/drawingml/2006/main" xmlns:r="http://schemas.openxmlformats.org/officeDocument/2006/relationships" xmlns:p="http://schemas.openxmlformats.org/presentationml/2006/main">
  <p:tag name="NUM" val="1"/>
</p:tagLst>
</file>

<file path=ppt/tags/tag215.xml><?xml version="1.0" encoding="utf-8"?>
<p:tagLst xmlns:a="http://schemas.openxmlformats.org/drawingml/2006/main" xmlns:r="http://schemas.openxmlformats.org/officeDocument/2006/relationships" xmlns:p="http://schemas.openxmlformats.org/presentationml/2006/main">
  <p:tag name="NUM" val="2"/>
</p:tagLst>
</file>

<file path=ppt/tags/tag216.xml><?xml version="1.0" encoding="utf-8"?>
<p:tagLst xmlns:a="http://schemas.openxmlformats.org/drawingml/2006/main" xmlns:r="http://schemas.openxmlformats.org/officeDocument/2006/relationships" xmlns:p="http://schemas.openxmlformats.org/presentationml/2006/main">
  <p:tag name="NUM" val="3"/>
</p:tagLst>
</file>

<file path=ppt/tags/tag217.xml><?xml version="1.0" encoding="utf-8"?>
<p:tagLst xmlns:a="http://schemas.openxmlformats.org/drawingml/2006/main" xmlns:r="http://schemas.openxmlformats.org/officeDocument/2006/relationships" xmlns:p="http://schemas.openxmlformats.org/presentationml/2006/main">
  <p:tag name="NUM" val="4"/>
</p:tagLst>
</file>

<file path=ppt/tags/tag218.xml><?xml version="1.0" encoding="utf-8"?>
<p:tagLst xmlns:a="http://schemas.openxmlformats.org/drawingml/2006/main" xmlns:r="http://schemas.openxmlformats.org/officeDocument/2006/relationships" xmlns:p="http://schemas.openxmlformats.org/presentationml/2006/main">
  <p:tag name="NUM" val="1"/>
</p:tagLst>
</file>

<file path=ppt/tags/tag219.xml><?xml version="1.0" encoding="utf-8"?>
<p:tagLst xmlns:a="http://schemas.openxmlformats.org/drawingml/2006/main" xmlns:r="http://schemas.openxmlformats.org/officeDocument/2006/relationships" xmlns:p="http://schemas.openxmlformats.org/presentationml/2006/main">
  <p:tag name="NUM" val="2"/>
</p:tagLst>
</file>

<file path=ppt/tags/tag22.xml><?xml version="1.0" encoding="utf-8"?>
<p:tagLst xmlns:a="http://schemas.openxmlformats.org/drawingml/2006/main" xmlns:r="http://schemas.openxmlformats.org/officeDocument/2006/relationships" xmlns:p="http://schemas.openxmlformats.org/presentationml/2006/main">
  <p:tag name="NUM" val="1"/>
</p:tagLst>
</file>

<file path=ppt/tags/tag220.xml><?xml version="1.0" encoding="utf-8"?>
<p:tagLst xmlns:a="http://schemas.openxmlformats.org/drawingml/2006/main" xmlns:r="http://schemas.openxmlformats.org/officeDocument/2006/relationships" xmlns:p="http://schemas.openxmlformats.org/presentationml/2006/main">
  <p:tag name="NUM" val="3"/>
</p:tagLst>
</file>

<file path=ppt/tags/tag221.xml><?xml version="1.0" encoding="utf-8"?>
<p:tagLst xmlns:a="http://schemas.openxmlformats.org/drawingml/2006/main" xmlns:r="http://schemas.openxmlformats.org/officeDocument/2006/relationships" xmlns:p="http://schemas.openxmlformats.org/presentationml/2006/main">
  <p:tag name="NUM" val="4"/>
</p:tagLst>
</file>

<file path=ppt/tags/tag222.xml><?xml version="1.0" encoding="utf-8"?>
<p:tagLst xmlns:a="http://schemas.openxmlformats.org/drawingml/2006/main" xmlns:r="http://schemas.openxmlformats.org/officeDocument/2006/relationships" xmlns:p="http://schemas.openxmlformats.org/presentationml/2006/main">
  <p:tag name="NUM" val="4"/>
</p:tagLst>
</file>

<file path=ppt/tags/tag223.xml><?xml version="1.0" encoding="utf-8"?>
<p:tagLst xmlns:a="http://schemas.openxmlformats.org/drawingml/2006/main" xmlns:r="http://schemas.openxmlformats.org/officeDocument/2006/relationships" xmlns:p="http://schemas.openxmlformats.org/presentationml/2006/main">
  <p:tag name="NUM" val="3"/>
</p:tagLst>
</file>

<file path=ppt/tags/tag224.xml><?xml version="1.0" encoding="utf-8"?>
<p:tagLst xmlns:a="http://schemas.openxmlformats.org/drawingml/2006/main" xmlns:r="http://schemas.openxmlformats.org/officeDocument/2006/relationships" xmlns:p="http://schemas.openxmlformats.org/presentationml/2006/main">
  <p:tag name="NUM" val="4"/>
</p:tagLst>
</file>

<file path=ppt/tags/tag225.xml><?xml version="1.0" encoding="utf-8"?>
<p:tagLst xmlns:a="http://schemas.openxmlformats.org/drawingml/2006/main" xmlns:r="http://schemas.openxmlformats.org/officeDocument/2006/relationships" xmlns:p="http://schemas.openxmlformats.org/presentationml/2006/main">
  <p:tag name="NUM" val="5"/>
</p:tagLst>
</file>

<file path=ppt/tags/tag226.xml><?xml version="1.0" encoding="utf-8"?>
<p:tagLst xmlns:a="http://schemas.openxmlformats.org/drawingml/2006/main" xmlns:r="http://schemas.openxmlformats.org/officeDocument/2006/relationships" xmlns:p="http://schemas.openxmlformats.org/presentationml/2006/main">
  <p:tag name="NUM" val="6"/>
</p:tagLst>
</file>

<file path=ppt/tags/tag227.xml><?xml version="1.0" encoding="utf-8"?>
<p:tagLst xmlns:a="http://schemas.openxmlformats.org/drawingml/2006/main" xmlns:r="http://schemas.openxmlformats.org/officeDocument/2006/relationships" xmlns:p="http://schemas.openxmlformats.org/presentationml/2006/main">
  <p:tag name="NUM" val="7"/>
</p:tagLst>
</file>

<file path=ppt/tags/tag228.xml><?xml version="1.0" encoding="utf-8"?>
<p:tagLst xmlns:a="http://schemas.openxmlformats.org/drawingml/2006/main" xmlns:r="http://schemas.openxmlformats.org/officeDocument/2006/relationships" xmlns:p="http://schemas.openxmlformats.org/presentationml/2006/main">
  <p:tag name="NUM" val="8"/>
</p:tagLst>
</file>

<file path=ppt/tags/tag229.xml><?xml version="1.0" encoding="utf-8"?>
<p:tagLst xmlns:a="http://schemas.openxmlformats.org/drawingml/2006/main" xmlns:r="http://schemas.openxmlformats.org/officeDocument/2006/relationships" xmlns:p="http://schemas.openxmlformats.org/presentationml/2006/main">
  <p:tag name="NUM" val="9"/>
</p:tagLst>
</file>

<file path=ppt/tags/tag23.xml><?xml version="1.0" encoding="utf-8"?>
<p:tagLst xmlns:a="http://schemas.openxmlformats.org/drawingml/2006/main" xmlns:r="http://schemas.openxmlformats.org/officeDocument/2006/relationships" xmlns:p="http://schemas.openxmlformats.org/presentationml/2006/main">
  <p:tag name="NUM" val="2"/>
</p:tagLst>
</file>

<file path=ppt/tags/tag230.xml><?xml version="1.0" encoding="utf-8"?>
<p:tagLst xmlns:a="http://schemas.openxmlformats.org/drawingml/2006/main" xmlns:r="http://schemas.openxmlformats.org/officeDocument/2006/relationships" xmlns:p="http://schemas.openxmlformats.org/presentationml/2006/main">
  <p:tag name="NUM" val="10"/>
</p:tagLst>
</file>

<file path=ppt/tags/tag231.xml><?xml version="1.0" encoding="utf-8"?>
<p:tagLst xmlns:a="http://schemas.openxmlformats.org/drawingml/2006/main" xmlns:r="http://schemas.openxmlformats.org/officeDocument/2006/relationships" xmlns:p="http://schemas.openxmlformats.org/presentationml/2006/main">
  <p:tag name="NUM" val="11"/>
</p:tagLst>
</file>

<file path=ppt/tags/tag232.xml><?xml version="1.0" encoding="utf-8"?>
<p:tagLst xmlns:a="http://schemas.openxmlformats.org/drawingml/2006/main" xmlns:r="http://schemas.openxmlformats.org/officeDocument/2006/relationships" xmlns:p="http://schemas.openxmlformats.org/presentationml/2006/main">
  <p:tag name="NUM" val="12"/>
</p:tagLst>
</file>

<file path=ppt/tags/tag233.xml><?xml version="1.0" encoding="utf-8"?>
<p:tagLst xmlns:a="http://schemas.openxmlformats.org/drawingml/2006/main" xmlns:r="http://schemas.openxmlformats.org/officeDocument/2006/relationships" xmlns:p="http://schemas.openxmlformats.org/presentationml/2006/main">
  <p:tag name="NUM" val="13"/>
</p:tagLst>
</file>

<file path=ppt/tags/tag234.xml><?xml version="1.0" encoding="utf-8"?>
<p:tagLst xmlns:a="http://schemas.openxmlformats.org/drawingml/2006/main" xmlns:r="http://schemas.openxmlformats.org/officeDocument/2006/relationships" xmlns:p="http://schemas.openxmlformats.org/presentationml/2006/main">
  <p:tag name="NUM" val="14"/>
</p:tagLst>
</file>

<file path=ppt/tags/tag235.xml><?xml version="1.0" encoding="utf-8"?>
<p:tagLst xmlns:a="http://schemas.openxmlformats.org/drawingml/2006/main" xmlns:r="http://schemas.openxmlformats.org/officeDocument/2006/relationships" xmlns:p="http://schemas.openxmlformats.org/presentationml/2006/main">
  <p:tag name="NUM" val="15"/>
</p:tagLst>
</file>

<file path=ppt/tags/tag236.xml><?xml version="1.0" encoding="utf-8"?>
<p:tagLst xmlns:a="http://schemas.openxmlformats.org/drawingml/2006/main" xmlns:r="http://schemas.openxmlformats.org/officeDocument/2006/relationships" xmlns:p="http://schemas.openxmlformats.org/presentationml/2006/main">
  <p:tag name="NUM" val="16"/>
</p:tagLst>
</file>

<file path=ppt/tags/tag237.xml><?xml version="1.0" encoding="utf-8"?>
<p:tagLst xmlns:a="http://schemas.openxmlformats.org/drawingml/2006/main" xmlns:r="http://schemas.openxmlformats.org/officeDocument/2006/relationships" xmlns:p="http://schemas.openxmlformats.org/presentationml/2006/main">
  <p:tag name="NUM" val="17"/>
</p:tagLst>
</file>

<file path=ppt/tags/tag238.xml><?xml version="1.0" encoding="utf-8"?>
<p:tagLst xmlns:a="http://schemas.openxmlformats.org/drawingml/2006/main" xmlns:r="http://schemas.openxmlformats.org/officeDocument/2006/relationships" xmlns:p="http://schemas.openxmlformats.org/presentationml/2006/main">
  <p:tag name="NUM" val="18"/>
</p:tagLst>
</file>

<file path=ppt/tags/tag239.xml><?xml version="1.0" encoding="utf-8"?>
<p:tagLst xmlns:a="http://schemas.openxmlformats.org/drawingml/2006/main" xmlns:r="http://schemas.openxmlformats.org/officeDocument/2006/relationships" xmlns:p="http://schemas.openxmlformats.org/presentationml/2006/main">
  <p:tag name="NUM" val="19"/>
</p:tagLst>
</file>

<file path=ppt/tags/tag24.xml><?xml version="1.0" encoding="utf-8"?>
<p:tagLst xmlns:a="http://schemas.openxmlformats.org/drawingml/2006/main" xmlns:r="http://schemas.openxmlformats.org/officeDocument/2006/relationships" xmlns:p="http://schemas.openxmlformats.org/presentationml/2006/main">
  <p:tag name="NUM" val="3"/>
</p:tagLst>
</file>

<file path=ppt/tags/tag240.xml><?xml version="1.0" encoding="utf-8"?>
<p:tagLst xmlns:a="http://schemas.openxmlformats.org/drawingml/2006/main" xmlns:r="http://schemas.openxmlformats.org/officeDocument/2006/relationships" xmlns:p="http://schemas.openxmlformats.org/presentationml/2006/main">
  <p:tag name="NUM" val="20"/>
</p:tagLst>
</file>

<file path=ppt/tags/tag241.xml><?xml version="1.0" encoding="utf-8"?>
<p:tagLst xmlns:a="http://schemas.openxmlformats.org/drawingml/2006/main" xmlns:r="http://schemas.openxmlformats.org/officeDocument/2006/relationships" xmlns:p="http://schemas.openxmlformats.org/presentationml/2006/main">
  <p:tag name="NUM" val="21"/>
</p:tagLst>
</file>

<file path=ppt/tags/tag242.xml><?xml version="1.0" encoding="utf-8"?>
<p:tagLst xmlns:a="http://schemas.openxmlformats.org/drawingml/2006/main" xmlns:r="http://schemas.openxmlformats.org/officeDocument/2006/relationships" xmlns:p="http://schemas.openxmlformats.org/presentationml/2006/main">
  <p:tag name="NUM" val="22"/>
</p:tagLst>
</file>

<file path=ppt/tags/tag243.xml><?xml version="1.0" encoding="utf-8"?>
<p:tagLst xmlns:a="http://schemas.openxmlformats.org/drawingml/2006/main" xmlns:r="http://schemas.openxmlformats.org/officeDocument/2006/relationships" xmlns:p="http://schemas.openxmlformats.org/presentationml/2006/main">
  <p:tag name="NUM" val="1"/>
</p:tagLst>
</file>

<file path=ppt/tags/tag244.xml><?xml version="1.0" encoding="utf-8"?>
<p:tagLst xmlns:a="http://schemas.openxmlformats.org/drawingml/2006/main" xmlns:r="http://schemas.openxmlformats.org/officeDocument/2006/relationships" xmlns:p="http://schemas.openxmlformats.org/presentationml/2006/main">
  <p:tag name="NUM" val="2"/>
</p:tagLst>
</file>

<file path=ppt/tags/tag245.xml><?xml version="1.0" encoding="utf-8"?>
<p:tagLst xmlns:a="http://schemas.openxmlformats.org/drawingml/2006/main" xmlns:r="http://schemas.openxmlformats.org/officeDocument/2006/relationships" xmlns:p="http://schemas.openxmlformats.org/presentationml/2006/main">
  <p:tag name="NUM" val="3"/>
</p:tagLst>
</file>

<file path=ppt/tags/tag246.xml><?xml version="1.0" encoding="utf-8"?>
<p:tagLst xmlns:a="http://schemas.openxmlformats.org/drawingml/2006/main" xmlns:r="http://schemas.openxmlformats.org/officeDocument/2006/relationships" xmlns:p="http://schemas.openxmlformats.org/presentationml/2006/main">
  <p:tag name="NUM" val="4"/>
</p:tagLst>
</file>

<file path=ppt/tags/tag247.xml><?xml version="1.0" encoding="utf-8"?>
<p:tagLst xmlns:a="http://schemas.openxmlformats.org/drawingml/2006/main" xmlns:r="http://schemas.openxmlformats.org/officeDocument/2006/relationships" xmlns:p="http://schemas.openxmlformats.org/presentationml/2006/main">
  <p:tag name="NUM" val="1"/>
</p:tagLst>
</file>

<file path=ppt/tags/tag248.xml><?xml version="1.0" encoding="utf-8"?>
<p:tagLst xmlns:a="http://schemas.openxmlformats.org/drawingml/2006/main" xmlns:r="http://schemas.openxmlformats.org/officeDocument/2006/relationships" xmlns:p="http://schemas.openxmlformats.org/presentationml/2006/main">
  <p:tag name="NUM" val="2"/>
</p:tagLst>
</file>

<file path=ppt/tags/tag249.xml><?xml version="1.0" encoding="utf-8"?>
<p:tagLst xmlns:a="http://schemas.openxmlformats.org/drawingml/2006/main" xmlns:r="http://schemas.openxmlformats.org/officeDocument/2006/relationships" xmlns:p="http://schemas.openxmlformats.org/presentationml/2006/main">
  <p:tag name="NUM" val="3"/>
</p:tagLst>
</file>

<file path=ppt/tags/tag25.xml><?xml version="1.0" encoding="utf-8"?>
<p:tagLst xmlns:a="http://schemas.openxmlformats.org/drawingml/2006/main" xmlns:r="http://schemas.openxmlformats.org/officeDocument/2006/relationships" xmlns:p="http://schemas.openxmlformats.org/presentationml/2006/main">
  <p:tag name="NUM" val="1"/>
</p:tagLst>
</file>

<file path=ppt/tags/tag250.xml><?xml version="1.0" encoding="utf-8"?>
<p:tagLst xmlns:a="http://schemas.openxmlformats.org/drawingml/2006/main" xmlns:r="http://schemas.openxmlformats.org/officeDocument/2006/relationships" xmlns:p="http://schemas.openxmlformats.org/presentationml/2006/main">
  <p:tag name="NUM" val="4"/>
</p:tagLst>
</file>

<file path=ppt/tags/tag251.xml><?xml version="1.0" encoding="utf-8"?>
<p:tagLst xmlns:a="http://schemas.openxmlformats.org/drawingml/2006/main" xmlns:r="http://schemas.openxmlformats.org/officeDocument/2006/relationships" xmlns:p="http://schemas.openxmlformats.org/presentationml/2006/main">
  <p:tag name="NUM" val="1"/>
</p:tagLst>
</file>

<file path=ppt/tags/tag252.xml><?xml version="1.0" encoding="utf-8"?>
<p:tagLst xmlns:a="http://schemas.openxmlformats.org/drawingml/2006/main" xmlns:r="http://schemas.openxmlformats.org/officeDocument/2006/relationships" xmlns:p="http://schemas.openxmlformats.org/presentationml/2006/main">
  <p:tag name="NUM" val="2"/>
</p:tagLst>
</file>

<file path=ppt/tags/tag253.xml><?xml version="1.0" encoding="utf-8"?>
<p:tagLst xmlns:a="http://schemas.openxmlformats.org/drawingml/2006/main" xmlns:r="http://schemas.openxmlformats.org/officeDocument/2006/relationships" xmlns:p="http://schemas.openxmlformats.org/presentationml/2006/main">
  <p:tag name="NUM" val="3"/>
</p:tagLst>
</file>

<file path=ppt/tags/tag254.xml><?xml version="1.0" encoding="utf-8"?>
<p:tagLst xmlns:a="http://schemas.openxmlformats.org/drawingml/2006/main" xmlns:r="http://schemas.openxmlformats.org/officeDocument/2006/relationships" xmlns:p="http://schemas.openxmlformats.org/presentationml/2006/main">
  <p:tag name="NUM" val="4"/>
</p:tagLst>
</file>

<file path=ppt/tags/tag255.xml><?xml version="1.0" encoding="utf-8"?>
<p:tagLst xmlns:a="http://schemas.openxmlformats.org/drawingml/2006/main" xmlns:r="http://schemas.openxmlformats.org/officeDocument/2006/relationships" xmlns:p="http://schemas.openxmlformats.org/presentationml/2006/main">
  <p:tag name="NUM" val="1"/>
</p:tagLst>
</file>

<file path=ppt/tags/tag256.xml><?xml version="1.0" encoding="utf-8"?>
<p:tagLst xmlns:a="http://schemas.openxmlformats.org/drawingml/2006/main" xmlns:r="http://schemas.openxmlformats.org/officeDocument/2006/relationships" xmlns:p="http://schemas.openxmlformats.org/presentationml/2006/main">
  <p:tag name="NUM" val="2"/>
</p:tagLst>
</file>

<file path=ppt/tags/tag257.xml><?xml version="1.0" encoding="utf-8"?>
<p:tagLst xmlns:a="http://schemas.openxmlformats.org/drawingml/2006/main" xmlns:r="http://schemas.openxmlformats.org/officeDocument/2006/relationships" xmlns:p="http://schemas.openxmlformats.org/presentationml/2006/main">
  <p:tag name="NUM" val="3"/>
</p:tagLst>
</file>

<file path=ppt/tags/tag258.xml><?xml version="1.0" encoding="utf-8"?>
<p:tagLst xmlns:a="http://schemas.openxmlformats.org/drawingml/2006/main" xmlns:r="http://schemas.openxmlformats.org/officeDocument/2006/relationships" xmlns:p="http://schemas.openxmlformats.org/presentationml/2006/main">
  <p:tag name="NUM" val="4"/>
</p:tagLst>
</file>

<file path=ppt/tags/tag259.xml><?xml version="1.0" encoding="utf-8"?>
<p:tagLst xmlns:a="http://schemas.openxmlformats.org/drawingml/2006/main" xmlns:r="http://schemas.openxmlformats.org/officeDocument/2006/relationships" xmlns:p="http://schemas.openxmlformats.org/presentationml/2006/main">
  <p:tag name="NUM" val="1"/>
</p:tagLst>
</file>

<file path=ppt/tags/tag26.xml><?xml version="1.0" encoding="utf-8"?>
<p:tagLst xmlns:a="http://schemas.openxmlformats.org/drawingml/2006/main" xmlns:r="http://schemas.openxmlformats.org/officeDocument/2006/relationships" xmlns:p="http://schemas.openxmlformats.org/presentationml/2006/main">
  <p:tag name="NUM" val="2"/>
</p:tagLst>
</file>

<file path=ppt/tags/tag260.xml><?xml version="1.0" encoding="utf-8"?>
<p:tagLst xmlns:a="http://schemas.openxmlformats.org/drawingml/2006/main" xmlns:r="http://schemas.openxmlformats.org/officeDocument/2006/relationships" xmlns:p="http://schemas.openxmlformats.org/presentationml/2006/main">
  <p:tag name="NUM" val="2"/>
</p:tagLst>
</file>

<file path=ppt/tags/tag261.xml><?xml version="1.0" encoding="utf-8"?>
<p:tagLst xmlns:a="http://schemas.openxmlformats.org/drawingml/2006/main" xmlns:r="http://schemas.openxmlformats.org/officeDocument/2006/relationships" xmlns:p="http://schemas.openxmlformats.org/presentationml/2006/main">
  <p:tag name="NUM" val="3"/>
</p:tagLst>
</file>

<file path=ppt/tags/tag262.xml><?xml version="1.0" encoding="utf-8"?>
<p:tagLst xmlns:a="http://schemas.openxmlformats.org/drawingml/2006/main" xmlns:r="http://schemas.openxmlformats.org/officeDocument/2006/relationships" xmlns:p="http://schemas.openxmlformats.org/presentationml/2006/main">
  <p:tag name="NUM" val="4"/>
</p:tagLst>
</file>

<file path=ppt/tags/tag263.xml><?xml version="1.0" encoding="utf-8"?>
<p:tagLst xmlns:a="http://schemas.openxmlformats.org/drawingml/2006/main" xmlns:r="http://schemas.openxmlformats.org/officeDocument/2006/relationships" xmlns:p="http://schemas.openxmlformats.org/presentationml/2006/main">
  <p:tag name="NUM" val="1"/>
</p:tagLst>
</file>

<file path=ppt/tags/tag264.xml><?xml version="1.0" encoding="utf-8"?>
<p:tagLst xmlns:a="http://schemas.openxmlformats.org/drawingml/2006/main" xmlns:r="http://schemas.openxmlformats.org/officeDocument/2006/relationships" xmlns:p="http://schemas.openxmlformats.org/presentationml/2006/main">
  <p:tag name="NUM" val="2"/>
</p:tagLst>
</file>

<file path=ppt/tags/tag265.xml><?xml version="1.0" encoding="utf-8"?>
<p:tagLst xmlns:a="http://schemas.openxmlformats.org/drawingml/2006/main" xmlns:r="http://schemas.openxmlformats.org/officeDocument/2006/relationships" xmlns:p="http://schemas.openxmlformats.org/presentationml/2006/main">
  <p:tag name="NUM" val="3"/>
</p:tagLst>
</file>

<file path=ppt/tags/tag266.xml><?xml version="1.0" encoding="utf-8"?>
<p:tagLst xmlns:a="http://schemas.openxmlformats.org/drawingml/2006/main" xmlns:r="http://schemas.openxmlformats.org/officeDocument/2006/relationships" xmlns:p="http://schemas.openxmlformats.org/presentationml/2006/main">
  <p:tag name="NUM" val="1"/>
</p:tagLst>
</file>

<file path=ppt/tags/tag267.xml><?xml version="1.0" encoding="utf-8"?>
<p:tagLst xmlns:a="http://schemas.openxmlformats.org/drawingml/2006/main" xmlns:r="http://schemas.openxmlformats.org/officeDocument/2006/relationships" xmlns:p="http://schemas.openxmlformats.org/presentationml/2006/main">
  <p:tag name="NUM" val="2"/>
</p:tagLst>
</file>

<file path=ppt/tags/tag268.xml><?xml version="1.0" encoding="utf-8"?>
<p:tagLst xmlns:a="http://schemas.openxmlformats.org/drawingml/2006/main" xmlns:r="http://schemas.openxmlformats.org/officeDocument/2006/relationships" xmlns:p="http://schemas.openxmlformats.org/presentationml/2006/main">
  <p:tag name="NUM" val="3"/>
</p:tagLst>
</file>

<file path=ppt/tags/tag269.xml><?xml version="1.0" encoding="utf-8"?>
<p:tagLst xmlns:a="http://schemas.openxmlformats.org/drawingml/2006/main" xmlns:r="http://schemas.openxmlformats.org/officeDocument/2006/relationships" xmlns:p="http://schemas.openxmlformats.org/presentationml/2006/main">
  <p:tag name="NUM" val="4"/>
</p:tagLst>
</file>

<file path=ppt/tags/tag27.xml><?xml version="1.0" encoding="utf-8"?>
<p:tagLst xmlns:a="http://schemas.openxmlformats.org/drawingml/2006/main" xmlns:r="http://schemas.openxmlformats.org/officeDocument/2006/relationships" xmlns:p="http://schemas.openxmlformats.org/presentationml/2006/main">
  <p:tag name="NUM" val="3"/>
</p:tagLst>
</file>

<file path=ppt/tags/tag270.xml><?xml version="1.0" encoding="utf-8"?>
<p:tagLst xmlns:a="http://schemas.openxmlformats.org/drawingml/2006/main" xmlns:r="http://schemas.openxmlformats.org/officeDocument/2006/relationships" xmlns:p="http://schemas.openxmlformats.org/presentationml/2006/main">
  <p:tag name="NUM" val="1"/>
</p:tagLst>
</file>

<file path=ppt/tags/tag271.xml><?xml version="1.0" encoding="utf-8"?>
<p:tagLst xmlns:a="http://schemas.openxmlformats.org/drawingml/2006/main" xmlns:r="http://schemas.openxmlformats.org/officeDocument/2006/relationships" xmlns:p="http://schemas.openxmlformats.org/presentationml/2006/main">
  <p:tag name="NUM" val="2"/>
</p:tagLst>
</file>

<file path=ppt/tags/tag272.xml><?xml version="1.0" encoding="utf-8"?>
<p:tagLst xmlns:a="http://schemas.openxmlformats.org/drawingml/2006/main" xmlns:r="http://schemas.openxmlformats.org/officeDocument/2006/relationships" xmlns:p="http://schemas.openxmlformats.org/presentationml/2006/main">
  <p:tag name="NUM" val="3"/>
</p:tagLst>
</file>

<file path=ppt/tags/tag273.xml><?xml version="1.0" encoding="utf-8"?>
<p:tagLst xmlns:a="http://schemas.openxmlformats.org/drawingml/2006/main" xmlns:r="http://schemas.openxmlformats.org/officeDocument/2006/relationships" xmlns:p="http://schemas.openxmlformats.org/presentationml/2006/main">
  <p:tag name="NUM" val="4"/>
</p:tagLst>
</file>

<file path=ppt/tags/tag274.xml><?xml version="1.0" encoding="utf-8"?>
<p:tagLst xmlns:a="http://schemas.openxmlformats.org/drawingml/2006/main" xmlns:r="http://schemas.openxmlformats.org/officeDocument/2006/relationships" xmlns:p="http://schemas.openxmlformats.org/presentationml/2006/main">
  <p:tag name="NUM" val="1"/>
</p:tagLst>
</file>

<file path=ppt/tags/tag275.xml><?xml version="1.0" encoding="utf-8"?>
<p:tagLst xmlns:a="http://schemas.openxmlformats.org/drawingml/2006/main" xmlns:r="http://schemas.openxmlformats.org/officeDocument/2006/relationships" xmlns:p="http://schemas.openxmlformats.org/presentationml/2006/main">
  <p:tag name="NUM" val="2"/>
</p:tagLst>
</file>

<file path=ppt/tags/tag276.xml><?xml version="1.0" encoding="utf-8"?>
<p:tagLst xmlns:a="http://schemas.openxmlformats.org/drawingml/2006/main" xmlns:r="http://schemas.openxmlformats.org/officeDocument/2006/relationships" xmlns:p="http://schemas.openxmlformats.org/presentationml/2006/main">
  <p:tag name="NUM" val="3"/>
</p:tagLst>
</file>

<file path=ppt/tags/tag277.xml><?xml version="1.0" encoding="utf-8"?>
<p:tagLst xmlns:a="http://schemas.openxmlformats.org/drawingml/2006/main" xmlns:r="http://schemas.openxmlformats.org/officeDocument/2006/relationships" xmlns:p="http://schemas.openxmlformats.org/presentationml/2006/main">
  <p:tag name="NUM" val="4"/>
</p:tagLst>
</file>

<file path=ppt/tags/tag278.xml><?xml version="1.0" encoding="utf-8"?>
<p:tagLst xmlns:a="http://schemas.openxmlformats.org/drawingml/2006/main" xmlns:r="http://schemas.openxmlformats.org/officeDocument/2006/relationships" xmlns:p="http://schemas.openxmlformats.org/presentationml/2006/main">
  <p:tag name="NUM" val="1"/>
</p:tagLst>
</file>

<file path=ppt/tags/tag279.xml><?xml version="1.0" encoding="utf-8"?>
<p:tagLst xmlns:a="http://schemas.openxmlformats.org/drawingml/2006/main" xmlns:r="http://schemas.openxmlformats.org/officeDocument/2006/relationships" xmlns:p="http://schemas.openxmlformats.org/presentationml/2006/main">
  <p:tag name="NUM" val="2"/>
</p:tagLst>
</file>

<file path=ppt/tags/tag28.xml><?xml version="1.0" encoding="utf-8"?>
<p:tagLst xmlns:a="http://schemas.openxmlformats.org/drawingml/2006/main" xmlns:r="http://schemas.openxmlformats.org/officeDocument/2006/relationships" xmlns:p="http://schemas.openxmlformats.org/presentationml/2006/main">
  <p:tag name="NUM" val="1"/>
</p:tagLst>
</file>

<file path=ppt/tags/tag280.xml><?xml version="1.0" encoding="utf-8"?>
<p:tagLst xmlns:a="http://schemas.openxmlformats.org/drawingml/2006/main" xmlns:r="http://schemas.openxmlformats.org/officeDocument/2006/relationships" xmlns:p="http://schemas.openxmlformats.org/presentationml/2006/main">
  <p:tag name="NUM" val="3"/>
</p:tagLst>
</file>

<file path=ppt/tags/tag281.xml><?xml version="1.0" encoding="utf-8"?>
<p:tagLst xmlns:a="http://schemas.openxmlformats.org/drawingml/2006/main" xmlns:r="http://schemas.openxmlformats.org/officeDocument/2006/relationships" xmlns:p="http://schemas.openxmlformats.org/presentationml/2006/main">
  <p:tag name="NUM" val="1"/>
</p:tagLst>
</file>

<file path=ppt/tags/tag282.xml><?xml version="1.0" encoding="utf-8"?>
<p:tagLst xmlns:a="http://schemas.openxmlformats.org/drawingml/2006/main" xmlns:r="http://schemas.openxmlformats.org/officeDocument/2006/relationships" xmlns:p="http://schemas.openxmlformats.org/presentationml/2006/main">
  <p:tag name="NUM" val="2"/>
</p:tagLst>
</file>

<file path=ppt/tags/tag283.xml><?xml version="1.0" encoding="utf-8"?>
<p:tagLst xmlns:a="http://schemas.openxmlformats.org/drawingml/2006/main" xmlns:r="http://schemas.openxmlformats.org/officeDocument/2006/relationships" xmlns:p="http://schemas.openxmlformats.org/presentationml/2006/main">
  <p:tag name="NUM" val="3"/>
</p:tagLst>
</file>

<file path=ppt/tags/tag284.xml><?xml version="1.0" encoding="utf-8"?>
<p:tagLst xmlns:a="http://schemas.openxmlformats.org/drawingml/2006/main" xmlns:r="http://schemas.openxmlformats.org/officeDocument/2006/relationships" xmlns:p="http://schemas.openxmlformats.org/presentationml/2006/main">
  <p:tag name="NUM" val="4"/>
</p:tagLst>
</file>

<file path=ppt/tags/tag285.xml><?xml version="1.0" encoding="utf-8"?>
<p:tagLst xmlns:a="http://schemas.openxmlformats.org/drawingml/2006/main" xmlns:r="http://schemas.openxmlformats.org/officeDocument/2006/relationships" xmlns:p="http://schemas.openxmlformats.org/presentationml/2006/main">
  <p:tag name="NUM" val="1"/>
</p:tagLst>
</file>

<file path=ppt/tags/tag286.xml><?xml version="1.0" encoding="utf-8"?>
<p:tagLst xmlns:a="http://schemas.openxmlformats.org/drawingml/2006/main" xmlns:r="http://schemas.openxmlformats.org/officeDocument/2006/relationships" xmlns:p="http://schemas.openxmlformats.org/presentationml/2006/main">
  <p:tag name="NUM" val="2"/>
</p:tagLst>
</file>

<file path=ppt/tags/tag287.xml><?xml version="1.0" encoding="utf-8"?>
<p:tagLst xmlns:a="http://schemas.openxmlformats.org/drawingml/2006/main" xmlns:r="http://schemas.openxmlformats.org/officeDocument/2006/relationships" xmlns:p="http://schemas.openxmlformats.org/presentationml/2006/main">
  <p:tag name="NUM" val="3"/>
</p:tagLst>
</file>

<file path=ppt/tags/tag288.xml><?xml version="1.0" encoding="utf-8"?>
<p:tagLst xmlns:a="http://schemas.openxmlformats.org/drawingml/2006/main" xmlns:r="http://schemas.openxmlformats.org/officeDocument/2006/relationships" xmlns:p="http://schemas.openxmlformats.org/presentationml/2006/main">
  <p:tag name="NUM" val="4"/>
</p:tagLst>
</file>

<file path=ppt/tags/tag289.xml><?xml version="1.0" encoding="utf-8"?>
<p:tagLst xmlns:a="http://schemas.openxmlformats.org/drawingml/2006/main" xmlns:r="http://schemas.openxmlformats.org/officeDocument/2006/relationships" xmlns:p="http://schemas.openxmlformats.org/presentationml/2006/main">
  <p:tag name="NUM" val="5"/>
</p:tagLst>
</file>

<file path=ppt/tags/tag29.xml><?xml version="1.0" encoding="utf-8"?>
<p:tagLst xmlns:a="http://schemas.openxmlformats.org/drawingml/2006/main" xmlns:r="http://schemas.openxmlformats.org/officeDocument/2006/relationships" xmlns:p="http://schemas.openxmlformats.org/presentationml/2006/main">
  <p:tag name="NUM" val="2"/>
</p:tagLst>
</file>

<file path=ppt/tags/tag290.xml><?xml version="1.0" encoding="utf-8"?>
<p:tagLst xmlns:a="http://schemas.openxmlformats.org/drawingml/2006/main" xmlns:r="http://schemas.openxmlformats.org/officeDocument/2006/relationships" xmlns:p="http://schemas.openxmlformats.org/presentationml/2006/main">
  <p:tag name="NUM" val="6"/>
</p:tagLst>
</file>

<file path=ppt/tags/tag291.xml><?xml version="1.0" encoding="utf-8"?>
<p:tagLst xmlns:a="http://schemas.openxmlformats.org/drawingml/2006/main" xmlns:r="http://schemas.openxmlformats.org/officeDocument/2006/relationships" xmlns:p="http://schemas.openxmlformats.org/presentationml/2006/main">
  <p:tag name="NUM" val="7"/>
</p:tagLst>
</file>

<file path=ppt/tags/tag292.xml><?xml version="1.0" encoding="utf-8"?>
<p:tagLst xmlns:a="http://schemas.openxmlformats.org/drawingml/2006/main" xmlns:r="http://schemas.openxmlformats.org/officeDocument/2006/relationships" xmlns:p="http://schemas.openxmlformats.org/presentationml/2006/main">
  <p:tag name="NUM" val="8"/>
</p:tagLst>
</file>

<file path=ppt/tags/tag293.xml><?xml version="1.0" encoding="utf-8"?>
<p:tagLst xmlns:a="http://schemas.openxmlformats.org/drawingml/2006/main" xmlns:r="http://schemas.openxmlformats.org/officeDocument/2006/relationships" xmlns:p="http://schemas.openxmlformats.org/presentationml/2006/main">
  <p:tag name="NUM" val="9"/>
</p:tagLst>
</file>

<file path=ppt/tags/tag294.xml><?xml version="1.0" encoding="utf-8"?>
<p:tagLst xmlns:a="http://schemas.openxmlformats.org/drawingml/2006/main" xmlns:r="http://schemas.openxmlformats.org/officeDocument/2006/relationships" xmlns:p="http://schemas.openxmlformats.org/presentationml/2006/main">
  <p:tag name="NUM" val="10"/>
</p:tagLst>
</file>

<file path=ppt/tags/tag295.xml><?xml version="1.0" encoding="utf-8"?>
<p:tagLst xmlns:a="http://schemas.openxmlformats.org/drawingml/2006/main" xmlns:r="http://schemas.openxmlformats.org/officeDocument/2006/relationships" xmlns:p="http://schemas.openxmlformats.org/presentationml/2006/main">
  <p:tag name="NUM" val="11"/>
</p:tagLst>
</file>

<file path=ppt/tags/tag296.xml><?xml version="1.0" encoding="utf-8"?>
<p:tagLst xmlns:a="http://schemas.openxmlformats.org/drawingml/2006/main" xmlns:r="http://schemas.openxmlformats.org/officeDocument/2006/relationships" xmlns:p="http://schemas.openxmlformats.org/presentationml/2006/main">
  <p:tag name="NUM" val="12"/>
</p:tagLst>
</file>

<file path=ppt/tags/tag297.xml><?xml version="1.0" encoding="utf-8"?>
<p:tagLst xmlns:a="http://schemas.openxmlformats.org/drawingml/2006/main" xmlns:r="http://schemas.openxmlformats.org/officeDocument/2006/relationships" xmlns:p="http://schemas.openxmlformats.org/presentationml/2006/main">
  <p:tag name="NUM" val="13"/>
</p:tagLst>
</file>

<file path=ppt/tags/tag298.xml><?xml version="1.0" encoding="utf-8"?>
<p:tagLst xmlns:a="http://schemas.openxmlformats.org/drawingml/2006/main" xmlns:r="http://schemas.openxmlformats.org/officeDocument/2006/relationships" xmlns:p="http://schemas.openxmlformats.org/presentationml/2006/main">
  <p:tag name="NUM" val="14"/>
</p:tagLst>
</file>

<file path=ppt/tags/tag299.xml><?xml version="1.0" encoding="utf-8"?>
<p:tagLst xmlns:a="http://schemas.openxmlformats.org/drawingml/2006/main" xmlns:r="http://schemas.openxmlformats.org/officeDocument/2006/relationships" xmlns:p="http://schemas.openxmlformats.org/presentationml/2006/main">
  <p:tag name="NUM" val="1"/>
</p:tagLst>
</file>

<file path=ppt/tags/tag3.xml><?xml version="1.0" encoding="utf-8"?>
<p:tagLst xmlns:a="http://schemas.openxmlformats.org/drawingml/2006/main" xmlns:r="http://schemas.openxmlformats.org/officeDocument/2006/relationships" xmlns:p="http://schemas.openxmlformats.org/presentationml/2006/main">
  <p:tag name="NUM" val="1"/>
</p:tagLst>
</file>

<file path=ppt/tags/tag30.xml><?xml version="1.0" encoding="utf-8"?>
<p:tagLst xmlns:a="http://schemas.openxmlformats.org/drawingml/2006/main" xmlns:r="http://schemas.openxmlformats.org/officeDocument/2006/relationships" xmlns:p="http://schemas.openxmlformats.org/presentationml/2006/main">
  <p:tag name="NUM" val="3"/>
</p:tagLst>
</file>

<file path=ppt/tags/tag300.xml><?xml version="1.0" encoding="utf-8"?>
<p:tagLst xmlns:a="http://schemas.openxmlformats.org/drawingml/2006/main" xmlns:r="http://schemas.openxmlformats.org/officeDocument/2006/relationships" xmlns:p="http://schemas.openxmlformats.org/presentationml/2006/main">
  <p:tag name="NUM" val="2"/>
</p:tagLst>
</file>

<file path=ppt/tags/tag301.xml><?xml version="1.0" encoding="utf-8"?>
<p:tagLst xmlns:a="http://schemas.openxmlformats.org/drawingml/2006/main" xmlns:r="http://schemas.openxmlformats.org/officeDocument/2006/relationships" xmlns:p="http://schemas.openxmlformats.org/presentationml/2006/main">
  <p:tag name="NUM" val="3"/>
</p:tagLst>
</file>

<file path=ppt/tags/tag302.xml><?xml version="1.0" encoding="utf-8"?>
<p:tagLst xmlns:a="http://schemas.openxmlformats.org/drawingml/2006/main" xmlns:r="http://schemas.openxmlformats.org/officeDocument/2006/relationships" xmlns:p="http://schemas.openxmlformats.org/presentationml/2006/main">
  <p:tag name="NUM" val="1"/>
</p:tagLst>
</file>

<file path=ppt/tags/tag303.xml><?xml version="1.0" encoding="utf-8"?>
<p:tagLst xmlns:a="http://schemas.openxmlformats.org/drawingml/2006/main" xmlns:r="http://schemas.openxmlformats.org/officeDocument/2006/relationships" xmlns:p="http://schemas.openxmlformats.org/presentationml/2006/main">
  <p:tag name="NUM" val="2"/>
</p:tagLst>
</file>

<file path=ppt/tags/tag304.xml><?xml version="1.0" encoding="utf-8"?>
<p:tagLst xmlns:a="http://schemas.openxmlformats.org/drawingml/2006/main" xmlns:r="http://schemas.openxmlformats.org/officeDocument/2006/relationships" xmlns:p="http://schemas.openxmlformats.org/presentationml/2006/main">
  <p:tag name="NUM" val="3"/>
</p:tagLst>
</file>

<file path=ppt/tags/tag305.xml><?xml version="1.0" encoding="utf-8"?>
<p:tagLst xmlns:a="http://schemas.openxmlformats.org/drawingml/2006/main" xmlns:r="http://schemas.openxmlformats.org/officeDocument/2006/relationships" xmlns:p="http://schemas.openxmlformats.org/presentationml/2006/main">
  <p:tag name="NUM" val="1"/>
</p:tagLst>
</file>

<file path=ppt/tags/tag306.xml><?xml version="1.0" encoding="utf-8"?>
<p:tagLst xmlns:a="http://schemas.openxmlformats.org/drawingml/2006/main" xmlns:r="http://schemas.openxmlformats.org/officeDocument/2006/relationships" xmlns:p="http://schemas.openxmlformats.org/presentationml/2006/main">
  <p:tag name="NUM" val="2"/>
</p:tagLst>
</file>

<file path=ppt/tags/tag307.xml><?xml version="1.0" encoding="utf-8"?>
<p:tagLst xmlns:a="http://schemas.openxmlformats.org/drawingml/2006/main" xmlns:r="http://schemas.openxmlformats.org/officeDocument/2006/relationships" xmlns:p="http://schemas.openxmlformats.org/presentationml/2006/main">
  <p:tag name="NUM" val="3"/>
</p:tagLst>
</file>

<file path=ppt/tags/tag308.xml><?xml version="1.0" encoding="utf-8"?>
<p:tagLst xmlns:a="http://schemas.openxmlformats.org/drawingml/2006/main" xmlns:r="http://schemas.openxmlformats.org/officeDocument/2006/relationships" xmlns:p="http://schemas.openxmlformats.org/presentationml/2006/main">
  <p:tag name="NUM" val="4"/>
</p:tagLst>
</file>

<file path=ppt/tags/tag309.xml><?xml version="1.0" encoding="utf-8"?>
<p:tagLst xmlns:a="http://schemas.openxmlformats.org/drawingml/2006/main" xmlns:r="http://schemas.openxmlformats.org/officeDocument/2006/relationships" xmlns:p="http://schemas.openxmlformats.org/presentationml/2006/main">
  <p:tag name="NUM" val="1"/>
</p:tagLst>
</file>

<file path=ppt/tags/tag31.xml><?xml version="1.0" encoding="utf-8"?>
<p:tagLst xmlns:a="http://schemas.openxmlformats.org/drawingml/2006/main" xmlns:r="http://schemas.openxmlformats.org/officeDocument/2006/relationships" xmlns:p="http://schemas.openxmlformats.org/presentationml/2006/main">
  <p:tag name="NUM" val="4"/>
</p:tagLst>
</file>

<file path=ppt/tags/tag310.xml><?xml version="1.0" encoding="utf-8"?>
<p:tagLst xmlns:a="http://schemas.openxmlformats.org/drawingml/2006/main" xmlns:r="http://schemas.openxmlformats.org/officeDocument/2006/relationships" xmlns:p="http://schemas.openxmlformats.org/presentationml/2006/main">
  <p:tag name="NUM" val="2"/>
</p:tagLst>
</file>

<file path=ppt/tags/tag311.xml><?xml version="1.0" encoding="utf-8"?>
<p:tagLst xmlns:a="http://schemas.openxmlformats.org/drawingml/2006/main" xmlns:r="http://schemas.openxmlformats.org/officeDocument/2006/relationships" xmlns:p="http://schemas.openxmlformats.org/presentationml/2006/main">
  <p:tag name="NUM" val="3"/>
</p:tagLst>
</file>

<file path=ppt/tags/tag312.xml><?xml version="1.0" encoding="utf-8"?>
<p:tagLst xmlns:a="http://schemas.openxmlformats.org/drawingml/2006/main" xmlns:r="http://schemas.openxmlformats.org/officeDocument/2006/relationships" xmlns:p="http://schemas.openxmlformats.org/presentationml/2006/main">
  <p:tag name="NUM" val="1"/>
</p:tagLst>
</file>

<file path=ppt/tags/tag313.xml><?xml version="1.0" encoding="utf-8"?>
<p:tagLst xmlns:a="http://schemas.openxmlformats.org/drawingml/2006/main" xmlns:r="http://schemas.openxmlformats.org/officeDocument/2006/relationships" xmlns:p="http://schemas.openxmlformats.org/presentationml/2006/main">
  <p:tag name="NUM" val="2"/>
</p:tagLst>
</file>

<file path=ppt/tags/tag314.xml><?xml version="1.0" encoding="utf-8"?>
<p:tagLst xmlns:a="http://schemas.openxmlformats.org/drawingml/2006/main" xmlns:r="http://schemas.openxmlformats.org/officeDocument/2006/relationships" xmlns:p="http://schemas.openxmlformats.org/presentationml/2006/main">
  <p:tag name="NUM" val="3"/>
</p:tagLst>
</file>

<file path=ppt/tags/tag315.xml><?xml version="1.0" encoding="utf-8"?>
<p:tagLst xmlns:a="http://schemas.openxmlformats.org/drawingml/2006/main" xmlns:r="http://schemas.openxmlformats.org/officeDocument/2006/relationships" xmlns:p="http://schemas.openxmlformats.org/presentationml/2006/main">
  <p:tag name="NUM" val="1"/>
</p:tagLst>
</file>

<file path=ppt/tags/tag316.xml><?xml version="1.0" encoding="utf-8"?>
<p:tagLst xmlns:a="http://schemas.openxmlformats.org/drawingml/2006/main" xmlns:r="http://schemas.openxmlformats.org/officeDocument/2006/relationships" xmlns:p="http://schemas.openxmlformats.org/presentationml/2006/main">
  <p:tag name="NUM" val="2"/>
</p:tagLst>
</file>

<file path=ppt/tags/tag317.xml><?xml version="1.0" encoding="utf-8"?>
<p:tagLst xmlns:a="http://schemas.openxmlformats.org/drawingml/2006/main" xmlns:r="http://schemas.openxmlformats.org/officeDocument/2006/relationships" xmlns:p="http://schemas.openxmlformats.org/presentationml/2006/main">
  <p:tag name="NUM" val="3"/>
</p:tagLst>
</file>

<file path=ppt/tags/tag318.xml><?xml version="1.0" encoding="utf-8"?>
<p:tagLst xmlns:a="http://schemas.openxmlformats.org/drawingml/2006/main" xmlns:r="http://schemas.openxmlformats.org/officeDocument/2006/relationships" xmlns:p="http://schemas.openxmlformats.org/presentationml/2006/main">
  <p:tag name="NUM" val="1"/>
</p:tagLst>
</file>

<file path=ppt/tags/tag319.xml><?xml version="1.0" encoding="utf-8"?>
<p:tagLst xmlns:a="http://schemas.openxmlformats.org/drawingml/2006/main" xmlns:r="http://schemas.openxmlformats.org/officeDocument/2006/relationships" xmlns:p="http://schemas.openxmlformats.org/presentationml/2006/main">
  <p:tag name="NUM" val="2"/>
</p:tagLst>
</file>

<file path=ppt/tags/tag32.xml><?xml version="1.0" encoding="utf-8"?>
<p:tagLst xmlns:a="http://schemas.openxmlformats.org/drawingml/2006/main" xmlns:r="http://schemas.openxmlformats.org/officeDocument/2006/relationships" xmlns:p="http://schemas.openxmlformats.org/presentationml/2006/main">
  <p:tag name="NUM" val="5"/>
</p:tagLst>
</file>

<file path=ppt/tags/tag320.xml><?xml version="1.0" encoding="utf-8"?>
<p:tagLst xmlns:a="http://schemas.openxmlformats.org/drawingml/2006/main" xmlns:r="http://schemas.openxmlformats.org/officeDocument/2006/relationships" xmlns:p="http://schemas.openxmlformats.org/presentationml/2006/main">
  <p:tag name="NUM" val="3"/>
</p:tagLst>
</file>

<file path=ppt/tags/tag321.xml><?xml version="1.0" encoding="utf-8"?>
<p:tagLst xmlns:a="http://schemas.openxmlformats.org/drawingml/2006/main" xmlns:r="http://schemas.openxmlformats.org/officeDocument/2006/relationships" xmlns:p="http://schemas.openxmlformats.org/presentationml/2006/main">
  <p:tag name="NUM" val="4"/>
</p:tagLst>
</file>

<file path=ppt/tags/tag322.xml><?xml version="1.0" encoding="utf-8"?>
<p:tagLst xmlns:a="http://schemas.openxmlformats.org/drawingml/2006/main" xmlns:r="http://schemas.openxmlformats.org/officeDocument/2006/relationships" xmlns:p="http://schemas.openxmlformats.org/presentationml/2006/main">
  <p:tag name="NUM" val="5"/>
</p:tagLst>
</file>

<file path=ppt/tags/tag323.xml><?xml version="1.0" encoding="utf-8"?>
<p:tagLst xmlns:a="http://schemas.openxmlformats.org/drawingml/2006/main" xmlns:r="http://schemas.openxmlformats.org/officeDocument/2006/relationships" xmlns:p="http://schemas.openxmlformats.org/presentationml/2006/main">
  <p:tag name="NUM" val="1"/>
</p:tagLst>
</file>

<file path=ppt/tags/tag324.xml><?xml version="1.0" encoding="utf-8"?>
<p:tagLst xmlns:a="http://schemas.openxmlformats.org/drawingml/2006/main" xmlns:r="http://schemas.openxmlformats.org/officeDocument/2006/relationships" xmlns:p="http://schemas.openxmlformats.org/presentationml/2006/main">
  <p:tag name="NUM" val="2"/>
</p:tagLst>
</file>

<file path=ppt/tags/tag325.xml><?xml version="1.0" encoding="utf-8"?>
<p:tagLst xmlns:a="http://schemas.openxmlformats.org/drawingml/2006/main" xmlns:r="http://schemas.openxmlformats.org/officeDocument/2006/relationships" xmlns:p="http://schemas.openxmlformats.org/presentationml/2006/main">
  <p:tag name="NUM" val="3"/>
</p:tagLst>
</file>

<file path=ppt/tags/tag326.xml><?xml version="1.0" encoding="utf-8"?>
<p:tagLst xmlns:a="http://schemas.openxmlformats.org/drawingml/2006/main" xmlns:r="http://schemas.openxmlformats.org/officeDocument/2006/relationships" xmlns:p="http://schemas.openxmlformats.org/presentationml/2006/main">
  <p:tag name="NUM" val="4"/>
</p:tagLst>
</file>

<file path=ppt/tags/tag327.xml><?xml version="1.0" encoding="utf-8"?>
<p:tagLst xmlns:a="http://schemas.openxmlformats.org/drawingml/2006/main" xmlns:r="http://schemas.openxmlformats.org/officeDocument/2006/relationships" xmlns:p="http://schemas.openxmlformats.org/presentationml/2006/main">
  <p:tag name="NUM" val="1"/>
</p:tagLst>
</file>

<file path=ppt/tags/tag328.xml><?xml version="1.0" encoding="utf-8"?>
<p:tagLst xmlns:a="http://schemas.openxmlformats.org/drawingml/2006/main" xmlns:r="http://schemas.openxmlformats.org/officeDocument/2006/relationships" xmlns:p="http://schemas.openxmlformats.org/presentationml/2006/main">
  <p:tag name="NUM" val="2"/>
</p:tagLst>
</file>

<file path=ppt/tags/tag329.xml><?xml version="1.0" encoding="utf-8"?>
<p:tagLst xmlns:a="http://schemas.openxmlformats.org/drawingml/2006/main" xmlns:r="http://schemas.openxmlformats.org/officeDocument/2006/relationships" xmlns:p="http://schemas.openxmlformats.org/presentationml/2006/main">
  <p:tag name="NUM" val="3"/>
</p:tagLst>
</file>

<file path=ppt/tags/tag33.xml><?xml version="1.0" encoding="utf-8"?>
<p:tagLst xmlns:a="http://schemas.openxmlformats.org/drawingml/2006/main" xmlns:r="http://schemas.openxmlformats.org/officeDocument/2006/relationships" xmlns:p="http://schemas.openxmlformats.org/presentationml/2006/main">
  <p:tag name="NUM" val="1"/>
</p:tagLst>
</file>

<file path=ppt/tags/tag330.xml><?xml version="1.0" encoding="utf-8"?>
<p:tagLst xmlns:a="http://schemas.openxmlformats.org/drawingml/2006/main" xmlns:r="http://schemas.openxmlformats.org/officeDocument/2006/relationships" xmlns:p="http://schemas.openxmlformats.org/presentationml/2006/main">
  <p:tag name="NUM" val="1"/>
</p:tagLst>
</file>

<file path=ppt/tags/tag331.xml><?xml version="1.0" encoding="utf-8"?>
<p:tagLst xmlns:a="http://schemas.openxmlformats.org/drawingml/2006/main" xmlns:r="http://schemas.openxmlformats.org/officeDocument/2006/relationships" xmlns:p="http://schemas.openxmlformats.org/presentationml/2006/main">
  <p:tag name="NUM" val="2"/>
</p:tagLst>
</file>

<file path=ppt/tags/tag332.xml><?xml version="1.0" encoding="utf-8"?>
<p:tagLst xmlns:a="http://schemas.openxmlformats.org/drawingml/2006/main" xmlns:r="http://schemas.openxmlformats.org/officeDocument/2006/relationships" xmlns:p="http://schemas.openxmlformats.org/presentationml/2006/main">
  <p:tag name="NUM" val="3"/>
</p:tagLst>
</file>

<file path=ppt/tags/tag333.xml><?xml version="1.0" encoding="utf-8"?>
<p:tagLst xmlns:a="http://schemas.openxmlformats.org/drawingml/2006/main" xmlns:r="http://schemas.openxmlformats.org/officeDocument/2006/relationships" xmlns:p="http://schemas.openxmlformats.org/presentationml/2006/main">
  <p:tag name="NUM" val="1"/>
</p:tagLst>
</file>

<file path=ppt/tags/tag334.xml><?xml version="1.0" encoding="utf-8"?>
<p:tagLst xmlns:a="http://schemas.openxmlformats.org/drawingml/2006/main" xmlns:r="http://schemas.openxmlformats.org/officeDocument/2006/relationships" xmlns:p="http://schemas.openxmlformats.org/presentationml/2006/main">
  <p:tag name="NUM" val="2"/>
</p:tagLst>
</file>

<file path=ppt/tags/tag335.xml><?xml version="1.0" encoding="utf-8"?>
<p:tagLst xmlns:a="http://schemas.openxmlformats.org/drawingml/2006/main" xmlns:r="http://schemas.openxmlformats.org/officeDocument/2006/relationships" xmlns:p="http://schemas.openxmlformats.org/presentationml/2006/main">
  <p:tag name="NUM" val="3"/>
</p:tagLst>
</file>

<file path=ppt/tags/tag336.xml><?xml version="1.0" encoding="utf-8"?>
<p:tagLst xmlns:a="http://schemas.openxmlformats.org/drawingml/2006/main" xmlns:r="http://schemas.openxmlformats.org/officeDocument/2006/relationships" xmlns:p="http://schemas.openxmlformats.org/presentationml/2006/main">
  <p:tag name="NUM" val="1"/>
</p:tagLst>
</file>

<file path=ppt/tags/tag337.xml><?xml version="1.0" encoding="utf-8"?>
<p:tagLst xmlns:a="http://schemas.openxmlformats.org/drawingml/2006/main" xmlns:r="http://schemas.openxmlformats.org/officeDocument/2006/relationships" xmlns:p="http://schemas.openxmlformats.org/presentationml/2006/main">
  <p:tag name="NUM" val="2"/>
</p:tagLst>
</file>

<file path=ppt/tags/tag338.xml><?xml version="1.0" encoding="utf-8"?>
<p:tagLst xmlns:a="http://schemas.openxmlformats.org/drawingml/2006/main" xmlns:r="http://schemas.openxmlformats.org/officeDocument/2006/relationships" xmlns:p="http://schemas.openxmlformats.org/presentationml/2006/main">
  <p:tag name="NUM" val="3"/>
</p:tagLst>
</file>

<file path=ppt/tags/tag339.xml><?xml version="1.0" encoding="utf-8"?>
<p:tagLst xmlns:a="http://schemas.openxmlformats.org/drawingml/2006/main" xmlns:r="http://schemas.openxmlformats.org/officeDocument/2006/relationships" xmlns:p="http://schemas.openxmlformats.org/presentationml/2006/main">
  <p:tag name="NUM" val="1"/>
</p:tagLst>
</file>

<file path=ppt/tags/tag34.xml><?xml version="1.0" encoding="utf-8"?>
<p:tagLst xmlns:a="http://schemas.openxmlformats.org/drawingml/2006/main" xmlns:r="http://schemas.openxmlformats.org/officeDocument/2006/relationships" xmlns:p="http://schemas.openxmlformats.org/presentationml/2006/main">
  <p:tag name="NUM" val="2"/>
</p:tagLst>
</file>

<file path=ppt/tags/tag340.xml><?xml version="1.0" encoding="utf-8"?>
<p:tagLst xmlns:a="http://schemas.openxmlformats.org/drawingml/2006/main" xmlns:r="http://schemas.openxmlformats.org/officeDocument/2006/relationships" xmlns:p="http://schemas.openxmlformats.org/presentationml/2006/main">
  <p:tag name="NUM" val="2"/>
</p:tagLst>
</file>

<file path=ppt/tags/tag341.xml><?xml version="1.0" encoding="utf-8"?>
<p:tagLst xmlns:a="http://schemas.openxmlformats.org/drawingml/2006/main" xmlns:r="http://schemas.openxmlformats.org/officeDocument/2006/relationships" xmlns:p="http://schemas.openxmlformats.org/presentationml/2006/main">
  <p:tag name="NUM" val="3"/>
</p:tagLst>
</file>

<file path=ppt/tags/tag342.xml><?xml version="1.0" encoding="utf-8"?>
<p:tagLst xmlns:a="http://schemas.openxmlformats.org/drawingml/2006/main" xmlns:r="http://schemas.openxmlformats.org/officeDocument/2006/relationships" xmlns:p="http://schemas.openxmlformats.org/presentationml/2006/main">
  <p:tag name="NUM" val="1"/>
</p:tagLst>
</file>

<file path=ppt/tags/tag343.xml><?xml version="1.0" encoding="utf-8"?>
<p:tagLst xmlns:a="http://schemas.openxmlformats.org/drawingml/2006/main" xmlns:r="http://schemas.openxmlformats.org/officeDocument/2006/relationships" xmlns:p="http://schemas.openxmlformats.org/presentationml/2006/main">
  <p:tag name="NUM" val="2"/>
</p:tagLst>
</file>

<file path=ppt/tags/tag344.xml><?xml version="1.0" encoding="utf-8"?>
<p:tagLst xmlns:a="http://schemas.openxmlformats.org/drawingml/2006/main" xmlns:r="http://schemas.openxmlformats.org/officeDocument/2006/relationships" xmlns:p="http://schemas.openxmlformats.org/presentationml/2006/main">
  <p:tag name="NUM" val="3"/>
</p:tagLst>
</file>

<file path=ppt/tags/tag345.xml><?xml version="1.0" encoding="utf-8"?>
<p:tagLst xmlns:a="http://schemas.openxmlformats.org/drawingml/2006/main" xmlns:r="http://schemas.openxmlformats.org/officeDocument/2006/relationships" xmlns:p="http://schemas.openxmlformats.org/presentationml/2006/main">
  <p:tag name="NUM" val="1"/>
</p:tagLst>
</file>

<file path=ppt/tags/tag346.xml><?xml version="1.0" encoding="utf-8"?>
<p:tagLst xmlns:a="http://schemas.openxmlformats.org/drawingml/2006/main" xmlns:r="http://schemas.openxmlformats.org/officeDocument/2006/relationships" xmlns:p="http://schemas.openxmlformats.org/presentationml/2006/main">
  <p:tag name="NUM" val="2"/>
</p:tagLst>
</file>

<file path=ppt/tags/tag347.xml><?xml version="1.0" encoding="utf-8"?>
<p:tagLst xmlns:a="http://schemas.openxmlformats.org/drawingml/2006/main" xmlns:r="http://schemas.openxmlformats.org/officeDocument/2006/relationships" xmlns:p="http://schemas.openxmlformats.org/presentationml/2006/main">
  <p:tag name="NUM" val="3"/>
</p:tagLst>
</file>

<file path=ppt/tags/tag348.xml><?xml version="1.0" encoding="utf-8"?>
<p:tagLst xmlns:a="http://schemas.openxmlformats.org/drawingml/2006/main" xmlns:r="http://schemas.openxmlformats.org/officeDocument/2006/relationships" xmlns:p="http://schemas.openxmlformats.org/presentationml/2006/main">
  <p:tag name="NUM" val="1"/>
</p:tagLst>
</file>

<file path=ppt/tags/tag349.xml><?xml version="1.0" encoding="utf-8"?>
<p:tagLst xmlns:a="http://schemas.openxmlformats.org/drawingml/2006/main" xmlns:r="http://schemas.openxmlformats.org/officeDocument/2006/relationships" xmlns:p="http://schemas.openxmlformats.org/presentationml/2006/main">
  <p:tag name="NUM" val="2"/>
</p:tagLst>
</file>

<file path=ppt/tags/tag35.xml><?xml version="1.0" encoding="utf-8"?>
<p:tagLst xmlns:a="http://schemas.openxmlformats.org/drawingml/2006/main" xmlns:r="http://schemas.openxmlformats.org/officeDocument/2006/relationships" xmlns:p="http://schemas.openxmlformats.org/presentationml/2006/main">
  <p:tag name="NUM" val="3"/>
</p:tagLst>
</file>

<file path=ppt/tags/tag350.xml><?xml version="1.0" encoding="utf-8"?>
<p:tagLst xmlns:a="http://schemas.openxmlformats.org/drawingml/2006/main" xmlns:r="http://schemas.openxmlformats.org/officeDocument/2006/relationships" xmlns:p="http://schemas.openxmlformats.org/presentationml/2006/main">
  <p:tag name="NUM" val="3"/>
</p:tagLst>
</file>

<file path=ppt/tags/tag351.xml><?xml version="1.0" encoding="utf-8"?>
<p:tagLst xmlns:a="http://schemas.openxmlformats.org/drawingml/2006/main" xmlns:r="http://schemas.openxmlformats.org/officeDocument/2006/relationships" xmlns:p="http://schemas.openxmlformats.org/presentationml/2006/main">
  <p:tag name="NUM" val="1"/>
</p:tagLst>
</file>

<file path=ppt/tags/tag352.xml><?xml version="1.0" encoding="utf-8"?>
<p:tagLst xmlns:a="http://schemas.openxmlformats.org/drawingml/2006/main" xmlns:r="http://schemas.openxmlformats.org/officeDocument/2006/relationships" xmlns:p="http://schemas.openxmlformats.org/presentationml/2006/main">
  <p:tag name="NUM" val="2"/>
</p:tagLst>
</file>

<file path=ppt/tags/tag353.xml><?xml version="1.0" encoding="utf-8"?>
<p:tagLst xmlns:a="http://schemas.openxmlformats.org/drawingml/2006/main" xmlns:r="http://schemas.openxmlformats.org/officeDocument/2006/relationships" xmlns:p="http://schemas.openxmlformats.org/presentationml/2006/main">
  <p:tag name="NUM" val="3"/>
</p:tagLst>
</file>

<file path=ppt/tags/tag354.xml><?xml version="1.0" encoding="utf-8"?>
<p:tagLst xmlns:a="http://schemas.openxmlformats.org/drawingml/2006/main" xmlns:r="http://schemas.openxmlformats.org/officeDocument/2006/relationships" xmlns:p="http://schemas.openxmlformats.org/presentationml/2006/main">
  <p:tag name="NUM" val="1"/>
</p:tagLst>
</file>

<file path=ppt/tags/tag355.xml><?xml version="1.0" encoding="utf-8"?>
<p:tagLst xmlns:a="http://schemas.openxmlformats.org/drawingml/2006/main" xmlns:r="http://schemas.openxmlformats.org/officeDocument/2006/relationships" xmlns:p="http://schemas.openxmlformats.org/presentationml/2006/main">
  <p:tag name="NUM" val="2"/>
</p:tagLst>
</file>

<file path=ppt/tags/tag356.xml><?xml version="1.0" encoding="utf-8"?>
<p:tagLst xmlns:a="http://schemas.openxmlformats.org/drawingml/2006/main" xmlns:r="http://schemas.openxmlformats.org/officeDocument/2006/relationships" xmlns:p="http://schemas.openxmlformats.org/presentationml/2006/main">
  <p:tag name="NUM" val="3"/>
</p:tagLst>
</file>

<file path=ppt/tags/tag357.xml><?xml version="1.0" encoding="utf-8"?>
<p:tagLst xmlns:a="http://schemas.openxmlformats.org/drawingml/2006/main" xmlns:r="http://schemas.openxmlformats.org/officeDocument/2006/relationships" xmlns:p="http://schemas.openxmlformats.org/presentationml/2006/main">
  <p:tag name="NUM" val="1"/>
</p:tagLst>
</file>

<file path=ppt/tags/tag358.xml><?xml version="1.0" encoding="utf-8"?>
<p:tagLst xmlns:a="http://schemas.openxmlformats.org/drawingml/2006/main" xmlns:r="http://schemas.openxmlformats.org/officeDocument/2006/relationships" xmlns:p="http://schemas.openxmlformats.org/presentationml/2006/main">
  <p:tag name="NUM" val="2"/>
</p:tagLst>
</file>

<file path=ppt/tags/tag359.xml><?xml version="1.0" encoding="utf-8"?>
<p:tagLst xmlns:a="http://schemas.openxmlformats.org/drawingml/2006/main" xmlns:r="http://schemas.openxmlformats.org/officeDocument/2006/relationships" xmlns:p="http://schemas.openxmlformats.org/presentationml/2006/main">
  <p:tag name="NUM" val="3"/>
</p:tagLst>
</file>

<file path=ppt/tags/tag36.xml><?xml version="1.0" encoding="utf-8"?>
<p:tagLst xmlns:a="http://schemas.openxmlformats.org/drawingml/2006/main" xmlns:r="http://schemas.openxmlformats.org/officeDocument/2006/relationships" xmlns:p="http://schemas.openxmlformats.org/presentationml/2006/main">
  <p:tag name="NUM" val="1"/>
</p:tagLst>
</file>

<file path=ppt/tags/tag37.xml><?xml version="1.0" encoding="utf-8"?>
<p:tagLst xmlns:a="http://schemas.openxmlformats.org/drawingml/2006/main" xmlns:r="http://schemas.openxmlformats.org/officeDocument/2006/relationships" xmlns:p="http://schemas.openxmlformats.org/presentationml/2006/main">
  <p:tag name="NUM" val="2"/>
</p:tagLst>
</file>

<file path=ppt/tags/tag38.xml><?xml version="1.0" encoding="utf-8"?>
<p:tagLst xmlns:a="http://schemas.openxmlformats.org/drawingml/2006/main" xmlns:r="http://schemas.openxmlformats.org/officeDocument/2006/relationships" xmlns:p="http://schemas.openxmlformats.org/presentationml/2006/main">
  <p:tag name="NUM" val="3"/>
</p:tagLst>
</file>

<file path=ppt/tags/tag39.xml><?xml version="1.0" encoding="utf-8"?>
<p:tagLst xmlns:a="http://schemas.openxmlformats.org/drawingml/2006/main" xmlns:r="http://schemas.openxmlformats.org/officeDocument/2006/relationships" xmlns:p="http://schemas.openxmlformats.org/presentationml/2006/main">
  <p:tag name="NUM" val="1"/>
</p:tagLst>
</file>

<file path=ppt/tags/tag4.xml><?xml version="1.0" encoding="utf-8"?>
<p:tagLst xmlns:a="http://schemas.openxmlformats.org/drawingml/2006/main" xmlns:r="http://schemas.openxmlformats.org/officeDocument/2006/relationships" xmlns:p="http://schemas.openxmlformats.org/presentationml/2006/main">
  <p:tag name="NUM" val="2"/>
</p:tagLst>
</file>

<file path=ppt/tags/tag40.xml><?xml version="1.0" encoding="utf-8"?>
<p:tagLst xmlns:a="http://schemas.openxmlformats.org/drawingml/2006/main" xmlns:r="http://schemas.openxmlformats.org/officeDocument/2006/relationships" xmlns:p="http://schemas.openxmlformats.org/presentationml/2006/main">
  <p:tag name="NUM" val="2"/>
</p:tagLst>
</file>

<file path=ppt/tags/tag41.xml><?xml version="1.0" encoding="utf-8"?>
<p:tagLst xmlns:a="http://schemas.openxmlformats.org/drawingml/2006/main" xmlns:r="http://schemas.openxmlformats.org/officeDocument/2006/relationships" xmlns:p="http://schemas.openxmlformats.org/presentationml/2006/main">
  <p:tag name="NUM" val="3"/>
</p:tagLst>
</file>

<file path=ppt/tags/tag42.xml><?xml version="1.0" encoding="utf-8"?>
<p:tagLst xmlns:a="http://schemas.openxmlformats.org/drawingml/2006/main" xmlns:r="http://schemas.openxmlformats.org/officeDocument/2006/relationships" xmlns:p="http://schemas.openxmlformats.org/presentationml/2006/main">
  <p:tag name="NUM" val="1"/>
</p:tagLst>
</file>

<file path=ppt/tags/tag43.xml><?xml version="1.0" encoding="utf-8"?>
<p:tagLst xmlns:a="http://schemas.openxmlformats.org/drawingml/2006/main" xmlns:r="http://schemas.openxmlformats.org/officeDocument/2006/relationships" xmlns:p="http://schemas.openxmlformats.org/presentationml/2006/main">
  <p:tag name="NUM" val="2"/>
</p:tagLst>
</file>

<file path=ppt/tags/tag44.xml><?xml version="1.0" encoding="utf-8"?>
<p:tagLst xmlns:a="http://schemas.openxmlformats.org/drawingml/2006/main" xmlns:r="http://schemas.openxmlformats.org/officeDocument/2006/relationships" xmlns:p="http://schemas.openxmlformats.org/presentationml/2006/main">
  <p:tag name="NUM" val="3"/>
</p:tagLst>
</file>

<file path=ppt/tags/tag45.xml><?xml version="1.0" encoding="utf-8"?>
<p:tagLst xmlns:a="http://schemas.openxmlformats.org/drawingml/2006/main" xmlns:r="http://schemas.openxmlformats.org/officeDocument/2006/relationships" xmlns:p="http://schemas.openxmlformats.org/presentationml/2006/main">
  <p:tag name="NUM" val="1"/>
</p:tagLst>
</file>

<file path=ppt/tags/tag46.xml><?xml version="1.0" encoding="utf-8"?>
<p:tagLst xmlns:a="http://schemas.openxmlformats.org/drawingml/2006/main" xmlns:r="http://schemas.openxmlformats.org/officeDocument/2006/relationships" xmlns:p="http://schemas.openxmlformats.org/presentationml/2006/main">
  <p:tag name="NUM" val="2"/>
</p:tagLst>
</file>

<file path=ppt/tags/tag47.xml><?xml version="1.0" encoding="utf-8"?>
<p:tagLst xmlns:a="http://schemas.openxmlformats.org/drawingml/2006/main" xmlns:r="http://schemas.openxmlformats.org/officeDocument/2006/relationships" xmlns:p="http://schemas.openxmlformats.org/presentationml/2006/main">
  <p:tag name="NUM" val="3"/>
</p:tagLst>
</file>

<file path=ppt/tags/tag48.xml><?xml version="1.0" encoding="utf-8"?>
<p:tagLst xmlns:a="http://schemas.openxmlformats.org/drawingml/2006/main" xmlns:r="http://schemas.openxmlformats.org/officeDocument/2006/relationships" xmlns:p="http://schemas.openxmlformats.org/presentationml/2006/main">
  <p:tag name="NUM" val="1"/>
</p:tagLst>
</file>

<file path=ppt/tags/tag49.xml><?xml version="1.0" encoding="utf-8"?>
<p:tagLst xmlns:a="http://schemas.openxmlformats.org/drawingml/2006/main" xmlns:r="http://schemas.openxmlformats.org/officeDocument/2006/relationships" xmlns:p="http://schemas.openxmlformats.org/presentationml/2006/main">
  <p:tag name="NUM" val="2"/>
</p:tagLst>
</file>

<file path=ppt/tags/tag5.xml><?xml version="1.0" encoding="utf-8"?>
<p:tagLst xmlns:a="http://schemas.openxmlformats.org/drawingml/2006/main" xmlns:r="http://schemas.openxmlformats.org/officeDocument/2006/relationships" xmlns:p="http://schemas.openxmlformats.org/presentationml/2006/main">
  <p:tag name="NUM" val="3"/>
</p:tagLst>
</file>

<file path=ppt/tags/tag50.xml><?xml version="1.0" encoding="utf-8"?>
<p:tagLst xmlns:a="http://schemas.openxmlformats.org/drawingml/2006/main" xmlns:r="http://schemas.openxmlformats.org/officeDocument/2006/relationships" xmlns:p="http://schemas.openxmlformats.org/presentationml/2006/main">
  <p:tag name="NUM" val="3"/>
</p:tagLst>
</file>

<file path=ppt/tags/tag51.xml><?xml version="1.0" encoding="utf-8"?>
<p:tagLst xmlns:a="http://schemas.openxmlformats.org/drawingml/2006/main" xmlns:r="http://schemas.openxmlformats.org/officeDocument/2006/relationships" xmlns:p="http://schemas.openxmlformats.org/presentationml/2006/main">
  <p:tag name="NUM" val="1"/>
</p:tagLst>
</file>

<file path=ppt/tags/tag52.xml><?xml version="1.0" encoding="utf-8"?>
<p:tagLst xmlns:a="http://schemas.openxmlformats.org/drawingml/2006/main" xmlns:r="http://schemas.openxmlformats.org/officeDocument/2006/relationships" xmlns:p="http://schemas.openxmlformats.org/presentationml/2006/main">
  <p:tag name="NUM" val="2"/>
</p:tagLst>
</file>

<file path=ppt/tags/tag53.xml><?xml version="1.0" encoding="utf-8"?>
<p:tagLst xmlns:a="http://schemas.openxmlformats.org/drawingml/2006/main" xmlns:r="http://schemas.openxmlformats.org/officeDocument/2006/relationships" xmlns:p="http://schemas.openxmlformats.org/presentationml/2006/main">
  <p:tag name="NUM" val="3"/>
</p:tagLst>
</file>

<file path=ppt/tags/tag54.xml><?xml version="1.0" encoding="utf-8"?>
<p:tagLst xmlns:a="http://schemas.openxmlformats.org/drawingml/2006/main" xmlns:r="http://schemas.openxmlformats.org/officeDocument/2006/relationships" xmlns:p="http://schemas.openxmlformats.org/presentationml/2006/main">
  <p:tag name="NUM" val="1"/>
</p:tagLst>
</file>

<file path=ppt/tags/tag55.xml><?xml version="1.0" encoding="utf-8"?>
<p:tagLst xmlns:a="http://schemas.openxmlformats.org/drawingml/2006/main" xmlns:r="http://schemas.openxmlformats.org/officeDocument/2006/relationships" xmlns:p="http://schemas.openxmlformats.org/presentationml/2006/main">
  <p:tag name="NUM" val="2"/>
</p:tagLst>
</file>

<file path=ppt/tags/tag56.xml><?xml version="1.0" encoding="utf-8"?>
<p:tagLst xmlns:a="http://schemas.openxmlformats.org/drawingml/2006/main" xmlns:r="http://schemas.openxmlformats.org/officeDocument/2006/relationships" xmlns:p="http://schemas.openxmlformats.org/presentationml/2006/main">
  <p:tag name="NUM" val="3"/>
</p:tagLst>
</file>

<file path=ppt/tags/tag57.xml><?xml version="1.0" encoding="utf-8"?>
<p:tagLst xmlns:a="http://schemas.openxmlformats.org/drawingml/2006/main" xmlns:r="http://schemas.openxmlformats.org/officeDocument/2006/relationships" xmlns:p="http://schemas.openxmlformats.org/presentationml/2006/main">
  <p:tag name="NUM" val="1"/>
</p:tagLst>
</file>

<file path=ppt/tags/tag58.xml><?xml version="1.0" encoding="utf-8"?>
<p:tagLst xmlns:a="http://schemas.openxmlformats.org/drawingml/2006/main" xmlns:r="http://schemas.openxmlformats.org/officeDocument/2006/relationships" xmlns:p="http://schemas.openxmlformats.org/presentationml/2006/main">
  <p:tag name="NUM" val="2"/>
</p:tagLst>
</file>

<file path=ppt/tags/tag59.xml><?xml version="1.0" encoding="utf-8"?>
<p:tagLst xmlns:a="http://schemas.openxmlformats.org/drawingml/2006/main" xmlns:r="http://schemas.openxmlformats.org/officeDocument/2006/relationships" xmlns:p="http://schemas.openxmlformats.org/presentationml/2006/main">
  <p:tag name="NUM" val="3"/>
</p:tagLst>
</file>

<file path=ppt/tags/tag6.xml><?xml version="1.0" encoding="utf-8"?>
<p:tagLst xmlns:a="http://schemas.openxmlformats.org/drawingml/2006/main" xmlns:r="http://schemas.openxmlformats.org/officeDocument/2006/relationships" xmlns:p="http://schemas.openxmlformats.org/presentationml/2006/main">
  <p:tag name="NUM" val="4"/>
</p:tagLst>
</file>

<file path=ppt/tags/tag60.xml><?xml version="1.0" encoding="utf-8"?>
<p:tagLst xmlns:a="http://schemas.openxmlformats.org/drawingml/2006/main" xmlns:r="http://schemas.openxmlformats.org/officeDocument/2006/relationships" xmlns:p="http://schemas.openxmlformats.org/presentationml/2006/main">
  <p:tag name="NUM" val="1"/>
</p:tagLst>
</file>

<file path=ppt/tags/tag61.xml><?xml version="1.0" encoding="utf-8"?>
<p:tagLst xmlns:a="http://schemas.openxmlformats.org/drawingml/2006/main" xmlns:r="http://schemas.openxmlformats.org/officeDocument/2006/relationships" xmlns:p="http://schemas.openxmlformats.org/presentationml/2006/main">
  <p:tag name="NUM" val="2"/>
</p:tagLst>
</file>

<file path=ppt/tags/tag62.xml><?xml version="1.0" encoding="utf-8"?>
<p:tagLst xmlns:a="http://schemas.openxmlformats.org/drawingml/2006/main" xmlns:r="http://schemas.openxmlformats.org/officeDocument/2006/relationships" xmlns:p="http://schemas.openxmlformats.org/presentationml/2006/main">
  <p:tag name="NUM" val="3"/>
</p:tagLst>
</file>

<file path=ppt/tags/tag63.xml><?xml version="1.0" encoding="utf-8"?>
<p:tagLst xmlns:a="http://schemas.openxmlformats.org/drawingml/2006/main" xmlns:r="http://schemas.openxmlformats.org/officeDocument/2006/relationships" xmlns:p="http://schemas.openxmlformats.org/presentationml/2006/main">
  <p:tag name="NUM" val="1"/>
</p:tagLst>
</file>

<file path=ppt/tags/tag64.xml><?xml version="1.0" encoding="utf-8"?>
<p:tagLst xmlns:a="http://schemas.openxmlformats.org/drawingml/2006/main" xmlns:r="http://schemas.openxmlformats.org/officeDocument/2006/relationships" xmlns:p="http://schemas.openxmlformats.org/presentationml/2006/main">
  <p:tag name="NUM" val="2"/>
</p:tagLst>
</file>

<file path=ppt/tags/tag65.xml><?xml version="1.0" encoding="utf-8"?>
<p:tagLst xmlns:a="http://schemas.openxmlformats.org/drawingml/2006/main" xmlns:r="http://schemas.openxmlformats.org/officeDocument/2006/relationships" xmlns:p="http://schemas.openxmlformats.org/presentationml/2006/main">
  <p:tag name="NUM" val="3"/>
</p:tagLst>
</file>

<file path=ppt/tags/tag66.xml><?xml version="1.0" encoding="utf-8"?>
<p:tagLst xmlns:a="http://schemas.openxmlformats.org/drawingml/2006/main" xmlns:r="http://schemas.openxmlformats.org/officeDocument/2006/relationships" xmlns:p="http://schemas.openxmlformats.org/presentationml/2006/main">
  <p:tag name="NUM" val="1"/>
</p:tagLst>
</file>

<file path=ppt/tags/tag67.xml><?xml version="1.0" encoding="utf-8"?>
<p:tagLst xmlns:a="http://schemas.openxmlformats.org/drawingml/2006/main" xmlns:r="http://schemas.openxmlformats.org/officeDocument/2006/relationships" xmlns:p="http://schemas.openxmlformats.org/presentationml/2006/main">
  <p:tag name="NUM" val="2"/>
</p:tagLst>
</file>

<file path=ppt/tags/tag68.xml><?xml version="1.0" encoding="utf-8"?>
<p:tagLst xmlns:a="http://schemas.openxmlformats.org/drawingml/2006/main" xmlns:r="http://schemas.openxmlformats.org/officeDocument/2006/relationships" xmlns:p="http://schemas.openxmlformats.org/presentationml/2006/main">
  <p:tag name="NUM" val="3"/>
</p:tagLst>
</file>

<file path=ppt/tags/tag69.xml><?xml version="1.0" encoding="utf-8"?>
<p:tagLst xmlns:a="http://schemas.openxmlformats.org/drawingml/2006/main" xmlns:r="http://schemas.openxmlformats.org/officeDocument/2006/relationships" xmlns:p="http://schemas.openxmlformats.org/presentationml/2006/main">
  <p:tag name="NUM" val="1"/>
</p:tagLst>
</file>

<file path=ppt/tags/tag7.xml><?xml version="1.0" encoding="utf-8"?>
<p:tagLst xmlns:a="http://schemas.openxmlformats.org/drawingml/2006/main" xmlns:r="http://schemas.openxmlformats.org/officeDocument/2006/relationships" xmlns:p="http://schemas.openxmlformats.org/presentationml/2006/main">
  <p:tag name="NUM" val="1"/>
</p:tagLst>
</file>

<file path=ppt/tags/tag70.xml><?xml version="1.0" encoding="utf-8"?>
<p:tagLst xmlns:a="http://schemas.openxmlformats.org/drawingml/2006/main" xmlns:r="http://schemas.openxmlformats.org/officeDocument/2006/relationships" xmlns:p="http://schemas.openxmlformats.org/presentationml/2006/main">
  <p:tag name="NUM" val="2"/>
</p:tagLst>
</file>

<file path=ppt/tags/tag71.xml><?xml version="1.0" encoding="utf-8"?>
<p:tagLst xmlns:a="http://schemas.openxmlformats.org/drawingml/2006/main" xmlns:r="http://schemas.openxmlformats.org/officeDocument/2006/relationships" xmlns:p="http://schemas.openxmlformats.org/presentationml/2006/main">
  <p:tag name="NUM" val="3"/>
</p:tagLst>
</file>

<file path=ppt/tags/tag72.xml><?xml version="1.0" encoding="utf-8"?>
<p:tagLst xmlns:a="http://schemas.openxmlformats.org/drawingml/2006/main" xmlns:r="http://schemas.openxmlformats.org/officeDocument/2006/relationships" xmlns:p="http://schemas.openxmlformats.org/presentationml/2006/main">
  <p:tag name="NUM" val="1"/>
</p:tagLst>
</file>

<file path=ppt/tags/tag73.xml><?xml version="1.0" encoding="utf-8"?>
<p:tagLst xmlns:a="http://schemas.openxmlformats.org/drawingml/2006/main" xmlns:r="http://schemas.openxmlformats.org/officeDocument/2006/relationships" xmlns:p="http://schemas.openxmlformats.org/presentationml/2006/main">
  <p:tag name="NUM" val="2"/>
</p:tagLst>
</file>

<file path=ppt/tags/tag74.xml><?xml version="1.0" encoding="utf-8"?>
<p:tagLst xmlns:a="http://schemas.openxmlformats.org/drawingml/2006/main" xmlns:r="http://schemas.openxmlformats.org/officeDocument/2006/relationships" xmlns:p="http://schemas.openxmlformats.org/presentationml/2006/main">
  <p:tag name="NUM" val="3"/>
</p:tagLst>
</file>

<file path=ppt/tags/tag75.xml><?xml version="1.0" encoding="utf-8"?>
<p:tagLst xmlns:a="http://schemas.openxmlformats.org/drawingml/2006/main" xmlns:r="http://schemas.openxmlformats.org/officeDocument/2006/relationships" xmlns:p="http://schemas.openxmlformats.org/presentationml/2006/main">
  <p:tag name="NUM" val="1"/>
</p:tagLst>
</file>

<file path=ppt/tags/tag76.xml><?xml version="1.0" encoding="utf-8"?>
<p:tagLst xmlns:a="http://schemas.openxmlformats.org/drawingml/2006/main" xmlns:r="http://schemas.openxmlformats.org/officeDocument/2006/relationships" xmlns:p="http://schemas.openxmlformats.org/presentationml/2006/main">
  <p:tag name="NUM" val="2"/>
</p:tagLst>
</file>

<file path=ppt/tags/tag77.xml><?xml version="1.0" encoding="utf-8"?>
<p:tagLst xmlns:a="http://schemas.openxmlformats.org/drawingml/2006/main" xmlns:r="http://schemas.openxmlformats.org/officeDocument/2006/relationships" xmlns:p="http://schemas.openxmlformats.org/presentationml/2006/main">
  <p:tag name="NUM" val="3"/>
</p:tagLst>
</file>

<file path=ppt/tags/tag78.xml><?xml version="1.0" encoding="utf-8"?>
<p:tagLst xmlns:a="http://schemas.openxmlformats.org/drawingml/2006/main" xmlns:r="http://schemas.openxmlformats.org/officeDocument/2006/relationships" xmlns:p="http://schemas.openxmlformats.org/presentationml/2006/main">
  <p:tag name="NUM" val="4"/>
</p:tagLst>
</file>

<file path=ppt/tags/tag79.xml><?xml version="1.0" encoding="utf-8"?>
<p:tagLst xmlns:a="http://schemas.openxmlformats.org/drawingml/2006/main" xmlns:r="http://schemas.openxmlformats.org/officeDocument/2006/relationships" xmlns:p="http://schemas.openxmlformats.org/presentationml/2006/main">
  <p:tag name="NUM" val="5"/>
</p:tagLst>
</file>

<file path=ppt/tags/tag8.xml><?xml version="1.0" encoding="utf-8"?>
<p:tagLst xmlns:a="http://schemas.openxmlformats.org/drawingml/2006/main" xmlns:r="http://schemas.openxmlformats.org/officeDocument/2006/relationships" xmlns:p="http://schemas.openxmlformats.org/presentationml/2006/main">
  <p:tag name="NUM" val="2"/>
</p:tagLst>
</file>

<file path=ppt/tags/tag80.xml><?xml version="1.0" encoding="utf-8"?>
<p:tagLst xmlns:a="http://schemas.openxmlformats.org/drawingml/2006/main" xmlns:r="http://schemas.openxmlformats.org/officeDocument/2006/relationships" xmlns:p="http://schemas.openxmlformats.org/presentationml/2006/main">
  <p:tag name="NUM" val="6"/>
</p:tagLst>
</file>

<file path=ppt/tags/tag81.xml><?xml version="1.0" encoding="utf-8"?>
<p:tagLst xmlns:a="http://schemas.openxmlformats.org/drawingml/2006/main" xmlns:r="http://schemas.openxmlformats.org/officeDocument/2006/relationships" xmlns:p="http://schemas.openxmlformats.org/presentationml/2006/main">
  <p:tag name="NUM" val="7"/>
</p:tagLst>
</file>

<file path=ppt/tags/tag82.xml><?xml version="1.0" encoding="utf-8"?>
<p:tagLst xmlns:a="http://schemas.openxmlformats.org/drawingml/2006/main" xmlns:r="http://schemas.openxmlformats.org/officeDocument/2006/relationships" xmlns:p="http://schemas.openxmlformats.org/presentationml/2006/main">
  <p:tag name="NUM" val="8"/>
</p:tagLst>
</file>

<file path=ppt/tags/tag83.xml><?xml version="1.0" encoding="utf-8"?>
<p:tagLst xmlns:a="http://schemas.openxmlformats.org/drawingml/2006/main" xmlns:r="http://schemas.openxmlformats.org/officeDocument/2006/relationships" xmlns:p="http://schemas.openxmlformats.org/presentationml/2006/main">
  <p:tag name="NUM" val="9"/>
</p:tagLst>
</file>

<file path=ppt/tags/tag84.xml><?xml version="1.0" encoding="utf-8"?>
<p:tagLst xmlns:a="http://schemas.openxmlformats.org/drawingml/2006/main" xmlns:r="http://schemas.openxmlformats.org/officeDocument/2006/relationships" xmlns:p="http://schemas.openxmlformats.org/presentationml/2006/main">
  <p:tag name="NUM" val="10"/>
</p:tagLst>
</file>

<file path=ppt/tags/tag85.xml><?xml version="1.0" encoding="utf-8"?>
<p:tagLst xmlns:a="http://schemas.openxmlformats.org/drawingml/2006/main" xmlns:r="http://schemas.openxmlformats.org/officeDocument/2006/relationships" xmlns:p="http://schemas.openxmlformats.org/presentationml/2006/main">
  <p:tag name="NUM" val="11"/>
</p:tagLst>
</file>

<file path=ppt/tags/tag86.xml><?xml version="1.0" encoding="utf-8"?>
<p:tagLst xmlns:a="http://schemas.openxmlformats.org/drawingml/2006/main" xmlns:r="http://schemas.openxmlformats.org/officeDocument/2006/relationships" xmlns:p="http://schemas.openxmlformats.org/presentationml/2006/main">
  <p:tag name="NUM" val="12"/>
</p:tagLst>
</file>

<file path=ppt/tags/tag87.xml><?xml version="1.0" encoding="utf-8"?>
<p:tagLst xmlns:a="http://schemas.openxmlformats.org/drawingml/2006/main" xmlns:r="http://schemas.openxmlformats.org/officeDocument/2006/relationships" xmlns:p="http://schemas.openxmlformats.org/presentationml/2006/main">
  <p:tag name="NUM" val="13"/>
</p:tagLst>
</file>

<file path=ppt/tags/tag88.xml><?xml version="1.0" encoding="utf-8"?>
<p:tagLst xmlns:a="http://schemas.openxmlformats.org/drawingml/2006/main" xmlns:r="http://schemas.openxmlformats.org/officeDocument/2006/relationships" xmlns:p="http://schemas.openxmlformats.org/presentationml/2006/main">
  <p:tag name="NUM" val="14"/>
</p:tagLst>
</file>

<file path=ppt/tags/tag89.xml><?xml version="1.0" encoding="utf-8"?>
<p:tagLst xmlns:a="http://schemas.openxmlformats.org/drawingml/2006/main" xmlns:r="http://schemas.openxmlformats.org/officeDocument/2006/relationships" xmlns:p="http://schemas.openxmlformats.org/presentationml/2006/main">
  <p:tag name="NUM" val="15"/>
</p:tagLst>
</file>

<file path=ppt/tags/tag9.xml><?xml version="1.0" encoding="utf-8"?>
<p:tagLst xmlns:a="http://schemas.openxmlformats.org/drawingml/2006/main" xmlns:r="http://schemas.openxmlformats.org/officeDocument/2006/relationships" xmlns:p="http://schemas.openxmlformats.org/presentationml/2006/main">
  <p:tag name="NUM" val="3"/>
</p:tagLst>
</file>

<file path=ppt/tags/tag90.xml><?xml version="1.0" encoding="utf-8"?>
<p:tagLst xmlns:a="http://schemas.openxmlformats.org/drawingml/2006/main" xmlns:r="http://schemas.openxmlformats.org/officeDocument/2006/relationships" xmlns:p="http://schemas.openxmlformats.org/presentationml/2006/main">
  <p:tag name="NUM" val="16"/>
</p:tagLst>
</file>

<file path=ppt/tags/tag91.xml><?xml version="1.0" encoding="utf-8"?>
<p:tagLst xmlns:a="http://schemas.openxmlformats.org/drawingml/2006/main" xmlns:r="http://schemas.openxmlformats.org/officeDocument/2006/relationships" xmlns:p="http://schemas.openxmlformats.org/presentationml/2006/main">
  <p:tag name="NUM" val="17"/>
</p:tagLst>
</file>

<file path=ppt/tags/tag92.xml><?xml version="1.0" encoding="utf-8"?>
<p:tagLst xmlns:a="http://schemas.openxmlformats.org/drawingml/2006/main" xmlns:r="http://schemas.openxmlformats.org/officeDocument/2006/relationships" xmlns:p="http://schemas.openxmlformats.org/presentationml/2006/main">
  <p:tag name="NUM" val="18"/>
</p:tagLst>
</file>

<file path=ppt/tags/tag93.xml><?xml version="1.0" encoding="utf-8"?>
<p:tagLst xmlns:a="http://schemas.openxmlformats.org/drawingml/2006/main" xmlns:r="http://schemas.openxmlformats.org/officeDocument/2006/relationships" xmlns:p="http://schemas.openxmlformats.org/presentationml/2006/main">
  <p:tag name="NUM" val="19"/>
</p:tagLst>
</file>

<file path=ppt/tags/tag94.xml><?xml version="1.0" encoding="utf-8"?>
<p:tagLst xmlns:a="http://schemas.openxmlformats.org/drawingml/2006/main" xmlns:r="http://schemas.openxmlformats.org/officeDocument/2006/relationships" xmlns:p="http://schemas.openxmlformats.org/presentationml/2006/main">
  <p:tag name="NUM" val="20"/>
</p:tagLst>
</file>

<file path=ppt/tags/tag95.xml><?xml version="1.0" encoding="utf-8"?>
<p:tagLst xmlns:a="http://schemas.openxmlformats.org/drawingml/2006/main" xmlns:r="http://schemas.openxmlformats.org/officeDocument/2006/relationships" xmlns:p="http://schemas.openxmlformats.org/presentationml/2006/main">
  <p:tag name="NUM" val="21"/>
</p:tagLst>
</file>

<file path=ppt/tags/tag96.xml><?xml version="1.0" encoding="utf-8"?>
<p:tagLst xmlns:a="http://schemas.openxmlformats.org/drawingml/2006/main" xmlns:r="http://schemas.openxmlformats.org/officeDocument/2006/relationships" xmlns:p="http://schemas.openxmlformats.org/presentationml/2006/main">
  <p:tag name="NUM" val="22"/>
</p:tagLst>
</file>

<file path=ppt/tags/tag97.xml><?xml version="1.0" encoding="utf-8"?>
<p:tagLst xmlns:a="http://schemas.openxmlformats.org/drawingml/2006/main" xmlns:r="http://schemas.openxmlformats.org/officeDocument/2006/relationships" xmlns:p="http://schemas.openxmlformats.org/presentationml/2006/main">
  <p:tag name="NUM" val="23"/>
</p:tagLst>
</file>

<file path=ppt/tags/tag98.xml><?xml version="1.0" encoding="utf-8"?>
<p:tagLst xmlns:a="http://schemas.openxmlformats.org/drawingml/2006/main" xmlns:r="http://schemas.openxmlformats.org/officeDocument/2006/relationships" xmlns:p="http://schemas.openxmlformats.org/presentationml/2006/main">
  <p:tag name="NUM" val="24"/>
</p:tagLst>
</file>

<file path=ppt/tags/tag99.xml><?xml version="1.0" encoding="utf-8"?>
<p:tagLst xmlns:a="http://schemas.openxmlformats.org/drawingml/2006/main" xmlns:r="http://schemas.openxmlformats.org/officeDocument/2006/relationships" xmlns:p="http://schemas.openxmlformats.org/presentationml/2006/main">
  <p:tag name="NUM" val="25"/>
</p:tagLst>
</file>

<file path=ppt/theme/theme1.xml><?xml version="1.0" encoding="utf-8"?>
<a:theme xmlns:a="http://schemas.openxmlformats.org/drawingml/2006/main" name="TS10188135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INF33307 - R01 - Concepts de gestion de projets</Template>
  <TotalTime>9366</TotalTime>
  <Words>5279</Words>
  <Application>Microsoft Office PowerPoint</Application>
  <PresentationFormat>Affichage à l'écran (4:3)</PresentationFormat>
  <Paragraphs>661</Paragraphs>
  <Slides>84</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84</vt:i4>
      </vt:variant>
    </vt:vector>
  </HeadingPairs>
  <TitlesOfParts>
    <vt:vector size="93" baseType="lpstr">
      <vt:lpstr>Arial</vt:lpstr>
      <vt:lpstr>Calibri</vt:lpstr>
      <vt:lpstr>Gill Sans</vt:lpstr>
      <vt:lpstr>Helvetica</vt:lpstr>
      <vt:lpstr>Palatino</vt:lpstr>
      <vt:lpstr>Segoe UI</vt:lpstr>
      <vt:lpstr>Times New Roman</vt:lpstr>
      <vt:lpstr>Wingdings</vt:lpstr>
      <vt:lpstr>TS101881352</vt:lpstr>
      <vt:lpstr>Concepts de gestion de projets</vt:lpstr>
      <vt:lpstr>Plan</vt:lpstr>
      <vt:lpstr>4 Ps</vt:lpstr>
      <vt:lpstr>Personne</vt:lpstr>
      <vt:lpstr>Intervenants</vt:lpstr>
      <vt:lpstr>Caractéristiques d’un bon leader</vt:lpstr>
      <vt:lpstr>Modèle MOI</vt:lpstr>
      <vt:lpstr>Modèle de J. Edgemon</vt:lpstr>
      <vt:lpstr>Caractéristiques des ingénieurs logiciels performants</vt:lpstr>
      <vt:lpstr>Modèle de comportement des équipes</vt:lpstr>
      <vt:lpstr>Caractéristiques des équipes efficaces</vt:lpstr>
      <vt:lpstr>Symptômes de toxicité de l’équipe</vt:lpstr>
      <vt:lpstr>Facteurs du projet affectant la structure d’une équipe</vt:lpstr>
      <vt:lpstr>Paradigmes organisationnels </vt:lpstr>
      <vt:lpstr>Équipes agiles</vt:lpstr>
      <vt:lpstr>Équipes agiles (2)</vt:lpstr>
      <vt:lpstr>Enjeux de coordination et de communication </vt:lpstr>
      <vt:lpstr>Problèmes de coordination et de communication d’équipe</vt:lpstr>
      <vt:lpstr>Impact des médias sociaux</vt:lpstr>
      <vt:lpstr>Complications de la prise de décision en équipe</vt:lpstr>
      <vt:lpstr>Facteurs affectant les équipes mondiales de développement de logiciels</vt:lpstr>
      <vt:lpstr>Processus </vt:lpstr>
      <vt:lpstr>Projets de logiciels</vt:lpstr>
      <vt:lpstr>Raisons d’échec de projets</vt:lpstr>
      <vt:lpstr>Enjeux de gestion de projets</vt:lpstr>
      <vt:lpstr>Questions pertinentes pour un projet</vt:lpstr>
      <vt:lpstr>Modèles de processus de développement</vt:lpstr>
      <vt:lpstr>Modèle linéaire</vt:lpstr>
      <vt:lpstr>Modèle de prototypage</vt:lpstr>
      <vt:lpstr>Modèle spiral</vt:lpstr>
      <vt:lpstr>Développement basé sur les composantes</vt:lpstr>
      <vt:lpstr>Méthodes formelles</vt:lpstr>
      <vt:lpstr>Processus unifié</vt:lpstr>
      <vt:lpstr>Processus unifié (2)</vt:lpstr>
      <vt:lpstr>Manifeste agile</vt:lpstr>
      <vt:lpstr>Qu'est-ce que «Agilité»? </vt:lpstr>
      <vt:lpstr>Agilité</vt:lpstr>
      <vt:lpstr>Agilité (2)</vt:lpstr>
      <vt:lpstr>Qu’est-ce qu’un processus Agile?</vt:lpstr>
      <vt:lpstr>Extreme Programming (XP)</vt:lpstr>
      <vt:lpstr>Planification XP</vt:lpstr>
      <vt:lpstr>Conception XP</vt:lpstr>
      <vt:lpstr>Cartes CRC</vt:lpstr>
      <vt:lpstr>Codage XP</vt:lpstr>
      <vt:lpstr>Test XP</vt:lpstr>
      <vt:lpstr>Extreme Programming</vt:lpstr>
      <vt:lpstr>Scrum</vt:lpstr>
      <vt:lpstr>Scrum (2)</vt:lpstr>
      <vt:lpstr>Scrum (3)</vt:lpstr>
      <vt:lpstr>Product Owner</vt:lpstr>
      <vt:lpstr>ScrumMaster</vt:lpstr>
      <vt:lpstr>Équipe</vt:lpstr>
      <vt:lpstr>Planification du sprint</vt:lpstr>
      <vt:lpstr>Scrum quotidien</vt:lpstr>
      <vt:lpstr>Revue du sprint</vt:lpstr>
      <vt:lpstr>Rétrospective du sprint</vt:lpstr>
      <vt:lpstr>Backlog du produit</vt:lpstr>
      <vt:lpstr>Liste des tâches</vt:lpstr>
      <vt:lpstr>Burndown</vt:lpstr>
      <vt:lpstr>Burndown (2)</vt:lpstr>
      <vt:lpstr>Scrum</vt:lpstr>
      <vt:lpstr>Kanban</vt:lpstr>
      <vt:lpstr>Kanban (2)</vt:lpstr>
      <vt:lpstr>Kanban (3)</vt:lpstr>
      <vt:lpstr>Qu’est-ce que DevOps?</vt:lpstr>
      <vt:lpstr>Qu’est-ce que DevOps?</vt:lpstr>
      <vt:lpstr>D’où vient le DevOps?</vt:lpstr>
      <vt:lpstr>Approche traditionnelle de développement/Exploitation</vt:lpstr>
      <vt:lpstr>Approche traditionnelle de développement/Exploitation</vt:lpstr>
      <vt:lpstr>Quand avez-vous besoin de DevOps?</vt:lpstr>
      <vt:lpstr>CI/CD</vt:lpstr>
      <vt:lpstr>Processus de développement revisité avec DevOps</vt:lpstr>
      <vt:lpstr>Écosystème des outils dans DevOps</vt:lpstr>
      <vt:lpstr>Planification</vt:lpstr>
      <vt:lpstr>Exemple d’outils : planification et suivi des projets </vt:lpstr>
      <vt:lpstr>Exemple d’outils : Chat et communication instantanée entre les équipes </vt:lpstr>
      <vt:lpstr>Développement</vt:lpstr>
      <vt:lpstr>Exemple d’outils : gestion du contrôle de version </vt:lpstr>
      <vt:lpstr>Test</vt:lpstr>
      <vt:lpstr>Exemple d’outils : tests fonctionnels </vt:lpstr>
      <vt:lpstr>« Release »</vt:lpstr>
      <vt:lpstr>Exemple d’outils : gestion de configuration </vt:lpstr>
      <vt:lpstr>Exploitation</vt:lpstr>
      <vt:lpstr>Exemple d’outils : surveillance des applications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Concepts de gestion de projets</dc:title>
  <dc:creator>Ismail Khriss</dc:creator>
  <cp:lastModifiedBy>Khriss Ismail</cp:lastModifiedBy>
  <cp:revision>251</cp:revision>
  <cp:lastPrinted>1601-01-01T00:00:00Z</cp:lastPrinted>
  <dcterms:created xsi:type="dcterms:W3CDTF">1601-01-01T00:00:00Z</dcterms:created>
  <dcterms:modified xsi:type="dcterms:W3CDTF">2023-08-29T22:09:41Z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2</vt:i4>
  </property>
  <property fmtid="{D5CDD505-2E9C-101B-9397-08002B2CF9AE}" pid="3" name="LCID">
    <vt:i4>1033</vt:i4>
  </property>
</Properties>
</file>