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71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101"/>
  </p:notesMasterIdLst>
  <p:handoutMasterIdLst>
    <p:handoutMasterId r:id="rId102"/>
  </p:handoutMasterIdLst>
  <p:sldIdLst>
    <p:sldId id="392" r:id="rId2"/>
    <p:sldId id="301" r:id="rId3"/>
    <p:sldId id="493" r:id="rId4"/>
    <p:sldId id="393" r:id="rId5"/>
    <p:sldId id="427" r:id="rId6"/>
    <p:sldId id="428" r:id="rId7"/>
    <p:sldId id="394" r:id="rId8"/>
    <p:sldId id="402" r:id="rId9"/>
    <p:sldId id="430" r:id="rId10"/>
    <p:sldId id="433" r:id="rId11"/>
    <p:sldId id="434" r:id="rId12"/>
    <p:sldId id="435" r:id="rId13"/>
    <p:sldId id="417" r:id="rId14"/>
    <p:sldId id="419" r:id="rId15"/>
    <p:sldId id="420" r:id="rId16"/>
    <p:sldId id="421" r:id="rId17"/>
    <p:sldId id="365" r:id="rId18"/>
    <p:sldId id="494" r:id="rId19"/>
    <p:sldId id="403" r:id="rId20"/>
    <p:sldId id="367" r:id="rId21"/>
    <p:sldId id="439" r:id="rId22"/>
    <p:sldId id="441" r:id="rId23"/>
    <p:sldId id="442" r:id="rId24"/>
    <p:sldId id="414" r:id="rId25"/>
    <p:sldId id="378" r:id="rId26"/>
    <p:sldId id="379" r:id="rId27"/>
    <p:sldId id="380" r:id="rId28"/>
    <p:sldId id="436" r:id="rId29"/>
    <p:sldId id="443" r:id="rId30"/>
    <p:sldId id="495" r:id="rId31"/>
    <p:sldId id="369" r:id="rId32"/>
    <p:sldId id="395" r:id="rId33"/>
    <p:sldId id="397" r:id="rId34"/>
    <p:sldId id="370" r:id="rId35"/>
    <p:sldId id="371" r:id="rId36"/>
    <p:sldId id="396" r:id="rId37"/>
    <p:sldId id="372" r:id="rId38"/>
    <p:sldId id="373" r:id="rId39"/>
    <p:sldId id="398" r:id="rId40"/>
    <p:sldId id="399" r:id="rId41"/>
    <p:sldId id="404" r:id="rId42"/>
    <p:sldId id="374" r:id="rId43"/>
    <p:sldId id="446" r:id="rId44"/>
    <p:sldId id="447" r:id="rId45"/>
    <p:sldId id="448" r:id="rId46"/>
    <p:sldId id="375" r:id="rId47"/>
    <p:sldId id="400" r:id="rId48"/>
    <p:sldId id="376" r:id="rId49"/>
    <p:sldId id="405" r:id="rId50"/>
    <p:sldId id="449" r:id="rId51"/>
    <p:sldId id="450" r:id="rId52"/>
    <p:sldId id="381" r:id="rId53"/>
    <p:sldId id="382" r:id="rId54"/>
    <p:sldId id="383" r:id="rId55"/>
    <p:sldId id="384" r:id="rId56"/>
    <p:sldId id="391" r:id="rId57"/>
    <p:sldId id="455" r:id="rId58"/>
    <p:sldId id="407" r:id="rId59"/>
    <p:sldId id="411" r:id="rId60"/>
    <p:sldId id="456" r:id="rId61"/>
    <p:sldId id="385" r:id="rId62"/>
    <p:sldId id="486" r:id="rId63"/>
    <p:sldId id="413" r:id="rId64"/>
    <p:sldId id="462" r:id="rId65"/>
    <p:sldId id="463" r:id="rId66"/>
    <p:sldId id="465" r:id="rId67"/>
    <p:sldId id="466" r:id="rId68"/>
    <p:sldId id="467" r:id="rId69"/>
    <p:sldId id="468" r:id="rId70"/>
    <p:sldId id="469" r:id="rId71"/>
    <p:sldId id="471" r:id="rId72"/>
    <p:sldId id="470" r:id="rId73"/>
    <p:sldId id="472" r:id="rId74"/>
    <p:sldId id="473" r:id="rId75"/>
    <p:sldId id="474" r:id="rId76"/>
    <p:sldId id="475" r:id="rId77"/>
    <p:sldId id="476" r:id="rId78"/>
    <p:sldId id="477" r:id="rId79"/>
    <p:sldId id="478" r:id="rId80"/>
    <p:sldId id="479" r:id="rId81"/>
    <p:sldId id="480" r:id="rId82"/>
    <p:sldId id="481" r:id="rId83"/>
    <p:sldId id="482" r:id="rId84"/>
    <p:sldId id="483" r:id="rId85"/>
    <p:sldId id="487" r:id="rId86"/>
    <p:sldId id="488" r:id="rId87"/>
    <p:sldId id="489" r:id="rId88"/>
    <p:sldId id="490" r:id="rId89"/>
    <p:sldId id="491" r:id="rId90"/>
    <p:sldId id="492" r:id="rId91"/>
    <p:sldId id="415" r:id="rId92"/>
    <p:sldId id="401" r:id="rId93"/>
    <p:sldId id="387" r:id="rId94"/>
    <p:sldId id="388" r:id="rId95"/>
    <p:sldId id="389" r:id="rId96"/>
    <p:sldId id="422" r:id="rId97"/>
    <p:sldId id="390" r:id="rId98"/>
    <p:sldId id="423" r:id="rId99"/>
    <p:sldId id="424" r:id="rId10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008080"/>
    <a:srgbClr val="FF9966"/>
    <a:srgbClr val="DDDDDD"/>
    <a:srgbClr val="003399"/>
    <a:srgbClr val="33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4" autoAdjust="0"/>
    <p:restoredTop sz="96101" autoAdjust="0"/>
  </p:normalViewPr>
  <p:slideViewPr>
    <p:cSldViewPr>
      <p:cViewPr varScale="1">
        <p:scale>
          <a:sx n="82" d="100"/>
          <a:sy n="82" d="100"/>
        </p:scale>
        <p:origin x="1651"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50AF7509-6CBD-40DD-996F-77D706C9FAA3}" type="slidenum">
              <a:rPr lang="en-US"/>
              <a:pPr>
                <a:defRPr/>
              </a:pPr>
              <a:t>‹N°›</a:t>
            </a:fld>
            <a:endParaRPr lang="en-US"/>
          </a:p>
        </p:txBody>
      </p:sp>
    </p:spTree>
    <p:extLst>
      <p:ext uri="{BB962C8B-B14F-4D97-AF65-F5344CB8AC3E}">
        <p14:creationId xmlns:p14="http://schemas.microsoft.com/office/powerpoint/2010/main" val="1085468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299F8C3F-989D-4FD3-9C80-84BEE369520B}" type="slidenum">
              <a:rPr lang="en-US"/>
              <a:pPr>
                <a:defRPr/>
              </a:pPr>
              <a:t>‹N°›</a:t>
            </a:fld>
            <a:endParaRPr lang="en-US"/>
          </a:p>
        </p:txBody>
      </p:sp>
    </p:spTree>
    <p:extLst>
      <p:ext uri="{BB962C8B-B14F-4D97-AF65-F5344CB8AC3E}">
        <p14:creationId xmlns:p14="http://schemas.microsoft.com/office/powerpoint/2010/main" val="2155223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a:defRPr/>
            </a:pPr>
            <a:fld id="{299F8C3F-989D-4FD3-9C80-84BEE369520B}" type="slidenum">
              <a:rPr lang="en-US" smtClean="0"/>
              <a:pPr>
                <a:defRPr/>
              </a:pPr>
              <a:t>27</a:t>
            </a:fld>
            <a:endParaRPr lang="en-US"/>
          </a:p>
        </p:txBody>
      </p:sp>
    </p:spTree>
    <p:extLst>
      <p:ext uri="{BB962C8B-B14F-4D97-AF65-F5344CB8AC3E}">
        <p14:creationId xmlns:p14="http://schemas.microsoft.com/office/powerpoint/2010/main" val="3016413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lstStyle/>
          <a:p>
            <a:r>
              <a:rPr lang="fr-FR"/>
              <a:t>Modifiez le style du titre</a:t>
            </a:r>
            <a:endParaRPr lang="en-US"/>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pPr>
              <a:defRPr/>
            </a:pPr>
            <a:fld id="{7AD8B14E-67E0-4763-84C4-1A1E7BAC62DF}"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8B8C112D-CD45-498D-B711-AC5354742DF6}" type="slidenum">
              <a:rPr lang="en-US" altLang="en-US" smtClean="0"/>
              <a:pPr>
                <a:defRPr/>
              </a:pPr>
              <a:t>‹N°›</a:t>
            </a:fld>
            <a:endParaRPr lang="en-US" altLang="en-US"/>
          </a:p>
        </p:txBody>
      </p:sp>
      <p:sp>
        <p:nvSpPr>
          <p:cNvPr id="7" name="Text Box 43"/>
          <p:cNvSpPr txBox="1">
            <a:spLocks noChangeArrowheads="1"/>
          </p:cNvSpPr>
          <p:nvPr/>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3">
            <a:extLst>
              <a:ext uri="{FF2B5EF4-FFF2-40B4-BE49-F238E27FC236}">
                <a16:creationId xmlns:a16="http://schemas.microsoft.com/office/drawing/2014/main" id="{3E2714E5-0C38-4E70-84F1-EB88B31732FD}"/>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3">
            <a:extLst>
              <a:ext uri="{FF2B5EF4-FFF2-40B4-BE49-F238E27FC236}">
                <a16:creationId xmlns:a16="http://schemas.microsoft.com/office/drawing/2014/main" id="{E7205C9F-C7CD-4FF9-B80F-85E97A4312A6}"/>
              </a:ext>
            </a:extLst>
          </p:cNvPr>
          <p:cNvSpPr txBox="1">
            <a:spLocks noChangeArrowheads="1"/>
          </p:cNvSpPr>
          <p:nvPr userDrawn="1"/>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15833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fld id="{914AB739-32A9-426D-AEBA-A63C84234CDE}"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A0DAB16C-4F15-4A7A-A06A-CA540DD2E191}" type="slidenum">
              <a:rPr lang="en-US" altLang="en-US" smtClean="0"/>
              <a:pPr>
                <a:defRPr/>
              </a:pPr>
              <a:t>‹N°›</a:t>
            </a:fld>
            <a:endParaRPr lang="en-US" altLang="en-US"/>
          </a:p>
        </p:txBody>
      </p:sp>
    </p:spTree>
    <p:extLst>
      <p:ext uri="{BB962C8B-B14F-4D97-AF65-F5344CB8AC3E}">
        <p14:creationId xmlns:p14="http://schemas.microsoft.com/office/powerpoint/2010/main" val="292830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9FE0E895-D285-454D-9B9C-68431715838C}"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581BB03C-FD6B-4392-98A5-97EC70AAAFF4}" type="slidenum">
              <a:rPr lang="en-US" altLang="en-US" smtClean="0"/>
              <a:pPr>
                <a:defRPr/>
              </a:pPr>
              <a:t>‹N°›</a:t>
            </a:fld>
            <a:endParaRPr lang="en-US" altLang="en-US"/>
          </a:p>
        </p:txBody>
      </p:sp>
    </p:spTree>
    <p:extLst>
      <p:ext uri="{BB962C8B-B14F-4D97-AF65-F5344CB8AC3E}">
        <p14:creationId xmlns:p14="http://schemas.microsoft.com/office/powerpoint/2010/main" val="3408007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a:t>Modifiez le style du titre</a:t>
            </a:r>
            <a:endParaRPr lang="fr-CA"/>
          </a:p>
        </p:txBody>
      </p:sp>
      <p:sp>
        <p:nvSpPr>
          <p:cNvPr id="3" name="Espace réservé du graphique SmartArt 2"/>
          <p:cNvSpPr>
            <a:spLocks noGrp="1"/>
          </p:cNvSpPr>
          <p:nvPr>
            <p:ph type="dgm" idx="1"/>
          </p:nvPr>
        </p:nvSpPr>
        <p:spPr>
          <a:xfrm>
            <a:off x="457200" y="1981200"/>
            <a:ext cx="8229600" cy="3886200"/>
          </a:xfrm>
        </p:spPr>
        <p:txBody>
          <a:bodyPr/>
          <a:lstStyle/>
          <a:p>
            <a:pPr lvl="0"/>
            <a:r>
              <a:rPr lang="fr-FR" noProof="0"/>
              <a:t>Cliquez sur l'icône pour ajouter un graphique SmartArt</a:t>
            </a:r>
            <a:endParaRPr lang="fr-CA"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fr-CA"/>
          </a:p>
        </p:txBody>
      </p:sp>
      <p:sp>
        <p:nvSpPr>
          <p:cNvPr id="5" name="Rectangle 3"/>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9723E810-45F5-4384-8BC9-C71AE91F9572}" type="datetime1">
              <a:rPr lang="en-US" smtClean="0"/>
              <a:t>11/5/2023</a:t>
            </a:fld>
            <a:endParaRPr lang="en-US" altLang="en-US"/>
          </a:p>
        </p:txBody>
      </p:sp>
    </p:spTree>
    <p:extLst>
      <p:ext uri="{BB962C8B-B14F-4D97-AF65-F5344CB8AC3E}">
        <p14:creationId xmlns:p14="http://schemas.microsoft.com/office/powerpoint/2010/main" val="53348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457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5"/>
          <p:cNvSpPr>
            <a:spLocks noGrp="1" noChangeArrowheads="1"/>
          </p:cNvSpPr>
          <p:nvPr>
            <p:ph type="dt" sz="half" idx="10"/>
          </p:nvPr>
        </p:nvSpPr>
        <p:spPr>
          <a:ln/>
        </p:spPr>
        <p:txBody>
          <a:bodyPr/>
          <a:lstStyle>
            <a:lvl1pPr>
              <a:defRPr/>
            </a:lvl1pPr>
          </a:lstStyle>
          <a:p>
            <a:pPr>
              <a:defRPr/>
            </a:pPr>
            <a:fld id="{E3866633-D1A4-47A1-8BE5-A93F8CCE1D49}" type="datetime1">
              <a:rPr lang="en-US" smtClean="0"/>
              <a:t>11/5/2023</a:t>
            </a:fld>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Tree>
    <p:extLst>
      <p:ext uri="{BB962C8B-B14F-4D97-AF65-F5344CB8AC3E}">
        <p14:creationId xmlns:p14="http://schemas.microsoft.com/office/powerpoint/2010/main" val="130995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B28D34F3-DA36-45C8-8D98-1F6F568F77A0}"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7FEE665E-3450-413D-913D-057FF7C87532}" type="slidenum">
              <a:rPr lang="en-US" altLang="en-US" smtClean="0"/>
              <a:pPr>
                <a:defRPr/>
              </a:pPr>
              <a:t>‹N°›</a:t>
            </a:fld>
            <a:endParaRPr lang="en-US" altLang="en-US"/>
          </a:p>
        </p:txBody>
      </p:sp>
    </p:spTree>
    <p:extLst>
      <p:ext uri="{BB962C8B-B14F-4D97-AF65-F5344CB8AC3E}">
        <p14:creationId xmlns:p14="http://schemas.microsoft.com/office/powerpoint/2010/main" val="281153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fr-FR"/>
              <a:t>Modifiez le style du titre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a:defRPr/>
            </a:pPr>
            <a:fld id="{F0D680AB-F908-49F6-8D5E-D22C282DF577}"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B1F7837F-1D4D-4CA1-A8E1-5AD01247757E}" type="slidenum">
              <a:rPr lang="en-US" altLang="en-US" smtClean="0"/>
              <a:pPr>
                <a:defRPr/>
              </a:pPr>
              <a:t>‹N°›</a:t>
            </a:fld>
            <a:endParaRPr lang="en-US" altLang="en-US"/>
          </a:p>
        </p:txBody>
      </p:sp>
    </p:spTree>
    <p:extLst>
      <p:ext uri="{BB962C8B-B14F-4D97-AF65-F5344CB8AC3E}">
        <p14:creationId xmlns:p14="http://schemas.microsoft.com/office/powerpoint/2010/main" val="35711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defRPr/>
            </a:pPr>
            <a:fld id="{C72FD6C6-802F-43D0-B4A9-84B1AF9F02B6}"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E293F36-9297-4821-9A0C-D21D7A4CC37B}" type="slidenum">
              <a:rPr lang="en-US" altLang="en-US" smtClean="0"/>
              <a:pPr>
                <a:defRPr/>
              </a:pPr>
              <a:t>‹N°›</a:t>
            </a:fld>
            <a:endParaRPr lang="en-US" altLang="en-US"/>
          </a:p>
        </p:txBody>
      </p:sp>
    </p:spTree>
    <p:extLst>
      <p:ext uri="{BB962C8B-B14F-4D97-AF65-F5344CB8AC3E}">
        <p14:creationId xmlns:p14="http://schemas.microsoft.com/office/powerpoint/2010/main" val="216536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pPr>
              <a:defRPr/>
            </a:pPr>
            <a:fld id="{D88FB73D-8651-41E3-97B6-466F7DA7E4E5}" type="datetime1">
              <a:rPr lang="en-US" smtClean="0"/>
              <a:t>11/5/2023</a:t>
            </a:fld>
            <a:endParaRPr lang="en-US" alt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pPr>
              <a:defRPr/>
            </a:pPr>
            <a:fld id="{13095562-A83A-4D37-B267-CD729BC3FC17}" type="slidenum">
              <a:rPr lang="en-US" altLang="en-US" smtClean="0"/>
              <a:pPr>
                <a:defRPr/>
              </a:pPr>
              <a:t>‹N°›</a:t>
            </a:fld>
            <a:endParaRPr lang="en-US" altLang="en-US"/>
          </a:p>
        </p:txBody>
      </p:sp>
    </p:spTree>
    <p:extLst>
      <p:ext uri="{BB962C8B-B14F-4D97-AF65-F5344CB8AC3E}">
        <p14:creationId xmlns:p14="http://schemas.microsoft.com/office/powerpoint/2010/main" val="219209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pPr>
              <a:defRPr/>
            </a:pPr>
            <a:fld id="{40CE92BD-0A12-46B6-9799-94770E005DC3}" type="datetime1">
              <a:rPr lang="en-US" smtClean="0"/>
              <a:t>11/5/2023</a:t>
            </a:fld>
            <a:endParaRPr lang="en-US" alt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pPr>
              <a:defRPr/>
            </a:pPr>
            <a:fld id="{3B1E4088-4144-4531-AD60-E3883B742C1B}" type="slidenum">
              <a:rPr lang="en-US" altLang="en-US" smtClean="0"/>
              <a:pPr>
                <a:defRPr/>
              </a:pPr>
              <a:t>‹N°›</a:t>
            </a:fld>
            <a:endParaRPr lang="en-US" altLang="en-US"/>
          </a:p>
        </p:txBody>
      </p:sp>
    </p:spTree>
    <p:extLst>
      <p:ext uri="{BB962C8B-B14F-4D97-AF65-F5344CB8AC3E}">
        <p14:creationId xmlns:p14="http://schemas.microsoft.com/office/powerpoint/2010/main" val="150513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12FAB9-739D-40B0-8DAF-34C07240F054}" type="datetime1">
              <a:rPr lang="en-US" smtClean="0"/>
              <a:t>11/5/2023</a:t>
            </a:fld>
            <a:endParaRPr lang="en-US" alt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pPr>
              <a:defRPr/>
            </a:pPr>
            <a:fld id="{A3F0DE2A-C6FA-4F12-9420-08E7A0CB6A00}" type="slidenum">
              <a:rPr lang="en-US" altLang="en-US" smtClean="0"/>
              <a:pPr>
                <a:defRPr/>
              </a:pPr>
              <a:t>‹N°›</a:t>
            </a:fld>
            <a:endParaRPr lang="en-US" altLang="en-US"/>
          </a:p>
        </p:txBody>
      </p:sp>
    </p:spTree>
    <p:extLst>
      <p:ext uri="{BB962C8B-B14F-4D97-AF65-F5344CB8AC3E}">
        <p14:creationId xmlns:p14="http://schemas.microsoft.com/office/powerpoint/2010/main" val="105085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9331145C-7451-4B9E-A760-F835641B5073}"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F659703-B6A9-49AC-8B9A-8AC8E21B644D}" type="slidenum">
              <a:rPr lang="en-US" altLang="en-US" smtClean="0"/>
              <a:pPr>
                <a:defRPr/>
              </a:pPr>
              <a:t>‹N°›</a:t>
            </a:fld>
            <a:endParaRPr lang="en-US" altLang="en-US"/>
          </a:p>
        </p:txBody>
      </p:sp>
    </p:spTree>
    <p:extLst>
      <p:ext uri="{BB962C8B-B14F-4D97-AF65-F5344CB8AC3E}">
        <p14:creationId xmlns:p14="http://schemas.microsoft.com/office/powerpoint/2010/main" val="224444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fr-FR"/>
              <a:t>Modifiez le style du titre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C7E55113-B901-45E9-B1FC-4922DA1FB89F}"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F5EFF904-D263-465B-BDB0-083A7E2ACE75}" type="slidenum">
              <a:rPr lang="en-US" altLang="en-US" smtClean="0"/>
              <a:pPr>
                <a:defRPr/>
              </a:pPr>
              <a:t>‹N°›</a:t>
            </a:fld>
            <a:endParaRPr lang="en-US" altLang="en-US"/>
          </a:p>
        </p:txBody>
      </p:sp>
    </p:spTree>
    <p:extLst>
      <p:ext uri="{BB962C8B-B14F-4D97-AF65-F5344CB8AC3E}">
        <p14:creationId xmlns:p14="http://schemas.microsoft.com/office/powerpoint/2010/main" val="387641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C92B06-E5F2-439A-8E97-FD13C4EC9710}" type="datetime1">
              <a:rPr lang="en-US" smtClean="0"/>
              <a:t>11/5/2023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8EB5D8-1891-412D-8094-F73C42FC7F45}" type="slidenum">
              <a:rPr lang="en-US" altLang="en-US" smtClean="0"/>
              <a:pPr>
                <a:defRPr/>
              </a:pPr>
              <a:t>‹N°›</a:t>
            </a:fld>
            <a:endParaRPr lang="en-US" altLang="en-US"/>
          </a:p>
        </p:txBody>
      </p:sp>
      <p:sp>
        <p:nvSpPr>
          <p:cNvPr id="7" name="Text Box 40"/>
          <p:cNvSpPr txBox="1">
            <a:spLocks noChangeArrowheads="1"/>
          </p:cNvSpPr>
          <p:nvPr/>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0">
            <a:extLst>
              <a:ext uri="{FF2B5EF4-FFF2-40B4-BE49-F238E27FC236}">
                <a16:creationId xmlns:a16="http://schemas.microsoft.com/office/drawing/2014/main" id="{8420F1FA-9018-47E5-876D-49BA94BB90B1}"/>
              </a:ext>
            </a:extLst>
          </p:cNvPr>
          <p:cNvSpPr txBox="1">
            <a:spLocks noChangeArrowheads="1"/>
          </p:cNvSpPr>
          <p:nvPr/>
        </p:nvSpPr>
        <p:spPr bwMode="auto">
          <a:xfrm>
            <a:off x="2987675" y="6200775"/>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0">
            <a:extLst>
              <a:ext uri="{FF2B5EF4-FFF2-40B4-BE49-F238E27FC236}">
                <a16:creationId xmlns:a16="http://schemas.microsoft.com/office/drawing/2014/main" id="{FD5093A3-421D-4DC0-B19D-FDD8AD9F225A}"/>
              </a:ext>
            </a:extLst>
          </p:cNvPr>
          <p:cNvSpPr txBox="1">
            <a:spLocks noChangeArrowheads="1"/>
          </p:cNvSpPr>
          <p:nvPr userDrawn="1"/>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427187229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Layout" Target="../slideLayouts/slideLayout2.xml"/><Relationship Id="rId4" Type="http://schemas.openxmlformats.org/officeDocument/2006/relationships/tags" Target="../tags/tag51.xml"/></Relationships>
</file>

<file path=ppt/slides/_rels/slide1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Layout" Target="../slideLayouts/slideLayout2.xml"/><Relationship Id="rId4" Type="http://schemas.openxmlformats.org/officeDocument/2006/relationships/tags" Target="../tags/tag55.xml"/></Relationships>
</file>

<file path=ppt/slides/_rels/slide1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18.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2.xml"/><Relationship Id="rId5" Type="http://schemas.openxmlformats.org/officeDocument/2006/relationships/tags" Target="../tags/tag64.xml"/><Relationship Id="rId4" Type="http://schemas.openxmlformats.org/officeDocument/2006/relationships/tags" Target="../tags/tag63.xml"/></Relationships>
</file>

<file path=ppt/slides/_rels/slide19.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tags" Target="../tags/tag67.xml"/><Relationship Id="rId7"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0.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s>
</file>

<file path=ppt/slides/_rels/slide2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slideLayout" Target="../slideLayouts/slideLayout2.xml"/><Relationship Id="rId4" Type="http://schemas.openxmlformats.org/officeDocument/2006/relationships/tags" Target="../tags/tag88.xml"/></Relationships>
</file>

<file path=ppt/slides/_rels/slide25.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3.wmf"/><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3.wmf"/><Relationship Id="rId4"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tags" Target="../tags/tag112.xml"/><Relationship Id="rId26" Type="http://schemas.openxmlformats.org/officeDocument/2006/relationships/tags" Target="../tags/tag120.xml"/><Relationship Id="rId3" Type="http://schemas.openxmlformats.org/officeDocument/2006/relationships/tags" Target="../tags/tag97.xml"/><Relationship Id="rId21" Type="http://schemas.openxmlformats.org/officeDocument/2006/relationships/tags" Target="../tags/tag115.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tags" Target="../tags/tag119.xml"/><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tags" Target="../tags/tag114.xml"/><Relationship Id="rId29" Type="http://schemas.openxmlformats.org/officeDocument/2006/relationships/slideLayout" Target="../slideLayouts/slideLayout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tags" Target="../tags/tag118.xml"/><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tags" Target="../tags/tag117.xml"/><Relationship Id="rId28" Type="http://schemas.openxmlformats.org/officeDocument/2006/relationships/tags" Target="../tags/tag122.xml"/><Relationship Id="rId10" Type="http://schemas.openxmlformats.org/officeDocument/2006/relationships/tags" Target="../tags/tag104.xml"/><Relationship Id="rId19" Type="http://schemas.openxmlformats.org/officeDocument/2006/relationships/tags" Target="../tags/tag113.xml"/><Relationship Id="rId31" Type="http://schemas.openxmlformats.org/officeDocument/2006/relationships/image" Target="../media/image13.wmf"/><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tags" Target="../tags/tag116.xml"/><Relationship Id="rId27" Type="http://schemas.openxmlformats.org/officeDocument/2006/relationships/tags" Target="../tags/tag121.xml"/><Relationship Id="rId30" Type="http://schemas.openxmlformats.org/officeDocument/2006/relationships/notesSlide" Target="../notesSlides/notesSlide1.xml"/></Relationships>
</file>

<file path=ppt/slides/_rels/slide2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14.wmf"/><Relationship Id="rId5" Type="http://schemas.openxmlformats.org/officeDocument/2006/relationships/slideLayout" Target="../slideLayouts/slideLayout2.xml"/><Relationship Id="rId4" Type="http://schemas.openxmlformats.org/officeDocument/2006/relationships/tags" Target="../tags/tag132.xml"/></Relationships>
</file>

<file path=ppt/slides/_rels/slide31.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slideLayout" Target="../slideLayouts/slideLayout2.xml"/><Relationship Id="rId4" Type="http://schemas.openxmlformats.org/officeDocument/2006/relationships/tags" Target="../tags/tag136.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9" Type="http://schemas.openxmlformats.org/officeDocument/2006/relationships/image" Target="../media/image15.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s>
</file>

<file path=ppt/slides/_rels/slide34.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image" Target="../media/image16.png"/><Relationship Id="rId5" Type="http://schemas.openxmlformats.org/officeDocument/2006/relationships/slideLayout" Target="../slideLayouts/slideLayout6.xml"/><Relationship Id="rId4" Type="http://schemas.openxmlformats.org/officeDocument/2006/relationships/tags" Target="../tags/tag154.xml"/></Relationships>
</file>

<file path=ppt/slides/_rels/slide3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57.xml"/><Relationship Id="rId7" Type="http://schemas.openxmlformats.org/officeDocument/2006/relationships/tags" Target="../tags/tag710.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slideLayout" Target="../slideLayouts/slideLayout2.xml"/><Relationship Id="rId5" Type="http://schemas.openxmlformats.org/officeDocument/2006/relationships/tags" Target="../tags/tag159.xml"/><Relationship Id="rId10" Type="http://schemas.openxmlformats.org/officeDocument/2006/relationships/hyperlink" Target="http://unifiedtao-en.blogspot.com/2011/01/complexity-of-tao.html" TargetMode="External"/><Relationship Id="rId4" Type="http://schemas.openxmlformats.org/officeDocument/2006/relationships/tags" Target="../tags/tag158.xml"/><Relationship Id="rId9" Type="http://schemas.openxmlformats.org/officeDocument/2006/relationships/image" Target="../media/image17.jpeg"/></Relationships>
</file>

<file path=ppt/slides/_rels/slide36.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slideLayout" Target="../slideLayouts/slideLayout2.xml"/><Relationship Id="rId4" Type="http://schemas.openxmlformats.org/officeDocument/2006/relationships/tags" Target="../tags/tag163.xml"/></Relationships>
</file>

<file path=ppt/slides/_rels/slide37.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image" Target="../media/image18.pn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2.xml"/><Relationship Id="rId5" Type="http://schemas.openxmlformats.org/officeDocument/2006/relationships/tags" Target="../tags/tag171.xml"/><Relationship Id="rId4" Type="http://schemas.openxmlformats.org/officeDocument/2006/relationships/tags" Target="../tags/tag170.xml"/></Relationships>
</file>

<file path=ppt/slides/_rels/slide39.xml.rels><?xml version="1.0" encoding="UTF-8" standalone="yes"?>
<Relationships xmlns="http://schemas.openxmlformats.org/package/2006/relationships"><Relationship Id="rId3" Type="http://schemas.openxmlformats.org/officeDocument/2006/relationships/tags" Target="../tags/tag174.xml"/><Relationship Id="rId7" Type="http://schemas.openxmlformats.org/officeDocument/2006/relationships/image" Target="../media/image18.png"/><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slideLayout" Target="../slideLayouts/slideLayout2.xml"/><Relationship Id="rId5" Type="http://schemas.openxmlformats.org/officeDocument/2006/relationships/tags" Target="../tags/tag176.xml"/><Relationship Id="rId4" Type="http://schemas.openxmlformats.org/officeDocument/2006/relationships/tags" Target="../tags/tag175.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8.png"/><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slideLayout" Target="../slideLayouts/slideLayout2.xml"/><Relationship Id="rId5" Type="http://schemas.openxmlformats.org/officeDocument/2006/relationships/tags" Target="../tags/tag181.xml"/><Relationship Id="rId4" Type="http://schemas.openxmlformats.org/officeDocument/2006/relationships/tags" Target="../tags/tag180.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10" Type="http://schemas.openxmlformats.org/officeDocument/2006/relationships/image" Target="../media/image19.gif"/><Relationship Id="rId4" Type="http://schemas.openxmlformats.org/officeDocument/2006/relationships/tags" Target="../tags/tag185.xml"/><Relationship Id="rId9"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20.pn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s>
</file>

<file path=ppt/slides/_rels/slide47.xml.rels><?xml version="1.0" encoding="UTF-8" standalone="yes"?>
<Relationships xmlns="http://schemas.openxmlformats.org/package/2006/relationships"><Relationship Id="rId3" Type="http://schemas.openxmlformats.org/officeDocument/2006/relationships/tags" Target="../tags/tag208.xml"/><Relationship Id="rId7" Type="http://schemas.openxmlformats.org/officeDocument/2006/relationships/image" Target="../media/image22.png"/><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2.xml"/><Relationship Id="rId5" Type="http://schemas.openxmlformats.org/officeDocument/2006/relationships/tags" Target="../tags/tag210.xml"/><Relationship Id="rId4" Type="http://schemas.openxmlformats.org/officeDocument/2006/relationships/tags" Target="../tags/tag209.xml"/></Relationships>
</file>

<file path=ppt/slides/_rels/slide48.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image" Target="../media/image23.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2.xml"/><Relationship Id="rId5" Type="http://schemas.openxmlformats.org/officeDocument/2006/relationships/tags" Target="../tags/tag215.xml"/><Relationship Id="rId4" Type="http://schemas.openxmlformats.org/officeDocument/2006/relationships/tags" Target="../tags/tag214.xml"/></Relationships>
</file>

<file path=ppt/slides/_rels/slide49.xml.rels><?xml version="1.0" encoding="UTF-8" standalone="yes"?>
<Relationships xmlns="http://schemas.openxmlformats.org/package/2006/relationships"><Relationship Id="rId3" Type="http://schemas.openxmlformats.org/officeDocument/2006/relationships/tags" Target="../tags/tag218.xml"/><Relationship Id="rId7" Type="http://schemas.openxmlformats.org/officeDocument/2006/relationships/image" Target="../media/image24.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slideLayout" Target="../slideLayouts/slideLayout2.xml"/><Relationship Id="rId5" Type="http://schemas.openxmlformats.org/officeDocument/2006/relationships/tags" Target="../tags/tag220.xml"/><Relationship Id="rId4" Type="http://schemas.openxmlformats.org/officeDocument/2006/relationships/tags" Target="../tags/tag219.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4"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4"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image" Target="../media/image25.wmf"/><Relationship Id="rId5" Type="http://schemas.openxmlformats.org/officeDocument/2006/relationships/slideLayout" Target="../slideLayouts/slideLayout2.xml"/><Relationship Id="rId4" Type="http://schemas.openxmlformats.org/officeDocument/2006/relationships/tags" Target="../tags/tag230.xml"/></Relationships>
</file>

<file path=ppt/slides/_rels/slide53.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 Id="rId4"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4"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4"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26.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slideLayout" Target="../slideLayouts/slideLayout2.xml"/><Relationship Id="rId5" Type="http://schemas.openxmlformats.org/officeDocument/2006/relationships/tags" Target="../tags/tag244.xml"/><Relationship Id="rId4" Type="http://schemas.openxmlformats.org/officeDocument/2006/relationships/tags" Target="../tags/tag243.xml"/></Relationships>
</file>

<file path=ppt/slides/_rels/slide57.xml.rels><?xml version="1.0" encoding="UTF-8" standalone="yes"?>
<Relationships xmlns="http://schemas.openxmlformats.org/package/2006/relationships"><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 Id="rId4"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5" Type="http://schemas.openxmlformats.org/officeDocument/2006/relationships/slideLayout" Target="../slideLayouts/slideLayout2.xml"/><Relationship Id="rId4" Type="http://schemas.openxmlformats.org/officeDocument/2006/relationships/tags" Target="../tags/tag251.xml"/></Relationships>
</file>

<file path=ppt/slides/_rels/slide59.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5" Type="http://schemas.openxmlformats.org/officeDocument/2006/relationships/slideLayout" Target="../slideLayouts/slideLayout2.xml"/><Relationship Id="rId4" Type="http://schemas.openxmlformats.org/officeDocument/2006/relationships/tags" Target="../tags/tag255.xml"/></Relationships>
</file>

<file path=ppt/slides/_rels/slide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5" Type="http://schemas.openxmlformats.org/officeDocument/2006/relationships/slideLayout" Target="../slideLayouts/slideLayout2.xml"/><Relationship Id="rId4" Type="http://schemas.openxmlformats.org/officeDocument/2006/relationships/tags" Target="../tags/tag259.xml"/></Relationships>
</file>

<file path=ppt/slides/_rels/slide61.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slideLayout" Target="../slideLayouts/slideLayout2.xml"/><Relationship Id="rId4" Type="http://schemas.openxmlformats.org/officeDocument/2006/relationships/tags" Target="../tags/tag263.xml"/></Relationships>
</file>

<file path=ppt/slides/_rels/slide62.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5" Type="http://schemas.openxmlformats.org/officeDocument/2006/relationships/slideLayout" Target="../slideLayouts/slideLayout2.xml"/><Relationship Id="rId4" Type="http://schemas.openxmlformats.org/officeDocument/2006/relationships/tags" Target="../tags/tag267.xml"/></Relationships>
</file>

<file path=ppt/slides/_rels/slide63.xml.rels><?xml version="1.0" encoding="UTF-8" standalone="yes"?>
<Relationships xmlns="http://schemas.openxmlformats.org/package/2006/relationships"><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 Id="rId5" Type="http://schemas.openxmlformats.org/officeDocument/2006/relationships/slideLayout" Target="../slideLayouts/slideLayout2.xml"/><Relationship Id="rId4" Type="http://schemas.openxmlformats.org/officeDocument/2006/relationships/tags" Target="../tags/tag271.xml"/></Relationships>
</file>

<file path=ppt/slides/_rels/slide64.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5" Type="http://schemas.openxmlformats.org/officeDocument/2006/relationships/slideLayout" Target="../slideLayouts/slideLayout2.xml"/><Relationship Id="rId4" Type="http://schemas.openxmlformats.org/officeDocument/2006/relationships/tags" Target="../tags/tag275.xml"/></Relationships>
</file>

<file path=ppt/slides/_rels/slide65.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5" Type="http://schemas.openxmlformats.org/officeDocument/2006/relationships/slideLayout" Target="../slideLayouts/slideLayout2.xml"/><Relationship Id="rId4" Type="http://schemas.openxmlformats.org/officeDocument/2006/relationships/tags" Target="../tags/tag279.xml"/></Relationships>
</file>

<file path=ppt/slides/_rels/slide66.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slideLayout" Target="../slideLayouts/slideLayout2.xml"/><Relationship Id="rId4" Type="http://schemas.openxmlformats.org/officeDocument/2006/relationships/tags" Target="../tags/tag283.xml"/></Relationships>
</file>

<file path=ppt/slides/_rels/slide67.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5" Type="http://schemas.openxmlformats.org/officeDocument/2006/relationships/slideLayout" Target="../slideLayouts/slideLayout2.xml"/><Relationship Id="rId4" Type="http://schemas.openxmlformats.org/officeDocument/2006/relationships/tags" Target="../tags/tag287.xml"/></Relationships>
</file>

<file path=ppt/slides/_rels/slide68.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5" Type="http://schemas.openxmlformats.org/officeDocument/2006/relationships/image" Target="../media/image27.jpeg"/><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slideLayout" Target="../slideLayouts/slideLayout2.xml"/><Relationship Id="rId4" Type="http://schemas.openxmlformats.org/officeDocument/2006/relationships/tags" Target="../tags/tag294.xml"/></Relationships>
</file>

<file path=ppt/slides/_rels/slide7.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5.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4.wmf"/><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70.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 Id="rId5" Type="http://schemas.openxmlformats.org/officeDocument/2006/relationships/slideLayout" Target="../slideLayouts/slideLayout2.xml"/><Relationship Id="rId4" Type="http://schemas.openxmlformats.org/officeDocument/2006/relationships/tags" Target="../tags/tag298.xml"/></Relationships>
</file>

<file path=ppt/slides/_rels/slide71.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5" Type="http://schemas.openxmlformats.org/officeDocument/2006/relationships/slideLayout" Target="../slideLayouts/slideLayout2.xml"/><Relationship Id="rId4" Type="http://schemas.openxmlformats.org/officeDocument/2006/relationships/tags" Target="../tags/tag302.xml"/></Relationships>
</file>

<file path=ppt/slides/_rels/slide72.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5" Type="http://schemas.openxmlformats.org/officeDocument/2006/relationships/slideLayout" Target="../slideLayouts/slideLayout2.xml"/><Relationship Id="rId4" Type="http://schemas.openxmlformats.org/officeDocument/2006/relationships/tags" Target="../tags/tag306.xml"/></Relationships>
</file>

<file path=ppt/slides/_rels/slide73.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5" Type="http://schemas.openxmlformats.org/officeDocument/2006/relationships/slideLayout" Target="../slideLayouts/slideLayout2.xml"/><Relationship Id="rId4" Type="http://schemas.openxmlformats.org/officeDocument/2006/relationships/tags" Target="../tags/tag310.xml"/></Relationships>
</file>

<file path=ppt/slides/_rels/slide74.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5" Type="http://schemas.openxmlformats.org/officeDocument/2006/relationships/image" Target="../media/image28.jpeg"/><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 Id="rId5" Type="http://schemas.openxmlformats.org/officeDocument/2006/relationships/slideLayout" Target="../slideLayouts/slideLayout2.xml"/><Relationship Id="rId4" Type="http://schemas.openxmlformats.org/officeDocument/2006/relationships/tags" Target="../tags/tag317.xml"/></Relationships>
</file>

<file path=ppt/slides/_rels/slide76.xml.rels><?xml version="1.0" encoding="UTF-8" standalone="yes"?>
<Relationships xmlns="http://schemas.openxmlformats.org/package/2006/relationships"><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 Id="rId5" Type="http://schemas.openxmlformats.org/officeDocument/2006/relationships/slideLayout" Target="../slideLayouts/slideLayout2.xml"/><Relationship Id="rId4" Type="http://schemas.openxmlformats.org/officeDocument/2006/relationships/tags" Target="../tags/tag321.xml"/></Relationships>
</file>

<file path=ppt/slides/_rels/slide77.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5" Type="http://schemas.openxmlformats.org/officeDocument/2006/relationships/slideLayout" Target="../slideLayouts/slideLayout2.xml"/><Relationship Id="rId4" Type="http://schemas.openxmlformats.org/officeDocument/2006/relationships/tags" Target="../tags/tag325.xml"/></Relationships>
</file>

<file path=ppt/slides/_rels/slide78.xml.rels><?xml version="1.0" encoding="UTF-8" standalone="yes"?>
<Relationships xmlns="http://schemas.openxmlformats.org/package/2006/relationships"><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 Id="rId5" Type="http://schemas.openxmlformats.org/officeDocument/2006/relationships/slideLayout" Target="../slideLayouts/slideLayout2.xml"/><Relationship Id="rId4" Type="http://schemas.openxmlformats.org/officeDocument/2006/relationships/tags" Target="../tags/tag329.xml"/></Relationships>
</file>

<file path=ppt/slides/_rels/slide79.xml.rels><?xml version="1.0" encoding="UTF-8" standalone="yes"?>
<Relationships xmlns="http://schemas.openxmlformats.org/package/2006/relationships"><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 Id="rId5" Type="http://schemas.openxmlformats.org/officeDocument/2006/relationships/slideLayout" Target="../slideLayouts/slideLayout2.xml"/><Relationship Id="rId4" Type="http://schemas.openxmlformats.org/officeDocument/2006/relationships/tags" Target="../tags/tag333.xml"/></Relationships>
</file>

<file path=ppt/slides/_rels/slide8.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tags" Target="../tags/tag27.xml"/></Relationships>
</file>

<file path=ppt/slides/_rels/slide80.xml.rels><?xml version="1.0" encoding="UTF-8" standalone="yes"?>
<Relationships xmlns="http://schemas.openxmlformats.org/package/2006/relationships"><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 Id="rId5" Type="http://schemas.openxmlformats.org/officeDocument/2006/relationships/slideLayout" Target="../slideLayouts/slideLayout2.xml"/><Relationship Id="rId4" Type="http://schemas.openxmlformats.org/officeDocument/2006/relationships/tags" Target="../tags/tag337.xml"/></Relationships>
</file>

<file path=ppt/slides/_rels/slide81.xml.rels><?xml version="1.0" encoding="UTF-8" standalone="yes"?>
<Relationships xmlns="http://schemas.openxmlformats.org/package/2006/relationships"><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 Id="rId5" Type="http://schemas.openxmlformats.org/officeDocument/2006/relationships/slideLayout" Target="../slideLayouts/slideLayout2.xml"/><Relationship Id="rId4" Type="http://schemas.openxmlformats.org/officeDocument/2006/relationships/tags" Target="../tags/tag341.xml"/></Relationships>
</file>

<file path=ppt/slides/_rels/slide82.xml.rels><?xml version="1.0" encoding="UTF-8" standalone="yes"?>
<Relationships xmlns="http://schemas.openxmlformats.org/package/2006/relationships"><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 Id="rId5" Type="http://schemas.openxmlformats.org/officeDocument/2006/relationships/slideLayout" Target="../slideLayouts/slideLayout2.xml"/><Relationship Id="rId4" Type="http://schemas.openxmlformats.org/officeDocument/2006/relationships/tags" Target="../tags/tag345.xml"/></Relationships>
</file>

<file path=ppt/slides/_rels/slide83.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 Id="rId5" Type="http://schemas.openxmlformats.org/officeDocument/2006/relationships/slideLayout" Target="../slideLayouts/slideLayout2.xml"/><Relationship Id="rId4" Type="http://schemas.openxmlformats.org/officeDocument/2006/relationships/tags" Target="../tags/tag349.xml"/></Relationships>
</file>

<file path=ppt/slides/_rels/slide84.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 Id="rId5" Type="http://schemas.openxmlformats.org/officeDocument/2006/relationships/slideLayout" Target="../slideLayouts/slideLayout2.xml"/><Relationship Id="rId4" Type="http://schemas.openxmlformats.org/officeDocument/2006/relationships/tags" Target="../tags/tag353.xml"/></Relationships>
</file>

<file path=ppt/slides/_rels/slide85.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 Id="rId5" Type="http://schemas.openxmlformats.org/officeDocument/2006/relationships/slideLayout" Target="../slideLayouts/slideLayout2.xml"/><Relationship Id="rId4" Type="http://schemas.openxmlformats.org/officeDocument/2006/relationships/tags" Target="../tags/tag357.xml"/></Relationships>
</file>

<file path=ppt/slides/_rels/slide86.xml.rels><?xml version="1.0" encoding="UTF-8" standalone="yes"?>
<Relationships xmlns="http://schemas.openxmlformats.org/package/2006/relationships"><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 Id="rId5" Type="http://schemas.openxmlformats.org/officeDocument/2006/relationships/slideLayout" Target="../slideLayouts/slideLayout2.xml"/><Relationship Id="rId4" Type="http://schemas.openxmlformats.org/officeDocument/2006/relationships/tags" Target="../tags/tag361.xml"/></Relationships>
</file>

<file path=ppt/slides/_rels/slide87.xml.rels><?xml version="1.0" encoding="UTF-8" standalone="yes"?>
<Relationships xmlns="http://schemas.openxmlformats.org/package/2006/relationships"><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 Id="rId5" Type="http://schemas.openxmlformats.org/officeDocument/2006/relationships/slideLayout" Target="../slideLayouts/slideLayout2.xml"/><Relationship Id="rId4" Type="http://schemas.openxmlformats.org/officeDocument/2006/relationships/tags" Target="../tags/tag365.xml"/></Relationships>
</file>

<file path=ppt/slides/_rels/slide88.xml.rels><?xml version="1.0" encoding="UTF-8" standalone="yes"?>
<Relationships xmlns="http://schemas.openxmlformats.org/package/2006/relationships"><Relationship Id="rId3" Type="http://schemas.openxmlformats.org/officeDocument/2006/relationships/tags" Target="../tags/tag368.xml"/><Relationship Id="rId2" Type="http://schemas.openxmlformats.org/officeDocument/2006/relationships/tags" Target="../tags/tag367.xml"/><Relationship Id="rId1" Type="http://schemas.openxmlformats.org/officeDocument/2006/relationships/tags" Target="../tags/tag366.xml"/><Relationship Id="rId5" Type="http://schemas.openxmlformats.org/officeDocument/2006/relationships/image" Target="../media/image29.jpeg"/><Relationship Id="rId4"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tags" Target="../tags/tag369.xml"/><Relationship Id="rId5" Type="http://schemas.openxmlformats.org/officeDocument/2006/relationships/slideLayout" Target="../slideLayouts/slideLayout2.xml"/><Relationship Id="rId4" Type="http://schemas.openxmlformats.org/officeDocument/2006/relationships/tags" Target="../tags/tag372.xml"/></Relationships>
</file>

<file path=ppt/slides/_rels/slide9.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8.jpg"/><Relationship Id="rId4"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 Id="rId5" Type="http://schemas.openxmlformats.org/officeDocument/2006/relationships/slideLayout" Target="../slideLayouts/slideLayout2.xml"/><Relationship Id="rId4" Type="http://schemas.openxmlformats.org/officeDocument/2006/relationships/tags" Target="../tags/tag376.xml"/></Relationships>
</file>

<file path=ppt/slides/_rels/slide91.xml.rels><?xml version="1.0" encoding="UTF-8" standalone="yes"?>
<Relationships xmlns="http://schemas.openxmlformats.org/package/2006/relationships"><Relationship Id="rId8" Type="http://schemas.openxmlformats.org/officeDocument/2006/relationships/hyperlink" Target="https://medium.com/intuz/top-10-automated-testing-tools-for-mobile-apps-8d9380e1757f" TargetMode="External"/><Relationship Id="rId3" Type="http://schemas.openxmlformats.org/officeDocument/2006/relationships/tags" Target="../tags/tag379.xml"/><Relationship Id="rId7" Type="http://schemas.openxmlformats.org/officeDocument/2006/relationships/hyperlink" Target="https://www.logigear.com/blog/test-automation/12-best-automation-tools-for-desktop-apps-in-2020/" TargetMode="External"/><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hyperlink" Target="http://www.aptest.com/resources.html" TargetMode="External"/><Relationship Id="rId5" Type="http://schemas.openxmlformats.org/officeDocument/2006/relationships/slideLayout" Target="../slideLayouts/slideLayout2.xml"/><Relationship Id="rId10" Type="http://schemas.openxmlformats.org/officeDocument/2006/relationships/hyperlink" Target="https://www.softwaretestinghelp.com/15-best-test-management-tools-for-software-testers/" TargetMode="External"/><Relationship Id="rId4" Type="http://schemas.openxmlformats.org/officeDocument/2006/relationships/tags" Target="../tags/tag380.xml"/><Relationship Id="rId9" Type="http://schemas.openxmlformats.org/officeDocument/2006/relationships/hyperlink" Target="https://www.softwaretestinghelp.com/most-popular-web-application-testing-tools/" TargetMode="External"/></Relationships>
</file>

<file path=ppt/slides/_rels/slide92.xml.rels><?xml version="1.0" encoding="UTF-8" standalone="yes"?>
<Relationships xmlns="http://schemas.openxmlformats.org/package/2006/relationships"><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image" Target="../media/image30.wmf"/><Relationship Id="rId5" Type="http://schemas.openxmlformats.org/officeDocument/2006/relationships/slideLayout" Target="../slideLayouts/slideLayout2.xml"/><Relationship Id="rId4" Type="http://schemas.openxmlformats.org/officeDocument/2006/relationships/tags" Target="../tags/tag384.xml"/></Relationships>
</file>

<file path=ppt/slides/_rels/slide93.xml.rels><?xml version="1.0" encoding="UTF-8" standalone="yes"?>
<Relationships xmlns="http://schemas.openxmlformats.org/package/2006/relationships"><Relationship Id="rId3" Type="http://schemas.openxmlformats.org/officeDocument/2006/relationships/tags" Target="../tags/tag387.xml"/><Relationship Id="rId7" Type="http://schemas.openxmlformats.org/officeDocument/2006/relationships/image" Target="../media/image13.wmf"/><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tags" Target="../tags/tag388.xml"/><Relationship Id="rId4"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 Id="rId5" Type="http://schemas.openxmlformats.org/officeDocument/2006/relationships/slideLayout" Target="../slideLayouts/slideLayout2.xml"/><Relationship Id="rId4" Type="http://schemas.openxmlformats.org/officeDocument/2006/relationships/tags" Target="../tags/tag394.xml"/></Relationships>
</file>

<file path=ppt/slides/_rels/slide96.xml.rels><?xml version="1.0" encoding="UTF-8" standalone="yes"?>
<Relationships xmlns="http://schemas.openxmlformats.org/package/2006/relationships"><Relationship Id="rId8" Type="http://schemas.openxmlformats.org/officeDocument/2006/relationships/tags" Target="../tags/tag402.xml"/><Relationship Id="rId13" Type="http://schemas.openxmlformats.org/officeDocument/2006/relationships/tags" Target="../tags/tag407.xml"/><Relationship Id="rId18" Type="http://schemas.openxmlformats.org/officeDocument/2006/relationships/tags" Target="../tags/tag412.xml"/><Relationship Id="rId26" Type="http://schemas.openxmlformats.org/officeDocument/2006/relationships/tags" Target="../tags/tag420.xml"/><Relationship Id="rId3" Type="http://schemas.openxmlformats.org/officeDocument/2006/relationships/tags" Target="../tags/tag397.xml"/><Relationship Id="rId21" Type="http://schemas.openxmlformats.org/officeDocument/2006/relationships/tags" Target="../tags/tag415.xml"/><Relationship Id="rId7" Type="http://schemas.openxmlformats.org/officeDocument/2006/relationships/tags" Target="../tags/tag401.xml"/><Relationship Id="rId12" Type="http://schemas.openxmlformats.org/officeDocument/2006/relationships/tags" Target="../tags/tag406.xml"/><Relationship Id="rId17" Type="http://schemas.openxmlformats.org/officeDocument/2006/relationships/tags" Target="../tags/tag411.xml"/><Relationship Id="rId25" Type="http://schemas.openxmlformats.org/officeDocument/2006/relationships/tags" Target="../tags/tag419.xml"/><Relationship Id="rId2" Type="http://schemas.openxmlformats.org/officeDocument/2006/relationships/tags" Target="../tags/tag396.xml"/><Relationship Id="rId16" Type="http://schemas.openxmlformats.org/officeDocument/2006/relationships/tags" Target="../tags/tag410.xml"/><Relationship Id="rId20" Type="http://schemas.openxmlformats.org/officeDocument/2006/relationships/tags" Target="../tags/tag414.xml"/><Relationship Id="rId1" Type="http://schemas.openxmlformats.org/officeDocument/2006/relationships/tags" Target="../tags/tag395.xml"/><Relationship Id="rId6" Type="http://schemas.openxmlformats.org/officeDocument/2006/relationships/tags" Target="../tags/tag400.xml"/><Relationship Id="rId11" Type="http://schemas.openxmlformats.org/officeDocument/2006/relationships/tags" Target="../tags/tag405.xml"/><Relationship Id="rId24" Type="http://schemas.openxmlformats.org/officeDocument/2006/relationships/tags" Target="../tags/tag418.xml"/><Relationship Id="rId5" Type="http://schemas.openxmlformats.org/officeDocument/2006/relationships/tags" Target="../tags/tag399.xml"/><Relationship Id="rId15" Type="http://schemas.openxmlformats.org/officeDocument/2006/relationships/tags" Target="../tags/tag409.xml"/><Relationship Id="rId23" Type="http://schemas.openxmlformats.org/officeDocument/2006/relationships/tags" Target="../tags/tag417.xml"/><Relationship Id="rId28" Type="http://schemas.openxmlformats.org/officeDocument/2006/relationships/slideLayout" Target="../slideLayouts/slideLayout2.xml"/><Relationship Id="rId10" Type="http://schemas.openxmlformats.org/officeDocument/2006/relationships/tags" Target="../tags/tag404.xml"/><Relationship Id="rId19" Type="http://schemas.openxmlformats.org/officeDocument/2006/relationships/tags" Target="../tags/tag413.xml"/><Relationship Id="rId4" Type="http://schemas.openxmlformats.org/officeDocument/2006/relationships/tags" Target="../tags/tag398.xml"/><Relationship Id="rId9" Type="http://schemas.openxmlformats.org/officeDocument/2006/relationships/tags" Target="../tags/tag403.xml"/><Relationship Id="rId14" Type="http://schemas.openxmlformats.org/officeDocument/2006/relationships/tags" Target="../tags/tag408.xml"/><Relationship Id="rId22" Type="http://schemas.openxmlformats.org/officeDocument/2006/relationships/tags" Target="../tags/tag416.xml"/><Relationship Id="rId27" Type="http://schemas.openxmlformats.org/officeDocument/2006/relationships/tags" Target="../tags/tag421.xml"/></Relationships>
</file>

<file path=ppt/slides/_rels/slide97.xml.rels><?xml version="1.0" encoding="UTF-8" standalone="yes"?>
<Relationships xmlns="http://schemas.openxmlformats.org/package/2006/relationships"><Relationship Id="rId3" Type="http://schemas.openxmlformats.org/officeDocument/2006/relationships/tags" Target="../tags/tag424.xml"/><Relationship Id="rId7" Type="http://schemas.openxmlformats.org/officeDocument/2006/relationships/image" Target="../media/image31.png"/><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slideLayout" Target="../slideLayouts/slideLayout2.xml"/><Relationship Id="rId5" Type="http://schemas.openxmlformats.org/officeDocument/2006/relationships/tags" Target="../tags/tag426.xml"/><Relationship Id="rId4" Type="http://schemas.openxmlformats.org/officeDocument/2006/relationships/tags" Target="../tags/tag425.xml"/></Relationships>
</file>

<file path=ppt/slides/_rels/slide98.xml.rels><?xml version="1.0" encoding="UTF-8" standalone="yes"?>
<Relationships xmlns="http://schemas.openxmlformats.org/package/2006/relationships"><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 Id="rId5" Type="http://schemas.openxmlformats.org/officeDocument/2006/relationships/slideLayout" Target="../slideLayouts/slideLayout2.xml"/><Relationship Id="rId4" Type="http://schemas.openxmlformats.org/officeDocument/2006/relationships/tags" Target="../tags/tag430.xml"/></Relationships>
</file>

<file path=ppt/slides/_rels/slide99.xml.rels><?xml version="1.0" encoding="UTF-8" standalone="yes"?>
<Relationships xmlns="http://schemas.openxmlformats.org/package/2006/relationships"><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 Id="rId5" Type="http://schemas.openxmlformats.org/officeDocument/2006/relationships/slideLayout" Target="../slideLayouts/slideLayout2.xml"/><Relationship Id="rId4" Type="http://schemas.openxmlformats.org/officeDocument/2006/relationships/tags" Target="../tags/tag4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ctrTitle"/>
            <p:custDataLst>
              <p:tags r:id="rId1"/>
            </p:custDataLst>
          </p:nvPr>
        </p:nvSpPr>
        <p:spPr>
          <a:xfrm>
            <a:off x="222325" y="762000"/>
            <a:ext cx="6329895" cy="2667000"/>
          </a:xfrm>
        </p:spPr>
        <p:txBody>
          <a:bodyPr>
            <a:normAutofit/>
          </a:bodyPr>
          <a:lstStyle/>
          <a:p>
            <a:r>
              <a:rPr lang="fr-CA" altLang="fr-FR" dirty="0"/>
              <a:t>Stratégies et techniques de test</a:t>
            </a:r>
            <a:endParaRPr lang="en-US" dirty="0"/>
          </a:p>
        </p:txBody>
      </p:sp>
      <p:sp>
        <p:nvSpPr>
          <p:cNvPr id="8" name="Rectangle 7">
            <a:extLst>
              <a:ext uri="{FF2B5EF4-FFF2-40B4-BE49-F238E27FC236}">
                <a16:creationId xmlns:a16="http://schemas.microsoft.com/office/drawing/2014/main" id="{07121619-E532-4AC1-906D-91A76E2BA783}"/>
              </a:ext>
            </a:extLst>
          </p:cNvPr>
          <p:cNvSpPr>
            <a:spLocks noGrp="1" noChangeArrowheads="1"/>
          </p:cNvSpPr>
          <p:nvPr>
            <p:ph type="subTitle" idx="1"/>
            <p:custDataLst>
              <p:tags r:id="rId2"/>
            </p:custDataLst>
          </p:nvPr>
        </p:nvSpPr>
        <p:spPr>
          <a:xfrm>
            <a:off x="228600" y="3810000"/>
            <a:ext cx="8231832" cy="2133600"/>
          </a:xfrm>
        </p:spPr>
        <p:txBody>
          <a:bodyPr>
            <a:normAutofit lnSpcReduction="10000"/>
          </a:bodyPr>
          <a:lstStyle/>
          <a:p>
            <a:r>
              <a:rPr lang="fr-CA" dirty="0"/>
              <a:t>INF33307</a:t>
            </a:r>
            <a:br>
              <a:rPr lang="fr-CA" dirty="0"/>
            </a:br>
            <a:r>
              <a:rPr lang="fr-CA" dirty="0"/>
              <a:t>Assurance de la qualité et gestion de projets informatiques</a:t>
            </a:r>
          </a:p>
          <a:p>
            <a:pPr algn="ctr"/>
            <a:r>
              <a:rPr lang="fr-CA" dirty="0"/>
              <a:t>				Ismaïl Khriss</a:t>
            </a:r>
            <a:endParaRPr lang="en-US" dirty="0"/>
          </a:p>
        </p:txBody>
      </p:sp>
    </p:spTree>
    <p:extLst>
      <p:ext uri="{BB962C8B-B14F-4D97-AF65-F5344CB8AC3E}">
        <p14:creationId xmlns:p14="http://schemas.microsoft.com/office/powerpoint/2010/main" val="251876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altLang="fr-FR" dirty="0"/>
              <a:t>Quand le test est-il terminé?</a:t>
            </a:r>
            <a:endParaRPr lang="fr-CA" i="1" dirty="0"/>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10</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4"/>
            <a:ext cx="8686800" cy="4257374"/>
          </a:xfrm>
        </p:spPr>
        <p:txBody>
          <a:bodyPr>
            <a:normAutofit lnSpcReduction="10000"/>
          </a:bodyPr>
          <a:lstStyle/>
          <a:p>
            <a:r>
              <a:rPr lang="fr-CA" altLang="fr-FR" sz="2400" dirty="0"/>
              <a:t>Vous n’avez jamais terminé les tests; la charge passe simplement de l'ingénieur logiciel à l’utilisateur final (</a:t>
            </a:r>
            <a:r>
              <a:rPr lang="fr-CA" altLang="fr-FR" sz="2400" b="1" dirty="0"/>
              <a:t>mauvais</a:t>
            </a:r>
            <a:r>
              <a:rPr lang="fr-CA" altLang="fr-FR" sz="2400" dirty="0"/>
              <a:t>)</a:t>
            </a:r>
            <a:endParaRPr lang="fr-CA" altLang="fr-FR" sz="2600" dirty="0"/>
          </a:p>
          <a:p>
            <a:r>
              <a:rPr lang="fr-CA" altLang="fr-FR" sz="2400" dirty="0"/>
              <a:t>Vous avez terminé les tests lorsque vous manquez de temps ou d’argent (</a:t>
            </a:r>
            <a:r>
              <a:rPr lang="fr-CA" altLang="fr-FR" sz="2400" b="1" dirty="0"/>
              <a:t>mauvais</a:t>
            </a:r>
            <a:r>
              <a:rPr lang="fr-CA" altLang="fr-FR" sz="2400" dirty="0"/>
              <a:t>)</a:t>
            </a:r>
          </a:p>
          <a:p>
            <a:r>
              <a:rPr lang="fr-CA" altLang="fr-FR" sz="2400" dirty="0"/>
              <a:t>L’approche d’</a:t>
            </a:r>
            <a:r>
              <a:rPr lang="fr-CA" altLang="fr-FR" sz="2400" b="1" dirty="0"/>
              <a:t>assurance qualité statistique</a:t>
            </a:r>
            <a:r>
              <a:rPr lang="fr-CA" altLang="fr-FR" sz="2400" dirty="0"/>
              <a:t> suggère d’exécuter des tests dérivés d’un échantillon statistique de toutes les exécutions de programmes possibles par tous les utilisateurs ciblés</a:t>
            </a:r>
          </a:p>
          <a:p>
            <a:r>
              <a:rPr lang="fr-CA" altLang="fr-FR" sz="2400" dirty="0"/>
              <a:t>En collectant des métriques lors des tests de logiciels et en utilisant les modèles statistiques existants, il est possible de développer des </a:t>
            </a:r>
            <a:r>
              <a:rPr lang="fr-CA" altLang="fr-FR" sz="2400" b="1" dirty="0"/>
              <a:t>directives significatives </a:t>
            </a:r>
            <a:r>
              <a:rPr lang="fr-CA" altLang="fr-FR" sz="2400" dirty="0"/>
              <a:t>pour répondre à la question: «Quand avons-nous terminé les tests?»</a:t>
            </a:r>
          </a:p>
        </p:txBody>
      </p:sp>
    </p:spTree>
    <p:extLst>
      <p:ext uri="{BB962C8B-B14F-4D97-AF65-F5344CB8AC3E}">
        <p14:creationId xmlns:p14="http://schemas.microsoft.com/office/powerpoint/2010/main" val="307627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altLang="fr-FR" dirty="0"/>
              <a:t>Planification des tests</a:t>
            </a:r>
            <a:endParaRPr lang="fr-CA" i="1" dirty="0"/>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11</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3"/>
            <a:ext cx="8686800" cy="5317601"/>
          </a:xfrm>
        </p:spPr>
        <p:txBody>
          <a:bodyPr>
            <a:noAutofit/>
          </a:bodyPr>
          <a:lstStyle/>
          <a:p>
            <a:pPr marL="457200" indent="-457200">
              <a:buFont typeface="+mj-lt"/>
              <a:buAutoNum type="arabicPeriod"/>
            </a:pPr>
            <a:r>
              <a:rPr lang="fr-CA" altLang="fr-FR" sz="2300" dirty="0"/>
              <a:t>Spécifiez les exigences du produit de manière quantifiable bien avant le début des tests</a:t>
            </a:r>
          </a:p>
          <a:p>
            <a:pPr marL="457200" indent="-457200">
              <a:buFont typeface="+mj-lt"/>
              <a:buAutoNum type="arabicPeriod"/>
            </a:pPr>
            <a:r>
              <a:rPr lang="fr-CA" altLang="fr-FR" sz="2300" dirty="0"/>
              <a:t>Énoncez explicitement les objectifs des tests</a:t>
            </a:r>
          </a:p>
          <a:p>
            <a:pPr marL="457200" indent="-457200">
              <a:buFont typeface="+mj-lt"/>
              <a:buAutoNum type="arabicPeriod"/>
            </a:pPr>
            <a:r>
              <a:rPr lang="fr-CA" altLang="fr-FR" sz="2300" dirty="0"/>
              <a:t>Comprendre les utilisateurs du logiciel et développer un profil pour chaque catégorie d’utilisateurs</a:t>
            </a:r>
          </a:p>
          <a:p>
            <a:pPr marL="457200" indent="-457200">
              <a:buFont typeface="+mj-lt"/>
              <a:buAutoNum type="arabicPeriod"/>
            </a:pPr>
            <a:r>
              <a:rPr lang="fr-CA" altLang="fr-FR" sz="2300" dirty="0"/>
              <a:t>Élaborez un plan de test qui met l’accent sur les «tests à cycle rapide»</a:t>
            </a:r>
          </a:p>
          <a:p>
            <a:pPr marL="457200" indent="-457200">
              <a:buFont typeface="+mj-lt"/>
              <a:buAutoNum type="arabicPeriod"/>
            </a:pPr>
            <a:r>
              <a:rPr lang="fr-CA" altLang="fr-FR" sz="2300" dirty="0"/>
              <a:t>Construisez un logiciel «robuste» conçu pour se tester</a:t>
            </a:r>
          </a:p>
          <a:p>
            <a:pPr marL="457200" indent="-457200">
              <a:buFont typeface="+mj-lt"/>
              <a:buAutoNum type="arabicPeriod"/>
            </a:pPr>
            <a:r>
              <a:rPr lang="fr-CA" altLang="fr-FR" sz="2300" dirty="0"/>
              <a:t>Utilisez des revues techniques efficaces comme filtre avant les tests</a:t>
            </a:r>
          </a:p>
          <a:p>
            <a:pPr marL="457200" indent="-457200">
              <a:buFont typeface="+mj-lt"/>
              <a:buAutoNum type="arabicPeriod"/>
            </a:pPr>
            <a:r>
              <a:rPr lang="fr-CA" altLang="fr-FR" sz="2300" dirty="0"/>
              <a:t>Effectuer des revues techniques pour évaluer la stratégie de test et les cas de test eux-mêmes</a:t>
            </a:r>
          </a:p>
          <a:p>
            <a:pPr marL="457200" indent="-457200">
              <a:buFont typeface="+mj-lt"/>
              <a:buAutoNum type="arabicPeriod"/>
            </a:pPr>
            <a:r>
              <a:rPr lang="fr-CA" altLang="fr-FR" sz="2300" dirty="0"/>
              <a:t>Développer une approche d’amélioration continue du processus de test</a:t>
            </a:r>
          </a:p>
        </p:txBody>
      </p:sp>
    </p:spTree>
    <p:extLst>
      <p:ext uri="{BB962C8B-B14F-4D97-AF65-F5344CB8AC3E}">
        <p14:creationId xmlns:p14="http://schemas.microsoft.com/office/powerpoint/2010/main" val="384853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altLang="fr-FR" dirty="0"/>
              <a:t>Tenue des registres de test</a:t>
            </a:r>
            <a:endParaRPr lang="fr-CA" i="1" dirty="0"/>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12</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4"/>
            <a:ext cx="8686800" cy="4257374"/>
          </a:xfrm>
        </p:spPr>
        <p:txBody>
          <a:bodyPr>
            <a:noAutofit/>
          </a:bodyPr>
          <a:lstStyle/>
          <a:p>
            <a:r>
              <a:rPr lang="fr-CA" altLang="fr-FR" sz="2400" dirty="0"/>
              <a:t>Plusieurs outils sont disponibles pour tenir des registres de test:</a:t>
            </a:r>
          </a:p>
          <a:p>
            <a:pPr lvl="1"/>
            <a:r>
              <a:rPr lang="fr-CA" altLang="fr-FR" sz="2000" dirty="0"/>
              <a:t>Décrit brièvement le cas de test</a:t>
            </a:r>
          </a:p>
          <a:p>
            <a:pPr lvl="1"/>
            <a:r>
              <a:rPr lang="fr-CA" altLang="fr-FR" sz="2000" dirty="0"/>
              <a:t>Contient un pointeur vers l’exigence en cours de test</a:t>
            </a:r>
          </a:p>
          <a:p>
            <a:pPr lvl="1"/>
            <a:r>
              <a:rPr lang="fr-CA" altLang="fr-FR" sz="2000" dirty="0"/>
              <a:t>Contient la sortie attendue des données du cas de test ou des critères de réussite</a:t>
            </a:r>
          </a:p>
          <a:p>
            <a:pPr lvl="1"/>
            <a:r>
              <a:rPr lang="fr-CA" altLang="fr-FR" sz="2000" dirty="0"/>
              <a:t>Indiquez si le test a été réussi ou échoué</a:t>
            </a:r>
          </a:p>
          <a:p>
            <a:pPr lvl="1"/>
            <a:r>
              <a:rPr lang="fr-CA" altLang="fr-FR" sz="2000" dirty="0"/>
              <a:t>Dates d’exécution du cas de test</a:t>
            </a:r>
          </a:p>
          <a:p>
            <a:pPr lvl="1"/>
            <a:r>
              <a:rPr lang="fr-CA" altLang="fr-FR" sz="2000" dirty="0"/>
              <a:t>Doit avoir de la place pour les commentaires sur les raisons pour lesquelles un test a échoué (aide au débogage)</a:t>
            </a:r>
          </a:p>
        </p:txBody>
      </p:sp>
    </p:spTree>
    <p:extLst>
      <p:ext uri="{BB962C8B-B14F-4D97-AF65-F5344CB8AC3E}">
        <p14:creationId xmlns:p14="http://schemas.microsoft.com/office/powerpoint/2010/main" val="405817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Bonnes pratiques pour la rédaction d’un cas de test</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fontScale="62500" lnSpcReduction="20000"/>
          </a:bodyPr>
          <a:lstStyle/>
          <a:p>
            <a:r>
              <a:rPr lang="fr-CA" sz="3100" dirty="0"/>
              <a:t>Un cas de test doit être :</a:t>
            </a:r>
          </a:p>
          <a:p>
            <a:pPr lvl="1"/>
            <a:r>
              <a:rPr lang="fr-CA" sz="2600" dirty="0"/>
              <a:t>Facile à comprendre et à exécuter</a:t>
            </a:r>
          </a:p>
          <a:p>
            <a:pPr lvl="1"/>
            <a:r>
              <a:rPr lang="fr-CA" sz="2600" dirty="0"/>
              <a:t>Précis</a:t>
            </a:r>
          </a:p>
          <a:p>
            <a:pPr lvl="1"/>
            <a:r>
              <a:rPr lang="fr-CA" sz="2600" dirty="0"/>
              <a:t>Facile à tracer selon les exigences</a:t>
            </a:r>
          </a:p>
          <a:p>
            <a:pPr lvl="1"/>
            <a:r>
              <a:rPr lang="fr-CA" sz="2600" dirty="0"/>
              <a:t>Répétable</a:t>
            </a:r>
          </a:p>
          <a:p>
            <a:pPr lvl="1"/>
            <a:r>
              <a:rPr lang="fr-CA" sz="2600" dirty="0"/>
              <a:t>Réutilisable</a:t>
            </a:r>
          </a:p>
          <a:p>
            <a:r>
              <a:rPr lang="fr-CA" sz="3100" dirty="0"/>
              <a:t>Les cas de test comprennent divers domaines qui aident à la traçabilité des tests selon les exigences. Les champs :</a:t>
            </a:r>
          </a:p>
          <a:p>
            <a:pPr lvl="1"/>
            <a:r>
              <a:rPr lang="fr-CA" sz="2900" dirty="0"/>
              <a:t>Identifiant de cas de test - Il s’agit d’un identifiant unique pour l’identification d’un cas de test particulier</a:t>
            </a:r>
          </a:p>
          <a:p>
            <a:pPr lvl="1"/>
            <a:r>
              <a:rPr lang="fr-CA" sz="2900" dirty="0"/>
              <a:t>Description - cela comprend un bref détail sur ce qui va être testé</a:t>
            </a:r>
          </a:p>
          <a:p>
            <a:pPr lvl="1"/>
            <a:r>
              <a:rPr lang="fr-CA" sz="2900" dirty="0"/>
              <a:t>Précondition - cela inclut tout prérequis avant de passer aux étapes à tester</a:t>
            </a:r>
          </a:p>
          <a:p>
            <a:pPr lvl="1"/>
            <a:r>
              <a:rPr lang="fr-CA" sz="2900" dirty="0"/>
              <a:t>Étapes de test - cela inclut une approche par étapes pour tester un cas de test particulier</a:t>
            </a:r>
          </a:p>
          <a:p>
            <a:pPr lvl="1"/>
            <a:r>
              <a:rPr lang="fr-CA" sz="2900" dirty="0"/>
              <a:t>Résultat attendu - cela couvre ce qui devrait arriver</a:t>
            </a:r>
          </a:p>
          <a:p>
            <a:pPr lvl="1"/>
            <a:r>
              <a:rPr lang="fr-CA" sz="2900" dirty="0"/>
              <a:t>Résultat réel - cela englobe ce qui s’est réellement passé</a:t>
            </a:r>
          </a:p>
          <a:p>
            <a:pPr lvl="1"/>
            <a:r>
              <a:rPr lang="fr-CA" sz="2900" dirty="0"/>
              <a:t>État (réussite / échec) - Cela concerne l’état d’un cas de test après l’exécution d’un test</a:t>
            </a:r>
          </a:p>
          <a:p>
            <a:endParaRPr lang="fr-CA" sz="2400" dirty="0"/>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13</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386861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Bonnes pratiques pour la rédaction d’un cas de test</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fontScale="25000" lnSpcReduction="20000"/>
          </a:bodyPr>
          <a:lstStyle/>
          <a:p>
            <a:r>
              <a:rPr lang="fr-CA" sz="7200" dirty="0"/>
              <a:t>Les cas de test faciles à exécuter sont considérés comme de bons cas de test</a:t>
            </a:r>
          </a:p>
          <a:p>
            <a:r>
              <a:rPr lang="fr-CA" sz="7200" dirty="0"/>
              <a:t>Ils rendent le processus de test plus efficace en économisant du temps et des efforts</a:t>
            </a:r>
          </a:p>
          <a:p>
            <a:r>
              <a:rPr lang="fr-CA" sz="7200" dirty="0"/>
              <a:t>Meilleures pratiques :</a:t>
            </a:r>
          </a:p>
          <a:p>
            <a:pPr marL="457200" lvl="1" indent="0">
              <a:buNone/>
            </a:pPr>
            <a:r>
              <a:rPr lang="fr-CA" sz="6400" dirty="0"/>
              <a:t>1- Rester simple et facile à comprendre pour les testeurs</a:t>
            </a:r>
          </a:p>
          <a:p>
            <a:pPr lvl="2"/>
            <a:r>
              <a:rPr lang="fr-CA" sz="6400" dirty="0"/>
              <a:t>Un bon cas de test est celui qui est facile à comprendre  et à exécuter  pour les testeurs, les développeurs et les autres parties prenantes impliquées dans le projet</a:t>
            </a:r>
          </a:p>
          <a:p>
            <a:pPr lvl="2"/>
            <a:r>
              <a:rPr lang="fr-CA" sz="6400" dirty="0"/>
              <a:t>Il doit être simple et organisé par catégorie : différentes techniques de catégorisation sont possibles</a:t>
            </a:r>
          </a:p>
          <a:p>
            <a:pPr lvl="2"/>
            <a:r>
              <a:rPr lang="fr-CA" sz="6400" dirty="0"/>
              <a:t>Cela facilite la révision et la maintenance</a:t>
            </a:r>
          </a:p>
          <a:p>
            <a:pPr marL="457200" lvl="1" indent="0">
              <a:buNone/>
            </a:pPr>
            <a:r>
              <a:rPr lang="fr-CA" sz="6400" dirty="0"/>
              <a:t>2- Rester simple et facile à comprendre pour l’utilisateur final</a:t>
            </a:r>
          </a:p>
          <a:p>
            <a:pPr lvl="2"/>
            <a:r>
              <a:rPr lang="fr-CA" sz="6400" dirty="0"/>
              <a:t>La perspective de l’utilisateur final est un élément clé pour maintenir la qualité des logiciels</a:t>
            </a:r>
          </a:p>
          <a:p>
            <a:pPr lvl="2"/>
            <a:r>
              <a:rPr lang="fr-CA" sz="6400" dirty="0"/>
              <a:t>Comprendre les exigences et les aspects fonctionnels couverts par le point de vue de l’utilisateur final aidera à identifier les cas de test qui surviennent dans des conditions opérationnelles réelles</a:t>
            </a:r>
          </a:p>
          <a:p>
            <a:pPr marL="457200" lvl="1" indent="0">
              <a:buNone/>
            </a:pPr>
            <a:r>
              <a:rPr lang="fr-CA" sz="6400" dirty="0"/>
              <a:t>3- Utilisation des bonnes conventions de dénomination</a:t>
            </a:r>
          </a:p>
          <a:p>
            <a:pPr lvl="2"/>
            <a:r>
              <a:rPr lang="fr-CA" sz="6400" dirty="0"/>
              <a:t>Nommer les cas de test d’une manière qui facilite l’identification des parties prenantes, car cela aidera à créer des cas de test bons et lisibles</a:t>
            </a:r>
          </a:p>
          <a:p>
            <a:pPr lvl="2"/>
            <a:r>
              <a:rPr lang="fr-CA" sz="6400" dirty="0"/>
              <a:t>Ceux-ci aident également à la traçabilité selon les exigences</a:t>
            </a:r>
          </a:p>
          <a:p>
            <a:pPr marL="457200" lvl="1" indent="0">
              <a:buNone/>
            </a:pPr>
            <a:endParaRPr lang="fr-CA" sz="6400" dirty="0"/>
          </a:p>
          <a:p>
            <a:endParaRPr lang="fr-CA" sz="2400" dirty="0"/>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14</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17752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Bonnes pratiques pour la rédaction d’un cas de test</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4"/>
            <a:ext cx="8686800" cy="4365386"/>
          </a:xfrm>
        </p:spPr>
        <p:txBody>
          <a:bodyPr>
            <a:normAutofit fontScale="62500" lnSpcReduction="20000"/>
          </a:bodyPr>
          <a:lstStyle/>
          <a:p>
            <a:pPr marL="457200" lvl="1" indent="0">
              <a:buNone/>
            </a:pPr>
            <a:r>
              <a:rPr lang="fr-CA" sz="2600" dirty="0"/>
              <a:t>4- Fournir une description du cas de test</a:t>
            </a:r>
          </a:p>
          <a:p>
            <a:pPr lvl="2"/>
            <a:r>
              <a:rPr lang="fr-CA" sz="2600" dirty="0"/>
              <a:t>Une description appropriée du cas de test permettra aux utilisateurs de comprendre ce qui est testé et comment</a:t>
            </a:r>
          </a:p>
          <a:p>
            <a:pPr lvl="2"/>
            <a:r>
              <a:rPr lang="fr-CA" sz="2600" dirty="0"/>
              <a:t>Les détails pertinents tels que l’environnement de test, les données de test et les outils à utiliser doivent également être fournis</a:t>
            </a:r>
          </a:p>
          <a:p>
            <a:pPr marL="457200" lvl="1" indent="0">
              <a:buNone/>
            </a:pPr>
            <a:r>
              <a:rPr lang="fr-CA" sz="2600" dirty="0"/>
              <a:t>5- Fournir les hypothèses</a:t>
            </a:r>
          </a:p>
          <a:p>
            <a:pPr lvl="2"/>
            <a:r>
              <a:rPr lang="fr-CA" sz="2600" dirty="0"/>
              <a:t>Toutes les hypothèses et conditions préalables applicables au cas de test doivent être clairement spécifiées dans le document de cas de test</a:t>
            </a:r>
          </a:p>
          <a:p>
            <a:pPr marL="457200" lvl="1" indent="0">
              <a:buNone/>
            </a:pPr>
            <a:r>
              <a:rPr lang="fr-CA" sz="2600" dirty="0"/>
              <a:t>6- Fournir les étapes impliquées</a:t>
            </a:r>
          </a:p>
          <a:p>
            <a:pPr lvl="2"/>
            <a:r>
              <a:rPr lang="fr-CA" sz="2600" dirty="0"/>
              <a:t>Les étapes nécessaires pour tester un cas de test doivent être clairement spécifiées afin que si une autre personne effectue le test, elle soit claire sur toutes les étapes à suivre</a:t>
            </a:r>
          </a:p>
          <a:p>
            <a:pPr marL="457200" lvl="1" indent="0">
              <a:buNone/>
            </a:pPr>
            <a:r>
              <a:rPr lang="fr-CA" sz="2600" dirty="0"/>
              <a:t>7- Donner des détails sur les données de test</a:t>
            </a:r>
          </a:p>
          <a:p>
            <a:pPr lvl="2"/>
            <a:r>
              <a:rPr lang="fr-CA" sz="2600" dirty="0"/>
              <a:t>Les détails des données de test pour l’exécution du cas de test, en particulier dans les cas où les mêmes données peuvent être réutilisées, permettent de gagner du temps pour la création des données de test pour chaque cycle à exécuter.</a:t>
            </a:r>
          </a:p>
          <a:p>
            <a:pPr lvl="2"/>
            <a:r>
              <a:rPr lang="fr-CA" sz="2600" dirty="0"/>
              <a:t>Viser une couverture maximale en choisissant quelques valeurs sélectionnées dans chaque classe d'équivalence</a:t>
            </a:r>
          </a:p>
          <a:p>
            <a:pPr lvl="2"/>
            <a:endParaRPr lang="fr-CA" sz="2900" dirty="0"/>
          </a:p>
          <a:p>
            <a:endParaRPr lang="fr-CA" sz="2400" dirty="0"/>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15</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78409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Bonnes pratiques pour la rédaction d’un cas de test</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4"/>
            <a:ext cx="8686800" cy="3911077"/>
          </a:xfrm>
        </p:spPr>
        <p:txBody>
          <a:bodyPr>
            <a:normAutofit/>
          </a:bodyPr>
          <a:lstStyle/>
          <a:p>
            <a:pPr marL="457200" lvl="1" indent="0">
              <a:buNone/>
            </a:pPr>
            <a:r>
              <a:rPr lang="fr-CA" sz="1600" dirty="0"/>
              <a:t>8- Rendre réutilisable</a:t>
            </a:r>
          </a:p>
          <a:p>
            <a:pPr lvl="2"/>
            <a:r>
              <a:rPr lang="fr-CA" sz="1600" dirty="0"/>
              <a:t>S’assurer qu’il n’y a pas de dépendance ou de conflit entre les cas de test permet de le rendre modulaire</a:t>
            </a:r>
          </a:p>
          <a:p>
            <a:pPr lvl="2"/>
            <a:r>
              <a:rPr lang="fr-CA" sz="1600" dirty="0"/>
              <a:t>Dans le cas où il existe des cas de test interdépendants, cela doit être clairement mentionné dans le document de test</a:t>
            </a:r>
          </a:p>
          <a:p>
            <a:pPr marL="457200" lvl="1" indent="0">
              <a:buNone/>
            </a:pPr>
            <a:r>
              <a:rPr lang="fr-CA" sz="1600" dirty="0"/>
              <a:t>9- Attribuer une priorité de test</a:t>
            </a:r>
          </a:p>
          <a:p>
            <a:pPr lvl="2"/>
            <a:r>
              <a:rPr lang="fr-CA" sz="1600" dirty="0"/>
              <a:t>La priorité des différentes fonctionnalités dans une application est différente et par conséquent, l’attribution d'une priorité de test garantit que pendant l'exécution, les cas de test de haute priorité sont exécutés en premier</a:t>
            </a:r>
          </a:p>
          <a:p>
            <a:pPr marL="457200" lvl="1" indent="0">
              <a:buNone/>
            </a:pPr>
            <a:r>
              <a:rPr lang="fr-CA" sz="1600" dirty="0"/>
              <a:t>10- Fournir le résultat attendu et les postconditions</a:t>
            </a:r>
          </a:p>
          <a:p>
            <a:pPr lvl="2"/>
            <a:r>
              <a:rPr lang="fr-CA" sz="1600" dirty="0"/>
              <a:t>Les résultats attendus et les postconditions aident à décider si un cas de test a réussi ou a échoué conformément à l’acceptation de l’utilisateur, de sorte que ceux-ci doivent être clairement mentionnés dans les cas de test</a:t>
            </a:r>
          </a:p>
          <a:p>
            <a:endParaRPr lang="fr-CA" sz="2400" dirty="0"/>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16</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72762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custDataLst>
              <p:tags r:id="rId1"/>
            </p:custDataLst>
          </p:nvPr>
        </p:nvSpPr>
        <p:spPr/>
        <p:txBody>
          <a:bodyPr/>
          <a:lstStyle/>
          <a:p>
            <a:r>
              <a:rPr lang="fr-CA" altLang="fr-FR" dirty="0"/>
              <a:t>Conception des cas de test</a:t>
            </a:r>
            <a:endParaRPr lang="en-US" altLang="fr-FR" dirty="0"/>
          </a:p>
        </p:txBody>
      </p:sp>
      <p:sp>
        <p:nvSpPr>
          <p:cNvPr id="5" name="Espace réservé du contenu 4">
            <a:extLst>
              <a:ext uri="{FF2B5EF4-FFF2-40B4-BE49-F238E27FC236}">
                <a16:creationId xmlns:a16="http://schemas.microsoft.com/office/drawing/2014/main" id="{6FA4B96B-A0E4-4DAC-9605-36CD00737016}"/>
              </a:ext>
            </a:extLst>
          </p:cNvPr>
          <p:cNvSpPr>
            <a:spLocks noGrp="1"/>
          </p:cNvSpPr>
          <p:nvPr>
            <p:ph idx="1"/>
            <p:custDataLst>
              <p:tags r:id="rId2"/>
            </p:custDataLst>
          </p:nvPr>
        </p:nvSpPr>
        <p:spPr/>
        <p:txBody>
          <a:bodyPr>
            <a:normAutofit fontScale="85000" lnSpcReduction="10000"/>
          </a:bodyPr>
          <a:lstStyle/>
          <a:p>
            <a:r>
              <a:rPr lang="fr-CA" altLang="fr-FR" dirty="0"/>
              <a:t>Des tests exhaustifs nécessitent que toutes les combinaisons et tous les ordres possibles des valeurs d’entrée soient traités par le composant de test</a:t>
            </a:r>
          </a:p>
          <a:p>
            <a:r>
              <a:rPr lang="fr-CA" altLang="fr-FR" dirty="0"/>
              <a:t>Le retour sur des tests exhaustifs ne vaut souvent pas l’effort, car les tests seuls ne peuvent pas être utilisés pour prouver qu’un composant est correctement implémenté</a:t>
            </a:r>
          </a:p>
          <a:p>
            <a:r>
              <a:rPr lang="fr-CA" altLang="fr-FR" dirty="0"/>
              <a:t>Les testeurs doivent travailler plus intelligemment et affecter leurs ressources de test aux modules essentiels à la réussite du projet ou à ceux qui sont soupçonnés d'être sujets aux erreurs au centre de leurs tests unitaires</a:t>
            </a:r>
          </a:p>
          <a:p>
            <a:endParaRPr lang="fr-CA" dirty="0"/>
          </a:p>
        </p:txBody>
      </p:sp>
      <p:sp>
        <p:nvSpPr>
          <p:cNvPr id="2355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1A5002-23C6-4DBC-8C09-06A465447E3B}" type="slidenum">
              <a:rPr lang="en-US" altLang="en-US" smtClean="0"/>
              <a:pPr/>
              <a:t>17</a:t>
            </a:fld>
            <a:endParaRPr lang="en-US" altLang="en-US"/>
          </a:p>
        </p:txBody>
      </p:sp>
      <p:sp>
        <p:nvSpPr>
          <p:cNvPr id="23629" name="Rectangle 87"/>
          <p:cNvSpPr>
            <a:spLocks noChangeArrowheads="1"/>
          </p:cNvSpPr>
          <p:nvPr>
            <p:custDataLst>
              <p:tags r:id="rId4"/>
            </p:custDataLst>
          </p:nvPr>
        </p:nvSpPr>
        <p:spPr bwMode="auto">
          <a:xfrm>
            <a:off x="431800" y="944563"/>
            <a:ext cx="8229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6847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custDataLst>
              <p:tags r:id="rId1"/>
            </p:custDataLst>
          </p:nvPr>
        </p:nvSpPr>
        <p:spPr/>
        <p:txBody>
          <a:bodyPr/>
          <a:lstStyle/>
          <a:p>
            <a:r>
              <a:rPr lang="fr-CA" altLang="fr-FR" dirty="0"/>
              <a:t>Conception des cas de test</a:t>
            </a:r>
            <a:endParaRPr lang="en-US" altLang="fr-FR" dirty="0"/>
          </a:p>
        </p:txBody>
      </p:sp>
      <p:sp>
        <p:nvSpPr>
          <p:cNvPr id="5" name="Espace réservé du contenu 4">
            <a:extLst>
              <a:ext uri="{FF2B5EF4-FFF2-40B4-BE49-F238E27FC236}">
                <a16:creationId xmlns:a16="http://schemas.microsoft.com/office/drawing/2014/main" id="{6FA4B96B-A0E4-4DAC-9605-36CD00737016}"/>
              </a:ext>
            </a:extLst>
          </p:cNvPr>
          <p:cNvSpPr>
            <a:spLocks noGrp="1"/>
          </p:cNvSpPr>
          <p:nvPr>
            <p:ph idx="1"/>
            <p:custDataLst>
              <p:tags r:id="rId2"/>
            </p:custDataLst>
          </p:nvPr>
        </p:nvSpPr>
        <p:spPr/>
        <p:txBody>
          <a:bodyPr/>
          <a:lstStyle/>
          <a:p>
            <a:r>
              <a:rPr lang="fr-CA" altLang="fr-FR" dirty="0"/>
              <a:t>Impossible de tout tester</a:t>
            </a:r>
          </a:p>
          <a:p>
            <a:r>
              <a:rPr lang="fr-CA" altLang="fr-FR" dirty="0"/>
              <a:t>Il faut sélectionner des chemins de test</a:t>
            </a:r>
          </a:p>
          <a:p>
            <a:endParaRPr lang="fr-CA" dirty="0"/>
          </a:p>
        </p:txBody>
      </p:sp>
      <p:sp>
        <p:nvSpPr>
          <p:cNvPr id="2355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1A5002-23C6-4DBC-8C09-06A465447E3B}" type="slidenum">
              <a:rPr lang="en-US" altLang="en-US" smtClean="0"/>
              <a:pPr/>
              <a:t>18</a:t>
            </a:fld>
            <a:endParaRPr lang="en-US" altLang="en-US"/>
          </a:p>
        </p:txBody>
      </p:sp>
      <p:sp>
        <p:nvSpPr>
          <p:cNvPr id="23629" name="Rectangle 87"/>
          <p:cNvSpPr>
            <a:spLocks noChangeArrowheads="1"/>
          </p:cNvSpPr>
          <p:nvPr>
            <p:custDataLst>
              <p:tags r:id="rId4"/>
            </p:custDataLst>
          </p:nvPr>
        </p:nvSpPr>
        <p:spPr bwMode="auto">
          <a:xfrm>
            <a:off x="431800" y="944563"/>
            <a:ext cx="8229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grpSp>
        <p:nvGrpSpPr>
          <p:cNvPr id="89" name="Groupe 88">
            <a:extLst>
              <a:ext uri="{FF2B5EF4-FFF2-40B4-BE49-F238E27FC236}">
                <a16:creationId xmlns:a16="http://schemas.microsoft.com/office/drawing/2014/main" id="{680D6FEB-BFD8-4CBE-BA96-7EE2559F92F2}"/>
              </a:ext>
            </a:extLst>
          </p:cNvPr>
          <p:cNvGrpSpPr/>
          <p:nvPr>
            <p:custDataLst>
              <p:tags r:id="rId5"/>
            </p:custDataLst>
          </p:nvPr>
        </p:nvGrpSpPr>
        <p:grpSpPr>
          <a:xfrm>
            <a:off x="1727684" y="2741613"/>
            <a:ext cx="5219700" cy="3614737"/>
            <a:chOff x="1052513" y="2271713"/>
            <a:chExt cx="5219700" cy="3614737"/>
          </a:xfrm>
        </p:grpSpPr>
        <p:sp>
          <p:nvSpPr>
            <p:cNvPr id="90" name="Line 11">
              <a:extLst>
                <a:ext uri="{FF2B5EF4-FFF2-40B4-BE49-F238E27FC236}">
                  <a16:creationId xmlns:a16="http://schemas.microsoft.com/office/drawing/2014/main" id="{D3B165B0-3E81-4169-A32E-A983373D11E0}"/>
                </a:ext>
              </a:extLst>
            </p:cNvPr>
            <p:cNvSpPr>
              <a:spLocks noChangeShapeType="1"/>
            </p:cNvSpPr>
            <p:nvPr/>
          </p:nvSpPr>
          <p:spPr bwMode="auto">
            <a:xfrm>
              <a:off x="4457700" y="2271713"/>
              <a:ext cx="0" cy="233362"/>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grpSp>
          <p:nvGrpSpPr>
            <p:cNvPr id="91" name="Groupe 90">
              <a:extLst>
                <a:ext uri="{FF2B5EF4-FFF2-40B4-BE49-F238E27FC236}">
                  <a16:creationId xmlns:a16="http://schemas.microsoft.com/office/drawing/2014/main" id="{0D8E39B9-A0E3-4100-B06E-5812A9258223}"/>
                </a:ext>
              </a:extLst>
            </p:cNvPr>
            <p:cNvGrpSpPr/>
            <p:nvPr/>
          </p:nvGrpSpPr>
          <p:grpSpPr>
            <a:xfrm>
              <a:off x="1052513" y="2466975"/>
              <a:ext cx="5219700" cy="3419475"/>
              <a:chOff x="1052513" y="2466975"/>
              <a:chExt cx="5219700" cy="3419475"/>
            </a:xfrm>
          </p:grpSpPr>
          <p:sp>
            <p:nvSpPr>
              <p:cNvPr id="92" name="Line 10">
                <a:extLst>
                  <a:ext uri="{FF2B5EF4-FFF2-40B4-BE49-F238E27FC236}">
                    <a16:creationId xmlns:a16="http://schemas.microsoft.com/office/drawing/2014/main" id="{A81B67E6-C37F-4C57-8E37-2D3A614E6BED}"/>
                  </a:ext>
                </a:extLst>
              </p:cNvPr>
              <p:cNvSpPr>
                <a:spLocks noChangeShapeType="1"/>
              </p:cNvSpPr>
              <p:nvPr/>
            </p:nvSpPr>
            <p:spPr bwMode="auto">
              <a:xfrm>
                <a:off x="2733675" y="4662488"/>
                <a:ext cx="0" cy="152400"/>
              </a:xfrm>
              <a:prstGeom prst="line">
                <a:avLst/>
              </a:prstGeom>
              <a:noFill/>
              <a:ln w="508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93" name="Rectangle 12">
                <a:extLst>
                  <a:ext uri="{FF2B5EF4-FFF2-40B4-BE49-F238E27FC236}">
                    <a16:creationId xmlns:a16="http://schemas.microsoft.com/office/drawing/2014/main" id="{A4A36384-2DF6-4E6A-A3AE-0DE96B5D3898}"/>
                  </a:ext>
                </a:extLst>
              </p:cNvPr>
              <p:cNvSpPr>
                <a:spLocks noChangeArrowheads="1"/>
              </p:cNvSpPr>
              <p:nvPr/>
            </p:nvSpPr>
            <p:spPr bwMode="auto">
              <a:xfrm>
                <a:off x="4175125" y="2566988"/>
                <a:ext cx="546100" cy="228600"/>
              </a:xfrm>
              <a:prstGeom prst="rect">
                <a:avLst/>
              </a:prstGeom>
              <a:solidFill>
                <a:schemeClr val="accent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grpSp>
            <p:nvGrpSpPr>
              <p:cNvPr id="94" name="Group 13">
                <a:extLst>
                  <a:ext uri="{FF2B5EF4-FFF2-40B4-BE49-F238E27FC236}">
                    <a16:creationId xmlns:a16="http://schemas.microsoft.com/office/drawing/2014/main" id="{DB2B2F21-C019-441E-8DA1-FC08A4F58430}"/>
                  </a:ext>
                </a:extLst>
              </p:cNvPr>
              <p:cNvGrpSpPr>
                <a:grpSpLocks/>
              </p:cNvGrpSpPr>
              <p:nvPr/>
            </p:nvGrpSpPr>
            <p:grpSpPr bwMode="auto">
              <a:xfrm>
                <a:off x="4733925" y="2630488"/>
                <a:ext cx="1524000" cy="65087"/>
                <a:chOff x="2976" y="1152"/>
                <a:chExt cx="960" cy="41"/>
              </a:xfrm>
            </p:grpSpPr>
            <p:sp>
              <p:nvSpPr>
                <p:cNvPr id="165" name="Freeform 14">
                  <a:extLst>
                    <a:ext uri="{FF2B5EF4-FFF2-40B4-BE49-F238E27FC236}">
                      <a16:creationId xmlns:a16="http://schemas.microsoft.com/office/drawing/2014/main" id="{FD358E28-82C0-487E-9A68-09AC707662D4}"/>
                    </a:ext>
                  </a:extLst>
                </p:cNvPr>
                <p:cNvSpPr>
                  <a:spLocks/>
                </p:cNvSpPr>
                <p:nvPr/>
              </p:nvSpPr>
              <p:spPr bwMode="auto">
                <a:xfrm>
                  <a:off x="2976" y="1152"/>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headEnd/>
                  <a:tailEnd type="triangle" w="med" len="med"/>
                </a:ln>
              </p:spPr>
              <p:txBody>
                <a:bodyPr/>
                <a:lstStyle/>
                <a:p>
                  <a:endParaRPr lang="fr-CA"/>
                </a:p>
              </p:txBody>
            </p:sp>
            <p:sp>
              <p:nvSpPr>
                <p:cNvPr id="166" name="Line 15">
                  <a:extLst>
                    <a:ext uri="{FF2B5EF4-FFF2-40B4-BE49-F238E27FC236}">
                      <a16:creationId xmlns:a16="http://schemas.microsoft.com/office/drawing/2014/main" id="{E0514048-3F16-4A28-843B-D01AF28CD4E2}"/>
                    </a:ext>
                  </a:extLst>
                </p:cNvPr>
                <p:cNvSpPr>
                  <a:spLocks noChangeShapeType="1"/>
                </p:cNvSpPr>
                <p:nvPr/>
              </p:nvSpPr>
              <p:spPr bwMode="auto">
                <a:xfrm>
                  <a:off x="3080" y="1180"/>
                  <a:ext cx="8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grpSp>
          <p:sp>
            <p:nvSpPr>
              <p:cNvPr id="95" name="Line 16">
                <a:extLst>
                  <a:ext uri="{FF2B5EF4-FFF2-40B4-BE49-F238E27FC236}">
                    <a16:creationId xmlns:a16="http://schemas.microsoft.com/office/drawing/2014/main" id="{C02ECF26-FFD5-4F96-8390-7082BE4FA0B5}"/>
                  </a:ext>
                </a:extLst>
              </p:cNvPr>
              <p:cNvSpPr>
                <a:spLocks noChangeShapeType="1"/>
              </p:cNvSpPr>
              <p:nvPr/>
            </p:nvSpPr>
            <p:spPr bwMode="auto">
              <a:xfrm>
                <a:off x="4448175" y="2833688"/>
                <a:ext cx="0" cy="127000"/>
              </a:xfrm>
              <a:prstGeom prst="line">
                <a:avLst/>
              </a:prstGeom>
              <a:noFill/>
              <a:ln w="508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96" name="Freeform 17">
                <a:extLst>
                  <a:ext uri="{FF2B5EF4-FFF2-40B4-BE49-F238E27FC236}">
                    <a16:creationId xmlns:a16="http://schemas.microsoft.com/office/drawing/2014/main" id="{27E325D6-BF48-44FF-A55E-93AF484492B2}"/>
                  </a:ext>
                </a:extLst>
              </p:cNvPr>
              <p:cNvSpPr>
                <a:spLocks/>
              </p:cNvSpPr>
              <p:nvPr/>
            </p:nvSpPr>
            <p:spPr bwMode="auto">
              <a:xfrm>
                <a:off x="4276725" y="2986088"/>
                <a:ext cx="344488" cy="166687"/>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97" name="Freeform 18">
                <a:extLst>
                  <a:ext uri="{FF2B5EF4-FFF2-40B4-BE49-F238E27FC236}">
                    <a16:creationId xmlns:a16="http://schemas.microsoft.com/office/drawing/2014/main" id="{5B3CDC76-F892-4B44-BFE9-6DAE395B5EBD}"/>
                  </a:ext>
                </a:extLst>
              </p:cNvPr>
              <p:cNvSpPr>
                <a:spLocks/>
              </p:cNvSpPr>
              <p:nvPr/>
            </p:nvSpPr>
            <p:spPr bwMode="auto">
              <a:xfrm>
                <a:off x="4276725" y="2986088"/>
                <a:ext cx="344488" cy="166687"/>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98" name="Line 19">
                <a:extLst>
                  <a:ext uri="{FF2B5EF4-FFF2-40B4-BE49-F238E27FC236}">
                    <a16:creationId xmlns:a16="http://schemas.microsoft.com/office/drawing/2014/main" id="{69FE44D0-B45A-414C-B9F4-146753C4F6EF}"/>
                  </a:ext>
                </a:extLst>
              </p:cNvPr>
              <p:cNvSpPr>
                <a:spLocks noChangeShapeType="1"/>
              </p:cNvSpPr>
              <p:nvPr/>
            </p:nvSpPr>
            <p:spPr bwMode="auto">
              <a:xfrm flipH="1">
                <a:off x="3565525" y="3157538"/>
                <a:ext cx="673100" cy="0"/>
              </a:xfrm>
              <a:prstGeom prst="line">
                <a:avLst/>
              </a:prstGeom>
              <a:noFill/>
              <a:ln w="508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99" name="Freeform 20">
                <a:extLst>
                  <a:ext uri="{FF2B5EF4-FFF2-40B4-BE49-F238E27FC236}">
                    <a16:creationId xmlns:a16="http://schemas.microsoft.com/office/drawing/2014/main" id="{2D42A628-CA58-4A21-8F0E-2ADAE6A60C80}"/>
                  </a:ext>
                </a:extLst>
              </p:cNvPr>
              <p:cNvSpPr>
                <a:spLocks/>
              </p:cNvSpPr>
              <p:nvPr/>
            </p:nvSpPr>
            <p:spPr bwMode="auto">
              <a:xfrm>
                <a:off x="3387725" y="3328988"/>
                <a:ext cx="344488" cy="166687"/>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00" name="Freeform 21">
                <a:extLst>
                  <a:ext uri="{FF2B5EF4-FFF2-40B4-BE49-F238E27FC236}">
                    <a16:creationId xmlns:a16="http://schemas.microsoft.com/office/drawing/2014/main" id="{1B3781C4-B4D8-4F12-8895-5EB9387A4137}"/>
                  </a:ext>
                </a:extLst>
              </p:cNvPr>
              <p:cNvSpPr>
                <a:spLocks/>
              </p:cNvSpPr>
              <p:nvPr/>
            </p:nvSpPr>
            <p:spPr bwMode="auto">
              <a:xfrm>
                <a:off x="3387725" y="3328988"/>
                <a:ext cx="344488" cy="166687"/>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01" name="Line 22">
                <a:extLst>
                  <a:ext uri="{FF2B5EF4-FFF2-40B4-BE49-F238E27FC236}">
                    <a16:creationId xmlns:a16="http://schemas.microsoft.com/office/drawing/2014/main" id="{32CC9440-0760-4062-9E82-89FFE861D700}"/>
                  </a:ext>
                </a:extLst>
              </p:cNvPr>
              <p:cNvSpPr>
                <a:spLocks noChangeShapeType="1"/>
              </p:cNvSpPr>
              <p:nvPr/>
            </p:nvSpPr>
            <p:spPr bwMode="auto">
              <a:xfrm flipH="1">
                <a:off x="2790825" y="3500438"/>
                <a:ext cx="596900" cy="0"/>
              </a:xfrm>
              <a:prstGeom prst="line">
                <a:avLst/>
              </a:prstGeom>
              <a:noFill/>
              <a:ln w="508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02" name="Line 23">
                <a:extLst>
                  <a:ext uri="{FF2B5EF4-FFF2-40B4-BE49-F238E27FC236}">
                    <a16:creationId xmlns:a16="http://schemas.microsoft.com/office/drawing/2014/main" id="{650CD4AA-608A-45BD-9223-669EE0467E05}"/>
                  </a:ext>
                </a:extLst>
              </p:cNvPr>
              <p:cNvSpPr>
                <a:spLocks noChangeShapeType="1"/>
              </p:cNvSpPr>
              <p:nvPr/>
            </p:nvSpPr>
            <p:spPr bwMode="auto">
              <a:xfrm>
                <a:off x="4632325" y="3157538"/>
                <a:ext cx="1003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03" name="Line 24">
                <a:extLst>
                  <a:ext uri="{FF2B5EF4-FFF2-40B4-BE49-F238E27FC236}">
                    <a16:creationId xmlns:a16="http://schemas.microsoft.com/office/drawing/2014/main" id="{6CFC0E29-8FB2-446F-9FE1-9477C68BC79D}"/>
                  </a:ext>
                </a:extLst>
              </p:cNvPr>
              <p:cNvSpPr>
                <a:spLocks noChangeShapeType="1"/>
              </p:cNvSpPr>
              <p:nvPr/>
            </p:nvSpPr>
            <p:spPr bwMode="auto">
              <a:xfrm flipV="1">
                <a:off x="3559175" y="3151188"/>
                <a:ext cx="0" cy="177800"/>
              </a:xfrm>
              <a:prstGeom prst="line">
                <a:avLst/>
              </a:prstGeom>
              <a:noFill/>
              <a:ln w="508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04" name="Rectangle 25">
                <a:extLst>
                  <a:ext uri="{FF2B5EF4-FFF2-40B4-BE49-F238E27FC236}">
                    <a16:creationId xmlns:a16="http://schemas.microsoft.com/office/drawing/2014/main" id="{0698B4FB-41CF-465C-80D8-286DADC9CECE}"/>
                  </a:ext>
                </a:extLst>
              </p:cNvPr>
              <p:cNvSpPr>
                <a:spLocks noChangeArrowheads="1"/>
              </p:cNvSpPr>
              <p:nvPr/>
            </p:nvSpPr>
            <p:spPr bwMode="auto">
              <a:xfrm>
                <a:off x="5368925" y="3430588"/>
                <a:ext cx="546100" cy="228600"/>
              </a:xfrm>
              <a:prstGeom prst="rect">
                <a:avLst/>
              </a:prstGeom>
              <a:solidFill>
                <a:schemeClr val="accent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05" name="Line 26">
                <a:extLst>
                  <a:ext uri="{FF2B5EF4-FFF2-40B4-BE49-F238E27FC236}">
                    <a16:creationId xmlns:a16="http://schemas.microsoft.com/office/drawing/2014/main" id="{482D6EE2-9A00-4418-B357-D0279C253A43}"/>
                  </a:ext>
                </a:extLst>
              </p:cNvPr>
              <p:cNvSpPr>
                <a:spLocks noChangeShapeType="1"/>
              </p:cNvSpPr>
              <p:nvPr/>
            </p:nvSpPr>
            <p:spPr bwMode="auto">
              <a:xfrm flipV="1">
                <a:off x="5654675" y="3151188"/>
                <a:ext cx="0" cy="266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06" name="Line 27">
                <a:extLst>
                  <a:ext uri="{FF2B5EF4-FFF2-40B4-BE49-F238E27FC236}">
                    <a16:creationId xmlns:a16="http://schemas.microsoft.com/office/drawing/2014/main" id="{6FE8AAFD-4AE4-40F9-B966-A9AFCF90B123}"/>
                  </a:ext>
                </a:extLst>
              </p:cNvPr>
              <p:cNvSpPr>
                <a:spLocks noChangeShapeType="1"/>
              </p:cNvSpPr>
              <p:nvPr/>
            </p:nvSpPr>
            <p:spPr bwMode="auto">
              <a:xfrm>
                <a:off x="2797175" y="3519488"/>
                <a:ext cx="0" cy="152400"/>
              </a:xfrm>
              <a:prstGeom prst="line">
                <a:avLst/>
              </a:prstGeom>
              <a:noFill/>
              <a:ln w="508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07" name="Freeform 28">
                <a:extLst>
                  <a:ext uri="{FF2B5EF4-FFF2-40B4-BE49-F238E27FC236}">
                    <a16:creationId xmlns:a16="http://schemas.microsoft.com/office/drawing/2014/main" id="{3DEAA263-230E-4131-9922-4066B1C82918}"/>
                  </a:ext>
                </a:extLst>
              </p:cNvPr>
              <p:cNvSpPr>
                <a:spLocks/>
              </p:cNvSpPr>
              <p:nvPr/>
            </p:nvSpPr>
            <p:spPr bwMode="auto">
              <a:xfrm>
                <a:off x="2613025" y="3697288"/>
                <a:ext cx="344488" cy="179387"/>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08" name="Freeform 29">
                <a:extLst>
                  <a:ext uri="{FF2B5EF4-FFF2-40B4-BE49-F238E27FC236}">
                    <a16:creationId xmlns:a16="http://schemas.microsoft.com/office/drawing/2014/main" id="{D5228718-97F0-4735-AD57-04CE36D244B0}"/>
                  </a:ext>
                </a:extLst>
              </p:cNvPr>
              <p:cNvSpPr>
                <a:spLocks/>
              </p:cNvSpPr>
              <p:nvPr/>
            </p:nvSpPr>
            <p:spPr bwMode="auto">
              <a:xfrm>
                <a:off x="2613025" y="3697288"/>
                <a:ext cx="522288" cy="179387"/>
              </a:xfrm>
              <a:custGeom>
                <a:avLst/>
                <a:gdLst>
                  <a:gd name="T0" fmla="*/ 0 w 329"/>
                  <a:gd name="T1" fmla="*/ 2147483647 h 113"/>
                  <a:gd name="T2" fmla="*/ 2147483647 w 329"/>
                  <a:gd name="T3" fmla="*/ 0 h 113"/>
                  <a:gd name="T4" fmla="*/ 2147483647 w 329"/>
                  <a:gd name="T5" fmla="*/ 2147483647 h 113"/>
                  <a:gd name="T6" fmla="*/ 2147483647 w 329"/>
                  <a:gd name="T7" fmla="*/ 2147483647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09" name="Freeform 30">
                <a:extLst>
                  <a:ext uri="{FF2B5EF4-FFF2-40B4-BE49-F238E27FC236}">
                    <a16:creationId xmlns:a16="http://schemas.microsoft.com/office/drawing/2014/main" id="{0AE0F940-F810-41E4-A88C-CB118165167B}"/>
                  </a:ext>
                </a:extLst>
              </p:cNvPr>
              <p:cNvSpPr>
                <a:spLocks/>
              </p:cNvSpPr>
              <p:nvPr/>
            </p:nvSpPr>
            <p:spPr bwMode="auto">
              <a:xfrm>
                <a:off x="2359025" y="3875088"/>
                <a:ext cx="230188" cy="280987"/>
              </a:xfrm>
              <a:custGeom>
                <a:avLst/>
                <a:gdLst>
                  <a:gd name="T0" fmla="*/ 2147483647 w 145"/>
                  <a:gd name="T1" fmla="*/ 0 h 177"/>
                  <a:gd name="T2" fmla="*/ 0 w 145"/>
                  <a:gd name="T3" fmla="*/ 0 h 177"/>
                  <a:gd name="T4" fmla="*/ 0 w 145"/>
                  <a:gd name="T5" fmla="*/ 2147483647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50800" cap="rnd">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10" name="Line 31">
                <a:extLst>
                  <a:ext uri="{FF2B5EF4-FFF2-40B4-BE49-F238E27FC236}">
                    <a16:creationId xmlns:a16="http://schemas.microsoft.com/office/drawing/2014/main" id="{F5BB537D-43D0-4333-8C1C-F412A5D5AC33}"/>
                  </a:ext>
                </a:extLst>
              </p:cNvPr>
              <p:cNvSpPr>
                <a:spLocks noChangeShapeType="1"/>
              </p:cNvSpPr>
              <p:nvPr/>
            </p:nvSpPr>
            <p:spPr bwMode="auto">
              <a:xfrm>
                <a:off x="3140075" y="3887788"/>
                <a:ext cx="0" cy="25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11" name="Rectangle 32">
                <a:extLst>
                  <a:ext uri="{FF2B5EF4-FFF2-40B4-BE49-F238E27FC236}">
                    <a16:creationId xmlns:a16="http://schemas.microsoft.com/office/drawing/2014/main" id="{777DFFB2-C6CC-439F-9843-0FC06C81F8D7}"/>
                  </a:ext>
                </a:extLst>
              </p:cNvPr>
              <p:cNvSpPr>
                <a:spLocks noChangeArrowheads="1"/>
              </p:cNvSpPr>
              <p:nvPr/>
            </p:nvSpPr>
            <p:spPr bwMode="auto">
              <a:xfrm>
                <a:off x="2854325" y="4192588"/>
                <a:ext cx="546100" cy="241300"/>
              </a:xfrm>
              <a:prstGeom prst="rect">
                <a:avLst/>
              </a:prstGeom>
              <a:solidFill>
                <a:schemeClr val="accent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12" name="Rectangle 33">
                <a:extLst>
                  <a:ext uri="{FF2B5EF4-FFF2-40B4-BE49-F238E27FC236}">
                    <a16:creationId xmlns:a16="http://schemas.microsoft.com/office/drawing/2014/main" id="{46B1EAB7-ED07-4495-A988-FFC121C26098}"/>
                  </a:ext>
                </a:extLst>
              </p:cNvPr>
              <p:cNvSpPr>
                <a:spLocks noChangeArrowheads="1"/>
              </p:cNvSpPr>
              <p:nvPr/>
            </p:nvSpPr>
            <p:spPr bwMode="auto">
              <a:xfrm>
                <a:off x="2092325" y="4192588"/>
                <a:ext cx="533400" cy="241300"/>
              </a:xfrm>
              <a:prstGeom prst="rect">
                <a:avLst/>
              </a:prstGeom>
              <a:solidFill>
                <a:schemeClr val="accent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13" name="Line 34">
                <a:extLst>
                  <a:ext uri="{FF2B5EF4-FFF2-40B4-BE49-F238E27FC236}">
                    <a16:creationId xmlns:a16="http://schemas.microsoft.com/office/drawing/2014/main" id="{E8430F4B-5B1A-4E6B-9B80-3EF565D30B7F}"/>
                  </a:ext>
                </a:extLst>
              </p:cNvPr>
              <p:cNvSpPr>
                <a:spLocks noChangeShapeType="1"/>
              </p:cNvSpPr>
              <p:nvPr/>
            </p:nvSpPr>
            <p:spPr bwMode="auto">
              <a:xfrm>
                <a:off x="2365375" y="4459288"/>
                <a:ext cx="0" cy="16510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14" name="Line 35">
                <a:extLst>
                  <a:ext uri="{FF2B5EF4-FFF2-40B4-BE49-F238E27FC236}">
                    <a16:creationId xmlns:a16="http://schemas.microsoft.com/office/drawing/2014/main" id="{09699D85-0C51-4C8E-82C1-D7D98FC4150E}"/>
                  </a:ext>
                </a:extLst>
              </p:cNvPr>
              <p:cNvSpPr>
                <a:spLocks noChangeShapeType="1"/>
              </p:cNvSpPr>
              <p:nvPr/>
            </p:nvSpPr>
            <p:spPr bwMode="auto">
              <a:xfrm>
                <a:off x="3140075" y="4459288"/>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15" name="Line 36">
                <a:extLst>
                  <a:ext uri="{FF2B5EF4-FFF2-40B4-BE49-F238E27FC236}">
                    <a16:creationId xmlns:a16="http://schemas.microsoft.com/office/drawing/2014/main" id="{892EC630-54C5-4886-B6EF-01312E7FC02E}"/>
                  </a:ext>
                </a:extLst>
              </p:cNvPr>
              <p:cNvSpPr>
                <a:spLocks noChangeShapeType="1"/>
              </p:cNvSpPr>
              <p:nvPr/>
            </p:nvSpPr>
            <p:spPr bwMode="auto">
              <a:xfrm>
                <a:off x="3743325" y="3500438"/>
                <a:ext cx="571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16" name="Freeform 37">
                <a:extLst>
                  <a:ext uri="{FF2B5EF4-FFF2-40B4-BE49-F238E27FC236}">
                    <a16:creationId xmlns:a16="http://schemas.microsoft.com/office/drawing/2014/main" id="{2C8BEB19-9C9E-434F-9674-D5905142DB9F}"/>
                  </a:ext>
                </a:extLst>
              </p:cNvPr>
              <p:cNvSpPr>
                <a:spLocks/>
              </p:cNvSpPr>
              <p:nvPr/>
            </p:nvSpPr>
            <p:spPr bwMode="auto">
              <a:xfrm>
                <a:off x="4162425" y="3697288"/>
                <a:ext cx="344488" cy="179387"/>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17" name="Freeform 38">
                <a:extLst>
                  <a:ext uri="{FF2B5EF4-FFF2-40B4-BE49-F238E27FC236}">
                    <a16:creationId xmlns:a16="http://schemas.microsoft.com/office/drawing/2014/main" id="{39AD9A2C-AEC6-4614-A27D-EFB747E8108B}"/>
                  </a:ext>
                </a:extLst>
              </p:cNvPr>
              <p:cNvSpPr>
                <a:spLocks/>
              </p:cNvSpPr>
              <p:nvPr/>
            </p:nvSpPr>
            <p:spPr bwMode="auto">
              <a:xfrm>
                <a:off x="4162425" y="3697288"/>
                <a:ext cx="344488" cy="179387"/>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18" name="Freeform 39">
                <a:extLst>
                  <a:ext uri="{FF2B5EF4-FFF2-40B4-BE49-F238E27FC236}">
                    <a16:creationId xmlns:a16="http://schemas.microsoft.com/office/drawing/2014/main" id="{CDA40BBE-B1EA-4935-866D-59421ECA9CC2}"/>
                  </a:ext>
                </a:extLst>
              </p:cNvPr>
              <p:cNvSpPr>
                <a:spLocks/>
              </p:cNvSpPr>
              <p:nvPr/>
            </p:nvSpPr>
            <p:spPr bwMode="auto">
              <a:xfrm>
                <a:off x="3895725" y="3875088"/>
                <a:ext cx="230188" cy="280987"/>
              </a:xfrm>
              <a:custGeom>
                <a:avLst/>
                <a:gdLst>
                  <a:gd name="T0" fmla="*/ 2147483647 w 145"/>
                  <a:gd name="T1" fmla="*/ 0 h 177"/>
                  <a:gd name="T2" fmla="*/ 0 w 145"/>
                  <a:gd name="T3" fmla="*/ 0 h 177"/>
                  <a:gd name="T4" fmla="*/ 0 w 145"/>
                  <a:gd name="T5" fmla="*/ 2147483647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19" name="Line 40">
                <a:extLst>
                  <a:ext uri="{FF2B5EF4-FFF2-40B4-BE49-F238E27FC236}">
                    <a16:creationId xmlns:a16="http://schemas.microsoft.com/office/drawing/2014/main" id="{12F2C212-B1DB-49FC-9FC9-45C3B99333EC}"/>
                  </a:ext>
                </a:extLst>
              </p:cNvPr>
              <p:cNvSpPr>
                <a:spLocks noChangeShapeType="1"/>
              </p:cNvSpPr>
              <p:nvPr/>
            </p:nvSpPr>
            <p:spPr bwMode="auto">
              <a:xfrm>
                <a:off x="4676775" y="3887788"/>
                <a:ext cx="0" cy="25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20" name="Rectangle 41">
                <a:extLst>
                  <a:ext uri="{FF2B5EF4-FFF2-40B4-BE49-F238E27FC236}">
                    <a16:creationId xmlns:a16="http://schemas.microsoft.com/office/drawing/2014/main" id="{C56404CF-C31C-43B1-902F-A59F3971CE84}"/>
                  </a:ext>
                </a:extLst>
              </p:cNvPr>
              <p:cNvSpPr>
                <a:spLocks noChangeArrowheads="1"/>
              </p:cNvSpPr>
              <p:nvPr/>
            </p:nvSpPr>
            <p:spPr bwMode="auto">
              <a:xfrm>
                <a:off x="4403725" y="4192588"/>
                <a:ext cx="546100" cy="241300"/>
              </a:xfrm>
              <a:prstGeom prst="rect">
                <a:avLst/>
              </a:prstGeom>
              <a:solidFill>
                <a:schemeClr val="accent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21" name="Rectangle 42">
                <a:extLst>
                  <a:ext uri="{FF2B5EF4-FFF2-40B4-BE49-F238E27FC236}">
                    <a16:creationId xmlns:a16="http://schemas.microsoft.com/office/drawing/2014/main" id="{DF864319-3711-4300-B8EE-C6DE1B685D37}"/>
                  </a:ext>
                </a:extLst>
              </p:cNvPr>
              <p:cNvSpPr>
                <a:spLocks noChangeArrowheads="1"/>
              </p:cNvSpPr>
              <p:nvPr/>
            </p:nvSpPr>
            <p:spPr bwMode="auto">
              <a:xfrm>
                <a:off x="3629025" y="4192588"/>
                <a:ext cx="546100" cy="241300"/>
              </a:xfrm>
              <a:prstGeom prst="rect">
                <a:avLst/>
              </a:prstGeom>
              <a:solidFill>
                <a:schemeClr val="accent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22" name="Line 43">
                <a:extLst>
                  <a:ext uri="{FF2B5EF4-FFF2-40B4-BE49-F238E27FC236}">
                    <a16:creationId xmlns:a16="http://schemas.microsoft.com/office/drawing/2014/main" id="{151D5856-D7F7-45AF-8611-19F84080D8E9}"/>
                  </a:ext>
                </a:extLst>
              </p:cNvPr>
              <p:cNvSpPr>
                <a:spLocks noChangeShapeType="1"/>
              </p:cNvSpPr>
              <p:nvPr/>
            </p:nvSpPr>
            <p:spPr bwMode="auto">
              <a:xfrm>
                <a:off x="3902075" y="4459288"/>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23" name="Line 44">
                <a:extLst>
                  <a:ext uri="{FF2B5EF4-FFF2-40B4-BE49-F238E27FC236}">
                    <a16:creationId xmlns:a16="http://schemas.microsoft.com/office/drawing/2014/main" id="{53DCD827-3A12-431E-ADE6-22A0293294A9}"/>
                  </a:ext>
                </a:extLst>
              </p:cNvPr>
              <p:cNvSpPr>
                <a:spLocks noChangeShapeType="1"/>
              </p:cNvSpPr>
              <p:nvPr/>
            </p:nvSpPr>
            <p:spPr bwMode="auto">
              <a:xfrm>
                <a:off x="4676775" y="4459288"/>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24" name="Line 45">
                <a:extLst>
                  <a:ext uri="{FF2B5EF4-FFF2-40B4-BE49-F238E27FC236}">
                    <a16:creationId xmlns:a16="http://schemas.microsoft.com/office/drawing/2014/main" id="{7C8C0715-D014-421A-AF23-DD01931F03C3}"/>
                  </a:ext>
                </a:extLst>
              </p:cNvPr>
              <p:cNvSpPr>
                <a:spLocks noChangeShapeType="1"/>
              </p:cNvSpPr>
              <p:nvPr/>
            </p:nvSpPr>
            <p:spPr bwMode="auto">
              <a:xfrm>
                <a:off x="4314825" y="4643438"/>
                <a:ext cx="342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25" name="Line 46">
                <a:extLst>
                  <a:ext uri="{FF2B5EF4-FFF2-40B4-BE49-F238E27FC236}">
                    <a16:creationId xmlns:a16="http://schemas.microsoft.com/office/drawing/2014/main" id="{C7010A16-6F14-47F2-953B-7E7BFFDF7209}"/>
                  </a:ext>
                </a:extLst>
              </p:cNvPr>
              <p:cNvSpPr>
                <a:spLocks noChangeShapeType="1"/>
              </p:cNvSpPr>
              <p:nvPr/>
            </p:nvSpPr>
            <p:spPr bwMode="auto">
              <a:xfrm>
                <a:off x="4333875" y="3506788"/>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26" name="Line 47">
                <a:extLst>
                  <a:ext uri="{FF2B5EF4-FFF2-40B4-BE49-F238E27FC236}">
                    <a16:creationId xmlns:a16="http://schemas.microsoft.com/office/drawing/2014/main" id="{742C2FBC-6DC4-4656-84B2-9D9960407E68}"/>
                  </a:ext>
                </a:extLst>
              </p:cNvPr>
              <p:cNvSpPr>
                <a:spLocks noChangeShapeType="1"/>
              </p:cNvSpPr>
              <p:nvPr/>
            </p:nvSpPr>
            <p:spPr bwMode="auto">
              <a:xfrm>
                <a:off x="3908425" y="4643438"/>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27" name="Oval 48">
                <a:extLst>
                  <a:ext uri="{FF2B5EF4-FFF2-40B4-BE49-F238E27FC236}">
                    <a16:creationId xmlns:a16="http://schemas.microsoft.com/office/drawing/2014/main" id="{A4F92F79-9057-48C4-A7EC-B2FE776028D7}"/>
                  </a:ext>
                </a:extLst>
              </p:cNvPr>
              <p:cNvSpPr>
                <a:spLocks noChangeArrowheads="1"/>
              </p:cNvSpPr>
              <p:nvPr/>
            </p:nvSpPr>
            <p:spPr bwMode="auto">
              <a:xfrm>
                <a:off x="4251325" y="4624388"/>
                <a:ext cx="38100" cy="38100"/>
              </a:xfrm>
              <a:prstGeom prst="ellipse">
                <a:avLst/>
              </a:prstGeom>
              <a:solidFill>
                <a:srgbClr val="000000"/>
              </a:solidFill>
              <a:ln w="254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28" name="Oval 49">
                <a:extLst>
                  <a:ext uri="{FF2B5EF4-FFF2-40B4-BE49-F238E27FC236}">
                    <a16:creationId xmlns:a16="http://schemas.microsoft.com/office/drawing/2014/main" id="{754F5EA6-498F-4CCD-A8A2-D2D78CC8AE5E}"/>
                  </a:ext>
                </a:extLst>
              </p:cNvPr>
              <p:cNvSpPr>
                <a:spLocks noChangeArrowheads="1"/>
              </p:cNvSpPr>
              <p:nvPr/>
            </p:nvSpPr>
            <p:spPr bwMode="auto">
              <a:xfrm>
                <a:off x="2714625" y="4624388"/>
                <a:ext cx="25400" cy="38100"/>
              </a:xfrm>
              <a:prstGeom prst="ellipse">
                <a:avLst/>
              </a:prstGeom>
              <a:solidFill>
                <a:srgbClr val="000000"/>
              </a:solidFill>
              <a:ln w="254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29" name="Line 50">
                <a:extLst>
                  <a:ext uri="{FF2B5EF4-FFF2-40B4-BE49-F238E27FC236}">
                    <a16:creationId xmlns:a16="http://schemas.microsoft.com/office/drawing/2014/main" id="{1E6F600F-A6B0-420F-9BC1-5DA28A8142D7}"/>
                  </a:ext>
                </a:extLst>
              </p:cNvPr>
              <p:cNvSpPr>
                <a:spLocks noChangeShapeType="1"/>
              </p:cNvSpPr>
              <p:nvPr/>
            </p:nvSpPr>
            <p:spPr bwMode="auto">
              <a:xfrm>
                <a:off x="4283075" y="4649788"/>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30" name="Line 51">
                <a:extLst>
                  <a:ext uri="{FF2B5EF4-FFF2-40B4-BE49-F238E27FC236}">
                    <a16:creationId xmlns:a16="http://schemas.microsoft.com/office/drawing/2014/main" id="{C43F5761-C454-496E-A62E-CB6D428835C9}"/>
                  </a:ext>
                </a:extLst>
              </p:cNvPr>
              <p:cNvSpPr>
                <a:spLocks noChangeShapeType="1"/>
              </p:cNvSpPr>
              <p:nvPr/>
            </p:nvSpPr>
            <p:spPr bwMode="auto">
              <a:xfrm flipH="1">
                <a:off x="3616325" y="4846638"/>
                <a:ext cx="622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31" name="Line 52">
                <a:extLst>
                  <a:ext uri="{FF2B5EF4-FFF2-40B4-BE49-F238E27FC236}">
                    <a16:creationId xmlns:a16="http://schemas.microsoft.com/office/drawing/2014/main" id="{6AC0AB43-3F30-43AD-968A-1811D494FB9C}"/>
                  </a:ext>
                </a:extLst>
              </p:cNvPr>
              <p:cNvSpPr>
                <a:spLocks noChangeShapeType="1"/>
              </p:cNvSpPr>
              <p:nvPr/>
            </p:nvSpPr>
            <p:spPr bwMode="auto">
              <a:xfrm>
                <a:off x="2752725" y="4846638"/>
                <a:ext cx="812800" cy="0"/>
              </a:xfrm>
              <a:prstGeom prst="line">
                <a:avLst/>
              </a:prstGeom>
              <a:noFill/>
              <a:ln w="508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32" name="Oval 53">
                <a:extLst>
                  <a:ext uri="{FF2B5EF4-FFF2-40B4-BE49-F238E27FC236}">
                    <a16:creationId xmlns:a16="http://schemas.microsoft.com/office/drawing/2014/main" id="{5760C50E-C194-4903-B62F-4FD836836346}"/>
                  </a:ext>
                </a:extLst>
              </p:cNvPr>
              <p:cNvSpPr>
                <a:spLocks noChangeArrowheads="1"/>
              </p:cNvSpPr>
              <p:nvPr/>
            </p:nvSpPr>
            <p:spPr bwMode="auto">
              <a:xfrm>
                <a:off x="3565525" y="4827588"/>
                <a:ext cx="38100" cy="25400"/>
              </a:xfrm>
              <a:prstGeom prst="ellipse">
                <a:avLst/>
              </a:prstGeom>
              <a:solidFill>
                <a:srgbClr val="000000"/>
              </a:solidFill>
              <a:ln w="254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33" name="Freeform 54">
                <a:extLst>
                  <a:ext uri="{FF2B5EF4-FFF2-40B4-BE49-F238E27FC236}">
                    <a16:creationId xmlns:a16="http://schemas.microsoft.com/office/drawing/2014/main" id="{039219D9-5E46-436E-9268-3BE6D6279A70}"/>
                  </a:ext>
                </a:extLst>
              </p:cNvPr>
              <p:cNvSpPr>
                <a:spLocks/>
              </p:cNvSpPr>
              <p:nvPr/>
            </p:nvSpPr>
            <p:spPr bwMode="auto">
              <a:xfrm>
                <a:off x="3590925" y="4865688"/>
                <a:ext cx="534988" cy="204787"/>
              </a:xfrm>
              <a:custGeom>
                <a:avLst/>
                <a:gdLst>
                  <a:gd name="T0" fmla="*/ 0 w 337"/>
                  <a:gd name="T1" fmla="*/ 0 h 129"/>
                  <a:gd name="T2" fmla="*/ 0 w 337"/>
                  <a:gd name="T3" fmla="*/ 2147483647 h 129"/>
                  <a:gd name="T4" fmla="*/ 2147483647 w 337"/>
                  <a:gd name="T5" fmla="*/ 2147483647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50800" cap="rnd">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34" name="Oval 55">
                <a:extLst>
                  <a:ext uri="{FF2B5EF4-FFF2-40B4-BE49-F238E27FC236}">
                    <a16:creationId xmlns:a16="http://schemas.microsoft.com/office/drawing/2014/main" id="{8BD7D480-FD8E-479D-AD9E-B45216130607}"/>
                  </a:ext>
                </a:extLst>
              </p:cNvPr>
              <p:cNvSpPr>
                <a:spLocks noChangeArrowheads="1"/>
              </p:cNvSpPr>
              <p:nvPr/>
            </p:nvSpPr>
            <p:spPr bwMode="auto">
              <a:xfrm>
                <a:off x="4111625" y="5056188"/>
                <a:ext cx="38100" cy="25400"/>
              </a:xfrm>
              <a:prstGeom prst="ellipse">
                <a:avLst/>
              </a:prstGeom>
              <a:solidFill>
                <a:srgbClr val="000000"/>
              </a:solidFill>
              <a:ln w="254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35" name="Line 56">
                <a:extLst>
                  <a:ext uri="{FF2B5EF4-FFF2-40B4-BE49-F238E27FC236}">
                    <a16:creationId xmlns:a16="http://schemas.microsoft.com/office/drawing/2014/main" id="{369AB420-CE68-4B95-97FC-6ED37E5F2933}"/>
                  </a:ext>
                </a:extLst>
              </p:cNvPr>
              <p:cNvSpPr>
                <a:spLocks noChangeShapeType="1"/>
              </p:cNvSpPr>
              <p:nvPr/>
            </p:nvSpPr>
            <p:spPr bwMode="auto">
              <a:xfrm>
                <a:off x="5654675" y="3684588"/>
                <a:ext cx="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36" name="Line 57">
                <a:extLst>
                  <a:ext uri="{FF2B5EF4-FFF2-40B4-BE49-F238E27FC236}">
                    <a16:creationId xmlns:a16="http://schemas.microsoft.com/office/drawing/2014/main" id="{D502E47D-93D9-4FB9-84E8-5623096139C3}"/>
                  </a:ext>
                </a:extLst>
              </p:cNvPr>
              <p:cNvSpPr>
                <a:spLocks noChangeShapeType="1"/>
              </p:cNvSpPr>
              <p:nvPr/>
            </p:nvSpPr>
            <p:spPr bwMode="auto">
              <a:xfrm>
                <a:off x="4175125" y="5075238"/>
                <a:ext cx="146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37" name="Freeform 58">
                <a:extLst>
                  <a:ext uri="{FF2B5EF4-FFF2-40B4-BE49-F238E27FC236}">
                    <a16:creationId xmlns:a16="http://schemas.microsoft.com/office/drawing/2014/main" id="{30E41F5C-2376-4AA1-A397-4FEAEB2948CC}"/>
                  </a:ext>
                </a:extLst>
              </p:cNvPr>
              <p:cNvSpPr>
                <a:spLocks/>
              </p:cNvSpPr>
              <p:nvPr/>
            </p:nvSpPr>
            <p:spPr bwMode="auto">
              <a:xfrm>
                <a:off x="3959225" y="5297488"/>
                <a:ext cx="344488" cy="179387"/>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38" name="Freeform 59">
                <a:extLst>
                  <a:ext uri="{FF2B5EF4-FFF2-40B4-BE49-F238E27FC236}">
                    <a16:creationId xmlns:a16="http://schemas.microsoft.com/office/drawing/2014/main" id="{67A8A711-7334-47E9-97F8-B8C1007711F5}"/>
                  </a:ext>
                </a:extLst>
              </p:cNvPr>
              <p:cNvSpPr>
                <a:spLocks/>
              </p:cNvSpPr>
              <p:nvPr/>
            </p:nvSpPr>
            <p:spPr bwMode="auto">
              <a:xfrm>
                <a:off x="3959225" y="5297488"/>
                <a:ext cx="344488" cy="179387"/>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39" name="Line 60">
                <a:extLst>
                  <a:ext uri="{FF2B5EF4-FFF2-40B4-BE49-F238E27FC236}">
                    <a16:creationId xmlns:a16="http://schemas.microsoft.com/office/drawing/2014/main" id="{5230B720-B8C6-4D5E-A5AC-AD3E1658A162}"/>
                  </a:ext>
                </a:extLst>
              </p:cNvPr>
              <p:cNvSpPr>
                <a:spLocks noChangeShapeType="1"/>
              </p:cNvSpPr>
              <p:nvPr/>
            </p:nvSpPr>
            <p:spPr bwMode="auto">
              <a:xfrm flipV="1">
                <a:off x="4130675" y="5068888"/>
                <a:ext cx="0" cy="228600"/>
              </a:xfrm>
              <a:prstGeom prst="line">
                <a:avLst/>
              </a:prstGeom>
              <a:noFill/>
              <a:ln w="508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40" name="Freeform 61">
                <a:extLst>
                  <a:ext uri="{FF2B5EF4-FFF2-40B4-BE49-F238E27FC236}">
                    <a16:creationId xmlns:a16="http://schemas.microsoft.com/office/drawing/2014/main" id="{3A4D7B1F-337A-4AFF-970D-764524C4B6F9}"/>
                  </a:ext>
                </a:extLst>
              </p:cNvPr>
              <p:cNvSpPr>
                <a:spLocks/>
              </p:cNvSpPr>
              <p:nvPr/>
            </p:nvSpPr>
            <p:spPr bwMode="auto">
              <a:xfrm>
                <a:off x="4302125" y="2668588"/>
                <a:ext cx="1970088" cy="2808287"/>
              </a:xfrm>
              <a:custGeom>
                <a:avLst/>
                <a:gdLst>
                  <a:gd name="T0" fmla="*/ 0 w 1241"/>
                  <a:gd name="T1" fmla="*/ 2147483647 h 1769"/>
                  <a:gd name="T2" fmla="*/ 2147483647 w 1241"/>
                  <a:gd name="T3" fmla="*/ 2147483647 h 1769"/>
                  <a:gd name="T4" fmla="*/ 2147483647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grpSp>
            <p:nvGrpSpPr>
              <p:cNvPr id="141" name="Group 62">
                <a:extLst>
                  <a:ext uri="{FF2B5EF4-FFF2-40B4-BE49-F238E27FC236}">
                    <a16:creationId xmlns:a16="http://schemas.microsoft.com/office/drawing/2014/main" id="{8BEB715B-D9AC-4D1B-9748-3F480413C3FC}"/>
                  </a:ext>
                </a:extLst>
              </p:cNvPr>
              <p:cNvGrpSpPr>
                <a:grpSpLocks/>
              </p:cNvGrpSpPr>
              <p:nvPr/>
            </p:nvGrpSpPr>
            <p:grpSpPr bwMode="auto">
              <a:xfrm>
                <a:off x="4086225" y="5653088"/>
                <a:ext cx="65088" cy="204787"/>
                <a:chOff x="2568" y="3056"/>
                <a:chExt cx="41" cy="129"/>
              </a:xfrm>
            </p:grpSpPr>
            <p:sp>
              <p:nvSpPr>
                <p:cNvPr id="163" name="Freeform 63">
                  <a:extLst>
                    <a:ext uri="{FF2B5EF4-FFF2-40B4-BE49-F238E27FC236}">
                      <a16:creationId xmlns:a16="http://schemas.microsoft.com/office/drawing/2014/main" id="{E6776F28-A82D-4BD2-B68C-B379ECA3E965}"/>
                    </a:ext>
                  </a:extLst>
                </p:cNvPr>
                <p:cNvSpPr>
                  <a:spLocks/>
                </p:cNvSpPr>
                <p:nvPr/>
              </p:nvSpPr>
              <p:spPr bwMode="auto">
                <a:xfrm>
                  <a:off x="2568" y="3096"/>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p>
                  <a:endParaRPr lang="fr-CA"/>
                </a:p>
              </p:txBody>
            </p:sp>
            <p:sp>
              <p:nvSpPr>
                <p:cNvPr id="164" name="Line 64">
                  <a:extLst>
                    <a:ext uri="{FF2B5EF4-FFF2-40B4-BE49-F238E27FC236}">
                      <a16:creationId xmlns:a16="http://schemas.microsoft.com/office/drawing/2014/main" id="{D1772B9B-706E-472A-A21E-41F85CD9ED1D}"/>
                    </a:ext>
                  </a:extLst>
                </p:cNvPr>
                <p:cNvSpPr>
                  <a:spLocks noChangeShapeType="1"/>
                </p:cNvSpPr>
                <p:nvPr/>
              </p:nvSpPr>
              <p:spPr bwMode="auto">
                <a:xfrm>
                  <a:off x="2596" y="3056"/>
                  <a:ext cx="0" cy="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grpSp>
          <p:sp>
            <p:nvSpPr>
              <p:cNvPr id="142" name="Line 65">
                <a:extLst>
                  <a:ext uri="{FF2B5EF4-FFF2-40B4-BE49-F238E27FC236}">
                    <a16:creationId xmlns:a16="http://schemas.microsoft.com/office/drawing/2014/main" id="{912A2568-7D8D-4038-965A-F92A23DB0863}"/>
                  </a:ext>
                </a:extLst>
              </p:cNvPr>
              <p:cNvSpPr>
                <a:spLocks noChangeShapeType="1"/>
              </p:cNvSpPr>
              <p:nvPr/>
            </p:nvSpPr>
            <p:spPr bwMode="auto">
              <a:xfrm flipV="1">
                <a:off x="4113213" y="5640388"/>
                <a:ext cx="17462" cy="246062"/>
              </a:xfrm>
              <a:prstGeom prst="line">
                <a:avLst/>
              </a:prstGeom>
              <a:noFill/>
              <a:ln w="508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43" name="Freeform 67">
                <a:extLst>
                  <a:ext uri="{FF2B5EF4-FFF2-40B4-BE49-F238E27FC236}">
                    <a16:creationId xmlns:a16="http://schemas.microsoft.com/office/drawing/2014/main" id="{8737EF49-285E-4658-97AC-140C22AB3AD3}"/>
                  </a:ext>
                </a:extLst>
              </p:cNvPr>
              <p:cNvSpPr>
                <a:spLocks/>
              </p:cNvSpPr>
              <p:nvPr/>
            </p:nvSpPr>
            <p:spPr bwMode="auto">
              <a:xfrm>
                <a:off x="4276725" y="3151188"/>
                <a:ext cx="344488" cy="179387"/>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44" name="Freeform 68">
                <a:extLst>
                  <a:ext uri="{FF2B5EF4-FFF2-40B4-BE49-F238E27FC236}">
                    <a16:creationId xmlns:a16="http://schemas.microsoft.com/office/drawing/2014/main" id="{DCDA3341-5619-46C0-83EB-BC33D76849C3}"/>
                  </a:ext>
                </a:extLst>
              </p:cNvPr>
              <p:cNvSpPr>
                <a:spLocks/>
              </p:cNvSpPr>
              <p:nvPr/>
            </p:nvSpPr>
            <p:spPr bwMode="auto">
              <a:xfrm>
                <a:off x="4276725" y="3151188"/>
                <a:ext cx="344488" cy="179387"/>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45" name="Freeform 69">
                <a:extLst>
                  <a:ext uri="{FF2B5EF4-FFF2-40B4-BE49-F238E27FC236}">
                    <a16:creationId xmlns:a16="http://schemas.microsoft.com/office/drawing/2014/main" id="{A96A8B18-3DF3-480A-9141-2D5C625E0DD0}"/>
                  </a:ext>
                </a:extLst>
              </p:cNvPr>
              <p:cNvSpPr>
                <a:spLocks/>
              </p:cNvSpPr>
              <p:nvPr/>
            </p:nvSpPr>
            <p:spPr bwMode="auto">
              <a:xfrm>
                <a:off x="3387725" y="3494088"/>
                <a:ext cx="344488" cy="179387"/>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46" name="Freeform 70">
                <a:extLst>
                  <a:ext uri="{FF2B5EF4-FFF2-40B4-BE49-F238E27FC236}">
                    <a16:creationId xmlns:a16="http://schemas.microsoft.com/office/drawing/2014/main" id="{849432DF-A266-4B43-8984-9C6344C7E44A}"/>
                  </a:ext>
                </a:extLst>
              </p:cNvPr>
              <p:cNvSpPr>
                <a:spLocks/>
              </p:cNvSpPr>
              <p:nvPr/>
            </p:nvSpPr>
            <p:spPr bwMode="auto">
              <a:xfrm>
                <a:off x="3387725" y="3494088"/>
                <a:ext cx="344488" cy="179387"/>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47" name="Freeform 71">
                <a:extLst>
                  <a:ext uri="{FF2B5EF4-FFF2-40B4-BE49-F238E27FC236}">
                    <a16:creationId xmlns:a16="http://schemas.microsoft.com/office/drawing/2014/main" id="{FA45F729-7691-407E-AA11-E6620542929D}"/>
                  </a:ext>
                </a:extLst>
              </p:cNvPr>
              <p:cNvSpPr>
                <a:spLocks/>
              </p:cNvSpPr>
              <p:nvPr/>
            </p:nvSpPr>
            <p:spPr bwMode="auto">
              <a:xfrm>
                <a:off x="2613025" y="3875088"/>
                <a:ext cx="344488" cy="166687"/>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48" name="Freeform 72">
                <a:extLst>
                  <a:ext uri="{FF2B5EF4-FFF2-40B4-BE49-F238E27FC236}">
                    <a16:creationId xmlns:a16="http://schemas.microsoft.com/office/drawing/2014/main" id="{9A55662E-929F-453C-BA4D-F654CDD7B62E}"/>
                  </a:ext>
                </a:extLst>
              </p:cNvPr>
              <p:cNvSpPr>
                <a:spLocks/>
              </p:cNvSpPr>
              <p:nvPr/>
            </p:nvSpPr>
            <p:spPr bwMode="auto">
              <a:xfrm>
                <a:off x="2613025" y="3875088"/>
                <a:ext cx="344488" cy="166687"/>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49" name="Freeform 73">
                <a:extLst>
                  <a:ext uri="{FF2B5EF4-FFF2-40B4-BE49-F238E27FC236}">
                    <a16:creationId xmlns:a16="http://schemas.microsoft.com/office/drawing/2014/main" id="{835D452A-074C-4A64-BAD9-CE6840E9DD61}"/>
                  </a:ext>
                </a:extLst>
              </p:cNvPr>
              <p:cNvSpPr>
                <a:spLocks/>
              </p:cNvSpPr>
              <p:nvPr/>
            </p:nvSpPr>
            <p:spPr bwMode="auto">
              <a:xfrm>
                <a:off x="4162425" y="3875088"/>
                <a:ext cx="344488" cy="166687"/>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50" name="Freeform 74">
                <a:extLst>
                  <a:ext uri="{FF2B5EF4-FFF2-40B4-BE49-F238E27FC236}">
                    <a16:creationId xmlns:a16="http://schemas.microsoft.com/office/drawing/2014/main" id="{F610BB68-3EBF-44C9-9D44-FB2BEE66C25C}"/>
                  </a:ext>
                </a:extLst>
              </p:cNvPr>
              <p:cNvSpPr>
                <a:spLocks/>
              </p:cNvSpPr>
              <p:nvPr/>
            </p:nvSpPr>
            <p:spPr bwMode="auto">
              <a:xfrm>
                <a:off x="4162425" y="3875088"/>
                <a:ext cx="344488" cy="166687"/>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51" name="Freeform 75">
                <a:extLst>
                  <a:ext uri="{FF2B5EF4-FFF2-40B4-BE49-F238E27FC236}">
                    <a16:creationId xmlns:a16="http://schemas.microsoft.com/office/drawing/2014/main" id="{583CFD4E-C63F-4FCD-AD8F-0C79CFE99C49}"/>
                  </a:ext>
                </a:extLst>
              </p:cNvPr>
              <p:cNvSpPr>
                <a:spLocks/>
              </p:cNvSpPr>
              <p:nvPr/>
            </p:nvSpPr>
            <p:spPr bwMode="auto">
              <a:xfrm>
                <a:off x="3959225" y="5475288"/>
                <a:ext cx="344488" cy="166687"/>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52" name="Freeform 76">
                <a:extLst>
                  <a:ext uri="{FF2B5EF4-FFF2-40B4-BE49-F238E27FC236}">
                    <a16:creationId xmlns:a16="http://schemas.microsoft.com/office/drawing/2014/main" id="{2C056623-CEDD-4777-88A2-B3EABF2E27A9}"/>
                  </a:ext>
                </a:extLst>
              </p:cNvPr>
              <p:cNvSpPr>
                <a:spLocks/>
              </p:cNvSpPr>
              <p:nvPr/>
            </p:nvSpPr>
            <p:spPr bwMode="auto">
              <a:xfrm>
                <a:off x="3959225" y="5475288"/>
                <a:ext cx="344488" cy="166687"/>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153" name="Line 77">
                <a:extLst>
                  <a:ext uri="{FF2B5EF4-FFF2-40B4-BE49-F238E27FC236}">
                    <a16:creationId xmlns:a16="http://schemas.microsoft.com/office/drawing/2014/main" id="{4D7D3841-CCA8-404B-9A00-5DC1AAC32575}"/>
                  </a:ext>
                </a:extLst>
              </p:cNvPr>
              <p:cNvSpPr>
                <a:spLocks noChangeShapeType="1"/>
              </p:cNvSpPr>
              <p:nvPr/>
            </p:nvSpPr>
            <p:spPr bwMode="auto">
              <a:xfrm>
                <a:off x="4518025" y="3881438"/>
                <a:ext cx="114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54" name="AutoShape 78">
                <a:extLst>
                  <a:ext uri="{FF2B5EF4-FFF2-40B4-BE49-F238E27FC236}">
                    <a16:creationId xmlns:a16="http://schemas.microsoft.com/office/drawing/2014/main" id="{038ECE02-D389-460E-AE59-F69BCE2605E5}"/>
                  </a:ext>
                </a:extLst>
              </p:cNvPr>
              <p:cNvSpPr>
                <a:spLocks noChangeArrowheads="1"/>
              </p:cNvSpPr>
              <p:nvPr/>
            </p:nvSpPr>
            <p:spPr bwMode="auto">
              <a:xfrm>
                <a:off x="4225925" y="2947988"/>
                <a:ext cx="419100" cy="381000"/>
              </a:xfrm>
              <a:prstGeom prst="diamond">
                <a:avLst/>
              </a:prstGeom>
              <a:solidFill>
                <a:schemeClr val="tx2"/>
              </a:solidFill>
              <a:ln w="25400">
                <a:solidFill>
                  <a:schemeClr val="bg2"/>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55" name="AutoShape 79">
                <a:extLst>
                  <a:ext uri="{FF2B5EF4-FFF2-40B4-BE49-F238E27FC236}">
                    <a16:creationId xmlns:a16="http://schemas.microsoft.com/office/drawing/2014/main" id="{0F055DBB-A3A3-41E9-8090-D975C969DAF4}"/>
                  </a:ext>
                </a:extLst>
              </p:cNvPr>
              <p:cNvSpPr>
                <a:spLocks noChangeArrowheads="1"/>
              </p:cNvSpPr>
              <p:nvPr/>
            </p:nvSpPr>
            <p:spPr bwMode="auto">
              <a:xfrm>
                <a:off x="3336925" y="3303588"/>
                <a:ext cx="419100" cy="381000"/>
              </a:xfrm>
              <a:prstGeom prst="diamond">
                <a:avLst/>
              </a:prstGeom>
              <a:solidFill>
                <a:schemeClr val="tx2"/>
              </a:solidFill>
              <a:ln w="25400">
                <a:solidFill>
                  <a:schemeClr val="bg2"/>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56" name="AutoShape 80">
                <a:extLst>
                  <a:ext uri="{FF2B5EF4-FFF2-40B4-BE49-F238E27FC236}">
                    <a16:creationId xmlns:a16="http://schemas.microsoft.com/office/drawing/2014/main" id="{8F429215-81AF-4F9A-81B6-71C4646826CC}"/>
                  </a:ext>
                </a:extLst>
              </p:cNvPr>
              <p:cNvSpPr>
                <a:spLocks noChangeArrowheads="1"/>
              </p:cNvSpPr>
              <p:nvPr/>
            </p:nvSpPr>
            <p:spPr bwMode="auto">
              <a:xfrm>
                <a:off x="2562225" y="3671888"/>
                <a:ext cx="419100" cy="381000"/>
              </a:xfrm>
              <a:prstGeom prst="diamond">
                <a:avLst/>
              </a:prstGeom>
              <a:solidFill>
                <a:schemeClr val="tx2"/>
              </a:solidFill>
              <a:ln w="25400">
                <a:solidFill>
                  <a:schemeClr val="bg2"/>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57" name="AutoShape 81">
                <a:extLst>
                  <a:ext uri="{FF2B5EF4-FFF2-40B4-BE49-F238E27FC236}">
                    <a16:creationId xmlns:a16="http://schemas.microsoft.com/office/drawing/2014/main" id="{E8887128-FC71-4441-B6F6-D9703348F895}"/>
                  </a:ext>
                </a:extLst>
              </p:cNvPr>
              <p:cNvSpPr>
                <a:spLocks noChangeArrowheads="1"/>
              </p:cNvSpPr>
              <p:nvPr/>
            </p:nvSpPr>
            <p:spPr bwMode="auto">
              <a:xfrm>
                <a:off x="4111625" y="3671888"/>
                <a:ext cx="419100" cy="381000"/>
              </a:xfrm>
              <a:prstGeom prst="diamond">
                <a:avLst/>
              </a:prstGeom>
              <a:solidFill>
                <a:schemeClr val="tx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58" name="AutoShape 82">
                <a:extLst>
                  <a:ext uri="{FF2B5EF4-FFF2-40B4-BE49-F238E27FC236}">
                    <a16:creationId xmlns:a16="http://schemas.microsoft.com/office/drawing/2014/main" id="{1F1942F0-D364-4D3C-9DBF-B436AC7A0BF0}"/>
                  </a:ext>
                </a:extLst>
              </p:cNvPr>
              <p:cNvSpPr>
                <a:spLocks noChangeArrowheads="1"/>
              </p:cNvSpPr>
              <p:nvPr/>
            </p:nvSpPr>
            <p:spPr bwMode="auto">
              <a:xfrm>
                <a:off x="3895725" y="5272088"/>
                <a:ext cx="419100" cy="381000"/>
              </a:xfrm>
              <a:prstGeom prst="diamond">
                <a:avLst/>
              </a:prstGeom>
              <a:solidFill>
                <a:schemeClr val="tx2"/>
              </a:solidFill>
              <a:ln w="25400">
                <a:solidFill>
                  <a:schemeClr val="bg2"/>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59" name="Line 83">
                <a:extLst>
                  <a:ext uri="{FF2B5EF4-FFF2-40B4-BE49-F238E27FC236}">
                    <a16:creationId xmlns:a16="http://schemas.microsoft.com/office/drawing/2014/main" id="{3B58BA1F-09AB-4C40-AA7B-A2AD8B7204D7}"/>
                  </a:ext>
                </a:extLst>
              </p:cNvPr>
              <p:cNvSpPr>
                <a:spLocks noChangeShapeType="1"/>
              </p:cNvSpPr>
              <p:nvPr/>
            </p:nvSpPr>
            <p:spPr bwMode="auto">
              <a:xfrm>
                <a:off x="2384425" y="4649788"/>
                <a:ext cx="304800" cy="0"/>
              </a:xfrm>
              <a:prstGeom prst="line">
                <a:avLst/>
              </a:prstGeom>
              <a:noFill/>
              <a:ln w="508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60" name="Line 84">
                <a:extLst>
                  <a:ext uri="{FF2B5EF4-FFF2-40B4-BE49-F238E27FC236}">
                    <a16:creationId xmlns:a16="http://schemas.microsoft.com/office/drawing/2014/main" id="{11018372-C89B-4BC7-8FAA-A223C34D2A9B}"/>
                  </a:ext>
                </a:extLst>
              </p:cNvPr>
              <p:cNvSpPr>
                <a:spLocks noChangeShapeType="1"/>
              </p:cNvSpPr>
              <p:nvPr/>
            </p:nvSpPr>
            <p:spPr bwMode="auto">
              <a:xfrm>
                <a:off x="2778125" y="4649788"/>
                <a:ext cx="33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61" name="Rectangle 85">
                <a:extLst>
                  <a:ext uri="{FF2B5EF4-FFF2-40B4-BE49-F238E27FC236}">
                    <a16:creationId xmlns:a16="http://schemas.microsoft.com/office/drawing/2014/main" id="{49F55B38-21CD-426D-BFA0-2D62A71C6D18}"/>
                  </a:ext>
                </a:extLst>
              </p:cNvPr>
              <p:cNvSpPr>
                <a:spLocks noChangeArrowheads="1"/>
              </p:cNvSpPr>
              <p:nvPr/>
            </p:nvSpPr>
            <p:spPr bwMode="auto">
              <a:xfrm>
                <a:off x="1052513" y="2466975"/>
                <a:ext cx="240770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dirty="0">
                    <a:latin typeface="Arial Narrow" panose="020B0606020202030204" pitchFamily="34" charset="0"/>
                  </a:rPr>
                  <a:t>Chemin sélectionné</a:t>
                </a:r>
              </a:p>
            </p:txBody>
          </p:sp>
          <p:sp>
            <p:nvSpPr>
              <p:cNvPr id="162" name="Line 86">
                <a:extLst>
                  <a:ext uri="{FF2B5EF4-FFF2-40B4-BE49-F238E27FC236}">
                    <a16:creationId xmlns:a16="http://schemas.microsoft.com/office/drawing/2014/main" id="{A435FF18-309A-4002-8490-4EDAADAAF92E}"/>
                  </a:ext>
                </a:extLst>
              </p:cNvPr>
              <p:cNvSpPr>
                <a:spLocks noChangeShapeType="1"/>
              </p:cNvSpPr>
              <p:nvPr/>
            </p:nvSpPr>
            <p:spPr bwMode="auto">
              <a:xfrm>
                <a:off x="2462213" y="2889250"/>
                <a:ext cx="568325" cy="5191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grpSp>
      </p:grpSp>
    </p:spTree>
    <p:extLst>
      <p:ext uri="{BB962C8B-B14F-4D97-AF65-F5344CB8AC3E}">
        <p14:creationId xmlns:p14="http://schemas.microsoft.com/office/powerpoint/2010/main" val="67569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custDataLst>
              <p:tags r:id="rId1"/>
            </p:custDataLst>
          </p:nvPr>
        </p:nvSpPr>
        <p:spPr/>
        <p:txBody>
          <a:bodyPr/>
          <a:lstStyle/>
          <a:p>
            <a:r>
              <a:rPr lang="fr-CA" altLang="fr-FR" dirty="0"/>
              <a:t>Citation</a:t>
            </a:r>
            <a:endParaRPr lang="en-US" altLang="fr-FR" dirty="0"/>
          </a:p>
        </p:txBody>
      </p:sp>
      <p:sp>
        <p:nvSpPr>
          <p:cNvPr id="5" name="Espace réservé du contenu 4">
            <a:extLst>
              <a:ext uri="{FF2B5EF4-FFF2-40B4-BE49-F238E27FC236}">
                <a16:creationId xmlns:a16="http://schemas.microsoft.com/office/drawing/2014/main" id="{D5DD7C92-4904-4F57-AAE7-39A28351AECC}"/>
              </a:ext>
            </a:extLst>
          </p:cNvPr>
          <p:cNvSpPr>
            <a:spLocks noGrp="1"/>
          </p:cNvSpPr>
          <p:nvPr>
            <p:ph idx="1"/>
            <p:custDataLst>
              <p:tags r:id="rId2"/>
            </p:custDataLst>
          </p:nvPr>
        </p:nvSpPr>
        <p:spPr/>
        <p:txBody>
          <a:bodyPr/>
          <a:lstStyle/>
          <a:p>
            <a:pPr marL="0" indent="0" algn="ctr">
              <a:buNone/>
            </a:pPr>
            <a:r>
              <a:rPr lang="fr-FR" i="1" dirty="0"/>
              <a:t>« Les insectes se cachent dans les coins et se rassemblent aux bordures »</a:t>
            </a:r>
            <a:endParaRPr lang="fr-CA" altLang="fr-FR" i="1" dirty="0"/>
          </a:p>
          <a:p>
            <a:pPr marL="0" indent="0" algn="ctr">
              <a:buNone/>
            </a:pPr>
            <a:r>
              <a:rPr lang="fr-CA" altLang="fr-FR" i="1" dirty="0"/>
              <a:t>« </a:t>
            </a:r>
            <a:r>
              <a:rPr lang="en-US" altLang="fr-FR" i="1" dirty="0"/>
              <a:t>Bugs lurk in corners </a:t>
            </a:r>
            <a:r>
              <a:rPr lang="en-US" i="1" dirty="0"/>
              <a:t>and congregate at </a:t>
            </a:r>
            <a:r>
              <a:rPr lang="en-US" altLang="fr-FR" i="1" dirty="0"/>
              <a:t>boundaries ...</a:t>
            </a:r>
            <a:r>
              <a:rPr lang="fr-CA" altLang="fr-FR" i="1" dirty="0"/>
              <a:t> »</a:t>
            </a:r>
            <a:endParaRPr lang="en-US" altLang="fr-FR" i="1" dirty="0"/>
          </a:p>
          <a:p>
            <a:pPr marL="0" indent="0" algn="r">
              <a:buNone/>
            </a:pPr>
            <a:r>
              <a:rPr lang="en-US" altLang="fr-FR" dirty="0"/>
              <a:t>Boris </a:t>
            </a:r>
            <a:r>
              <a:rPr lang="en-US" altLang="fr-FR" dirty="0" err="1"/>
              <a:t>Beizer</a:t>
            </a:r>
            <a:endParaRPr lang="en-US" altLang="fr-FR" dirty="0"/>
          </a:p>
        </p:txBody>
      </p:sp>
      <p:sp>
        <p:nvSpPr>
          <p:cNvPr id="2560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8F0B67-C11D-40AE-8E52-34987A72954E}" type="slidenum">
              <a:rPr lang="en-US" altLang="en-US" smtClean="0"/>
              <a:pPr/>
              <a:t>19</a:t>
            </a:fld>
            <a:endParaRPr lang="en-US" altLang="en-US"/>
          </a:p>
        </p:txBody>
      </p:sp>
      <p:grpSp>
        <p:nvGrpSpPr>
          <p:cNvPr id="9" name="Groupe 8">
            <a:extLst>
              <a:ext uri="{FF2B5EF4-FFF2-40B4-BE49-F238E27FC236}">
                <a16:creationId xmlns:a16="http://schemas.microsoft.com/office/drawing/2014/main" id="{80B85BB5-23E3-4A1E-AC96-FD588A2E1162}"/>
              </a:ext>
            </a:extLst>
          </p:cNvPr>
          <p:cNvGrpSpPr/>
          <p:nvPr>
            <p:custDataLst>
              <p:tags r:id="rId4"/>
            </p:custDataLst>
          </p:nvPr>
        </p:nvGrpSpPr>
        <p:grpSpPr>
          <a:xfrm>
            <a:off x="6419850" y="4720474"/>
            <a:ext cx="2095500" cy="2097088"/>
            <a:chOff x="4660900" y="914400"/>
            <a:chExt cx="2095500" cy="2097088"/>
          </a:xfrm>
        </p:grpSpPr>
        <p:sp>
          <p:nvSpPr>
            <p:cNvPr id="25605" name="Freeform 9"/>
            <p:cNvSpPr>
              <a:spLocks/>
            </p:cNvSpPr>
            <p:nvPr/>
          </p:nvSpPr>
          <p:spPr bwMode="auto">
            <a:xfrm>
              <a:off x="5003800" y="1701800"/>
              <a:ext cx="1347788" cy="1119188"/>
            </a:xfrm>
            <a:custGeom>
              <a:avLst/>
              <a:gdLst>
                <a:gd name="T0" fmla="*/ 0 w 849"/>
                <a:gd name="T1" fmla="*/ 2147483647 h 705"/>
                <a:gd name="T2" fmla="*/ 2147483647 w 849"/>
                <a:gd name="T3" fmla="*/ 2147483647 h 705"/>
                <a:gd name="T4" fmla="*/ 2147483647 w 849"/>
                <a:gd name="T5" fmla="*/ 2147483647 h 705"/>
                <a:gd name="T6" fmla="*/ 2147483647 w 849"/>
                <a:gd name="T7" fmla="*/ 2147483647 h 705"/>
                <a:gd name="T8" fmla="*/ 2147483647 w 849"/>
                <a:gd name="T9" fmla="*/ 2147483647 h 705"/>
                <a:gd name="T10" fmla="*/ 2147483647 w 849"/>
                <a:gd name="T11" fmla="*/ 2147483647 h 705"/>
                <a:gd name="T12" fmla="*/ 2147483647 w 849"/>
                <a:gd name="T13" fmla="*/ 2147483647 h 705"/>
                <a:gd name="T14" fmla="*/ 2147483647 w 849"/>
                <a:gd name="T15" fmla="*/ 2147483647 h 705"/>
                <a:gd name="T16" fmla="*/ 2147483647 w 849"/>
                <a:gd name="T17" fmla="*/ 2147483647 h 705"/>
                <a:gd name="T18" fmla="*/ 2147483647 w 849"/>
                <a:gd name="T19" fmla="*/ 2147483647 h 705"/>
                <a:gd name="T20" fmla="*/ 2147483647 w 849"/>
                <a:gd name="T21" fmla="*/ 2147483647 h 705"/>
                <a:gd name="T22" fmla="*/ 2147483647 w 849"/>
                <a:gd name="T23" fmla="*/ 2147483647 h 705"/>
                <a:gd name="T24" fmla="*/ 2147483647 w 849"/>
                <a:gd name="T25" fmla="*/ 2147483647 h 705"/>
                <a:gd name="T26" fmla="*/ 2147483647 w 849"/>
                <a:gd name="T27" fmla="*/ 0 h 705"/>
                <a:gd name="T28" fmla="*/ 2147483647 w 849"/>
                <a:gd name="T29" fmla="*/ 2147483647 h 705"/>
                <a:gd name="T30" fmla="*/ 2147483647 w 849"/>
                <a:gd name="T31" fmla="*/ 2147483647 h 705"/>
                <a:gd name="T32" fmla="*/ 2147483647 w 849"/>
                <a:gd name="T33" fmla="*/ 2147483647 h 705"/>
                <a:gd name="T34" fmla="*/ 2147483647 w 849"/>
                <a:gd name="T35" fmla="*/ 2147483647 h 705"/>
                <a:gd name="T36" fmla="*/ 2147483647 w 849"/>
                <a:gd name="T37" fmla="*/ 2147483647 h 705"/>
                <a:gd name="T38" fmla="*/ 2147483647 w 849"/>
                <a:gd name="T39" fmla="*/ 2147483647 h 705"/>
                <a:gd name="T40" fmla="*/ 0 w 849"/>
                <a:gd name="T41" fmla="*/ 2147483647 h 7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9"/>
                <a:gd name="T64" fmla="*/ 0 h 705"/>
                <a:gd name="T65" fmla="*/ 849 w 849"/>
                <a:gd name="T66" fmla="*/ 705 h 7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lnTo>
                    <a:pt x="0" y="584"/>
                  </a:lnTo>
                </a:path>
              </a:pathLst>
            </a:custGeom>
            <a:solidFill>
              <a:schemeClr val="hlink"/>
            </a:solidFill>
            <a:ln w="12700" cap="rnd">
              <a:solidFill>
                <a:srgbClr val="000000"/>
              </a:solidFill>
              <a:round/>
              <a:headEnd/>
              <a:tailEnd/>
            </a:ln>
          </p:spPr>
          <p:txBody>
            <a:bodyPr/>
            <a:lstStyle/>
            <a:p>
              <a:endParaRPr lang="fr-CA"/>
            </a:p>
          </p:txBody>
        </p:sp>
        <p:sp>
          <p:nvSpPr>
            <p:cNvPr id="25606" name="Freeform 10"/>
            <p:cNvSpPr>
              <a:spLocks/>
            </p:cNvSpPr>
            <p:nvPr/>
          </p:nvSpPr>
          <p:spPr bwMode="auto">
            <a:xfrm>
              <a:off x="5003800" y="1701800"/>
              <a:ext cx="1347788" cy="1119188"/>
            </a:xfrm>
            <a:custGeom>
              <a:avLst/>
              <a:gdLst>
                <a:gd name="T0" fmla="*/ 0 w 849"/>
                <a:gd name="T1" fmla="*/ 2147483647 h 705"/>
                <a:gd name="T2" fmla="*/ 2147483647 w 849"/>
                <a:gd name="T3" fmla="*/ 2147483647 h 705"/>
                <a:gd name="T4" fmla="*/ 2147483647 w 849"/>
                <a:gd name="T5" fmla="*/ 2147483647 h 705"/>
                <a:gd name="T6" fmla="*/ 2147483647 w 849"/>
                <a:gd name="T7" fmla="*/ 2147483647 h 705"/>
                <a:gd name="T8" fmla="*/ 2147483647 w 849"/>
                <a:gd name="T9" fmla="*/ 2147483647 h 705"/>
                <a:gd name="T10" fmla="*/ 2147483647 w 849"/>
                <a:gd name="T11" fmla="*/ 2147483647 h 705"/>
                <a:gd name="T12" fmla="*/ 2147483647 w 849"/>
                <a:gd name="T13" fmla="*/ 2147483647 h 705"/>
                <a:gd name="T14" fmla="*/ 2147483647 w 849"/>
                <a:gd name="T15" fmla="*/ 2147483647 h 705"/>
                <a:gd name="T16" fmla="*/ 2147483647 w 849"/>
                <a:gd name="T17" fmla="*/ 2147483647 h 705"/>
                <a:gd name="T18" fmla="*/ 2147483647 w 849"/>
                <a:gd name="T19" fmla="*/ 2147483647 h 705"/>
                <a:gd name="T20" fmla="*/ 2147483647 w 849"/>
                <a:gd name="T21" fmla="*/ 2147483647 h 705"/>
                <a:gd name="T22" fmla="*/ 2147483647 w 849"/>
                <a:gd name="T23" fmla="*/ 2147483647 h 705"/>
                <a:gd name="T24" fmla="*/ 2147483647 w 849"/>
                <a:gd name="T25" fmla="*/ 2147483647 h 705"/>
                <a:gd name="T26" fmla="*/ 2147483647 w 849"/>
                <a:gd name="T27" fmla="*/ 0 h 705"/>
                <a:gd name="T28" fmla="*/ 2147483647 w 849"/>
                <a:gd name="T29" fmla="*/ 2147483647 h 705"/>
                <a:gd name="T30" fmla="*/ 2147483647 w 849"/>
                <a:gd name="T31" fmla="*/ 2147483647 h 705"/>
                <a:gd name="T32" fmla="*/ 2147483647 w 849"/>
                <a:gd name="T33" fmla="*/ 2147483647 h 705"/>
                <a:gd name="T34" fmla="*/ 2147483647 w 849"/>
                <a:gd name="T35" fmla="*/ 2147483647 h 705"/>
                <a:gd name="T36" fmla="*/ 2147483647 w 849"/>
                <a:gd name="T37" fmla="*/ 2147483647 h 705"/>
                <a:gd name="T38" fmla="*/ 2147483647 w 849"/>
                <a:gd name="T39" fmla="*/ 2147483647 h 7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49"/>
                <a:gd name="T61" fmla="*/ 0 h 705"/>
                <a:gd name="T62" fmla="*/ 849 w 849"/>
                <a:gd name="T63" fmla="*/ 705 h 7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07" name="Freeform 11"/>
            <p:cNvSpPr>
              <a:spLocks/>
            </p:cNvSpPr>
            <p:nvPr/>
          </p:nvSpPr>
          <p:spPr bwMode="auto">
            <a:xfrm>
              <a:off x="4660900" y="914400"/>
              <a:ext cx="852488" cy="1957388"/>
            </a:xfrm>
            <a:custGeom>
              <a:avLst/>
              <a:gdLst>
                <a:gd name="T0" fmla="*/ 2147483647 w 537"/>
                <a:gd name="T1" fmla="*/ 0 h 1233"/>
                <a:gd name="T2" fmla="*/ 2147483647 w 537"/>
                <a:gd name="T3" fmla="*/ 2147483647 h 1233"/>
                <a:gd name="T4" fmla="*/ 0 w 537"/>
                <a:gd name="T5" fmla="*/ 2147483647 h 1233"/>
                <a:gd name="T6" fmla="*/ 0 60000 65536"/>
                <a:gd name="T7" fmla="*/ 0 60000 65536"/>
                <a:gd name="T8" fmla="*/ 0 60000 65536"/>
                <a:gd name="T9" fmla="*/ 0 w 537"/>
                <a:gd name="T10" fmla="*/ 0 h 1233"/>
                <a:gd name="T11" fmla="*/ 537 w 537"/>
                <a:gd name="T12" fmla="*/ 1233 h 1233"/>
              </a:gdLst>
              <a:ahLst/>
              <a:cxnLst>
                <a:cxn ang="T6">
                  <a:pos x="T0" y="T1"/>
                </a:cxn>
                <a:cxn ang="T7">
                  <a:pos x="T2" y="T3"/>
                </a:cxn>
                <a:cxn ang="T8">
                  <a:pos x="T4" y="T5"/>
                </a:cxn>
              </a:cxnLst>
              <a:rect l="T9" t="T10" r="T11" b="T12"/>
              <a:pathLst>
                <a:path w="537" h="1233">
                  <a:moveTo>
                    <a:pt x="536" y="0"/>
                  </a:moveTo>
                  <a:lnTo>
                    <a:pt x="536" y="840"/>
                  </a:lnTo>
                  <a:lnTo>
                    <a:pt x="0" y="123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08" name="Line 12"/>
            <p:cNvSpPr>
              <a:spLocks noChangeShapeType="1"/>
            </p:cNvSpPr>
            <p:nvPr/>
          </p:nvSpPr>
          <p:spPr bwMode="auto">
            <a:xfrm>
              <a:off x="5511800" y="2260600"/>
              <a:ext cx="124460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5609" name="Oval 13" descr="50%"/>
            <p:cNvSpPr>
              <a:spLocks noChangeArrowheads="1"/>
            </p:cNvSpPr>
            <p:nvPr/>
          </p:nvSpPr>
          <p:spPr bwMode="auto">
            <a:xfrm>
              <a:off x="5943600" y="2641600"/>
              <a:ext cx="495300" cy="101600"/>
            </a:xfrm>
            <a:prstGeom prst="ellipse">
              <a:avLst/>
            </a:prstGeom>
            <a:pattFill prst="pct50">
              <a:fgClr>
                <a:srgbClr val="000000"/>
              </a:fgClr>
              <a:bgClr>
                <a:srgbClr val="FFFFFF"/>
              </a:bgClr>
            </a:pattFill>
            <a:ln w="254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25610" name="Oval 14"/>
            <p:cNvSpPr>
              <a:spLocks noChangeArrowheads="1"/>
            </p:cNvSpPr>
            <p:nvPr/>
          </p:nvSpPr>
          <p:spPr bwMode="auto">
            <a:xfrm>
              <a:off x="5930900" y="2628900"/>
              <a:ext cx="520700" cy="127000"/>
            </a:xfrm>
            <a:prstGeom prst="ellipse">
              <a:avLst/>
            </a:prstGeom>
            <a:solidFill>
              <a:schemeClr val="accent2"/>
            </a:solidFill>
            <a:ln w="254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25611" name="Freeform 15"/>
            <p:cNvSpPr>
              <a:spLocks/>
            </p:cNvSpPr>
            <p:nvPr/>
          </p:nvSpPr>
          <p:spPr bwMode="auto">
            <a:xfrm>
              <a:off x="5943600" y="2781300"/>
              <a:ext cx="103188" cy="204788"/>
            </a:xfrm>
            <a:custGeom>
              <a:avLst/>
              <a:gdLst>
                <a:gd name="T0" fmla="*/ 2147483647 w 65"/>
                <a:gd name="T1" fmla="*/ 0 h 129"/>
                <a:gd name="T2" fmla="*/ 0 w 65"/>
                <a:gd name="T3" fmla="*/ 2147483647 h 129"/>
                <a:gd name="T4" fmla="*/ 2147483647 w 65"/>
                <a:gd name="T5" fmla="*/ 2147483647 h 129"/>
                <a:gd name="T6" fmla="*/ 2147483647 w 65"/>
                <a:gd name="T7" fmla="*/ 2147483647 h 129"/>
                <a:gd name="T8" fmla="*/ 0 60000 65536"/>
                <a:gd name="T9" fmla="*/ 0 60000 65536"/>
                <a:gd name="T10" fmla="*/ 0 60000 65536"/>
                <a:gd name="T11" fmla="*/ 0 60000 65536"/>
                <a:gd name="T12" fmla="*/ 0 w 65"/>
                <a:gd name="T13" fmla="*/ 0 h 129"/>
                <a:gd name="T14" fmla="*/ 65 w 65"/>
                <a:gd name="T15" fmla="*/ 129 h 129"/>
              </a:gdLst>
              <a:ahLst/>
              <a:cxnLst>
                <a:cxn ang="T8">
                  <a:pos x="T0" y="T1"/>
                </a:cxn>
                <a:cxn ang="T9">
                  <a:pos x="T2" y="T3"/>
                </a:cxn>
                <a:cxn ang="T10">
                  <a:pos x="T4" y="T5"/>
                </a:cxn>
                <a:cxn ang="T11">
                  <a:pos x="T6" y="T7"/>
                </a:cxn>
              </a:cxnLst>
              <a:rect l="T12" t="T13" r="T14" b="T15"/>
              <a:pathLst>
                <a:path w="65" h="129">
                  <a:moveTo>
                    <a:pt x="64" y="0"/>
                  </a:moveTo>
                  <a:lnTo>
                    <a:pt x="0" y="48"/>
                  </a:lnTo>
                  <a:lnTo>
                    <a:pt x="40" y="128"/>
                  </a:lnTo>
                  <a:lnTo>
                    <a:pt x="40"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12" name="Freeform 16"/>
            <p:cNvSpPr>
              <a:spLocks/>
            </p:cNvSpPr>
            <p:nvPr/>
          </p:nvSpPr>
          <p:spPr bwMode="auto">
            <a:xfrm>
              <a:off x="5930900" y="2768600"/>
              <a:ext cx="103188" cy="204788"/>
            </a:xfrm>
            <a:custGeom>
              <a:avLst/>
              <a:gdLst>
                <a:gd name="T0" fmla="*/ 2147483647 w 65"/>
                <a:gd name="T1" fmla="*/ 0 h 129"/>
                <a:gd name="T2" fmla="*/ 0 w 65"/>
                <a:gd name="T3" fmla="*/ 2147483647 h 129"/>
                <a:gd name="T4" fmla="*/ 2147483647 w 65"/>
                <a:gd name="T5" fmla="*/ 2147483647 h 129"/>
                <a:gd name="T6" fmla="*/ 2147483647 w 65"/>
                <a:gd name="T7" fmla="*/ 2147483647 h 129"/>
                <a:gd name="T8" fmla="*/ 0 60000 65536"/>
                <a:gd name="T9" fmla="*/ 0 60000 65536"/>
                <a:gd name="T10" fmla="*/ 0 60000 65536"/>
                <a:gd name="T11" fmla="*/ 0 60000 65536"/>
                <a:gd name="T12" fmla="*/ 0 w 65"/>
                <a:gd name="T13" fmla="*/ 0 h 129"/>
                <a:gd name="T14" fmla="*/ 65 w 65"/>
                <a:gd name="T15" fmla="*/ 129 h 129"/>
              </a:gdLst>
              <a:ahLst/>
              <a:cxnLst>
                <a:cxn ang="T8">
                  <a:pos x="T0" y="T1"/>
                </a:cxn>
                <a:cxn ang="T9">
                  <a:pos x="T2" y="T3"/>
                </a:cxn>
                <a:cxn ang="T10">
                  <a:pos x="T4" y="T5"/>
                </a:cxn>
                <a:cxn ang="T11">
                  <a:pos x="T6" y="T7"/>
                </a:cxn>
              </a:cxnLst>
              <a:rect l="T12" t="T13" r="T14" b="T15"/>
              <a:pathLst>
                <a:path w="65" h="129">
                  <a:moveTo>
                    <a:pt x="64" y="0"/>
                  </a:moveTo>
                  <a:lnTo>
                    <a:pt x="0" y="48"/>
                  </a:lnTo>
                  <a:lnTo>
                    <a:pt x="40" y="128"/>
                  </a:lnTo>
                  <a:lnTo>
                    <a:pt x="40"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13" name="Freeform 17"/>
            <p:cNvSpPr>
              <a:spLocks/>
            </p:cNvSpPr>
            <p:nvPr/>
          </p:nvSpPr>
          <p:spPr bwMode="auto">
            <a:xfrm>
              <a:off x="6210300" y="2806700"/>
              <a:ext cx="65088" cy="204788"/>
            </a:xfrm>
            <a:custGeom>
              <a:avLst/>
              <a:gdLst>
                <a:gd name="T0" fmla="*/ 0 w 41"/>
                <a:gd name="T1" fmla="*/ 0 h 129"/>
                <a:gd name="T2" fmla="*/ 2147483647 w 41"/>
                <a:gd name="T3" fmla="*/ 2147483647 h 129"/>
                <a:gd name="T4" fmla="*/ 2147483647 w 41"/>
                <a:gd name="T5" fmla="*/ 2147483647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16" y="64"/>
                  </a:lnTo>
                  <a:lnTo>
                    <a:pt x="40"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14" name="Freeform 18"/>
            <p:cNvSpPr>
              <a:spLocks/>
            </p:cNvSpPr>
            <p:nvPr/>
          </p:nvSpPr>
          <p:spPr bwMode="auto">
            <a:xfrm>
              <a:off x="6197600" y="2794000"/>
              <a:ext cx="65088" cy="204788"/>
            </a:xfrm>
            <a:custGeom>
              <a:avLst/>
              <a:gdLst>
                <a:gd name="T0" fmla="*/ 0 w 41"/>
                <a:gd name="T1" fmla="*/ 0 h 129"/>
                <a:gd name="T2" fmla="*/ 2147483647 w 41"/>
                <a:gd name="T3" fmla="*/ 2147483647 h 129"/>
                <a:gd name="T4" fmla="*/ 2147483647 w 41"/>
                <a:gd name="T5" fmla="*/ 2147483647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16" y="64"/>
                  </a:lnTo>
                  <a:lnTo>
                    <a:pt x="40"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15" name="Freeform 19"/>
            <p:cNvSpPr>
              <a:spLocks/>
            </p:cNvSpPr>
            <p:nvPr/>
          </p:nvSpPr>
          <p:spPr bwMode="auto">
            <a:xfrm>
              <a:off x="6413500" y="2743200"/>
              <a:ext cx="65088" cy="204788"/>
            </a:xfrm>
            <a:custGeom>
              <a:avLst/>
              <a:gdLst>
                <a:gd name="T0" fmla="*/ 0 w 41"/>
                <a:gd name="T1" fmla="*/ 0 h 129"/>
                <a:gd name="T2" fmla="*/ 2147483647 w 41"/>
                <a:gd name="T3" fmla="*/ 2147483647 h 129"/>
                <a:gd name="T4" fmla="*/ 0 w 41"/>
                <a:gd name="T5" fmla="*/ 2147483647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40" y="48"/>
                  </a:lnTo>
                  <a:lnTo>
                    <a:pt x="0"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16" name="Freeform 20"/>
            <p:cNvSpPr>
              <a:spLocks/>
            </p:cNvSpPr>
            <p:nvPr/>
          </p:nvSpPr>
          <p:spPr bwMode="auto">
            <a:xfrm>
              <a:off x="6400800" y="2730500"/>
              <a:ext cx="65088" cy="204788"/>
            </a:xfrm>
            <a:custGeom>
              <a:avLst/>
              <a:gdLst>
                <a:gd name="T0" fmla="*/ 0 w 41"/>
                <a:gd name="T1" fmla="*/ 0 h 129"/>
                <a:gd name="T2" fmla="*/ 2147483647 w 41"/>
                <a:gd name="T3" fmla="*/ 2147483647 h 129"/>
                <a:gd name="T4" fmla="*/ 0 w 41"/>
                <a:gd name="T5" fmla="*/ 2147483647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40" y="48"/>
                  </a:lnTo>
                  <a:lnTo>
                    <a:pt x="0"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17" name="Line 21"/>
            <p:cNvSpPr>
              <a:spLocks noChangeShapeType="1"/>
            </p:cNvSpPr>
            <p:nvPr/>
          </p:nvSpPr>
          <p:spPr bwMode="auto">
            <a:xfrm>
              <a:off x="6324600" y="2755900"/>
              <a:ext cx="0" cy="88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5618" name="Freeform 22"/>
            <p:cNvSpPr>
              <a:spLocks/>
            </p:cNvSpPr>
            <p:nvPr/>
          </p:nvSpPr>
          <p:spPr bwMode="auto">
            <a:xfrm>
              <a:off x="5880100" y="2755900"/>
              <a:ext cx="103188" cy="153988"/>
            </a:xfrm>
            <a:custGeom>
              <a:avLst/>
              <a:gdLst>
                <a:gd name="T0" fmla="*/ 2147483647 w 65"/>
                <a:gd name="T1" fmla="*/ 0 h 97"/>
                <a:gd name="T2" fmla="*/ 0 w 65"/>
                <a:gd name="T3" fmla="*/ 2147483647 h 97"/>
                <a:gd name="T4" fmla="*/ 0 w 65"/>
                <a:gd name="T5" fmla="*/ 2147483647 h 97"/>
                <a:gd name="T6" fmla="*/ 0 60000 65536"/>
                <a:gd name="T7" fmla="*/ 0 60000 65536"/>
                <a:gd name="T8" fmla="*/ 0 60000 65536"/>
                <a:gd name="T9" fmla="*/ 0 w 65"/>
                <a:gd name="T10" fmla="*/ 0 h 97"/>
                <a:gd name="T11" fmla="*/ 65 w 65"/>
                <a:gd name="T12" fmla="*/ 97 h 97"/>
              </a:gdLst>
              <a:ahLst/>
              <a:cxnLst>
                <a:cxn ang="T6">
                  <a:pos x="T0" y="T1"/>
                </a:cxn>
                <a:cxn ang="T7">
                  <a:pos x="T2" y="T3"/>
                </a:cxn>
                <a:cxn ang="T8">
                  <a:pos x="T4" y="T5"/>
                </a:cxn>
              </a:cxnLst>
              <a:rect l="T9" t="T10" r="T11" b="T12"/>
              <a:pathLst>
                <a:path w="65" h="97">
                  <a:moveTo>
                    <a:pt x="64" y="0"/>
                  </a:moveTo>
                  <a:lnTo>
                    <a:pt x="0" y="16"/>
                  </a:lnTo>
                  <a:lnTo>
                    <a:pt x="0" y="9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19" name="Freeform 23"/>
            <p:cNvSpPr>
              <a:spLocks/>
            </p:cNvSpPr>
            <p:nvPr/>
          </p:nvSpPr>
          <p:spPr bwMode="auto">
            <a:xfrm>
              <a:off x="5867400" y="2743200"/>
              <a:ext cx="103188" cy="153988"/>
            </a:xfrm>
            <a:custGeom>
              <a:avLst/>
              <a:gdLst>
                <a:gd name="T0" fmla="*/ 2147483647 w 65"/>
                <a:gd name="T1" fmla="*/ 0 h 97"/>
                <a:gd name="T2" fmla="*/ 0 w 65"/>
                <a:gd name="T3" fmla="*/ 2147483647 h 97"/>
                <a:gd name="T4" fmla="*/ 0 w 65"/>
                <a:gd name="T5" fmla="*/ 2147483647 h 97"/>
                <a:gd name="T6" fmla="*/ 0 60000 65536"/>
                <a:gd name="T7" fmla="*/ 0 60000 65536"/>
                <a:gd name="T8" fmla="*/ 0 60000 65536"/>
                <a:gd name="T9" fmla="*/ 0 w 65"/>
                <a:gd name="T10" fmla="*/ 0 h 97"/>
                <a:gd name="T11" fmla="*/ 65 w 65"/>
                <a:gd name="T12" fmla="*/ 97 h 97"/>
              </a:gdLst>
              <a:ahLst/>
              <a:cxnLst>
                <a:cxn ang="T6">
                  <a:pos x="T0" y="T1"/>
                </a:cxn>
                <a:cxn ang="T7">
                  <a:pos x="T2" y="T3"/>
                </a:cxn>
                <a:cxn ang="T8">
                  <a:pos x="T4" y="T5"/>
                </a:cxn>
              </a:cxnLst>
              <a:rect l="T9" t="T10" r="T11" b="T12"/>
              <a:pathLst>
                <a:path w="65" h="97">
                  <a:moveTo>
                    <a:pt x="64" y="0"/>
                  </a:moveTo>
                  <a:lnTo>
                    <a:pt x="0" y="16"/>
                  </a:lnTo>
                  <a:lnTo>
                    <a:pt x="0" y="9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20" name="Line 24"/>
            <p:cNvSpPr>
              <a:spLocks noChangeShapeType="1"/>
            </p:cNvSpPr>
            <p:nvPr/>
          </p:nvSpPr>
          <p:spPr bwMode="auto">
            <a:xfrm>
              <a:off x="5867400" y="2870200"/>
              <a:ext cx="0" cy="12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5621" name="Freeform 25"/>
            <p:cNvSpPr>
              <a:spLocks/>
            </p:cNvSpPr>
            <p:nvPr/>
          </p:nvSpPr>
          <p:spPr bwMode="auto">
            <a:xfrm>
              <a:off x="6108700" y="2806700"/>
              <a:ext cx="39688" cy="128588"/>
            </a:xfrm>
            <a:custGeom>
              <a:avLst/>
              <a:gdLst>
                <a:gd name="T0" fmla="*/ 2147483647 w 25"/>
                <a:gd name="T1" fmla="*/ 0 h 81"/>
                <a:gd name="T2" fmla="*/ 0 w 25"/>
                <a:gd name="T3" fmla="*/ 2147483647 h 81"/>
                <a:gd name="T4" fmla="*/ 0 w 25"/>
                <a:gd name="T5" fmla="*/ 2147483647 h 81"/>
                <a:gd name="T6" fmla="*/ 0 60000 65536"/>
                <a:gd name="T7" fmla="*/ 0 60000 65536"/>
                <a:gd name="T8" fmla="*/ 0 60000 65536"/>
                <a:gd name="T9" fmla="*/ 0 w 25"/>
                <a:gd name="T10" fmla="*/ 0 h 81"/>
                <a:gd name="T11" fmla="*/ 25 w 25"/>
                <a:gd name="T12" fmla="*/ 81 h 81"/>
              </a:gdLst>
              <a:ahLst/>
              <a:cxnLst>
                <a:cxn ang="T6">
                  <a:pos x="T0" y="T1"/>
                </a:cxn>
                <a:cxn ang="T7">
                  <a:pos x="T2" y="T3"/>
                </a:cxn>
                <a:cxn ang="T8">
                  <a:pos x="T4" y="T5"/>
                </a:cxn>
              </a:cxnLst>
              <a:rect l="T9" t="T10" r="T11" b="T12"/>
              <a:pathLst>
                <a:path w="25" h="81">
                  <a:moveTo>
                    <a:pt x="24" y="0"/>
                  </a:moveTo>
                  <a:lnTo>
                    <a:pt x="0" y="48"/>
                  </a:lnTo>
                  <a:lnTo>
                    <a:pt x="0" y="8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22" name="Freeform 26"/>
            <p:cNvSpPr>
              <a:spLocks/>
            </p:cNvSpPr>
            <p:nvPr/>
          </p:nvSpPr>
          <p:spPr bwMode="auto">
            <a:xfrm>
              <a:off x="6096000" y="2794000"/>
              <a:ext cx="39688" cy="128588"/>
            </a:xfrm>
            <a:custGeom>
              <a:avLst/>
              <a:gdLst>
                <a:gd name="T0" fmla="*/ 2147483647 w 25"/>
                <a:gd name="T1" fmla="*/ 0 h 81"/>
                <a:gd name="T2" fmla="*/ 0 w 25"/>
                <a:gd name="T3" fmla="*/ 2147483647 h 81"/>
                <a:gd name="T4" fmla="*/ 0 w 25"/>
                <a:gd name="T5" fmla="*/ 2147483647 h 81"/>
                <a:gd name="T6" fmla="*/ 0 60000 65536"/>
                <a:gd name="T7" fmla="*/ 0 60000 65536"/>
                <a:gd name="T8" fmla="*/ 0 60000 65536"/>
                <a:gd name="T9" fmla="*/ 0 w 25"/>
                <a:gd name="T10" fmla="*/ 0 h 81"/>
                <a:gd name="T11" fmla="*/ 25 w 25"/>
                <a:gd name="T12" fmla="*/ 81 h 81"/>
              </a:gdLst>
              <a:ahLst/>
              <a:cxnLst>
                <a:cxn ang="T6">
                  <a:pos x="T0" y="T1"/>
                </a:cxn>
                <a:cxn ang="T7">
                  <a:pos x="T2" y="T3"/>
                </a:cxn>
                <a:cxn ang="T8">
                  <a:pos x="T4" y="T5"/>
                </a:cxn>
              </a:cxnLst>
              <a:rect l="T9" t="T10" r="T11" b="T12"/>
              <a:pathLst>
                <a:path w="25" h="81">
                  <a:moveTo>
                    <a:pt x="24" y="0"/>
                  </a:moveTo>
                  <a:lnTo>
                    <a:pt x="0" y="48"/>
                  </a:lnTo>
                  <a:lnTo>
                    <a:pt x="0" y="8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23" name="Oval 27"/>
            <p:cNvSpPr>
              <a:spLocks noChangeArrowheads="1"/>
            </p:cNvSpPr>
            <p:nvPr/>
          </p:nvSpPr>
          <p:spPr bwMode="auto">
            <a:xfrm>
              <a:off x="5842000" y="2540000"/>
              <a:ext cx="101600" cy="114300"/>
            </a:xfrm>
            <a:prstGeom prst="ellipse">
              <a:avLst/>
            </a:prstGeom>
            <a:solidFill>
              <a:srgbClr val="51DC00"/>
            </a:solidFill>
            <a:ln w="25400">
              <a:solidFill>
                <a:schemeClr val="bg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25624" name="Oval 28"/>
            <p:cNvSpPr>
              <a:spLocks noChangeArrowheads="1"/>
            </p:cNvSpPr>
            <p:nvPr/>
          </p:nvSpPr>
          <p:spPr bwMode="auto">
            <a:xfrm>
              <a:off x="5829300" y="2527300"/>
              <a:ext cx="127000" cy="1397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25625" name="Freeform 29"/>
            <p:cNvSpPr>
              <a:spLocks/>
            </p:cNvSpPr>
            <p:nvPr/>
          </p:nvSpPr>
          <p:spPr bwMode="auto">
            <a:xfrm>
              <a:off x="5626100" y="2298700"/>
              <a:ext cx="242888" cy="230188"/>
            </a:xfrm>
            <a:custGeom>
              <a:avLst/>
              <a:gdLst>
                <a:gd name="T0" fmla="*/ 2147483647 w 153"/>
                <a:gd name="T1" fmla="*/ 2147483647 h 145"/>
                <a:gd name="T2" fmla="*/ 2147483647 w 153"/>
                <a:gd name="T3" fmla="*/ 2147483647 h 145"/>
                <a:gd name="T4" fmla="*/ 0 w 153"/>
                <a:gd name="T5" fmla="*/ 0 h 145"/>
                <a:gd name="T6" fmla="*/ 0 60000 65536"/>
                <a:gd name="T7" fmla="*/ 0 60000 65536"/>
                <a:gd name="T8" fmla="*/ 0 60000 65536"/>
                <a:gd name="T9" fmla="*/ 0 w 153"/>
                <a:gd name="T10" fmla="*/ 0 h 145"/>
                <a:gd name="T11" fmla="*/ 153 w 153"/>
                <a:gd name="T12" fmla="*/ 145 h 145"/>
              </a:gdLst>
              <a:ahLst/>
              <a:cxnLst>
                <a:cxn ang="T6">
                  <a:pos x="T0" y="T1"/>
                </a:cxn>
                <a:cxn ang="T7">
                  <a:pos x="T2" y="T3"/>
                </a:cxn>
                <a:cxn ang="T8">
                  <a:pos x="T4" y="T5"/>
                </a:cxn>
              </a:cxnLst>
              <a:rect l="T9" t="T10" r="T11" b="T12"/>
              <a:pathLst>
                <a:path w="153" h="145">
                  <a:moveTo>
                    <a:pt x="152" y="144"/>
                  </a:moveTo>
                  <a:lnTo>
                    <a:pt x="88" y="3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26" name="Freeform 30"/>
            <p:cNvSpPr>
              <a:spLocks/>
            </p:cNvSpPr>
            <p:nvPr/>
          </p:nvSpPr>
          <p:spPr bwMode="auto">
            <a:xfrm>
              <a:off x="5626100" y="2298700"/>
              <a:ext cx="242888" cy="230188"/>
            </a:xfrm>
            <a:custGeom>
              <a:avLst/>
              <a:gdLst>
                <a:gd name="T0" fmla="*/ 2147483647 w 153"/>
                <a:gd name="T1" fmla="*/ 2147483647 h 145"/>
                <a:gd name="T2" fmla="*/ 2147483647 w 153"/>
                <a:gd name="T3" fmla="*/ 2147483647 h 145"/>
                <a:gd name="T4" fmla="*/ 0 w 153"/>
                <a:gd name="T5" fmla="*/ 0 h 145"/>
                <a:gd name="T6" fmla="*/ 0 60000 65536"/>
                <a:gd name="T7" fmla="*/ 0 60000 65536"/>
                <a:gd name="T8" fmla="*/ 0 60000 65536"/>
                <a:gd name="T9" fmla="*/ 0 w 153"/>
                <a:gd name="T10" fmla="*/ 0 h 145"/>
                <a:gd name="T11" fmla="*/ 153 w 153"/>
                <a:gd name="T12" fmla="*/ 145 h 145"/>
              </a:gdLst>
              <a:ahLst/>
              <a:cxnLst>
                <a:cxn ang="T6">
                  <a:pos x="T0" y="T1"/>
                </a:cxn>
                <a:cxn ang="T7">
                  <a:pos x="T2" y="T3"/>
                </a:cxn>
                <a:cxn ang="T8">
                  <a:pos x="T4" y="T5"/>
                </a:cxn>
              </a:cxnLst>
              <a:rect l="T9" t="T10" r="T11" b="T12"/>
              <a:pathLst>
                <a:path w="153" h="145">
                  <a:moveTo>
                    <a:pt x="152" y="144"/>
                  </a:moveTo>
                  <a:lnTo>
                    <a:pt x="88" y="32"/>
                  </a:lnTo>
                  <a:lnTo>
                    <a:pt x="0" y="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27" name="Oval 31"/>
            <p:cNvSpPr>
              <a:spLocks noChangeArrowheads="1"/>
            </p:cNvSpPr>
            <p:nvPr/>
          </p:nvSpPr>
          <p:spPr bwMode="auto">
            <a:xfrm>
              <a:off x="5568950" y="2254250"/>
              <a:ext cx="50800" cy="63500"/>
            </a:xfrm>
            <a:prstGeom prst="ellipse">
              <a:avLst/>
            </a:prstGeom>
            <a:solidFill>
              <a:schemeClr val="accent2"/>
            </a:solidFill>
            <a:ln w="127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25628" name="Freeform 32"/>
            <p:cNvSpPr>
              <a:spLocks/>
            </p:cNvSpPr>
            <p:nvPr/>
          </p:nvSpPr>
          <p:spPr bwMode="auto">
            <a:xfrm>
              <a:off x="5765800" y="2197100"/>
              <a:ext cx="166688" cy="331788"/>
            </a:xfrm>
            <a:custGeom>
              <a:avLst/>
              <a:gdLst>
                <a:gd name="T0" fmla="*/ 2147483647 w 105"/>
                <a:gd name="T1" fmla="*/ 2147483647 h 209"/>
                <a:gd name="T2" fmla="*/ 2147483647 w 105"/>
                <a:gd name="T3" fmla="*/ 2147483647 h 209"/>
                <a:gd name="T4" fmla="*/ 0 w 105"/>
                <a:gd name="T5" fmla="*/ 0 h 209"/>
                <a:gd name="T6" fmla="*/ 0 60000 65536"/>
                <a:gd name="T7" fmla="*/ 0 60000 65536"/>
                <a:gd name="T8" fmla="*/ 0 60000 65536"/>
                <a:gd name="T9" fmla="*/ 0 w 105"/>
                <a:gd name="T10" fmla="*/ 0 h 209"/>
                <a:gd name="T11" fmla="*/ 105 w 105"/>
                <a:gd name="T12" fmla="*/ 209 h 209"/>
              </a:gdLst>
              <a:ahLst/>
              <a:cxnLst>
                <a:cxn ang="T6">
                  <a:pos x="T0" y="T1"/>
                </a:cxn>
                <a:cxn ang="T7">
                  <a:pos x="T2" y="T3"/>
                </a:cxn>
                <a:cxn ang="T8">
                  <a:pos x="T4" y="T5"/>
                </a:cxn>
              </a:cxnLst>
              <a:rect l="T9" t="T10" r="T11" b="T12"/>
              <a:pathLst>
                <a:path w="105" h="209">
                  <a:moveTo>
                    <a:pt x="104" y="208"/>
                  </a:moveTo>
                  <a:lnTo>
                    <a:pt x="80" y="8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29" name="Freeform 33"/>
            <p:cNvSpPr>
              <a:spLocks/>
            </p:cNvSpPr>
            <p:nvPr/>
          </p:nvSpPr>
          <p:spPr bwMode="auto">
            <a:xfrm>
              <a:off x="5765800" y="2197100"/>
              <a:ext cx="166688" cy="331788"/>
            </a:xfrm>
            <a:custGeom>
              <a:avLst/>
              <a:gdLst>
                <a:gd name="T0" fmla="*/ 2147483647 w 105"/>
                <a:gd name="T1" fmla="*/ 2147483647 h 209"/>
                <a:gd name="T2" fmla="*/ 2147483647 w 105"/>
                <a:gd name="T3" fmla="*/ 2147483647 h 209"/>
                <a:gd name="T4" fmla="*/ 0 w 105"/>
                <a:gd name="T5" fmla="*/ 0 h 209"/>
                <a:gd name="T6" fmla="*/ 0 60000 65536"/>
                <a:gd name="T7" fmla="*/ 0 60000 65536"/>
                <a:gd name="T8" fmla="*/ 0 60000 65536"/>
                <a:gd name="T9" fmla="*/ 0 w 105"/>
                <a:gd name="T10" fmla="*/ 0 h 209"/>
                <a:gd name="T11" fmla="*/ 105 w 105"/>
                <a:gd name="T12" fmla="*/ 209 h 209"/>
              </a:gdLst>
              <a:ahLst/>
              <a:cxnLst>
                <a:cxn ang="T6">
                  <a:pos x="T0" y="T1"/>
                </a:cxn>
                <a:cxn ang="T7">
                  <a:pos x="T2" y="T3"/>
                </a:cxn>
                <a:cxn ang="T8">
                  <a:pos x="T4" y="T5"/>
                </a:cxn>
              </a:cxnLst>
              <a:rect l="T9" t="T10" r="T11" b="T12"/>
              <a:pathLst>
                <a:path w="105" h="209">
                  <a:moveTo>
                    <a:pt x="104" y="208"/>
                  </a:moveTo>
                  <a:lnTo>
                    <a:pt x="80" y="80"/>
                  </a:lnTo>
                  <a:lnTo>
                    <a:pt x="0" y="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25630" name="Oval 34"/>
            <p:cNvSpPr>
              <a:spLocks noChangeArrowheads="1"/>
            </p:cNvSpPr>
            <p:nvPr/>
          </p:nvSpPr>
          <p:spPr bwMode="auto">
            <a:xfrm>
              <a:off x="5708650" y="2152650"/>
              <a:ext cx="88900" cy="63500"/>
            </a:xfrm>
            <a:prstGeom prst="ellipse">
              <a:avLst/>
            </a:prstGeom>
            <a:solidFill>
              <a:schemeClr val="accent2"/>
            </a:solidFill>
            <a:ln w="127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grpSp>
      <p:sp>
        <p:nvSpPr>
          <p:cNvPr id="25635" name="Rectangle 49"/>
          <p:cNvSpPr>
            <a:spLocks noChangeArrowheads="1"/>
          </p:cNvSpPr>
          <p:nvPr>
            <p:custDataLst>
              <p:tags r:id="rId5"/>
            </p:custDataLst>
          </p:nvPr>
        </p:nvSpPr>
        <p:spPr bwMode="auto">
          <a:xfrm>
            <a:off x="719138" y="3860800"/>
            <a:ext cx="822960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2" name="Image 1"/>
          <p:cNvPicPr>
            <a:picLocks noChangeAspect="1"/>
          </p:cNvPicPr>
          <p:nvPr>
            <p:custDataLst>
              <p:tags r:id="rId6"/>
            </p:custDataLst>
          </p:nvPr>
        </p:nvPicPr>
        <p:blipFill rotWithShape="1">
          <a:blip r:embed="rId8">
            <a:extLst>
              <a:ext uri="{28A0092B-C50C-407E-A947-70E740481C1C}">
                <a14:useLocalDpi xmlns:a14="http://schemas.microsoft.com/office/drawing/2010/main" val="0"/>
              </a:ext>
            </a:extLst>
          </a:blip>
          <a:srcRect l="51777" t="28479" r="4380" b="6598"/>
          <a:stretch/>
        </p:blipFill>
        <p:spPr>
          <a:xfrm flipH="1">
            <a:off x="3431041" y="3964485"/>
            <a:ext cx="2136710" cy="23755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9929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en-US" altLang="fr-FR"/>
              <a:t>Plan</a:t>
            </a:r>
          </a:p>
        </p:txBody>
      </p:sp>
      <p:sp>
        <p:nvSpPr>
          <p:cNvPr id="4101" name="Rectangle 3"/>
          <p:cNvSpPr>
            <a:spLocks noGrp="1" noChangeArrowheads="1"/>
          </p:cNvSpPr>
          <p:nvPr>
            <p:ph idx="1"/>
            <p:custDataLst>
              <p:tags r:id="rId2"/>
            </p:custDataLst>
          </p:nvPr>
        </p:nvSpPr>
        <p:spPr>
          <a:xfrm>
            <a:off x="228600" y="1403873"/>
            <a:ext cx="8686800" cy="4689423"/>
          </a:xfrm>
        </p:spPr>
        <p:txBody>
          <a:bodyPr>
            <a:noAutofit/>
          </a:bodyPr>
          <a:lstStyle/>
          <a:p>
            <a:r>
              <a:rPr lang="fr-CA" altLang="fr-FR" sz="2000" dirty="0"/>
              <a:t>Approche de la stratégie de test</a:t>
            </a:r>
          </a:p>
          <a:p>
            <a:pPr lvl="1"/>
            <a:r>
              <a:rPr lang="fr-CA" altLang="fr-FR" sz="1800" dirty="0"/>
              <a:t>Vérification et validation</a:t>
            </a:r>
          </a:p>
          <a:p>
            <a:pPr lvl="1"/>
            <a:r>
              <a:rPr lang="fr-CA" altLang="fr-FR" sz="1800" dirty="0"/>
              <a:t>S’organiser pour les tests</a:t>
            </a:r>
          </a:p>
          <a:p>
            <a:pPr lvl="1"/>
            <a:r>
              <a:rPr lang="fr-CA" altLang="fr-FR" sz="1800" dirty="0"/>
              <a:t>Vue globale</a:t>
            </a:r>
          </a:p>
          <a:p>
            <a:pPr lvl="1"/>
            <a:r>
              <a:rPr lang="fr-CA" altLang="fr-FR" sz="1800" dirty="0"/>
              <a:t>Quand le test est-il terminé?</a:t>
            </a:r>
          </a:p>
          <a:p>
            <a:r>
              <a:rPr lang="fr-CA" altLang="fr-FR" sz="2000" dirty="0"/>
              <a:t>Planification et tenue des registres de test</a:t>
            </a:r>
          </a:p>
          <a:p>
            <a:r>
              <a:rPr lang="fr-CA" altLang="fr-FR" sz="2000" dirty="0"/>
              <a:t>Conception des cas de test</a:t>
            </a:r>
          </a:p>
          <a:p>
            <a:pPr lvl="1"/>
            <a:r>
              <a:rPr lang="fr-CA" altLang="fr-FR" sz="1800" dirty="0"/>
              <a:t>Exigences et cas d’utilisation</a:t>
            </a:r>
          </a:p>
          <a:p>
            <a:pPr lvl="1"/>
            <a:r>
              <a:rPr lang="fr-CA" altLang="fr-FR" sz="1800" dirty="0"/>
              <a:t>Traçabilité</a:t>
            </a:r>
          </a:p>
          <a:p>
            <a:pPr lvl="1"/>
            <a:r>
              <a:rPr lang="fr-CA" altLang="fr-FR" sz="1800" dirty="0"/>
              <a:t>Cycle de vie des cas de test</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a:t>
            </a:fld>
            <a:endParaRPr lang="en-US" altLang="en-US"/>
          </a:p>
        </p:txBody>
      </p:sp>
      <p:pic>
        <p:nvPicPr>
          <p:cNvPr id="5" name="Image 4">
            <a:extLst>
              <a:ext uri="{FF2B5EF4-FFF2-40B4-BE49-F238E27FC236}">
                <a16:creationId xmlns:a16="http://schemas.microsoft.com/office/drawing/2014/main" id="{9A0B243B-5038-4DA2-8C59-5BE1BE903D11}"/>
              </a:ext>
            </a:extLst>
          </p:cNvPr>
          <p:cNvPicPr>
            <a:picLocks noChangeAspect="1"/>
          </p:cNvPicPr>
          <p:nvPr>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7272300" y="5119966"/>
            <a:ext cx="1433996" cy="1433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custDataLst>
              <p:tags r:id="rId1"/>
            </p:custDataLst>
          </p:nvPr>
        </p:nvSpPr>
        <p:spPr/>
        <p:txBody>
          <a:bodyPr/>
          <a:lstStyle/>
          <a:p>
            <a:r>
              <a:rPr lang="fr-CA" altLang="fr-FR"/>
              <a:t>Conception des cas de test</a:t>
            </a:r>
            <a:endParaRPr lang="en-US" altLang="fr-FR"/>
          </a:p>
        </p:txBody>
      </p:sp>
      <p:sp>
        <p:nvSpPr>
          <p:cNvPr id="5" name="Espace réservé du contenu 4">
            <a:extLst>
              <a:ext uri="{FF2B5EF4-FFF2-40B4-BE49-F238E27FC236}">
                <a16:creationId xmlns:a16="http://schemas.microsoft.com/office/drawing/2014/main" id="{D5DD7C92-4904-4F57-AAE7-39A28351AECC}"/>
              </a:ext>
            </a:extLst>
          </p:cNvPr>
          <p:cNvSpPr>
            <a:spLocks noGrp="1"/>
          </p:cNvSpPr>
          <p:nvPr>
            <p:ph idx="1"/>
            <p:custDataLst>
              <p:tags r:id="rId2"/>
            </p:custDataLst>
          </p:nvPr>
        </p:nvSpPr>
        <p:spPr/>
        <p:txBody>
          <a:bodyPr/>
          <a:lstStyle/>
          <a:p>
            <a:pPr>
              <a:tabLst>
                <a:tab pos="2697163" algn="l"/>
              </a:tabLst>
            </a:pPr>
            <a:r>
              <a:rPr lang="fr-CA" altLang="fr-FR" dirty="0"/>
              <a:t>Objectif</a:t>
            </a:r>
          </a:p>
          <a:p>
            <a:pPr lvl="1">
              <a:tabLst>
                <a:tab pos="2697163" algn="l"/>
              </a:tabLst>
            </a:pPr>
            <a:r>
              <a:rPr lang="fr-CA" altLang="fr-FR" dirty="0"/>
              <a:t>trouver des erreurs</a:t>
            </a:r>
          </a:p>
          <a:p>
            <a:pPr>
              <a:tabLst>
                <a:tab pos="2697163" algn="l"/>
              </a:tabLst>
            </a:pPr>
            <a:r>
              <a:rPr lang="fr-CA" altLang="fr-FR" dirty="0"/>
              <a:t>Critère</a:t>
            </a:r>
          </a:p>
          <a:p>
            <a:pPr lvl="1">
              <a:tabLst>
                <a:tab pos="2697163" algn="l"/>
              </a:tabLst>
            </a:pPr>
            <a:r>
              <a:rPr lang="fr-CA" altLang="fr-FR" dirty="0"/>
              <a:t>couverture des tests</a:t>
            </a:r>
          </a:p>
          <a:p>
            <a:pPr>
              <a:tabLst>
                <a:tab pos="2697163" algn="l"/>
              </a:tabLst>
            </a:pPr>
            <a:r>
              <a:rPr lang="fr-CA" altLang="fr-FR" dirty="0"/>
              <a:t>Contrainte</a:t>
            </a:r>
          </a:p>
          <a:p>
            <a:pPr lvl="1">
              <a:tabLst>
                <a:tab pos="2697163" algn="l"/>
              </a:tabLst>
            </a:pPr>
            <a:r>
              <a:rPr lang="fr-CA" altLang="fr-FR" dirty="0"/>
              <a:t>minimum </a:t>
            </a:r>
          </a:p>
          <a:p>
            <a:pPr lvl="2">
              <a:tabLst>
                <a:tab pos="2697163" algn="l"/>
              </a:tabLst>
            </a:pPr>
            <a:r>
              <a:rPr lang="fr-CA" altLang="fr-FR" dirty="0"/>
              <a:t>d’effort </a:t>
            </a:r>
          </a:p>
          <a:p>
            <a:pPr lvl="2">
              <a:tabLst>
                <a:tab pos="2697163" algn="l"/>
              </a:tabLst>
            </a:pPr>
            <a:r>
              <a:rPr lang="fr-CA" altLang="fr-FR" dirty="0"/>
              <a:t>de temps</a:t>
            </a:r>
            <a:endParaRPr lang="en-US" altLang="fr-FR" dirty="0"/>
          </a:p>
          <a:p>
            <a:endParaRPr lang="fr-CA" dirty="0"/>
          </a:p>
        </p:txBody>
      </p:sp>
      <p:sp>
        <p:nvSpPr>
          <p:cNvPr id="2560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8F0B67-C11D-40AE-8E52-34987A72954E}" type="slidenum">
              <a:rPr lang="en-US" altLang="en-US" smtClean="0"/>
              <a:pPr/>
              <a:t>20</a:t>
            </a:fld>
            <a:endParaRPr lang="en-US" altLang="en-US"/>
          </a:p>
        </p:txBody>
      </p:sp>
      <p:sp>
        <p:nvSpPr>
          <p:cNvPr id="25635" name="Rectangle 49"/>
          <p:cNvSpPr>
            <a:spLocks noChangeArrowheads="1"/>
          </p:cNvSpPr>
          <p:nvPr>
            <p:custDataLst>
              <p:tags r:id="rId4"/>
            </p:custDataLst>
          </p:nvPr>
        </p:nvSpPr>
        <p:spPr bwMode="auto">
          <a:xfrm>
            <a:off x="719138" y="3860800"/>
            <a:ext cx="822960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2" name="Image 1"/>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5632214" y="2535965"/>
            <a:ext cx="2283035" cy="2280321"/>
          </a:xfrm>
          <a:prstGeom prst="rect">
            <a:avLst/>
          </a:prstGeom>
        </p:spPr>
      </p:pic>
    </p:spTree>
    <p:extLst>
      <p:ext uri="{BB962C8B-B14F-4D97-AF65-F5344CB8AC3E}">
        <p14:creationId xmlns:p14="http://schemas.microsoft.com/office/powerpoint/2010/main" val="104606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dirty="0"/>
              <a:t>Conception de cas de test</a:t>
            </a:r>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21</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3"/>
            <a:ext cx="8686800" cy="5317601"/>
          </a:xfrm>
        </p:spPr>
        <p:txBody>
          <a:bodyPr>
            <a:noAutofit/>
          </a:bodyPr>
          <a:lstStyle/>
          <a:p>
            <a:r>
              <a:rPr lang="fr-CA" altLang="fr-FR" sz="2400" dirty="0"/>
              <a:t>Concevez des cas de test unitaires avant de développer du code pour un composant afin de vous assurer que le code passera les tests</a:t>
            </a:r>
          </a:p>
          <a:p>
            <a:r>
              <a:rPr lang="fr-CA" altLang="fr-FR" sz="2400" dirty="0"/>
              <a:t>Les cas de test sont conçus pour couvrir les domaines suivants:</a:t>
            </a:r>
          </a:p>
          <a:p>
            <a:pPr lvl="1"/>
            <a:r>
              <a:rPr lang="fr-CA" altLang="fr-FR" sz="2000" dirty="0"/>
              <a:t>L’interface du module est testée pour garantir que les informations circulent correctement dans et hors de l’unité de programme</a:t>
            </a:r>
          </a:p>
          <a:p>
            <a:pPr lvl="1"/>
            <a:r>
              <a:rPr lang="fr-CA" altLang="fr-FR" sz="2000" dirty="0"/>
              <a:t>Les structures de données locales sont examinées pour garantir que les données stockées conservent leur intégrité pendant l’exécution</a:t>
            </a:r>
          </a:p>
          <a:p>
            <a:pPr lvl="1"/>
            <a:r>
              <a:rPr lang="fr-CA" altLang="fr-FR" sz="2000" dirty="0"/>
              <a:t>Des chemins indépendants à travers les structures de contrôle sont exercés pour s’assurer que toutes les instructions sont exécutées au moins une fois</a:t>
            </a:r>
          </a:p>
          <a:p>
            <a:pPr lvl="1"/>
            <a:r>
              <a:rPr lang="fr-CA" altLang="fr-FR" sz="2000" dirty="0"/>
              <a:t>Les conditions aux limites sont testées pour s’assurer que le module fonctionne correctement aux limites établies pour limiter ou restreindre le traitement</a:t>
            </a:r>
          </a:p>
          <a:p>
            <a:pPr lvl="1"/>
            <a:r>
              <a:rPr lang="fr-CA" altLang="fr-FR" sz="2000" dirty="0"/>
              <a:t>Tous les chemins de gestion des erreurs sont testés</a:t>
            </a:r>
            <a:endParaRPr lang="fr-CA" altLang="fr-FR" sz="1600" dirty="0"/>
          </a:p>
        </p:txBody>
      </p:sp>
    </p:spTree>
    <p:extLst>
      <p:ext uri="{BB962C8B-B14F-4D97-AF65-F5344CB8AC3E}">
        <p14:creationId xmlns:p14="http://schemas.microsoft.com/office/powerpoint/2010/main" val="1592978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dirty="0"/>
              <a:t>Gestion des erreurs</a:t>
            </a:r>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22</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3"/>
            <a:ext cx="8686800" cy="5317601"/>
          </a:xfrm>
        </p:spPr>
        <p:txBody>
          <a:bodyPr>
            <a:noAutofit/>
          </a:bodyPr>
          <a:lstStyle/>
          <a:p>
            <a:r>
              <a:rPr lang="fr-CA" altLang="fr-FR" sz="2400" dirty="0"/>
              <a:t>Une bonne conception anticipe les conditions d’erreur et établit des chemins de gestion des erreurs qui doivent être testés</a:t>
            </a:r>
          </a:p>
          <a:p>
            <a:r>
              <a:rPr lang="fr-CA" altLang="fr-FR" sz="2400" dirty="0"/>
              <a:t>Parmi les erreurs potentielles à tester lors de l'évaluation de la gestion des erreurs, on trouve:</a:t>
            </a:r>
          </a:p>
          <a:p>
            <a:pPr lvl="1"/>
            <a:r>
              <a:rPr lang="fr-CA" altLang="fr-FR" sz="2000" dirty="0"/>
              <a:t>La description de l’erreur est inintelligible</a:t>
            </a:r>
          </a:p>
          <a:p>
            <a:pPr lvl="1"/>
            <a:r>
              <a:rPr lang="fr-CA" altLang="fr-FR" sz="2000" dirty="0"/>
              <a:t>L’erreur notée ne correspond pas à l’erreur rencontrée</a:t>
            </a:r>
          </a:p>
          <a:p>
            <a:pPr lvl="1"/>
            <a:r>
              <a:rPr lang="fr-CA" altLang="fr-FR" sz="2000" dirty="0"/>
              <a:t>La condition d’erreur provoque une intervention du système avant la gestion des erreurs</a:t>
            </a:r>
          </a:p>
          <a:p>
            <a:pPr lvl="1"/>
            <a:r>
              <a:rPr lang="fr-CA" altLang="fr-FR" sz="2000" dirty="0"/>
              <a:t>Le traitement des conditions d’exception est incorrect</a:t>
            </a:r>
          </a:p>
          <a:p>
            <a:pPr lvl="1"/>
            <a:r>
              <a:rPr lang="fr-CA" altLang="fr-FR" sz="2000" dirty="0"/>
              <a:t>La description de l’erreur ne fournit pas suffisamment d’informations pour vous aider à localiser la cause de l’erreur</a:t>
            </a:r>
          </a:p>
          <a:p>
            <a:pPr lvl="1"/>
            <a:endParaRPr lang="fr-CA" altLang="fr-FR" sz="2000" dirty="0"/>
          </a:p>
        </p:txBody>
      </p:sp>
    </p:spTree>
    <p:extLst>
      <p:ext uri="{BB962C8B-B14F-4D97-AF65-F5344CB8AC3E}">
        <p14:creationId xmlns:p14="http://schemas.microsoft.com/office/powerpoint/2010/main" val="792710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dirty="0"/>
              <a:t>Traçabilité</a:t>
            </a:r>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23</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3"/>
            <a:ext cx="8686800" cy="5317601"/>
          </a:xfrm>
        </p:spPr>
        <p:txBody>
          <a:bodyPr>
            <a:noAutofit/>
          </a:bodyPr>
          <a:lstStyle/>
          <a:p>
            <a:r>
              <a:rPr lang="fr-CA" altLang="fr-FR" sz="2400" dirty="0"/>
              <a:t>Pour garantir que le processus de test est auditable, chaque cas de test doit pouvoir être retracé en fonction d’exigences fonctionnelles ou non fonctionnelles ou d’anti-exigences spécifiques</a:t>
            </a:r>
          </a:p>
          <a:p>
            <a:r>
              <a:rPr lang="fr-CA" altLang="fr-FR" sz="2400" dirty="0"/>
              <a:t>Souvent, les exigences non fonctionnelles doivent être traçables à des exigences d’affaires ou architecturales spécifiques</a:t>
            </a:r>
          </a:p>
          <a:p>
            <a:r>
              <a:rPr lang="fr-CA" altLang="fr-FR" sz="2400" dirty="0"/>
              <a:t>De nombreux échecs de processus de test peuvent être attribués à des chemins de traçabilité manquants, à des données de test incohérentes ou à une couverture de test incomplète</a:t>
            </a:r>
          </a:p>
          <a:p>
            <a:r>
              <a:rPr lang="fr-CA" altLang="fr-FR" sz="2400" dirty="0"/>
              <a:t>Les </a:t>
            </a:r>
            <a:r>
              <a:rPr lang="fr-CA" altLang="fr-FR" sz="2400" b="1" dirty="0"/>
              <a:t>tests de régression </a:t>
            </a:r>
            <a:r>
              <a:rPr lang="fr-CA" altLang="fr-FR" sz="2400" dirty="0"/>
              <a:t>nécessitent de retester les composants sélectionnés qui peuvent être affectés par les modifications apportées à d’autres composants logiciels collaboratifs</a:t>
            </a:r>
            <a:endParaRPr lang="fr-CA" altLang="fr-FR" sz="2000" dirty="0"/>
          </a:p>
        </p:txBody>
      </p:sp>
    </p:spTree>
    <p:extLst>
      <p:ext uri="{BB962C8B-B14F-4D97-AF65-F5344CB8AC3E}">
        <p14:creationId xmlns:p14="http://schemas.microsoft.com/office/powerpoint/2010/main" val="2845277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lstStyle/>
          <a:p>
            <a:r>
              <a:rPr lang="fr-CA" altLang="fr-FR" dirty="0"/>
              <a:t>Cycle de vie des tests</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a:bodyPr>
          <a:lstStyle/>
          <a:p>
            <a:r>
              <a:rPr lang="fr-CA" sz="2800" dirty="0"/>
              <a:t>Établir des objectifs de test</a:t>
            </a:r>
          </a:p>
          <a:p>
            <a:r>
              <a:rPr lang="fr-CA" sz="2800" dirty="0"/>
              <a:t>Critères de conception (critères d’examen)</a:t>
            </a:r>
          </a:p>
          <a:p>
            <a:pPr lvl="1"/>
            <a:r>
              <a:rPr lang="fr-CA" sz="2400" dirty="0"/>
              <a:t>Correcte</a:t>
            </a:r>
          </a:p>
          <a:p>
            <a:pPr lvl="1"/>
            <a:r>
              <a:rPr lang="fr-CA" sz="2400" dirty="0"/>
              <a:t>Réalisable</a:t>
            </a:r>
          </a:p>
          <a:p>
            <a:pPr lvl="1"/>
            <a:r>
              <a:rPr lang="fr-CA" sz="2400" dirty="0"/>
              <a:t>Couverture</a:t>
            </a:r>
          </a:p>
          <a:p>
            <a:r>
              <a:rPr lang="fr-CA" sz="2800" dirty="0"/>
              <a:t>Rédaction des cas de test</a:t>
            </a:r>
          </a:p>
          <a:p>
            <a:r>
              <a:rPr lang="fr-CA" sz="2800" dirty="0"/>
              <a:t>Test des cas de test</a:t>
            </a:r>
          </a:p>
          <a:p>
            <a:r>
              <a:rPr lang="fr-CA" sz="2800" dirty="0"/>
              <a:t>Exécution des cas de test</a:t>
            </a:r>
          </a:p>
          <a:p>
            <a:r>
              <a:rPr lang="fr-CA" sz="2800" dirty="0"/>
              <a:t>Évaluation des résultats des tests</a:t>
            </a:r>
            <a:endParaRPr lang="fr-CA" sz="2400" dirty="0"/>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24</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101179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custDataLst>
              <p:tags r:id="rId1"/>
            </p:custDataLst>
          </p:nvPr>
        </p:nvSpPr>
        <p:spPr/>
        <p:txBody>
          <a:bodyPr/>
          <a:lstStyle/>
          <a:p>
            <a:r>
              <a:rPr lang="fr-CA" altLang="fr-FR" dirty="0"/>
              <a:t>Tests unitaires (TU)</a:t>
            </a:r>
            <a:endParaRPr lang="en-US" altLang="fr-FR" dirty="0"/>
          </a:p>
        </p:txBody>
      </p:sp>
      <p:sp>
        <p:nvSpPr>
          <p:cNvPr id="36867"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E4F10E5-0C85-4E41-ADF3-EAB0E05B5C3F}" type="slidenum">
              <a:rPr lang="en-US" altLang="en-US" smtClean="0">
                <a:latin typeface="+mj-lt"/>
              </a:rPr>
              <a:pPr/>
              <a:t>25</a:t>
            </a:fld>
            <a:endParaRPr lang="en-US" altLang="en-US">
              <a:latin typeface="+mj-lt"/>
            </a:endParaRPr>
          </a:p>
        </p:txBody>
      </p:sp>
      <p:grpSp>
        <p:nvGrpSpPr>
          <p:cNvPr id="6" name="Groupe 5">
            <a:extLst>
              <a:ext uri="{FF2B5EF4-FFF2-40B4-BE49-F238E27FC236}">
                <a16:creationId xmlns:a16="http://schemas.microsoft.com/office/drawing/2014/main" id="{7DDEE47B-028E-4119-8CFB-0E8F09E16A8D}"/>
              </a:ext>
            </a:extLst>
          </p:cNvPr>
          <p:cNvGrpSpPr/>
          <p:nvPr>
            <p:custDataLst>
              <p:tags r:id="rId3"/>
            </p:custDataLst>
          </p:nvPr>
        </p:nvGrpSpPr>
        <p:grpSpPr>
          <a:xfrm>
            <a:off x="1295636" y="1880828"/>
            <a:ext cx="6748462" cy="4308970"/>
            <a:chOff x="1130300" y="1412875"/>
            <a:chExt cx="6748462" cy="4308970"/>
          </a:xfrm>
        </p:grpSpPr>
        <p:pic>
          <p:nvPicPr>
            <p:cNvPr id="36869" name="Picture 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0300" y="1412875"/>
              <a:ext cx="2320925"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6870" name="Picture 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062" y="1412875"/>
              <a:ext cx="2298700" cy="21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6871"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71925" y="3540125"/>
              <a:ext cx="12192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9979" name="Rectangle 11"/>
            <p:cNvSpPr>
              <a:spLocks noChangeArrowheads="1"/>
            </p:cNvSpPr>
            <p:nvPr/>
          </p:nvSpPr>
          <p:spPr bwMode="auto">
            <a:xfrm>
              <a:off x="3857625" y="1985963"/>
              <a:ext cx="1447800" cy="939800"/>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fr-CA">
                <a:latin typeface="+mj-lt"/>
              </a:endParaRPr>
            </a:p>
          </p:txBody>
        </p:sp>
        <p:sp>
          <p:nvSpPr>
            <p:cNvPr id="36873" name="Rectangle 12"/>
            <p:cNvSpPr>
              <a:spLocks noChangeArrowheads="1"/>
            </p:cNvSpPr>
            <p:nvPr/>
          </p:nvSpPr>
          <p:spPr bwMode="auto">
            <a:xfrm>
              <a:off x="4101963" y="2095252"/>
              <a:ext cx="1013097" cy="79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75000"/>
                </a:lnSpc>
              </a:pPr>
              <a:r>
                <a:rPr lang="fr-CA" altLang="fr-FR" sz="2000" dirty="0">
                  <a:solidFill>
                    <a:schemeClr val="bg1"/>
                  </a:solidFill>
                  <a:latin typeface="+mj-lt"/>
                </a:rPr>
                <a:t>Module</a:t>
              </a:r>
            </a:p>
            <a:p>
              <a:pPr algn="ctr">
                <a:lnSpc>
                  <a:spcPct val="75000"/>
                </a:lnSpc>
              </a:pPr>
              <a:r>
                <a:rPr lang="fr-CA" altLang="fr-FR" sz="2000" dirty="0">
                  <a:solidFill>
                    <a:schemeClr val="bg1"/>
                  </a:solidFill>
                  <a:latin typeface="+mj-lt"/>
                </a:rPr>
                <a:t>à </a:t>
              </a:r>
            </a:p>
            <a:p>
              <a:pPr algn="ctr">
                <a:lnSpc>
                  <a:spcPct val="75000"/>
                </a:lnSpc>
              </a:pPr>
              <a:r>
                <a:rPr lang="fr-CA" altLang="fr-FR" sz="2000" dirty="0">
                  <a:solidFill>
                    <a:schemeClr val="bg1"/>
                  </a:solidFill>
                  <a:latin typeface="+mj-lt"/>
                </a:rPr>
                <a:t>tester</a:t>
              </a:r>
              <a:endParaRPr lang="fr-CA" altLang="fr-FR" sz="2400" dirty="0">
                <a:solidFill>
                  <a:schemeClr val="bg1"/>
                </a:solidFill>
                <a:latin typeface="+mj-lt"/>
              </a:endParaRPr>
            </a:p>
          </p:txBody>
        </p:sp>
        <p:sp>
          <p:nvSpPr>
            <p:cNvPr id="36874" name="AutoShape 14"/>
            <p:cNvSpPr>
              <a:spLocks noChangeArrowheads="1"/>
            </p:cNvSpPr>
            <p:nvPr/>
          </p:nvSpPr>
          <p:spPr bwMode="auto">
            <a:xfrm>
              <a:off x="3375025" y="2417763"/>
              <a:ext cx="419100" cy="330200"/>
            </a:xfrm>
            <a:prstGeom prst="rightArrow">
              <a:avLst>
                <a:gd name="adj1" fmla="val 50000"/>
                <a:gd name="adj2" fmla="val 63467"/>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mj-lt"/>
              </a:endParaRPr>
            </a:p>
          </p:txBody>
        </p:sp>
        <p:sp>
          <p:nvSpPr>
            <p:cNvPr id="36875" name="AutoShape 15"/>
            <p:cNvSpPr>
              <a:spLocks noChangeArrowheads="1"/>
            </p:cNvSpPr>
            <p:nvPr/>
          </p:nvSpPr>
          <p:spPr bwMode="auto">
            <a:xfrm>
              <a:off x="5495925" y="2392363"/>
              <a:ext cx="660400" cy="330200"/>
            </a:xfrm>
            <a:prstGeom prst="rightArrow">
              <a:avLst>
                <a:gd name="adj1" fmla="val 50000"/>
                <a:gd name="adj2" fmla="val 100009"/>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mj-lt"/>
              </a:endParaRPr>
            </a:p>
          </p:txBody>
        </p:sp>
        <p:sp>
          <p:nvSpPr>
            <p:cNvPr id="36876" name="AutoShape 17"/>
            <p:cNvSpPr>
              <a:spLocks noChangeArrowheads="1"/>
            </p:cNvSpPr>
            <p:nvPr/>
          </p:nvSpPr>
          <p:spPr bwMode="auto">
            <a:xfrm rot="16200000">
              <a:off x="4422775" y="3065463"/>
              <a:ext cx="317500" cy="368300"/>
            </a:xfrm>
            <a:prstGeom prst="rightArrow">
              <a:avLst>
                <a:gd name="adj1" fmla="val 50000"/>
                <a:gd name="adj2" fmla="val 50005"/>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mj-lt"/>
              </a:endParaRPr>
            </a:p>
          </p:txBody>
        </p:sp>
        <p:sp>
          <p:nvSpPr>
            <p:cNvPr id="36877" name="Rectangle 18"/>
            <p:cNvSpPr>
              <a:spLocks noChangeArrowheads="1"/>
            </p:cNvSpPr>
            <p:nvPr/>
          </p:nvSpPr>
          <p:spPr bwMode="auto">
            <a:xfrm>
              <a:off x="1277144" y="3697288"/>
              <a:ext cx="1829474" cy="3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80000"/>
                </a:lnSpc>
              </a:pPr>
              <a:r>
                <a:rPr lang="fr-CA" altLang="fr-FR" sz="2400" dirty="0">
                  <a:latin typeface="+mj-lt"/>
                </a:rPr>
                <a:t>Développeur</a:t>
              </a:r>
            </a:p>
          </p:txBody>
        </p:sp>
        <p:sp>
          <p:nvSpPr>
            <p:cNvPr id="36878" name="Rectangle 19"/>
            <p:cNvSpPr>
              <a:spLocks noChangeArrowheads="1"/>
            </p:cNvSpPr>
            <p:nvPr/>
          </p:nvSpPr>
          <p:spPr bwMode="auto">
            <a:xfrm>
              <a:off x="3783048" y="5329237"/>
              <a:ext cx="1566903" cy="3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80000"/>
                </a:lnSpc>
              </a:pPr>
              <a:r>
                <a:rPr lang="fr-CA" altLang="fr-FR" sz="2400" dirty="0">
                  <a:latin typeface="+mj-lt"/>
                </a:rPr>
                <a:t>Cas de test</a:t>
              </a:r>
            </a:p>
          </p:txBody>
        </p:sp>
        <p:sp>
          <p:nvSpPr>
            <p:cNvPr id="36879" name="Rectangle 20"/>
            <p:cNvSpPr>
              <a:spLocks noChangeArrowheads="1"/>
            </p:cNvSpPr>
            <p:nvPr/>
          </p:nvSpPr>
          <p:spPr bwMode="auto">
            <a:xfrm>
              <a:off x="5952331" y="3697288"/>
              <a:ext cx="1355370" cy="3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80000"/>
                </a:lnSpc>
              </a:pPr>
              <a:r>
                <a:rPr lang="fr-CA" altLang="fr-FR" sz="2400" dirty="0">
                  <a:latin typeface="+mj-lt"/>
                </a:rPr>
                <a:t>Résultats</a:t>
              </a:r>
            </a:p>
          </p:txBody>
        </p:sp>
      </p:grpSp>
    </p:spTree>
    <p:extLst>
      <p:ext uri="{BB962C8B-B14F-4D97-AF65-F5344CB8AC3E}">
        <p14:creationId xmlns:p14="http://schemas.microsoft.com/office/powerpoint/2010/main" val="1408813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custDataLst>
              <p:tags r:id="rId1"/>
            </p:custDataLst>
          </p:nvPr>
        </p:nvSpPr>
        <p:spPr/>
        <p:txBody>
          <a:bodyPr/>
          <a:lstStyle/>
          <a:p>
            <a:r>
              <a:rPr lang="fr-CA" altLang="fr-FR" dirty="0"/>
              <a:t>TU – Quoi tester?</a:t>
            </a:r>
            <a:endParaRPr lang="en-US" altLang="fr-FR" dirty="0"/>
          </a:p>
        </p:txBody>
      </p:sp>
      <p:sp>
        <p:nvSpPr>
          <p:cNvPr id="3789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10A33E1-1669-42D5-9B9F-FFCB3B4D26D4}" type="slidenum">
              <a:rPr lang="en-US" altLang="en-US" b="1" smtClean="0">
                <a:latin typeface="+mn-lt"/>
              </a:rPr>
              <a:pPr/>
              <a:t>26</a:t>
            </a:fld>
            <a:endParaRPr lang="en-US" altLang="en-US" b="1" dirty="0">
              <a:latin typeface="+mn-lt"/>
            </a:endParaRPr>
          </a:p>
        </p:txBody>
      </p:sp>
      <p:grpSp>
        <p:nvGrpSpPr>
          <p:cNvPr id="6" name="Groupe 5">
            <a:extLst>
              <a:ext uri="{FF2B5EF4-FFF2-40B4-BE49-F238E27FC236}">
                <a16:creationId xmlns:a16="http://schemas.microsoft.com/office/drawing/2014/main" id="{06B99ECA-F145-455E-A6E4-8FA029F35075}"/>
              </a:ext>
            </a:extLst>
          </p:cNvPr>
          <p:cNvGrpSpPr/>
          <p:nvPr>
            <p:custDataLst>
              <p:tags r:id="rId3"/>
            </p:custDataLst>
          </p:nvPr>
        </p:nvGrpSpPr>
        <p:grpSpPr>
          <a:xfrm>
            <a:off x="1228019" y="1720056"/>
            <a:ext cx="6091424" cy="4716776"/>
            <a:chOff x="2216150" y="1187450"/>
            <a:chExt cx="6091424" cy="4716776"/>
          </a:xfrm>
        </p:grpSpPr>
        <p:sp>
          <p:nvSpPr>
            <p:cNvPr id="341006" name="Rectangle 14"/>
            <p:cNvSpPr>
              <a:spLocks noChangeArrowheads="1"/>
            </p:cNvSpPr>
            <p:nvPr/>
          </p:nvSpPr>
          <p:spPr bwMode="auto">
            <a:xfrm>
              <a:off x="2216150" y="1187450"/>
              <a:ext cx="1498600" cy="1041400"/>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fr-CA">
                <a:latin typeface="+mn-lt"/>
              </a:endParaRPr>
            </a:p>
          </p:txBody>
        </p:sp>
        <p:sp>
          <p:nvSpPr>
            <p:cNvPr id="341008" name="Rectangle 16"/>
            <p:cNvSpPr>
              <a:spLocks noChangeArrowheads="1"/>
            </p:cNvSpPr>
            <p:nvPr/>
          </p:nvSpPr>
          <p:spPr bwMode="auto">
            <a:xfrm>
              <a:off x="4138613" y="2097088"/>
              <a:ext cx="1536700" cy="828432"/>
            </a:xfrm>
            <a:prstGeom prst="rect">
              <a:avLst/>
            </a:prstGeom>
            <a:noFill/>
            <a:ln w="12700">
              <a:noFill/>
              <a:miter lim="800000"/>
              <a:headEnd/>
              <a:tailEnd/>
            </a:ln>
            <a:effectLst/>
          </p:spPr>
          <p:txBody>
            <a:bodyPr wrap="square" lIns="90487" tIns="44450" rIns="90487" bIns="44450">
              <a:spAutoFit/>
            </a:bodyPr>
            <a:lstStyle/>
            <a:p>
              <a:pPr eaLnBrk="0" hangingPunct="0">
                <a:defRPr/>
              </a:pPr>
              <a:r>
                <a:rPr lang="en-US" sz="2400" dirty="0">
                  <a:latin typeface="+mn-lt"/>
                </a:rPr>
                <a:t>Interface</a:t>
              </a:r>
              <a:r>
                <a:rPr lang="en-US" sz="2400" dirty="0">
                  <a:solidFill>
                    <a:schemeClr val="bg1"/>
                  </a:solidFill>
                  <a:effectLst>
                    <a:outerShdw blurRad="38100" dist="38100" dir="2700000" algn="tl">
                      <a:srgbClr val="C0C0C0"/>
                    </a:outerShdw>
                  </a:effectLst>
                  <a:latin typeface="+mn-lt"/>
                </a:rPr>
                <a:t> </a:t>
              </a:r>
            </a:p>
            <a:p>
              <a:pPr eaLnBrk="0" hangingPunct="0">
                <a:defRPr/>
              </a:pPr>
              <a:endParaRPr lang="en-US" sz="2400" dirty="0">
                <a:solidFill>
                  <a:schemeClr val="bg1"/>
                </a:solidFill>
                <a:effectLst>
                  <a:outerShdw blurRad="38100" dist="38100" dir="2700000" algn="tl">
                    <a:srgbClr val="C0C0C0"/>
                  </a:outerShdw>
                </a:effectLst>
                <a:latin typeface="+mn-lt"/>
              </a:endParaRPr>
            </a:p>
          </p:txBody>
        </p:sp>
        <p:sp>
          <p:nvSpPr>
            <p:cNvPr id="341010" name="Rectangle 18"/>
            <p:cNvSpPr>
              <a:spLocks noChangeArrowheads="1"/>
            </p:cNvSpPr>
            <p:nvPr/>
          </p:nvSpPr>
          <p:spPr bwMode="auto">
            <a:xfrm>
              <a:off x="4138613" y="2494575"/>
              <a:ext cx="3965123" cy="828432"/>
            </a:xfrm>
            <a:prstGeom prst="rect">
              <a:avLst/>
            </a:prstGeom>
            <a:noFill/>
            <a:ln w="12700">
              <a:noFill/>
              <a:miter lim="800000"/>
              <a:headEnd/>
              <a:tailEnd/>
            </a:ln>
            <a:effectLst/>
          </p:spPr>
          <p:txBody>
            <a:bodyPr wrap="none" lIns="90487" tIns="44450" rIns="90487" bIns="44450">
              <a:spAutoFit/>
            </a:bodyPr>
            <a:lstStyle/>
            <a:p>
              <a:pPr eaLnBrk="0" hangingPunct="0">
                <a:defRPr/>
              </a:pPr>
              <a:r>
                <a:rPr lang="fr-CA" sz="2400" dirty="0">
                  <a:latin typeface="+mn-lt"/>
                </a:rPr>
                <a:t>Structures</a:t>
              </a:r>
              <a:r>
                <a:rPr lang="fr-CA" sz="2400" dirty="0">
                  <a:effectLst>
                    <a:outerShdw blurRad="38100" dist="38100" dir="2700000" algn="tl">
                      <a:srgbClr val="C0C0C0"/>
                    </a:outerShdw>
                  </a:effectLst>
                  <a:latin typeface="+mn-lt"/>
                </a:rPr>
                <a:t> </a:t>
              </a:r>
              <a:r>
                <a:rPr lang="fr-CA" sz="2400" dirty="0">
                  <a:latin typeface="+mn-lt"/>
                </a:rPr>
                <a:t>de</a:t>
              </a:r>
              <a:r>
                <a:rPr lang="fr-CA" sz="2400" dirty="0">
                  <a:effectLst>
                    <a:outerShdw blurRad="38100" dist="38100" dir="2700000" algn="tl">
                      <a:srgbClr val="C0C0C0"/>
                    </a:outerShdw>
                  </a:effectLst>
                  <a:latin typeface="+mn-lt"/>
                </a:rPr>
                <a:t> </a:t>
              </a:r>
              <a:r>
                <a:rPr lang="fr-CA" sz="2400" dirty="0">
                  <a:latin typeface="+mn-lt"/>
                </a:rPr>
                <a:t>données</a:t>
              </a:r>
              <a:r>
                <a:rPr lang="fr-CA" sz="2400" dirty="0">
                  <a:effectLst>
                    <a:outerShdw blurRad="38100" dist="38100" dir="2700000" algn="tl">
                      <a:srgbClr val="C0C0C0"/>
                    </a:outerShdw>
                  </a:effectLst>
                  <a:latin typeface="+mn-lt"/>
                </a:rPr>
                <a:t> </a:t>
              </a:r>
              <a:r>
                <a:rPr lang="fr-CA" sz="2400" dirty="0">
                  <a:latin typeface="+mn-lt"/>
                </a:rPr>
                <a:t>locales</a:t>
              </a:r>
            </a:p>
            <a:p>
              <a:pPr eaLnBrk="0" hangingPunct="0">
                <a:defRPr/>
              </a:pPr>
              <a:endParaRPr lang="fr-CA" sz="2400" dirty="0">
                <a:solidFill>
                  <a:schemeClr val="bg1"/>
                </a:solidFill>
                <a:effectLst>
                  <a:outerShdw blurRad="38100" dist="38100" dir="2700000" algn="tl">
                    <a:srgbClr val="C0C0C0"/>
                  </a:outerShdw>
                </a:effectLst>
                <a:latin typeface="+mn-lt"/>
              </a:endParaRPr>
            </a:p>
          </p:txBody>
        </p:sp>
        <p:sp>
          <p:nvSpPr>
            <p:cNvPr id="37899" name="Rectangle 20"/>
            <p:cNvSpPr>
              <a:spLocks noChangeArrowheads="1"/>
            </p:cNvSpPr>
            <p:nvPr/>
          </p:nvSpPr>
          <p:spPr bwMode="auto">
            <a:xfrm>
              <a:off x="4138613" y="2882779"/>
              <a:ext cx="2946831"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dirty="0">
                  <a:latin typeface="+mn-lt"/>
                </a:rPr>
                <a:t>Limites des conditions</a:t>
              </a:r>
            </a:p>
            <a:p>
              <a:endParaRPr lang="en-US" altLang="fr-FR" sz="2400" dirty="0">
                <a:solidFill>
                  <a:schemeClr val="bg1"/>
                </a:solidFill>
                <a:latin typeface="+mn-lt"/>
              </a:endParaRPr>
            </a:p>
          </p:txBody>
        </p:sp>
        <p:sp>
          <p:nvSpPr>
            <p:cNvPr id="341014" name="Rectangle 22"/>
            <p:cNvSpPr>
              <a:spLocks noChangeArrowheads="1"/>
            </p:cNvSpPr>
            <p:nvPr/>
          </p:nvSpPr>
          <p:spPr bwMode="auto">
            <a:xfrm>
              <a:off x="4138613" y="3270983"/>
              <a:ext cx="3071674" cy="828432"/>
            </a:xfrm>
            <a:prstGeom prst="rect">
              <a:avLst/>
            </a:prstGeom>
            <a:noFill/>
            <a:ln w="12700">
              <a:noFill/>
              <a:miter lim="800000"/>
              <a:headEnd/>
              <a:tailEnd/>
            </a:ln>
            <a:effectLst/>
          </p:spPr>
          <p:txBody>
            <a:bodyPr wrap="none" lIns="90487" tIns="44450" rIns="90487" bIns="44450">
              <a:spAutoFit/>
            </a:bodyPr>
            <a:lstStyle/>
            <a:p>
              <a:pPr eaLnBrk="0" hangingPunct="0">
                <a:defRPr/>
              </a:pPr>
              <a:r>
                <a:rPr lang="fr-CA" sz="2400" dirty="0">
                  <a:latin typeface="+mn-lt"/>
                </a:rPr>
                <a:t>Chemins indépendants</a:t>
              </a:r>
            </a:p>
            <a:p>
              <a:pPr eaLnBrk="0" hangingPunct="0">
                <a:defRPr/>
              </a:pPr>
              <a:endParaRPr lang="en-US" sz="2400" dirty="0">
                <a:solidFill>
                  <a:schemeClr val="bg1"/>
                </a:solidFill>
                <a:effectLst>
                  <a:outerShdw blurRad="38100" dist="38100" dir="2700000" algn="tl">
                    <a:srgbClr val="C0C0C0"/>
                  </a:outerShdw>
                </a:effectLst>
                <a:latin typeface="+mn-lt"/>
              </a:endParaRPr>
            </a:p>
          </p:txBody>
        </p:sp>
        <p:sp>
          <p:nvSpPr>
            <p:cNvPr id="37903" name="Rectangle 24"/>
            <p:cNvSpPr>
              <a:spLocks noChangeArrowheads="1"/>
            </p:cNvSpPr>
            <p:nvPr/>
          </p:nvSpPr>
          <p:spPr bwMode="auto">
            <a:xfrm>
              <a:off x="4138613" y="3659188"/>
              <a:ext cx="416896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dirty="0">
                  <a:latin typeface="+mn-lt"/>
                </a:rPr>
                <a:t>Chemins de traitement d’erreur</a:t>
              </a:r>
              <a:endParaRPr lang="fr-CA" altLang="fr-FR" sz="2400" dirty="0">
                <a:solidFill>
                  <a:schemeClr val="bg1"/>
                </a:solidFill>
                <a:latin typeface="+mn-lt"/>
              </a:endParaRPr>
            </a:p>
          </p:txBody>
        </p:sp>
        <p:pic>
          <p:nvPicPr>
            <p:cNvPr id="37904"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2838" y="3668713"/>
              <a:ext cx="12192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41018" name="Rectangle 26"/>
            <p:cNvSpPr>
              <a:spLocks noChangeArrowheads="1"/>
            </p:cNvSpPr>
            <p:nvPr/>
          </p:nvSpPr>
          <p:spPr bwMode="auto">
            <a:xfrm>
              <a:off x="2403334" y="1247775"/>
              <a:ext cx="1178207" cy="932756"/>
            </a:xfrm>
            <a:prstGeom prst="rect">
              <a:avLst/>
            </a:prstGeom>
            <a:noFill/>
            <a:ln w="12700">
              <a:noFill/>
              <a:miter lim="800000"/>
              <a:headEnd/>
              <a:tailEnd/>
            </a:ln>
            <a:effectLst/>
          </p:spPr>
          <p:txBody>
            <a:bodyPr wrap="none" lIns="90487" tIns="44450" rIns="90487" bIns="44450">
              <a:spAutoFit/>
            </a:bodyPr>
            <a:lstStyle/>
            <a:p>
              <a:pPr algn="ctr" eaLnBrk="0" hangingPunct="0">
                <a:lnSpc>
                  <a:spcPct val="75000"/>
                </a:lnSpc>
                <a:defRPr/>
              </a:pPr>
              <a:r>
                <a:rPr lang="fr-CA" sz="2400" dirty="0">
                  <a:solidFill>
                    <a:schemeClr val="bg1"/>
                  </a:solidFill>
                  <a:latin typeface="+mn-lt"/>
                </a:rPr>
                <a:t>Module</a:t>
              </a:r>
            </a:p>
            <a:p>
              <a:pPr algn="ctr" eaLnBrk="0" hangingPunct="0">
                <a:lnSpc>
                  <a:spcPct val="75000"/>
                </a:lnSpc>
                <a:defRPr/>
              </a:pPr>
              <a:r>
                <a:rPr lang="fr-CA" sz="2400" dirty="0">
                  <a:solidFill>
                    <a:schemeClr val="bg1"/>
                  </a:solidFill>
                  <a:latin typeface="+mn-lt"/>
                </a:rPr>
                <a:t>à</a:t>
              </a:r>
            </a:p>
            <a:p>
              <a:pPr algn="ctr" eaLnBrk="0" hangingPunct="0">
                <a:lnSpc>
                  <a:spcPct val="75000"/>
                </a:lnSpc>
                <a:defRPr/>
              </a:pPr>
              <a:r>
                <a:rPr lang="fr-CA" sz="2400" dirty="0">
                  <a:solidFill>
                    <a:schemeClr val="bg1"/>
                  </a:solidFill>
                  <a:latin typeface="+mn-lt"/>
                </a:rPr>
                <a:t>tester</a:t>
              </a:r>
            </a:p>
          </p:txBody>
        </p:sp>
        <p:sp>
          <p:nvSpPr>
            <p:cNvPr id="37906" name="Rectangle 27"/>
            <p:cNvSpPr>
              <a:spLocks noChangeArrowheads="1"/>
            </p:cNvSpPr>
            <p:nvPr/>
          </p:nvSpPr>
          <p:spPr bwMode="auto">
            <a:xfrm>
              <a:off x="2277248" y="5445126"/>
              <a:ext cx="156690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dirty="0">
                  <a:latin typeface="+mn-lt"/>
                </a:rPr>
                <a:t>Cas de test</a:t>
              </a:r>
            </a:p>
          </p:txBody>
        </p:sp>
        <p:sp>
          <p:nvSpPr>
            <p:cNvPr id="341020" name="AutoShape 28"/>
            <p:cNvSpPr>
              <a:spLocks noChangeArrowheads="1"/>
            </p:cNvSpPr>
            <p:nvPr/>
          </p:nvSpPr>
          <p:spPr bwMode="auto">
            <a:xfrm rot="16200000">
              <a:off x="2368550" y="2787650"/>
              <a:ext cx="1143000" cy="381000"/>
            </a:xfrm>
            <a:prstGeom prst="rightArrow">
              <a:avLst>
                <a:gd name="adj1" fmla="val 50000"/>
                <a:gd name="adj2" fmla="val 150014"/>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fr-CA">
                <a:latin typeface="+mn-lt"/>
              </a:endParaRPr>
            </a:p>
          </p:txBody>
        </p:sp>
        <p:sp>
          <p:nvSpPr>
            <p:cNvPr id="37908" name="Line 29"/>
            <p:cNvSpPr>
              <a:spLocks noChangeShapeType="1"/>
            </p:cNvSpPr>
            <p:nvPr/>
          </p:nvSpPr>
          <p:spPr bwMode="auto">
            <a:xfrm flipV="1">
              <a:off x="2997200" y="2336800"/>
              <a:ext cx="1104900" cy="876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mn-lt"/>
              </a:endParaRPr>
            </a:p>
          </p:txBody>
        </p:sp>
        <p:sp>
          <p:nvSpPr>
            <p:cNvPr id="37909" name="Line 30"/>
            <p:cNvSpPr>
              <a:spLocks noChangeShapeType="1"/>
            </p:cNvSpPr>
            <p:nvPr/>
          </p:nvSpPr>
          <p:spPr bwMode="auto">
            <a:xfrm flipV="1">
              <a:off x="3035300" y="2717800"/>
              <a:ext cx="1054100" cy="495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mn-lt"/>
              </a:endParaRPr>
            </a:p>
          </p:txBody>
        </p:sp>
        <p:sp>
          <p:nvSpPr>
            <p:cNvPr id="37910" name="Line 31"/>
            <p:cNvSpPr>
              <a:spLocks noChangeShapeType="1"/>
            </p:cNvSpPr>
            <p:nvPr/>
          </p:nvSpPr>
          <p:spPr bwMode="auto">
            <a:xfrm flipV="1">
              <a:off x="3048000" y="3086100"/>
              <a:ext cx="1028700" cy="1397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mn-lt"/>
              </a:endParaRPr>
            </a:p>
          </p:txBody>
        </p:sp>
        <p:sp>
          <p:nvSpPr>
            <p:cNvPr id="37911" name="Line 32"/>
            <p:cNvSpPr>
              <a:spLocks noChangeShapeType="1"/>
            </p:cNvSpPr>
            <p:nvPr/>
          </p:nvSpPr>
          <p:spPr bwMode="auto">
            <a:xfrm>
              <a:off x="3060700" y="3263900"/>
              <a:ext cx="1079500" cy="2159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mn-lt"/>
              </a:endParaRPr>
            </a:p>
          </p:txBody>
        </p:sp>
        <p:sp>
          <p:nvSpPr>
            <p:cNvPr id="37912" name="Line 33"/>
            <p:cNvSpPr>
              <a:spLocks noChangeShapeType="1"/>
            </p:cNvSpPr>
            <p:nvPr/>
          </p:nvSpPr>
          <p:spPr bwMode="auto">
            <a:xfrm>
              <a:off x="3048000" y="3225800"/>
              <a:ext cx="1092200" cy="622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mn-lt"/>
              </a:endParaRPr>
            </a:p>
          </p:txBody>
        </p:sp>
      </p:grpSp>
    </p:spTree>
    <p:extLst>
      <p:ext uri="{BB962C8B-B14F-4D97-AF65-F5344CB8AC3E}">
        <p14:creationId xmlns:p14="http://schemas.microsoft.com/office/powerpoint/2010/main" val="479422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51" name="AutoShape 35"/>
          <p:cNvSpPr>
            <a:spLocks noChangeArrowheads="1"/>
          </p:cNvSpPr>
          <p:nvPr>
            <p:custDataLst>
              <p:tags r:id="rId1"/>
            </p:custDataLst>
          </p:nvPr>
        </p:nvSpPr>
        <p:spPr bwMode="auto">
          <a:xfrm rot="16200000">
            <a:off x="3358977" y="3063453"/>
            <a:ext cx="1143000" cy="381000"/>
          </a:xfrm>
          <a:prstGeom prst="rightArrow">
            <a:avLst>
              <a:gd name="adj1" fmla="val 50000"/>
              <a:gd name="adj2" fmla="val 150014"/>
            </a:avLst>
          </a:prstGeom>
          <a:solidFill>
            <a:schemeClr val="tx2"/>
          </a:solidFill>
          <a:ln w="12700">
            <a:solidFill>
              <a:schemeClr val="tx1"/>
            </a:solidFill>
            <a:miter lim="800000"/>
            <a:headEnd/>
            <a:tailEnd/>
          </a:ln>
          <a:effectLst/>
        </p:spPr>
        <p:txBody>
          <a:bodyPr wrap="none" anchor="ctr"/>
          <a:lstStyle/>
          <a:p>
            <a:pPr>
              <a:defRPr/>
            </a:pPr>
            <a:endParaRPr lang="fr-CA">
              <a:latin typeface="Calibri" panose="020F0502020204030204" pitchFamily="34" charset="0"/>
              <a:cs typeface="Calibri" panose="020F0502020204030204" pitchFamily="34" charset="0"/>
            </a:endParaRPr>
          </a:p>
        </p:txBody>
      </p:sp>
      <p:sp>
        <p:nvSpPr>
          <p:cNvPr id="38930" name="Line 36"/>
          <p:cNvSpPr>
            <a:spLocks noChangeShapeType="1"/>
          </p:cNvSpPr>
          <p:nvPr>
            <p:custDataLst>
              <p:tags r:id="rId2"/>
            </p:custDataLst>
          </p:nvPr>
        </p:nvSpPr>
        <p:spPr bwMode="auto">
          <a:xfrm>
            <a:off x="2987824" y="2647528"/>
            <a:ext cx="0" cy="3229744"/>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38922" name="Line 28"/>
          <p:cNvSpPr>
            <a:spLocks noChangeShapeType="1"/>
          </p:cNvSpPr>
          <p:nvPr>
            <p:custDataLst>
              <p:tags r:id="rId3"/>
            </p:custDataLst>
          </p:nvPr>
        </p:nvSpPr>
        <p:spPr bwMode="auto">
          <a:xfrm flipH="1">
            <a:off x="1481642" y="2099345"/>
            <a:ext cx="1506181" cy="98260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38923" name="Line 29"/>
          <p:cNvSpPr>
            <a:spLocks noChangeShapeType="1"/>
          </p:cNvSpPr>
          <p:nvPr>
            <p:custDataLst>
              <p:tags r:id="rId4"/>
            </p:custDataLst>
          </p:nvPr>
        </p:nvSpPr>
        <p:spPr bwMode="auto">
          <a:xfrm flipH="1">
            <a:off x="860532" y="3749743"/>
            <a:ext cx="577471" cy="5032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38924" name="Line 30"/>
          <p:cNvSpPr>
            <a:spLocks noChangeShapeType="1"/>
          </p:cNvSpPr>
          <p:nvPr>
            <p:custDataLst>
              <p:tags r:id="rId5"/>
            </p:custDataLst>
          </p:nvPr>
        </p:nvSpPr>
        <p:spPr bwMode="auto">
          <a:xfrm>
            <a:off x="1559384" y="3794478"/>
            <a:ext cx="795122" cy="554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38916" name="Rectangle 2"/>
          <p:cNvSpPr>
            <a:spLocks noGrp="1" noChangeArrowheads="1"/>
          </p:cNvSpPr>
          <p:nvPr>
            <p:ph type="title"/>
            <p:custDataLst>
              <p:tags r:id="rId6"/>
            </p:custDataLst>
          </p:nvPr>
        </p:nvSpPr>
        <p:spPr/>
        <p:txBody>
          <a:bodyPr>
            <a:normAutofit/>
          </a:bodyPr>
          <a:lstStyle/>
          <a:p>
            <a:r>
              <a:rPr lang="fr-CA" altLang="fr-FR" dirty="0"/>
              <a:t>TU – Environnement</a:t>
            </a:r>
            <a:endParaRPr lang="en-US" altLang="fr-FR" dirty="0"/>
          </a:p>
        </p:txBody>
      </p:sp>
      <p:sp>
        <p:nvSpPr>
          <p:cNvPr id="38915" name="Espace réservé du numéro de diapositive 4"/>
          <p:cNvSpPr>
            <a:spLocks noGrp="1"/>
          </p:cNvSpPr>
          <p:nvPr>
            <p:ph type="sldNum" sz="quarter" idx="12"/>
            <p:custDataLst>
              <p:tags r:id="rId7"/>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CACE85-636D-4D72-A1B1-D0518C220871}" type="slidenum">
              <a:rPr lang="en-US" altLang="en-US" smtClean="0"/>
              <a:pPr/>
              <a:t>27</a:t>
            </a:fld>
            <a:endParaRPr lang="en-US" altLang="en-US"/>
          </a:p>
        </p:txBody>
      </p:sp>
      <p:sp>
        <p:nvSpPr>
          <p:cNvPr id="342039" name="Rectangle 23"/>
          <p:cNvSpPr>
            <a:spLocks noChangeArrowheads="1"/>
          </p:cNvSpPr>
          <p:nvPr>
            <p:custDataLst>
              <p:tags r:id="rId8"/>
            </p:custDataLst>
          </p:nvPr>
        </p:nvSpPr>
        <p:spPr bwMode="auto">
          <a:xfrm>
            <a:off x="942414" y="2983152"/>
            <a:ext cx="1143000" cy="838200"/>
          </a:xfrm>
          <a:prstGeom prst="rect">
            <a:avLst/>
          </a:prstGeom>
          <a:solidFill>
            <a:schemeClr val="accent2"/>
          </a:solidFill>
          <a:ln w="12700">
            <a:solidFill>
              <a:schemeClr val="tx1"/>
            </a:solidFill>
            <a:miter lim="800000"/>
            <a:headEnd/>
            <a:tailEnd/>
          </a:ln>
          <a:effectLst/>
        </p:spPr>
        <p:txBody>
          <a:bodyPr wrap="none" anchor="ctr"/>
          <a:lstStyle/>
          <a:p>
            <a:pPr>
              <a:defRPr/>
            </a:pPr>
            <a:endParaRPr lang="fr-CA">
              <a:latin typeface="Calibri" panose="020F0502020204030204" pitchFamily="34" charset="0"/>
              <a:cs typeface="Calibri" panose="020F0502020204030204" pitchFamily="34" charset="0"/>
            </a:endParaRPr>
          </a:p>
        </p:txBody>
      </p:sp>
      <p:sp>
        <p:nvSpPr>
          <p:cNvPr id="342041" name="Rectangle 25"/>
          <p:cNvSpPr>
            <a:spLocks noChangeArrowheads="1"/>
          </p:cNvSpPr>
          <p:nvPr>
            <p:custDataLst>
              <p:tags r:id="rId9"/>
            </p:custDataLst>
          </p:nvPr>
        </p:nvSpPr>
        <p:spPr bwMode="auto">
          <a:xfrm>
            <a:off x="110995" y="4249316"/>
            <a:ext cx="1277939" cy="643032"/>
          </a:xfrm>
          <a:prstGeom prst="rect">
            <a:avLst/>
          </a:prstGeom>
          <a:solidFill>
            <a:schemeClr val="accent2"/>
          </a:solidFill>
          <a:ln w="12700">
            <a:solidFill>
              <a:schemeClr val="tx1"/>
            </a:solidFill>
            <a:miter lim="800000"/>
            <a:headEnd/>
            <a:tailEnd/>
          </a:ln>
          <a:effectLst/>
        </p:spPr>
        <p:txBody>
          <a:bodyPr wrap="none" anchor="ctr"/>
          <a:lstStyle/>
          <a:p>
            <a:pPr>
              <a:defRPr/>
            </a:pPr>
            <a:endParaRPr lang="fr-CA">
              <a:latin typeface="Calibri" panose="020F0502020204030204" pitchFamily="34" charset="0"/>
              <a:cs typeface="Calibri" panose="020F0502020204030204" pitchFamily="34" charset="0"/>
            </a:endParaRPr>
          </a:p>
        </p:txBody>
      </p:sp>
      <p:sp>
        <p:nvSpPr>
          <p:cNvPr id="342043" name="Rectangle 27"/>
          <p:cNvSpPr>
            <a:spLocks noChangeArrowheads="1"/>
          </p:cNvSpPr>
          <p:nvPr>
            <p:custDataLst>
              <p:tags r:id="rId10"/>
            </p:custDataLst>
          </p:nvPr>
        </p:nvSpPr>
        <p:spPr bwMode="auto">
          <a:xfrm>
            <a:off x="1507994" y="1772816"/>
            <a:ext cx="2703951" cy="863600"/>
          </a:xfrm>
          <a:prstGeom prst="rect">
            <a:avLst/>
          </a:prstGeom>
          <a:solidFill>
            <a:schemeClr val="accent2"/>
          </a:solidFill>
          <a:ln w="12700">
            <a:solidFill>
              <a:schemeClr val="tx1"/>
            </a:solidFill>
            <a:miter lim="800000"/>
            <a:headEnd/>
            <a:tailEnd/>
          </a:ln>
          <a:effectLst/>
        </p:spPr>
        <p:txBody>
          <a:bodyPr wrap="none" anchor="ctr"/>
          <a:lstStyle/>
          <a:p>
            <a:pPr>
              <a:defRPr/>
            </a:pPr>
            <a:endParaRPr lang="fr-CA">
              <a:latin typeface="Calibri" panose="020F0502020204030204" pitchFamily="34" charset="0"/>
              <a:cs typeface="Calibri" panose="020F0502020204030204" pitchFamily="34" charset="0"/>
            </a:endParaRPr>
          </a:p>
        </p:txBody>
      </p:sp>
      <p:sp>
        <p:nvSpPr>
          <p:cNvPr id="38918" name="Rectangle 24"/>
          <p:cNvSpPr>
            <a:spLocks noChangeArrowheads="1"/>
          </p:cNvSpPr>
          <p:nvPr>
            <p:custDataLst>
              <p:tags r:id="rId11"/>
            </p:custDataLst>
          </p:nvPr>
        </p:nvSpPr>
        <p:spPr bwMode="auto">
          <a:xfrm>
            <a:off x="926547" y="3140296"/>
            <a:ext cx="1178207" cy="4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fr-FR" sz="2400" dirty="0">
                <a:solidFill>
                  <a:schemeClr val="bg1"/>
                </a:solidFill>
                <a:latin typeface="Calibri" panose="020F0502020204030204" pitchFamily="34" charset="0"/>
                <a:cs typeface="Calibri" panose="020F0502020204030204" pitchFamily="34" charset="0"/>
              </a:rPr>
              <a:t>Module</a:t>
            </a:r>
          </a:p>
        </p:txBody>
      </p:sp>
      <p:sp>
        <p:nvSpPr>
          <p:cNvPr id="38925" name="Rectangle 31"/>
          <p:cNvSpPr>
            <a:spLocks noChangeArrowheads="1"/>
          </p:cNvSpPr>
          <p:nvPr>
            <p:custDataLst>
              <p:tags r:id="rId12"/>
            </p:custDataLst>
          </p:nvPr>
        </p:nvSpPr>
        <p:spPr bwMode="auto">
          <a:xfrm>
            <a:off x="107504" y="4308393"/>
            <a:ext cx="1408911" cy="4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sz="2400" dirty="0">
                <a:solidFill>
                  <a:schemeClr val="bg1"/>
                </a:solidFill>
                <a:latin typeface="Calibri" panose="020F0502020204030204" pitchFamily="34" charset="0"/>
                <a:cs typeface="Calibri" panose="020F0502020204030204" pitchFamily="34" charset="0"/>
              </a:rPr>
              <a:t>Substitut</a:t>
            </a:r>
            <a:r>
              <a:rPr lang="fr-CA" sz="2400" dirty="0">
                <a:latin typeface="Calibri" panose="020F0502020204030204" pitchFamily="34" charset="0"/>
                <a:cs typeface="Calibri" panose="020F0502020204030204" pitchFamily="34" charset="0"/>
              </a:rPr>
              <a:t> </a:t>
            </a:r>
            <a:endParaRPr lang="en-US" altLang="fr-FR" sz="2400" dirty="0">
              <a:solidFill>
                <a:schemeClr val="bg1"/>
              </a:solidFill>
              <a:latin typeface="Calibri" panose="020F0502020204030204" pitchFamily="34" charset="0"/>
              <a:cs typeface="Calibri" panose="020F0502020204030204" pitchFamily="34" charset="0"/>
            </a:endParaRPr>
          </a:p>
        </p:txBody>
      </p:sp>
      <p:sp>
        <p:nvSpPr>
          <p:cNvPr id="38926" name="Rectangle 32"/>
          <p:cNvSpPr>
            <a:spLocks noChangeArrowheads="1"/>
          </p:cNvSpPr>
          <p:nvPr>
            <p:custDataLst>
              <p:tags r:id="rId13"/>
            </p:custDataLst>
          </p:nvPr>
        </p:nvSpPr>
        <p:spPr bwMode="auto">
          <a:xfrm>
            <a:off x="1101218" y="5239700"/>
            <a:ext cx="766234" cy="4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fr-FR" sz="2400" dirty="0">
                <a:solidFill>
                  <a:schemeClr val="bg1"/>
                </a:solidFill>
                <a:latin typeface="Calibri" panose="020F0502020204030204" pitchFamily="34" charset="0"/>
                <a:cs typeface="Calibri" panose="020F0502020204030204" pitchFamily="34" charset="0"/>
              </a:rPr>
              <a:t>Stub</a:t>
            </a:r>
          </a:p>
        </p:txBody>
      </p:sp>
      <p:sp>
        <p:nvSpPr>
          <p:cNvPr id="38927" name="Rectangle 33"/>
          <p:cNvSpPr>
            <a:spLocks noChangeArrowheads="1"/>
          </p:cNvSpPr>
          <p:nvPr>
            <p:custDataLst>
              <p:tags r:id="rId14"/>
            </p:custDataLst>
          </p:nvPr>
        </p:nvSpPr>
        <p:spPr bwMode="auto">
          <a:xfrm>
            <a:off x="1949720" y="1941463"/>
            <a:ext cx="1820497" cy="4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dirty="0">
                <a:solidFill>
                  <a:schemeClr val="bg1"/>
                </a:solidFill>
                <a:latin typeface="Calibri" panose="020F0502020204030204" pitchFamily="34" charset="0"/>
                <a:cs typeface="Calibri" panose="020F0502020204030204" pitchFamily="34" charset="0"/>
              </a:rPr>
              <a:t>Gestionnaire</a:t>
            </a:r>
          </a:p>
        </p:txBody>
      </p:sp>
      <p:pic>
        <p:nvPicPr>
          <p:cNvPr id="38928" name="Picture 34"/>
          <p:cNvPicPr>
            <a:picLocks noChangeArrowheads="1"/>
          </p:cNvPicPr>
          <p:nvPr>
            <p:custDataLst>
              <p:tags r:id="rId15"/>
            </p:custDataLst>
          </p:nvPr>
        </p:nvPicPr>
        <p:blipFill>
          <a:blip r:embed="rId31" cstate="print">
            <a:extLst>
              <a:ext uri="{28A0092B-C50C-407E-A947-70E740481C1C}">
                <a14:useLocalDpi xmlns:a14="http://schemas.microsoft.com/office/drawing/2010/main" val="0"/>
              </a:ext>
            </a:extLst>
          </a:blip>
          <a:srcRect/>
          <a:stretch>
            <a:fillRect/>
          </a:stretch>
        </p:blipFill>
        <p:spPr bwMode="auto">
          <a:xfrm>
            <a:off x="3312939" y="3898697"/>
            <a:ext cx="1219200"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42053" name="Rectangle 37"/>
          <p:cNvSpPr>
            <a:spLocks noChangeArrowheads="1"/>
          </p:cNvSpPr>
          <p:nvPr>
            <p:custDataLst>
              <p:tags r:id="rId16"/>
            </p:custDataLst>
          </p:nvPr>
        </p:nvSpPr>
        <p:spPr bwMode="auto">
          <a:xfrm>
            <a:off x="2384607" y="5746477"/>
            <a:ext cx="1355370" cy="459100"/>
          </a:xfrm>
          <a:prstGeom prst="rect">
            <a:avLst/>
          </a:prstGeom>
          <a:noFill/>
          <a:ln w="12700">
            <a:noFill/>
            <a:miter lim="800000"/>
            <a:headEnd/>
            <a:tailEnd/>
          </a:ln>
          <a:effectLst/>
        </p:spPr>
        <p:txBody>
          <a:bodyPr wrap="none" lIns="90487" tIns="44450" rIns="90487" bIns="44450">
            <a:spAutoFit/>
          </a:bodyPr>
          <a:lstStyle/>
          <a:p>
            <a:pPr eaLnBrk="0" hangingPunct="0">
              <a:defRPr/>
            </a:pPr>
            <a:r>
              <a:rPr lang="fr-CA" sz="2400" dirty="0">
                <a:effectLst>
                  <a:outerShdw blurRad="38100" dist="38100" dir="2700000" algn="tl">
                    <a:srgbClr val="C0C0C0"/>
                  </a:outerShdw>
                </a:effectLst>
                <a:latin typeface="Calibri" panose="020F0502020204030204" pitchFamily="34" charset="0"/>
                <a:cs typeface="Calibri" panose="020F0502020204030204" pitchFamily="34" charset="0"/>
              </a:rPr>
              <a:t>Résultats</a:t>
            </a:r>
          </a:p>
        </p:txBody>
      </p:sp>
      <p:sp>
        <p:nvSpPr>
          <p:cNvPr id="342076" name="Rectangle 60"/>
          <p:cNvSpPr>
            <a:spLocks noChangeArrowheads="1"/>
          </p:cNvSpPr>
          <p:nvPr>
            <p:custDataLst>
              <p:tags r:id="rId17"/>
            </p:custDataLst>
          </p:nvPr>
        </p:nvSpPr>
        <p:spPr bwMode="auto">
          <a:xfrm>
            <a:off x="5004048" y="2384884"/>
            <a:ext cx="1367938" cy="828432"/>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dirty="0">
                <a:latin typeface="Calibri" panose="020F0502020204030204" pitchFamily="34" charset="0"/>
                <a:cs typeface="Calibri" panose="020F0502020204030204" pitchFamily="34" charset="0"/>
              </a:rPr>
              <a:t>Interface</a:t>
            </a:r>
            <a:r>
              <a:rPr lang="en-US" sz="2400" dirty="0">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rPr>
              <a:t> </a:t>
            </a:r>
          </a:p>
          <a:p>
            <a:pPr eaLnBrk="0" hangingPunct="0">
              <a:defRPr/>
            </a:pPr>
            <a:endParaRPr lang="en-US" sz="2400" dirty="0">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endParaRPr>
          </a:p>
        </p:txBody>
      </p:sp>
      <p:sp>
        <p:nvSpPr>
          <p:cNvPr id="342065" name="Rectangle 49"/>
          <p:cNvSpPr>
            <a:spLocks noChangeArrowheads="1"/>
          </p:cNvSpPr>
          <p:nvPr>
            <p:custDataLst>
              <p:tags r:id="rId18"/>
            </p:custDataLst>
          </p:nvPr>
        </p:nvSpPr>
        <p:spPr bwMode="auto">
          <a:xfrm>
            <a:off x="5004048" y="2757947"/>
            <a:ext cx="3965123" cy="828432"/>
          </a:xfrm>
          <a:prstGeom prst="rect">
            <a:avLst/>
          </a:prstGeom>
          <a:noFill/>
          <a:ln w="12700">
            <a:noFill/>
            <a:miter lim="800000"/>
            <a:headEnd/>
            <a:tailEnd/>
          </a:ln>
          <a:effectLst/>
        </p:spPr>
        <p:txBody>
          <a:bodyPr wrap="none" lIns="90487" tIns="44450" rIns="90487" bIns="44450">
            <a:spAutoFit/>
          </a:bodyPr>
          <a:lstStyle/>
          <a:p>
            <a:pPr eaLnBrk="0" hangingPunct="0">
              <a:defRPr/>
            </a:pPr>
            <a:r>
              <a:rPr lang="fr-CA" sz="2400" dirty="0">
                <a:latin typeface="Calibri" panose="020F0502020204030204" pitchFamily="34" charset="0"/>
                <a:cs typeface="Calibri" panose="020F0502020204030204" pitchFamily="34" charset="0"/>
              </a:rPr>
              <a:t>Structures de données locales</a:t>
            </a:r>
          </a:p>
          <a:p>
            <a:pPr eaLnBrk="0" hangingPunct="0">
              <a:defRPr/>
            </a:pPr>
            <a:endParaRPr lang="fr-CA" sz="2400" dirty="0">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endParaRPr>
          </a:p>
        </p:txBody>
      </p:sp>
      <p:sp>
        <p:nvSpPr>
          <p:cNvPr id="342066" name="Rectangle 50"/>
          <p:cNvSpPr>
            <a:spLocks noChangeArrowheads="1"/>
          </p:cNvSpPr>
          <p:nvPr>
            <p:custDataLst>
              <p:tags r:id="rId19"/>
            </p:custDataLst>
          </p:nvPr>
        </p:nvSpPr>
        <p:spPr bwMode="auto">
          <a:xfrm>
            <a:off x="5004048" y="3131010"/>
            <a:ext cx="2957091" cy="828432"/>
          </a:xfrm>
          <a:prstGeom prst="rect">
            <a:avLst/>
          </a:prstGeom>
          <a:noFill/>
          <a:ln w="12700">
            <a:noFill/>
            <a:miter lim="800000"/>
            <a:headEnd/>
            <a:tailEnd/>
          </a:ln>
          <a:effectLst/>
        </p:spPr>
        <p:txBody>
          <a:bodyPr wrap="none" lIns="90487" tIns="44450" rIns="90487" bIns="44450">
            <a:spAutoFit/>
          </a:bodyPr>
          <a:lstStyle/>
          <a:p>
            <a:pPr eaLnBrk="0" hangingPunct="0">
              <a:defRPr/>
            </a:pPr>
            <a:r>
              <a:rPr lang="fr-CA" sz="2400" dirty="0">
                <a:latin typeface="Calibri" panose="020F0502020204030204" pitchFamily="34" charset="0"/>
                <a:cs typeface="Calibri" panose="020F0502020204030204" pitchFamily="34" charset="0"/>
              </a:rPr>
              <a:t>Limites des conditions</a:t>
            </a:r>
          </a:p>
          <a:p>
            <a:pPr eaLnBrk="0" hangingPunct="0">
              <a:defRPr/>
            </a:pPr>
            <a:endParaRPr lang="en-US" sz="2400" dirty="0">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endParaRPr>
          </a:p>
        </p:txBody>
      </p:sp>
      <p:sp>
        <p:nvSpPr>
          <p:cNvPr id="342068" name="Rectangle 52"/>
          <p:cNvSpPr>
            <a:spLocks noChangeArrowheads="1"/>
          </p:cNvSpPr>
          <p:nvPr>
            <p:custDataLst>
              <p:tags r:id="rId20"/>
            </p:custDataLst>
          </p:nvPr>
        </p:nvSpPr>
        <p:spPr bwMode="auto">
          <a:xfrm>
            <a:off x="5004048" y="3504072"/>
            <a:ext cx="3071674" cy="828432"/>
          </a:xfrm>
          <a:prstGeom prst="rect">
            <a:avLst/>
          </a:prstGeom>
          <a:noFill/>
          <a:ln w="12700">
            <a:noFill/>
            <a:miter lim="800000"/>
            <a:headEnd/>
            <a:tailEnd/>
          </a:ln>
          <a:effectLst/>
        </p:spPr>
        <p:txBody>
          <a:bodyPr wrap="none" lIns="90487" tIns="44450" rIns="90487" bIns="44450">
            <a:spAutoFit/>
          </a:bodyPr>
          <a:lstStyle/>
          <a:p>
            <a:pPr eaLnBrk="0" hangingPunct="0">
              <a:defRPr/>
            </a:pPr>
            <a:r>
              <a:rPr lang="fr-CA" sz="2400" dirty="0">
                <a:latin typeface="Calibri" panose="020F0502020204030204" pitchFamily="34" charset="0"/>
                <a:cs typeface="Calibri" panose="020F0502020204030204" pitchFamily="34" charset="0"/>
              </a:rPr>
              <a:t>Chemins indépendants</a:t>
            </a:r>
          </a:p>
          <a:p>
            <a:pPr eaLnBrk="0" hangingPunct="0">
              <a:defRPr/>
            </a:pPr>
            <a:endParaRPr lang="en-US" sz="2400" dirty="0">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endParaRPr>
          </a:p>
        </p:txBody>
      </p:sp>
      <p:sp>
        <p:nvSpPr>
          <p:cNvPr id="38937" name="Rectangle 54"/>
          <p:cNvSpPr>
            <a:spLocks noChangeArrowheads="1"/>
          </p:cNvSpPr>
          <p:nvPr>
            <p:custDataLst>
              <p:tags r:id="rId21"/>
            </p:custDataLst>
          </p:nvPr>
        </p:nvSpPr>
        <p:spPr bwMode="auto">
          <a:xfrm>
            <a:off x="5004048" y="3877134"/>
            <a:ext cx="4168961" cy="4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dirty="0">
                <a:latin typeface="Calibri" panose="020F0502020204030204" pitchFamily="34" charset="0"/>
                <a:cs typeface="Calibri" panose="020F0502020204030204" pitchFamily="34" charset="0"/>
              </a:rPr>
              <a:t>Chemins de traitement d’erreur</a:t>
            </a:r>
            <a:endParaRPr lang="fr-CA" altLang="fr-FR" sz="2400" dirty="0">
              <a:solidFill>
                <a:schemeClr val="bg1"/>
              </a:solidFill>
              <a:latin typeface="Calibri" panose="020F0502020204030204" pitchFamily="34" charset="0"/>
              <a:cs typeface="Calibri" panose="020F0502020204030204" pitchFamily="34" charset="0"/>
            </a:endParaRPr>
          </a:p>
        </p:txBody>
      </p:sp>
      <p:sp>
        <p:nvSpPr>
          <p:cNvPr id="38938" name="Line 55"/>
          <p:cNvSpPr>
            <a:spLocks noChangeShapeType="1"/>
          </p:cNvSpPr>
          <p:nvPr>
            <p:custDataLst>
              <p:tags r:id="rId22"/>
            </p:custDataLst>
          </p:nvPr>
        </p:nvSpPr>
        <p:spPr bwMode="auto">
          <a:xfrm flipV="1">
            <a:off x="3922539" y="2596728"/>
            <a:ext cx="1104900" cy="8763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38939" name="Line 56"/>
          <p:cNvSpPr>
            <a:spLocks noChangeShapeType="1"/>
          </p:cNvSpPr>
          <p:nvPr>
            <p:custDataLst>
              <p:tags r:id="rId23"/>
            </p:custDataLst>
          </p:nvPr>
        </p:nvSpPr>
        <p:spPr bwMode="auto">
          <a:xfrm flipV="1">
            <a:off x="3960639" y="2977728"/>
            <a:ext cx="1054100" cy="4953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38940" name="Line 57"/>
          <p:cNvSpPr>
            <a:spLocks noChangeShapeType="1"/>
          </p:cNvSpPr>
          <p:nvPr>
            <p:custDataLst>
              <p:tags r:id="rId24"/>
            </p:custDataLst>
          </p:nvPr>
        </p:nvSpPr>
        <p:spPr bwMode="auto">
          <a:xfrm flipV="1">
            <a:off x="3973339" y="3346028"/>
            <a:ext cx="1028700" cy="1397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38941" name="Line 58"/>
          <p:cNvSpPr>
            <a:spLocks noChangeShapeType="1"/>
          </p:cNvSpPr>
          <p:nvPr>
            <p:custDataLst>
              <p:tags r:id="rId25"/>
            </p:custDataLst>
          </p:nvPr>
        </p:nvSpPr>
        <p:spPr bwMode="auto">
          <a:xfrm>
            <a:off x="3986039" y="3523828"/>
            <a:ext cx="1079500" cy="2159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38942" name="Line 59"/>
          <p:cNvSpPr>
            <a:spLocks noChangeShapeType="1"/>
          </p:cNvSpPr>
          <p:nvPr>
            <p:custDataLst>
              <p:tags r:id="rId26"/>
            </p:custDataLst>
          </p:nvPr>
        </p:nvSpPr>
        <p:spPr bwMode="auto">
          <a:xfrm>
            <a:off x="3973339" y="3485728"/>
            <a:ext cx="1092200" cy="6223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30" name="Rectangle 25">
            <a:extLst>
              <a:ext uri="{FF2B5EF4-FFF2-40B4-BE49-F238E27FC236}">
                <a16:creationId xmlns:a16="http://schemas.microsoft.com/office/drawing/2014/main" id="{7B2F8C27-214B-4402-8D70-CD426C41EC6C}"/>
              </a:ext>
            </a:extLst>
          </p:cNvPr>
          <p:cNvSpPr>
            <a:spLocks noChangeArrowheads="1"/>
          </p:cNvSpPr>
          <p:nvPr>
            <p:custDataLst>
              <p:tags r:id="rId27"/>
            </p:custDataLst>
          </p:nvPr>
        </p:nvSpPr>
        <p:spPr bwMode="auto">
          <a:xfrm>
            <a:off x="1484350" y="4240011"/>
            <a:ext cx="1277939" cy="643032"/>
          </a:xfrm>
          <a:prstGeom prst="rect">
            <a:avLst/>
          </a:prstGeom>
          <a:solidFill>
            <a:schemeClr val="accent2"/>
          </a:solidFill>
          <a:ln w="12700">
            <a:solidFill>
              <a:schemeClr val="tx1"/>
            </a:solidFill>
            <a:miter lim="800000"/>
            <a:headEnd/>
            <a:tailEnd/>
          </a:ln>
          <a:effectLst/>
        </p:spPr>
        <p:txBody>
          <a:bodyPr wrap="none" anchor="ctr"/>
          <a:lstStyle/>
          <a:p>
            <a:pPr>
              <a:defRPr/>
            </a:pPr>
            <a:endParaRPr lang="fr-CA">
              <a:latin typeface="Calibri" panose="020F0502020204030204" pitchFamily="34" charset="0"/>
              <a:cs typeface="Calibri" panose="020F0502020204030204" pitchFamily="34" charset="0"/>
            </a:endParaRPr>
          </a:p>
        </p:txBody>
      </p:sp>
      <p:sp>
        <p:nvSpPr>
          <p:cNvPr id="31" name="Rectangle 31">
            <a:extLst>
              <a:ext uri="{FF2B5EF4-FFF2-40B4-BE49-F238E27FC236}">
                <a16:creationId xmlns:a16="http://schemas.microsoft.com/office/drawing/2014/main" id="{2087A7C3-74EA-4533-8CEA-6292F6283218}"/>
              </a:ext>
            </a:extLst>
          </p:cNvPr>
          <p:cNvSpPr>
            <a:spLocks noChangeArrowheads="1"/>
          </p:cNvSpPr>
          <p:nvPr>
            <p:custDataLst>
              <p:tags r:id="rId28"/>
            </p:custDataLst>
          </p:nvPr>
        </p:nvSpPr>
        <p:spPr bwMode="auto">
          <a:xfrm>
            <a:off x="1481643" y="4314946"/>
            <a:ext cx="1408911" cy="4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sz="2400" dirty="0">
                <a:solidFill>
                  <a:schemeClr val="bg1"/>
                </a:solidFill>
                <a:latin typeface="Calibri" panose="020F0502020204030204" pitchFamily="34" charset="0"/>
                <a:cs typeface="Calibri" panose="020F0502020204030204" pitchFamily="34" charset="0"/>
              </a:rPr>
              <a:t>Substitut</a:t>
            </a:r>
            <a:r>
              <a:rPr lang="fr-CA" sz="2400" dirty="0">
                <a:latin typeface="Calibri" panose="020F0502020204030204" pitchFamily="34" charset="0"/>
                <a:cs typeface="Calibri" panose="020F0502020204030204" pitchFamily="34" charset="0"/>
              </a:rPr>
              <a:t> </a:t>
            </a:r>
            <a:endParaRPr lang="en-US" altLang="fr-FR"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5392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altLang="fr-FR" dirty="0"/>
              <a:t>TU – Environnement</a:t>
            </a:r>
            <a:endParaRPr lang="fr-CA" i="1" dirty="0"/>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28</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3"/>
            <a:ext cx="8686800" cy="4952477"/>
          </a:xfrm>
        </p:spPr>
        <p:txBody>
          <a:bodyPr>
            <a:noAutofit/>
          </a:bodyPr>
          <a:lstStyle/>
          <a:p>
            <a:r>
              <a:rPr lang="fr-CA" altLang="fr-FR" sz="2000" dirty="0"/>
              <a:t>Les composants ne sont pas des programmes autonomes, un certain type d’</a:t>
            </a:r>
            <a:r>
              <a:rPr lang="fr-CA" altLang="fr-FR" sz="2000" b="1" dirty="0"/>
              <a:t>échafaudage</a:t>
            </a:r>
            <a:r>
              <a:rPr lang="fr-CA" altLang="fr-FR" sz="2000" dirty="0"/>
              <a:t> est nécessaire pour créer un cadre de test</a:t>
            </a:r>
          </a:p>
          <a:p>
            <a:r>
              <a:rPr lang="fr-CA" altLang="fr-FR" sz="2000" dirty="0"/>
              <a:t>Dans le cadre de ce cadre, des </a:t>
            </a:r>
            <a:r>
              <a:rPr lang="fr-CA" altLang="fr-FR" sz="2000" b="1" dirty="0"/>
              <a:t>gestionnaires</a:t>
            </a:r>
            <a:r>
              <a:rPr lang="fr-CA" altLang="fr-FR" sz="2000" dirty="0"/>
              <a:t> et/ou des logiciels </a:t>
            </a:r>
            <a:r>
              <a:rPr lang="fr-CA" altLang="fr-FR" sz="2000" b="1" dirty="0"/>
              <a:t>substituts</a:t>
            </a:r>
            <a:r>
              <a:rPr lang="fr-CA" altLang="fr-FR" sz="2000" dirty="0"/>
              <a:t> (</a:t>
            </a:r>
            <a:r>
              <a:rPr lang="fr-CA" altLang="fr-FR" sz="2000" b="1" dirty="0"/>
              <a:t>stub) </a:t>
            </a:r>
            <a:r>
              <a:rPr lang="fr-CA" altLang="fr-FR" sz="2000" dirty="0"/>
              <a:t>doivent souvent être développés pour chaque test unitaire</a:t>
            </a:r>
          </a:p>
          <a:p>
            <a:r>
              <a:rPr lang="fr-CA" altLang="fr-FR" sz="2000" dirty="0"/>
              <a:t>Un gestionnaire (</a:t>
            </a:r>
            <a:r>
              <a:rPr lang="fr-CA" altLang="fr-FR" sz="2000" b="1" dirty="0"/>
              <a:t>driver</a:t>
            </a:r>
            <a:r>
              <a:rPr lang="fr-CA" altLang="fr-FR" sz="2000" dirty="0"/>
              <a:t>) n’est rien de plus qu’un «programme principal» qui accepte les données de cas de test, transmet ces données au composant (à tester) et imprime les résultats pertinents</a:t>
            </a:r>
          </a:p>
          <a:p>
            <a:r>
              <a:rPr lang="fr-CA" altLang="fr-FR" sz="2000" dirty="0"/>
              <a:t>Les substituts (sous-programme factice) servent à remplacer les modules invoqués par le composant à tester</a:t>
            </a:r>
          </a:p>
          <a:p>
            <a:pPr lvl="1"/>
            <a:r>
              <a:rPr lang="fr-CA" altLang="fr-FR" sz="2000" dirty="0"/>
              <a:t>Voir pour plus d’information: https://martinfowler.com/articles/mocksArentStubs.html</a:t>
            </a:r>
          </a:p>
          <a:p>
            <a:r>
              <a:rPr lang="fr-CA" altLang="fr-FR" sz="2000" dirty="0"/>
              <a:t>Un substitut utilise l’interface du module, peut effectuer une manipulation minimale des données, imprime la vérification de l’entrée et renvoie le contrôle au module en cours de test</a:t>
            </a:r>
          </a:p>
        </p:txBody>
      </p:sp>
    </p:spTree>
    <p:extLst>
      <p:ext uri="{BB962C8B-B14F-4D97-AF65-F5344CB8AC3E}">
        <p14:creationId xmlns:p14="http://schemas.microsoft.com/office/powerpoint/2010/main" val="963014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fontScale="90000"/>
          </a:bodyPr>
          <a:lstStyle/>
          <a:p>
            <a:r>
              <a:rPr lang="fr-CA" dirty="0"/>
              <a:t>Catégories des méthodes de test</a:t>
            </a:r>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29</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3"/>
            <a:ext cx="8686800" cy="2745207"/>
          </a:xfrm>
        </p:spPr>
        <p:txBody>
          <a:bodyPr>
            <a:noAutofit/>
          </a:bodyPr>
          <a:lstStyle/>
          <a:p>
            <a:r>
              <a:rPr lang="fr-CA" altLang="fr-FR" dirty="0"/>
              <a:t>Test de boîte blanche</a:t>
            </a:r>
          </a:p>
          <a:p>
            <a:r>
              <a:rPr lang="fr-CA" altLang="fr-FR" dirty="0"/>
              <a:t>Test de boîte noire</a:t>
            </a:r>
          </a:p>
        </p:txBody>
      </p:sp>
    </p:spTree>
    <p:extLst>
      <p:ext uri="{BB962C8B-B14F-4D97-AF65-F5344CB8AC3E}">
        <p14:creationId xmlns:p14="http://schemas.microsoft.com/office/powerpoint/2010/main" val="218099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en-US" altLang="fr-FR"/>
              <a:t>Plan</a:t>
            </a:r>
          </a:p>
        </p:txBody>
      </p:sp>
      <p:sp>
        <p:nvSpPr>
          <p:cNvPr id="4101" name="Rectangle 3"/>
          <p:cNvSpPr>
            <a:spLocks noGrp="1" noChangeArrowheads="1"/>
          </p:cNvSpPr>
          <p:nvPr>
            <p:ph idx="1"/>
            <p:custDataLst>
              <p:tags r:id="rId2"/>
            </p:custDataLst>
          </p:nvPr>
        </p:nvSpPr>
        <p:spPr>
          <a:xfrm>
            <a:off x="323528" y="1535470"/>
            <a:ext cx="8686800" cy="4449814"/>
          </a:xfrm>
        </p:spPr>
        <p:txBody>
          <a:bodyPr>
            <a:noAutofit/>
          </a:bodyPr>
          <a:lstStyle/>
          <a:p>
            <a:r>
              <a:rPr lang="fr-CA" altLang="fr-FR" sz="2000" dirty="0"/>
              <a:t>Stratégies de test</a:t>
            </a:r>
          </a:p>
          <a:p>
            <a:pPr lvl="1"/>
            <a:r>
              <a:rPr lang="fr-CA" altLang="fr-FR" sz="1800" dirty="0"/>
              <a:t>Tests unitaires</a:t>
            </a:r>
          </a:p>
          <a:p>
            <a:pPr lvl="1"/>
            <a:r>
              <a:rPr lang="fr-CA" altLang="fr-FR" sz="1800" dirty="0"/>
              <a:t>Tests d’intégration</a:t>
            </a:r>
          </a:p>
          <a:p>
            <a:pPr lvl="1"/>
            <a:r>
              <a:rPr lang="fr-CA" altLang="fr-FR" sz="1800" dirty="0"/>
              <a:t>Tests de régression</a:t>
            </a:r>
          </a:p>
          <a:p>
            <a:pPr lvl="1"/>
            <a:r>
              <a:rPr lang="fr-CA" altLang="fr-FR" sz="1800" dirty="0"/>
              <a:t>Tests de «fumée»</a:t>
            </a:r>
          </a:p>
          <a:p>
            <a:pPr lvl="1"/>
            <a:r>
              <a:rPr lang="fr-CA" altLang="fr-FR" sz="1800" dirty="0"/>
              <a:t>Tests de validation</a:t>
            </a:r>
          </a:p>
          <a:p>
            <a:pPr lvl="1"/>
            <a:r>
              <a:rPr lang="fr-CA" altLang="fr-FR" sz="1800" dirty="0"/>
              <a:t>Autres tests</a:t>
            </a:r>
          </a:p>
          <a:p>
            <a:r>
              <a:rPr lang="fr-CA" altLang="fr-FR" sz="2000" dirty="0"/>
              <a:t>Cas particulier</a:t>
            </a:r>
          </a:p>
          <a:p>
            <a:pPr lvl="1"/>
            <a:r>
              <a:rPr lang="fr-CA" altLang="fr-FR" sz="1800" dirty="0"/>
              <a:t>Tests des applications mobiles</a:t>
            </a:r>
          </a:p>
          <a:p>
            <a:pPr lvl="1"/>
            <a:r>
              <a:rPr lang="fr-CA" altLang="fr-FR" sz="1800" dirty="0"/>
              <a:t>Tests des applications Web</a:t>
            </a:r>
          </a:p>
          <a:p>
            <a:r>
              <a:rPr lang="fr-CA" altLang="fr-FR" sz="2000" dirty="0"/>
              <a:t>Ressources supplémentaires sur les tests</a:t>
            </a:r>
          </a:p>
          <a:p>
            <a:r>
              <a:rPr lang="fr-CA" altLang="fr-FR" sz="2000" dirty="0"/>
              <a:t>Débogage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a:t>
            </a:fld>
            <a:endParaRPr lang="en-US" altLang="en-US"/>
          </a:p>
        </p:txBody>
      </p:sp>
      <p:pic>
        <p:nvPicPr>
          <p:cNvPr id="5" name="Image 4">
            <a:extLst>
              <a:ext uri="{FF2B5EF4-FFF2-40B4-BE49-F238E27FC236}">
                <a16:creationId xmlns:a16="http://schemas.microsoft.com/office/drawing/2014/main" id="{9A0B243B-5038-4DA2-8C59-5BE1BE903D11}"/>
              </a:ext>
            </a:extLst>
          </p:cNvPr>
          <p:cNvPicPr>
            <a:picLocks noChangeAspect="1"/>
          </p:cNvPicPr>
          <p:nvPr>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7272300" y="5119966"/>
            <a:ext cx="1433996" cy="1433996"/>
          </a:xfrm>
          <a:prstGeom prst="rect">
            <a:avLst/>
          </a:prstGeom>
        </p:spPr>
      </p:pic>
    </p:spTree>
    <p:extLst>
      <p:ext uri="{BB962C8B-B14F-4D97-AF65-F5344CB8AC3E}">
        <p14:creationId xmlns:p14="http://schemas.microsoft.com/office/powerpoint/2010/main" val="2163171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dirty="0"/>
              <a:t>Test de boîte blanche (BB)</a:t>
            </a:r>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30</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3"/>
            <a:ext cx="8686800" cy="5317601"/>
          </a:xfrm>
        </p:spPr>
        <p:txBody>
          <a:bodyPr>
            <a:noAutofit/>
          </a:bodyPr>
          <a:lstStyle/>
          <a:p>
            <a:r>
              <a:rPr lang="fr-CA" altLang="fr-FR" sz="2400" dirty="0"/>
              <a:t>À l’aide de méthodes de test de boîte blanche, vous pouvez dériver des cas de test qui:</a:t>
            </a:r>
          </a:p>
          <a:p>
            <a:pPr marL="914400" lvl="1" indent="-457200">
              <a:buFont typeface="+mj-lt"/>
              <a:buAutoNum type="arabicPeriod"/>
            </a:pPr>
            <a:r>
              <a:rPr lang="fr-CA" altLang="fr-FR" sz="2000" dirty="0"/>
              <a:t>garantissent que tous les chemins indépendants d’un module ont été exécutés au moins une fois</a:t>
            </a:r>
          </a:p>
          <a:p>
            <a:pPr marL="914400" lvl="1" indent="-457200">
              <a:buFont typeface="+mj-lt"/>
              <a:buAutoNum type="arabicPeriod"/>
            </a:pPr>
            <a:r>
              <a:rPr lang="fr-CA" altLang="fr-FR" sz="2000" dirty="0"/>
              <a:t>exécutent toutes les décisions logiques</a:t>
            </a:r>
          </a:p>
          <a:p>
            <a:pPr marL="914400" lvl="1" indent="-457200">
              <a:buFont typeface="+mj-lt"/>
              <a:buAutoNum type="arabicPeriod"/>
            </a:pPr>
            <a:r>
              <a:rPr lang="fr-CA" altLang="fr-FR" sz="2000" dirty="0"/>
              <a:t>exécutent toutes les boucles à leurs limites et dans leurs limites opérationnelles</a:t>
            </a:r>
          </a:p>
          <a:p>
            <a:pPr marL="914400" lvl="1" indent="-457200">
              <a:buFont typeface="+mj-lt"/>
              <a:buAutoNum type="arabicPeriod"/>
            </a:pPr>
            <a:r>
              <a:rPr lang="fr-CA" altLang="fr-FR" sz="2000" dirty="0"/>
              <a:t>testent des structures de données internes pour garantir leur validité</a:t>
            </a:r>
          </a:p>
        </p:txBody>
      </p:sp>
      <p:grpSp>
        <p:nvGrpSpPr>
          <p:cNvPr id="6" name="Groupe 5">
            <a:extLst>
              <a:ext uri="{FF2B5EF4-FFF2-40B4-BE49-F238E27FC236}">
                <a16:creationId xmlns:a16="http://schemas.microsoft.com/office/drawing/2014/main" id="{24751F05-907A-4855-ACD6-83DE98655A44}"/>
              </a:ext>
            </a:extLst>
          </p:cNvPr>
          <p:cNvGrpSpPr/>
          <p:nvPr>
            <p:custDataLst>
              <p:tags r:id="rId4"/>
            </p:custDataLst>
          </p:nvPr>
        </p:nvGrpSpPr>
        <p:grpSpPr>
          <a:xfrm>
            <a:off x="4716016" y="4283997"/>
            <a:ext cx="3038195" cy="2340260"/>
            <a:chOff x="2563813" y="1044575"/>
            <a:chExt cx="3319462" cy="2881313"/>
          </a:xfrm>
        </p:grpSpPr>
        <p:sp>
          <p:nvSpPr>
            <p:cNvPr id="8" name="Oval 1030">
              <a:extLst>
                <a:ext uri="{FF2B5EF4-FFF2-40B4-BE49-F238E27FC236}">
                  <a16:creationId xmlns:a16="http://schemas.microsoft.com/office/drawing/2014/main" id="{BB447DD0-6B8E-4FFE-BF43-0AD4B1776254}"/>
                </a:ext>
              </a:extLst>
            </p:cNvPr>
            <p:cNvSpPr>
              <a:spLocks noChangeArrowheads="1"/>
            </p:cNvSpPr>
            <p:nvPr/>
          </p:nvSpPr>
          <p:spPr bwMode="auto">
            <a:xfrm>
              <a:off x="4968875" y="1563688"/>
              <a:ext cx="63500" cy="101600"/>
            </a:xfrm>
            <a:prstGeom prst="ellipse">
              <a:avLst/>
            </a:prstGeom>
            <a:solidFill>
              <a:srgbClr val="FFFFFF"/>
            </a:solidFill>
            <a:ln w="25400">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9" name="Oval 1031">
              <a:extLst>
                <a:ext uri="{FF2B5EF4-FFF2-40B4-BE49-F238E27FC236}">
                  <a16:creationId xmlns:a16="http://schemas.microsoft.com/office/drawing/2014/main" id="{67259D4F-90A7-4B32-9EF0-0A59BD653FBE}"/>
                </a:ext>
              </a:extLst>
            </p:cNvPr>
            <p:cNvSpPr>
              <a:spLocks noChangeArrowheads="1"/>
            </p:cNvSpPr>
            <p:nvPr/>
          </p:nvSpPr>
          <p:spPr bwMode="auto">
            <a:xfrm>
              <a:off x="4956175" y="1550988"/>
              <a:ext cx="88900" cy="127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0" name="Line 1032">
              <a:extLst>
                <a:ext uri="{FF2B5EF4-FFF2-40B4-BE49-F238E27FC236}">
                  <a16:creationId xmlns:a16="http://schemas.microsoft.com/office/drawing/2014/main" id="{917992D2-0116-4B84-96FD-EF229CB566D1}"/>
                </a:ext>
              </a:extLst>
            </p:cNvPr>
            <p:cNvSpPr>
              <a:spLocks noChangeShapeType="1"/>
            </p:cNvSpPr>
            <p:nvPr/>
          </p:nvSpPr>
          <p:spPr bwMode="auto">
            <a:xfrm>
              <a:off x="5006975" y="1690688"/>
              <a:ext cx="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1" name="Rectangle 1033">
              <a:extLst>
                <a:ext uri="{FF2B5EF4-FFF2-40B4-BE49-F238E27FC236}">
                  <a16:creationId xmlns:a16="http://schemas.microsoft.com/office/drawing/2014/main" id="{ABEDA070-BF7A-4BE9-8BB5-3220B821087B}"/>
                </a:ext>
              </a:extLst>
            </p:cNvPr>
            <p:cNvSpPr>
              <a:spLocks noChangeArrowheads="1"/>
            </p:cNvSpPr>
            <p:nvPr/>
          </p:nvSpPr>
          <p:spPr bwMode="auto">
            <a:xfrm>
              <a:off x="4829175" y="1817688"/>
              <a:ext cx="355600" cy="177800"/>
            </a:xfrm>
            <a:prstGeom prst="rect">
              <a:avLst/>
            </a:prstGeom>
            <a:solidFill>
              <a:schemeClr val="accent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2" name="Rectangle 1034">
              <a:extLst>
                <a:ext uri="{FF2B5EF4-FFF2-40B4-BE49-F238E27FC236}">
                  <a16:creationId xmlns:a16="http://schemas.microsoft.com/office/drawing/2014/main" id="{65008068-E6C0-4F9F-B142-12FE43E659F4}"/>
                </a:ext>
              </a:extLst>
            </p:cNvPr>
            <p:cNvSpPr>
              <a:spLocks noChangeArrowheads="1"/>
            </p:cNvSpPr>
            <p:nvPr/>
          </p:nvSpPr>
          <p:spPr bwMode="auto">
            <a:xfrm>
              <a:off x="4816475" y="1804988"/>
              <a:ext cx="381000" cy="203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3" name="Line 1035">
              <a:extLst>
                <a:ext uri="{FF2B5EF4-FFF2-40B4-BE49-F238E27FC236}">
                  <a16:creationId xmlns:a16="http://schemas.microsoft.com/office/drawing/2014/main" id="{C0CDED52-0B75-4ABE-AE25-907C608D67C9}"/>
                </a:ext>
              </a:extLst>
            </p:cNvPr>
            <p:cNvSpPr>
              <a:spLocks noChangeShapeType="1"/>
            </p:cNvSpPr>
            <p:nvPr/>
          </p:nvSpPr>
          <p:spPr bwMode="auto">
            <a:xfrm>
              <a:off x="5006975" y="2020888"/>
              <a:ext cx="0" cy="63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4" name="Line 1036">
              <a:extLst>
                <a:ext uri="{FF2B5EF4-FFF2-40B4-BE49-F238E27FC236}">
                  <a16:creationId xmlns:a16="http://schemas.microsoft.com/office/drawing/2014/main" id="{12B5756C-35DF-41B5-A6D9-DB27B84624CB}"/>
                </a:ext>
              </a:extLst>
            </p:cNvPr>
            <p:cNvSpPr>
              <a:spLocks noChangeShapeType="1"/>
            </p:cNvSpPr>
            <p:nvPr/>
          </p:nvSpPr>
          <p:spPr bwMode="auto">
            <a:xfrm flipH="1">
              <a:off x="4435475" y="2185988"/>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5" name="Rectangle 1037">
              <a:extLst>
                <a:ext uri="{FF2B5EF4-FFF2-40B4-BE49-F238E27FC236}">
                  <a16:creationId xmlns:a16="http://schemas.microsoft.com/office/drawing/2014/main" id="{56A513FE-1C3C-4DE4-9882-48A2576BD2D1}"/>
                </a:ext>
              </a:extLst>
            </p:cNvPr>
            <p:cNvSpPr>
              <a:spLocks noChangeArrowheads="1"/>
            </p:cNvSpPr>
            <p:nvPr/>
          </p:nvSpPr>
          <p:spPr bwMode="auto">
            <a:xfrm>
              <a:off x="4270375" y="2363788"/>
              <a:ext cx="355600" cy="177800"/>
            </a:xfrm>
            <a:prstGeom prst="rect">
              <a:avLst/>
            </a:prstGeom>
            <a:solidFill>
              <a:schemeClr val="accent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6" name="Rectangle 1038">
              <a:extLst>
                <a:ext uri="{FF2B5EF4-FFF2-40B4-BE49-F238E27FC236}">
                  <a16:creationId xmlns:a16="http://schemas.microsoft.com/office/drawing/2014/main" id="{5BC5739B-A95B-408C-B02E-F7F402C9B359}"/>
                </a:ext>
              </a:extLst>
            </p:cNvPr>
            <p:cNvSpPr>
              <a:spLocks noChangeArrowheads="1"/>
            </p:cNvSpPr>
            <p:nvPr/>
          </p:nvSpPr>
          <p:spPr bwMode="auto">
            <a:xfrm>
              <a:off x="4257675" y="2351088"/>
              <a:ext cx="381000" cy="203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7" name="Rectangle 1039">
              <a:extLst>
                <a:ext uri="{FF2B5EF4-FFF2-40B4-BE49-F238E27FC236}">
                  <a16:creationId xmlns:a16="http://schemas.microsoft.com/office/drawing/2014/main" id="{42BA3263-4BC3-4CF8-9BAB-445D13FC294C}"/>
                </a:ext>
              </a:extLst>
            </p:cNvPr>
            <p:cNvSpPr>
              <a:spLocks noChangeArrowheads="1"/>
            </p:cNvSpPr>
            <p:nvPr/>
          </p:nvSpPr>
          <p:spPr bwMode="auto">
            <a:xfrm>
              <a:off x="5387975" y="2389188"/>
              <a:ext cx="355600" cy="177800"/>
            </a:xfrm>
            <a:prstGeom prst="rect">
              <a:avLst/>
            </a:prstGeom>
            <a:solidFill>
              <a:schemeClr val="accent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8" name="Rectangle 1040">
              <a:extLst>
                <a:ext uri="{FF2B5EF4-FFF2-40B4-BE49-F238E27FC236}">
                  <a16:creationId xmlns:a16="http://schemas.microsoft.com/office/drawing/2014/main" id="{4C5FCAB9-AD7F-4AC7-B482-E22E28438994}"/>
                </a:ext>
              </a:extLst>
            </p:cNvPr>
            <p:cNvSpPr>
              <a:spLocks noChangeArrowheads="1"/>
            </p:cNvSpPr>
            <p:nvPr/>
          </p:nvSpPr>
          <p:spPr bwMode="auto">
            <a:xfrm>
              <a:off x="5375275" y="2376488"/>
              <a:ext cx="381000" cy="203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9" name="Line 1041">
              <a:extLst>
                <a:ext uri="{FF2B5EF4-FFF2-40B4-BE49-F238E27FC236}">
                  <a16:creationId xmlns:a16="http://schemas.microsoft.com/office/drawing/2014/main" id="{0DEC4099-EE53-43C9-A718-CCAFDEDB8ED8}"/>
                </a:ext>
              </a:extLst>
            </p:cNvPr>
            <p:cNvSpPr>
              <a:spLocks noChangeShapeType="1"/>
            </p:cNvSpPr>
            <p:nvPr/>
          </p:nvSpPr>
          <p:spPr bwMode="auto">
            <a:xfrm>
              <a:off x="4448175" y="2185988"/>
              <a:ext cx="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0" name="Line 1042">
              <a:extLst>
                <a:ext uri="{FF2B5EF4-FFF2-40B4-BE49-F238E27FC236}">
                  <a16:creationId xmlns:a16="http://schemas.microsoft.com/office/drawing/2014/main" id="{454D69BB-6233-4559-93A9-A41630B83336}"/>
                </a:ext>
              </a:extLst>
            </p:cNvPr>
            <p:cNvSpPr>
              <a:spLocks noChangeShapeType="1"/>
            </p:cNvSpPr>
            <p:nvPr/>
          </p:nvSpPr>
          <p:spPr bwMode="auto">
            <a:xfrm flipH="1">
              <a:off x="5210175" y="2185988"/>
              <a:ext cx="35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1" name="Line 1043">
              <a:extLst>
                <a:ext uri="{FF2B5EF4-FFF2-40B4-BE49-F238E27FC236}">
                  <a16:creationId xmlns:a16="http://schemas.microsoft.com/office/drawing/2014/main" id="{48D4183F-B035-46D7-8EF6-BF5623BD02DB}"/>
                </a:ext>
              </a:extLst>
            </p:cNvPr>
            <p:cNvSpPr>
              <a:spLocks noChangeShapeType="1"/>
            </p:cNvSpPr>
            <p:nvPr/>
          </p:nvSpPr>
          <p:spPr bwMode="auto">
            <a:xfrm>
              <a:off x="5565775" y="2185988"/>
              <a:ext cx="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2" name="Line 1044">
              <a:extLst>
                <a:ext uri="{FF2B5EF4-FFF2-40B4-BE49-F238E27FC236}">
                  <a16:creationId xmlns:a16="http://schemas.microsoft.com/office/drawing/2014/main" id="{3E5E7BA8-D883-48F0-986A-0D4AD95250E5}"/>
                </a:ext>
              </a:extLst>
            </p:cNvPr>
            <p:cNvSpPr>
              <a:spLocks noChangeShapeType="1"/>
            </p:cNvSpPr>
            <p:nvPr/>
          </p:nvSpPr>
          <p:spPr bwMode="auto">
            <a:xfrm>
              <a:off x="4448175" y="2566988"/>
              <a:ext cx="0" cy="10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3" name="Line 1045">
              <a:extLst>
                <a:ext uri="{FF2B5EF4-FFF2-40B4-BE49-F238E27FC236}">
                  <a16:creationId xmlns:a16="http://schemas.microsoft.com/office/drawing/2014/main" id="{019FAF01-D6BF-46B4-9D86-DF2816CC0C40}"/>
                </a:ext>
              </a:extLst>
            </p:cNvPr>
            <p:cNvSpPr>
              <a:spLocks noChangeShapeType="1"/>
            </p:cNvSpPr>
            <p:nvPr/>
          </p:nvSpPr>
          <p:spPr bwMode="auto">
            <a:xfrm>
              <a:off x="5565775" y="2592388"/>
              <a:ext cx="0" cy="10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4" name="Line 1046">
              <a:extLst>
                <a:ext uri="{FF2B5EF4-FFF2-40B4-BE49-F238E27FC236}">
                  <a16:creationId xmlns:a16="http://schemas.microsoft.com/office/drawing/2014/main" id="{98C30C7B-E523-42FE-AE85-C673B73E01E4}"/>
                </a:ext>
              </a:extLst>
            </p:cNvPr>
            <p:cNvSpPr>
              <a:spLocks noChangeShapeType="1"/>
            </p:cNvSpPr>
            <p:nvPr/>
          </p:nvSpPr>
          <p:spPr bwMode="auto">
            <a:xfrm>
              <a:off x="4448175" y="2706688"/>
              <a:ext cx="1104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5" name="Line 1047">
              <a:extLst>
                <a:ext uri="{FF2B5EF4-FFF2-40B4-BE49-F238E27FC236}">
                  <a16:creationId xmlns:a16="http://schemas.microsoft.com/office/drawing/2014/main" id="{C361D447-C25A-4A8C-A64B-A1DE4BFB52C8}"/>
                </a:ext>
              </a:extLst>
            </p:cNvPr>
            <p:cNvSpPr>
              <a:spLocks noChangeShapeType="1"/>
            </p:cNvSpPr>
            <p:nvPr/>
          </p:nvSpPr>
          <p:spPr bwMode="auto">
            <a:xfrm>
              <a:off x="5006975" y="2706688"/>
              <a:ext cx="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6" name="Rectangle 1048">
              <a:extLst>
                <a:ext uri="{FF2B5EF4-FFF2-40B4-BE49-F238E27FC236}">
                  <a16:creationId xmlns:a16="http://schemas.microsoft.com/office/drawing/2014/main" id="{0B2A0579-B5D8-4D2A-95AB-0EB08E6970AF}"/>
                </a:ext>
              </a:extLst>
            </p:cNvPr>
            <p:cNvSpPr>
              <a:spLocks noChangeArrowheads="1"/>
            </p:cNvSpPr>
            <p:nvPr/>
          </p:nvSpPr>
          <p:spPr bwMode="auto">
            <a:xfrm>
              <a:off x="4829175" y="2909888"/>
              <a:ext cx="355600" cy="177800"/>
            </a:xfrm>
            <a:prstGeom prst="rect">
              <a:avLst/>
            </a:prstGeom>
            <a:solidFill>
              <a:schemeClr val="accent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27" name="Rectangle 1049">
              <a:extLst>
                <a:ext uri="{FF2B5EF4-FFF2-40B4-BE49-F238E27FC236}">
                  <a16:creationId xmlns:a16="http://schemas.microsoft.com/office/drawing/2014/main" id="{D497C573-160F-495A-A02F-283C0D22CDE2}"/>
                </a:ext>
              </a:extLst>
            </p:cNvPr>
            <p:cNvSpPr>
              <a:spLocks noChangeArrowheads="1"/>
            </p:cNvSpPr>
            <p:nvPr/>
          </p:nvSpPr>
          <p:spPr bwMode="auto">
            <a:xfrm>
              <a:off x="4816475" y="2897188"/>
              <a:ext cx="381000" cy="203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28" name="Line 1050">
              <a:extLst>
                <a:ext uri="{FF2B5EF4-FFF2-40B4-BE49-F238E27FC236}">
                  <a16:creationId xmlns:a16="http://schemas.microsoft.com/office/drawing/2014/main" id="{8B0F51C2-F1FC-4F5C-AFEA-CCB4EBEE3251}"/>
                </a:ext>
              </a:extLst>
            </p:cNvPr>
            <p:cNvSpPr>
              <a:spLocks noChangeShapeType="1"/>
            </p:cNvSpPr>
            <p:nvPr/>
          </p:nvSpPr>
          <p:spPr bwMode="auto">
            <a:xfrm>
              <a:off x="5006975" y="3113088"/>
              <a:ext cx="0" cy="190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29" name="Line 1051">
              <a:extLst>
                <a:ext uri="{FF2B5EF4-FFF2-40B4-BE49-F238E27FC236}">
                  <a16:creationId xmlns:a16="http://schemas.microsoft.com/office/drawing/2014/main" id="{B2A05D39-D64C-45DA-A50E-E16559B4E465}"/>
                </a:ext>
              </a:extLst>
            </p:cNvPr>
            <p:cNvSpPr>
              <a:spLocks noChangeShapeType="1"/>
            </p:cNvSpPr>
            <p:nvPr/>
          </p:nvSpPr>
          <p:spPr bwMode="auto">
            <a:xfrm>
              <a:off x="5006975" y="3417888"/>
              <a:ext cx="0" cy="63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30" name="Line 1052">
              <a:extLst>
                <a:ext uri="{FF2B5EF4-FFF2-40B4-BE49-F238E27FC236}">
                  <a16:creationId xmlns:a16="http://schemas.microsoft.com/office/drawing/2014/main" id="{E361C218-4BD1-4D56-ADB4-87A8CC97B9DD}"/>
                </a:ext>
              </a:extLst>
            </p:cNvPr>
            <p:cNvSpPr>
              <a:spLocks noChangeShapeType="1"/>
            </p:cNvSpPr>
            <p:nvPr/>
          </p:nvSpPr>
          <p:spPr bwMode="auto">
            <a:xfrm>
              <a:off x="5006975" y="1741488"/>
              <a:ext cx="863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31" name="Line 1053">
              <a:extLst>
                <a:ext uri="{FF2B5EF4-FFF2-40B4-BE49-F238E27FC236}">
                  <a16:creationId xmlns:a16="http://schemas.microsoft.com/office/drawing/2014/main" id="{AD7269EC-7472-4D5B-8C70-89071959B5C1}"/>
                </a:ext>
              </a:extLst>
            </p:cNvPr>
            <p:cNvSpPr>
              <a:spLocks noChangeShapeType="1"/>
            </p:cNvSpPr>
            <p:nvPr/>
          </p:nvSpPr>
          <p:spPr bwMode="auto">
            <a:xfrm>
              <a:off x="5006975" y="3468688"/>
              <a:ext cx="863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32" name="Line 1054">
              <a:extLst>
                <a:ext uri="{FF2B5EF4-FFF2-40B4-BE49-F238E27FC236}">
                  <a16:creationId xmlns:a16="http://schemas.microsoft.com/office/drawing/2014/main" id="{16F9226E-BBD2-464B-89B2-7984E5BC699E}"/>
                </a:ext>
              </a:extLst>
            </p:cNvPr>
            <p:cNvSpPr>
              <a:spLocks noChangeShapeType="1"/>
            </p:cNvSpPr>
            <p:nvPr/>
          </p:nvSpPr>
          <p:spPr bwMode="auto">
            <a:xfrm>
              <a:off x="5883275" y="1741488"/>
              <a:ext cx="0" cy="1714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33" name="AutoShape 1058">
              <a:extLst>
                <a:ext uri="{FF2B5EF4-FFF2-40B4-BE49-F238E27FC236}">
                  <a16:creationId xmlns:a16="http://schemas.microsoft.com/office/drawing/2014/main" id="{3A7D8884-3525-4FEE-BD31-CCDC07CC9746}"/>
                </a:ext>
              </a:extLst>
            </p:cNvPr>
            <p:cNvSpPr>
              <a:spLocks noChangeArrowheads="1"/>
            </p:cNvSpPr>
            <p:nvPr/>
          </p:nvSpPr>
          <p:spPr bwMode="auto">
            <a:xfrm>
              <a:off x="4778375" y="2071688"/>
              <a:ext cx="444500" cy="241300"/>
            </a:xfrm>
            <a:prstGeom prst="diamond">
              <a:avLst/>
            </a:prstGeom>
            <a:solidFill>
              <a:schemeClr val="tx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34" name="AutoShape 1059">
              <a:extLst>
                <a:ext uri="{FF2B5EF4-FFF2-40B4-BE49-F238E27FC236}">
                  <a16:creationId xmlns:a16="http://schemas.microsoft.com/office/drawing/2014/main" id="{A868C7C1-62D4-4601-990B-325D5AC517C4}"/>
                </a:ext>
              </a:extLst>
            </p:cNvPr>
            <p:cNvSpPr>
              <a:spLocks noChangeArrowheads="1"/>
            </p:cNvSpPr>
            <p:nvPr/>
          </p:nvSpPr>
          <p:spPr bwMode="auto">
            <a:xfrm>
              <a:off x="4778375" y="3328988"/>
              <a:ext cx="444500" cy="241300"/>
            </a:xfrm>
            <a:prstGeom prst="diamond">
              <a:avLst/>
            </a:prstGeom>
            <a:solidFill>
              <a:schemeClr val="tx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35" name="Line 1060">
              <a:extLst>
                <a:ext uri="{FF2B5EF4-FFF2-40B4-BE49-F238E27FC236}">
                  <a16:creationId xmlns:a16="http://schemas.microsoft.com/office/drawing/2014/main" id="{891A5849-2CDA-4BF7-A795-31174DAB996A}"/>
                </a:ext>
              </a:extLst>
            </p:cNvPr>
            <p:cNvSpPr>
              <a:spLocks noChangeShapeType="1"/>
            </p:cNvSpPr>
            <p:nvPr/>
          </p:nvSpPr>
          <p:spPr bwMode="auto">
            <a:xfrm>
              <a:off x="5006975" y="3608388"/>
              <a:ext cx="0" cy="3175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pic>
          <p:nvPicPr>
            <p:cNvPr id="36" name="Picture 1061">
              <a:extLst>
                <a:ext uri="{FF2B5EF4-FFF2-40B4-BE49-F238E27FC236}">
                  <a16:creationId xmlns:a16="http://schemas.microsoft.com/office/drawing/2014/main" id="{1B139CCB-C4F4-4223-BEB5-3D29CCEF1D64}"/>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63813" y="1044575"/>
              <a:ext cx="2068512"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1509648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custDataLst>
              <p:tags r:id="rId1"/>
            </p:custDataLst>
          </p:nvPr>
        </p:nvSpPr>
        <p:spPr>
          <a:xfrm>
            <a:off x="228600" y="76200"/>
            <a:ext cx="8087816" cy="1143000"/>
          </a:xfrm>
        </p:spPr>
        <p:txBody>
          <a:bodyPr>
            <a:normAutofit fontScale="90000"/>
          </a:bodyPr>
          <a:lstStyle/>
          <a:p>
            <a:r>
              <a:rPr lang="fr-CA" altLang="fr-FR" dirty="0"/>
              <a:t>BB – Tests de chemins de base (TCB)</a:t>
            </a:r>
            <a:endParaRPr lang="en-US" altLang="fr-FR" dirty="0"/>
          </a:p>
        </p:txBody>
      </p:sp>
      <p:sp>
        <p:nvSpPr>
          <p:cNvPr id="5" name="Espace réservé du contenu 4">
            <a:extLst>
              <a:ext uri="{FF2B5EF4-FFF2-40B4-BE49-F238E27FC236}">
                <a16:creationId xmlns:a16="http://schemas.microsoft.com/office/drawing/2014/main" id="{C66E55BF-4435-42B0-ADA0-4C4C7104925A}"/>
              </a:ext>
            </a:extLst>
          </p:cNvPr>
          <p:cNvSpPr>
            <a:spLocks noGrp="1"/>
          </p:cNvSpPr>
          <p:nvPr>
            <p:ph idx="1"/>
            <p:custDataLst>
              <p:tags r:id="rId2"/>
            </p:custDataLst>
          </p:nvPr>
        </p:nvSpPr>
        <p:spPr/>
        <p:txBody>
          <a:bodyPr>
            <a:normAutofit/>
          </a:bodyPr>
          <a:lstStyle/>
          <a:p>
            <a:r>
              <a:rPr lang="fr-CA" altLang="fr-FR" dirty="0"/>
              <a:t>Une technique proposée par Tom McCabe en 1976</a:t>
            </a:r>
          </a:p>
          <a:p>
            <a:r>
              <a:rPr lang="fr-CA" altLang="fr-FR" dirty="0"/>
              <a:t>Permet de mesurer la complexité d’une conception procédurale</a:t>
            </a:r>
          </a:p>
          <a:p>
            <a:r>
              <a:rPr lang="fr-CA" altLang="fr-FR" dirty="0"/>
              <a:t>Cette mesure est utilisée pour guider à la définition d’un ensemble de chemins de base </a:t>
            </a:r>
          </a:p>
          <a:p>
            <a:endParaRPr lang="fr-CA" dirty="0"/>
          </a:p>
        </p:txBody>
      </p:sp>
      <p:sp>
        <p:nvSpPr>
          <p:cNvPr id="2765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FD7CDBB-5261-4311-B37D-485A6F2C0D20}" type="slidenum">
              <a:rPr lang="en-US" altLang="en-US" smtClean="0"/>
              <a:pPr/>
              <a:t>31</a:t>
            </a:fld>
            <a:endParaRPr lang="en-US" altLang="en-US"/>
          </a:p>
        </p:txBody>
      </p:sp>
      <p:sp>
        <p:nvSpPr>
          <p:cNvPr id="27653" name="Rectangle 3"/>
          <p:cNvSpPr>
            <a:spLocks noChangeArrowheads="1"/>
          </p:cNvSpPr>
          <p:nvPr>
            <p:custDataLst>
              <p:tags r:id="rId4"/>
            </p:custDataLst>
          </p:nvPr>
        </p:nvSpPr>
        <p:spPr bwMode="auto">
          <a:xfrm>
            <a:off x="358775" y="1196975"/>
            <a:ext cx="82296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custDataLst>
              <p:tags r:id="rId1"/>
            </p:custDataLst>
          </p:nvPr>
        </p:nvSpPr>
        <p:spPr>
          <a:xfrm>
            <a:off x="228600" y="76200"/>
            <a:ext cx="8686800" cy="1143000"/>
          </a:xfrm>
        </p:spPr>
        <p:txBody>
          <a:bodyPr>
            <a:normAutofit fontScale="90000"/>
          </a:bodyPr>
          <a:lstStyle/>
          <a:p>
            <a:r>
              <a:rPr lang="fr-CA" altLang="fr-FR" dirty="0"/>
              <a:t>BB – TCB – Graphe de flots de contrôle</a:t>
            </a:r>
            <a:endParaRPr lang="en-US" altLang="fr-FR" dirty="0"/>
          </a:p>
        </p:txBody>
      </p:sp>
      <p:sp>
        <p:nvSpPr>
          <p:cNvPr id="5" name="Espace réservé du contenu 4">
            <a:extLst>
              <a:ext uri="{FF2B5EF4-FFF2-40B4-BE49-F238E27FC236}">
                <a16:creationId xmlns:a16="http://schemas.microsoft.com/office/drawing/2014/main" id="{C66E55BF-4435-42B0-ADA0-4C4C7104925A}"/>
              </a:ext>
            </a:extLst>
          </p:cNvPr>
          <p:cNvSpPr>
            <a:spLocks noGrp="1"/>
          </p:cNvSpPr>
          <p:nvPr>
            <p:ph idx="1"/>
            <p:custDataLst>
              <p:tags r:id="rId2"/>
            </p:custDataLst>
          </p:nvPr>
        </p:nvSpPr>
        <p:spPr/>
        <p:txBody>
          <a:bodyPr>
            <a:normAutofit/>
          </a:bodyPr>
          <a:lstStyle/>
          <a:p>
            <a:r>
              <a:rPr lang="fr-CA" altLang="fr-FR" sz="2200" dirty="0"/>
              <a:t>Un graphe de flots de contrôle représente la structure de contrôle d’un programme </a:t>
            </a:r>
          </a:p>
          <a:p>
            <a:r>
              <a:rPr lang="fr-CA" altLang="fr-FR" sz="2200" dirty="0"/>
              <a:t>Chaque nœud représente une ou plusieurs instructions procédurales</a:t>
            </a:r>
          </a:p>
          <a:p>
            <a:r>
              <a:rPr lang="fr-CA" altLang="fr-FR" sz="2200" dirty="0"/>
              <a:t>Une séquence d’instructions et une condition peuvent être regroupées ensemble</a:t>
            </a:r>
          </a:p>
          <a:p>
            <a:r>
              <a:rPr lang="fr-CA" altLang="fr-FR" sz="2200" dirty="0"/>
              <a:t>Les nœuds sont reliés par des arcs représentant le flot de contrôle</a:t>
            </a:r>
          </a:p>
          <a:p>
            <a:r>
              <a:rPr lang="fr-CA" sz="2200" dirty="0"/>
              <a:t>Un arc doit terminer à un nœud même si le nœud ne représente pas une instruction procédurale</a:t>
            </a:r>
          </a:p>
        </p:txBody>
      </p:sp>
      <p:sp>
        <p:nvSpPr>
          <p:cNvPr id="2765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FD7CDBB-5261-4311-B37D-485A6F2C0D20}" type="slidenum">
              <a:rPr lang="en-US" altLang="en-US" smtClean="0"/>
              <a:pPr/>
              <a:t>32</a:t>
            </a:fld>
            <a:endParaRPr lang="en-US" altLang="en-US"/>
          </a:p>
        </p:txBody>
      </p:sp>
      <p:sp>
        <p:nvSpPr>
          <p:cNvPr id="27653" name="Rectangle 3"/>
          <p:cNvSpPr>
            <a:spLocks noChangeArrowheads="1"/>
          </p:cNvSpPr>
          <p:nvPr>
            <p:custDataLst>
              <p:tags r:id="rId4"/>
            </p:custDataLst>
          </p:nvPr>
        </p:nvSpPr>
        <p:spPr bwMode="auto">
          <a:xfrm>
            <a:off x="358775" y="1196975"/>
            <a:ext cx="82296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sp>
        <p:nvSpPr>
          <p:cNvPr id="7" name="Rectangle 6">
            <a:extLst>
              <a:ext uri="{FF2B5EF4-FFF2-40B4-BE49-F238E27FC236}">
                <a16:creationId xmlns:a16="http://schemas.microsoft.com/office/drawing/2014/main" id="{F558E97F-E711-4EE2-8553-F8C719EE67F5}"/>
              </a:ext>
            </a:extLst>
          </p:cNvPr>
          <p:cNvSpPr/>
          <p:nvPr>
            <p:custDataLst>
              <p:tags r:id="rId5"/>
            </p:custDataLst>
          </p:nvPr>
        </p:nvSpPr>
        <p:spPr>
          <a:xfrm>
            <a:off x="147456" y="6443458"/>
            <a:ext cx="9051807" cy="338554"/>
          </a:xfrm>
          <a:prstGeom prst="rect">
            <a:avLst/>
          </a:prstGeom>
        </p:spPr>
        <p:txBody>
          <a:bodyPr wrap="square">
            <a:spAutoFit/>
          </a:bodyPr>
          <a:lstStyle/>
          <a:p>
            <a:r>
              <a:rPr lang="fr-CA" sz="1600" dirty="0">
                <a:latin typeface="Arial Narrow" panose="020B0606020202030204" pitchFamily="34" charset="0"/>
              </a:rPr>
              <a:t>http://4.bp.blogspot.com/-zWr4GOq38Yk/VHEtpcCqmtI/AAAAAAAABVI/SQpdtZw9YSo/s1600/bs1.png</a:t>
            </a:r>
          </a:p>
        </p:txBody>
      </p:sp>
      <p:grpSp>
        <p:nvGrpSpPr>
          <p:cNvPr id="3" name="Groupe 2">
            <a:extLst>
              <a:ext uri="{FF2B5EF4-FFF2-40B4-BE49-F238E27FC236}">
                <a16:creationId xmlns:a16="http://schemas.microsoft.com/office/drawing/2014/main" id="{219D9A3E-F8E7-44DB-9F38-DC00605B5405}"/>
              </a:ext>
            </a:extLst>
          </p:cNvPr>
          <p:cNvGrpSpPr/>
          <p:nvPr>
            <p:custDataLst>
              <p:tags r:id="rId6"/>
            </p:custDataLst>
          </p:nvPr>
        </p:nvGrpSpPr>
        <p:grpSpPr>
          <a:xfrm>
            <a:off x="552534" y="4820557"/>
            <a:ext cx="4370986" cy="1523569"/>
            <a:chOff x="358775" y="4883583"/>
            <a:chExt cx="4370986" cy="1523569"/>
          </a:xfrm>
        </p:grpSpPr>
        <p:pic>
          <p:nvPicPr>
            <p:cNvPr id="6" name="Image 5">
              <a:extLst>
                <a:ext uri="{FF2B5EF4-FFF2-40B4-BE49-F238E27FC236}">
                  <a16:creationId xmlns:a16="http://schemas.microsoft.com/office/drawing/2014/main" id="{6576E607-FBAB-4E01-A68D-9D5B52C26330}"/>
                </a:ext>
              </a:extLst>
            </p:cNvPr>
            <p:cNvPicPr>
              <a:picLocks noChangeAspect="1"/>
            </p:cNvPicPr>
            <p:nvPr/>
          </p:nvPicPr>
          <p:blipFill rotWithShape="1">
            <a:blip r:embed="rId9">
              <a:extLst>
                <a:ext uri="{28A0092B-C50C-407E-A947-70E740481C1C}">
                  <a14:useLocalDpi xmlns:a14="http://schemas.microsoft.com/office/drawing/2010/main" val="0"/>
                </a:ext>
              </a:extLst>
            </a:blip>
            <a:srcRect b="51237"/>
            <a:stretch/>
          </p:blipFill>
          <p:spPr>
            <a:xfrm>
              <a:off x="358775" y="4883583"/>
              <a:ext cx="4370986" cy="1472767"/>
            </a:xfrm>
            <a:prstGeom prst="rect">
              <a:avLst/>
            </a:prstGeom>
          </p:spPr>
        </p:pic>
        <p:sp>
          <p:nvSpPr>
            <p:cNvPr id="2" name="Forme libre : forme 1">
              <a:extLst>
                <a:ext uri="{FF2B5EF4-FFF2-40B4-BE49-F238E27FC236}">
                  <a16:creationId xmlns:a16="http://schemas.microsoft.com/office/drawing/2014/main" id="{E974A277-BFA0-41FC-ADD9-47F26B14D902}"/>
                </a:ext>
              </a:extLst>
            </p:cNvPr>
            <p:cNvSpPr/>
            <p:nvPr/>
          </p:nvSpPr>
          <p:spPr>
            <a:xfrm>
              <a:off x="2938557" y="6096946"/>
              <a:ext cx="701040" cy="310206"/>
            </a:xfrm>
            <a:custGeom>
              <a:avLst/>
              <a:gdLst>
                <a:gd name="connsiteX0" fmla="*/ 0 w 701040"/>
                <a:gd name="connsiteY0" fmla="*/ 243840 h 310206"/>
                <a:gd name="connsiteX1" fmla="*/ 0 w 701040"/>
                <a:gd name="connsiteY1" fmla="*/ 243840 h 310206"/>
                <a:gd name="connsiteX2" fmla="*/ 68580 w 701040"/>
                <a:gd name="connsiteY2" fmla="*/ 182880 h 310206"/>
                <a:gd name="connsiteX3" fmla="*/ 121920 w 701040"/>
                <a:gd name="connsiteY3" fmla="*/ 137160 h 310206"/>
                <a:gd name="connsiteX4" fmla="*/ 167640 w 701040"/>
                <a:gd name="connsiteY4" fmla="*/ 76200 h 310206"/>
                <a:gd name="connsiteX5" fmla="*/ 381000 w 701040"/>
                <a:gd name="connsiteY5" fmla="*/ 68580 h 310206"/>
                <a:gd name="connsiteX6" fmla="*/ 403860 w 701040"/>
                <a:gd name="connsiteY6" fmla="*/ 53340 h 310206"/>
                <a:gd name="connsiteX7" fmla="*/ 419100 w 701040"/>
                <a:gd name="connsiteY7" fmla="*/ 30480 h 310206"/>
                <a:gd name="connsiteX8" fmla="*/ 441960 w 701040"/>
                <a:gd name="connsiteY8" fmla="*/ 22860 h 310206"/>
                <a:gd name="connsiteX9" fmla="*/ 502920 w 701040"/>
                <a:gd name="connsiteY9" fmla="*/ 0 h 310206"/>
                <a:gd name="connsiteX10" fmla="*/ 579120 w 701040"/>
                <a:gd name="connsiteY10" fmla="*/ 15240 h 310206"/>
                <a:gd name="connsiteX11" fmla="*/ 624840 w 701040"/>
                <a:gd name="connsiteY11" fmla="*/ 45720 h 310206"/>
                <a:gd name="connsiteX12" fmla="*/ 632460 w 701040"/>
                <a:gd name="connsiteY12" fmla="*/ 68580 h 310206"/>
                <a:gd name="connsiteX13" fmla="*/ 655320 w 701040"/>
                <a:gd name="connsiteY13" fmla="*/ 83820 h 310206"/>
                <a:gd name="connsiteX14" fmla="*/ 701040 w 701040"/>
                <a:gd name="connsiteY14" fmla="*/ 129540 h 310206"/>
                <a:gd name="connsiteX15" fmla="*/ 685800 w 701040"/>
                <a:gd name="connsiteY15" fmla="*/ 190500 h 310206"/>
                <a:gd name="connsiteX16" fmla="*/ 601980 w 701040"/>
                <a:gd name="connsiteY16" fmla="*/ 243840 h 310206"/>
                <a:gd name="connsiteX17" fmla="*/ 533400 w 701040"/>
                <a:gd name="connsiteY17" fmla="*/ 281940 h 310206"/>
                <a:gd name="connsiteX18" fmla="*/ 495300 w 701040"/>
                <a:gd name="connsiteY18" fmla="*/ 289560 h 310206"/>
                <a:gd name="connsiteX19" fmla="*/ 426720 w 701040"/>
                <a:gd name="connsiteY19" fmla="*/ 304800 h 310206"/>
                <a:gd name="connsiteX20" fmla="*/ 167640 w 701040"/>
                <a:gd name="connsiteY20" fmla="*/ 289560 h 310206"/>
                <a:gd name="connsiteX21" fmla="*/ 137160 w 701040"/>
                <a:gd name="connsiteY21" fmla="*/ 274320 h 310206"/>
                <a:gd name="connsiteX22" fmla="*/ 114300 w 701040"/>
                <a:gd name="connsiteY22" fmla="*/ 251460 h 310206"/>
                <a:gd name="connsiteX23" fmla="*/ 0 w 701040"/>
                <a:gd name="connsiteY23" fmla="*/ 243840 h 31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1040" h="310206">
                  <a:moveTo>
                    <a:pt x="0" y="243840"/>
                  </a:moveTo>
                  <a:lnTo>
                    <a:pt x="0" y="243840"/>
                  </a:lnTo>
                  <a:cubicBezTo>
                    <a:pt x="22860" y="223520"/>
                    <a:pt x="45083" y="202460"/>
                    <a:pt x="68580" y="182880"/>
                  </a:cubicBezTo>
                  <a:cubicBezTo>
                    <a:pt x="101345" y="155576"/>
                    <a:pt x="88181" y="180539"/>
                    <a:pt x="121920" y="137160"/>
                  </a:cubicBezTo>
                  <a:cubicBezTo>
                    <a:pt x="125184" y="132964"/>
                    <a:pt x="152600" y="78141"/>
                    <a:pt x="167640" y="76200"/>
                  </a:cubicBezTo>
                  <a:cubicBezTo>
                    <a:pt x="238220" y="67093"/>
                    <a:pt x="309880" y="71120"/>
                    <a:pt x="381000" y="68580"/>
                  </a:cubicBezTo>
                  <a:cubicBezTo>
                    <a:pt x="388620" y="63500"/>
                    <a:pt x="397384" y="59816"/>
                    <a:pt x="403860" y="53340"/>
                  </a:cubicBezTo>
                  <a:cubicBezTo>
                    <a:pt x="410336" y="46864"/>
                    <a:pt x="411949" y="36201"/>
                    <a:pt x="419100" y="30480"/>
                  </a:cubicBezTo>
                  <a:cubicBezTo>
                    <a:pt x="425372" y="25462"/>
                    <a:pt x="434776" y="26452"/>
                    <a:pt x="441960" y="22860"/>
                  </a:cubicBezTo>
                  <a:cubicBezTo>
                    <a:pt x="494283" y="-3302"/>
                    <a:pt x="429413" y="14701"/>
                    <a:pt x="502920" y="0"/>
                  </a:cubicBezTo>
                  <a:cubicBezTo>
                    <a:pt x="516172" y="1893"/>
                    <a:pt x="560705" y="5010"/>
                    <a:pt x="579120" y="15240"/>
                  </a:cubicBezTo>
                  <a:cubicBezTo>
                    <a:pt x="595131" y="24135"/>
                    <a:pt x="624840" y="45720"/>
                    <a:pt x="624840" y="45720"/>
                  </a:cubicBezTo>
                  <a:cubicBezTo>
                    <a:pt x="627380" y="53340"/>
                    <a:pt x="627442" y="62308"/>
                    <a:pt x="632460" y="68580"/>
                  </a:cubicBezTo>
                  <a:cubicBezTo>
                    <a:pt x="638181" y="75731"/>
                    <a:pt x="647868" y="78497"/>
                    <a:pt x="655320" y="83820"/>
                  </a:cubicBezTo>
                  <a:cubicBezTo>
                    <a:pt x="691408" y="109597"/>
                    <a:pt x="679995" y="97972"/>
                    <a:pt x="701040" y="129540"/>
                  </a:cubicBezTo>
                  <a:cubicBezTo>
                    <a:pt x="695960" y="149860"/>
                    <a:pt x="699518" y="174672"/>
                    <a:pt x="685800" y="190500"/>
                  </a:cubicBezTo>
                  <a:cubicBezTo>
                    <a:pt x="664110" y="215527"/>
                    <a:pt x="630930" y="227757"/>
                    <a:pt x="601980" y="243840"/>
                  </a:cubicBezTo>
                  <a:cubicBezTo>
                    <a:pt x="579120" y="256540"/>
                    <a:pt x="557436" y="271639"/>
                    <a:pt x="533400" y="281940"/>
                  </a:cubicBezTo>
                  <a:cubicBezTo>
                    <a:pt x="521496" y="287042"/>
                    <a:pt x="507943" y="286750"/>
                    <a:pt x="495300" y="289560"/>
                  </a:cubicBezTo>
                  <a:cubicBezTo>
                    <a:pt x="398449" y="311082"/>
                    <a:pt x="541631" y="281818"/>
                    <a:pt x="426720" y="304800"/>
                  </a:cubicBezTo>
                  <a:cubicBezTo>
                    <a:pt x="340360" y="299720"/>
                    <a:pt x="245016" y="328248"/>
                    <a:pt x="167640" y="289560"/>
                  </a:cubicBezTo>
                  <a:cubicBezTo>
                    <a:pt x="157480" y="284480"/>
                    <a:pt x="146403" y="280922"/>
                    <a:pt x="137160" y="274320"/>
                  </a:cubicBezTo>
                  <a:cubicBezTo>
                    <a:pt x="128391" y="268056"/>
                    <a:pt x="124837" y="253718"/>
                    <a:pt x="114300" y="251460"/>
                  </a:cubicBezTo>
                  <a:cubicBezTo>
                    <a:pt x="86980" y="245606"/>
                    <a:pt x="19050" y="245110"/>
                    <a:pt x="0" y="243840"/>
                  </a:cubicBezTo>
                  <a:close/>
                </a:path>
              </a:pathLst>
            </a:cu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CA"/>
            </a:p>
          </p:txBody>
        </p:sp>
      </p:grpSp>
      <p:grpSp>
        <p:nvGrpSpPr>
          <p:cNvPr id="9" name="Groupe 8">
            <a:extLst>
              <a:ext uri="{FF2B5EF4-FFF2-40B4-BE49-F238E27FC236}">
                <a16:creationId xmlns:a16="http://schemas.microsoft.com/office/drawing/2014/main" id="{5F4413F5-FF6E-4D72-95AF-35686CFBC67E}"/>
              </a:ext>
            </a:extLst>
          </p:cNvPr>
          <p:cNvGrpSpPr/>
          <p:nvPr>
            <p:custDataLst>
              <p:tags r:id="rId7"/>
            </p:custDataLst>
          </p:nvPr>
        </p:nvGrpSpPr>
        <p:grpSpPr>
          <a:xfrm>
            <a:off x="4988607" y="4708909"/>
            <a:ext cx="4056968" cy="1716396"/>
            <a:chOff x="4661582" y="4625340"/>
            <a:chExt cx="4056968" cy="1716396"/>
          </a:xfrm>
        </p:grpSpPr>
        <p:pic>
          <p:nvPicPr>
            <p:cNvPr id="8" name="Image 7">
              <a:extLst>
                <a:ext uri="{FF2B5EF4-FFF2-40B4-BE49-F238E27FC236}">
                  <a16:creationId xmlns:a16="http://schemas.microsoft.com/office/drawing/2014/main" id="{36914CD6-C91A-4A4D-B16F-39288115D22E}"/>
                </a:ext>
              </a:extLst>
            </p:cNvPr>
            <p:cNvPicPr>
              <a:picLocks noChangeAspect="1"/>
            </p:cNvPicPr>
            <p:nvPr/>
          </p:nvPicPr>
          <p:blipFill rotWithShape="1">
            <a:blip r:embed="rId9">
              <a:extLst>
                <a:ext uri="{28A0092B-C50C-407E-A947-70E740481C1C}">
                  <a14:useLocalDpi xmlns:a14="http://schemas.microsoft.com/office/drawing/2010/main" val="0"/>
                </a:ext>
              </a:extLst>
            </a:blip>
            <a:srcRect t="41396"/>
            <a:stretch/>
          </p:blipFill>
          <p:spPr>
            <a:xfrm>
              <a:off x="4661582" y="4698909"/>
              <a:ext cx="4056968" cy="1642827"/>
            </a:xfrm>
            <a:prstGeom prst="rect">
              <a:avLst/>
            </a:prstGeom>
          </p:spPr>
        </p:pic>
        <p:sp>
          <p:nvSpPr>
            <p:cNvPr id="4" name="Forme libre : forme 3">
              <a:extLst>
                <a:ext uri="{FF2B5EF4-FFF2-40B4-BE49-F238E27FC236}">
                  <a16:creationId xmlns:a16="http://schemas.microsoft.com/office/drawing/2014/main" id="{4077BB12-B309-45F3-9088-3C4910CEAC21}"/>
                </a:ext>
              </a:extLst>
            </p:cNvPr>
            <p:cNvSpPr/>
            <p:nvPr/>
          </p:nvSpPr>
          <p:spPr>
            <a:xfrm>
              <a:off x="4724400" y="4625340"/>
              <a:ext cx="3840480" cy="366091"/>
            </a:xfrm>
            <a:custGeom>
              <a:avLst/>
              <a:gdLst>
                <a:gd name="connsiteX0" fmla="*/ 281940 w 3840480"/>
                <a:gd name="connsiteY0" fmla="*/ 259080 h 366091"/>
                <a:gd name="connsiteX1" fmla="*/ 281940 w 3840480"/>
                <a:gd name="connsiteY1" fmla="*/ 259080 h 366091"/>
                <a:gd name="connsiteX2" fmla="*/ 396240 w 3840480"/>
                <a:gd name="connsiteY2" fmla="*/ 213360 h 366091"/>
                <a:gd name="connsiteX3" fmla="*/ 1173480 w 3840480"/>
                <a:gd name="connsiteY3" fmla="*/ 220980 h 366091"/>
                <a:gd name="connsiteX4" fmla="*/ 1249680 w 3840480"/>
                <a:gd name="connsiteY4" fmla="*/ 228600 h 366091"/>
                <a:gd name="connsiteX5" fmla="*/ 1295400 w 3840480"/>
                <a:gd name="connsiteY5" fmla="*/ 243840 h 366091"/>
                <a:gd name="connsiteX6" fmla="*/ 1341120 w 3840480"/>
                <a:gd name="connsiteY6" fmla="*/ 251460 h 366091"/>
                <a:gd name="connsiteX7" fmla="*/ 1501140 w 3840480"/>
                <a:gd name="connsiteY7" fmla="*/ 304800 h 366091"/>
                <a:gd name="connsiteX8" fmla="*/ 1645920 w 3840480"/>
                <a:gd name="connsiteY8" fmla="*/ 327660 h 366091"/>
                <a:gd name="connsiteX9" fmla="*/ 1752600 w 3840480"/>
                <a:gd name="connsiteY9" fmla="*/ 350520 h 366091"/>
                <a:gd name="connsiteX10" fmla="*/ 1958340 w 3840480"/>
                <a:gd name="connsiteY10" fmla="*/ 358140 h 366091"/>
                <a:gd name="connsiteX11" fmla="*/ 2110740 w 3840480"/>
                <a:gd name="connsiteY11" fmla="*/ 312420 h 366091"/>
                <a:gd name="connsiteX12" fmla="*/ 2164080 w 3840480"/>
                <a:gd name="connsiteY12" fmla="*/ 289560 h 366091"/>
                <a:gd name="connsiteX13" fmla="*/ 2255520 w 3840480"/>
                <a:gd name="connsiteY13" fmla="*/ 220980 h 366091"/>
                <a:gd name="connsiteX14" fmla="*/ 2278380 w 3840480"/>
                <a:gd name="connsiteY14" fmla="*/ 205740 h 366091"/>
                <a:gd name="connsiteX15" fmla="*/ 2346960 w 3840480"/>
                <a:gd name="connsiteY15" fmla="*/ 190500 h 366091"/>
                <a:gd name="connsiteX16" fmla="*/ 2369820 w 3840480"/>
                <a:gd name="connsiteY16" fmla="*/ 182880 h 366091"/>
                <a:gd name="connsiteX17" fmla="*/ 2446020 w 3840480"/>
                <a:gd name="connsiteY17" fmla="*/ 160020 h 366091"/>
                <a:gd name="connsiteX18" fmla="*/ 2468880 w 3840480"/>
                <a:gd name="connsiteY18" fmla="*/ 152400 h 366091"/>
                <a:gd name="connsiteX19" fmla="*/ 2491740 w 3840480"/>
                <a:gd name="connsiteY19" fmla="*/ 137160 h 366091"/>
                <a:gd name="connsiteX20" fmla="*/ 2545080 w 3840480"/>
                <a:gd name="connsiteY20" fmla="*/ 121920 h 366091"/>
                <a:gd name="connsiteX21" fmla="*/ 2567940 w 3840480"/>
                <a:gd name="connsiteY21" fmla="*/ 106680 h 366091"/>
                <a:gd name="connsiteX22" fmla="*/ 2590800 w 3840480"/>
                <a:gd name="connsiteY22" fmla="*/ 99060 h 366091"/>
                <a:gd name="connsiteX23" fmla="*/ 2613660 w 3840480"/>
                <a:gd name="connsiteY23" fmla="*/ 83820 h 366091"/>
                <a:gd name="connsiteX24" fmla="*/ 2689860 w 3840480"/>
                <a:gd name="connsiteY24" fmla="*/ 68580 h 366091"/>
                <a:gd name="connsiteX25" fmla="*/ 2712720 w 3840480"/>
                <a:gd name="connsiteY25" fmla="*/ 60960 h 366091"/>
                <a:gd name="connsiteX26" fmla="*/ 2849880 w 3840480"/>
                <a:gd name="connsiteY26" fmla="*/ 83820 h 366091"/>
                <a:gd name="connsiteX27" fmla="*/ 2895600 w 3840480"/>
                <a:gd name="connsiteY27" fmla="*/ 114300 h 366091"/>
                <a:gd name="connsiteX28" fmla="*/ 2918460 w 3840480"/>
                <a:gd name="connsiteY28" fmla="*/ 137160 h 366091"/>
                <a:gd name="connsiteX29" fmla="*/ 2941320 w 3840480"/>
                <a:gd name="connsiteY29" fmla="*/ 144780 h 366091"/>
                <a:gd name="connsiteX30" fmla="*/ 2964180 w 3840480"/>
                <a:gd name="connsiteY30" fmla="*/ 160020 h 366091"/>
                <a:gd name="connsiteX31" fmla="*/ 2994660 w 3840480"/>
                <a:gd name="connsiteY31" fmla="*/ 175260 h 366091"/>
                <a:gd name="connsiteX32" fmla="*/ 3063240 w 3840480"/>
                <a:gd name="connsiteY32" fmla="*/ 213360 h 366091"/>
                <a:gd name="connsiteX33" fmla="*/ 3086100 w 3840480"/>
                <a:gd name="connsiteY33" fmla="*/ 236220 h 366091"/>
                <a:gd name="connsiteX34" fmla="*/ 3223260 w 3840480"/>
                <a:gd name="connsiteY34" fmla="*/ 297180 h 366091"/>
                <a:gd name="connsiteX35" fmla="*/ 3246120 w 3840480"/>
                <a:gd name="connsiteY35" fmla="*/ 304800 h 366091"/>
                <a:gd name="connsiteX36" fmla="*/ 3284220 w 3840480"/>
                <a:gd name="connsiteY36" fmla="*/ 312420 h 366091"/>
                <a:gd name="connsiteX37" fmla="*/ 3307080 w 3840480"/>
                <a:gd name="connsiteY37" fmla="*/ 320040 h 366091"/>
                <a:gd name="connsiteX38" fmla="*/ 3345180 w 3840480"/>
                <a:gd name="connsiteY38" fmla="*/ 327660 h 366091"/>
                <a:gd name="connsiteX39" fmla="*/ 3398520 w 3840480"/>
                <a:gd name="connsiteY39" fmla="*/ 350520 h 366091"/>
                <a:gd name="connsiteX40" fmla="*/ 3489960 w 3840480"/>
                <a:gd name="connsiteY40" fmla="*/ 365760 h 366091"/>
                <a:gd name="connsiteX41" fmla="*/ 3589020 w 3840480"/>
                <a:gd name="connsiteY41" fmla="*/ 335280 h 366091"/>
                <a:gd name="connsiteX42" fmla="*/ 3604260 w 3840480"/>
                <a:gd name="connsiteY42" fmla="*/ 312420 h 366091"/>
                <a:gd name="connsiteX43" fmla="*/ 3589020 w 3840480"/>
                <a:gd name="connsiteY43" fmla="*/ 289560 h 366091"/>
                <a:gd name="connsiteX44" fmla="*/ 3550920 w 3840480"/>
                <a:gd name="connsiteY44" fmla="*/ 259080 h 366091"/>
                <a:gd name="connsiteX45" fmla="*/ 3474720 w 3840480"/>
                <a:gd name="connsiteY45" fmla="*/ 304800 h 366091"/>
                <a:gd name="connsiteX46" fmla="*/ 3413760 w 3840480"/>
                <a:gd name="connsiteY46" fmla="*/ 312420 h 366091"/>
                <a:gd name="connsiteX47" fmla="*/ 3840480 w 3840480"/>
                <a:gd name="connsiteY47" fmla="*/ 0 h 366091"/>
                <a:gd name="connsiteX48" fmla="*/ 0 w 3840480"/>
                <a:gd name="connsiteY48" fmla="*/ 7620 h 366091"/>
                <a:gd name="connsiteX49" fmla="*/ 281940 w 3840480"/>
                <a:gd name="connsiteY49" fmla="*/ 259080 h 36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840480" h="366091">
                  <a:moveTo>
                    <a:pt x="281940" y="259080"/>
                  </a:moveTo>
                  <a:lnTo>
                    <a:pt x="281940" y="259080"/>
                  </a:lnTo>
                  <a:cubicBezTo>
                    <a:pt x="382068" y="225704"/>
                    <a:pt x="346647" y="246422"/>
                    <a:pt x="396240" y="213360"/>
                  </a:cubicBezTo>
                  <a:lnTo>
                    <a:pt x="1173480" y="220980"/>
                  </a:lnTo>
                  <a:cubicBezTo>
                    <a:pt x="1199003" y="221436"/>
                    <a:pt x="1224591" y="223896"/>
                    <a:pt x="1249680" y="228600"/>
                  </a:cubicBezTo>
                  <a:cubicBezTo>
                    <a:pt x="1265469" y="231560"/>
                    <a:pt x="1279815" y="239944"/>
                    <a:pt x="1295400" y="243840"/>
                  </a:cubicBezTo>
                  <a:cubicBezTo>
                    <a:pt x="1310389" y="247587"/>
                    <a:pt x="1325880" y="248920"/>
                    <a:pt x="1341120" y="251460"/>
                  </a:cubicBezTo>
                  <a:cubicBezTo>
                    <a:pt x="1406351" y="277552"/>
                    <a:pt x="1431005" y="290773"/>
                    <a:pt x="1501140" y="304800"/>
                  </a:cubicBezTo>
                  <a:cubicBezTo>
                    <a:pt x="1549049" y="314382"/>
                    <a:pt x="1598147" y="317423"/>
                    <a:pt x="1645920" y="327660"/>
                  </a:cubicBezTo>
                  <a:cubicBezTo>
                    <a:pt x="1681480" y="335280"/>
                    <a:pt x="1716405" y="346989"/>
                    <a:pt x="1752600" y="350520"/>
                  </a:cubicBezTo>
                  <a:cubicBezTo>
                    <a:pt x="1820903" y="357184"/>
                    <a:pt x="1889760" y="355600"/>
                    <a:pt x="1958340" y="358140"/>
                  </a:cubicBezTo>
                  <a:cubicBezTo>
                    <a:pt x="2018375" y="341767"/>
                    <a:pt x="2053819" y="333765"/>
                    <a:pt x="2110740" y="312420"/>
                  </a:cubicBezTo>
                  <a:cubicBezTo>
                    <a:pt x="2128852" y="305628"/>
                    <a:pt x="2147725" y="299890"/>
                    <a:pt x="2164080" y="289560"/>
                  </a:cubicBezTo>
                  <a:cubicBezTo>
                    <a:pt x="2196293" y="269215"/>
                    <a:pt x="2223819" y="242114"/>
                    <a:pt x="2255520" y="220980"/>
                  </a:cubicBezTo>
                  <a:cubicBezTo>
                    <a:pt x="2263140" y="215900"/>
                    <a:pt x="2269962" y="209348"/>
                    <a:pt x="2278380" y="205740"/>
                  </a:cubicBezTo>
                  <a:cubicBezTo>
                    <a:pt x="2289331" y="201047"/>
                    <a:pt x="2338281" y="192670"/>
                    <a:pt x="2346960" y="190500"/>
                  </a:cubicBezTo>
                  <a:cubicBezTo>
                    <a:pt x="2354752" y="188552"/>
                    <a:pt x="2362097" y="185087"/>
                    <a:pt x="2369820" y="182880"/>
                  </a:cubicBezTo>
                  <a:cubicBezTo>
                    <a:pt x="2450433" y="159848"/>
                    <a:pt x="2337370" y="196237"/>
                    <a:pt x="2446020" y="160020"/>
                  </a:cubicBezTo>
                  <a:cubicBezTo>
                    <a:pt x="2453640" y="157480"/>
                    <a:pt x="2462197" y="156855"/>
                    <a:pt x="2468880" y="152400"/>
                  </a:cubicBezTo>
                  <a:cubicBezTo>
                    <a:pt x="2476500" y="147320"/>
                    <a:pt x="2483322" y="140768"/>
                    <a:pt x="2491740" y="137160"/>
                  </a:cubicBezTo>
                  <a:cubicBezTo>
                    <a:pt x="2525920" y="122511"/>
                    <a:pt x="2515423" y="136748"/>
                    <a:pt x="2545080" y="121920"/>
                  </a:cubicBezTo>
                  <a:cubicBezTo>
                    <a:pt x="2553271" y="117824"/>
                    <a:pt x="2559749" y="110776"/>
                    <a:pt x="2567940" y="106680"/>
                  </a:cubicBezTo>
                  <a:cubicBezTo>
                    <a:pt x="2575124" y="103088"/>
                    <a:pt x="2583616" y="102652"/>
                    <a:pt x="2590800" y="99060"/>
                  </a:cubicBezTo>
                  <a:cubicBezTo>
                    <a:pt x="2598991" y="94964"/>
                    <a:pt x="2605469" y="87916"/>
                    <a:pt x="2613660" y="83820"/>
                  </a:cubicBezTo>
                  <a:cubicBezTo>
                    <a:pt x="2634939" y="73180"/>
                    <a:pt x="2670203" y="71388"/>
                    <a:pt x="2689860" y="68580"/>
                  </a:cubicBezTo>
                  <a:cubicBezTo>
                    <a:pt x="2697480" y="66040"/>
                    <a:pt x="2704688" y="60960"/>
                    <a:pt x="2712720" y="60960"/>
                  </a:cubicBezTo>
                  <a:cubicBezTo>
                    <a:pt x="2735591" y="60960"/>
                    <a:pt x="2819566" y="63611"/>
                    <a:pt x="2849880" y="83820"/>
                  </a:cubicBezTo>
                  <a:cubicBezTo>
                    <a:pt x="2865120" y="93980"/>
                    <a:pt x="2882648" y="101348"/>
                    <a:pt x="2895600" y="114300"/>
                  </a:cubicBezTo>
                  <a:cubicBezTo>
                    <a:pt x="2903220" y="121920"/>
                    <a:pt x="2909494" y="131182"/>
                    <a:pt x="2918460" y="137160"/>
                  </a:cubicBezTo>
                  <a:cubicBezTo>
                    <a:pt x="2925143" y="141615"/>
                    <a:pt x="2934136" y="141188"/>
                    <a:pt x="2941320" y="144780"/>
                  </a:cubicBezTo>
                  <a:cubicBezTo>
                    <a:pt x="2949511" y="148876"/>
                    <a:pt x="2956229" y="155476"/>
                    <a:pt x="2964180" y="160020"/>
                  </a:cubicBezTo>
                  <a:cubicBezTo>
                    <a:pt x="2974043" y="165656"/>
                    <a:pt x="2984920" y="169416"/>
                    <a:pt x="2994660" y="175260"/>
                  </a:cubicBezTo>
                  <a:cubicBezTo>
                    <a:pt x="3060164" y="214562"/>
                    <a:pt x="3017259" y="198033"/>
                    <a:pt x="3063240" y="213360"/>
                  </a:cubicBezTo>
                  <a:cubicBezTo>
                    <a:pt x="3070860" y="220980"/>
                    <a:pt x="3077479" y="229754"/>
                    <a:pt x="3086100" y="236220"/>
                  </a:cubicBezTo>
                  <a:cubicBezTo>
                    <a:pt x="3124083" y="264707"/>
                    <a:pt x="3183121" y="283800"/>
                    <a:pt x="3223260" y="297180"/>
                  </a:cubicBezTo>
                  <a:cubicBezTo>
                    <a:pt x="3230880" y="299720"/>
                    <a:pt x="3238328" y="302852"/>
                    <a:pt x="3246120" y="304800"/>
                  </a:cubicBezTo>
                  <a:cubicBezTo>
                    <a:pt x="3258685" y="307941"/>
                    <a:pt x="3271655" y="309279"/>
                    <a:pt x="3284220" y="312420"/>
                  </a:cubicBezTo>
                  <a:cubicBezTo>
                    <a:pt x="3292012" y="314368"/>
                    <a:pt x="3299288" y="318092"/>
                    <a:pt x="3307080" y="320040"/>
                  </a:cubicBezTo>
                  <a:cubicBezTo>
                    <a:pt x="3319645" y="323181"/>
                    <a:pt x="3332480" y="325120"/>
                    <a:pt x="3345180" y="327660"/>
                  </a:cubicBezTo>
                  <a:cubicBezTo>
                    <a:pt x="3360192" y="335166"/>
                    <a:pt x="3380901" y="347317"/>
                    <a:pt x="3398520" y="350520"/>
                  </a:cubicBezTo>
                  <a:cubicBezTo>
                    <a:pt x="3529332" y="374304"/>
                    <a:pt x="3409205" y="345571"/>
                    <a:pt x="3489960" y="365760"/>
                  </a:cubicBezTo>
                  <a:cubicBezTo>
                    <a:pt x="3623759" y="354610"/>
                    <a:pt x="3562706" y="387908"/>
                    <a:pt x="3589020" y="335280"/>
                  </a:cubicBezTo>
                  <a:cubicBezTo>
                    <a:pt x="3593116" y="327089"/>
                    <a:pt x="3599180" y="320040"/>
                    <a:pt x="3604260" y="312420"/>
                  </a:cubicBezTo>
                  <a:cubicBezTo>
                    <a:pt x="3599180" y="304800"/>
                    <a:pt x="3596171" y="295281"/>
                    <a:pt x="3589020" y="289560"/>
                  </a:cubicBezTo>
                  <a:cubicBezTo>
                    <a:pt x="3536440" y="247496"/>
                    <a:pt x="3594596" y="324594"/>
                    <a:pt x="3550920" y="259080"/>
                  </a:cubicBezTo>
                  <a:cubicBezTo>
                    <a:pt x="3536581" y="302098"/>
                    <a:pt x="3548218" y="287506"/>
                    <a:pt x="3474720" y="304800"/>
                  </a:cubicBezTo>
                  <a:cubicBezTo>
                    <a:pt x="3454786" y="309490"/>
                    <a:pt x="3413760" y="312420"/>
                    <a:pt x="3413760" y="312420"/>
                  </a:cubicBezTo>
                  <a:lnTo>
                    <a:pt x="3840480" y="0"/>
                  </a:lnTo>
                  <a:lnTo>
                    <a:pt x="0" y="7620"/>
                  </a:lnTo>
                  <a:lnTo>
                    <a:pt x="281940" y="25908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1400392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custDataLst>
              <p:tags r:id="rId1"/>
            </p:custDataLst>
          </p:nvPr>
        </p:nvSpPr>
        <p:spPr/>
        <p:txBody>
          <a:bodyPr>
            <a:normAutofit fontScale="90000"/>
          </a:bodyPr>
          <a:lstStyle/>
          <a:p>
            <a:r>
              <a:rPr lang="fr-CA" altLang="fr-FR" dirty="0"/>
              <a:t>BB – TCB – Chemin indépendant</a:t>
            </a:r>
            <a:endParaRPr lang="en-US" altLang="fr-FR" dirty="0"/>
          </a:p>
        </p:txBody>
      </p:sp>
      <p:sp>
        <p:nvSpPr>
          <p:cNvPr id="5" name="Espace réservé du contenu 4">
            <a:extLst>
              <a:ext uri="{FF2B5EF4-FFF2-40B4-BE49-F238E27FC236}">
                <a16:creationId xmlns:a16="http://schemas.microsoft.com/office/drawing/2014/main" id="{AA48CBE3-4447-4618-A249-14083559C3AC}"/>
              </a:ext>
            </a:extLst>
          </p:cNvPr>
          <p:cNvSpPr>
            <a:spLocks noGrp="1"/>
          </p:cNvSpPr>
          <p:nvPr>
            <p:ph idx="1"/>
            <p:custDataLst>
              <p:tags r:id="rId2"/>
            </p:custDataLst>
          </p:nvPr>
        </p:nvSpPr>
        <p:spPr>
          <a:xfrm>
            <a:off x="228599" y="1403874"/>
            <a:ext cx="5661025" cy="4876800"/>
          </a:xfrm>
        </p:spPr>
        <p:txBody>
          <a:bodyPr>
            <a:normAutofit fontScale="77500" lnSpcReduction="20000"/>
          </a:bodyPr>
          <a:lstStyle/>
          <a:p>
            <a:r>
              <a:rPr lang="fr-CA" altLang="fr-FR" dirty="0"/>
              <a:t>Un chemin dans un programme</a:t>
            </a:r>
          </a:p>
          <a:p>
            <a:r>
              <a:rPr lang="fr-CA" altLang="fr-FR" dirty="0"/>
              <a:t>Menant à un ensemble instructions/condition</a:t>
            </a:r>
          </a:p>
          <a:p>
            <a:r>
              <a:rPr lang="fr-CA" altLang="fr-FR" dirty="0"/>
              <a:t>De point de vue du graphe</a:t>
            </a:r>
          </a:p>
          <a:p>
            <a:pPr lvl="1"/>
            <a:r>
              <a:rPr lang="fr-CA" altLang="fr-FR" dirty="0"/>
              <a:t>il doit traverser au moins un nouvel arc</a:t>
            </a:r>
          </a:p>
          <a:p>
            <a:r>
              <a:rPr lang="fr-CA" altLang="fr-FR" dirty="0"/>
              <a:t>Exemple de chemins indépendants de ce graphe (numéros indique les numéros de ligne dans le programme)</a:t>
            </a:r>
          </a:p>
          <a:p>
            <a:pPr lvl="1"/>
            <a:r>
              <a:rPr lang="fr-CA" altLang="fr-FR" dirty="0"/>
              <a:t>Chemin 1: 1, 2, 4, 9, 10, 11</a:t>
            </a:r>
          </a:p>
          <a:p>
            <a:pPr lvl="1"/>
            <a:r>
              <a:rPr lang="fr-CA" altLang="fr-FR" dirty="0"/>
              <a:t>Chemin 2: 1, 2, 3, 5, 8, 9, 10, 11</a:t>
            </a:r>
          </a:p>
          <a:p>
            <a:pPr lvl="1"/>
            <a:r>
              <a:rPr lang="fr-CA" altLang="fr-FR" dirty="0"/>
              <a:t>Chemin 3: 1, 2, 3, 6, 7, 8, 9, 10, 11</a:t>
            </a:r>
          </a:p>
          <a:p>
            <a:pPr lvl="1"/>
            <a:r>
              <a:rPr lang="fr-CA" altLang="fr-FR" dirty="0"/>
              <a:t>Chemin 4: 1, 2, 4, 9, 10, 2, 3, 5, 8, 9, 10, 11</a:t>
            </a:r>
          </a:p>
          <a:p>
            <a:pPr lvl="1"/>
            <a:endParaRPr lang="fr-CA" altLang="fr-FR" dirty="0"/>
          </a:p>
          <a:p>
            <a:endParaRPr lang="fr-CA" dirty="0"/>
          </a:p>
        </p:txBody>
      </p:sp>
      <p:sp>
        <p:nvSpPr>
          <p:cNvPr id="296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F619167-ED17-41DA-B8BE-FB38448B62D0}" type="slidenum">
              <a:rPr lang="en-US" altLang="en-US" smtClean="0"/>
              <a:pPr/>
              <a:t>33</a:t>
            </a:fld>
            <a:endParaRPr lang="en-US" altLang="en-US"/>
          </a:p>
        </p:txBody>
      </p:sp>
      <p:sp>
        <p:nvSpPr>
          <p:cNvPr id="29701" name="Rectangle 3"/>
          <p:cNvSpPr>
            <a:spLocks noChangeArrowheads="1"/>
          </p:cNvSpPr>
          <p:nvPr>
            <p:custDataLst>
              <p:tags r:id="rId4"/>
            </p:custDataLst>
          </p:nvPr>
        </p:nvSpPr>
        <p:spPr bwMode="auto">
          <a:xfrm>
            <a:off x="323850" y="476250"/>
            <a:ext cx="82296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
        <p:nvSpPr>
          <p:cNvPr id="24" name="Ellipse 23">
            <a:extLst>
              <a:ext uri="{FF2B5EF4-FFF2-40B4-BE49-F238E27FC236}">
                <a16:creationId xmlns:a16="http://schemas.microsoft.com/office/drawing/2014/main" id="{FA1DF274-CECF-422F-BAC6-C073A5F79B79}"/>
              </a:ext>
            </a:extLst>
          </p:cNvPr>
          <p:cNvSpPr/>
          <p:nvPr>
            <p:custDataLst>
              <p:tags r:id="rId5"/>
            </p:custDataLst>
          </p:nvPr>
        </p:nvSpPr>
        <p:spPr>
          <a:xfrm>
            <a:off x="5630322" y="4035502"/>
            <a:ext cx="354552" cy="324036"/>
          </a:xfrm>
          <a:prstGeom prst="ellipse">
            <a:avLst/>
          </a:prstGeom>
          <a:noFill/>
          <a:ln w="762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A"/>
          </a:p>
        </p:txBody>
      </p:sp>
      <p:sp>
        <p:nvSpPr>
          <p:cNvPr id="25" name="Ellipse 24">
            <a:extLst>
              <a:ext uri="{FF2B5EF4-FFF2-40B4-BE49-F238E27FC236}">
                <a16:creationId xmlns:a16="http://schemas.microsoft.com/office/drawing/2014/main" id="{5F398F2B-AA73-491A-A16A-BD25058EB81E}"/>
              </a:ext>
            </a:extLst>
          </p:cNvPr>
          <p:cNvSpPr/>
          <p:nvPr>
            <p:custDataLst>
              <p:tags r:id="rId6"/>
            </p:custDataLst>
          </p:nvPr>
        </p:nvSpPr>
        <p:spPr>
          <a:xfrm>
            <a:off x="5630322" y="4899888"/>
            <a:ext cx="354552" cy="324036"/>
          </a:xfrm>
          <a:prstGeom prst="ellipse">
            <a:avLst/>
          </a:prstGeom>
          <a:noFill/>
          <a:ln w="762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CA"/>
          </a:p>
        </p:txBody>
      </p:sp>
      <p:grpSp>
        <p:nvGrpSpPr>
          <p:cNvPr id="42" name="Groupe 41">
            <a:extLst>
              <a:ext uri="{FF2B5EF4-FFF2-40B4-BE49-F238E27FC236}">
                <a16:creationId xmlns:a16="http://schemas.microsoft.com/office/drawing/2014/main" id="{906F09C3-3C79-455A-89F0-446B974B5F2F}"/>
              </a:ext>
            </a:extLst>
          </p:cNvPr>
          <p:cNvGrpSpPr/>
          <p:nvPr>
            <p:custDataLst>
              <p:tags r:id="rId7"/>
            </p:custDataLst>
          </p:nvPr>
        </p:nvGrpSpPr>
        <p:grpSpPr>
          <a:xfrm>
            <a:off x="5633842" y="1478971"/>
            <a:ext cx="3378444" cy="4996195"/>
            <a:chOff x="4716463" y="658813"/>
            <a:chExt cx="4211637" cy="5832475"/>
          </a:xfrm>
        </p:grpSpPr>
        <p:sp>
          <p:nvSpPr>
            <p:cNvPr id="43" name="Oval 1093">
              <a:extLst>
                <a:ext uri="{FF2B5EF4-FFF2-40B4-BE49-F238E27FC236}">
                  <a16:creationId xmlns:a16="http://schemas.microsoft.com/office/drawing/2014/main" id="{884CFEB7-109A-4A7D-9722-15CAD8BA3770}"/>
                </a:ext>
              </a:extLst>
            </p:cNvPr>
            <p:cNvSpPr>
              <a:spLocks noChangeArrowheads="1"/>
            </p:cNvSpPr>
            <p:nvPr/>
          </p:nvSpPr>
          <p:spPr bwMode="auto">
            <a:xfrm>
              <a:off x="7632700" y="2351088"/>
              <a:ext cx="611188"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44" name="Text Box 1094">
              <a:extLst>
                <a:ext uri="{FF2B5EF4-FFF2-40B4-BE49-F238E27FC236}">
                  <a16:creationId xmlns:a16="http://schemas.microsoft.com/office/drawing/2014/main" id="{271BAC15-E3EC-4608-9E5E-74687DC463C5}"/>
                </a:ext>
              </a:extLst>
            </p:cNvPr>
            <p:cNvSpPr txBox="1">
              <a:spLocks noChangeArrowheads="1"/>
            </p:cNvSpPr>
            <p:nvPr/>
          </p:nvSpPr>
          <p:spPr bwMode="auto">
            <a:xfrm>
              <a:off x="7775575" y="2420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a:t>3</a:t>
              </a:r>
              <a:endParaRPr lang="en-US" altLang="fr-FR"/>
            </a:p>
          </p:txBody>
        </p:sp>
        <p:sp>
          <p:nvSpPr>
            <p:cNvPr id="45" name="Oval 1095">
              <a:extLst>
                <a:ext uri="{FF2B5EF4-FFF2-40B4-BE49-F238E27FC236}">
                  <a16:creationId xmlns:a16="http://schemas.microsoft.com/office/drawing/2014/main" id="{7363CCD4-B07A-4E8B-9FBF-B38F63F8F0B6}"/>
                </a:ext>
              </a:extLst>
            </p:cNvPr>
            <p:cNvSpPr>
              <a:spLocks noChangeArrowheads="1"/>
            </p:cNvSpPr>
            <p:nvPr/>
          </p:nvSpPr>
          <p:spPr bwMode="auto">
            <a:xfrm>
              <a:off x="5616575" y="2312988"/>
              <a:ext cx="611188"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49" name="Text Box 1096">
              <a:extLst>
                <a:ext uri="{FF2B5EF4-FFF2-40B4-BE49-F238E27FC236}">
                  <a16:creationId xmlns:a16="http://schemas.microsoft.com/office/drawing/2014/main" id="{9BAF6A39-48CB-44F0-B0C2-6653AB488F83}"/>
                </a:ext>
              </a:extLst>
            </p:cNvPr>
            <p:cNvSpPr txBox="1">
              <a:spLocks noChangeArrowheads="1"/>
            </p:cNvSpPr>
            <p:nvPr/>
          </p:nvSpPr>
          <p:spPr bwMode="auto">
            <a:xfrm>
              <a:off x="5759450" y="23844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a:t>4</a:t>
              </a:r>
              <a:endParaRPr lang="en-US" altLang="fr-FR"/>
            </a:p>
          </p:txBody>
        </p:sp>
        <p:sp>
          <p:nvSpPr>
            <p:cNvPr id="50" name="Oval 1104">
              <a:extLst>
                <a:ext uri="{FF2B5EF4-FFF2-40B4-BE49-F238E27FC236}">
                  <a16:creationId xmlns:a16="http://schemas.microsoft.com/office/drawing/2014/main" id="{79608171-F3DD-4209-8E22-4F240631E603}"/>
                </a:ext>
              </a:extLst>
            </p:cNvPr>
            <p:cNvSpPr>
              <a:spLocks noChangeArrowheads="1"/>
            </p:cNvSpPr>
            <p:nvPr/>
          </p:nvSpPr>
          <p:spPr bwMode="auto">
            <a:xfrm>
              <a:off x="8316913" y="3321050"/>
              <a:ext cx="611187"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51" name="Text Box 1105">
              <a:extLst>
                <a:ext uri="{FF2B5EF4-FFF2-40B4-BE49-F238E27FC236}">
                  <a16:creationId xmlns:a16="http://schemas.microsoft.com/office/drawing/2014/main" id="{7CDDBB8D-0D30-419B-8E48-7544B4D62E4B}"/>
                </a:ext>
              </a:extLst>
            </p:cNvPr>
            <p:cNvSpPr txBox="1">
              <a:spLocks noChangeArrowheads="1"/>
            </p:cNvSpPr>
            <p:nvPr/>
          </p:nvSpPr>
          <p:spPr bwMode="auto">
            <a:xfrm>
              <a:off x="8316913" y="3392488"/>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a:t>6, 7</a:t>
              </a:r>
              <a:endParaRPr lang="en-US" altLang="fr-FR"/>
            </a:p>
          </p:txBody>
        </p:sp>
        <p:sp>
          <p:nvSpPr>
            <p:cNvPr id="52" name="Oval 1106">
              <a:extLst>
                <a:ext uri="{FF2B5EF4-FFF2-40B4-BE49-F238E27FC236}">
                  <a16:creationId xmlns:a16="http://schemas.microsoft.com/office/drawing/2014/main" id="{990D9355-9F05-43F0-8A2A-DE50E53F867F}"/>
                </a:ext>
              </a:extLst>
            </p:cNvPr>
            <p:cNvSpPr>
              <a:spLocks noChangeArrowheads="1"/>
            </p:cNvSpPr>
            <p:nvPr/>
          </p:nvSpPr>
          <p:spPr bwMode="auto">
            <a:xfrm>
              <a:off x="6913563" y="3322638"/>
              <a:ext cx="611187"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53" name="Text Box 1107">
              <a:extLst>
                <a:ext uri="{FF2B5EF4-FFF2-40B4-BE49-F238E27FC236}">
                  <a16:creationId xmlns:a16="http://schemas.microsoft.com/office/drawing/2014/main" id="{3312A261-C140-4C4C-97F6-F96FF40F628A}"/>
                </a:ext>
              </a:extLst>
            </p:cNvPr>
            <p:cNvSpPr txBox="1">
              <a:spLocks noChangeArrowheads="1"/>
            </p:cNvSpPr>
            <p:nvPr/>
          </p:nvSpPr>
          <p:spPr bwMode="auto">
            <a:xfrm>
              <a:off x="7056438" y="3392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dirty="0"/>
                <a:t>5</a:t>
              </a:r>
              <a:endParaRPr lang="en-US" altLang="fr-FR" dirty="0"/>
            </a:p>
          </p:txBody>
        </p:sp>
        <p:sp>
          <p:nvSpPr>
            <p:cNvPr id="54" name="Oval 1111">
              <a:extLst>
                <a:ext uri="{FF2B5EF4-FFF2-40B4-BE49-F238E27FC236}">
                  <a16:creationId xmlns:a16="http://schemas.microsoft.com/office/drawing/2014/main" id="{7D536432-B64B-4487-9BAB-80C4E983123F}"/>
                </a:ext>
              </a:extLst>
            </p:cNvPr>
            <p:cNvSpPr>
              <a:spLocks noChangeArrowheads="1"/>
            </p:cNvSpPr>
            <p:nvPr/>
          </p:nvSpPr>
          <p:spPr bwMode="auto">
            <a:xfrm>
              <a:off x="7777163" y="4187825"/>
              <a:ext cx="611187"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55" name="Text Box 1112">
              <a:extLst>
                <a:ext uri="{FF2B5EF4-FFF2-40B4-BE49-F238E27FC236}">
                  <a16:creationId xmlns:a16="http://schemas.microsoft.com/office/drawing/2014/main" id="{100604EC-2690-427D-9F87-DE8B43C1880C}"/>
                </a:ext>
              </a:extLst>
            </p:cNvPr>
            <p:cNvSpPr txBox="1">
              <a:spLocks noChangeArrowheads="1"/>
            </p:cNvSpPr>
            <p:nvPr/>
          </p:nvSpPr>
          <p:spPr bwMode="auto">
            <a:xfrm>
              <a:off x="7920038" y="4257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a:t>8</a:t>
              </a:r>
              <a:endParaRPr lang="en-US" altLang="fr-FR"/>
            </a:p>
          </p:txBody>
        </p:sp>
        <p:sp>
          <p:nvSpPr>
            <p:cNvPr id="56" name="Oval 1113">
              <a:extLst>
                <a:ext uri="{FF2B5EF4-FFF2-40B4-BE49-F238E27FC236}">
                  <a16:creationId xmlns:a16="http://schemas.microsoft.com/office/drawing/2014/main" id="{29CC9D1E-C1C9-4A19-BBE4-30017E55D660}"/>
                </a:ext>
              </a:extLst>
            </p:cNvPr>
            <p:cNvSpPr>
              <a:spLocks noChangeArrowheads="1"/>
            </p:cNvSpPr>
            <p:nvPr/>
          </p:nvSpPr>
          <p:spPr bwMode="auto">
            <a:xfrm>
              <a:off x="6516688" y="5124450"/>
              <a:ext cx="611187"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57" name="Text Box 1114">
              <a:extLst>
                <a:ext uri="{FF2B5EF4-FFF2-40B4-BE49-F238E27FC236}">
                  <a16:creationId xmlns:a16="http://schemas.microsoft.com/office/drawing/2014/main" id="{010ECFBE-2082-4C79-B4AD-00E36BE312CB}"/>
                </a:ext>
              </a:extLst>
            </p:cNvPr>
            <p:cNvSpPr txBox="1">
              <a:spLocks noChangeArrowheads="1"/>
            </p:cNvSpPr>
            <p:nvPr/>
          </p:nvSpPr>
          <p:spPr bwMode="auto">
            <a:xfrm>
              <a:off x="6480175" y="5194301"/>
              <a:ext cx="763764"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sz="1500" dirty="0"/>
                <a:t>9, 10</a:t>
              </a:r>
              <a:endParaRPr lang="en-US" altLang="fr-FR" sz="1500" dirty="0"/>
            </a:p>
          </p:txBody>
        </p:sp>
        <p:sp>
          <p:nvSpPr>
            <p:cNvPr id="58" name="Oval 1117">
              <a:extLst>
                <a:ext uri="{FF2B5EF4-FFF2-40B4-BE49-F238E27FC236}">
                  <a16:creationId xmlns:a16="http://schemas.microsoft.com/office/drawing/2014/main" id="{CCB8E15C-F028-45F5-AC79-4A973314A889}"/>
                </a:ext>
              </a:extLst>
            </p:cNvPr>
            <p:cNvSpPr>
              <a:spLocks noChangeArrowheads="1"/>
            </p:cNvSpPr>
            <p:nvPr/>
          </p:nvSpPr>
          <p:spPr bwMode="auto">
            <a:xfrm>
              <a:off x="6805613" y="1487488"/>
              <a:ext cx="611187"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59" name="Text Box 1118">
              <a:extLst>
                <a:ext uri="{FF2B5EF4-FFF2-40B4-BE49-F238E27FC236}">
                  <a16:creationId xmlns:a16="http://schemas.microsoft.com/office/drawing/2014/main" id="{0CBFB781-455A-4659-80B2-2F7D52AFB361}"/>
                </a:ext>
              </a:extLst>
            </p:cNvPr>
            <p:cNvSpPr txBox="1">
              <a:spLocks noChangeArrowheads="1"/>
            </p:cNvSpPr>
            <p:nvPr/>
          </p:nvSpPr>
          <p:spPr bwMode="auto">
            <a:xfrm>
              <a:off x="6948488" y="1557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a:t>2</a:t>
              </a:r>
              <a:endParaRPr lang="en-US" altLang="fr-FR"/>
            </a:p>
          </p:txBody>
        </p:sp>
        <p:sp>
          <p:nvSpPr>
            <p:cNvPr id="60" name="Oval 1119">
              <a:extLst>
                <a:ext uri="{FF2B5EF4-FFF2-40B4-BE49-F238E27FC236}">
                  <a16:creationId xmlns:a16="http://schemas.microsoft.com/office/drawing/2014/main" id="{C50821DA-93E3-4A80-8759-B0DB98AE3874}"/>
                </a:ext>
              </a:extLst>
            </p:cNvPr>
            <p:cNvSpPr>
              <a:spLocks noChangeArrowheads="1"/>
            </p:cNvSpPr>
            <p:nvPr/>
          </p:nvSpPr>
          <p:spPr bwMode="auto">
            <a:xfrm>
              <a:off x="6805613" y="658813"/>
              <a:ext cx="611187"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61" name="Text Box 1120">
              <a:extLst>
                <a:ext uri="{FF2B5EF4-FFF2-40B4-BE49-F238E27FC236}">
                  <a16:creationId xmlns:a16="http://schemas.microsoft.com/office/drawing/2014/main" id="{C64FC2BC-7DE1-4ACD-8A63-2D0F6A2096C2}"/>
                </a:ext>
              </a:extLst>
            </p:cNvPr>
            <p:cNvSpPr txBox="1">
              <a:spLocks noChangeArrowheads="1"/>
            </p:cNvSpPr>
            <p:nvPr/>
          </p:nvSpPr>
          <p:spPr bwMode="auto">
            <a:xfrm>
              <a:off x="6948488" y="728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dirty="0"/>
                <a:t>1</a:t>
              </a:r>
              <a:endParaRPr lang="en-US" altLang="fr-FR" dirty="0"/>
            </a:p>
          </p:txBody>
        </p:sp>
        <p:sp>
          <p:nvSpPr>
            <p:cNvPr id="63" name="Oval 1123">
              <a:extLst>
                <a:ext uri="{FF2B5EF4-FFF2-40B4-BE49-F238E27FC236}">
                  <a16:creationId xmlns:a16="http://schemas.microsoft.com/office/drawing/2014/main" id="{00CF1366-3A7E-47B2-859A-89370D958C9F}"/>
                </a:ext>
              </a:extLst>
            </p:cNvPr>
            <p:cNvSpPr>
              <a:spLocks noChangeArrowheads="1"/>
            </p:cNvSpPr>
            <p:nvPr/>
          </p:nvSpPr>
          <p:spPr bwMode="auto">
            <a:xfrm>
              <a:off x="6480175" y="5988050"/>
              <a:ext cx="611188"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64" name="Text Box 1124">
              <a:extLst>
                <a:ext uri="{FF2B5EF4-FFF2-40B4-BE49-F238E27FC236}">
                  <a16:creationId xmlns:a16="http://schemas.microsoft.com/office/drawing/2014/main" id="{31D74BB1-961E-4D07-998D-34A4E997B9C0}"/>
                </a:ext>
              </a:extLst>
            </p:cNvPr>
            <p:cNvSpPr txBox="1">
              <a:spLocks noChangeArrowheads="1"/>
            </p:cNvSpPr>
            <p:nvPr/>
          </p:nvSpPr>
          <p:spPr bwMode="auto">
            <a:xfrm>
              <a:off x="6551613" y="60579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a:t>11</a:t>
              </a:r>
              <a:endParaRPr lang="en-US" altLang="fr-FR"/>
            </a:p>
          </p:txBody>
        </p:sp>
        <p:sp>
          <p:nvSpPr>
            <p:cNvPr id="65" name="Line 1125">
              <a:extLst>
                <a:ext uri="{FF2B5EF4-FFF2-40B4-BE49-F238E27FC236}">
                  <a16:creationId xmlns:a16="http://schemas.microsoft.com/office/drawing/2014/main" id="{6CF40AE6-4CD8-401E-8D8A-0BAD418EB9F3}"/>
                </a:ext>
              </a:extLst>
            </p:cNvPr>
            <p:cNvSpPr>
              <a:spLocks noChangeShapeType="1"/>
            </p:cNvSpPr>
            <p:nvPr/>
          </p:nvSpPr>
          <p:spPr bwMode="auto">
            <a:xfrm>
              <a:off x="7127875" y="1160463"/>
              <a:ext cx="0"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66" name="Line 1126">
              <a:extLst>
                <a:ext uri="{FF2B5EF4-FFF2-40B4-BE49-F238E27FC236}">
                  <a16:creationId xmlns:a16="http://schemas.microsoft.com/office/drawing/2014/main" id="{EDC9252D-B09E-426C-A63C-0F992F9A0C0B}"/>
                </a:ext>
              </a:extLst>
            </p:cNvPr>
            <p:cNvSpPr>
              <a:spLocks noChangeShapeType="1"/>
            </p:cNvSpPr>
            <p:nvPr/>
          </p:nvSpPr>
          <p:spPr bwMode="auto">
            <a:xfrm>
              <a:off x="7343775" y="1881188"/>
              <a:ext cx="468313" cy="468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67" name="Line 1127">
              <a:extLst>
                <a:ext uri="{FF2B5EF4-FFF2-40B4-BE49-F238E27FC236}">
                  <a16:creationId xmlns:a16="http://schemas.microsoft.com/office/drawing/2014/main" id="{CF97B9CE-D201-4532-BB64-33A972A8240B}"/>
                </a:ext>
              </a:extLst>
            </p:cNvPr>
            <p:cNvSpPr>
              <a:spLocks noChangeShapeType="1"/>
            </p:cNvSpPr>
            <p:nvPr/>
          </p:nvSpPr>
          <p:spPr bwMode="auto">
            <a:xfrm flipH="1">
              <a:off x="6156325" y="1916113"/>
              <a:ext cx="720725" cy="468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68" name="Line 1128">
              <a:extLst>
                <a:ext uri="{FF2B5EF4-FFF2-40B4-BE49-F238E27FC236}">
                  <a16:creationId xmlns:a16="http://schemas.microsoft.com/office/drawing/2014/main" id="{30B2327F-A4FA-426B-94FC-CE5C9EC0F161}"/>
                </a:ext>
              </a:extLst>
            </p:cNvPr>
            <p:cNvSpPr>
              <a:spLocks noChangeShapeType="1"/>
            </p:cNvSpPr>
            <p:nvPr/>
          </p:nvSpPr>
          <p:spPr bwMode="auto">
            <a:xfrm>
              <a:off x="8172450" y="2744788"/>
              <a:ext cx="395288" cy="539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69" name="Line 1129">
              <a:extLst>
                <a:ext uri="{FF2B5EF4-FFF2-40B4-BE49-F238E27FC236}">
                  <a16:creationId xmlns:a16="http://schemas.microsoft.com/office/drawing/2014/main" id="{7A4623BF-E3D4-4124-A08E-36D224C135E9}"/>
                </a:ext>
              </a:extLst>
            </p:cNvPr>
            <p:cNvSpPr>
              <a:spLocks noChangeShapeType="1"/>
            </p:cNvSpPr>
            <p:nvPr/>
          </p:nvSpPr>
          <p:spPr bwMode="auto">
            <a:xfrm flipH="1">
              <a:off x="7343775" y="2816225"/>
              <a:ext cx="43180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70" name="Line 1130">
              <a:extLst>
                <a:ext uri="{FF2B5EF4-FFF2-40B4-BE49-F238E27FC236}">
                  <a16:creationId xmlns:a16="http://schemas.microsoft.com/office/drawing/2014/main" id="{0ADF0645-E9B4-4A98-A9F1-F4309B6A1DB1}"/>
                </a:ext>
              </a:extLst>
            </p:cNvPr>
            <p:cNvSpPr>
              <a:spLocks noChangeShapeType="1"/>
            </p:cNvSpPr>
            <p:nvPr/>
          </p:nvSpPr>
          <p:spPr bwMode="auto">
            <a:xfrm>
              <a:off x="7343775" y="3824287"/>
              <a:ext cx="649288"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71" name="Line 1131">
              <a:extLst>
                <a:ext uri="{FF2B5EF4-FFF2-40B4-BE49-F238E27FC236}">
                  <a16:creationId xmlns:a16="http://schemas.microsoft.com/office/drawing/2014/main" id="{E63F3CA8-0917-406A-A712-22E3E364B958}"/>
                </a:ext>
              </a:extLst>
            </p:cNvPr>
            <p:cNvSpPr>
              <a:spLocks noChangeShapeType="1"/>
            </p:cNvSpPr>
            <p:nvPr/>
          </p:nvSpPr>
          <p:spPr bwMode="auto">
            <a:xfrm flipH="1">
              <a:off x="8135938" y="3824288"/>
              <a:ext cx="468312" cy="325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72" name="Line 1132">
              <a:extLst>
                <a:ext uri="{FF2B5EF4-FFF2-40B4-BE49-F238E27FC236}">
                  <a16:creationId xmlns:a16="http://schemas.microsoft.com/office/drawing/2014/main" id="{B4A2B336-CA4B-4563-A5D4-0E6E766D6226}"/>
                </a:ext>
              </a:extLst>
            </p:cNvPr>
            <p:cNvSpPr>
              <a:spLocks noChangeShapeType="1"/>
            </p:cNvSpPr>
            <p:nvPr/>
          </p:nvSpPr>
          <p:spPr bwMode="auto">
            <a:xfrm>
              <a:off x="5940425" y="2816225"/>
              <a:ext cx="827088" cy="2305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73" name="Line 1133">
              <a:extLst>
                <a:ext uri="{FF2B5EF4-FFF2-40B4-BE49-F238E27FC236}">
                  <a16:creationId xmlns:a16="http://schemas.microsoft.com/office/drawing/2014/main" id="{A618D80B-753E-46BE-ACE1-FFE29EB643DB}"/>
                </a:ext>
              </a:extLst>
            </p:cNvPr>
            <p:cNvSpPr>
              <a:spLocks noChangeShapeType="1"/>
            </p:cNvSpPr>
            <p:nvPr/>
          </p:nvSpPr>
          <p:spPr bwMode="auto">
            <a:xfrm flipH="1">
              <a:off x="6948488" y="4689475"/>
              <a:ext cx="1116012"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74" name="Line 1134">
              <a:extLst>
                <a:ext uri="{FF2B5EF4-FFF2-40B4-BE49-F238E27FC236}">
                  <a16:creationId xmlns:a16="http://schemas.microsoft.com/office/drawing/2014/main" id="{7C9BC193-DAD5-499E-8997-F20BAC9C7CC0}"/>
                </a:ext>
              </a:extLst>
            </p:cNvPr>
            <p:cNvSpPr>
              <a:spLocks noChangeShapeType="1"/>
            </p:cNvSpPr>
            <p:nvPr/>
          </p:nvSpPr>
          <p:spPr bwMode="auto">
            <a:xfrm>
              <a:off x="6804025" y="5624513"/>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sp>
          <p:nvSpPr>
            <p:cNvPr id="75" name="Line 1137">
              <a:extLst>
                <a:ext uri="{FF2B5EF4-FFF2-40B4-BE49-F238E27FC236}">
                  <a16:creationId xmlns:a16="http://schemas.microsoft.com/office/drawing/2014/main" id="{3833C3CA-227C-4372-B80E-AFF6349F2A24}"/>
                </a:ext>
              </a:extLst>
            </p:cNvPr>
            <p:cNvSpPr>
              <a:spLocks noChangeShapeType="1"/>
            </p:cNvSpPr>
            <p:nvPr/>
          </p:nvSpPr>
          <p:spPr bwMode="auto">
            <a:xfrm flipH="1" flipV="1">
              <a:off x="4716463" y="2060575"/>
              <a:ext cx="1835150" cy="316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CA"/>
            </a:p>
          </p:txBody>
        </p:sp>
        <p:sp>
          <p:nvSpPr>
            <p:cNvPr id="76" name="Line 1138">
              <a:extLst>
                <a:ext uri="{FF2B5EF4-FFF2-40B4-BE49-F238E27FC236}">
                  <a16:creationId xmlns:a16="http://schemas.microsoft.com/office/drawing/2014/main" id="{4AD3B24F-4988-4A7D-978D-A7488183236F}"/>
                </a:ext>
              </a:extLst>
            </p:cNvPr>
            <p:cNvSpPr>
              <a:spLocks noChangeShapeType="1"/>
            </p:cNvSpPr>
            <p:nvPr/>
          </p:nvSpPr>
          <p:spPr bwMode="auto">
            <a:xfrm flipV="1">
              <a:off x="4716463" y="1736725"/>
              <a:ext cx="2087562"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CA"/>
            </a:p>
          </p:txBody>
        </p:sp>
      </p:grpSp>
    </p:spTree>
    <p:extLst>
      <p:ext uri="{BB962C8B-B14F-4D97-AF65-F5344CB8AC3E}">
        <p14:creationId xmlns:p14="http://schemas.microsoft.com/office/powerpoint/2010/main" val="982032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1026"/>
          <p:cNvSpPr>
            <a:spLocks noGrp="1" noChangeArrowheads="1"/>
          </p:cNvSpPr>
          <p:nvPr>
            <p:ph type="title"/>
            <p:custDataLst>
              <p:tags r:id="rId1"/>
            </p:custDataLst>
          </p:nvPr>
        </p:nvSpPr>
        <p:spPr>
          <a:xfrm>
            <a:off x="228600" y="76200"/>
            <a:ext cx="8447856" cy="1143000"/>
          </a:xfrm>
        </p:spPr>
        <p:txBody>
          <a:bodyPr>
            <a:normAutofit/>
          </a:bodyPr>
          <a:lstStyle/>
          <a:p>
            <a:r>
              <a:rPr lang="fr-CA" altLang="fr-FR" dirty="0"/>
              <a:t>BB – TCB – Exemple</a:t>
            </a:r>
            <a:endParaRPr lang="en-US" altLang="fr-FR" dirty="0"/>
          </a:p>
        </p:txBody>
      </p:sp>
      <p:sp>
        <p:nvSpPr>
          <p:cNvPr id="28675"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7D1772-EE4B-4890-B41E-6CD72E92385A}" type="slidenum">
              <a:rPr lang="en-US" altLang="en-US" smtClean="0"/>
              <a:pPr/>
              <a:t>34</a:t>
            </a:fld>
            <a:endParaRPr lang="en-US" altLang="en-US"/>
          </a:p>
        </p:txBody>
      </p:sp>
      <p:pic>
        <p:nvPicPr>
          <p:cNvPr id="7" name="Image 6">
            <a:extLst>
              <a:ext uri="{FF2B5EF4-FFF2-40B4-BE49-F238E27FC236}">
                <a16:creationId xmlns:a16="http://schemas.microsoft.com/office/drawing/2014/main" id="{CBABACD0-FF8F-40AB-A589-18F8CD225339}"/>
              </a:ext>
            </a:extLst>
          </p:cNvPr>
          <p:cNvPicPr>
            <a:picLocks noChangeAspect="1"/>
          </p:cNvPicPr>
          <p:nvPr>
            <p:custDataLst>
              <p:tags r:id="rId3"/>
            </p:custDataLst>
          </p:nvPr>
        </p:nvPicPr>
        <p:blipFill>
          <a:blip r:embed="rId6"/>
          <a:stretch>
            <a:fillRect/>
          </a:stretch>
        </p:blipFill>
        <p:spPr>
          <a:xfrm>
            <a:off x="107505" y="1538257"/>
            <a:ext cx="5076564" cy="2214779"/>
          </a:xfrm>
          <a:prstGeom prst="rect">
            <a:avLst/>
          </a:prstGeom>
        </p:spPr>
      </p:pic>
      <p:sp>
        <p:nvSpPr>
          <p:cNvPr id="72" name="Espace réservé du contenu 4">
            <a:extLst>
              <a:ext uri="{FF2B5EF4-FFF2-40B4-BE49-F238E27FC236}">
                <a16:creationId xmlns:a16="http://schemas.microsoft.com/office/drawing/2014/main" id="{A581DBA4-810E-4744-99DB-3850DA80379F}"/>
              </a:ext>
            </a:extLst>
          </p:cNvPr>
          <p:cNvSpPr txBox="1">
            <a:spLocks/>
          </p:cNvSpPr>
          <p:nvPr>
            <p:custDataLst>
              <p:tags r:id="rId4"/>
            </p:custDataLst>
          </p:nvPr>
        </p:nvSpPr>
        <p:spPr>
          <a:xfrm>
            <a:off x="395536" y="3947140"/>
            <a:ext cx="5661025" cy="274520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400" dirty="0"/>
              <a:t>Graphe de flots de contrôle ?</a:t>
            </a:r>
          </a:p>
          <a:p>
            <a:pPr fontAlgn="auto">
              <a:spcAft>
                <a:spcPts val="0"/>
              </a:spcAft>
            </a:pPr>
            <a:r>
              <a:rPr lang="fr-CA" altLang="fr-FR" sz="2400" dirty="0"/>
              <a:t>Chemins indépendants ?</a:t>
            </a:r>
          </a:p>
          <a:p>
            <a:pPr lvl="1" fontAlgn="auto">
              <a:spcAft>
                <a:spcPts val="0"/>
              </a:spcAft>
            </a:pPr>
            <a:endParaRPr lang="fr-CA" altLang="fr-FR" dirty="0"/>
          </a:p>
          <a:p>
            <a:pPr fontAlgn="auto">
              <a:spcAft>
                <a:spcPts val="0"/>
              </a:spcAft>
            </a:pPr>
            <a:endParaRPr lang="fr-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custDataLst>
              <p:tags r:id="rId1"/>
            </p:custDataLst>
          </p:nvPr>
        </p:nvSpPr>
        <p:spPr>
          <a:xfrm>
            <a:off x="228600" y="76200"/>
            <a:ext cx="8555868" cy="1143000"/>
          </a:xfrm>
        </p:spPr>
        <p:txBody>
          <a:bodyPr>
            <a:normAutofit/>
          </a:bodyPr>
          <a:lstStyle/>
          <a:p>
            <a:r>
              <a:rPr lang="fr-CA" altLang="fr-FR" dirty="0"/>
              <a:t>BB – Complexité cyclomatique (CC)</a:t>
            </a:r>
            <a:endParaRPr lang="en-US" altLang="fr-FR" dirty="0"/>
          </a:p>
        </p:txBody>
      </p:sp>
      <mc:AlternateContent xmlns:mc="http://schemas.openxmlformats.org/markup-compatibility/2006" xmlns:a14="http://schemas.microsoft.com/office/drawing/2010/main">
        <mc:Choice Requires="a14">
          <p:sp>
            <p:nvSpPr>
              <p:cNvPr id="5" name="Espace réservé du contenu 4">
                <a:extLst>
                  <a:ext uri="{FF2B5EF4-FFF2-40B4-BE49-F238E27FC236}">
                    <a16:creationId xmlns:a16="http://schemas.microsoft.com/office/drawing/2014/main" id="{AA48CBE3-4447-4618-A249-14083559C3AC}"/>
                  </a:ext>
                </a:extLst>
              </p:cNvPr>
              <p:cNvSpPr>
                <a:spLocks noGrp="1"/>
              </p:cNvSpPr>
              <p:nvPr>
                <p:ph idx="1"/>
                <p:custDataLst>
                  <p:tags r:id="rId2"/>
                </p:custDataLst>
              </p:nvPr>
            </p:nvSpPr>
            <p:spPr/>
            <p:txBody>
              <a:bodyPr>
                <a:normAutofit/>
              </a:bodyPr>
              <a:lstStyle/>
              <a:p>
                <a:r>
                  <a:rPr lang="fr-CA" altLang="fr-FR" dirty="0"/>
                  <a:t>Métrique quantitative de la complexité logique </a:t>
                </a:r>
              </a:p>
              <a:p>
                <a:r>
                  <a:rPr lang="fr-CA" altLang="fr-FR" dirty="0"/>
                  <a:t>Combinée avec les tests de chemins de base</a:t>
                </a:r>
              </a:p>
              <a:p>
                <a:pPr lvl="1"/>
                <a:r>
                  <a:rPr lang="fr-CA" altLang="fr-FR" dirty="0"/>
                  <a:t>fournis le nombre de chemins indépendants </a:t>
                </a:r>
              </a:p>
              <a:p>
                <a:pPr lvl="1"/>
                <a:r>
                  <a:rPr lang="fr-CA" altLang="fr-FR" dirty="0"/>
                  <a:t>donc le nombre de tests à effectuer </a:t>
                </a:r>
              </a:p>
              <a:p>
                <a:pPr lvl="2"/>
                <a:r>
                  <a:rPr lang="fr-CA" altLang="fr-FR" dirty="0"/>
                  <a:t>pour exécuter toutes les instructions au moins une fois</a:t>
                </a:r>
              </a:p>
              <a:p>
                <a:r>
                  <a:rPr lang="fr-CA" altLang="fr-FR" dirty="0"/>
                  <a:t>Les cas de test sont dérivés de ces chemins</a:t>
                </a:r>
              </a:p>
              <a:p>
                <a14:m>
                  <m:oMath xmlns:m="http://schemas.openxmlformats.org/officeDocument/2006/math">
                    <m:r>
                      <a:rPr lang="fr-CA" altLang="fr-FR" i="1">
                        <a:latin typeface="Cambria Math" panose="02040503050406030204" pitchFamily="18" charset="0"/>
                      </a:rPr>
                      <m:t>𝑉</m:t>
                    </m:r>
                    <m:d>
                      <m:dPr>
                        <m:ctrlPr>
                          <a:rPr lang="fr-CA" altLang="fr-FR" i="1">
                            <a:latin typeface="Cambria Math" panose="02040503050406030204" pitchFamily="18" charset="0"/>
                          </a:rPr>
                        </m:ctrlPr>
                      </m:dPr>
                      <m:e>
                        <m:r>
                          <a:rPr lang="fr-CA" altLang="fr-FR" i="1">
                            <a:latin typeface="Cambria Math" panose="02040503050406030204" pitchFamily="18" charset="0"/>
                          </a:rPr>
                          <m:t>𝐺</m:t>
                        </m:r>
                      </m:e>
                    </m:d>
                    <m:r>
                      <a:rPr lang="fr-CA" altLang="fr-FR" i="1">
                        <a:latin typeface="Cambria Math" panose="02040503050406030204" pitchFamily="18" charset="0"/>
                      </a:rPr>
                      <m:t>=#</m:t>
                    </m:r>
                    <m:r>
                      <a:rPr lang="fr-CA" altLang="fr-FR" i="1">
                        <a:latin typeface="Cambria Math" panose="02040503050406030204" pitchFamily="18" charset="0"/>
                      </a:rPr>
                      <m:t>𝑎𝑟𝑐𝑠</m:t>
                    </m:r>
                    <m:r>
                      <a:rPr lang="fr-CA" altLang="fr-FR" i="1">
                        <a:latin typeface="Cambria Math" panose="02040503050406030204" pitchFamily="18" charset="0"/>
                      </a:rPr>
                      <m:t> −#</m:t>
                    </m:r>
                    <m:r>
                      <a:rPr lang="fr-CA" altLang="fr-FR" i="1">
                        <a:latin typeface="Cambria Math" panose="02040503050406030204" pitchFamily="18" charset="0"/>
                      </a:rPr>
                      <m:t>𝑛𝑜𝑒𝑢𝑑𝑠</m:t>
                    </m:r>
                    <m:r>
                      <a:rPr lang="fr-CA" altLang="fr-FR" b="0" i="1" smtClean="0">
                        <a:latin typeface="Cambria Math" panose="02040503050406030204" pitchFamily="18" charset="0"/>
                      </a:rPr>
                      <m:t>+2</m:t>
                    </m:r>
                  </m:oMath>
                </a14:m>
                <a:endParaRPr lang="fr-CA" altLang="fr-FR" dirty="0"/>
              </a:p>
              <a:p>
                <a:endParaRPr lang="fr-CA" altLang="fr-FR" dirty="0"/>
              </a:p>
              <a:p>
                <a:pPr lvl="1"/>
                <a:endParaRPr lang="fr-CA" altLang="fr-FR" dirty="0"/>
              </a:p>
            </p:txBody>
          </p:sp>
        </mc:Choice>
        <mc:Fallback xmlns="">
          <p:sp>
            <p:nvSpPr>
              <p:cNvPr id="5" name="Espace réservé du contenu 4">
                <a:extLst>
                  <a:ext uri="{FF2B5EF4-FFF2-40B4-BE49-F238E27FC236}">
                    <a16:creationId xmlns:a16="http://schemas.microsoft.com/office/drawing/2014/main" id="{AA48CBE3-4447-4618-A249-14083559C3AC}"/>
                  </a:ext>
                </a:extLst>
              </p:cNvPr>
              <p:cNvSpPr>
                <a:spLocks noGrp="1" noRot="1" noChangeAspect="1" noMove="1" noResize="1" noEditPoints="1" noAdjustHandles="1" noChangeArrowheads="1" noChangeShapeType="1" noTextEdit="1"/>
              </p:cNvSpPr>
              <p:nvPr>
                <p:ph idx="1"/>
                <p:custDataLst>
                  <p:tags r:id="rId7"/>
                </p:custDataLst>
              </p:nvPr>
            </p:nvSpPr>
            <p:spPr>
              <a:blipFill>
                <a:blip r:embed="rId8"/>
                <a:stretch>
                  <a:fillRect l="-1614" t="-1625"/>
                </a:stretch>
              </a:blipFill>
            </p:spPr>
            <p:txBody>
              <a:bodyPr/>
              <a:lstStyle/>
              <a:p>
                <a:r>
                  <a:rPr lang="fr-CA">
                    <a:noFill/>
                  </a:rPr>
                  <a:t> </a:t>
                </a:r>
              </a:p>
            </p:txBody>
          </p:sp>
        </mc:Fallback>
      </mc:AlternateContent>
      <p:sp>
        <p:nvSpPr>
          <p:cNvPr id="296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F619167-ED17-41DA-B8BE-FB38448B62D0}" type="slidenum">
              <a:rPr lang="en-US" altLang="en-US" smtClean="0"/>
              <a:pPr/>
              <a:t>35</a:t>
            </a:fld>
            <a:endParaRPr lang="en-US" altLang="en-US"/>
          </a:p>
        </p:txBody>
      </p:sp>
      <p:sp>
        <p:nvSpPr>
          <p:cNvPr id="29701" name="Rectangle 3"/>
          <p:cNvSpPr>
            <a:spLocks noChangeArrowheads="1"/>
          </p:cNvSpPr>
          <p:nvPr>
            <p:custDataLst>
              <p:tags r:id="rId4"/>
            </p:custDataLst>
          </p:nvPr>
        </p:nvSpPr>
        <p:spPr bwMode="auto">
          <a:xfrm>
            <a:off x="323850" y="476250"/>
            <a:ext cx="82296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pic>
        <p:nvPicPr>
          <p:cNvPr id="3" name="Image 2">
            <a:extLst>
              <a:ext uri="{FF2B5EF4-FFF2-40B4-BE49-F238E27FC236}">
                <a16:creationId xmlns:a16="http://schemas.microsoft.com/office/drawing/2014/main" id="{0958AF3A-6E42-41E3-ACC8-FCA10FAC6F74}"/>
              </a:ext>
            </a:extLst>
          </p:cNvPr>
          <p:cNvPicPr>
            <a:picLocks noChangeAspect="1"/>
          </p:cNvPicPr>
          <p:nvPr>
            <p:custDataLst>
              <p:tags r:id="rId5"/>
            </p:custDataLst>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117992" y="4680261"/>
            <a:ext cx="2435458" cy="204023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custDataLst>
              <p:tags r:id="rId1"/>
            </p:custDataLst>
          </p:nvPr>
        </p:nvSpPr>
        <p:spPr>
          <a:xfrm>
            <a:off x="228600" y="76200"/>
            <a:ext cx="8915400" cy="1143000"/>
          </a:xfrm>
        </p:spPr>
        <p:txBody>
          <a:bodyPr>
            <a:normAutofit/>
          </a:bodyPr>
          <a:lstStyle/>
          <a:p>
            <a:r>
              <a:rPr lang="fr-CA" altLang="fr-FR" dirty="0"/>
              <a:t>BB – CC -  Conception des cas de test</a:t>
            </a:r>
            <a:endParaRPr lang="en-US" altLang="fr-FR" dirty="0"/>
          </a:p>
        </p:txBody>
      </p:sp>
      <p:sp>
        <p:nvSpPr>
          <p:cNvPr id="296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F619167-ED17-41DA-B8BE-FB38448B62D0}" type="slidenum">
              <a:rPr lang="en-US" altLang="en-US" smtClean="0"/>
              <a:pPr/>
              <a:t>36</a:t>
            </a:fld>
            <a:endParaRPr lang="en-US" altLang="en-US"/>
          </a:p>
        </p:txBody>
      </p:sp>
      <p:sp>
        <p:nvSpPr>
          <p:cNvPr id="29701" name="Rectangle 3"/>
          <p:cNvSpPr>
            <a:spLocks noChangeArrowheads="1"/>
          </p:cNvSpPr>
          <p:nvPr>
            <p:custDataLst>
              <p:tags r:id="rId3"/>
            </p:custDataLst>
          </p:nvPr>
        </p:nvSpPr>
        <p:spPr bwMode="auto">
          <a:xfrm>
            <a:off x="323850" y="476250"/>
            <a:ext cx="82296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sp>
        <p:nvSpPr>
          <p:cNvPr id="8" name="Rectangle 3">
            <a:extLst>
              <a:ext uri="{FF2B5EF4-FFF2-40B4-BE49-F238E27FC236}">
                <a16:creationId xmlns:a16="http://schemas.microsoft.com/office/drawing/2014/main" id="{50279132-1790-4C05-8769-1EEB032C75BA}"/>
              </a:ext>
            </a:extLst>
          </p:cNvPr>
          <p:cNvSpPr>
            <a:spLocks noGrp="1" noChangeArrowheads="1"/>
          </p:cNvSpPr>
          <p:nvPr>
            <p:ph idx="1"/>
            <p:custDataLst>
              <p:tags r:id="rId4"/>
            </p:custDataLst>
          </p:nvPr>
        </p:nvSpPr>
        <p:spPr>
          <a:xfrm>
            <a:off x="228600" y="1403873"/>
            <a:ext cx="8686800" cy="5317601"/>
          </a:xfrm>
        </p:spPr>
        <p:txBody>
          <a:bodyPr>
            <a:noAutofit/>
          </a:bodyPr>
          <a:lstStyle/>
          <a:p>
            <a:r>
              <a:rPr lang="fr-CA" altLang="fr-FR" sz="2400" dirty="0"/>
              <a:t>En utilisant la conception ou le code comme base, dessinez un graphe de flots de contrôle correspondant</a:t>
            </a:r>
          </a:p>
          <a:p>
            <a:r>
              <a:rPr lang="fr-CA" altLang="fr-FR" sz="2400" dirty="0"/>
              <a:t>Déterminez la complexité cyclomatique du graphe</a:t>
            </a:r>
          </a:p>
          <a:p>
            <a:r>
              <a:rPr lang="fr-CA" altLang="fr-FR" sz="2400" dirty="0"/>
              <a:t>Déterminez un ensemble de base de chemins linéairement indépendants</a:t>
            </a:r>
          </a:p>
          <a:p>
            <a:r>
              <a:rPr lang="fr-CA" altLang="fr-FR" sz="2400" dirty="0"/>
              <a:t>Préparez des cas de test qui forceront l’exécution de chaque chemin dans l’ensemble de base</a:t>
            </a:r>
            <a:endParaRPr lang="fr-CA" altLang="fr-FR" sz="2000" dirty="0"/>
          </a:p>
        </p:txBody>
      </p:sp>
    </p:spTree>
    <p:extLst>
      <p:ext uri="{BB962C8B-B14F-4D97-AF65-F5344CB8AC3E}">
        <p14:creationId xmlns:p14="http://schemas.microsoft.com/office/powerpoint/2010/main" val="698678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custDataLst>
              <p:tags r:id="rId1"/>
            </p:custDataLst>
          </p:nvPr>
        </p:nvSpPr>
        <p:spPr>
          <a:xfrm>
            <a:off x="228600" y="76200"/>
            <a:ext cx="8678732" cy="1143000"/>
          </a:xfrm>
        </p:spPr>
        <p:txBody>
          <a:bodyPr>
            <a:normAutofit fontScale="90000"/>
          </a:bodyPr>
          <a:lstStyle/>
          <a:p>
            <a:r>
              <a:rPr lang="fr-CA" altLang="fr-FR" dirty="0"/>
              <a:t>BB – Tests de boucles minimums (TBM)</a:t>
            </a:r>
            <a:endParaRPr lang="en-US" altLang="fr-FR" dirty="0"/>
          </a:p>
        </p:txBody>
      </p:sp>
      <p:sp>
        <p:nvSpPr>
          <p:cNvPr id="3072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D5728A1-FB40-4C28-B904-E4885D173560}" type="slidenum">
              <a:rPr lang="en-US" altLang="en-US" smtClean="0"/>
              <a:pPr/>
              <a:t>37</a:t>
            </a:fld>
            <a:endParaRPr lang="en-US" altLang="en-US"/>
          </a:p>
        </p:txBody>
      </p:sp>
      <p:grpSp>
        <p:nvGrpSpPr>
          <p:cNvPr id="6" name="Groupe 5">
            <a:extLst>
              <a:ext uri="{FF2B5EF4-FFF2-40B4-BE49-F238E27FC236}">
                <a16:creationId xmlns:a16="http://schemas.microsoft.com/office/drawing/2014/main" id="{3EBF7E72-E1D3-42DA-A5C0-9EB68C87EC87}"/>
              </a:ext>
            </a:extLst>
          </p:cNvPr>
          <p:cNvGrpSpPr/>
          <p:nvPr>
            <p:custDataLst>
              <p:tags r:id="rId3"/>
            </p:custDataLst>
          </p:nvPr>
        </p:nvGrpSpPr>
        <p:grpSpPr>
          <a:xfrm>
            <a:off x="935596" y="1587500"/>
            <a:ext cx="7132638" cy="4768850"/>
            <a:chOff x="857250" y="631825"/>
            <a:chExt cx="7132638" cy="4768850"/>
          </a:xfrm>
        </p:grpSpPr>
        <p:sp>
          <p:nvSpPr>
            <p:cNvPr id="30725" name="Rectangle 4"/>
            <p:cNvSpPr>
              <a:spLocks noChangeArrowheads="1"/>
            </p:cNvSpPr>
            <p:nvPr/>
          </p:nvSpPr>
          <p:spPr bwMode="auto">
            <a:xfrm>
              <a:off x="2132013" y="3957638"/>
              <a:ext cx="17367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80000"/>
                </a:lnSpc>
              </a:pPr>
              <a:r>
                <a:rPr lang="en-US" altLang="fr-FR" sz="2300" b="1">
                  <a:latin typeface="Helvetica" pitchFamily="34" charset="0"/>
                </a:rPr>
                <a:t>Boucles </a:t>
              </a:r>
            </a:p>
            <a:p>
              <a:pPr algn="ctr">
                <a:lnSpc>
                  <a:spcPct val="80000"/>
                </a:lnSpc>
              </a:pPr>
              <a:r>
                <a:rPr lang="fr-CA" altLang="fr-FR" sz="2300" b="1">
                  <a:latin typeface="Helvetica" pitchFamily="34" charset="0"/>
                </a:rPr>
                <a:t>imbriquées</a:t>
              </a:r>
              <a:endParaRPr lang="en-US" altLang="fr-FR" sz="2300" b="1">
                <a:latin typeface="Helvetica" pitchFamily="34" charset="0"/>
              </a:endParaRPr>
            </a:p>
          </p:txBody>
        </p:sp>
        <p:sp>
          <p:nvSpPr>
            <p:cNvPr id="30726" name="Rectangle 8"/>
            <p:cNvSpPr>
              <a:spLocks noChangeArrowheads="1"/>
            </p:cNvSpPr>
            <p:nvPr/>
          </p:nvSpPr>
          <p:spPr bwMode="auto">
            <a:xfrm>
              <a:off x="857250" y="3236913"/>
              <a:ext cx="13954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80000"/>
                </a:lnSpc>
              </a:pPr>
              <a:r>
                <a:rPr lang="en-US" altLang="fr-FR" sz="2300" b="1">
                  <a:latin typeface="Helvetica" pitchFamily="34" charset="0"/>
                </a:rPr>
                <a:t>Boucles </a:t>
              </a:r>
            </a:p>
            <a:p>
              <a:pPr algn="ctr">
                <a:lnSpc>
                  <a:spcPct val="80000"/>
                </a:lnSpc>
              </a:pPr>
              <a:r>
                <a:rPr lang="en-US" altLang="fr-FR" sz="2300" b="1">
                  <a:latin typeface="Helvetica" pitchFamily="34" charset="0"/>
                </a:rPr>
                <a:t>simples</a:t>
              </a:r>
            </a:p>
          </p:txBody>
        </p:sp>
        <p:sp>
          <p:nvSpPr>
            <p:cNvPr id="328713" name="Rectangle 9"/>
            <p:cNvSpPr>
              <a:spLocks noChangeArrowheads="1"/>
            </p:cNvSpPr>
            <p:nvPr/>
          </p:nvSpPr>
          <p:spPr bwMode="auto">
            <a:xfrm>
              <a:off x="1236663" y="1616075"/>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28714" name="AutoShape 10"/>
            <p:cNvSpPr>
              <a:spLocks noChangeArrowheads="1"/>
            </p:cNvSpPr>
            <p:nvPr/>
          </p:nvSpPr>
          <p:spPr bwMode="auto">
            <a:xfrm>
              <a:off x="1274763" y="2289175"/>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0729" name="Line 11"/>
            <p:cNvSpPr>
              <a:spLocks noChangeShapeType="1"/>
            </p:cNvSpPr>
            <p:nvPr/>
          </p:nvSpPr>
          <p:spPr bwMode="auto">
            <a:xfrm>
              <a:off x="1592263" y="1304925"/>
              <a:ext cx="0" cy="292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30" name="Line 12"/>
            <p:cNvSpPr>
              <a:spLocks noChangeShapeType="1"/>
            </p:cNvSpPr>
            <p:nvPr/>
          </p:nvSpPr>
          <p:spPr bwMode="auto">
            <a:xfrm>
              <a:off x="1579563" y="2092325"/>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31" name="Freeform 13"/>
            <p:cNvSpPr>
              <a:spLocks/>
            </p:cNvSpPr>
            <p:nvPr/>
          </p:nvSpPr>
          <p:spPr bwMode="auto">
            <a:xfrm>
              <a:off x="957263" y="1870075"/>
              <a:ext cx="306387" cy="674688"/>
            </a:xfrm>
            <a:custGeom>
              <a:avLst/>
              <a:gdLst>
                <a:gd name="T0" fmla="*/ 2147483647 w 193"/>
                <a:gd name="T1" fmla="*/ 2147483647 h 425"/>
                <a:gd name="T2" fmla="*/ 0 w 193"/>
                <a:gd name="T3" fmla="*/ 2147483647 h 425"/>
                <a:gd name="T4" fmla="*/ 0 w 193"/>
                <a:gd name="T5" fmla="*/ 0 h 425"/>
                <a:gd name="T6" fmla="*/ 2147483647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30732" name="Line 14"/>
            <p:cNvSpPr>
              <a:spLocks noChangeShapeType="1"/>
            </p:cNvSpPr>
            <p:nvPr/>
          </p:nvSpPr>
          <p:spPr bwMode="auto">
            <a:xfrm>
              <a:off x="1598613" y="2828925"/>
              <a:ext cx="0" cy="266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28719" name="Rectangle 15"/>
            <p:cNvSpPr>
              <a:spLocks noChangeArrowheads="1"/>
            </p:cNvSpPr>
            <p:nvPr/>
          </p:nvSpPr>
          <p:spPr bwMode="auto">
            <a:xfrm>
              <a:off x="2659063" y="1438275"/>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28720" name="AutoShape 16"/>
            <p:cNvSpPr>
              <a:spLocks noChangeArrowheads="1"/>
            </p:cNvSpPr>
            <p:nvPr/>
          </p:nvSpPr>
          <p:spPr bwMode="auto">
            <a:xfrm>
              <a:off x="2697163" y="2111375"/>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0735" name="Line 17"/>
            <p:cNvSpPr>
              <a:spLocks noChangeShapeType="1"/>
            </p:cNvSpPr>
            <p:nvPr/>
          </p:nvSpPr>
          <p:spPr bwMode="auto">
            <a:xfrm>
              <a:off x="3014663" y="1127125"/>
              <a:ext cx="0" cy="292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36" name="Line 18"/>
            <p:cNvSpPr>
              <a:spLocks noChangeShapeType="1"/>
            </p:cNvSpPr>
            <p:nvPr/>
          </p:nvSpPr>
          <p:spPr bwMode="auto">
            <a:xfrm>
              <a:off x="3001963" y="1914525"/>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37" name="Freeform 19"/>
            <p:cNvSpPr>
              <a:spLocks/>
            </p:cNvSpPr>
            <p:nvPr/>
          </p:nvSpPr>
          <p:spPr bwMode="auto">
            <a:xfrm>
              <a:off x="2379663" y="1692275"/>
              <a:ext cx="306387" cy="674688"/>
            </a:xfrm>
            <a:custGeom>
              <a:avLst/>
              <a:gdLst>
                <a:gd name="T0" fmla="*/ 2147483647 w 193"/>
                <a:gd name="T1" fmla="*/ 2147483647 h 425"/>
                <a:gd name="T2" fmla="*/ 0 w 193"/>
                <a:gd name="T3" fmla="*/ 2147483647 h 425"/>
                <a:gd name="T4" fmla="*/ 0 w 193"/>
                <a:gd name="T5" fmla="*/ 0 h 425"/>
                <a:gd name="T6" fmla="*/ 2147483647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30738" name="Line 20"/>
            <p:cNvSpPr>
              <a:spLocks noChangeShapeType="1"/>
            </p:cNvSpPr>
            <p:nvPr/>
          </p:nvSpPr>
          <p:spPr bwMode="auto">
            <a:xfrm>
              <a:off x="3021013" y="2651125"/>
              <a:ext cx="0" cy="266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28725" name="AutoShape 21"/>
            <p:cNvSpPr>
              <a:spLocks noChangeArrowheads="1"/>
            </p:cNvSpPr>
            <p:nvPr/>
          </p:nvSpPr>
          <p:spPr bwMode="auto">
            <a:xfrm>
              <a:off x="2735263" y="2924175"/>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0740" name="Line 22"/>
            <p:cNvSpPr>
              <a:spLocks noChangeShapeType="1"/>
            </p:cNvSpPr>
            <p:nvPr/>
          </p:nvSpPr>
          <p:spPr bwMode="auto">
            <a:xfrm>
              <a:off x="3059113" y="3425825"/>
              <a:ext cx="0" cy="266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41" name="Freeform 23"/>
            <p:cNvSpPr>
              <a:spLocks/>
            </p:cNvSpPr>
            <p:nvPr/>
          </p:nvSpPr>
          <p:spPr bwMode="auto">
            <a:xfrm>
              <a:off x="2265363" y="1362075"/>
              <a:ext cx="750887" cy="1817688"/>
            </a:xfrm>
            <a:custGeom>
              <a:avLst/>
              <a:gdLst>
                <a:gd name="T0" fmla="*/ 2147483647 w 473"/>
                <a:gd name="T1" fmla="*/ 2147483647 h 1145"/>
                <a:gd name="T2" fmla="*/ 0 w 473"/>
                <a:gd name="T3" fmla="*/ 2147483647 h 1145"/>
                <a:gd name="T4" fmla="*/ 0 w 473"/>
                <a:gd name="T5" fmla="*/ 0 h 1145"/>
                <a:gd name="T6" fmla="*/ 2147483647 w 473"/>
                <a:gd name="T7" fmla="*/ 0 h 1145"/>
                <a:gd name="T8" fmla="*/ 0 60000 65536"/>
                <a:gd name="T9" fmla="*/ 0 60000 65536"/>
                <a:gd name="T10" fmla="*/ 0 60000 65536"/>
                <a:gd name="T11" fmla="*/ 0 60000 65536"/>
                <a:gd name="T12" fmla="*/ 0 w 473"/>
                <a:gd name="T13" fmla="*/ 0 h 1145"/>
                <a:gd name="T14" fmla="*/ 473 w 473"/>
                <a:gd name="T15" fmla="*/ 1145 h 1145"/>
              </a:gdLst>
              <a:ahLst/>
              <a:cxnLst>
                <a:cxn ang="T8">
                  <a:pos x="T0" y="T1"/>
                </a:cxn>
                <a:cxn ang="T9">
                  <a:pos x="T2" y="T3"/>
                </a:cxn>
                <a:cxn ang="T10">
                  <a:pos x="T4" y="T5"/>
                </a:cxn>
                <a:cxn ang="T11">
                  <a:pos x="T6" y="T7"/>
                </a:cxn>
              </a:cxnLst>
              <a:rect l="T12" t="T13" r="T14" b="T15"/>
              <a:pathLst>
                <a:path w="473" h="1145">
                  <a:moveTo>
                    <a:pt x="296" y="1144"/>
                  </a:moveTo>
                  <a:lnTo>
                    <a:pt x="0" y="1144"/>
                  </a:lnTo>
                  <a:lnTo>
                    <a:pt x="0" y="0"/>
                  </a:lnTo>
                  <a:lnTo>
                    <a:pt x="472"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328728" name="Rectangle 24"/>
            <p:cNvSpPr>
              <a:spLocks noChangeArrowheads="1"/>
            </p:cNvSpPr>
            <p:nvPr/>
          </p:nvSpPr>
          <p:spPr bwMode="auto">
            <a:xfrm>
              <a:off x="4386263" y="1235075"/>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28729" name="AutoShape 25"/>
            <p:cNvSpPr>
              <a:spLocks noChangeArrowheads="1"/>
            </p:cNvSpPr>
            <p:nvPr/>
          </p:nvSpPr>
          <p:spPr bwMode="auto">
            <a:xfrm>
              <a:off x="4424363" y="1908175"/>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0744" name="Line 26"/>
            <p:cNvSpPr>
              <a:spLocks noChangeShapeType="1"/>
            </p:cNvSpPr>
            <p:nvPr/>
          </p:nvSpPr>
          <p:spPr bwMode="auto">
            <a:xfrm>
              <a:off x="4741863" y="923925"/>
              <a:ext cx="0" cy="292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45" name="Line 27"/>
            <p:cNvSpPr>
              <a:spLocks noChangeShapeType="1"/>
            </p:cNvSpPr>
            <p:nvPr/>
          </p:nvSpPr>
          <p:spPr bwMode="auto">
            <a:xfrm>
              <a:off x="4729163" y="1711325"/>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46" name="Freeform 28"/>
            <p:cNvSpPr>
              <a:spLocks/>
            </p:cNvSpPr>
            <p:nvPr/>
          </p:nvSpPr>
          <p:spPr bwMode="auto">
            <a:xfrm>
              <a:off x="4106863" y="1489075"/>
              <a:ext cx="306387" cy="674688"/>
            </a:xfrm>
            <a:custGeom>
              <a:avLst/>
              <a:gdLst>
                <a:gd name="T0" fmla="*/ 2147483647 w 193"/>
                <a:gd name="T1" fmla="*/ 2147483647 h 425"/>
                <a:gd name="T2" fmla="*/ 0 w 193"/>
                <a:gd name="T3" fmla="*/ 2147483647 h 425"/>
                <a:gd name="T4" fmla="*/ 0 w 193"/>
                <a:gd name="T5" fmla="*/ 0 h 425"/>
                <a:gd name="T6" fmla="*/ 2147483647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30747" name="Line 29"/>
            <p:cNvSpPr>
              <a:spLocks noChangeShapeType="1"/>
            </p:cNvSpPr>
            <p:nvPr/>
          </p:nvSpPr>
          <p:spPr bwMode="auto">
            <a:xfrm>
              <a:off x="4748213" y="2447925"/>
              <a:ext cx="0" cy="266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28734" name="Rectangle 30"/>
            <p:cNvSpPr>
              <a:spLocks noChangeArrowheads="1"/>
            </p:cNvSpPr>
            <p:nvPr/>
          </p:nvSpPr>
          <p:spPr bwMode="auto">
            <a:xfrm>
              <a:off x="4386263" y="2771775"/>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28735" name="AutoShape 31"/>
            <p:cNvSpPr>
              <a:spLocks noChangeArrowheads="1"/>
            </p:cNvSpPr>
            <p:nvPr/>
          </p:nvSpPr>
          <p:spPr bwMode="auto">
            <a:xfrm>
              <a:off x="4424363" y="3444875"/>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0750" name="Line 32"/>
            <p:cNvSpPr>
              <a:spLocks noChangeShapeType="1"/>
            </p:cNvSpPr>
            <p:nvPr/>
          </p:nvSpPr>
          <p:spPr bwMode="auto">
            <a:xfrm>
              <a:off x="4741863" y="2460625"/>
              <a:ext cx="0" cy="292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51" name="Line 33"/>
            <p:cNvSpPr>
              <a:spLocks noChangeShapeType="1"/>
            </p:cNvSpPr>
            <p:nvPr/>
          </p:nvSpPr>
          <p:spPr bwMode="auto">
            <a:xfrm>
              <a:off x="4729163" y="3248025"/>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52" name="Freeform 34"/>
            <p:cNvSpPr>
              <a:spLocks/>
            </p:cNvSpPr>
            <p:nvPr/>
          </p:nvSpPr>
          <p:spPr bwMode="auto">
            <a:xfrm>
              <a:off x="4106863" y="3025775"/>
              <a:ext cx="306387" cy="674688"/>
            </a:xfrm>
            <a:custGeom>
              <a:avLst/>
              <a:gdLst>
                <a:gd name="T0" fmla="*/ 2147483647 w 193"/>
                <a:gd name="T1" fmla="*/ 2147483647 h 425"/>
                <a:gd name="T2" fmla="*/ 0 w 193"/>
                <a:gd name="T3" fmla="*/ 2147483647 h 425"/>
                <a:gd name="T4" fmla="*/ 0 w 193"/>
                <a:gd name="T5" fmla="*/ 0 h 425"/>
                <a:gd name="T6" fmla="*/ 2147483647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30753" name="Line 35"/>
            <p:cNvSpPr>
              <a:spLocks noChangeShapeType="1"/>
            </p:cNvSpPr>
            <p:nvPr/>
          </p:nvSpPr>
          <p:spPr bwMode="auto">
            <a:xfrm>
              <a:off x="4735513" y="3997325"/>
              <a:ext cx="0" cy="266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28740" name="Rectangle 36"/>
            <p:cNvSpPr>
              <a:spLocks noChangeArrowheads="1"/>
            </p:cNvSpPr>
            <p:nvPr/>
          </p:nvSpPr>
          <p:spPr bwMode="auto">
            <a:xfrm>
              <a:off x="6291263" y="942975"/>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28741" name="AutoShape 37"/>
            <p:cNvSpPr>
              <a:spLocks noChangeArrowheads="1"/>
            </p:cNvSpPr>
            <p:nvPr/>
          </p:nvSpPr>
          <p:spPr bwMode="auto">
            <a:xfrm>
              <a:off x="6329363" y="1616075"/>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0756" name="Line 38"/>
            <p:cNvSpPr>
              <a:spLocks noChangeShapeType="1"/>
            </p:cNvSpPr>
            <p:nvPr/>
          </p:nvSpPr>
          <p:spPr bwMode="auto">
            <a:xfrm>
              <a:off x="6646863" y="631825"/>
              <a:ext cx="0" cy="292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57" name="Line 39"/>
            <p:cNvSpPr>
              <a:spLocks noChangeShapeType="1"/>
            </p:cNvSpPr>
            <p:nvPr/>
          </p:nvSpPr>
          <p:spPr bwMode="auto">
            <a:xfrm>
              <a:off x="6634163" y="1419225"/>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58" name="Freeform 40"/>
            <p:cNvSpPr>
              <a:spLocks/>
            </p:cNvSpPr>
            <p:nvPr/>
          </p:nvSpPr>
          <p:spPr bwMode="auto">
            <a:xfrm>
              <a:off x="6011863" y="1196975"/>
              <a:ext cx="306387" cy="674688"/>
            </a:xfrm>
            <a:custGeom>
              <a:avLst/>
              <a:gdLst>
                <a:gd name="T0" fmla="*/ 2147483647 w 193"/>
                <a:gd name="T1" fmla="*/ 2147483647 h 425"/>
                <a:gd name="T2" fmla="*/ 0 w 193"/>
                <a:gd name="T3" fmla="*/ 2147483647 h 425"/>
                <a:gd name="T4" fmla="*/ 0 w 193"/>
                <a:gd name="T5" fmla="*/ 0 h 425"/>
                <a:gd name="T6" fmla="*/ 2147483647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30759" name="Line 41"/>
            <p:cNvSpPr>
              <a:spLocks noChangeShapeType="1"/>
            </p:cNvSpPr>
            <p:nvPr/>
          </p:nvSpPr>
          <p:spPr bwMode="auto">
            <a:xfrm>
              <a:off x="6653213" y="2155825"/>
              <a:ext cx="0" cy="266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28746" name="Rectangle 42"/>
            <p:cNvSpPr>
              <a:spLocks noChangeArrowheads="1"/>
            </p:cNvSpPr>
            <p:nvPr/>
          </p:nvSpPr>
          <p:spPr bwMode="auto">
            <a:xfrm>
              <a:off x="6291263" y="2505075"/>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28747" name="AutoShape 43"/>
            <p:cNvSpPr>
              <a:spLocks noChangeArrowheads="1"/>
            </p:cNvSpPr>
            <p:nvPr/>
          </p:nvSpPr>
          <p:spPr bwMode="auto">
            <a:xfrm>
              <a:off x="6329363" y="3152775"/>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0762" name="Line 44"/>
            <p:cNvSpPr>
              <a:spLocks noChangeShapeType="1"/>
            </p:cNvSpPr>
            <p:nvPr/>
          </p:nvSpPr>
          <p:spPr bwMode="auto">
            <a:xfrm>
              <a:off x="6646863" y="2168525"/>
              <a:ext cx="0" cy="292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63" name="Line 45"/>
            <p:cNvSpPr>
              <a:spLocks noChangeShapeType="1"/>
            </p:cNvSpPr>
            <p:nvPr/>
          </p:nvSpPr>
          <p:spPr bwMode="auto">
            <a:xfrm>
              <a:off x="6634163" y="2955925"/>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64" name="Freeform 46"/>
            <p:cNvSpPr>
              <a:spLocks/>
            </p:cNvSpPr>
            <p:nvPr/>
          </p:nvSpPr>
          <p:spPr bwMode="auto">
            <a:xfrm>
              <a:off x="5846763" y="1057275"/>
              <a:ext cx="522287" cy="2351088"/>
            </a:xfrm>
            <a:custGeom>
              <a:avLst/>
              <a:gdLst>
                <a:gd name="T0" fmla="*/ 2147483647 w 329"/>
                <a:gd name="T1" fmla="*/ 2147483647 h 1481"/>
                <a:gd name="T2" fmla="*/ 0 w 329"/>
                <a:gd name="T3" fmla="*/ 2147483647 h 1481"/>
                <a:gd name="T4" fmla="*/ 0 w 329"/>
                <a:gd name="T5" fmla="*/ 0 h 1481"/>
                <a:gd name="T6" fmla="*/ 2147483647 w 329"/>
                <a:gd name="T7" fmla="*/ 0 h 1481"/>
                <a:gd name="T8" fmla="*/ 0 60000 65536"/>
                <a:gd name="T9" fmla="*/ 0 60000 65536"/>
                <a:gd name="T10" fmla="*/ 0 60000 65536"/>
                <a:gd name="T11" fmla="*/ 0 60000 65536"/>
                <a:gd name="T12" fmla="*/ 0 w 329"/>
                <a:gd name="T13" fmla="*/ 0 h 1481"/>
                <a:gd name="T14" fmla="*/ 329 w 329"/>
                <a:gd name="T15" fmla="*/ 1481 h 1481"/>
              </a:gdLst>
              <a:ahLst/>
              <a:cxnLst>
                <a:cxn ang="T8">
                  <a:pos x="T0" y="T1"/>
                </a:cxn>
                <a:cxn ang="T9">
                  <a:pos x="T2" y="T3"/>
                </a:cxn>
                <a:cxn ang="T10">
                  <a:pos x="T4" y="T5"/>
                </a:cxn>
                <a:cxn ang="T11">
                  <a:pos x="T6" y="T7"/>
                </a:cxn>
              </a:cxnLst>
              <a:rect l="T12" t="T13" r="T14" b="T15"/>
              <a:pathLst>
                <a:path w="329" h="1481">
                  <a:moveTo>
                    <a:pt x="328" y="1480"/>
                  </a:moveTo>
                  <a:lnTo>
                    <a:pt x="0" y="1480"/>
                  </a:lnTo>
                  <a:lnTo>
                    <a:pt x="0" y="0"/>
                  </a:lnTo>
                  <a:lnTo>
                    <a:pt x="273"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30765" name="Line 47"/>
            <p:cNvSpPr>
              <a:spLocks noChangeShapeType="1"/>
            </p:cNvSpPr>
            <p:nvPr/>
          </p:nvSpPr>
          <p:spPr bwMode="auto">
            <a:xfrm>
              <a:off x="6653213" y="3692525"/>
              <a:ext cx="0" cy="266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66" name="Freeform 48"/>
            <p:cNvSpPr>
              <a:spLocks/>
            </p:cNvSpPr>
            <p:nvPr/>
          </p:nvSpPr>
          <p:spPr bwMode="auto">
            <a:xfrm>
              <a:off x="6926263" y="1870075"/>
              <a:ext cx="534987" cy="1550988"/>
            </a:xfrm>
            <a:custGeom>
              <a:avLst/>
              <a:gdLst>
                <a:gd name="T0" fmla="*/ 0 w 337"/>
                <a:gd name="T1" fmla="*/ 0 h 977"/>
                <a:gd name="T2" fmla="*/ 2147483647 w 337"/>
                <a:gd name="T3" fmla="*/ 0 h 977"/>
                <a:gd name="T4" fmla="*/ 2147483647 w 337"/>
                <a:gd name="T5" fmla="*/ 2147483647 h 977"/>
                <a:gd name="T6" fmla="*/ 2147483647 w 337"/>
                <a:gd name="T7" fmla="*/ 2147483647 h 977"/>
                <a:gd name="T8" fmla="*/ 0 60000 65536"/>
                <a:gd name="T9" fmla="*/ 0 60000 65536"/>
                <a:gd name="T10" fmla="*/ 0 60000 65536"/>
                <a:gd name="T11" fmla="*/ 0 60000 65536"/>
                <a:gd name="T12" fmla="*/ 0 w 337"/>
                <a:gd name="T13" fmla="*/ 0 h 977"/>
                <a:gd name="T14" fmla="*/ 337 w 337"/>
                <a:gd name="T15" fmla="*/ 977 h 977"/>
              </a:gdLst>
              <a:ahLst/>
              <a:cxnLst>
                <a:cxn ang="T8">
                  <a:pos x="T0" y="T1"/>
                </a:cxn>
                <a:cxn ang="T9">
                  <a:pos x="T2" y="T3"/>
                </a:cxn>
                <a:cxn ang="T10">
                  <a:pos x="T4" y="T5"/>
                </a:cxn>
                <a:cxn ang="T11">
                  <a:pos x="T6" y="T7"/>
                </a:cxn>
              </a:cxnLst>
              <a:rect l="T12" t="T13" r="T14" b="T15"/>
              <a:pathLst>
                <a:path w="337" h="977">
                  <a:moveTo>
                    <a:pt x="0" y="0"/>
                  </a:moveTo>
                  <a:lnTo>
                    <a:pt x="336" y="0"/>
                  </a:lnTo>
                  <a:lnTo>
                    <a:pt x="328" y="976"/>
                  </a:lnTo>
                  <a:lnTo>
                    <a:pt x="24" y="97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328753" name="AutoShape 49"/>
            <p:cNvSpPr>
              <a:spLocks noChangeArrowheads="1"/>
            </p:cNvSpPr>
            <p:nvPr/>
          </p:nvSpPr>
          <p:spPr bwMode="auto">
            <a:xfrm>
              <a:off x="6354763" y="3927475"/>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fr-CA"/>
            </a:p>
          </p:txBody>
        </p:sp>
        <p:sp>
          <p:nvSpPr>
            <p:cNvPr id="30768" name="Freeform 50"/>
            <p:cNvSpPr>
              <a:spLocks/>
            </p:cNvSpPr>
            <p:nvPr/>
          </p:nvSpPr>
          <p:spPr bwMode="auto">
            <a:xfrm>
              <a:off x="6951663" y="2746375"/>
              <a:ext cx="801687" cy="1462088"/>
            </a:xfrm>
            <a:custGeom>
              <a:avLst/>
              <a:gdLst>
                <a:gd name="T0" fmla="*/ 0 w 505"/>
                <a:gd name="T1" fmla="*/ 2147483647 h 921"/>
                <a:gd name="T2" fmla="*/ 2147483647 w 505"/>
                <a:gd name="T3" fmla="*/ 2147483647 h 921"/>
                <a:gd name="T4" fmla="*/ 2147483647 w 505"/>
                <a:gd name="T5" fmla="*/ 0 h 921"/>
                <a:gd name="T6" fmla="*/ 2147483647 w 505"/>
                <a:gd name="T7" fmla="*/ 0 h 921"/>
                <a:gd name="T8" fmla="*/ 0 60000 65536"/>
                <a:gd name="T9" fmla="*/ 0 60000 65536"/>
                <a:gd name="T10" fmla="*/ 0 60000 65536"/>
                <a:gd name="T11" fmla="*/ 0 60000 65536"/>
                <a:gd name="T12" fmla="*/ 0 w 505"/>
                <a:gd name="T13" fmla="*/ 0 h 921"/>
                <a:gd name="T14" fmla="*/ 505 w 505"/>
                <a:gd name="T15" fmla="*/ 921 h 921"/>
              </a:gdLst>
              <a:ahLst/>
              <a:cxnLst>
                <a:cxn ang="T8">
                  <a:pos x="T0" y="T1"/>
                </a:cxn>
                <a:cxn ang="T9">
                  <a:pos x="T2" y="T3"/>
                </a:cxn>
                <a:cxn ang="T10">
                  <a:pos x="T4" y="T5"/>
                </a:cxn>
                <a:cxn ang="T11">
                  <a:pos x="T6" y="T7"/>
                </a:cxn>
              </a:cxnLst>
              <a:rect l="T12" t="T13" r="T14" b="T15"/>
              <a:pathLst>
                <a:path w="505" h="921">
                  <a:moveTo>
                    <a:pt x="0" y="920"/>
                  </a:moveTo>
                  <a:lnTo>
                    <a:pt x="504" y="920"/>
                  </a:lnTo>
                  <a:lnTo>
                    <a:pt x="504" y="0"/>
                  </a:lnTo>
                  <a:lnTo>
                    <a:pt x="48"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30769" name="Freeform 51"/>
            <p:cNvSpPr>
              <a:spLocks/>
            </p:cNvSpPr>
            <p:nvPr/>
          </p:nvSpPr>
          <p:spPr bwMode="auto">
            <a:xfrm>
              <a:off x="5668963" y="1539875"/>
              <a:ext cx="954087" cy="2643188"/>
            </a:xfrm>
            <a:custGeom>
              <a:avLst/>
              <a:gdLst>
                <a:gd name="T0" fmla="*/ 2147483647 w 601"/>
                <a:gd name="T1" fmla="*/ 2147483647 h 1665"/>
                <a:gd name="T2" fmla="*/ 0 w 601"/>
                <a:gd name="T3" fmla="*/ 2147483647 h 1665"/>
                <a:gd name="T4" fmla="*/ 2147483647 w 601"/>
                <a:gd name="T5" fmla="*/ 0 h 1665"/>
                <a:gd name="T6" fmla="*/ 2147483647 w 601"/>
                <a:gd name="T7" fmla="*/ 0 h 1665"/>
                <a:gd name="T8" fmla="*/ 0 60000 65536"/>
                <a:gd name="T9" fmla="*/ 0 60000 65536"/>
                <a:gd name="T10" fmla="*/ 0 60000 65536"/>
                <a:gd name="T11" fmla="*/ 0 60000 65536"/>
                <a:gd name="T12" fmla="*/ 0 w 601"/>
                <a:gd name="T13" fmla="*/ 0 h 1665"/>
                <a:gd name="T14" fmla="*/ 601 w 601"/>
                <a:gd name="T15" fmla="*/ 1665 h 1665"/>
              </a:gdLst>
              <a:ahLst/>
              <a:cxnLst>
                <a:cxn ang="T8">
                  <a:pos x="T0" y="T1"/>
                </a:cxn>
                <a:cxn ang="T9">
                  <a:pos x="T2" y="T3"/>
                </a:cxn>
                <a:cxn ang="T10">
                  <a:pos x="T4" y="T5"/>
                </a:cxn>
                <a:cxn ang="T11">
                  <a:pos x="T6" y="T7"/>
                </a:cxn>
              </a:cxnLst>
              <a:rect l="T12" t="T13" r="T14" b="T15"/>
              <a:pathLst>
                <a:path w="601" h="1665">
                  <a:moveTo>
                    <a:pt x="424" y="1664"/>
                  </a:moveTo>
                  <a:lnTo>
                    <a:pt x="0" y="1664"/>
                  </a:lnTo>
                  <a:lnTo>
                    <a:pt x="8" y="0"/>
                  </a:lnTo>
                  <a:lnTo>
                    <a:pt x="600" y="0"/>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CA"/>
            </a:p>
          </p:txBody>
        </p:sp>
        <p:sp>
          <p:nvSpPr>
            <p:cNvPr id="30770" name="Line 52"/>
            <p:cNvSpPr>
              <a:spLocks noChangeShapeType="1"/>
            </p:cNvSpPr>
            <p:nvPr/>
          </p:nvSpPr>
          <p:spPr bwMode="auto">
            <a:xfrm>
              <a:off x="6665913" y="4391025"/>
              <a:ext cx="0" cy="266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p>
          </p:txBody>
        </p:sp>
        <p:sp>
          <p:nvSpPr>
            <p:cNvPr id="30771" name="Rectangle 53"/>
            <p:cNvSpPr>
              <a:spLocks noChangeArrowheads="1"/>
            </p:cNvSpPr>
            <p:nvPr/>
          </p:nvSpPr>
          <p:spPr bwMode="auto">
            <a:xfrm>
              <a:off x="3736975" y="4568825"/>
              <a:ext cx="19446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80000"/>
                </a:lnSpc>
              </a:pPr>
              <a:r>
                <a:rPr lang="fr-CA" altLang="fr-FR" sz="2300" b="1" dirty="0">
                  <a:latin typeface="Helvetica" pitchFamily="34" charset="0"/>
                </a:rPr>
                <a:t>Boucles </a:t>
              </a:r>
            </a:p>
            <a:p>
              <a:pPr algn="ctr">
                <a:lnSpc>
                  <a:spcPct val="80000"/>
                </a:lnSpc>
              </a:pPr>
              <a:r>
                <a:rPr lang="fr-CA" altLang="fr-FR" sz="2300" b="1" dirty="0">
                  <a:latin typeface="Helvetica" pitchFamily="34" charset="0"/>
                </a:rPr>
                <a:t>concaténées</a:t>
              </a:r>
              <a:endParaRPr lang="en-US" altLang="fr-FR" sz="2300" b="1" dirty="0">
                <a:latin typeface="Helvetica" pitchFamily="34" charset="0"/>
              </a:endParaRPr>
            </a:p>
          </p:txBody>
        </p:sp>
        <p:sp>
          <p:nvSpPr>
            <p:cNvPr id="30772" name="Rectangle 54"/>
            <p:cNvSpPr>
              <a:spLocks noChangeArrowheads="1"/>
            </p:cNvSpPr>
            <p:nvPr/>
          </p:nvSpPr>
          <p:spPr bwMode="auto">
            <a:xfrm>
              <a:off x="5607050" y="4749800"/>
              <a:ext cx="238283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80000"/>
                </a:lnSpc>
              </a:pPr>
              <a:r>
                <a:rPr lang="en-US" altLang="fr-FR" sz="2300" b="1">
                  <a:latin typeface="Helvetica" pitchFamily="34" charset="0"/>
                </a:rPr>
                <a:t>Boucles </a:t>
              </a:r>
            </a:p>
            <a:p>
              <a:pPr algn="ctr">
                <a:lnSpc>
                  <a:spcPct val="80000"/>
                </a:lnSpc>
              </a:pPr>
              <a:r>
                <a:rPr lang="fr-CA" altLang="fr-FR" sz="2300" b="1">
                  <a:latin typeface="Helvetica" pitchFamily="34" charset="0"/>
                </a:rPr>
                <a:t>non structurées</a:t>
              </a:r>
              <a:endParaRPr lang="en-US" altLang="fr-FR" sz="2300" b="1">
                <a:latin typeface="Helvetica" pitchFamily="34"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custDataLst>
              <p:tags r:id="rId1"/>
            </p:custDataLst>
          </p:nvPr>
        </p:nvSpPr>
        <p:spPr>
          <a:xfrm>
            <a:off x="228600" y="76200"/>
            <a:ext cx="8843900" cy="1143000"/>
          </a:xfrm>
        </p:spPr>
        <p:txBody>
          <a:bodyPr>
            <a:normAutofit/>
          </a:bodyPr>
          <a:lstStyle/>
          <a:p>
            <a:r>
              <a:rPr lang="fr-CA" altLang="fr-FR" dirty="0"/>
              <a:t>BB – TBM - Simples</a:t>
            </a:r>
          </a:p>
        </p:txBody>
      </p:sp>
      <p:sp>
        <p:nvSpPr>
          <p:cNvPr id="5" name="Espace réservé du contenu 4">
            <a:extLst>
              <a:ext uri="{FF2B5EF4-FFF2-40B4-BE49-F238E27FC236}">
                <a16:creationId xmlns:a16="http://schemas.microsoft.com/office/drawing/2014/main" id="{0FFEF997-3089-40EE-8625-4172E7AD9489}"/>
              </a:ext>
            </a:extLst>
          </p:cNvPr>
          <p:cNvSpPr>
            <a:spLocks noGrp="1"/>
          </p:cNvSpPr>
          <p:nvPr>
            <p:ph idx="1"/>
            <p:custDataLst>
              <p:tags r:id="rId2"/>
            </p:custDataLst>
          </p:nvPr>
        </p:nvSpPr>
        <p:spPr>
          <a:xfrm>
            <a:off x="228600" y="1403874"/>
            <a:ext cx="8686800" cy="4876800"/>
          </a:xfrm>
        </p:spPr>
        <p:txBody>
          <a:bodyPr>
            <a:normAutofit/>
          </a:bodyPr>
          <a:lstStyle/>
          <a:p>
            <a:pPr marL="514350" indent="-514350">
              <a:buFont typeface="+mj-lt"/>
              <a:buAutoNum type="arabicPeriod"/>
            </a:pPr>
            <a:r>
              <a:rPr lang="fr-CA" altLang="fr-FR" dirty="0"/>
              <a:t>Sauter la boucle</a:t>
            </a:r>
          </a:p>
          <a:p>
            <a:pPr marL="514350" indent="-514350">
              <a:buFont typeface="+mj-lt"/>
              <a:buAutoNum type="arabicPeriod"/>
            </a:pPr>
            <a:r>
              <a:rPr lang="fr-CA" altLang="fr-FR" dirty="0"/>
              <a:t>Passer une fois la boucle</a:t>
            </a:r>
          </a:p>
          <a:p>
            <a:pPr marL="514350" indent="-514350">
              <a:buFont typeface="+mj-lt"/>
              <a:buAutoNum type="arabicPeriod"/>
            </a:pPr>
            <a:r>
              <a:rPr lang="fr-CA" altLang="fr-FR" dirty="0"/>
              <a:t>Passer deux fois la boucle</a:t>
            </a:r>
          </a:p>
          <a:p>
            <a:pPr marL="514350" indent="-514350">
              <a:buFont typeface="+mj-lt"/>
              <a:buAutoNum type="arabicPeriod"/>
            </a:pPr>
            <a:r>
              <a:rPr lang="fr-CA" altLang="fr-FR" dirty="0"/>
              <a:t>Passer m fois la boucle (m</a:t>
            </a:r>
            <a:r>
              <a:rPr lang="en-US" altLang="fr-FR" dirty="0"/>
              <a:t>&lt;n</a:t>
            </a:r>
            <a:r>
              <a:rPr lang="fr-CA" altLang="fr-FR" dirty="0"/>
              <a:t>)</a:t>
            </a:r>
          </a:p>
          <a:p>
            <a:pPr marL="514350" indent="-514350">
              <a:buFont typeface="+mj-lt"/>
              <a:buAutoNum type="arabicPeriod"/>
            </a:pPr>
            <a:r>
              <a:rPr lang="fr-CA" altLang="fr-FR" dirty="0"/>
              <a:t>Passer n-1, n, n+1 la boucle</a:t>
            </a:r>
          </a:p>
          <a:p>
            <a:endParaRPr lang="fr-CA" altLang="fr-FR" dirty="0"/>
          </a:p>
          <a:p>
            <a:endParaRPr lang="fr-CA" altLang="fr-FR" dirty="0"/>
          </a:p>
          <a:p>
            <a:endParaRPr lang="fr-CA" dirty="0"/>
          </a:p>
        </p:txBody>
      </p:sp>
      <p:sp>
        <p:nvSpPr>
          <p:cNvPr id="317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CC16DB-E534-46CD-88BD-2F56A2F34D35}" type="slidenum">
              <a:rPr lang="en-US" altLang="en-US" smtClean="0"/>
              <a:pPr/>
              <a:t>38</a:t>
            </a:fld>
            <a:endParaRPr lang="en-US" altLang="en-US"/>
          </a:p>
        </p:txBody>
      </p:sp>
      <p:sp>
        <p:nvSpPr>
          <p:cNvPr id="31749" name="Rectangle 51"/>
          <p:cNvSpPr>
            <a:spLocks noChangeArrowheads="1"/>
          </p:cNvSpPr>
          <p:nvPr>
            <p:custDataLst>
              <p:tags r:id="rId4"/>
            </p:custDataLst>
          </p:nvPr>
        </p:nvSpPr>
        <p:spPr bwMode="auto">
          <a:xfrm>
            <a:off x="287338" y="873125"/>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grpSp>
        <p:nvGrpSpPr>
          <p:cNvPr id="7" name="Groupe 6">
            <a:extLst>
              <a:ext uri="{FF2B5EF4-FFF2-40B4-BE49-F238E27FC236}">
                <a16:creationId xmlns:a16="http://schemas.microsoft.com/office/drawing/2014/main" id="{568ACCAF-F00B-42D8-BE4D-9F824B9EE397}"/>
              </a:ext>
            </a:extLst>
          </p:cNvPr>
          <p:cNvGrpSpPr/>
          <p:nvPr>
            <p:custDataLst>
              <p:tags r:id="rId5"/>
            </p:custDataLst>
          </p:nvPr>
        </p:nvGrpSpPr>
        <p:grpSpPr>
          <a:xfrm>
            <a:off x="107504" y="5224655"/>
            <a:ext cx="2472833" cy="1633345"/>
            <a:chOff x="107504" y="5224655"/>
            <a:chExt cx="2472833" cy="1633345"/>
          </a:xfrm>
        </p:grpSpPr>
        <p:pic>
          <p:nvPicPr>
            <p:cNvPr id="4" name="Image 3">
              <a:extLst>
                <a:ext uri="{FF2B5EF4-FFF2-40B4-BE49-F238E27FC236}">
                  <a16:creationId xmlns:a16="http://schemas.microsoft.com/office/drawing/2014/main" id="{A9F216E1-F671-4609-9ABA-DAFDE3832E13}"/>
                </a:ext>
              </a:extLst>
            </p:cNvPr>
            <p:cNvPicPr>
              <a:picLocks noChangeAspect="1"/>
            </p:cNvPicPr>
            <p:nvPr/>
          </p:nvPicPr>
          <p:blipFill>
            <a:blip r:embed="rId7"/>
            <a:stretch>
              <a:fillRect/>
            </a:stretch>
          </p:blipFill>
          <p:spPr>
            <a:xfrm>
              <a:off x="143508" y="5224655"/>
              <a:ext cx="2436829" cy="1633345"/>
            </a:xfrm>
            <a:prstGeom prst="rect">
              <a:avLst/>
            </a:prstGeom>
          </p:spPr>
        </p:pic>
        <p:sp>
          <p:nvSpPr>
            <p:cNvPr id="6" name="Rectangle 5">
              <a:extLst>
                <a:ext uri="{FF2B5EF4-FFF2-40B4-BE49-F238E27FC236}">
                  <a16:creationId xmlns:a16="http://schemas.microsoft.com/office/drawing/2014/main" id="{16611F0E-A0C1-4A8A-907D-14AFDA10E2D0}"/>
                </a:ext>
              </a:extLst>
            </p:cNvPr>
            <p:cNvSpPr/>
            <p:nvPr/>
          </p:nvSpPr>
          <p:spPr>
            <a:xfrm>
              <a:off x="107504" y="5337212"/>
              <a:ext cx="468052" cy="1019138"/>
            </a:xfrm>
            <a:prstGeom prst="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custDataLst>
              <p:tags r:id="rId1"/>
            </p:custDataLst>
          </p:nvPr>
        </p:nvSpPr>
        <p:spPr>
          <a:xfrm>
            <a:off x="228600" y="76200"/>
            <a:ext cx="8807896" cy="1143000"/>
          </a:xfrm>
        </p:spPr>
        <p:txBody>
          <a:bodyPr>
            <a:normAutofit/>
          </a:bodyPr>
          <a:lstStyle/>
          <a:p>
            <a:r>
              <a:rPr lang="fr-CA" altLang="fr-FR" dirty="0"/>
              <a:t>BB – TBM - Imbriquées</a:t>
            </a:r>
          </a:p>
        </p:txBody>
      </p:sp>
      <p:sp>
        <p:nvSpPr>
          <p:cNvPr id="5" name="Espace réservé du contenu 4">
            <a:extLst>
              <a:ext uri="{FF2B5EF4-FFF2-40B4-BE49-F238E27FC236}">
                <a16:creationId xmlns:a16="http://schemas.microsoft.com/office/drawing/2014/main" id="{0FFEF997-3089-40EE-8625-4172E7AD9489}"/>
              </a:ext>
            </a:extLst>
          </p:cNvPr>
          <p:cNvSpPr>
            <a:spLocks noGrp="1"/>
          </p:cNvSpPr>
          <p:nvPr>
            <p:ph idx="1"/>
            <p:custDataLst>
              <p:tags r:id="rId2"/>
            </p:custDataLst>
          </p:nvPr>
        </p:nvSpPr>
        <p:spPr/>
        <p:txBody>
          <a:bodyPr>
            <a:normAutofit/>
          </a:bodyPr>
          <a:lstStyle/>
          <a:p>
            <a:pPr marL="457200" indent="-457200">
              <a:buFont typeface="+mj-lt"/>
              <a:buAutoNum type="arabicPeriod"/>
            </a:pPr>
            <a:r>
              <a:rPr lang="fr-CA" altLang="fr-FR" sz="2100" dirty="0"/>
              <a:t>Commencez par la boucle la plus profonde. Définissez toutes les autres boucles sur des valeurs minimales.</a:t>
            </a:r>
          </a:p>
          <a:p>
            <a:pPr marL="457200" indent="-457200">
              <a:buFont typeface="+mj-lt"/>
              <a:buAutoNum type="arabicPeriod"/>
            </a:pPr>
            <a:r>
              <a:rPr lang="fr-CA" altLang="fr-FR" sz="2100" dirty="0"/>
              <a:t>Effectuez des tests de boucle simples pour la boucle la plus interne tout en maintenant les boucles externes à leurs valeurs de paramètre d’itération minimum </a:t>
            </a:r>
          </a:p>
          <a:p>
            <a:pPr marL="457200" indent="-457200">
              <a:buFont typeface="+mj-lt"/>
              <a:buAutoNum type="arabicPeriod"/>
            </a:pPr>
            <a:r>
              <a:rPr lang="fr-CA" altLang="fr-FR" sz="2100" dirty="0"/>
              <a:t>Ajoutez d’autres tests pour les valeurs hors limites</a:t>
            </a:r>
          </a:p>
          <a:p>
            <a:pPr marL="457200" indent="-457200">
              <a:buFont typeface="+mj-lt"/>
              <a:buAutoNum type="arabicPeriod"/>
            </a:pPr>
            <a:r>
              <a:rPr lang="fr-CA" altLang="fr-FR" sz="2100" dirty="0"/>
              <a:t>Travaillez vers l’extérieur, en effectuant des tests pour la boucle suivante, mais en gardant toutes les autres boucles externes à des valeurs minimales et les autres boucles imbriquées à des valeurs «typiques»</a:t>
            </a:r>
          </a:p>
          <a:p>
            <a:pPr marL="457200" indent="-457200">
              <a:buFont typeface="+mj-lt"/>
              <a:buAutoNum type="arabicPeriod"/>
            </a:pPr>
            <a:r>
              <a:rPr lang="fr-CA" altLang="fr-FR" sz="2100" dirty="0"/>
              <a:t>Continuez jusqu’à ce que toutes les boucles aient été testées</a:t>
            </a:r>
          </a:p>
          <a:p>
            <a:endParaRPr lang="fr-CA" dirty="0"/>
          </a:p>
        </p:txBody>
      </p:sp>
      <p:sp>
        <p:nvSpPr>
          <p:cNvPr id="317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CC16DB-E534-46CD-88BD-2F56A2F34D35}" type="slidenum">
              <a:rPr lang="en-US" altLang="en-US" smtClean="0"/>
              <a:pPr/>
              <a:t>39</a:t>
            </a:fld>
            <a:endParaRPr lang="en-US" altLang="en-US"/>
          </a:p>
        </p:txBody>
      </p:sp>
      <p:sp>
        <p:nvSpPr>
          <p:cNvPr id="31749" name="Rectangle 51"/>
          <p:cNvSpPr>
            <a:spLocks noChangeArrowheads="1"/>
          </p:cNvSpPr>
          <p:nvPr>
            <p:custDataLst>
              <p:tags r:id="rId4"/>
            </p:custDataLst>
          </p:nvPr>
        </p:nvSpPr>
        <p:spPr bwMode="auto">
          <a:xfrm>
            <a:off x="287338" y="873125"/>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grpSp>
        <p:nvGrpSpPr>
          <p:cNvPr id="10" name="Groupe 9">
            <a:extLst>
              <a:ext uri="{FF2B5EF4-FFF2-40B4-BE49-F238E27FC236}">
                <a16:creationId xmlns:a16="http://schemas.microsoft.com/office/drawing/2014/main" id="{386E2BF6-7F8E-4AB1-96AD-0EC7988E6832}"/>
              </a:ext>
            </a:extLst>
          </p:cNvPr>
          <p:cNvGrpSpPr/>
          <p:nvPr>
            <p:custDataLst>
              <p:tags r:id="rId5"/>
            </p:custDataLst>
          </p:nvPr>
        </p:nvGrpSpPr>
        <p:grpSpPr>
          <a:xfrm>
            <a:off x="143508" y="5224655"/>
            <a:ext cx="2436829" cy="1633345"/>
            <a:chOff x="143508" y="5224655"/>
            <a:chExt cx="2436829" cy="1633345"/>
          </a:xfrm>
        </p:grpSpPr>
        <p:pic>
          <p:nvPicPr>
            <p:cNvPr id="11" name="Image 10">
              <a:extLst>
                <a:ext uri="{FF2B5EF4-FFF2-40B4-BE49-F238E27FC236}">
                  <a16:creationId xmlns:a16="http://schemas.microsoft.com/office/drawing/2014/main" id="{1EEB03CA-B699-4098-BC6B-459FA92B51ED}"/>
                </a:ext>
              </a:extLst>
            </p:cNvPr>
            <p:cNvPicPr>
              <a:picLocks noChangeAspect="1"/>
            </p:cNvPicPr>
            <p:nvPr/>
          </p:nvPicPr>
          <p:blipFill>
            <a:blip r:embed="rId7"/>
            <a:stretch>
              <a:fillRect/>
            </a:stretch>
          </p:blipFill>
          <p:spPr>
            <a:xfrm>
              <a:off x="143508" y="5224655"/>
              <a:ext cx="2436829" cy="1633345"/>
            </a:xfrm>
            <a:prstGeom prst="rect">
              <a:avLst/>
            </a:prstGeom>
          </p:spPr>
        </p:pic>
        <p:sp>
          <p:nvSpPr>
            <p:cNvPr id="12" name="Rectangle 11">
              <a:extLst>
                <a:ext uri="{FF2B5EF4-FFF2-40B4-BE49-F238E27FC236}">
                  <a16:creationId xmlns:a16="http://schemas.microsoft.com/office/drawing/2014/main" id="{CAC0DACD-3D17-4A2A-922C-03E629D5CB8F}"/>
                </a:ext>
              </a:extLst>
            </p:cNvPr>
            <p:cNvSpPr/>
            <p:nvPr/>
          </p:nvSpPr>
          <p:spPr>
            <a:xfrm>
              <a:off x="611560" y="5297244"/>
              <a:ext cx="540060" cy="1300108"/>
            </a:xfrm>
            <a:prstGeom prst="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1866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fontScale="90000"/>
          </a:bodyPr>
          <a:lstStyle/>
          <a:p>
            <a:r>
              <a:rPr lang="fr-CA" altLang="fr-FR" dirty="0"/>
              <a:t>Approche de la stratégie de test</a:t>
            </a:r>
            <a:endParaRPr lang="fr-CA" dirty="0"/>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4</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4"/>
            <a:ext cx="8686800" cy="4257374"/>
          </a:xfrm>
        </p:spPr>
        <p:txBody>
          <a:bodyPr>
            <a:normAutofit/>
          </a:bodyPr>
          <a:lstStyle/>
          <a:p>
            <a:r>
              <a:rPr lang="fr-CA" altLang="fr-FR" sz="2400" dirty="0"/>
              <a:t>Vous devez effectuer des revues techniques efficaces afin d’éliminer de nombreuses erreurs avant le début des tests</a:t>
            </a:r>
          </a:p>
          <a:p>
            <a:r>
              <a:rPr lang="fr-CA" altLang="fr-FR" sz="2400" dirty="0"/>
              <a:t>Les tests commencent au niveau des composants et travaillent «vers l’extérieur» vers l’intégration de l’ensemble du système</a:t>
            </a:r>
          </a:p>
          <a:p>
            <a:r>
              <a:rPr lang="fr-CA" altLang="fr-FR" sz="2400" dirty="0"/>
              <a:t>Différentes techniques de test sont appropriées pour différentes approches de génie logiciel et à différents moments</a:t>
            </a:r>
          </a:p>
          <a:p>
            <a:r>
              <a:rPr lang="fr-CA" altLang="fr-FR" sz="2400" dirty="0"/>
              <a:t>Les tests sont menés par le développeur du logiciel et (pour les grands projets) un groupe de test indépendant</a:t>
            </a:r>
          </a:p>
          <a:p>
            <a:r>
              <a:rPr lang="fr-CA" altLang="fr-FR" sz="2400" dirty="0"/>
              <a:t>Les tests et le débogage sont des activités différentes, mais le débogage doit être pris en compte dans toute stratégie de test</a:t>
            </a:r>
          </a:p>
        </p:txBody>
      </p:sp>
    </p:spTree>
    <p:extLst>
      <p:ext uri="{BB962C8B-B14F-4D97-AF65-F5344CB8AC3E}">
        <p14:creationId xmlns:p14="http://schemas.microsoft.com/office/powerpoint/2010/main" val="3116874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custDataLst>
              <p:tags r:id="rId1"/>
            </p:custDataLst>
          </p:nvPr>
        </p:nvSpPr>
        <p:spPr>
          <a:xfrm>
            <a:off x="228600" y="76200"/>
            <a:ext cx="8678732" cy="1143000"/>
          </a:xfrm>
        </p:spPr>
        <p:txBody>
          <a:bodyPr>
            <a:normAutofit/>
          </a:bodyPr>
          <a:lstStyle/>
          <a:p>
            <a:r>
              <a:rPr lang="fr-CA" altLang="fr-FR" dirty="0"/>
              <a:t>BB – TBM - Concaténées</a:t>
            </a:r>
          </a:p>
        </p:txBody>
      </p:sp>
      <p:sp>
        <p:nvSpPr>
          <p:cNvPr id="5" name="Espace réservé du contenu 4">
            <a:extLst>
              <a:ext uri="{FF2B5EF4-FFF2-40B4-BE49-F238E27FC236}">
                <a16:creationId xmlns:a16="http://schemas.microsoft.com/office/drawing/2014/main" id="{0FFEF997-3089-40EE-8625-4172E7AD9489}"/>
              </a:ext>
            </a:extLst>
          </p:cNvPr>
          <p:cNvSpPr>
            <a:spLocks noGrp="1"/>
          </p:cNvSpPr>
          <p:nvPr>
            <p:ph idx="1"/>
            <p:custDataLst>
              <p:tags r:id="rId2"/>
            </p:custDataLst>
          </p:nvPr>
        </p:nvSpPr>
        <p:spPr/>
        <p:txBody>
          <a:bodyPr>
            <a:normAutofit/>
          </a:bodyPr>
          <a:lstStyle/>
          <a:p>
            <a:r>
              <a:rPr lang="fr-CA" altLang="fr-FR" dirty="0"/>
              <a:t>Si les boucles sont indépendantes</a:t>
            </a:r>
          </a:p>
          <a:p>
            <a:pPr lvl="1"/>
            <a:r>
              <a:rPr lang="fr-CA" altLang="fr-FR" dirty="0"/>
              <a:t>les traiter comme des boucles simples </a:t>
            </a:r>
          </a:p>
          <a:p>
            <a:r>
              <a:rPr lang="fr-CA" altLang="fr-FR" dirty="0"/>
              <a:t>Sinon </a:t>
            </a:r>
          </a:p>
          <a:p>
            <a:pPr lvl="1"/>
            <a:r>
              <a:rPr lang="fr-CA" altLang="fr-FR" dirty="0"/>
              <a:t>les traiter comme des boucles imbriquées</a:t>
            </a:r>
          </a:p>
          <a:p>
            <a:endParaRPr lang="fr-CA" altLang="fr-FR" dirty="0"/>
          </a:p>
          <a:p>
            <a:endParaRPr lang="fr-CA" altLang="fr-FR" dirty="0"/>
          </a:p>
          <a:p>
            <a:endParaRPr lang="fr-CA" dirty="0"/>
          </a:p>
        </p:txBody>
      </p:sp>
      <p:sp>
        <p:nvSpPr>
          <p:cNvPr id="317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CC16DB-E534-46CD-88BD-2F56A2F34D35}" type="slidenum">
              <a:rPr lang="en-US" altLang="en-US" smtClean="0"/>
              <a:pPr/>
              <a:t>40</a:t>
            </a:fld>
            <a:endParaRPr lang="en-US" altLang="en-US"/>
          </a:p>
        </p:txBody>
      </p:sp>
      <p:sp>
        <p:nvSpPr>
          <p:cNvPr id="31749" name="Rectangle 51"/>
          <p:cNvSpPr>
            <a:spLocks noChangeArrowheads="1"/>
          </p:cNvSpPr>
          <p:nvPr>
            <p:custDataLst>
              <p:tags r:id="rId4"/>
            </p:custDataLst>
          </p:nvPr>
        </p:nvSpPr>
        <p:spPr bwMode="auto">
          <a:xfrm>
            <a:off x="287338" y="873125"/>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grpSp>
        <p:nvGrpSpPr>
          <p:cNvPr id="6" name="Groupe 5">
            <a:extLst>
              <a:ext uri="{FF2B5EF4-FFF2-40B4-BE49-F238E27FC236}">
                <a16:creationId xmlns:a16="http://schemas.microsoft.com/office/drawing/2014/main" id="{E5FBF3F5-3AFD-49A7-BFE0-EC96024A1948}"/>
              </a:ext>
            </a:extLst>
          </p:cNvPr>
          <p:cNvGrpSpPr/>
          <p:nvPr>
            <p:custDataLst>
              <p:tags r:id="rId5"/>
            </p:custDataLst>
          </p:nvPr>
        </p:nvGrpSpPr>
        <p:grpSpPr>
          <a:xfrm>
            <a:off x="143508" y="5224655"/>
            <a:ext cx="2436829" cy="1633345"/>
            <a:chOff x="143508" y="5224655"/>
            <a:chExt cx="2436829" cy="1633345"/>
          </a:xfrm>
        </p:grpSpPr>
        <p:pic>
          <p:nvPicPr>
            <p:cNvPr id="7" name="Image 6">
              <a:extLst>
                <a:ext uri="{FF2B5EF4-FFF2-40B4-BE49-F238E27FC236}">
                  <a16:creationId xmlns:a16="http://schemas.microsoft.com/office/drawing/2014/main" id="{AF9E3AC7-0B1A-4A9D-A390-3F50056D1AE2}"/>
                </a:ext>
              </a:extLst>
            </p:cNvPr>
            <p:cNvPicPr>
              <a:picLocks noChangeAspect="1"/>
            </p:cNvPicPr>
            <p:nvPr/>
          </p:nvPicPr>
          <p:blipFill>
            <a:blip r:embed="rId7"/>
            <a:stretch>
              <a:fillRect/>
            </a:stretch>
          </p:blipFill>
          <p:spPr>
            <a:xfrm>
              <a:off x="143508" y="5224655"/>
              <a:ext cx="2436829" cy="1633345"/>
            </a:xfrm>
            <a:prstGeom prst="rect">
              <a:avLst/>
            </a:prstGeom>
          </p:spPr>
        </p:pic>
        <p:sp>
          <p:nvSpPr>
            <p:cNvPr id="8" name="Rectangle 7">
              <a:extLst>
                <a:ext uri="{FF2B5EF4-FFF2-40B4-BE49-F238E27FC236}">
                  <a16:creationId xmlns:a16="http://schemas.microsoft.com/office/drawing/2014/main" id="{0583DFF9-C5F0-4780-9BC5-08C4B513E6CB}"/>
                </a:ext>
              </a:extLst>
            </p:cNvPr>
            <p:cNvSpPr/>
            <p:nvPr/>
          </p:nvSpPr>
          <p:spPr>
            <a:xfrm>
              <a:off x="1151620" y="5292917"/>
              <a:ext cx="635792" cy="1496820"/>
            </a:xfrm>
            <a:prstGeom prst="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370490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custDataLst>
              <p:tags r:id="rId1"/>
            </p:custDataLst>
          </p:nvPr>
        </p:nvSpPr>
        <p:spPr>
          <a:xfrm>
            <a:off x="228600" y="76200"/>
            <a:ext cx="8678732" cy="1143000"/>
          </a:xfrm>
        </p:spPr>
        <p:txBody>
          <a:bodyPr>
            <a:normAutofit/>
          </a:bodyPr>
          <a:lstStyle/>
          <a:p>
            <a:r>
              <a:rPr lang="fr-CA" altLang="fr-FR" dirty="0"/>
              <a:t>BB – TBM - Non structurées</a:t>
            </a:r>
          </a:p>
        </p:txBody>
      </p:sp>
      <p:sp>
        <p:nvSpPr>
          <p:cNvPr id="5" name="Espace réservé du contenu 4">
            <a:extLst>
              <a:ext uri="{FF2B5EF4-FFF2-40B4-BE49-F238E27FC236}">
                <a16:creationId xmlns:a16="http://schemas.microsoft.com/office/drawing/2014/main" id="{0FFEF997-3089-40EE-8625-4172E7AD9489}"/>
              </a:ext>
            </a:extLst>
          </p:cNvPr>
          <p:cNvSpPr>
            <a:spLocks noGrp="1"/>
          </p:cNvSpPr>
          <p:nvPr>
            <p:ph idx="1"/>
            <p:custDataLst>
              <p:tags r:id="rId2"/>
            </p:custDataLst>
          </p:nvPr>
        </p:nvSpPr>
        <p:spPr/>
        <p:txBody>
          <a:bodyPr>
            <a:normAutofit/>
          </a:bodyPr>
          <a:lstStyle/>
          <a:p>
            <a:r>
              <a:rPr lang="fr-FR" dirty="0"/>
              <a:t>Renvoyer le programmeur, le concepteur …</a:t>
            </a:r>
          </a:p>
          <a:p>
            <a:r>
              <a:rPr lang="fr-FR" dirty="0"/>
              <a:t>Brûler le code </a:t>
            </a:r>
          </a:p>
          <a:p>
            <a:r>
              <a:rPr lang="fr-FR" dirty="0"/>
              <a:t>Recoder à partir de la conception</a:t>
            </a:r>
            <a:endParaRPr lang="fr-CA" altLang="fr-FR" dirty="0"/>
          </a:p>
          <a:p>
            <a:endParaRPr lang="fr-CA" dirty="0"/>
          </a:p>
        </p:txBody>
      </p:sp>
      <p:sp>
        <p:nvSpPr>
          <p:cNvPr id="317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CC16DB-E534-46CD-88BD-2F56A2F34D35}" type="slidenum">
              <a:rPr lang="en-US" altLang="en-US" smtClean="0"/>
              <a:pPr/>
              <a:t>41</a:t>
            </a:fld>
            <a:endParaRPr lang="en-US" altLang="en-US"/>
          </a:p>
        </p:txBody>
      </p:sp>
      <p:sp>
        <p:nvSpPr>
          <p:cNvPr id="31749" name="Rectangle 51"/>
          <p:cNvSpPr>
            <a:spLocks noChangeArrowheads="1"/>
          </p:cNvSpPr>
          <p:nvPr>
            <p:custDataLst>
              <p:tags r:id="rId4"/>
            </p:custDataLst>
          </p:nvPr>
        </p:nvSpPr>
        <p:spPr bwMode="auto">
          <a:xfrm>
            <a:off x="287338" y="873125"/>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grpSp>
        <p:nvGrpSpPr>
          <p:cNvPr id="6" name="Groupe 5">
            <a:extLst>
              <a:ext uri="{FF2B5EF4-FFF2-40B4-BE49-F238E27FC236}">
                <a16:creationId xmlns:a16="http://schemas.microsoft.com/office/drawing/2014/main" id="{E5FBF3F5-3AFD-49A7-BFE0-EC96024A1948}"/>
              </a:ext>
            </a:extLst>
          </p:cNvPr>
          <p:cNvGrpSpPr/>
          <p:nvPr>
            <p:custDataLst>
              <p:tags r:id="rId5"/>
            </p:custDataLst>
          </p:nvPr>
        </p:nvGrpSpPr>
        <p:grpSpPr>
          <a:xfrm>
            <a:off x="143508" y="5185386"/>
            <a:ext cx="2436829" cy="1672614"/>
            <a:chOff x="143508" y="5185386"/>
            <a:chExt cx="2436829" cy="1672614"/>
          </a:xfrm>
        </p:grpSpPr>
        <p:pic>
          <p:nvPicPr>
            <p:cNvPr id="7" name="Image 6">
              <a:extLst>
                <a:ext uri="{FF2B5EF4-FFF2-40B4-BE49-F238E27FC236}">
                  <a16:creationId xmlns:a16="http://schemas.microsoft.com/office/drawing/2014/main" id="{AF9E3AC7-0B1A-4A9D-A390-3F50056D1AE2}"/>
                </a:ext>
              </a:extLst>
            </p:cNvPr>
            <p:cNvPicPr>
              <a:picLocks noChangeAspect="1"/>
            </p:cNvPicPr>
            <p:nvPr/>
          </p:nvPicPr>
          <p:blipFill>
            <a:blip r:embed="rId9"/>
            <a:stretch>
              <a:fillRect/>
            </a:stretch>
          </p:blipFill>
          <p:spPr>
            <a:xfrm>
              <a:off x="143508" y="5224655"/>
              <a:ext cx="2436829" cy="1633345"/>
            </a:xfrm>
            <a:prstGeom prst="rect">
              <a:avLst/>
            </a:prstGeom>
          </p:spPr>
        </p:pic>
        <p:sp>
          <p:nvSpPr>
            <p:cNvPr id="8" name="Rectangle 7">
              <a:extLst>
                <a:ext uri="{FF2B5EF4-FFF2-40B4-BE49-F238E27FC236}">
                  <a16:creationId xmlns:a16="http://schemas.microsoft.com/office/drawing/2014/main" id="{0583DFF9-C5F0-4780-9BC5-08C4B513E6CB}"/>
                </a:ext>
              </a:extLst>
            </p:cNvPr>
            <p:cNvSpPr/>
            <p:nvPr/>
          </p:nvSpPr>
          <p:spPr>
            <a:xfrm>
              <a:off x="1727683" y="5185386"/>
              <a:ext cx="852653" cy="1672613"/>
            </a:xfrm>
            <a:prstGeom prst="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grpSp>
      <p:pic>
        <p:nvPicPr>
          <p:cNvPr id="3" name="Image 2">
            <a:extLst>
              <a:ext uri="{FF2B5EF4-FFF2-40B4-BE49-F238E27FC236}">
                <a16:creationId xmlns:a16="http://schemas.microsoft.com/office/drawing/2014/main" id="{F6586521-5EEE-404A-80D8-762E6685E79A}"/>
              </a:ext>
            </a:extLst>
          </p:cNvPr>
          <p:cNvPicPr>
            <a:picLocks noChangeAspect="1"/>
          </p:cNvPicPr>
          <p:nvPr>
            <p:custDataLst>
              <p:tags r:id="rId6"/>
            </p:custDataLst>
          </p:nvPr>
        </p:nvPicPr>
        <p:blipFill>
          <a:blip r:embed="rId10">
            <a:extLst>
              <a:ext uri="{28A0092B-C50C-407E-A947-70E740481C1C}">
                <a14:useLocalDpi xmlns:a14="http://schemas.microsoft.com/office/drawing/2010/main" val="0"/>
              </a:ext>
            </a:extLst>
          </a:blip>
          <a:stretch>
            <a:fillRect/>
          </a:stretch>
        </p:blipFill>
        <p:spPr>
          <a:xfrm>
            <a:off x="4751029" y="3427841"/>
            <a:ext cx="2771775" cy="2581275"/>
          </a:xfrm>
          <a:prstGeom prst="rect">
            <a:avLst/>
          </a:prstGeom>
        </p:spPr>
      </p:pic>
      <p:sp>
        <p:nvSpPr>
          <p:cNvPr id="4" name="Rectangle 3">
            <a:extLst>
              <a:ext uri="{FF2B5EF4-FFF2-40B4-BE49-F238E27FC236}">
                <a16:creationId xmlns:a16="http://schemas.microsoft.com/office/drawing/2014/main" id="{8E154627-8AF9-46EB-99EE-760057081D23}"/>
              </a:ext>
            </a:extLst>
          </p:cNvPr>
          <p:cNvSpPr/>
          <p:nvPr>
            <p:custDataLst>
              <p:tags r:id="rId7"/>
            </p:custDataLst>
          </p:nvPr>
        </p:nvSpPr>
        <p:spPr>
          <a:xfrm>
            <a:off x="4751028" y="5855227"/>
            <a:ext cx="4572000" cy="307777"/>
          </a:xfrm>
          <a:prstGeom prst="rect">
            <a:avLst/>
          </a:prstGeom>
        </p:spPr>
        <p:txBody>
          <a:bodyPr>
            <a:spAutoFit/>
          </a:bodyPr>
          <a:lstStyle/>
          <a:p>
            <a:r>
              <a:rPr lang="fr-CA" sz="1400" dirty="0">
                <a:latin typeface="Arial Narrow" panose="020B0606020202030204" pitchFamily="34" charset="0"/>
              </a:rPr>
              <a:t>http://www.yitsplace.com/Programming/images/SW_str2.gif</a:t>
            </a:r>
          </a:p>
        </p:txBody>
      </p:sp>
    </p:spTree>
    <p:extLst>
      <p:ext uri="{BB962C8B-B14F-4D97-AF65-F5344CB8AC3E}">
        <p14:creationId xmlns:p14="http://schemas.microsoft.com/office/powerpoint/2010/main" val="1294995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custDataLst>
              <p:tags r:id="rId1"/>
            </p:custDataLst>
          </p:nvPr>
        </p:nvSpPr>
        <p:spPr>
          <a:xfrm>
            <a:off x="228600" y="76200"/>
            <a:ext cx="7239000" cy="1143000"/>
          </a:xfrm>
        </p:spPr>
        <p:txBody>
          <a:bodyPr/>
          <a:lstStyle/>
          <a:p>
            <a:r>
              <a:rPr lang="fr-CA" altLang="fr-FR" dirty="0"/>
              <a:t>Tests de boîte noire (BN)</a:t>
            </a:r>
            <a:endParaRPr lang="en-US" altLang="fr-FR" dirty="0"/>
          </a:p>
        </p:txBody>
      </p:sp>
      <p:sp>
        <p:nvSpPr>
          <p:cNvPr id="3277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BDD528-6828-4353-9F1E-CB71728DB98D}" type="slidenum">
              <a:rPr lang="en-US" altLang="en-US" smtClean="0">
                <a:latin typeface="+mj-lt"/>
              </a:rPr>
              <a:pPr/>
              <a:t>42</a:t>
            </a:fld>
            <a:endParaRPr lang="en-US" altLang="en-US">
              <a:latin typeface="+mj-lt"/>
            </a:endParaRPr>
          </a:p>
        </p:txBody>
      </p:sp>
      <p:grpSp>
        <p:nvGrpSpPr>
          <p:cNvPr id="6" name="Groupe 5">
            <a:extLst>
              <a:ext uri="{FF2B5EF4-FFF2-40B4-BE49-F238E27FC236}">
                <a16:creationId xmlns:a16="http://schemas.microsoft.com/office/drawing/2014/main" id="{638A8130-8E72-4633-8D7D-B3AABEA2884E}"/>
              </a:ext>
            </a:extLst>
          </p:cNvPr>
          <p:cNvGrpSpPr/>
          <p:nvPr>
            <p:custDataLst>
              <p:tags r:id="rId3"/>
            </p:custDataLst>
          </p:nvPr>
        </p:nvGrpSpPr>
        <p:grpSpPr>
          <a:xfrm>
            <a:off x="1997157" y="2204864"/>
            <a:ext cx="5314131" cy="3719513"/>
            <a:chOff x="1835150" y="1352550"/>
            <a:chExt cx="5314131" cy="3719513"/>
          </a:xfrm>
        </p:grpSpPr>
        <p:grpSp>
          <p:nvGrpSpPr>
            <p:cNvPr id="32773" name="Group 4"/>
            <p:cNvGrpSpPr>
              <a:grpSpLocks/>
            </p:cNvGrpSpPr>
            <p:nvPr/>
          </p:nvGrpSpPr>
          <p:grpSpPr bwMode="auto">
            <a:xfrm>
              <a:off x="5543550" y="1790700"/>
              <a:ext cx="1206500" cy="1158875"/>
              <a:chOff x="3808" y="1163"/>
              <a:chExt cx="760" cy="730"/>
            </a:xfrm>
          </p:grpSpPr>
          <p:sp>
            <p:nvSpPr>
              <p:cNvPr id="32798" name="Freeform 5"/>
              <p:cNvSpPr>
                <a:spLocks/>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99" name="Freeform 6"/>
              <p:cNvSpPr>
                <a:spLocks/>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800" name="Freeform 7"/>
              <p:cNvSpPr>
                <a:spLocks/>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801" name="Freeform 8"/>
              <p:cNvSpPr>
                <a:spLocks/>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802" name="Freeform 9"/>
              <p:cNvSpPr>
                <a:spLocks/>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grpSp>
        <p:grpSp>
          <p:nvGrpSpPr>
            <p:cNvPr id="32774" name="Group 10"/>
            <p:cNvGrpSpPr>
              <a:grpSpLocks/>
            </p:cNvGrpSpPr>
            <p:nvPr/>
          </p:nvGrpSpPr>
          <p:grpSpPr bwMode="auto">
            <a:xfrm>
              <a:off x="4064000" y="3805238"/>
              <a:ext cx="889000" cy="1266825"/>
              <a:chOff x="2876" y="2432"/>
              <a:chExt cx="560" cy="798"/>
            </a:xfrm>
          </p:grpSpPr>
          <p:sp>
            <p:nvSpPr>
              <p:cNvPr id="32795" name="Freeform 11"/>
              <p:cNvSpPr>
                <a:spLocks/>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 name="T15" fmla="*/ 0 w 60"/>
                  <a:gd name="T16" fmla="*/ 0 h 496"/>
                  <a:gd name="T17" fmla="*/ 60 w 60"/>
                  <a:gd name="T18" fmla="*/ 496 h 496"/>
                </a:gdLst>
                <a:ahLst/>
                <a:cxnLst>
                  <a:cxn ang="T10">
                    <a:pos x="T0" y="T1"/>
                  </a:cxn>
                  <a:cxn ang="T11">
                    <a:pos x="T2" y="T3"/>
                  </a:cxn>
                  <a:cxn ang="T12">
                    <a:pos x="T4" y="T5"/>
                  </a:cxn>
                  <a:cxn ang="T13">
                    <a:pos x="T6" y="T7"/>
                  </a:cxn>
                  <a:cxn ang="T14">
                    <a:pos x="T8" y="T9"/>
                  </a:cxn>
                </a:cxnLst>
                <a:rect l="T15" t="T16" r="T17" b="T18"/>
                <a:pathLst>
                  <a:path w="60" h="496">
                    <a:moveTo>
                      <a:pt x="59" y="495"/>
                    </a:moveTo>
                    <a:lnTo>
                      <a:pt x="59" y="33"/>
                    </a:lnTo>
                    <a:lnTo>
                      <a:pt x="0" y="0"/>
                    </a:lnTo>
                    <a:lnTo>
                      <a:pt x="0" y="429"/>
                    </a:lnTo>
                    <a:lnTo>
                      <a:pt x="59" y="495"/>
                    </a:lnTo>
                  </a:path>
                </a:pathLst>
              </a:custGeom>
              <a:solidFill>
                <a:srgbClr val="0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96" name="Freeform 12"/>
              <p:cNvSpPr>
                <a:spLocks/>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 name="T24" fmla="*/ 0 w 493"/>
                  <a:gd name="T25" fmla="*/ 0 h 764"/>
                  <a:gd name="T26" fmla="*/ 493 w 493"/>
                  <a:gd name="T27" fmla="*/ 764 h 7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97" name="Freeform 13"/>
              <p:cNvSpPr>
                <a:spLocks/>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 name="T15" fmla="*/ 0 w 294"/>
                  <a:gd name="T16" fmla="*/ 0 h 396"/>
                  <a:gd name="T17" fmla="*/ 294 w 294"/>
                  <a:gd name="T18" fmla="*/ 396 h 396"/>
                </a:gdLst>
                <a:ahLst/>
                <a:cxnLst>
                  <a:cxn ang="T10">
                    <a:pos x="T0" y="T1"/>
                  </a:cxn>
                  <a:cxn ang="T11">
                    <a:pos x="T2" y="T3"/>
                  </a:cxn>
                  <a:cxn ang="T12">
                    <a:pos x="T4" y="T5"/>
                  </a:cxn>
                  <a:cxn ang="T13">
                    <a:pos x="T6" y="T7"/>
                  </a:cxn>
                  <a:cxn ang="T14">
                    <a:pos x="T8" y="T9"/>
                  </a:cxn>
                </a:cxnLst>
                <a:rect l="T15" t="T16" r="T17" b="T18"/>
                <a:pathLst>
                  <a:path w="294" h="396">
                    <a:moveTo>
                      <a:pt x="65" y="395"/>
                    </a:moveTo>
                    <a:lnTo>
                      <a:pt x="0" y="362"/>
                    </a:lnTo>
                    <a:lnTo>
                      <a:pt x="228" y="0"/>
                    </a:lnTo>
                    <a:lnTo>
                      <a:pt x="293" y="33"/>
                    </a:lnTo>
                    <a:lnTo>
                      <a:pt x="65" y="395"/>
                    </a:lnTo>
                  </a:path>
                </a:pathLst>
              </a:custGeom>
              <a:solidFill>
                <a:srgbClr val="00B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grpSp>
        <p:grpSp>
          <p:nvGrpSpPr>
            <p:cNvPr id="32775" name="Group 14"/>
            <p:cNvGrpSpPr>
              <a:grpSpLocks/>
            </p:cNvGrpSpPr>
            <p:nvPr/>
          </p:nvGrpSpPr>
          <p:grpSpPr bwMode="auto">
            <a:xfrm>
              <a:off x="2663825" y="1989138"/>
              <a:ext cx="3062288" cy="2330450"/>
              <a:chOff x="1994" y="1288"/>
              <a:chExt cx="1929" cy="1468"/>
            </a:xfrm>
          </p:grpSpPr>
          <p:sp>
            <p:nvSpPr>
              <p:cNvPr id="32792" name="Freeform 15"/>
              <p:cNvSpPr>
                <a:spLocks/>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 name="T15" fmla="*/ 0 w 394"/>
                  <a:gd name="T16" fmla="*/ 0 h 898"/>
                  <a:gd name="T17" fmla="*/ 394 w 394"/>
                  <a:gd name="T18" fmla="*/ 898 h 898"/>
                </a:gdLst>
                <a:ahLst/>
                <a:cxnLst>
                  <a:cxn ang="T10">
                    <a:pos x="T0" y="T1"/>
                  </a:cxn>
                  <a:cxn ang="T11">
                    <a:pos x="T2" y="T3"/>
                  </a:cxn>
                  <a:cxn ang="T12">
                    <a:pos x="T4" y="T5"/>
                  </a:cxn>
                  <a:cxn ang="T13">
                    <a:pos x="T6" y="T7"/>
                  </a:cxn>
                  <a:cxn ang="T14">
                    <a:pos x="T8" y="T9"/>
                  </a:cxn>
                </a:cxnLst>
                <a:rect l="T15" t="T16" r="T17" b="T18"/>
                <a:pathLst>
                  <a:path w="394" h="898">
                    <a:moveTo>
                      <a:pt x="0" y="0"/>
                    </a:moveTo>
                    <a:lnTo>
                      <a:pt x="393" y="232"/>
                    </a:lnTo>
                    <a:lnTo>
                      <a:pt x="393" y="897"/>
                    </a:lnTo>
                    <a:lnTo>
                      <a:pt x="0" y="664"/>
                    </a:lnTo>
                    <a:lnTo>
                      <a:pt x="0" y="0"/>
                    </a:lnTo>
                  </a:path>
                </a:pathLst>
              </a:custGeom>
              <a:solidFill>
                <a:srgbClr val="8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93" name="Freeform 16"/>
              <p:cNvSpPr>
                <a:spLocks/>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 name="T15" fmla="*/ 0 w 1929"/>
                  <a:gd name="T16" fmla="*/ 0 h 797"/>
                  <a:gd name="T17" fmla="*/ 1929 w 1929"/>
                  <a:gd name="T18" fmla="*/ 797 h 797"/>
                </a:gdLst>
                <a:ahLst/>
                <a:cxnLst>
                  <a:cxn ang="T10">
                    <a:pos x="T0" y="T1"/>
                  </a:cxn>
                  <a:cxn ang="T11">
                    <a:pos x="T2" y="T3"/>
                  </a:cxn>
                  <a:cxn ang="T12">
                    <a:pos x="T4" y="T5"/>
                  </a:cxn>
                  <a:cxn ang="T13">
                    <a:pos x="T6" y="T7"/>
                  </a:cxn>
                  <a:cxn ang="T14">
                    <a:pos x="T8" y="T9"/>
                  </a:cxn>
                </a:cxnLst>
                <a:rect l="T15" t="T16" r="T17" b="T18"/>
                <a:pathLst>
                  <a:path w="1929" h="797">
                    <a:moveTo>
                      <a:pt x="0" y="564"/>
                    </a:moveTo>
                    <a:lnTo>
                      <a:pt x="399" y="796"/>
                    </a:lnTo>
                    <a:lnTo>
                      <a:pt x="1928" y="200"/>
                    </a:lnTo>
                    <a:lnTo>
                      <a:pt x="1594" y="0"/>
                    </a:lnTo>
                    <a:lnTo>
                      <a:pt x="0" y="564"/>
                    </a:lnTo>
                  </a:path>
                </a:pathLst>
              </a:custGeom>
              <a:solidFill>
                <a:srgbClr val="FF5F7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94" name="Freeform 17"/>
              <p:cNvSpPr>
                <a:spLocks/>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 name="T15" fmla="*/ 0 w 1528"/>
                  <a:gd name="T16" fmla="*/ 0 h 1266"/>
                  <a:gd name="T17" fmla="*/ 1528 w 1528"/>
                  <a:gd name="T18" fmla="*/ 1266 h 1266"/>
                </a:gdLst>
                <a:ahLst/>
                <a:cxnLst>
                  <a:cxn ang="T10">
                    <a:pos x="T0" y="T1"/>
                  </a:cxn>
                  <a:cxn ang="T11">
                    <a:pos x="T2" y="T3"/>
                  </a:cxn>
                  <a:cxn ang="T12">
                    <a:pos x="T4" y="T5"/>
                  </a:cxn>
                  <a:cxn ang="T13">
                    <a:pos x="T6" y="T7"/>
                  </a:cxn>
                  <a:cxn ang="T14">
                    <a:pos x="T8" y="T9"/>
                  </a:cxn>
                </a:cxnLst>
                <a:rect l="T15" t="T16" r="T17" b="T18"/>
                <a:pathLst>
                  <a:path w="1528" h="1266">
                    <a:moveTo>
                      <a:pt x="0" y="598"/>
                    </a:moveTo>
                    <a:lnTo>
                      <a:pt x="0" y="1265"/>
                    </a:lnTo>
                    <a:lnTo>
                      <a:pt x="1527" y="565"/>
                    </a:lnTo>
                    <a:lnTo>
                      <a:pt x="1527" y="0"/>
                    </a:lnTo>
                    <a:lnTo>
                      <a:pt x="0" y="598"/>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grpSp>
        <p:sp>
          <p:nvSpPr>
            <p:cNvPr id="32776" name="Freeform 18"/>
            <p:cNvSpPr>
              <a:spLocks/>
            </p:cNvSpPr>
            <p:nvPr/>
          </p:nvSpPr>
          <p:spPr bwMode="auto">
            <a:xfrm>
              <a:off x="3987800" y="1352550"/>
              <a:ext cx="466725" cy="147638"/>
            </a:xfrm>
            <a:custGeom>
              <a:avLst/>
              <a:gdLst>
                <a:gd name="T0" fmla="*/ 0 w 294"/>
                <a:gd name="T1" fmla="*/ 2147483647 h 93"/>
                <a:gd name="T2" fmla="*/ 2147483647 w 294"/>
                <a:gd name="T3" fmla="*/ 2147483647 h 93"/>
                <a:gd name="T4" fmla="*/ 2147483647 w 294"/>
                <a:gd name="T5" fmla="*/ 2147483647 h 93"/>
                <a:gd name="T6" fmla="*/ 2147483647 w 294"/>
                <a:gd name="T7" fmla="*/ 0 h 93"/>
                <a:gd name="T8" fmla="*/ 0 w 294"/>
                <a:gd name="T9" fmla="*/ 2147483647 h 93"/>
                <a:gd name="T10" fmla="*/ 0 60000 65536"/>
                <a:gd name="T11" fmla="*/ 0 60000 65536"/>
                <a:gd name="T12" fmla="*/ 0 60000 65536"/>
                <a:gd name="T13" fmla="*/ 0 60000 65536"/>
                <a:gd name="T14" fmla="*/ 0 60000 65536"/>
                <a:gd name="T15" fmla="*/ 0 w 294"/>
                <a:gd name="T16" fmla="*/ 0 h 93"/>
                <a:gd name="T17" fmla="*/ 294 w 294"/>
                <a:gd name="T18" fmla="*/ 93 h 93"/>
              </a:gdLst>
              <a:ahLst/>
              <a:cxnLst>
                <a:cxn ang="T10">
                  <a:pos x="T0" y="T1"/>
                </a:cxn>
                <a:cxn ang="T11">
                  <a:pos x="T2" y="T3"/>
                </a:cxn>
                <a:cxn ang="T12">
                  <a:pos x="T4" y="T5"/>
                </a:cxn>
                <a:cxn ang="T13">
                  <a:pos x="T6" y="T7"/>
                </a:cxn>
                <a:cxn ang="T14">
                  <a:pos x="T8" y="T9"/>
                </a:cxn>
              </a:cxnLst>
              <a:rect l="T15" t="T16" r="T17" b="T18"/>
              <a:pathLst>
                <a:path w="294" h="93">
                  <a:moveTo>
                    <a:pt x="0" y="61"/>
                  </a:moveTo>
                  <a:lnTo>
                    <a:pt x="65" y="92"/>
                  </a:lnTo>
                  <a:lnTo>
                    <a:pt x="293" y="30"/>
                  </a:lnTo>
                  <a:lnTo>
                    <a:pt x="228" y="0"/>
                  </a:lnTo>
                  <a:lnTo>
                    <a:pt x="0" y="61"/>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grpSp>
          <p:nvGrpSpPr>
            <p:cNvPr id="32777" name="Group 19"/>
            <p:cNvGrpSpPr>
              <a:grpSpLocks/>
            </p:cNvGrpSpPr>
            <p:nvPr/>
          </p:nvGrpSpPr>
          <p:grpSpPr bwMode="auto">
            <a:xfrm>
              <a:off x="3697288" y="1404938"/>
              <a:ext cx="1030287" cy="1052512"/>
              <a:chOff x="2645" y="920"/>
              <a:chExt cx="649" cy="663"/>
            </a:xfrm>
          </p:grpSpPr>
          <p:sp>
            <p:nvSpPr>
              <p:cNvPr id="32788" name="Freeform 20"/>
              <p:cNvSpPr>
                <a:spLocks/>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 name="T15" fmla="*/ 0 w 228"/>
                  <a:gd name="T16" fmla="*/ 0 h 86"/>
                  <a:gd name="T17" fmla="*/ 228 w 228"/>
                  <a:gd name="T18" fmla="*/ 86 h 86"/>
                </a:gdLst>
                <a:ahLst/>
                <a:cxnLst>
                  <a:cxn ang="T10">
                    <a:pos x="T0" y="T1"/>
                  </a:cxn>
                  <a:cxn ang="T11">
                    <a:pos x="T2" y="T3"/>
                  </a:cxn>
                  <a:cxn ang="T12">
                    <a:pos x="T4" y="T5"/>
                  </a:cxn>
                  <a:cxn ang="T13">
                    <a:pos x="T6" y="T7"/>
                  </a:cxn>
                  <a:cxn ang="T14">
                    <a:pos x="T8" y="T9"/>
                  </a:cxn>
                </a:cxnLst>
                <a:rect l="T15" t="T16" r="T17" b="T18"/>
                <a:pathLst>
                  <a:path w="228" h="86">
                    <a:moveTo>
                      <a:pt x="64" y="85"/>
                    </a:moveTo>
                    <a:lnTo>
                      <a:pt x="227" y="27"/>
                    </a:lnTo>
                    <a:lnTo>
                      <a:pt x="156" y="0"/>
                    </a:lnTo>
                    <a:lnTo>
                      <a:pt x="0" y="58"/>
                    </a:lnTo>
                    <a:lnTo>
                      <a:pt x="64" y="8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89" name="Freeform 21"/>
              <p:cNvSpPr>
                <a:spLocks/>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 name="T24" fmla="*/ 0 w 577"/>
                  <a:gd name="T25" fmla="*/ 0 h 663"/>
                  <a:gd name="T26" fmla="*/ 577 w 577"/>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90" name="Freeform 22"/>
              <p:cNvSpPr>
                <a:spLocks/>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 name="T15" fmla="*/ 0 w 251"/>
                  <a:gd name="T16" fmla="*/ 0 h 93"/>
                  <a:gd name="T17" fmla="*/ 251 w 251"/>
                  <a:gd name="T18" fmla="*/ 93 h 93"/>
                </a:gdLst>
                <a:ahLst/>
                <a:cxnLst>
                  <a:cxn ang="T10">
                    <a:pos x="T0" y="T1"/>
                  </a:cxn>
                  <a:cxn ang="T11">
                    <a:pos x="T2" y="T3"/>
                  </a:cxn>
                  <a:cxn ang="T12">
                    <a:pos x="T4" y="T5"/>
                  </a:cxn>
                  <a:cxn ang="T13">
                    <a:pos x="T6" y="T7"/>
                  </a:cxn>
                  <a:cxn ang="T14">
                    <a:pos x="T8" y="T9"/>
                  </a:cxn>
                </a:cxnLst>
                <a:rect l="T15" t="T16" r="T17" b="T18"/>
                <a:pathLst>
                  <a:path w="251" h="93">
                    <a:moveTo>
                      <a:pt x="70" y="92"/>
                    </a:moveTo>
                    <a:lnTo>
                      <a:pt x="0" y="59"/>
                    </a:lnTo>
                    <a:lnTo>
                      <a:pt x="185" y="0"/>
                    </a:lnTo>
                    <a:lnTo>
                      <a:pt x="250" y="30"/>
                    </a:lnTo>
                    <a:lnTo>
                      <a:pt x="70" y="92"/>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91" name="Freeform 23"/>
              <p:cNvSpPr>
                <a:spLocks/>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 name="T15" fmla="*/ 0 w 60"/>
                  <a:gd name="T16" fmla="*/ 0 h 462"/>
                  <a:gd name="T17" fmla="*/ 60 w 60"/>
                  <a:gd name="T18" fmla="*/ 462 h 462"/>
                </a:gdLst>
                <a:ahLst/>
                <a:cxnLst>
                  <a:cxn ang="T10">
                    <a:pos x="T0" y="T1"/>
                  </a:cxn>
                  <a:cxn ang="T11">
                    <a:pos x="T2" y="T3"/>
                  </a:cxn>
                  <a:cxn ang="T12">
                    <a:pos x="T4" y="T5"/>
                  </a:cxn>
                  <a:cxn ang="T13">
                    <a:pos x="T6" y="T7"/>
                  </a:cxn>
                  <a:cxn ang="T14">
                    <a:pos x="T8" y="T9"/>
                  </a:cxn>
                </a:cxnLst>
                <a:rect l="T15" t="T16" r="T17" b="T18"/>
                <a:pathLst>
                  <a:path w="60" h="462">
                    <a:moveTo>
                      <a:pt x="0" y="429"/>
                    </a:moveTo>
                    <a:lnTo>
                      <a:pt x="59" y="461"/>
                    </a:lnTo>
                    <a:lnTo>
                      <a:pt x="59" y="33"/>
                    </a:lnTo>
                    <a:lnTo>
                      <a:pt x="0" y="0"/>
                    </a:lnTo>
                    <a:lnTo>
                      <a:pt x="0" y="429"/>
                    </a:lnTo>
                  </a:path>
                </a:pathLst>
              </a:custGeom>
              <a:solidFill>
                <a:srgbClr val="00B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grpSp>
        <p:grpSp>
          <p:nvGrpSpPr>
            <p:cNvPr id="32778" name="Group 24"/>
            <p:cNvGrpSpPr>
              <a:grpSpLocks/>
            </p:cNvGrpSpPr>
            <p:nvPr/>
          </p:nvGrpSpPr>
          <p:grpSpPr bwMode="auto">
            <a:xfrm>
              <a:off x="1924050" y="3213100"/>
              <a:ext cx="1206500" cy="1158875"/>
              <a:chOff x="1528" y="2059"/>
              <a:chExt cx="760" cy="730"/>
            </a:xfrm>
          </p:grpSpPr>
          <p:sp>
            <p:nvSpPr>
              <p:cNvPr id="32783" name="Freeform 25"/>
              <p:cNvSpPr>
                <a:spLocks/>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84" name="Freeform 26"/>
              <p:cNvSpPr>
                <a:spLocks/>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85" name="Freeform 27"/>
              <p:cNvSpPr>
                <a:spLocks/>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86" name="Freeform 28"/>
              <p:cNvSpPr>
                <a:spLocks/>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sp>
            <p:nvSpPr>
              <p:cNvPr id="32787" name="Freeform 29"/>
              <p:cNvSpPr>
                <a:spLocks/>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fr-CA">
                  <a:latin typeface="+mj-lt"/>
                </a:endParaRPr>
              </a:p>
            </p:txBody>
          </p:sp>
        </p:grpSp>
        <p:sp>
          <p:nvSpPr>
            <p:cNvPr id="32779" name="Rectangle 30"/>
            <p:cNvSpPr>
              <a:spLocks noChangeArrowheads="1"/>
            </p:cNvSpPr>
            <p:nvPr/>
          </p:nvSpPr>
          <p:spPr bwMode="auto">
            <a:xfrm>
              <a:off x="1846263" y="1517650"/>
              <a:ext cx="116377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a:latin typeface="+mj-lt"/>
                </a:rPr>
                <a:t>Besoins</a:t>
              </a:r>
            </a:p>
          </p:txBody>
        </p:sp>
        <p:sp>
          <p:nvSpPr>
            <p:cNvPr id="32780" name="Rectangle 34"/>
            <p:cNvSpPr>
              <a:spLocks noChangeArrowheads="1"/>
            </p:cNvSpPr>
            <p:nvPr/>
          </p:nvSpPr>
          <p:spPr bwMode="auto">
            <a:xfrm>
              <a:off x="1835150" y="4508500"/>
              <a:ext cx="114300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a:latin typeface="+mj-lt"/>
                </a:rPr>
                <a:t>Entrées</a:t>
              </a:r>
            </a:p>
          </p:txBody>
        </p:sp>
        <p:sp>
          <p:nvSpPr>
            <p:cNvPr id="32781" name="Rectangle 35"/>
            <p:cNvSpPr>
              <a:spLocks noChangeArrowheads="1"/>
            </p:cNvSpPr>
            <p:nvPr/>
          </p:nvSpPr>
          <p:spPr bwMode="auto">
            <a:xfrm>
              <a:off x="4895850" y="4508500"/>
              <a:ext cx="174316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a:latin typeface="+mj-lt"/>
                </a:rPr>
                <a:t>Événements</a:t>
              </a:r>
            </a:p>
          </p:txBody>
        </p:sp>
        <p:sp>
          <p:nvSpPr>
            <p:cNvPr id="32782" name="Rectangle 36"/>
            <p:cNvSpPr>
              <a:spLocks noChangeArrowheads="1"/>
            </p:cNvSpPr>
            <p:nvPr/>
          </p:nvSpPr>
          <p:spPr bwMode="auto">
            <a:xfrm>
              <a:off x="6084888" y="2960688"/>
              <a:ext cx="106439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a:latin typeface="+mj-lt"/>
                </a:rPr>
                <a:t>Sorties</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custDataLst>
              <p:tags r:id="rId1"/>
            </p:custDataLst>
          </p:nvPr>
        </p:nvSpPr>
        <p:spPr>
          <a:xfrm>
            <a:off x="228600" y="76200"/>
            <a:ext cx="7239000" cy="1143000"/>
          </a:xfrm>
        </p:spPr>
        <p:txBody>
          <a:bodyPr/>
          <a:lstStyle/>
          <a:p>
            <a:r>
              <a:rPr lang="fr-CA" altLang="fr-FR" dirty="0"/>
              <a:t>Tests de boîte noire (BN)</a:t>
            </a:r>
            <a:endParaRPr lang="en-US" altLang="fr-FR" dirty="0"/>
          </a:p>
        </p:txBody>
      </p:sp>
      <p:sp>
        <p:nvSpPr>
          <p:cNvPr id="3277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BDD528-6828-4353-9F1E-CB71728DB98D}" type="slidenum">
              <a:rPr lang="en-US" altLang="en-US" smtClean="0">
                <a:latin typeface="+mj-lt"/>
              </a:rPr>
              <a:pPr/>
              <a:t>43</a:t>
            </a:fld>
            <a:endParaRPr lang="en-US" altLang="en-US">
              <a:latin typeface="+mj-lt"/>
            </a:endParaRPr>
          </a:p>
        </p:txBody>
      </p:sp>
      <p:sp>
        <p:nvSpPr>
          <p:cNvPr id="36" name="Rectangle 3">
            <a:extLst>
              <a:ext uri="{FF2B5EF4-FFF2-40B4-BE49-F238E27FC236}">
                <a16:creationId xmlns:a16="http://schemas.microsoft.com/office/drawing/2014/main" id="{08EE241E-3D78-44BF-9469-36FDC8F4AE6E}"/>
              </a:ext>
            </a:extLst>
          </p:cNvPr>
          <p:cNvSpPr txBox="1">
            <a:spLocks noChangeArrowheads="1"/>
          </p:cNvSpPr>
          <p:nvPr>
            <p:custDataLst>
              <p:tags r:id="rId3"/>
            </p:custDataLst>
          </p:nvPr>
        </p:nvSpPr>
        <p:spPr>
          <a:xfrm>
            <a:off x="228600" y="1403873"/>
            <a:ext cx="8686800" cy="531760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400" dirty="0"/>
              <a:t>Les tests (fonctionnels) de boîte noire tentent de trouver des erreurs dans les catégories suivantes:</a:t>
            </a:r>
          </a:p>
          <a:p>
            <a:pPr lvl="1" fontAlgn="auto">
              <a:spcAft>
                <a:spcPts val="0"/>
              </a:spcAft>
            </a:pPr>
            <a:r>
              <a:rPr lang="fr-CA" altLang="fr-FR" sz="2000" dirty="0"/>
              <a:t>Fonctions incorrectes ou manquantes</a:t>
            </a:r>
          </a:p>
          <a:p>
            <a:pPr lvl="1" fontAlgn="auto">
              <a:spcAft>
                <a:spcPts val="0"/>
              </a:spcAft>
            </a:pPr>
            <a:r>
              <a:rPr lang="fr-CA" altLang="fr-FR" sz="2000" dirty="0"/>
              <a:t>Erreurs d’interface</a:t>
            </a:r>
          </a:p>
          <a:p>
            <a:pPr lvl="1" fontAlgn="auto">
              <a:spcAft>
                <a:spcPts val="0"/>
              </a:spcAft>
            </a:pPr>
            <a:r>
              <a:rPr lang="fr-CA" altLang="fr-FR" sz="2000" dirty="0"/>
              <a:t>Erreurs dans les structures de données ou l’accès à la base de données externe</a:t>
            </a:r>
          </a:p>
          <a:p>
            <a:pPr lvl="1" fontAlgn="auto">
              <a:spcAft>
                <a:spcPts val="0"/>
              </a:spcAft>
            </a:pPr>
            <a:r>
              <a:rPr lang="fr-CA" altLang="fr-FR" sz="2000" dirty="0"/>
              <a:t>Erreurs de comportement ou de performances</a:t>
            </a:r>
          </a:p>
          <a:p>
            <a:pPr lvl="1" fontAlgn="auto">
              <a:spcAft>
                <a:spcPts val="0"/>
              </a:spcAft>
            </a:pPr>
            <a:r>
              <a:rPr lang="fr-CA" altLang="fr-FR" sz="2000" dirty="0"/>
              <a:t>Erreurs d’initialisation et de terminaison</a:t>
            </a:r>
          </a:p>
          <a:p>
            <a:pPr fontAlgn="auto">
              <a:spcAft>
                <a:spcPts val="0"/>
              </a:spcAft>
            </a:pPr>
            <a:r>
              <a:rPr lang="fr-CA" altLang="fr-FR" sz="2000" dirty="0"/>
              <a:t>Contrairement aux tests de boîte blanche, qui sont effectués au début du processus de test, les tests de boîte noire ont tendance à être appliqués lors des étapes ultérieures des tests</a:t>
            </a:r>
          </a:p>
        </p:txBody>
      </p:sp>
    </p:spTree>
    <p:extLst>
      <p:ext uri="{BB962C8B-B14F-4D97-AF65-F5344CB8AC3E}">
        <p14:creationId xmlns:p14="http://schemas.microsoft.com/office/powerpoint/2010/main" val="319938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custDataLst>
              <p:tags r:id="rId1"/>
            </p:custDataLst>
          </p:nvPr>
        </p:nvSpPr>
        <p:spPr>
          <a:xfrm>
            <a:off x="228600" y="76200"/>
            <a:ext cx="7239000" cy="1143000"/>
          </a:xfrm>
        </p:spPr>
        <p:txBody>
          <a:bodyPr/>
          <a:lstStyle/>
          <a:p>
            <a:r>
              <a:rPr lang="fr-CA" altLang="fr-FR" dirty="0"/>
              <a:t>Tests de boîte noire (BN)</a:t>
            </a:r>
            <a:endParaRPr lang="en-US" altLang="fr-FR" dirty="0"/>
          </a:p>
        </p:txBody>
      </p:sp>
      <p:sp>
        <p:nvSpPr>
          <p:cNvPr id="3277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BDD528-6828-4353-9F1E-CB71728DB98D}" type="slidenum">
              <a:rPr lang="en-US" altLang="en-US" smtClean="0">
                <a:latin typeface="+mj-lt"/>
              </a:rPr>
              <a:pPr/>
              <a:t>44</a:t>
            </a:fld>
            <a:endParaRPr lang="en-US" altLang="en-US">
              <a:latin typeface="+mj-lt"/>
            </a:endParaRPr>
          </a:p>
        </p:txBody>
      </p:sp>
      <p:sp>
        <p:nvSpPr>
          <p:cNvPr id="36" name="Rectangle 3">
            <a:extLst>
              <a:ext uri="{FF2B5EF4-FFF2-40B4-BE49-F238E27FC236}">
                <a16:creationId xmlns:a16="http://schemas.microsoft.com/office/drawing/2014/main" id="{08EE241E-3D78-44BF-9469-36FDC8F4AE6E}"/>
              </a:ext>
            </a:extLst>
          </p:cNvPr>
          <p:cNvSpPr txBox="1">
            <a:spLocks noChangeArrowheads="1"/>
          </p:cNvSpPr>
          <p:nvPr>
            <p:custDataLst>
              <p:tags r:id="rId3"/>
            </p:custDataLst>
          </p:nvPr>
        </p:nvSpPr>
        <p:spPr>
          <a:xfrm>
            <a:off x="228600" y="1403873"/>
            <a:ext cx="8686800" cy="531760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400" dirty="0"/>
              <a:t>Les cas de test de boîte noire sont créés pour répondre à des questions telles que:</a:t>
            </a:r>
          </a:p>
          <a:p>
            <a:pPr lvl="1" fontAlgn="auto">
              <a:spcAft>
                <a:spcPts val="0"/>
              </a:spcAft>
            </a:pPr>
            <a:r>
              <a:rPr lang="fr-CA" altLang="fr-FR" sz="2000" dirty="0"/>
              <a:t>Comment la validité fonctionnelle est-elle testée?</a:t>
            </a:r>
          </a:p>
          <a:p>
            <a:pPr lvl="1" fontAlgn="auto">
              <a:spcAft>
                <a:spcPts val="0"/>
              </a:spcAft>
            </a:pPr>
            <a:r>
              <a:rPr lang="fr-CA" altLang="fr-FR" sz="2000" dirty="0"/>
              <a:t>Comment le comportement et les performances du système sont-ils testés?</a:t>
            </a:r>
          </a:p>
          <a:p>
            <a:pPr lvl="1" fontAlgn="auto">
              <a:spcAft>
                <a:spcPts val="0"/>
              </a:spcAft>
            </a:pPr>
            <a:r>
              <a:rPr lang="fr-CA" altLang="fr-FR" sz="2000" dirty="0"/>
              <a:t>Quelles classes d’entrée feront de bons cas de test?</a:t>
            </a:r>
          </a:p>
          <a:p>
            <a:pPr lvl="1" fontAlgn="auto">
              <a:spcAft>
                <a:spcPts val="0"/>
              </a:spcAft>
            </a:pPr>
            <a:r>
              <a:rPr lang="fr-CA" altLang="fr-FR" sz="2000" dirty="0"/>
              <a:t>Le système est-il particulièrement sensible à certaines valeurs d’entrée?</a:t>
            </a:r>
          </a:p>
          <a:p>
            <a:pPr lvl="1" fontAlgn="auto">
              <a:spcAft>
                <a:spcPts val="0"/>
              </a:spcAft>
            </a:pPr>
            <a:r>
              <a:rPr lang="fr-CA" altLang="fr-FR" sz="2000" dirty="0"/>
              <a:t>Comment les limites d’une classe de données sont-elles isolées?</a:t>
            </a:r>
          </a:p>
          <a:p>
            <a:pPr lvl="1" fontAlgn="auto">
              <a:spcAft>
                <a:spcPts val="0"/>
              </a:spcAft>
            </a:pPr>
            <a:r>
              <a:rPr lang="fr-CA" altLang="fr-FR" sz="2000" dirty="0"/>
              <a:t>Quels débits et volumes de données le système peut-il tolérer?</a:t>
            </a:r>
          </a:p>
          <a:p>
            <a:pPr lvl="1" fontAlgn="auto">
              <a:spcAft>
                <a:spcPts val="0"/>
              </a:spcAft>
            </a:pPr>
            <a:r>
              <a:rPr lang="fr-CA" altLang="fr-FR" sz="2000" dirty="0"/>
              <a:t>Quel effet des combinaisons spécifiques de données auront-elles sur le fonctionnement du système?</a:t>
            </a:r>
          </a:p>
        </p:txBody>
      </p:sp>
    </p:spTree>
    <p:extLst>
      <p:ext uri="{BB962C8B-B14F-4D97-AF65-F5344CB8AC3E}">
        <p14:creationId xmlns:p14="http://schemas.microsoft.com/office/powerpoint/2010/main" val="4043687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custDataLst>
              <p:tags r:id="rId1"/>
            </p:custDataLst>
          </p:nvPr>
        </p:nvSpPr>
        <p:spPr>
          <a:xfrm>
            <a:off x="228600" y="76200"/>
            <a:ext cx="7239000" cy="1143000"/>
          </a:xfrm>
        </p:spPr>
        <p:txBody>
          <a:bodyPr/>
          <a:lstStyle/>
          <a:p>
            <a:r>
              <a:rPr lang="fr-CA" altLang="fr-FR" dirty="0"/>
              <a:t>BN – Test d’interface</a:t>
            </a:r>
            <a:endParaRPr lang="en-US" altLang="fr-FR" dirty="0"/>
          </a:p>
        </p:txBody>
      </p:sp>
      <p:sp>
        <p:nvSpPr>
          <p:cNvPr id="3277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BDD528-6828-4353-9F1E-CB71728DB98D}" type="slidenum">
              <a:rPr lang="en-US" altLang="en-US" smtClean="0">
                <a:latin typeface="+mj-lt"/>
              </a:rPr>
              <a:pPr/>
              <a:t>45</a:t>
            </a:fld>
            <a:endParaRPr lang="en-US" altLang="en-US">
              <a:latin typeface="+mj-lt"/>
            </a:endParaRPr>
          </a:p>
        </p:txBody>
      </p:sp>
      <p:sp>
        <p:nvSpPr>
          <p:cNvPr id="36" name="Rectangle 3">
            <a:extLst>
              <a:ext uri="{FF2B5EF4-FFF2-40B4-BE49-F238E27FC236}">
                <a16:creationId xmlns:a16="http://schemas.microsoft.com/office/drawing/2014/main" id="{08EE241E-3D78-44BF-9469-36FDC8F4AE6E}"/>
              </a:ext>
            </a:extLst>
          </p:cNvPr>
          <p:cNvSpPr txBox="1">
            <a:spLocks noChangeArrowheads="1"/>
          </p:cNvSpPr>
          <p:nvPr>
            <p:custDataLst>
              <p:tags r:id="rId3"/>
            </p:custDataLst>
          </p:nvPr>
        </p:nvSpPr>
        <p:spPr>
          <a:xfrm>
            <a:off x="228600" y="1403873"/>
            <a:ext cx="8686800" cy="519347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400" dirty="0"/>
              <a:t>Le </a:t>
            </a:r>
            <a:r>
              <a:rPr lang="fr-CA" altLang="fr-FR" sz="2400" b="1" dirty="0"/>
              <a:t>test d’interface </a:t>
            </a:r>
            <a:r>
              <a:rPr lang="fr-CA" altLang="fr-FR" sz="2400" dirty="0"/>
              <a:t>est utilisé pour vérifier qu’un composant de programme accepte les informations qui lui sont transmises dans l’ordre et les types de données appropriés et renvoie les informations dans l’ordre et le format de données appropriés</a:t>
            </a:r>
          </a:p>
          <a:p>
            <a:pPr fontAlgn="auto">
              <a:spcAft>
                <a:spcPts val="0"/>
              </a:spcAft>
            </a:pPr>
            <a:r>
              <a:rPr lang="fr-CA" altLang="fr-FR" sz="2400" dirty="0"/>
              <a:t>Les composants ne sont pas des programmes autonomes. Les interfaces de test nécessitent l’utilisation de substituts et des gestionnaires</a:t>
            </a:r>
          </a:p>
          <a:p>
            <a:pPr fontAlgn="auto">
              <a:spcAft>
                <a:spcPts val="0"/>
              </a:spcAft>
            </a:pPr>
            <a:r>
              <a:rPr lang="fr-CA" altLang="fr-FR" sz="2400" dirty="0"/>
              <a:t>Les gestionnaires et les substituts incorporent parfois des cas de test à transmettre au composant ou auxquels le composant accède</a:t>
            </a:r>
          </a:p>
          <a:p>
            <a:pPr fontAlgn="auto">
              <a:spcAft>
                <a:spcPts val="0"/>
              </a:spcAft>
            </a:pPr>
            <a:r>
              <a:rPr lang="fr-CA" altLang="fr-FR" sz="2400" dirty="0"/>
              <a:t>Il se peut que le code de débogage doive être inséré à l’intérieur du composant pour vérifier que les données transmises ont été reçues correctement</a:t>
            </a:r>
          </a:p>
        </p:txBody>
      </p:sp>
    </p:spTree>
    <p:extLst>
      <p:ext uri="{BB962C8B-B14F-4D97-AF65-F5344CB8AC3E}">
        <p14:creationId xmlns:p14="http://schemas.microsoft.com/office/powerpoint/2010/main" val="3069342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custDataLst>
              <p:tags r:id="rId1"/>
            </p:custDataLst>
          </p:nvPr>
        </p:nvSpPr>
        <p:spPr>
          <a:xfrm>
            <a:off x="228600" y="76200"/>
            <a:ext cx="8915400" cy="1143000"/>
          </a:xfrm>
        </p:spPr>
        <p:txBody>
          <a:bodyPr>
            <a:normAutofit fontScale="90000"/>
          </a:bodyPr>
          <a:lstStyle/>
          <a:p>
            <a:r>
              <a:rPr lang="fr-CA" altLang="fr-FR" dirty="0"/>
              <a:t>BN – Partitionnement en classes d’équivalence (PCE)</a:t>
            </a:r>
            <a:endParaRPr lang="en-US" altLang="fr-FR" dirty="0"/>
          </a:p>
        </p:txBody>
      </p:sp>
      <p:sp>
        <p:nvSpPr>
          <p:cNvPr id="5" name="Espace réservé du contenu 4">
            <a:extLst>
              <a:ext uri="{FF2B5EF4-FFF2-40B4-BE49-F238E27FC236}">
                <a16:creationId xmlns:a16="http://schemas.microsoft.com/office/drawing/2014/main" id="{BB3DCD0C-7F3F-4062-86FE-6C52C4E7B1E3}"/>
              </a:ext>
            </a:extLst>
          </p:cNvPr>
          <p:cNvSpPr>
            <a:spLocks noGrp="1"/>
          </p:cNvSpPr>
          <p:nvPr>
            <p:ph idx="1"/>
            <p:custDataLst>
              <p:tags r:id="rId2"/>
            </p:custDataLst>
          </p:nvPr>
        </p:nvSpPr>
        <p:spPr/>
        <p:txBody>
          <a:bodyPr>
            <a:normAutofit/>
          </a:bodyPr>
          <a:lstStyle/>
          <a:p>
            <a:r>
              <a:rPr lang="fr-CA" altLang="fr-FR" dirty="0"/>
              <a:t>Une méthode de test </a:t>
            </a:r>
          </a:p>
          <a:p>
            <a:r>
              <a:rPr lang="fr-CA" altLang="fr-FR" dirty="0"/>
              <a:t>Divisant le domaine des entrées d’un programme</a:t>
            </a:r>
          </a:p>
          <a:p>
            <a:pPr lvl="1"/>
            <a:r>
              <a:rPr lang="fr-CA" altLang="fr-FR" dirty="0"/>
              <a:t>en classes de données </a:t>
            </a:r>
          </a:p>
          <a:p>
            <a:pPr lvl="1"/>
            <a:r>
              <a:rPr lang="fr-CA" altLang="fr-FR" dirty="0"/>
              <a:t>à partir desquelles des cas de test sont dérivés</a:t>
            </a:r>
          </a:p>
          <a:p>
            <a:endParaRPr lang="fr-CA" dirty="0"/>
          </a:p>
        </p:txBody>
      </p:sp>
      <p:sp>
        <p:nvSpPr>
          <p:cNvPr id="3379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D53FF88-7379-4E77-97B3-7FD014831A09}" type="slidenum">
              <a:rPr lang="en-US" altLang="en-US" smtClean="0"/>
              <a:pPr/>
              <a:t>46</a:t>
            </a:fld>
            <a:endParaRPr lang="en-US" altLang="en-US"/>
          </a:p>
        </p:txBody>
      </p:sp>
      <p:sp>
        <p:nvSpPr>
          <p:cNvPr id="33797" name="Rectangle 3"/>
          <p:cNvSpPr>
            <a:spLocks noChangeArrowheads="1"/>
          </p:cNvSpPr>
          <p:nvPr>
            <p:custDataLst>
              <p:tags r:id="rId4"/>
            </p:custDataLst>
          </p:nvPr>
        </p:nvSpPr>
        <p:spPr bwMode="auto">
          <a:xfrm>
            <a:off x="250825" y="908050"/>
            <a:ext cx="82296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pic>
        <p:nvPicPr>
          <p:cNvPr id="6" name="Image 5">
            <a:extLst>
              <a:ext uri="{FF2B5EF4-FFF2-40B4-BE49-F238E27FC236}">
                <a16:creationId xmlns:a16="http://schemas.microsoft.com/office/drawing/2014/main" id="{4EBFF432-EE96-4614-98D8-694C359ED14C}"/>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3599892" y="4005064"/>
            <a:ext cx="2352617" cy="207030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custDataLst>
              <p:tags r:id="rId1"/>
            </p:custDataLst>
          </p:nvPr>
        </p:nvSpPr>
        <p:spPr>
          <a:xfrm>
            <a:off x="228600" y="76200"/>
            <a:ext cx="8555868" cy="1143000"/>
          </a:xfrm>
        </p:spPr>
        <p:txBody>
          <a:bodyPr>
            <a:normAutofit/>
          </a:bodyPr>
          <a:lstStyle/>
          <a:p>
            <a:r>
              <a:rPr lang="fr-CA" altLang="fr-FR" dirty="0"/>
              <a:t>BN – PCE - Règles</a:t>
            </a:r>
            <a:endParaRPr lang="en-US" altLang="fr-FR" dirty="0"/>
          </a:p>
        </p:txBody>
      </p:sp>
      <p:sp>
        <p:nvSpPr>
          <p:cNvPr id="5" name="Espace réservé du contenu 4">
            <a:extLst>
              <a:ext uri="{FF2B5EF4-FFF2-40B4-BE49-F238E27FC236}">
                <a16:creationId xmlns:a16="http://schemas.microsoft.com/office/drawing/2014/main" id="{BB3DCD0C-7F3F-4062-86FE-6C52C4E7B1E3}"/>
              </a:ext>
            </a:extLst>
          </p:cNvPr>
          <p:cNvSpPr>
            <a:spLocks noGrp="1"/>
          </p:cNvSpPr>
          <p:nvPr>
            <p:ph idx="1"/>
            <p:custDataLst>
              <p:tags r:id="rId2"/>
            </p:custDataLst>
          </p:nvPr>
        </p:nvSpPr>
        <p:spPr/>
        <p:txBody>
          <a:bodyPr>
            <a:normAutofit fontScale="92500" lnSpcReduction="20000"/>
          </a:bodyPr>
          <a:lstStyle/>
          <a:p>
            <a:r>
              <a:rPr lang="fr-CA" altLang="fr-FR" dirty="0"/>
              <a:t>Si le domaine d’une entrée est</a:t>
            </a:r>
          </a:p>
          <a:p>
            <a:pPr lvl="1"/>
            <a:r>
              <a:rPr lang="fr-CA" altLang="fr-FR" dirty="0"/>
              <a:t>un intervalle </a:t>
            </a:r>
          </a:p>
          <a:p>
            <a:pPr lvl="2"/>
            <a:r>
              <a:rPr lang="fr-CA" altLang="fr-FR" dirty="0"/>
              <a:t>partitionner le domaine en trois classes</a:t>
            </a:r>
          </a:p>
          <a:p>
            <a:pPr lvl="2"/>
            <a:r>
              <a:rPr lang="fr-CA" altLang="fr-FR" dirty="0"/>
              <a:t>une valide et deux non</a:t>
            </a:r>
          </a:p>
          <a:p>
            <a:pPr lvl="1"/>
            <a:r>
              <a:rPr lang="fr-CA" altLang="fr-FR" dirty="0"/>
              <a:t>une seule valeur</a:t>
            </a:r>
          </a:p>
          <a:p>
            <a:pPr lvl="2"/>
            <a:r>
              <a:rPr lang="fr-CA" altLang="fr-FR" dirty="0"/>
              <a:t>partitionner le domaine en trois classes</a:t>
            </a:r>
          </a:p>
          <a:p>
            <a:pPr lvl="2"/>
            <a:r>
              <a:rPr lang="fr-CA" altLang="fr-FR" dirty="0"/>
              <a:t>une valide et deux non</a:t>
            </a:r>
          </a:p>
          <a:p>
            <a:pPr lvl="1"/>
            <a:r>
              <a:rPr lang="fr-CA" altLang="fr-FR" dirty="0"/>
              <a:t>une énumération</a:t>
            </a:r>
          </a:p>
          <a:p>
            <a:pPr lvl="2"/>
            <a:r>
              <a:rPr lang="fr-CA" altLang="fr-FR" dirty="0"/>
              <a:t>partitionner le domaine en deux classes</a:t>
            </a:r>
          </a:p>
          <a:p>
            <a:pPr lvl="2"/>
            <a:r>
              <a:rPr lang="fr-CA" altLang="fr-FR" dirty="0"/>
              <a:t>une valide et une non</a:t>
            </a:r>
          </a:p>
          <a:p>
            <a:pPr lvl="1"/>
            <a:r>
              <a:rPr lang="fr-CA" altLang="fr-FR" dirty="0"/>
              <a:t>un booléen </a:t>
            </a:r>
          </a:p>
          <a:p>
            <a:pPr lvl="2"/>
            <a:r>
              <a:rPr lang="fr-CA" altLang="fr-FR" dirty="0"/>
              <a:t>partitionner le domaine en deux classes</a:t>
            </a:r>
          </a:p>
          <a:p>
            <a:pPr lvl="3"/>
            <a:r>
              <a:rPr lang="fr-CA" altLang="fr-FR" dirty="0"/>
              <a:t>une valide et une non</a:t>
            </a:r>
          </a:p>
          <a:p>
            <a:endParaRPr lang="fr-CA" dirty="0"/>
          </a:p>
        </p:txBody>
      </p:sp>
      <p:sp>
        <p:nvSpPr>
          <p:cNvPr id="3379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D53FF88-7379-4E77-97B3-7FD014831A09}" type="slidenum">
              <a:rPr lang="en-US" altLang="en-US" smtClean="0"/>
              <a:pPr/>
              <a:t>47</a:t>
            </a:fld>
            <a:endParaRPr lang="en-US" altLang="en-US"/>
          </a:p>
        </p:txBody>
      </p:sp>
      <p:sp>
        <p:nvSpPr>
          <p:cNvPr id="33797" name="Rectangle 3"/>
          <p:cNvSpPr>
            <a:spLocks noChangeArrowheads="1"/>
          </p:cNvSpPr>
          <p:nvPr>
            <p:custDataLst>
              <p:tags r:id="rId4"/>
            </p:custDataLst>
          </p:nvPr>
        </p:nvSpPr>
        <p:spPr bwMode="auto">
          <a:xfrm>
            <a:off x="250825" y="908050"/>
            <a:ext cx="82296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pic>
        <p:nvPicPr>
          <p:cNvPr id="3" name="Image 2">
            <a:extLst>
              <a:ext uri="{FF2B5EF4-FFF2-40B4-BE49-F238E27FC236}">
                <a16:creationId xmlns:a16="http://schemas.microsoft.com/office/drawing/2014/main" id="{C7C8BF6A-A6CB-4F89-9924-A1F039A1B89D}"/>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rot="19518489">
            <a:off x="6322593" y="2295558"/>
            <a:ext cx="2789858" cy="2847854"/>
          </a:xfrm>
          <a:prstGeom prst="rect">
            <a:avLst/>
          </a:prstGeom>
        </p:spPr>
      </p:pic>
    </p:spTree>
    <p:extLst>
      <p:ext uri="{BB962C8B-B14F-4D97-AF65-F5344CB8AC3E}">
        <p14:creationId xmlns:p14="http://schemas.microsoft.com/office/powerpoint/2010/main" val="3137122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026"/>
          <p:cNvSpPr>
            <a:spLocks noGrp="1" noChangeArrowheads="1"/>
          </p:cNvSpPr>
          <p:nvPr>
            <p:ph type="title"/>
            <p:custDataLst>
              <p:tags r:id="rId1"/>
            </p:custDataLst>
          </p:nvPr>
        </p:nvSpPr>
        <p:spPr>
          <a:xfrm>
            <a:off x="228600" y="76200"/>
            <a:ext cx="8678732" cy="1143000"/>
          </a:xfrm>
        </p:spPr>
        <p:txBody>
          <a:bodyPr>
            <a:normAutofit fontScale="90000"/>
          </a:bodyPr>
          <a:lstStyle/>
          <a:p>
            <a:r>
              <a:rPr lang="fr-CA" altLang="fr-FR" dirty="0"/>
              <a:t>BN – Analyse des valeurs limites (AVL)</a:t>
            </a:r>
            <a:endParaRPr lang="en-US" altLang="fr-FR" dirty="0"/>
          </a:p>
        </p:txBody>
      </p:sp>
      <p:sp>
        <p:nvSpPr>
          <p:cNvPr id="5" name="Espace réservé du contenu 4">
            <a:extLst>
              <a:ext uri="{FF2B5EF4-FFF2-40B4-BE49-F238E27FC236}">
                <a16:creationId xmlns:a16="http://schemas.microsoft.com/office/drawing/2014/main" id="{999C905F-3B0C-44A1-AAD6-0A782F136EBD}"/>
              </a:ext>
            </a:extLst>
          </p:cNvPr>
          <p:cNvSpPr>
            <a:spLocks noGrp="1"/>
          </p:cNvSpPr>
          <p:nvPr>
            <p:ph idx="1"/>
            <p:custDataLst>
              <p:tags r:id="rId2"/>
            </p:custDataLst>
          </p:nvPr>
        </p:nvSpPr>
        <p:spPr/>
        <p:txBody>
          <a:bodyPr>
            <a:normAutofit/>
          </a:bodyPr>
          <a:lstStyle/>
          <a:p>
            <a:r>
              <a:rPr lang="fr-CA" altLang="fr-FR" sz="2400" dirty="0"/>
              <a:t>Les erreurs se produisent souvent aux frontières</a:t>
            </a:r>
          </a:p>
          <a:p>
            <a:pPr lvl="1"/>
            <a:r>
              <a:rPr lang="fr-CA" altLang="fr-FR" sz="2400" dirty="0"/>
              <a:t>d’un domaine d’entrée ou de sortie </a:t>
            </a:r>
          </a:p>
          <a:p>
            <a:pPr lvl="1"/>
            <a:r>
              <a:rPr lang="fr-CA" altLang="fr-FR" sz="2400" dirty="0"/>
              <a:t>plutôt qu’au milieu</a:t>
            </a:r>
          </a:p>
          <a:p>
            <a:r>
              <a:rPr lang="fr-CA" altLang="fr-FR" sz="2400" dirty="0"/>
              <a:t>L’analyse des valeurs limites permet de dériver des cas de test </a:t>
            </a:r>
          </a:p>
          <a:p>
            <a:pPr lvl="1"/>
            <a:r>
              <a:rPr lang="fr-CA" altLang="fr-FR" sz="2400" dirty="0"/>
              <a:t>testant les valeurs limites du domaine d’une entrée ou d’une sortie</a:t>
            </a:r>
          </a:p>
        </p:txBody>
      </p:sp>
      <p:sp>
        <p:nvSpPr>
          <p:cNvPr id="3481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58025EE-5B89-4F4E-9B7E-2D5969D5C49E}" type="slidenum">
              <a:rPr lang="en-US" altLang="en-US" smtClean="0"/>
              <a:pPr/>
              <a:t>48</a:t>
            </a:fld>
            <a:endParaRPr lang="en-US" altLang="en-US"/>
          </a:p>
        </p:txBody>
      </p:sp>
      <p:sp>
        <p:nvSpPr>
          <p:cNvPr id="34821" name="Rectangle 1027"/>
          <p:cNvSpPr>
            <a:spLocks noChangeArrowheads="1"/>
          </p:cNvSpPr>
          <p:nvPr>
            <p:custDataLst>
              <p:tags r:id="rId4"/>
            </p:custDataLst>
          </p:nvPr>
        </p:nvSpPr>
        <p:spPr bwMode="auto">
          <a:xfrm>
            <a:off x="250825" y="908050"/>
            <a:ext cx="82296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grpSp>
        <p:nvGrpSpPr>
          <p:cNvPr id="8" name="Groupe 7">
            <a:extLst>
              <a:ext uri="{FF2B5EF4-FFF2-40B4-BE49-F238E27FC236}">
                <a16:creationId xmlns:a16="http://schemas.microsoft.com/office/drawing/2014/main" id="{CF90557E-1BF7-4401-BD1B-4F0D122C1833}"/>
              </a:ext>
            </a:extLst>
          </p:cNvPr>
          <p:cNvGrpSpPr/>
          <p:nvPr>
            <p:custDataLst>
              <p:tags r:id="rId5"/>
            </p:custDataLst>
          </p:nvPr>
        </p:nvGrpSpPr>
        <p:grpSpPr>
          <a:xfrm>
            <a:off x="3383868" y="3753036"/>
            <a:ext cx="4258469" cy="2886448"/>
            <a:chOff x="2955760" y="4719258"/>
            <a:chExt cx="3207643" cy="2198370"/>
          </a:xfrm>
        </p:grpSpPr>
        <p:pic>
          <p:nvPicPr>
            <p:cNvPr id="6" name="Image 5">
              <a:extLst>
                <a:ext uri="{FF2B5EF4-FFF2-40B4-BE49-F238E27FC236}">
                  <a16:creationId xmlns:a16="http://schemas.microsoft.com/office/drawing/2014/main" id="{1C66F785-70DC-4305-9E57-2B3A85DC8F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2528" y="4719258"/>
              <a:ext cx="3190875" cy="2152650"/>
            </a:xfrm>
            <a:prstGeom prst="rect">
              <a:avLst/>
            </a:prstGeom>
          </p:spPr>
        </p:pic>
        <p:sp>
          <p:nvSpPr>
            <p:cNvPr id="7" name="Rectangle 6">
              <a:extLst>
                <a:ext uri="{FF2B5EF4-FFF2-40B4-BE49-F238E27FC236}">
                  <a16:creationId xmlns:a16="http://schemas.microsoft.com/office/drawing/2014/main" id="{FFCB8AEF-8216-4BD8-BB23-F09F9F7BD4E8}"/>
                </a:ext>
              </a:extLst>
            </p:cNvPr>
            <p:cNvSpPr/>
            <p:nvPr/>
          </p:nvSpPr>
          <p:spPr>
            <a:xfrm>
              <a:off x="2955760" y="6640629"/>
              <a:ext cx="2491388" cy="276999"/>
            </a:xfrm>
            <a:prstGeom prst="rect">
              <a:avLst/>
            </a:prstGeom>
          </p:spPr>
          <p:txBody>
            <a:bodyPr wrap="none">
              <a:spAutoFit/>
            </a:bodyPr>
            <a:lstStyle/>
            <a:p>
              <a:r>
                <a:rPr lang="fr-CA" sz="1200" dirty="0">
                  <a:latin typeface="Arial Narrow" panose="020B0606020202030204" pitchFamily="34" charset="0"/>
                </a:rPr>
                <a:t>https://cdn.guru99.com/images/p3(1).png</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026"/>
          <p:cNvSpPr>
            <a:spLocks noGrp="1" noChangeArrowheads="1"/>
          </p:cNvSpPr>
          <p:nvPr>
            <p:ph type="title"/>
            <p:custDataLst>
              <p:tags r:id="rId1"/>
            </p:custDataLst>
          </p:nvPr>
        </p:nvSpPr>
        <p:spPr/>
        <p:txBody>
          <a:bodyPr>
            <a:normAutofit/>
          </a:bodyPr>
          <a:lstStyle/>
          <a:p>
            <a:r>
              <a:rPr lang="fr-CA" altLang="fr-FR" dirty="0"/>
              <a:t>BN – AVL - Règles</a:t>
            </a:r>
            <a:endParaRPr lang="en-US" altLang="fr-FR" dirty="0"/>
          </a:p>
        </p:txBody>
      </p:sp>
      <p:sp>
        <p:nvSpPr>
          <p:cNvPr id="5" name="Espace réservé du contenu 4">
            <a:extLst>
              <a:ext uri="{FF2B5EF4-FFF2-40B4-BE49-F238E27FC236}">
                <a16:creationId xmlns:a16="http://schemas.microsoft.com/office/drawing/2014/main" id="{999C905F-3B0C-44A1-AAD6-0A782F136EBD}"/>
              </a:ext>
            </a:extLst>
          </p:cNvPr>
          <p:cNvSpPr>
            <a:spLocks noGrp="1"/>
          </p:cNvSpPr>
          <p:nvPr>
            <p:ph idx="1"/>
            <p:custDataLst>
              <p:tags r:id="rId2"/>
            </p:custDataLst>
          </p:nvPr>
        </p:nvSpPr>
        <p:spPr/>
        <p:txBody>
          <a:bodyPr>
            <a:normAutofit/>
          </a:bodyPr>
          <a:lstStyle/>
          <a:p>
            <a:r>
              <a:rPr lang="fr-CA" altLang="fr-FR" dirty="0"/>
              <a:t>Pour un domaine avec un intervalle de </a:t>
            </a:r>
            <a:r>
              <a:rPr lang="fr-CA" altLang="fr-FR" sz="2800" dirty="0">
                <a:latin typeface="Courier New" panose="02070309020205020404" pitchFamily="49" charset="0"/>
                <a:cs typeface="Courier New" panose="02070309020205020404" pitchFamily="49" charset="0"/>
              </a:rPr>
              <a:t>a</a:t>
            </a:r>
            <a:r>
              <a:rPr lang="fr-CA" altLang="fr-FR" dirty="0"/>
              <a:t> et </a:t>
            </a:r>
            <a:r>
              <a:rPr lang="fr-CA" altLang="fr-FR" sz="2800" dirty="0">
                <a:latin typeface="Courier New" panose="02070309020205020404" pitchFamily="49" charset="0"/>
                <a:cs typeface="Courier New" panose="02070309020205020404" pitchFamily="49" charset="0"/>
              </a:rPr>
              <a:t>b</a:t>
            </a:r>
            <a:endParaRPr lang="fr-CA" altLang="fr-FR" dirty="0">
              <a:latin typeface="Courier New" panose="02070309020205020404" pitchFamily="49" charset="0"/>
              <a:cs typeface="Courier New" panose="02070309020205020404" pitchFamily="49" charset="0"/>
            </a:endParaRPr>
          </a:p>
          <a:p>
            <a:r>
              <a:rPr lang="fr-CA" altLang="fr-FR" dirty="0"/>
              <a:t>Des cas de test sont dérivés pour les valeurs</a:t>
            </a:r>
          </a:p>
          <a:p>
            <a:pPr lvl="1"/>
            <a:r>
              <a:rPr lang="fr-CA" altLang="fr-FR" sz="2400" dirty="0">
                <a:latin typeface="Courier New" panose="02070309020205020404" pitchFamily="49" charset="0"/>
                <a:cs typeface="Courier New" panose="02070309020205020404" pitchFamily="49" charset="0"/>
              </a:rPr>
              <a:t>a-1</a:t>
            </a:r>
          </a:p>
          <a:p>
            <a:pPr lvl="1"/>
            <a:r>
              <a:rPr lang="fr-CA" altLang="fr-FR" sz="2400" dirty="0">
                <a:latin typeface="Courier New" panose="02070309020205020404" pitchFamily="49" charset="0"/>
                <a:cs typeface="Courier New" panose="02070309020205020404" pitchFamily="49" charset="0"/>
              </a:rPr>
              <a:t>a</a:t>
            </a:r>
          </a:p>
          <a:p>
            <a:pPr lvl="1"/>
            <a:r>
              <a:rPr lang="fr-CA" altLang="fr-FR" sz="2400" dirty="0">
                <a:latin typeface="Courier New" panose="02070309020205020404" pitchFamily="49" charset="0"/>
                <a:cs typeface="Courier New" panose="02070309020205020404" pitchFamily="49" charset="0"/>
              </a:rPr>
              <a:t>a+1</a:t>
            </a:r>
          </a:p>
          <a:p>
            <a:pPr lvl="1"/>
            <a:r>
              <a:rPr lang="fr-CA" altLang="fr-FR" sz="2400" dirty="0">
                <a:latin typeface="Courier New" panose="02070309020205020404" pitchFamily="49" charset="0"/>
                <a:cs typeface="Courier New" panose="02070309020205020404" pitchFamily="49" charset="0"/>
              </a:rPr>
              <a:t>b-1</a:t>
            </a:r>
          </a:p>
          <a:p>
            <a:pPr lvl="1"/>
            <a:r>
              <a:rPr lang="fr-CA" altLang="fr-FR" sz="2400" dirty="0">
                <a:latin typeface="Courier New" panose="02070309020205020404" pitchFamily="49" charset="0"/>
                <a:cs typeface="Courier New" panose="02070309020205020404" pitchFamily="49" charset="0"/>
              </a:rPr>
              <a:t>b</a:t>
            </a:r>
          </a:p>
          <a:p>
            <a:pPr lvl="1"/>
            <a:r>
              <a:rPr lang="fr-CA" altLang="fr-FR" sz="2400" dirty="0">
                <a:latin typeface="Courier New" panose="02070309020205020404" pitchFamily="49" charset="0"/>
                <a:cs typeface="Courier New" panose="02070309020205020404" pitchFamily="49" charset="0"/>
              </a:rPr>
              <a:t>b+1</a:t>
            </a:r>
          </a:p>
          <a:p>
            <a:pPr lvl="1"/>
            <a:endParaRPr lang="fr-CA" altLang="fr-FR" dirty="0"/>
          </a:p>
          <a:p>
            <a:endParaRPr lang="fr-CA" altLang="fr-FR" dirty="0"/>
          </a:p>
          <a:p>
            <a:endParaRPr lang="fr-CA" dirty="0"/>
          </a:p>
        </p:txBody>
      </p:sp>
      <p:sp>
        <p:nvSpPr>
          <p:cNvPr id="3481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58025EE-5B89-4F4E-9B7E-2D5969D5C49E}" type="slidenum">
              <a:rPr lang="en-US" altLang="en-US" smtClean="0"/>
              <a:pPr/>
              <a:t>49</a:t>
            </a:fld>
            <a:endParaRPr lang="en-US" altLang="en-US"/>
          </a:p>
        </p:txBody>
      </p:sp>
      <p:sp>
        <p:nvSpPr>
          <p:cNvPr id="34821" name="Rectangle 1027"/>
          <p:cNvSpPr>
            <a:spLocks noChangeArrowheads="1"/>
          </p:cNvSpPr>
          <p:nvPr>
            <p:custDataLst>
              <p:tags r:id="rId4"/>
            </p:custDataLst>
          </p:nvPr>
        </p:nvSpPr>
        <p:spPr bwMode="auto">
          <a:xfrm>
            <a:off x="250825" y="908050"/>
            <a:ext cx="82296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grpSp>
        <p:nvGrpSpPr>
          <p:cNvPr id="7" name="Groupe 6">
            <a:extLst>
              <a:ext uri="{FF2B5EF4-FFF2-40B4-BE49-F238E27FC236}">
                <a16:creationId xmlns:a16="http://schemas.microsoft.com/office/drawing/2014/main" id="{EA98344E-1845-46B6-B4B2-ADEF23C52117}"/>
              </a:ext>
            </a:extLst>
          </p:cNvPr>
          <p:cNvGrpSpPr/>
          <p:nvPr>
            <p:custDataLst>
              <p:tags r:id="rId5"/>
            </p:custDataLst>
          </p:nvPr>
        </p:nvGrpSpPr>
        <p:grpSpPr>
          <a:xfrm>
            <a:off x="1799692" y="4658110"/>
            <a:ext cx="6824977" cy="2063365"/>
            <a:chOff x="1723580" y="3660967"/>
            <a:chExt cx="6824977" cy="2063365"/>
          </a:xfrm>
        </p:grpSpPr>
        <p:pic>
          <p:nvPicPr>
            <p:cNvPr id="4" name="Image 3">
              <a:extLst>
                <a:ext uri="{FF2B5EF4-FFF2-40B4-BE49-F238E27FC236}">
                  <a16:creationId xmlns:a16="http://schemas.microsoft.com/office/drawing/2014/main" id="{C9606D7E-3A25-4022-BA55-AF1A6602B6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3580" y="3660967"/>
              <a:ext cx="6824977" cy="2063365"/>
            </a:xfrm>
            <a:prstGeom prst="rect">
              <a:avLst/>
            </a:prstGeom>
          </p:spPr>
        </p:pic>
        <p:sp>
          <p:nvSpPr>
            <p:cNvPr id="6" name="Rectangle 5">
              <a:extLst>
                <a:ext uri="{FF2B5EF4-FFF2-40B4-BE49-F238E27FC236}">
                  <a16:creationId xmlns:a16="http://schemas.microsoft.com/office/drawing/2014/main" id="{483C72E4-0D43-4D2D-BA54-EAD557801E2B}"/>
                </a:ext>
              </a:extLst>
            </p:cNvPr>
            <p:cNvSpPr/>
            <p:nvPr/>
          </p:nvSpPr>
          <p:spPr>
            <a:xfrm>
              <a:off x="2286000" y="5447333"/>
              <a:ext cx="4572000" cy="276999"/>
            </a:xfrm>
            <a:prstGeom prst="rect">
              <a:avLst/>
            </a:prstGeom>
          </p:spPr>
          <p:txBody>
            <a:bodyPr>
              <a:spAutoFit/>
            </a:bodyPr>
            <a:lstStyle/>
            <a:p>
              <a:r>
                <a:rPr lang="fr-CA" sz="1200" dirty="0">
                  <a:latin typeface="Arial Narrow" panose="020B0606020202030204" pitchFamily="34" charset="0"/>
                </a:rPr>
                <a:t>http://blog.qualitance.ro/wp-content/uploads/2014/01/SCHEMA-1.png</a:t>
              </a:r>
            </a:p>
          </p:txBody>
        </p:sp>
      </p:grpSp>
    </p:spTree>
    <p:extLst>
      <p:ext uri="{BB962C8B-B14F-4D97-AF65-F5344CB8AC3E}">
        <p14:creationId xmlns:p14="http://schemas.microsoft.com/office/powerpoint/2010/main" val="7182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altLang="fr-FR" dirty="0"/>
              <a:t>Vérification et validation</a:t>
            </a:r>
            <a:endParaRPr lang="fr-CA" dirty="0"/>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5</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4"/>
            <a:ext cx="8686800" cy="4257374"/>
          </a:xfrm>
        </p:spPr>
        <p:txBody>
          <a:bodyPr>
            <a:normAutofit/>
          </a:bodyPr>
          <a:lstStyle/>
          <a:p>
            <a:r>
              <a:rPr lang="fr-CA" altLang="fr-FR" sz="2400" dirty="0"/>
              <a:t>La </a:t>
            </a:r>
            <a:r>
              <a:rPr lang="fr-CA" altLang="fr-FR" sz="2400" b="1" dirty="0"/>
              <a:t>vérification</a:t>
            </a:r>
            <a:r>
              <a:rPr lang="fr-CA" altLang="fr-FR" sz="2400" dirty="0"/>
              <a:t> fait référence à l’ensemble des tâches qui garantissent que le logiciel implémente correctement une fonction spécifique</a:t>
            </a:r>
          </a:p>
          <a:p>
            <a:pPr marL="457200" lvl="1" indent="0">
              <a:buNone/>
            </a:pPr>
            <a:r>
              <a:rPr lang="fr-CA" altLang="fr-FR" sz="2400" i="1" dirty="0"/>
              <a:t>Construisons-nous le produit correctement?</a:t>
            </a:r>
          </a:p>
          <a:p>
            <a:r>
              <a:rPr lang="fr-CA" altLang="fr-FR" sz="2400" dirty="0"/>
              <a:t>La </a:t>
            </a:r>
            <a:r>
              <a:rPr lang="fr-CA" altLang="fr-FR" sz="2400" b="1" dirty="0"/>
              <a:t>validation</a:t>
            </a:r>
            <a:r>
              <a:rPr lang="fr-CA" altLang="fr-FR" sz="2400" dirty="0"/>
              <a:t> fait référence à un ensemble différent de tâches qui garantissent que le logiciel qui a été construit est traçable aux exigences du client</a:t>
            </a:r>
          </a:p>
          <a:p>
            <a:pPr marL="457200" lvl="1" indent="0">
              <a:buNone/>
            </a:pPr>
            <a:r>
              <a:rPr lang="fr-CA" altLang="fr-FR" sz="2400" i="1" dirty="0"/>
              <a:t>Construisons-nous le bon produit?</a:t>
            </a:r>
          </a:p>
        </p:txBody>
      </p:sp>
    </p:spTree>
    <p:extLst>
      <p:ext uri="{BB962C8B-B14F-4D97-AF65-F5344CB8AC3E}">
        <p14:creationId xmlns:p14="http://schemas.microsoft.com/office/powerpoint/2010/main" val="1471393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custDataLst>
              <p:tags r:id="rId1"/>
            </p:custDataLst>
          </p:nvPr>
        </p:nvSpPr>
        <p:spPr>
          <a:xfrm>
            <a:off x="228600" y="76200"/>
            <a:ext cx="7239000" cy="1143000"/>
          </a:xfrm>
        </p:spPr>
        <p:txBody>
          <a:bodyPr/>
          <a:lstStyle/>
          <a:p>
            <a:r>
              <a:rPr lang="fr-CA" altLang="fr-FR" dirty="0"/>
              <a:t>Tests des classes</a:t>
            </a:r>
            <a:endParaRPr lang="en-US" altLang="fr-FR" dirty="0"/>
          </a:p>
        </p:txBody>
      </p:sp>
      <p:sp>
        <p:nvSpPr>
          <p:cNvPr id="3277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BDD528-6828-4353-9F1E-CB71728DB98D}" type="slidenum">
              <a:rPr lang="en-US" altLang="en-US" smtClean="0">
                <a:latin typeface="+mj-lt"/>
              </a:rPr>
              <a:pPr/>
              <a:t>50</a:t>
            </a:fld>
            <a:endParaRPr lang="en-US" altLang="en-US">
              <a:latin typeface="+mj-lt"/>
            </a:endParaRPr>
          </a:p>
        </p:txBody>
      </p:sp>
      <p:sp>
        <p:nvSpPr>
          <p:cNvPr id="36" name="Rectangle 3">
            <a:extLst>
              <a:ext uri="{FF2B5EF4-FFF2-40B4-BE49-F238E27FC236}">
                <a16:creationId xmlns:a16="http://schemas.microsoft.com/office/drawing/2014/main" id="{08EE241E-3D78-44BF-9469-36FDC8F4AE6E}"/>
              </a:ext>
            </a:extLst>
          </p:cNvPr>
          <p:cNvSpPr txBox="1">
            <a:spLocks noChangeArrowheads="1"/>
          </p:cNvSpPr>
          <p:nvPr>
            <p:custDataLst>
              <p:tags r:id="rId3"/>
            </p:custDataLst>
          </p:nvPr>
        </p:nvSpPr>
        <p:spPr>
          <a:xfrm>
            <a:off x="228600" y="1403873"/>
            <a:ext cx="8686800" cy="531760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400" dirty="0"/>
              <a:t>Les tests de classe pour les logiciels orientés objet (OO) sont l’équivalent des tests unitaires pour les logiciels conventionnels</a:t>
            </a:r>
          </a:p>
          <a:p>
            <a:pPr fontAlgn="auto">
              <a:spcAft>
                <a:spcPts val="0"/>
              </a:spcAft>
            </a:pPr>
            <a:r>
              <a:rPr lang="fr-CA" altLang="fr-FR" sz="2400" dirty="0"/>
              <a:t>Contrairement aux tests unitaires des logiciels conventionnels, qui ont tendance à se concentrer sur les détails algorithmiques d’un module et les données qui circulent à travers l’interface du module</a:t>
            </a:r>
          </a:p>
          <a:p>
            <a:pPr fontAlgn="auto">
              <a:spcAft>
                <a:spcPts val="0"/>
              </a:spcAft>
            </a:pPr>
            <a:r>
              <a:rPr lang="fr-CA" altLang="fr-FR" sz="2400" dirty="0"/>
              <a:t>Les tests de classe pour le logiciel OO sont pilotés par les opérations encapsulées par la classe et le comportement d’état de la classe</a:t>
            </a:r>
          </a:p>
          <a:p>
            <a:pPr fontAlgn="auto">
              <a:spcAft>
                <a:spcPts val="0"/>
              </a:spcAft>
            </a:pPr>
            <a:r>
              <a:rPr lang="fr-CA" altLang="fr-FR" sz="2400" dirty="0"/>
              <a:t>Des séquences d’opérations valides et leurs permutations sont utilisées pour tester les comportements de classe</a:t>
            </a:r>
            <a:endParaRPr lang="fr-CA" altLang="fr-FR" sz="2000" dirty="0"/>
          </a:p>
        </p:txBody>
      </p:sp>
    </p:spTree>
    <p:extLst>
      <p:ext uri="{BB962C8B-B14F-4D97-AF65-F5344CB8AC3E}">
        <p14:creationId xmlns:p14="http://schemas.microsoft.com/office/powerpoint/2010/main" val="2824928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custDataLst>
              <p:tags r:id="rId1"/>
            </p:custDataLst>
          </p:nvPr>
        </p:nvSpPr>
        <p:spPr>
          <a:xfrm>
            <a:off x="228600" y="76200"/>
            <a:ext cx="7239000" cy="1143000"/>
          </a:xfrm>
        </p:spPr>
        <p:txBody>
          <a:bodyPr/>
          <a:lstStyle/>
          <a:p>
            <a:r>
              <a:rPr lang="fr-CA" altLang="fr-FR" dirty="0"/>
              <a:t>Tests des classes</a:t>
            </a:r>
            <a:endParaRPr lang="en-US" altLang="fr-FR" dirty="0"/>
          </a:p>
        </p:txBody>
      </p:sp>
      <p:sp>
        <p:nvSpPr>
          <p:cNvPr id="3277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BDD528-6828-4353-9F1E-CB71728DB98D}" type="slidenum">
              <a:rPr lang="en-US" altLang="en-US" smtClean="0">
                <a:latin typeface="+mj-lt"/>
              </a:rPr>
              <a:pPr/>
              <a:t>51</a:t>
            </a:fld>
            <a:endParaRPr lang="en-US" altLang="en-US">
              <a:latin typeface="+mj-lt"/>
            </a:endParaRPr>
          </a:p>
        </p:txBody>
      </p:sp>
      <p:sp>
        <p:nvSpPr>
          <p:cNvPr id="36" name="Rectangle 3">
            <a:extLst>
              <a:ext uri="{FF2B5EF4-FFF2-40B4-BE49-F238E27FC236}">
                <a16:creationId xmlns:a16="http://schemas.microsoft.com/office/drawing/2014/main" id="{08EE241E-3D78-44BF-9469-36FDC8F4AE6E}"/>
              </a:ext>
            </a:extLst>
          </p:cNvPr>
          <p:cNvSpPr txBox="1">
            <a:spLocks noChangeArrowheads="1"/>
          </p:cNvSpPr>
          <p:nvPr>
            <p:custDataLst>
              <p:tags r:id="rId3"/>
            </p:custDataLst>
          </p:nvPr>
        </p:nvSpPr>
        <p:spPr>
          <a:xfrm>
            <a:off x="228600" y="1403873"/>
            <a:ext cx="8686800" cy="2925227"/>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400" dirty="0"/>
              <a:t>Un diagramme d’états transitions peut être utilisé pour aider à dériver une séquence de tests qui vérifieront le comportement dynamique de la classe</a:t>
            </a:r>
          </a:p>
          <a:p>
            <a:pPr fontAlgn="auto">
              <a:spcAft>
                <a:spcPts val="0"/>
              </a:spcAft>
            </a:pPr>
            <a:r>
              <a:rPr lang="fr-CA" altLang="fr-FR" sz="2400" dirty="0"/>
              <a:t>Les tests à concevoir doivent atteindre une couverture complète en utilisant des séquences d'opérations provoquant des transitions à travers tous les états autorisés</a:t>
            </a:r>
          </a:p>
        </p:txBody>
      </p:sp>
    </p:spTree>
    <p:extLst>
      <p:ext uri="{BB962C8B-B14F-4D97-AF65-F5344CB8AC3E}">
        <p14:creationId xmlns:p14="http://schemas.microsoft.com/office/powerpoint/2010/main" val="24207657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custDataLst>
              <p:tags r:id="rId1"/>
            </p:custDataLst>
          </p:nvPr>
        </p:nvSpPr>
        <p:spPr>
          <a:xfrm>
            <a:off x="228600" y="76200"/>
            <a:ext cx="8915400" cy="1143000"/>
          </a:xfrm>
        </p:spPr>
        <p:txBody>
          <a:bodyPr>
            <a:normAutofit/>
          </a:bodyPr>
          <a:lstStyle/>
          <a:p>
            <a:r>
              <a:rPr lang="fr-CA" altLang="fr-FR" dirty="0"/>
              <a:t>Tests d’intégration (TI)</a:t>
            </a:r>
            <a:endParaRPr lang="en-US" altLang="fr-FR" dirty="0"/>
          </a:p>
        </p:txBody>
      </p:sp>
      <p:sp>
        <p:nvSpPr>
          <p:cNvPr id="5" name="Espace réservé du contenu 4">
            <a:extLst>
              <a:ext uri="{FF2B5EF4-FFF2-40B4-BE49-F238E27FC236}">
                <a16:creationId xmlns:a16="http://schemas.microsoft.com/office/drawing/2014/main" id="{561F43E6-F89C-4992-8424-96B90C5E15F1}"/>
              </a:ext>
            </a:extLst>
          </p:cNvPr>
          <p:cNvSpPr>
            <a:spLocks noGrp="1"/>
          </p:cNvSpPr>
          <p:nvPr>
            <p:ph idx="1"/>
            <p:custDataLst>
              <p:tags r:id="rId2"/>
            </p:custDataLst>
          </p:nvPr>
        </p:nvSpPr>
        <p:spPr/>
        <p:txBody>
          <a:bodyPr/>
          <a:lstStyle/>
          <a:p>
            <a:r>
              <a:rPr lang="fr-CA" dirty="0"/>
              <a:t>L’approche « big bang »</a:t>
            </a:r>
          </a:p>
          <a:p>
            <a:r>
              <a:rPr lang="fr-CA" dirty="0"/>
              <a:t>Stratégie incrémentale de construction</a:t>
            </a:r>
          </a:p>
          <a:p>
            <a:endParaRPr lang="fr-CA" dirty="0"/>
          </a:p>
        </p:txBody>
      </p:sp>
      <p:sp>
        <p:nvSpPr>
          <p:cNvPr id="3993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BA2035E-1C24-443C-914C-04C0E3FF374D}" type="slidenum">
              <a:rPr lang="en-US" altLang="en-US" smtClean="0"/>
              <a:pPr/>
              <a:t>52</a:t>
            </a:fld>
            <a:endParaRPr lang="en-US" altLang="en-US"/>
          </a:p>
        </p:txBody>
      </p:sp>
      <p:pic>
        <p:nvPicPr>
          <p:cNvPr id="39941" name="Picture 30"/>
          <p:cNvPicPr>
            <a:picLocks noChangeArrowheads="1"/>
          </p:cNvPicPr>
          <p:nvPr>
            <p:custDataLst>
              <p:tags r:id="rId4"/>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179507" y="3070487"/>
            <a:ext cx="4594225"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custDataLst>
              <p:tags r:id="rId1"/>
            </p:custDataLst>
          </p:nvPr>
        </p:nvSpPr>
        <p:spPr/>
        <p:txBody>
          <a:bodyPr/>
          <a:lstStyle/>
          <a:p>
            <a:r>
              <a:rPr lang="fr-CA" altLang="fr-FR" dirty="0"/>
              <a:t>TI - Intégration descendante</a:t>
            </a:r>
            <a:endParaRPr lang="en-US" altLang="fr-FR" dirty="0"/>
          </a:p>
        </p:txBody>
      </p:sp>
      <p:sp>
        <p:nvSpPr>
          <p:cNvPr id="40963" name="Espace réservé du numéro de diapositive 4"/>
          <p:cNvSpPr>
            <a:spLocks noGrp="1"/>
          </p:cNvSpPr>
          <p:nvPr>
            <p:ph type="sldNum" sz="quarter" idx="12"/>
            <p:custDataLst>
              <p:tags r:id="rId2"/>
            </p:custDataLst>
          </p:nvPr>
        </p:nvSpPr>
        <p:spPr>
          <a:xfrm>
            <a:off x="6773732" y="6356350"/>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2C34DF4-8CF0-45F4-8679-DD30A45274DD}" type="slidenum">
              <a:rPr lang="en-US" altLang="en-US" smtClean="0">
                <a:latin typeface="Calibri" panose="020F0502020204030204" pitchFamily="34" charset="0"/>
                <a:cs typeface="Calibri" panose="020F0502020204030204" pitchFamily="34" charset="0"/>
              </a:rPr>
              <a:pPr/>
              <a:t>53</a:t>
            </a:fld>
            <a:endParaRPr lang="en-US" altLang="en-US">
              <a:latin typeface="Calibri" panose="020F0502020204030204" pitchFamily="34" charset="0"/>
              <a:cs typeface="Calibri" panose="020F0502020204030204" pitchFamily="34" charset="0"/>
            </a:endParaRPr>
          </a:p>
        </p:txBody>
      </p:sp>
      <p:grpSp>
        <p:nvGrpSpPr>
          <p:cNvPr id="6" name="Groupe 5">
            <a:extLst>
              <a:ext uri="{FF2B5EF4-FFF2-40B4-BE49-F238E27FC236}">
                <a16:creationId xmlns:a16="http://schemas.microsoft.com/office/drawing/2014/main" id="{F2C573FE-54A8-46C6-9E0D-C4D5EC037B75}"/>
              </a:ext>
            </a:extLst>
          </p:cNvPr>
          <p:cNvGrpSpPr/>
          <p:nvPr>
            <p:custDataLst>
              <p:tags r:id="rId3"/>
            </p:custDataLst>
          </p:nvPr>
        </p:nvGrpSpPr>
        <p:grpSpPr>
          <a:xfrm>
            <a:off x="431540" y="1718775"/>
            <a:ext cx="8684826" cy="4200761"/>
            <a:chOff x="1878013" y="1124382"/>
            <a:chExt cx="8684826" cy="4200761"/>
          </a:xfrm>
        </p:grpSpPr>
        <p:sp>
          <p:nvSpPr>
            <p:cNvPr id="40965" name="Rectangle 5"/>
            <p:cNvSpPr>
              <a:spLocks noChangeArrowheads="1"/>
            </p:cNvSpPr>
            <p:nvPr/>
          </p:nvSpPr>
          <p:spPr bwMode="auto">
            <a:xfrm>
              <a:off x="3871913" y="1520825"/>
              <a:ext cx="685800" cy="48260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Calibri" panose="020F0502020204030204" pitchFamily="34" charset="0"/>
                <a:cs typeface="Calibri" panose="020F0502020204030204" pitchFamily="34" charset="0"/>
              </a:endParaRPr>
            </a:p>
          </p:txBody>
        </p:sp>
        <p:sp>
          <p:nvSpPr>
            <p:cNvPr id="40966" name="Rectangle 6"/>
            <p:cNvSpPr>
              <a:spLocks noChangeArrowheads="1"/>
            </p:cNvSpPr>
            <p:nvPr/>
          </p:nvSpPr>
          <p:spPr bwMode="auto">
            <a:xfrm>
              <a:off x="3122613" y="2486025"/>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Calibri" panose="020F0502020204030204" pitchFamily="34" charset="0"/>
                <a:cs typeface="Calibri" panose="020F0502020204030204" pitchFamily="34" charset="0"/>
              </a:endParaRPr>
            </a:p>
          </p:txBody>
        </p:sp>
        <p:sp>
          <p:nvSpPr>
            <p:cNvPr id="40967" name="Rectangle 7"/>
            <p:cNvSpPr>
              <a:spLocks noChangeArrowheads="1"/>
            </p:cNvSpPr>
            <p:nvPr/>
          </p:nvSpPr>
          <p:spPr bwMode="auto">
            <a:xfrm>
              <a:off x="2360613" y="3463925"/>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Calibri" panose="020F0502020204030204" pitchFamily="34" charset="0"/>
                <a:cs typeface="Calibri" panose="020F0502020204030204" pitchFamily="34" charset="0"/>
              </a:endParaRPr>
            </a:p>
          </p:txBody>
        </p:sp>
        <p:sp>
          <p:nvSpPr>
            <p:cNvPr id="40968" name="Rectangle 8"/>
            <p:cNvSpPr>
              <a:spLocks noChangeArrowheads="1"/>
            </p:cNvSpPr>
            <p:nvPr/>
          </p:nvSpPr>
          <p:spPr bwMode="auto">
            <a:xfrm>
              <a:off x="1878013" y="4429125"/>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Calibri" panose="020F0502020204030204" pitchFamily="34" charset="0"/>
                <a:cs typeface="Calibri" panose="020F0502020204030204" pitchFamily="34" charset="0"/>
              </a:endParaRPr>
            </a:p>
          </p:txBody>
        </p:sp>
        <p:sp>
          <p:nvSpPr>
            <p:cNvPr id="40969" name="Rectangle 9"/>
            <p:cNvSpPr>
              <a:spLocks noChangeArrowheads="1"/>
            </p:cNvSpPr>
            <p:nvPr/>
          </p:nvSpPr>
          <p:spPr bwMode="auto">
            <a:xfrm>
              <a:off x="2779713" y="4429125"/>
              <a:ext cx="685800" cy="482600"/>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Calibri" panose="020F0502020204030204" pitchFamily="34" charset="0"/>
                <a:cs typeface="Calibri" panose="020F0502020204030204" pitchFamily="34" charset="0"/>
              </a:endParaRPr>
            </a:p>
          </p:txBody>
        </p:sp>
        <p:sp>
          <p:nvSpPr>
            <p:cNvPr id="40970" name="Rectangle 10"/>
            <p:cNvSpPr>
              <a:spLocks noChangeArrowheads="1"/>
            </p:cNvSpPr>
            <p:nvPr/>
          </p:nvSpPr>
          <p:spPr bwMode="auto">
            <a:xfrm>
              <a:off x="3986213" y="2486025"/>
              <a:ext cx="685800" cy="482600"/>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Calibri" panose="020F0502020204030204" pitchFamily="34" charset="0"/>
                <a:cs typeface="Calibri" panose="020F0502020204030204" pitchFamily="34" charset="0"/>
              </a:endParaRPr>
            </a:p>
          </p:txBody>
        </p:sp>
        <p:sp>
          <p:nvSpPr>
            <p:cNvPr id="40971" name="Rectangle 11"/>
            <p:cNvSpPr>
              <a:spLocks noChangeArrowheads="1"/>
            </p:cNvSpPr>
            <p:nvPr/>
          </p:nvSpPr>
          <p:spPr bwMode="auto">
            <a:xfrm>
              <a:off x="4837113" y="2486025"/>
              <a:ext cx="685800" cy="482600"/>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Calibri" panose="020F0502020204030204" pitchFamily="34" charset="0"/>
                <a:cs typeface="Calibri" panose="020F0502020204030204" pitchFamily="34" charset="0"/>
              </a:endParaRPr>
            </a:p>
          </p:txBody>
        </p:sp>
        <p:sp>
          <p:nvSpPr>
            <p:cNvPr id="40972" name="Line 12"/>
            <p:cNvSpPr>
              <a:spLocks noChangeShapeType="1"/>
            </p:cNvSpPr>
            <p:nvPr/>
          </p:nvSpPr>
          <p:spPr bwMode="auto">
            <a:xfrm>
              <a:off x="2690813" y="3959225"/>
              <a:ext cx="38100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40973" name="Line 13"/>
            <p:cNvSpPr>
              <a:spLocks noChangeShapeType="1"/>
            </p:cNvSpPr>
            <p:nvPr/>
          </p:nvSpPr>
          <p:spPr bwMode="auto">
            <a:xfrm>
              <a:off x="4240213" y="2016125"/>
              <a:ext cx="38100" cy="469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40974" name="Line 14"/>
            <p:cNvSpPr>
              <a:spLocks noChangeShapeType="1"/>
            </p:cNvSpPr>
            <p:nvPr/>
          </p:nvSpPr>
          <p:spPr bwMode="auto">
            <a:xfrm>
              <a:off x="4214813" y="2041525"/>
              <a:ext cx="97790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344079" name="Rectangle 15"/>
            <p:cNvSpPr>
              <a:spLocks noChangeArrowheads="1"/>
            </p:cNvSpPr>
            <p:nvPr/>
          </p:nvSpPr>
          <p:spPr bwMode="auto">
            <a:xfrm>
              <a:off x="3804145" y="1124382"/>
              <a:ext cx="5706716" cy="366767"/>
            </a:xfrm>
            <a:prstGeom prst="rect">
              <a:avLst/>
            </a:prstGeom>
            <a:noFill/>
            <a:ln w="12700">
              <a:noFill/>
              <a:miter lim="800000"/>
              <a:headEnd/>
              <a:tailEnd/>
            </a:ln>
            <a:effectLst/>
          </p:spPr>
          <p:txBody>
            <a:bodyPr wrap="square" lIns="90487" tIns="44450" rIns="90487" bIns="44450">
              <a:spAutoFit/>
            </a:bodyPr>
            <a:lstStyle/>
            <a:p>
              <a:pPr eaLnBrk="0" hangingPunct="0">
                <a:defRPr/>
              </a:pPr>
              <a:r>
                <a:rPr lang="fr-CA" dirty="0">
                  <a:latin typeface="Calibri" panose="020F0502020204030204" pitchFamily="34" charset="0"/>
                  <a:cs typeface="Calibri" panose="020F0502020204030204" pitchFamily="34" charset="0"/>
                </a:rPr>
                <a:t>Le module du sommet est testé avec les substituts (stubs)</a:t>
              </a:r>
              <a:r>
                <a:rPr lang="en-US" dirty="0">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rPr>
                <a:t> </a:t>
              </a:r>
            </a:p>
          </p:txBody>
        </p:sp>
        <p:sp>
          <p:nvSpPr>
            <p:cNvPr id="344085" name="Rectangle 21"/>
            <p:cNvSpPr>
              <a:spLocks noChangeArrowheads="1"/>
            </p:cNvSpPr>
            <p:nvPr/>
          </p:nvSpPr>
          <p:spPr bwMode="auto">
            <a:xfrm>
              <a:off x="4098925" y="1549400"/>
              <a:ext cx="322203"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rPr>
                <a:t>A</a:t>
              </a:r>
            </a:p>
          </p:txBody>
        </p:sp>
        <p:sp>
          <p:nvSpPr>
            <p:cNvPr id="344086" name="Rectangle 22"/>
            <p:cNvSpPr>
              <a:spLocks noChangeArrowheads="1"/>
            </p:cNvSpPr>
            <p:nvPr/>
          </p:nvSpPr>
          <p:spPr bwMode="auto">
            <a:xfrm>
              <a:off x="3311525" y="2565400"/>
              <a:ext cx="312585"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rPr>
                <a:t>B</a:t>
              </a:r>
            </a:p>
          </p:txBody>
        </p:sp>
        <p:sp>
          <p:nvSpPr>
            <p:cNvPr id="344087" name="Rectangle 23"/>
            <p:cNvSpPr>
              <a:spLocks noChangeArrowheads="1"/>
            </p:cNvSpPr>
            <p:nvPr/>
          </p:nvSpPr>
          <p:spPr bwMode="auto">
            <a:xfrm>
              <a:off x="2530475" y="3525415"/>
              <a:ext cx="304570"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dirty="0">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rPr>
                <a:t>C</a:t>
              </a:r>
            </a:p>
          </p:txBody>
        </p:sp>
        <p:sp>
          <p:nvSpPr>
            <p:cNvPr id="344088" name="Rectangle 24"/>
            <p:cNvSpPr>
              <a:spLocks noChangeArrowheads="1"/>
            </p:cNvSpPr>
            <p:nvPr/>
          </p:nvSpPr>
          <p:spPr bwMode="auto">
            <a:xfrm>
              <a:off x="2054225" y="4470400"/>
              <a:ext cx="328615"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rPr>
                <a:t>D</a:t>
              </a:r>
            </a:p>
          </p:txBody>
        </p:sp>
        <p:sp>
          <p:nvSpPr>
            <p:cNvPr id="344089" name="Rectangle 25"/>
            <p:cNvSpPr>
              <a:spLocks noChangeArrowheads="1"/>
            </p:cNvSpPr>
            <p:nvPr/>
          </p:nvSpPr>
          <p:spPr bwMode="auto">
            <a:xfrm>
              <a:off x="2981325" y="4470400"/>
              <a:ext cx="294952"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rPr>
                <a:t>E</a:t>
              </a:r>
            </a:p>
          </p:txBody>
        </p:sp>
        <p:sp>
          <p:nvSpPr>
            <p:cNvPr id="344090" name="Rectangle 26"/>
            <p:cNvSpPr>
              <a:spLocks noChangeArrowheads="1"/>
            </p:cNvSpPr>
            <p:nvPr/>
          </p:nvSpPr>
          <p:spPr bwMode="auto">
            <a:xfrm>
              <a:off x="4175125" y="2578100"/>
              <a:ext cx="288540"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rPr>
                <a:t>F</a:t>
              </a:r>
            </a:p>
          </p:txBody>
        </p:sp>
        <p:sp>
          <p:nvSpPr>
            <p:cNvPr id="344091" name="Rectangle 27"/>
            <p:cNvSpPr>
              <a:spLocks noChangeArrowheads="1"/>
            </p:cNvSpPr>
            <p:nvPr/>
          </p:nvSpPr>
          <p:spPr bwMode="auto">
            <a:xfrm>
              <a:off x="5000625" y="2578100"/>
              <a:ext cx="330218"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rPr>
                <a:t>G</a:t>
              </a:r>
            </a:p>
          </p:txBody>
        </p:sp>
        <p:sp>
          <p:nvSpPr>
            <p:cNvPr id="40983" name="Line 28"/>
            <p:cNvSpPr>
              <a:spLocks noChangeShapeType="1"/>
            </p:cNvSpPr>
            <p:nvPr/>
          </p:nvSpPr>
          <p:spPr bwMode="auto">
            <a:xfrm flipH="1">
              <a:off x="3490913" y="2028825"/>
              <a:ext cx="723900" cy="431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40984" name="Line 29"/>
            <p:cNvSpPr>
              <a:spLocks noChangeShapeType="1"/>
            </p:cNvSpPr>
            <p:nvPr/>
          </p:nvSpPr>
          <p:spPr bwMode="auto">
            <a:xfrm flipH="1">
              <a:off x="2716213" y="2994025"/>
              <a:ext cx="723900" cy="431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40985" name="Line 30"/>
            <p:cNvSpPr>
              <a:spLocks noChangeShapeType="1"/>
            </p:cNvSpPr>
            <p:nvPr/>
          </p:nvSpPr>
          <p:spPr bwMode="auto">
            <a:xfrm flipH="1">
              <a:off x="2233613" y="3971925"/>
              <a:ext cx="457200" cy="431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latin typeface="Calibri" panose="020F0502020204030204" pitchFamily="34" charset="0"/>
                <a:cs typeface="Calibri" panose="020F0502020204030204" pitchFamily="34" charset="0"/>
              </a:endParaRPr>
            </a:p>
          </p:txBody>
        </p:sp>
        <p:sp>
          <p:nvSpPr>
            <p:cNvPr id="40986" name="Rectangle 31"/>
            <p:cNvSpPr>
              <a:spLocks noChangeArrowheads="1"/>
            </p:cNvSpPr>
            <p:nvPr/>
          </p:nvSpPr>
          <p:spPr bwMode="auto">
            <a:xfrm>
              <a:off x="3860154" y="3060700"/>
              <a:ext cx="67026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dirty="0">
                  <a:latin typeface="Calibri" panose="020F0502020204030204" pitchFamily="34" charset="0"/>
                  <a:cs typeface="Calibri" panose="020F0502020204030204" pitchFamily="34" charset="0"/>
                </a:rPr>
                <a:t>Les </a:t>
              </a:r>
              <a:r>
                <a:rPr lang="fr-CA" dirty="0">
                  <a:latin typeface="Calibri" panose="020F0502020204030204" pitchFamily="34" charset="0"/>
                  <a:cs typeface="Calibri" panose="020F0502020204030204" pitchFamily="34" charset="0"/>
                </a:rPr>
                <a:t>substituts</a:t>
              </a:r>
              <a:r>
                <a:rPr lang="fr-CA" altLang="fr-FR" dirty="0">
                  <a:latin typeface="Calibri" panose="020F0502020204030204" pitchFamily="34" charset="0"/>
                  <a:cs typeface="Calibri" panose="020F0502020204030204" pitchFamily="34" charset="0"/>
                </a:rPr>
                <a:t> sont remplacés un à la fois, la profondeur en 1</a:t>
              </a:r>
              <a:r>
                <a:rPr lang="fr-CA" altLang="fr-FR" baseline="30000" dirty="0">
                  <a:latin typeface="Calibri" panose="020F0502020204030204" pitchFamily="34" charset="0"/>
                  <a:cs typeface="Calibri" panose="020F0502020204030204" pitchFamily="34" charset="0"/>
                </a:rPr>
                <a:t>e</a:t>
              </a:r>
              <a:r>
                <a:rPr lang="fr-CA" altLang="fr-FR" dirty="0">
                  <a:latin typeface="Calibri" panose="020F0502020204030204" pitchFamily="34" charset="0"/>
                  <a:cs typeface="Calibri" panose="020F0502020204030204" pitchFamily="34" charset="0"/>
                </a:rPr>
                <a:t> </a:t>
              </a:r>
              <a:endParaRPr lang="en-US" altLang="fr-FR" dirty="0">
                <a:solidFill>
                  <a:schemeClr val="bg1"/>
                </a:solidFill>
                <a:latin typeface="Calibri" panose="020F0502020204030204" pitchFamily="34" charset="0"/>
                <a:cs typeface="Calibri" panose="020F0502020204030204" pitchFamily="34" charset="0"/>
              </a:endParaRPr>
            </a:p>
          </p:txBody>
        </p:sp>
        <p:sp>
          <p:nvSpPr>
            <p:cNvPr id="40987" name="Rectangle 32"/>
            <p:cNvSpPr>
              <a:spLocks noChangeArrowheads="1"/>
            </p:cNvSpPr>
            <p:nvPr/>
          </p:nvSpPr>
          <p:spPr bwMode="auto">
            <a:xfrm>
              <a:off x="2731195" y="4958376"/>
              <a:ext cx="69438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dirty="0">
                  <a:latin typeface="Calibri" panose="020F0502020204030204" pitchFamily="34" charset="0"/>
                  <a:cs typeface="Calibri" panose="020F0502020204030204" pitchFamily="34" charset="0"/>
                </a:rPr>
                <a:t>Avec l’intégration d’autres modules, des tests doivent être réexécutés</a:t>
              </a:r>
              <a:endParaRPr lang="en-US" altLang="fr-FR" dirty="0">
                <a:solidFill>
                  <a:schemeClr val="bg1"/>
                </a:solidFill>
                <a:latin typeface="Calibri" panose="020F0502020204030204" pitchFamily="34" charset="0"/>
                <a:cs typeface="Calibri" panose="020F0502020204030204" pitchFamily="34" charset="0"/>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custDataLst>
              <p:tags r:id="rId1"/>
            </p:custDataLst>
          </p:nvPr>
        </p:nvSpPr>
        <p:spPr/>
        <p:txBody>
          <a:bodyPr/>
          <a:lstStyle/>
          <a:p>
            <a:r>
              <a:rPr lang="fr-CA" altLang="fr-FR" dirty="0"/>
              <a:t>TI - Intégration ascendante</a:t>
            </a:r>
            <a:endParaRPr lang="en-US" altLang="fr-FR" dirty="0"/>
          </a:p>
        </p:txBody>
      </p:sp>
      <p:sp>
        <p:nvSpPr>
          <p:cNvPr id="41987" name="Espace réservé du numéro de diapositive 4"/>
          <p:cNvSpPr>
            <a:spLocks noGrp="1"/>
          </p:cNvSpPr>
          <p:nvPr>
            <p:ph type="sldNum" sz="quarter" idx="12"/>
            <p:custDataLst>
              <p:tags r:id="rId2"/>
            </p:custDataLst>
          </p:nvPr>
        </p:nvSpPr>
        <p:spPr>
          <a:xfrm>
            <a:off x="6773732" y="6356350"/>
            <a:ext cx="21336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0863EA-0F9E-4CCA-AC48-7FAB98225550}" type="slidenum">
              <a:rPr lang="en-US" altLang="en-US" smtClean="0">
                <a:latin typeface="Arial Narrow" panose="020B0606020202030204" pitchFamily="34" charset="0"/>
              </a:rPr>
              <a:pPr/>
              <a:t>54</a:t>
            </a:fld>
            <a:endParaRPr lang="en-US" altLang="en-US">
              <a:latin typeface="Arial Narrow" panose="020B0606020202030204" pitchFamily="34" charset="0"/>
            </a:endParaRPr>
          </a:p>
        </p:txBody>
      </p:sp>
      <p:grpSp>
        <p:nvGrpSpPr>
          <p:cNvPr id="6" name="Groupe 5">
            <a:extLst>
              <a:ext uri="{FF2B5EF4-FFF2-40B4-BE49-F238E27FC236}">
                <a16:creationId xmlns:a16="http://schemas.microsoft.com/office/drawing/2014/main" id="{1F74E6E3-4A8A-4B99-8EAE-E25E6498DA9C}"/>
              </a:ext>
            </a:extLst>
          </p:cNvPr>
          <p:cNvGrpSpPr/>
          <p:nvPr>
            <p:custDataLst>
              <p:tags r:id="rId3"/>
            </p:custDataLst>
          </p:nvPr>
        </p:nvGrpSpPr>
        <p:grpSpPr>
          <a:xfrm>
            <a:off x="1151620" y="2191992"/>
            <a:ext cx="7884876" cy="4153213"/>
            <a:chOff x="1790700" y="1181100"/>
            <a:chExt cx="7884876" cy="4153213"/>
          </a:xfrm>
        </p:grpSpPr>
        <p:sp>
          <p:nvSpPr>
            <p:cNvPr id="41989" name="Freeform 26"/>
            <p:cNvSpPr>
              <a:spLocks/>
            </p:cNvSpPr>
            <p:nvPr/>
          </p:nvSpPr>
          <p:spPr bwMode="auto">
            <a:xfrm>
              <a:off x="1790700" y="2806700"/>
              <a:ext cx="2020888" cy="2147888"/>
            </a:xfrm>
            <a:custGeom>
              <a:avLst/>
              <a:gdLst>
                <a:gd name="T0" fmla="*/ 2147483647 w 1273"/>
                <a:gd name="T1" fmla="*/ 2147483647 h 1353"/>
                <a:gd name="T2" fmla="*/ 2147483647 w 1273"/>
                <a:gd name="T3" fmla="*/ 2147483647 h 1353"/>
                <a:gd name="T4" fmla="*/ 2147483647 w 1273"/>
                <a:gd name="T5" fmla="*/ 2147483647 h 1353"/>
                <a:gd name="T6" fmla="*/ 2147483647 w 1273"/>
                <a:gd name="T7" fmla="*/ 2147483647 h 1353"/>
                <a:gd name="T8" fmla="*/ 2147483647 w 1273"/>
                <a:gd name="T9" fmla="*/ 2147483647 h 1353"/>
                <a:gd name="T10" fmla="*/ 2147483647 w 1273"/>
                <a:gd name="T11" fmla="*/ 2147483647 h 1353"/>
                <a:gd name="T12" fmla="*/ 2147483647 w 1273"/>
                <a:gd name="T13" fmla="*/ 0 h 1353"/>
                <a:gd name="T14" fmla="*/ 2147483647 w 1273"/>
                <a:gd name="T15" fmla="*/ 0 h 1353"/>
                <a:gd name="T16" fmla="*/ 2147483647 w 1273"/>
                <a:gd name="T17" fmla="*/ 2147483647 h 1353"/>
                <a:gd name="T18" fmla="*/ 2147483647 w 1273"/>
                <a:gd name="T19" fmla="*/ 2147483647 h 1353"/>
                <a:gd name="T20" fmla="*/ 2147483647 w 1273"/>
                <a:gd name="T21" fmla="*/ 2147483647 h 1353"/>
                <a:gd name="T22" fmla="*/ 2147483647 w 1273"/>
                <a:gd name="T23" fmla="*/ 2147483647 h 1353"/>
                <a:gd name="T24" fmla="*/ 2147483647 w 1273"/>
                <a:gd name="T25" fmla="*/ 2147483647 h 1353"/>
                <a:gd name="T26" fmla="*/ 2147483647 w 1273"/>
                <a:gd name="T27" fmla="*/ 2147483647 h 1353"/>
                <a:gd name="T28" fmla="*/ 2147483647 w 1273"/>
                <a:gd name="T29" fmla="*/ 2147483647 h 1353"/>
                <a:gd name="T30" fmla="*/ 2147483647 w 1273"/>
                <a:gd name="T31" fmla="*/ 2147483647 h 1353"/>
                <a:gd name="T32" fmla="*/ 2147483647 w 1273"/>
                <a:gd name="T33" fmla="*/ 2147483647 h 1353"/>
                <a:gd name="T34" fmla="*/ 2147483647 w 1273"/>
                <a:gd name="T35" fmla="*/ 2147483647 h 1353"/>
                <a:gd name="T36" fmla="*/ 2147483647 w 1273"/>
                <a:gd name="T37" fmla="*/ 2147483647 h 1353"/>
                <a:gd name="T38" fmla="*/ 2147483647 w 1273"/>
                <a:gd name="T39" fmla="*/ 2147483647 h 1353"/>
                <a:gd name="T40" fmla="*/ 2147483647 w 1273"/>
                <a:gd name="T41" fmla="*/ 2147483647 h 1353"/>
                <a:gd name="T42" fmla="*/ 2147483647 w 1273"/>
                <a:gd name="T43" fmla="*/ 2147483647 h 1353"/>
                <a:gd name="T44" fmla="*/ 2147483647 w 1273"/>
                <a:gd name="T45" fmla="*/ 2147483647 h 1353"/>
                <a:gd name="T46" fmla="*/ 2147483647 w 1273"/>
                <a:gd name="T47" fmla="*/ 2147483647 h 1353"/>
                <a:gd name="T48" fmla="*/ 2147483647 w 1273"/>
                <a:gd name="T49" fmla="*/ 2147483647 h 1353"/>
                <a:gd name="T50" fmla="*/ 0 w 1273"/>
                <a:gd name="T51" fmla="*/ 2147483647 h 1353"/>
                <a:gd name="T52" fmla="*/ 0 w 1273"/>
                <a:gd name="T53" fmla="*/ 2147483647 h 1353"/>
                <a:gd name="T54" fmla="*/ 2147483647 w 1273"/>
                <a:gd name="T55" fmla="*/ 2147483647 h 1353"/>
                <a:gd name="T56" fmla="*/ 2147483647 w 1273"/>
                <a:gd name="T57" fmla="*/ 2147483647 h 1353"/>
                <a:gd name="T58" fmla="*/ 2147483647 w 1273"/>
                <a:gd name="T59" fmla="*/ 2147483647 h 1353"/>
                <a:gd name="T60" fmla="*/ 2147483647 w 1273"/>
                <a:gd name="T61" fmla="*/ 2147483647 h 1353"/>
                <a:gd name="T62" fmla="*/ 2147483647 w 1273"/>
                <a:gd name="T63" fmla="*/ 2147483647 h 1353"/>
                <a:gd name="T64" fmla="*/ 2147483647 w 1273"/>
                <a:gd name="T65" fmla="*/ 2147483647 h 1353"/>
                <a:gd name="T66" fmla="*/ 2147483647 w 1273"/>
                <a:gd name="T67" fmla="*/ 2147483647 h 1353"/>
                <a:gd name="T68" fmla="*/ 2147483647 w 1273"/>
                <a:gd name="T69" fmla="*/ 2147483647 h 1353"/>
                <a:gd name="T70" fmla="*/ 2147483647 w 1273"/>
                <a:gd name="T71" fmla="*/ 2147483647 h 1353"/>
                <a:gd name="T72" fmla="*/ 2147483647 w 1273"/>
                <a:gd name="T73" fmla="*/ 2147483647 h 1353"/>
                <a:gd name="T74" fmla="*/ 2147483647 w 1273"/>
                <a:gd name="T75" fmla="*/ 2147483647 h 1353"/>
                <a:gd name="T76" fmla="*/ 2147483647 w 1273"/>
                <a:gd name="T77" fmla="*/ 2147483647 h 1353"/>
                <a:gd name="T78" fmla="*/ 2147483647 w 1273"/>
                <a:gd name="T79" fmla="*/ 2147483647 h 1353"/>
                <a:gd name="T80" fmla="*/ 2147483647 w 1273"/>
                <a:gd name="T81" fmla="*/ 2147483647 h 1353"/>
                <a:gd name="T82" fmla="*/ 2147483647 w 1273"/>
                <a:gd name="T83" fmla="*/ 2147483647 h 1353"/>
                <a:gd name="T84" fmla="*/ 2147483647 w 1273"/>
                <a:gd name="T85" fmla="*/ 2147483647 h 1353"/>
                <a:gd name="T86" fmla="*/ 2147483647 w 1273"/>
                <a:gd name="T87" fmla="*/ 2147483647 h 1353"/>
                <a:gd name="T88" fmla="*/ 2147483647 w 1273"/>
                <a:gd name="T89" fmla="*/ 2147483647 h 1353"/>
                <a:gd name="T90" fmla="*/ 2147483647 w 1273"/>
                <a:gd name="T91" fmla="*/ 2147483647 h 1353"/>
                <a:gd name="T92" fmla="*/ 2147483647 w 1273"/>
                <a:gd name="T93" fmla="*/ 2147483647 h 1353"/>
                <a:gd name="T94" fmla="*/ 2147483647 w 1273"/>
                <a:gd name="T95" fmla="*/ 2147483647 h 1353"/>
                <a:gd name="T96" fmla="*/ 2147483647 w 1273"/>
                <a:gd name="T97" fmla="*/ 2147483647 h 1353"/>
                <a:gd name="T98" fmla="*/ 2147483647 w 1273"/>
                <a:gd name="T99" fmla="*/ 2147483647 h 1353"/>
                <a:gd name="T100" fmla="*/ 2147483647 w 1273"/>
                <a:gd name="T101" fmla="*/ 2147483647 h 1353"/>
                <a:gd name="T102" fmla="*/ 2147483647 w 1273"/>
                <a:gd name="T103" fmla="*/ 2147483647 h 1353"/>
                <a:gd name="T104" fmla="*/ 2147483647 w 1273"/>
                <a:gd name="T105" fmla="*/ 2147483647 h 1353"/>
                <a:gd name="T106" fmla="*/ 2147483647 w 1273"/>
                <a:gd name="T107" fmla="*/ 2147483647 h 1353"/>
                <a:gd name="T108" fmla="*/ 2147483647 w 1273"/>
                <a:gd name="T109" fmla="*/ 2147483647 h 1353"/>
                <a:gd name="T110" fmla="*/ 2147483647 w 1273"/>
                <a:gd name="T111" fmla="*/ 2147483647 h 1353"/>
                <a:gd name="T112" fmla="*/ 2147483647 w 1273"/>
                <a:gd name="T113" fmla="*/ 2147483647 h 1353"/>
                <a:gd name="T114" fmla="*/ 2147483647 w 1273"/>
                <a:gd name="T115" fmla="*/ 2147483647 h 1353"/>
                <a:gd name="T116" fmla="*/ 2147483647 w 1273"/>
                <a:gd name="T117" fmla="*/ 2147483647 h 1353"/>
                <a:gd name="T118" fmla="*/ 2147483647 w 1273"/>
                <a:gd name="T119" fmla="*/ 2147483647 h 1353"/>
                <a:gd name="T120" fmla="*/ 2147483647 w 1273"/>
                <a:gd name="T121" fmla="*/ 2147483647 h 1353"/>
                <a:gd name="T122" fmla="*/ 2147483647 w 1273"/>
                <a:gd name="T123" fmla="*/ 2147483647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fr-CA">
                <a:latin typeface="Arial Narrow" panose="020B0606020202030204" pitchFamily="34" charset="0"/>
              </a:endParaRPr>
            </a:p>
          </p:txBody>
        </p:sp>
        <p:sp>
          <p:nvSpPr>
            <p:cNvPr id="41990" name="Rectangle 27"/>
            <p:cNvSpPr>
              <a:spLocks noChangeArrowheads="1"/>
            </p:cNvSpPr>
            <p:nvPr/>
          </p:nvSpPr>
          <p:spPr bwMode="auto">
            <a:xfrm>
              <a:off x="3962400" y="1181100"/>
              <a:ext cx="685800" cy="482600"/>
            </a:xfrm>
            <a:prstGeom prst="rect">
              <a:avLst/>
            </a:prstGeom>
            <a:solidFill>
              <a:schemeClr val="accent2"/>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1991" name="Rectangle 28"/>
            <p:cNvSpPr>
              <a:spLocks noChangeArrowheads="1"/>
            </p:cNvSpPr>
            <p:nvPr/>
          </p:nvSpPr>
          <p:spPr bwMode="auto">
            <a:xfrm>
              <a:off x="3200400" y="2146300"/>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1992" name="Rectangle 29"/>
            <p:cNvSpPr>
              <a:spLocks noChangeArrowheads="1"/>
            </p:cNvSpPr>
            <p:nvPr/>
          </p:nvSpPr>
          <p:spPr bwMode="auto">
            <a:xfrm>
              <a:off x="2451100" y="3124200"/>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1993" name="Rectangle 30"/>
            <p:cNvSpPr>
              <a:spLocks noChangeArrowheads="1"/>
            </p:cNvSpPr>
            <p:nvPr/>
          </p:nvSpPr>
          <p:spPr bwMode="auto">
            <a:xfrm>
              <a:off x="1968500" y="4089400"/>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1994" name="Rectangle 31"/>
            <p:cNvSpPr>
              <a:spLocks noChangeArrowheads="1"/>
            </p:cNvSpPr>
            <p:nvPr/>
          </p:nvSpPr>
          <p:spPr bwMode="auto">
            <a:xfrm>
              <a:off x="2870200" y="4089400"/>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1995" name="Rectangle 32"/>
            <p:cNvSpPr>
              <a:spLocks noChangeArrowheads="1"/>
            </p:cNvSpPr>
            <p:nvPr/>
          </p:nvSpPr>
          <p:spPr bwMode="auto">
            <a:xfrm>
              <a:off x="4064000" y="2146300"/>
              <a:ext cx="685800" cy="482600"/>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1996" name="Rectangle 33"/>
            <p:cNvSpPr>
              <a:spLocks noChangeArrowheads="1"/>
            </p:cNvSpPr>
            <p:nvPr/>
          </p:nvSpPr>
          <p:spPr bwMode="auto">
            <a:xfrm>
              <a:off x="4927600" y="2146300"/>
              <a:ext cx="685800" cy="482600"/>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grpSp>
          <p:nvGrpSpPr>
            <p:cNvPr id="41997" name="Group 34"/>
            <p:cNvGrpSpPr>
              <a:grpSpLocks/>
            </p:cNvGrpSpPr>
            <p:nvPr/>
          </p:nvGrpSpPr>
          <p:grpSpPr bwMode="auto">
            <a:xfrm>
              <a:off x="3581400" y="1676400"/>
              <a:ext cx="725488" cy="457200"/>
              <a:chOff x="2256" y="1056"/>
              <a:chExt cx="457" cy="288"/>
            </a:xfrm>
          </p:grpSpPr>
          <p:sp>
            <p:nvSpPr>
              <p:cNvPr id="42016" name="Freeform 35"/>
              <p:cNvSpPr>
                <a:spLocks/>
              </p:cNvSpPr>
              <p:nvPr/>
            </p:nvSpPr>
            <p:spPr bwMode="auto">
              <a:xfrm>
                <a:off x="2584" y="1056"/>
                <a:ext cx="129" cy="97"/>
              </a:xfrm>
              <a:custGeom>
                <a:avLst/>
                <a:gdLst>
                  <a:gd name="T0" fmla="*/ 128 w 129"/>
                  <a:gd name="T1" fmla="*/ 0 h 97"/>
                  <a:gd name="T2" fmla="*/ 38 w 129"/>
                  <a:gd name="T3" fmla="*/ 96 h 97"/>
                  <a:gd name="T4" fmla="*/ 23 w 129"/>
                  <a:gd name="T5" fmla="*/ 66 h 97"/>
                  <a:gd name="T6" fmla="*/ 0 w 129"/>
                  <a:gd name="T7" fmla="*/ 37 h 97"/>
                  <a:gd name="T8" fmla="*/ 128 w 129"/>
                  <a:gd name="T9" fmla="*/ 0 h 97"/>
                  <a:gd name="T10" fmla="*/ 0 60000 65536"/>
                  <a:gd name="T11" fmla="*/ 0 60000 65536"/>
                  <a:gd name="T12" fmla="*/ 0 60000 65536"/>
                  <a:gd name="T13" fmla="*/ 0 60000 65536"/>
                  <a:gd name="T14" fmla="*/ 0 60000 65536"/>
                  <a:gd name="T15" fmla="*/ 0 w 129"/>
                  <a:gd name="T16" fmla="*/ 0 h 97"/>
                  <a:gd name="T17" fmla="*/ 129 w 129"/>
                  <a:gd name="T18" fmla="*/ 97 h 97"/>
                </a:gdLst>
                <a:ahLst/>
                <a:cxnLst>
                  <a:cxn ang="T10">
                    <a:pos x="T0" y="T1"/>
                  </a:cxn>
                  <a:cxn ang="T11">
                    <a:pos x="T2" y="T3"/>
                  </a:cxn>
                  <a:cxn ang="T12">
                    <a:pos x="T4" y="T5"/>
                  </a:cxn>
                  <a:cxn ang="T13">
                    <a:pos x="T6" y="T7"/>
                  </a:cxn>
                  <a:cxn ang="T14">
                    <a:pos x="T8" y="T9"/>
                  </a:cxn>
                </a:cxnLst>
                <a:rect l="T15" t="T16" r="T17" b="T18"/>
                <a:pathLst>
                  <a:path w="129" h="97">
                    <a:moveTo>
                      <a:pt x="128" y="0"/>
                    </a:moveTo>
                    <a:lnTo>
                      <a:pt x="38" y="96"/>
                    </a:lnTo>
                    <a:lnTo>
                      <a:pt x="23" y="66"/>
                    </a:lnTo>
                    <a:lnTo>
                      <a:pt x="0" y="37"/>
                    </a:lnTo>
                    <a:lnTo>
                      <a:pt x="128" y="0"/>
                    </a:lnTo>
                  </a:path>
                </a:pathLst>
              </a:custGeom>
              <a:solidFill>
                <a:srgbClr val="000000"/>
              </a:solidFill>
              <a:ln w="12700" cap="rnd">
                <a:solidFill>
                  <a:schemeClr val="tx1"/>
                </a:solidFill>
                <a:round/>
                <a:headEnd/>
                <a:tailEnd type="triangle" w="med" len="med"/>
              </a:ln>
            </p:spPr>
            <p:txBody>
              <a:bodyPr/>
              <a:lstStyle/>
              <a:p>
                <a:endParaRPr lang="fr-CA">
                  <a:latin typeface="Arial Narrow" panose="020B0606020202030204" pitchFamily="34" charset="0"/>
                </a:endParaRPr>
              </a:p>
            </p:txBody>
          </p:sp>
          <p:sp>
            <p:nvSpPr>
              <p:cNvPr id="42017" name="Line 36"/>
              <p:cNvSpPr>
                <a:spLocks noChangeShapeType="1"/>
              </p:cNvSpPr>
              <p:nvPr/>
            </p:nvSpPr>
            <p:spPr bwMode="auto">
              <a:xfrm flipH="1">
                <a:off x="2256" y="1128"/>
                <a:ext cx="36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grpSp>
        <p:grpSp>
          <p:nvGrpSpPr>
            <p:cNvPr id="41998" name="Group 37"/>
            <p:cNvGrpSpPr>
              <a:grpSpLocks/>
            </p:cNvGrpSpPr>
            <p:nvPr/>
          </p:nvGrpSpPr>
          <p:grpSpPr bwMode="auto">
            <a:xfrm>
              <a:off x="2806700" y="2641600"/>
              <a:ext cx="712788" cy="469900"/>
              <a:chOff x="1768" y="1664"/>
              <a:chExt cx="449" cy="296"/>
            </a:xfrm>
          </p:grpSpPr>
          <p:sp>
            <p:nvSpPr>
              <p:cNvPr id="42014" name="Freeform 38"/>
              <p:cNvSpPr>
                <a:spLocks/>
              </p:cNvSpPr>
              <p:nvPr/>
            </p:nvSpPr>
            <p:spPr bwMode="auto">
              <a:xfrm>
                <a:off x="2096" y="1664"/>
                <a:ext cx="121" cy="97"/>
              </a:xfrm>
              <a:custGeom>
                <a:avLst/>
                <a:gdLst>
                  <a:gd name="T0" fmla="*/ 120 w 121"/>
                  <a:gd name="T1" fmla="*/ 0 h 97"/>
                  <a:gd name="T2" fmla="*/ 30 w 121"/>
                  <a:gd name="T3" fmla="*/ 96 h 97"/>
                  <a:gd name="T4" fmla="*/ 15 w 121"/>
                  <a:gd name="T5" fmla="*/ 66 h 97"/>
                  <a:gd name="T6" fmla="*/ 0 w 121"/>
                  <a:gd name="T7" fmla="*/ 44 h 97"/>
                  <a:gd name="T8" fmla="*/ 120 w 121"/>
                  <a:gd name="T9" fmla="*/ 0 h 97"/>
                  <a:gd name="T10" fmla="*/ 0 60000 65536"/>
                  <a:gd name="T11" fmla="*/ 0 60000 65536"/>
                  <a:gd name="T12" fmla="*/ 0 60000 65536"/>
                  <a:gd name="T13" fmla="*/ 0 60000 65536"/>
                  <a:gd name="T14" fmla="*/ 0 60000 65536"/>
                  <a:gd name="T15" fmla="*/ 0 w 121"/>
                  <a:gd name="T16" fmla="*/ 0 h 97"/>
                  <a:gd name="T17" fmla="*/ 121 w 121"/>
                  <a:gd name="T18" fmla="*/ 97 h 97"/>
                </a:gdLst>
                <a:ahLst/>
                <a:cxnLst>
                  <a:cxn ang="T10">
                    <a:pos x="T0" y="T1"/>
                  </a:cxn>
                  <a:cxn ang="T11">
                    <a:pos x="T2" y="T3"/>
                  </a:cxn>
                  <a:cxn ang="T12">
                    <a:pos x="T4" y="T5"/>
                  </a:cxn>
                  <a:cxn ang="T13">
                    <a:pos x="T6" y="T7"/>
                  </a:cxn>
                  <a:cxn ang="T14">
                    <a:pos x="T8" y="T9"/>
                  </a:cxn>
                </a:cxnLst>
                <a:rect l="T15" t="T16" r="T17" b="T18"/>
                <a:pathLst>
                  <a:path w="121" h="97">
                    <a:moveTo>
                      <a:pt x="120" y="0"/>
                    </a:moveTo>
                    <a:lnTo>
                      <a:pt x="30" y="96"/>
                    </a:lnTo>
                    <a:lnTo>
                      <a:pt x="15" y="66"/>
                    </a:lnTo>
                    <a:lnTo>
                      <a:pt x="0" y="44"/>
                    </a:lnTo>
                    <a:lnTo>
                      <a:pt x="120" y="0"/>
                    </a:lnTo>
                  </a:path>
                </a:pathLst>
              </a:custGeom>
              <a:solidFill>
                <a:srgbClr val="000000"/>
              </a:solidFill>
              <a:ln w="12700" cap="rnd">
                <a:solidFill>
                  <a:schemeClr val="tx1"/>
                </a:solidFill>
                <a:round/>
                <a:headEnd/>
                <a:tailEnd type="triangle" w="med" len="med"/>
              </a:ln>
            </p:spPr>
            <p:txBody>
              <a:bodyPr/>
              <a:lstStyle/>
              <a:p>
                <a:endParaRPr lang="fr-CA">
                  <a:latin typeface="Arial Narrow" panose="020B0606020202030204" pitchFamily="34" charset="0"/>
                </a:endParaRPr>
              </a:p>
            </p:txBody>
          </p:sp>
          <p:sp>
            <p:nvSpPr>
              <p:cNvPr id="42015" name="Line 39"/>
              <p:cNvSpPr>
                <a:spLocks noChangeShapeType="1"/>
              </p:cNvSpPr>
              <p:nvPr/>
            </p:nvSpPr>
            <p:spPr bwMode="auto">
              <a:xfrm flipH="1">
                <a:off x="1768" y="1736"/>
                <a:ext cx="352"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grpSp>
        <p:sp>
          <p:nvSpPr>
            <p:cNvPr id="41999" name="Line 40"/>
            <p:cNvSpPr>
              <a:spLocks noChangeShapeType="1"/>
            </p:cNvSpPr>
            <p:nvPr/>
          </p:nvSpPr>
          <p:spPr bwMode="auto">
            <a:xfrm flipH="1">
              <a:off x="2286000" y="3619500"/>
              <a:ext cx="520700" cy="469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42000" name="Line 41"/>
            <p:cNvSpPr>
              <a:spLocks noChangeShapeType="1"/>
            </p:cNvSpPr>
            <p:nvPr/>
          </p:nvSpPr>
          <p:spPr bwMode="auto">
            <a:xfrm>
              <a:off x="2781300" y="3619500"/>
              <a:ext cx="444500" cy="482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42001" name="Line 42"/>
            <p:cNvSpPr>
              <a:spLocks noChangeShapeType="1"/>
            </p:cNvSpPr>
            <p:nvPr/>
          </p:nvSpPr>
          <p:spPr bwMode="auto">
            <a:xfrm>
              <a:off x="4330700" y="1676400"/>
              <a:ext cx="38100" cy="469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42002" name="Line 43"/>
            <p:cNvSpPr>
              <a:spLocks noChangeShapeType="1"/>
            </p:cNvSpPr>
            <p:nvPr/>
          </p:nvSpPr>
          <p:spPr bwMode="auto">
            <a:xfrm>
              <a:off x="4305300" y="1701800"/>
              <a:ext cx="97790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345136" name="Rectangle 48"/>
            <p:cNvSpPr>
              <a:spLocks noChangeArrowheads="1"/>
            </p:cNvSpPr>
            <p:nvPr/>
          </p:nvSpPr>
          <p:spPr bwMode="auto">
            <a:xfrm>
              <a:off x="4189413" y="1209675"/>
              <a:ext cx="318997"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A</a:t>
              </a:r>
            </a:p>
          </p:txBody>
        </p:sp>
        <p:sp>
          <p:nvSpPr>
            <p:cNvPr id="345137" name="Rectangle 49"/>
            <p:cNvSpPr>
              <a:spLocks noChangeArrowheads="1"/>
            </p:cNvSpPr>
            <p:nvPr/>
          </p:nvSpPr>
          <p:spPr bwMode="auto">
            <a:xfrm>
              <a:off x="3402013" y="2225675"/>
              <a:ext cx="318997"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B</a:t>
              </a:r>
            </a:p>
          </p:txBody>
        </p:sp>
        <p:sp>
          <p:nvSpPr>
            <p:cNvPr id="345138" name="Rectangle 50"/>
            <p:cNvSpPr>
              <a:spLocks noChangeArrowheads="1"/>
            </p:cNvSpPr>
            <p:nvPr/>
          </p:nvSpPr>
          <p:spPr bwMode="auto">
            <a:xfrm>
              <a:off x="2678113" y="3203575"/>
              <a:ext cx="318997"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C</a:t>
              </a:r>
            </a:p>
          </p:txBody>
        </p:sp>
        <p:sp>
          <p:nvSpPr>
            <p:cNvPr id="345139" name="Rectangle 51"/>
            <p:cNvSpPr>
              <a:spLocks noChangeArrowheads="1"/>
            </p:cNvSpPr>
            <p:nvPr/>
          </p:nvSpPr>
          <p:spPr bwMode="auto">
            <a:xfrm>
              <a:off x="2144713" y="4130675"/>
              <a:ext cx="318997"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D</a:t>
              </a:r>
            </a:p>
          </p:txBody>
        </p:sp>
        <p:sp>
          <p:nvSpPr>
            <p:cNvPr id="345140" name="Rectangle 52"/>
            <p:cNvSpPr>
              <a:spLocks noChangeArrowheads="1"/>
            </p:cNvSpPr>
            <p:nvPr/>
          </p:nvSpPr>
          <p:spPr bwMode="auto">
            <a:xfrm>
              <a:off x="3071813" y="4130675"/>
              <a:ext cx="309379"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E</a:t>
              </a:r>
            </a:p>
          </p:txBody>
        </p:sp>
        <p:sp>
          <p:nvSpPr>
            <p:cNvPr id="345141" name="Rectangle 53"/>
            <p:cNvSpPr>
              <a:spLocks noChangeArrowheads="1"/>
            </p:cNvSpPr>
            <p:nvPr/>
          </p:nvSpPr>
          <p:spPr bwMode="auto">
            <a:xfrm>
              <a:off x="4265613" y="2238375"/>
              <a:ext cx="298158"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F</a:t>
              </a:r>
            </a:p>
          </p:txBody>
        </p:sp>
        <p:sp>
          <p:nvSpPr>
            <p:cNvPr id="345142" name="Rectangle 54"/>
            <p:cNvSpPr>
              <a:spLocks noChangeArrowheads="1"/>
            </p:cNvSpPr>
            <p:nvPr/>
          </p:nvSpPr>
          <p:spPr bwMode="auto">
            <a:xfrm>
              <a:off x="5091113" y="2238375"/>
              <a:ext cx="330218"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G</a:t>
              </a:r>
            </a:p>
          </p:txBody>
        </p:sp>
        <p:sp>
          <p:nvSpPr>
            <p:cNvPr id="42010" name="Rectangle 55"/>
            <p:cNvSpPr>
              <a:spLocks noChangeArrowheads="1"/>
            </p:cNvSpPr>
            <p:nvPr/>
          </p:nvSpPr>
          <p:spPr bwMode="auto">
            <a:xfrm>
              <a:off x="2182813" y="4875213"/>
              <a:ext cx="102752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a:latin typeface="Arial Narrow" panose="020B0606020202030204" pitchFamily="34" charset="0"/>
                </a:rPr>
                <a:t>Groupe</a:t>
              </a:r>
            </a:p>
          </p:txBody>
        </p:sp>
        <p:sp>
          <p:nvSpPr>
            <p:cNvPr id="42011" name="Line 56"/>
            <p:cNvSpPr>
              <a:spLocks noChangeShapeType="1"/>
            </p:cNvSpPr>
            <p:nvPr/>
          </p:nvSpPr>
          <p:spPr bwMode="auto">
            <a:xfrm>
              <a:off x="3651250" y="2711450"/>
              <a:ext cx="279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42012" name="Rectangle 57"/>
            <p:cNvSpPr>
              <a:spLocks noChangeArrowheads="1"/>
            </p:cNvSpPr>
            <p:nvPr/>
          </p:nvSpPr>
          <p:spPr bwMode="auto">
            <a:xfrm>
              <a:off x="4032250" y="2744788"/>
              <a:ext cx="564332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dirty="0">
                  <a:latin typeface="Arial Narrow" panose="020B0606020202030204" pitchFamily="34" charset="0"/>
                </a:rPr>
                <a:t>Gestionnaire remplacé un à la fois, la profondeur en 12</a:t>
              </a:r>
              <a:endParaRPr lang="en-US" altLang="fr-FR" dirty="0">
                <a:latin typeface="Arial Narrow" panose="020B0606020202030204" pitchFamily="34" charset="0"/>
              </a:endParaRPr>
            </a:p>
          </p:txBody>
        </p:sp>
        <p:sp>
          <p:nvSpPr>
            <p:cNvPr id="42013" name="Rectangle 58"/>
            <p:cNvSpPr>
              <a:spLocks noChangeArrowheads="1"/>
            </p:cNvSpPr>
            <p:nvPr/>
          </p:nvSpPr>
          <p:spPr bwMode="auto">
            <a:xfrm>
              <a:off x="3768725" y="3716338"/>
              <a:ext cx="41710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a:latin typeface="Arial Narrow" panose="020B0606020202030204" pitchFamily="34" charset="0"/>
                </a:rPr>
                <a:t>Les modules de travail sont groupés et intégrés</a:t>
              </a:r>
              <a:endParaRPr lang="en-US" altLang="fr-FR">
                <a:latin typeface="Arial Narrow" panose="020B0606020202030204" pitchFamily="34" charset="0"/>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custDataLst>
              <p:tags r:id="rId1"/>
            </p:custDataLst>
          </p:nvPr>
        </p:nvSpPr>
        <p:spPr/>
        <p:txBody>
          <a:bodyPr/>
          <a:lstStyle/>
          <a:p>
            <a:r>
              <a:rPr lang="fr-CA" altLang="fr-FR" dirty="0"/>
              <a:t>TI - Intégration en sandwich</a:t>
            </a:r>
            <a:endParaRPr lang="en-US" altLang="fr-FR" dirty="0"/>
          </a:p>
        </p:txBody>
      </p:sp>
      <p:sp>
        <p:nvSpPr>
          <p:cNvPr id="4301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6479D1-C08C-479A-AC4D-5F4FE148403C}" type="slidenum">
              <a:rPr lang="en-US" altLang="en-US" smtClean="0"/>
              <a:pPr/>
              <a:t>55</a:t>
            </a:fld>
            <a:endParaRPr lang="en-US" altLang="en-US"/>
          </a:p>
        </p:txBody>
      </p:sp>
      <p:grpSp>
        <p:nvGrpSpPr>
          <p:cNvPr id="6" name="Groupe 5">
            <a:extLst>
              <a:ext uri="{FF2B5EF4-FFF2-40B4-BE49-F238E27FC236}">
                <a16:creationId xmlns:a16="http://schemas.microsoft.com/office/drawing/2014/main" id="{4F662D5D-784C-4953-8BD0-DBC13BD48456}"/>
              </a:ext>
            </a:extLst>
          </p:cNvPr>
          <p:cNvGrpSpPr/>
          <p:nvPr>
            <p:custDataLst>
              <p:tags r:id="rId3"/>
            </p:custDataLst>
          </p:nvPr>
        </p:nvGrpSpPr>
        <p:grpSpPr>
          <a:xfrm>
            <a:off x="1043608" y="1880828"/>
            <a:ext cx="7543948" cy="4153213"/>
            <a:chOff x="1790700" y="1181100"/>
            <a:chExt cx="7543948" cy="4153213"/>
          </a:xfrm>
        </p:grpSpPr>
        <p:sp>
          <p:nvSpPr>
            <p:cNvPr id="43013" name="Freeform 32"/>
            <p:cNvSpPr>
              <a:spLocks/>
            </p:cNvSpPr>
            <p:nvPr/>
          </p:nvSpPr>
          <p:spPr bwMode="auto">
            <a:xfrm>
              <a:off x="1790700" y="2806700"/>
              <a:ext cx="2020888" cy="2147888"/>
            </a:xfrm>
            <a:custGeom>
              <a:avLst/>
              <a:gdLst>
                <a:gd name="T0" fmla="*/ 2147483647 w 1273"/>
                <a:gd name="T1" fmla="*/ 2147483647 h 1353"/>
                <a:gd name="T2" fmla="*/ 2147483647 w 1273"/>
                <a:gd name="T3" fmla="*/ 2147483647 h 1353"/>
                <a:gd name="T4" fmla="*/ 2147483647 w 1273"/>
                <a:gd name="T5" fmla="*/ 2147483647 h 1353"/>
                <a:gd name="T6" fmla="*/ 2147483647 w 1273"/>
                <a:gd name="T7" fmla="*/ 2147483647 h 1353"/>
                <a:gd name="T8" fmla="*/ 2147483647 w 1273"/>
                <a:gd name="T9" fmla="*/ 2147483647 h 1353"/>
                <a:gd name="T10" fmla="*/ 2147483647 w 1273"/>
                <a:gd name="T11" fmla="*/ 2147483647 h 1353"/>
                <a:gd name="T12" fmla="*/ 2147483647 w 1273"/>
                <a:gd name="T13" fmla="*/ 0 h 1353"/>
                <a:gd name="T14" fmla="*/ 2147483647 w 1273"/>
                <a:gd name="T15" fmla="*/ 0 h 1353"/>
                <a:gd name="T16" fmla="*/ 2147483647 w 1273"/>
                <a:gd name="T17" fmla="*/ 2147483647 h 1353"/>
                <a:gd name="T18" fmla="*/ 2147483647 w 1273"/>
                <a:gd name="T19" fmla="*/ 2147483647 h 1353"/>
                <a:gd name="T20" fmla="*/ 2147483647 w 1273"/>
                <a:gd name="T21" fmla="*/ 2147483647 h 1353"/>
                <a:gd name="T22" fmla="*/ 2147483647 w 1273"/>
                <a:gd name="T23" fmla="*/ 2147483647 h 1353"/>
                <a:gd name="T24" fmla="*/ 2147483647 w 1273"/>
                <a:gd name="T25" fmla="*/ 2147483647 h 1353"/>
                <a:gd name="T26" fmla="*/ 2147483647 w 1273"/>
                <a:gd name="T27" fmla="*/ 2147483647 h 1353"/>
                <a:gd name="T28" fmla="*/ 2147483647 w 1273"/>
                <a:gd name="T29" fmla="*/ 2147483647 h 1353"/>
                <a:gd name="T30" fmla="*/ 2147483647 w 1273"/>
                <a:gd name="T31" fmla="*/ 2147483647 h 1353"/>
                <a:gd name="T32" fmla="*/ 2147483647 w 1273"/>
                <a:gd name="T33" fmla="*/ 2147483647 h 1353"/>
                <a:gd name="T34" fmla="*/ 2147483647 w 1273"/>
                <a:gd name="T35" fmla="*/ 2147483647 h 1353"/>
                <a:gd name="T36" fmla="*/ 2147483647 w 1273"/>
                <a:gd name="T37" fmla="*/ 2147483647 h 1353"/>
                <a:gd name="T38" fmla="*/ 2147483647 w 1273"/>
                <a:gd name="T39" fmla="*/ 2147483647 h 1353"/>
                <a:gd name="T40" fmla="*/ 2147483647 w 1273"/>
                <a:gd name="T41" fmla="*/ 2147483647 h 1353"/>
                <a:gd name="T42" fmla="*/ 2147483647 w 1273"/>
                <a:gd name="T43" fmla="*/ 2147483647 h 1353"/>
                <a:gd name="T44" fmla="*/ 2147483647 w 1273"/>
                <a:gd name="T45" fmla="*/ 2147483647 h 1353"/>
                <a:gd name="T46" fmla="*/ 2147483647 w 1273"/>
                <a:gd name="T47" fmla="*/ 2147483647 h 1353"/>
                <a:gd name="T48" fmla="*/ 2147483647 w 1273"/>
                <a:gd name="T49" fmla="*/ 2147483647 h 1353"/>
                <a:gd name="T50" fmla="*/ 0 w 1273"/>
                <a:gd name="T51" fmla="*/ 2147483647 h 1353"/>
                <a:gd name="T52" fmla="*/ 0 w 1273"/>
                <a:gd name="T53" fmla="*/ 2147483647 h 1353"/>
                <a:gd name="T54" fmla="*/ 2147483647 w 1273"/>
                <a:gd name="T55" fmla="*/ 2147483647 h 1353"/>
                <a:gd name="T56" fmla="*/ 2147483647 w 1273"/>
                <a:gd name="T57" fmla="*/ 2147483647 h 1353"/>
                <a:gd name="T58" fmla="*/ 2147483647 w 1273"/>
                <a:gd name="T59" fmla="*/ 2147483647 h 1353"/>
                <a:gd name="T60" fmla="*/ 2147483647 w 1273"/>
                <a:gd name="T61" fmla="*/ 2147483647 h 1353"/>
                <a:gd name="T62" fmla="*/ 2147483647 w 1273"/>
                <a:gd name="T63" fmla="*/ 2147483647 h 1353"/>
                <a:gd name="T64" fmla="*/ 2147483647 w 1273"/>
                <a:gd name="T65" fmla="*/ 2147483647 h 1353"/>
                <a:gd name="T66" fmla="*/ 2147483647 w 1273"/>
                <a:gd name="T67" fmla="*/ 2147483647 h 1353"/>
                <a:gd name="T68" fmla="*/ 2147483647 w 1273"/>
                <a:gd name="T69" fmla="*/ 2147483647 h 1353"/>
                <a:gd name="T70" fmla="*/ 2147483647 w 1273"/>
                <a:gd name="T71" fmla="*/ 2147483647 h 1353"/>
                <a:gd name="T72" fmla="*/ 2147483647 w 1273"/>
                <a:gd name="T73" fmla="*/ 2147483647 h 1353"/>
                <a:gd name="T74" fmla="*/ 2147483647 w 1273"/>
                <a:gd name="T75" fmla="*/ 2147483647 h 1353"/>
                <a:gd name="T76" fmla="*/ 2147483647 w 1273"/>
                <a:gd name="T77" fmla="*/ 2147483647 h 1353"/>
                <a:gd name="T78" fmla="*/ 2147483647 w 1273"/>
                <a:gd name="T79" fmla="*/ 2147483647 h 1353"/>
                <a:gd name="T80" fmla="*/ 2147483647 w 1273"/>
                <a:gd name="T81" fmla="*/ 2147483647 h 1353"/>
                <a:gd name="T82" fmla="*/ 2147483647 w 1273"/>
                <a:gd name="T83" fmla="*/ 2147483647 h 1353"/>
                <a:gd name="T84" fmla="*/ 2147483647 w 1273"/>
                <a:gd name="T85" fmla="*/ 2147483647 h 1353"/>
                <a:gd name="T86" fmla="*/ 2147483647 w 1273"/>
                <a:gd name="T87" fmla="*/ 2147483647 h 1353"/>
                <a:gd name="T88" fmla="*/ 2147483647 w 1273"/>
                <a:gd name="T89" fmla="*/ 2147483647 h 1353"/>
                <a:gd name="T90" fmla="*/ 2147483647 w 1273"/>
                <a:gd name="T91" fmla="*/ 2147483647 h 1353"/>
                <a:gd name="T92" fmla="*/ 2147483647 w 1273"/>
                <a:gd name="T93" fmla="*/ 2147483647 h 1353"/>
                <a:gd name="T94" fmla="*/ 2147483647 w 1273"/>
                <a:gd name="T95" fmla="*/ 2147483647 h 1353"/>
                <a:gd name="T96" fmla="*/ 2147483647 w 1273"/>
                <a:gd name="T97" fmla="*/ 2147483647 h 1353"/>
                <a:gd name="T98" fmla="*/ 2147483647 w 1273"/>
                <a:gd name="T99" fmla="*/ 2147483647 h 1353"/>
                <a:gd name="T100" fmla="*/ 2147483647 w 1273"/>
                <a:gd name="T101" fmla="*/ 2147483647 h 1353"/>
                <a:gd name="T102" fmla="*/ 2147483647 w 1273"/>
                <a:gd name="T103" fmla="*/ 2147483647 h 1353"/>
                <a:gd name="T104" fmla="*/ 2147483647 w 1273"/>
                <a:gd name="T105" fmla="*/ 2147483647 h 1353"/>
                <a:gd name="T106" fmla="*/ 2147483647 w 1273"/>
                <a:gd name="T107" fmla="*/ 2147483647 h 1353"/>
                <a:gd name="T108" fmla="*/ 2147483647 w 1273"/>
                <a:gd name="T109" fmla="*/ 2147483647 h 1353"/>
                <a:gd name="T110" fmla="*/ 2147483647 w 1273"/>
                <a:gd name="T111" fmla="*/ 2147483647 h 1353"/>
                <a:gd name="T112" fmla="*/ 2147483647 w 1273"/>
                <a:gd name="T113" fmla="*/ 2147483647 h 1353"/>
                <a:gd name="T114" fmla="*/ 2147483647 w 1273"/>
                <a:gd name="T115" fmla="*/ 2147483647 h 1353"/>
                <a:gd name="T116" fmla="*/ 2147483647 w 1273"/>
                <a:gd name="T117" fmla="*/ 2147483647 h 1353"/>
                <a:gd name="T118" fmla="*/ 2147483647 w 1273"/>
                <a:gd name="T119" fmla="*/ 2147483647 h 1353"/>
                <a:gd name="T120" fmla="*/ 2147483647 w 1273"/>
                <a:gd name="T121" fmla="*/ 2147483647 h 1353"/>
                <a:gd name="T122" fmla="*/ 2147483647 w 1273"/>
                <a:gd name="T123" fmla="*/ 2147483647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fr-CA">
                <a:latin typeface="Arial Narrow" panose="020B0606020202030204" pitchFamily="34" charset="0"/>
              </a:endParaRPr>
            </a:p>
          </p:txBody>
        </p:sp>
        <p:sp>
          <p:nvSpPr>
            <p:cNvPr id="43014" name="Rectangle 33"/>
            <p:cNvSpPr>
              <a:spLocks noChangeArrowheads="1"/>
            </p:cNvSpPr>
            <p:nvPr/>
          </p:nvSpPr>
          <p:spPr bwMode="auto">
            <a:xfrm>
              <a:off x="3962400" y="1181100"/>
              <a:ext cx="685800" cy="482600"/>
            </a:xfrm>
            <a:prstGeom prst="rect">
              <a:avLst/>
            </a:prstGeom>
            <a:solidFill>
              <a:schemeClr val="accent2"/>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3015" name="Rectangle 34"/>
            <p:cNvSpPr>
              <a:spLocks noChangeArrowheads="1"/>
            </p:cNvSpPr>
            <p:nvPr/>
          </p:nvSpPr>
          <p:spPr bwMode="auto">
            <a:xfrm>
              <a:off x="3200400" y="2146300"/>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3016" name="Rectangle 35"/>
            <p:cNvSpPr>
              <a:spLocks noChangeArrowheads="1"/>
            </p:cNvSpPr>
            <p:nvPr/>
          </p:nvSpPr>
          <p:spPr bwMode="auto">
            <a:xfrm>
              <a:off x="2451100" y="3124200"/>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3017" name="Rectangle 36"/>
            <p:cNvSpPr>
              <a:spLocks noChangeArrowheads="1"/>
            </p:cNvSpPr>
            <p:nvPr/>
          </p:nvSpPr>
          <p:spPr bwMode="auto">
            <a:xfrm>
              <a:off x="1968500" y="4089400"/>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3018" name="Rectangle 37"/>
            <p:cNvSpPr>
              <a:spLocks noChangeArrowheads="1"/>
            </p:cNvSpPr>
            <p:nvPr/>
          </p:nvSpPr>
          <p:spPr bwMode="auto">
            <a:xfrm>
              <a:off x="2870200" y="4089400"/>
              <a:ext cx="685800" cy="482600"/>
            </a:xfrm>
            <a:prstGeom prst="rect">
              <a:avLst/>
            </a:prstGeom>
            <a:solidFill>
              <a:schemeClr val="accent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3019" name="Rectangle 38"/>
            <p:cNvSpPr>
              <a:spLocks noChangeArrowheads="1"/>
            </p:cNvSpPr>
            <p:nvPr/>
          </p:nvSpPr>
          <p:spPr bwMode="auto">
            <a:xfrm>
              <a:off x="4064000" y="2146300"/>
              <a:ext cx="685800" cy="482600"/>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3020" name="Rectangle 39"/>
            <p:cNvSpPr>
              <a:spLocks noChangeArrowheads="1"/>
            </p:cNvSpPr>
            <p:nvPr/>
          </p:nvSpPr>
          <p:spPr bwMode="auto">
            <a:xfrm>
              <a:off x="4927600" y="2146300"/>
              <a:ext cx="685800" cy="482600"/>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Arial Narrow" panose="020B0606020202030204" pitchFamily="34" charset="0"/>
              </a:endParaRPr>
            </a:p>
          </p:txBody>
        </p:sp>
        <p:sp>
          <p:nvSpPr>
            <p:cNvPr id="43021" name="Line 40"/>
            <p:cNvSpPr>
              <a:spLocks noChangeShapeType="1"/>
            </p:cNvSpPr>
            <p:nvPr/>
          </p:nvSpPr>
          <p:spPr bwMode="auto">
            <a:xfrm flipH="1">
              <a:off x="2286000" y="3619500"/>
              <a:ext cx="520700" cy="469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43022" name="Line 41"/>
            <p:cNvSpPr>
              <a:spLocks noChangeShapeType="1"/>
            </p:cNvSpPr>
            <p:nvPr/>
          </p:nvSpPr>
          <p:spPr bwMode="auto">
            <a:xfrm>
              <a:off x="2781300" y="3619500"/>
              <a:ext cx="444500" cy="482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43023" name="Line 42"/>
            <p:cNvSpPr>
              <a:spLocks noChangeShapeType="1"/>
            </p:cNvSpPr>
            <p:nvPr/>
          </p:nvSpPr>
          <p:spPr bwMode="auto">
            <a:xfrm>
              <a:off x="4330700" y="1676400"/>
              <a:ext cx="38100" cy="469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43024" name="Line 43"/>
            <p:cNvSpPr>
              <a:spLocks noChangeShapeType="1"/>
            </p:cNvSpPr>
            <p:nvPr/>
          </p:nvSpPr>
          <p:spPr bwMode="auto">
            <a:xfrm>
              <a:off x="4305300" y="1701800"/>
              <a:ext cx="97790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346159" name="Rectangle 47"/>
            <p:cNvSpPr>
              <a:spLocks noChangeArrowheads="1"/>
            </p:cNvSpPr>
            <p:nvPr/>
          </p:nvSpPr>
          <p:spPr bwMode="auto">
            <a:xfrm>
              <a:off x="4189413" y="1209675"/>
              <a:ext cx="318997"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A</a:t>
              </a:r>
            </a:p>
          </p:txBody>
        </p:sp>
        <p:sp>
          <p:nvSpPr>
            <p:cNvPr id="346160" name="Rectangle 48"/>
            <p:cNvSpPr>
              <a:spLocks noChangeArrowheads="1"/>
            </p:cNvSpPr>
            <p:nvPr/>
          </p:nvSpPr>
          <p:spPr bwMode="auto">
            <a:xfrm>
              <a:off x="3402013" y="2225675"/>
              <a:ext cx="318997"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B</a:t>
              </a:r>
            </a:p>
          </p:txBody>
        </p:sp>
        <p:sp>
          <p:nvSpPr>
            <p:cNvPr id="346161" name="Rectangle 49"/>
            <p:cNvSpPr>
              <a:spLocks noChangeArrowheads="1"/>
            </p:cNvSpPr>
            <p:nvPr/>
          </p:nvSpPr>
          <p:spPr bwMode="auto">
            <a:xfrm>
              <a:off x="2678113" y="3203575"/>
              <a:ext cx="318997"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C</a:t>
              </a:r>
            </a:p>
          </p:txBody>
        </p:sp>
        <p:sp>
          <p:nvSpPr>
            <p:cNvPr id="346162" name="Rectangle 50"/>
            <p:cNvSpPr>
              <a:spLocks noChangeArrowheads="1"/>
            </p:cNvSpPr>
            <p:nvPr/>
          </p:nvSpPr>
          <p:spPr bwMode="auto">
            <a:xfrm>
              <a:off x="2144713" y="4130675"/>
              <a:ext cx="318997"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D</a:t>
              </a:r>
            </a:p>
          </p:txBody>
        </p:sp>
        <p:sp>
          <p:nvSpPr>
            <p:cNvPr id="346163" name="Rectangle 51"/>
            <p:cNvSpPr>
              <a:spLocks noChangeArrowheads="1"/>
            </p:cNvSpPr>
            <p:nvPr/>
          </p:nvSpPr>
          <p:spPr bwMode="auto">
            <a:xfrm>
              <a:off x="3071813" y="4130675"/>
              <a:ext cx="309379"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E</a:t>
              </a:r>
            </a:p>
          </p:txBody>
        </p:sp>
        <p:sp>
          <p:nvSpPr>
            <p:cNvPr id="346164" name="Rectangle 52"/>
            <p:cNvSpPr>
              <a:spLocks noChangeArrowheads="1"/>
            </p:cNvSpPr>
            <p:nvPr/>
          </p:nvSpPr>
          <p:spPr bwMode="auto">
            <a:xfrm>
              <a:off x="4265613" y="2238375"/>
              <a:ext cx="298158"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F</a:t>
              </a:r>
            </a:p>
          </p:txBody>
        </p:sp>
        <p:sp>
          <p:nvSpPr>
            <p:cNvPr id="346165" name="Rectangle 53"/>
            <p:cNvSpPr>
              <a:spLocks noChangeArrowheads="1"/>
            </p:cNvSpPr>
            <p:nvPr/>
          </p:nvSpPr>
          <p:spPr bwMode="auto">
            <a:xfrm>
              <a:off x="5091113" y="2238375"/>
              <a:ext cx="330218" cy="36676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chemeClr val="bg1"/>
                  </a:solidFill>
                  <a:effectLst>
                    <a:outerShdw blurRad="38100" dist="38100" dir="2700000" algn="tl">
                      <a:srgbClr val="C0C0C0"/>
                    </a:outerShdw>
                  </a:effectLst>
                  <a:latin typeface="Arial Narrow" panose="020B0606020202030204" pitchFamily="34" charset="0"/>
                </a:rPr>
                <a:t>G</a:t>
              </a:r>
            </a:p>
          </p:txBody>
        </p:sp>
        <p:sp>
          <p:nvSpPr>
            <p:cNvPr id="43032" name="Line 55"/>
            <p:cNvSpPr>
              <a:spLocks noChangeShapeType="1"/>
            </p:cNvSpPr>
            <p:nvPr/>
          </p:nvSpPr>
          <p:spPr bwMode="auto">
            <a:xfrm flipH="1">
              <a:off x="3683000" y="1701800"/>
              <a:ext cx="609600" cy="419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43033" name="Line 56"/>
            <p:cNvSpPr>
              <a:spLocks noChangeShapeType="1"/>
            </p:cNvSpPr>
            <p:nvPr/>
          </p:nvSpPr>
          <p:spPr bwMode="auto">
            <a:xfrm flipV="1">
              <a:off x="2882900" y="2641600"/>
              <a:ext cx="546100" cy="482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CA">
                <a:latin typeface="Arial Narrow" panose="020B0606020202030204" pitchFamily="34" charset="0"/>
              </a:endParaRPr>
            </a:p>
          </p:txBody>
        </p:sp>
        <p:sp>
          <p:nvSpPr>
            <p:cNvPr id="43034" name="Rectangle 57"/>
            <p:cNvSpPr>
              <a:spLocks noChangeArrowheads="1"/>
            </p:cNvSpPr>
            <p:nvPr/>
          </p:nvSpPr>
          <p:spPr bwMode="auto">
            <a:xfrm>
              <a:off x="2182813" y="4875213"/>
              <a:ext cx="102752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a:latin typeface="Arial Narrow" panose="020B0606020202030204" pitchFamily="34" charset="0"/>
                </a:rPr>
                <a:t>Groupe</a:t>
              </a:r>
            </a:p>
          </p:txBody>
        </p:sp>
        <p:sp>
          <p:nvSpPr>
            <p:cNvPr id="43035" name="Rectangle 58"/>
            <p:cNvSpPr>
              <a:spLocks noChangeArrowheads="1"/>
            </p:cNvSpPr>
            <p:nvPr/>
          </p:nvSpPr>
          <p:spPr bwMode="auto">
            <a:xfrm>
              <a:off x="3768725" y="3716338"/>
              <a:ext cx="417101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dirty="0">
                  <a:latin typeface="Arial Narrow" panose="020B0606020202030204" pitchFamily="34" charset="0"/>
                </a:rPr>
                <a:t>Les modules de travail sont groupés et intégrés</a:t>
              </a:r>
              <a:endParaRPr lang="en-US" altLang="fr-FR" dirty="0">
                <a:latin typeface="Arial Narrow" panose="020B0606020202030204" pitchFamily="34" charset="0"/>
              </a:endParaRPr>
            </a:p>
          </p:txBody>
        </p:sp>
        <p:sp>
          <p:nvSpPr>
            <p:cNvPr id="43036" name="Rectangle 59"/>
            <p:cNvSpPr>
              <a:spLocks noChangeArrowheads="1"/>
            </p:cNvSpPr>
            <p:nvPr/>
          </p:nvSpPr>
          <p:spPr bwMode="auto">
            <a:xfrm>
              <a:off x="4914900" y="1596459"/>
              <a:ext cx="441974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dirty="0">
                  <a:latin typeface="Arial Narrow" panose="020B0606020202030204" pitchFamily="34" charset="0"/>
                </a:rPr>
                <a:t>Module du sommet testé avec les substituts</a:t>
              </a:r>
              <a:r>
                <a:rPr lang="en-US" altLang="fr-FR" dirty="0">
                  <a:solidFill>
                    <a:schemeClr val="bg1"/>
                  </a:solidFill>
                  <a:latin typeface="Arial Narrow" panose="020B0606020202030204" pitchFamily="34" charset="0"/>
                </a:rPr>
                <a:t> </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custDataLst>
              <p:tags r:id="rId1"/>
            </p:custDataLst>
          </p:nvPr>
        </p:nvSpPr>
        <p:spPr/>
        <p:txBody>
          <a:bodyPr>
            <a:normAutofit fontScale="90000"/>
          </a:bodyPr>
          <a:lstStyle/>
          <a:p>
            <a:r>
              <a:rPr lang="fr-CA" altLang="fr-FR" dirty="0"/>
              <a:t>TI - Stratégies d’intégration pour les systèmes orientés objet</a:t>
            </a:r>
            <a:endParaRPr lang="en-US" altLang="fr-FR" dirty="0"/>
          </a:p>
        </p:txBody>
      </p:sp>
      <p:sp>
        <p:nvSpPr>
          <p:cNvPr id="5" name="Espace réservé du contenu 4">
            <a:extLst>
              <a:ext uri="{FF2B5EF4-FFF2-40B4-BE49-F238E27FC236}">
                <a16:creationId xmlns:a16="http://schemas.microsoft.com/office/drawing/2014/main" id="{4360B914-E904-4E4B-88D3-070132CE3438}"/>
              </a:ext>
            </a:extLst>
          </p:cNvPr>
          <p:cNvSpPr>
            <a:spLocks noGrp="1"/>
          </p:cNvSpPr>
          <p:nvPr>
            <p:ph idx="1"/>
            <p:custDataLst>
              <p:tags r:id="rId2"/>
            </p:custDataLst>
          </p:nvPr>
        </p:nvSpPr>
        <p:spPr>
          <a:xfrm>
            <a:off x="228600" y="1403874"/>
            <a:ext cx="8915400" cy="4876800"/>
          </a:xfrm>
        </p:spPr>
        <p:txBody>
          <a:bodyPr/>
          <a:lstStyle/>
          <a:p>
            <a:r>
              <a:rPr lang="fr-CA" dirty="0"/>
              <a:t>Intégration basée sur un événement</a:t>
            </a:r>
          </a:p>
          <a:p>
            <a:pPr lvl="1"/>
            <a:r>
              <a:rPr lang="fr-CA" dirty="0"/>
              <a:t>les classes requises pour une entrée ou un événement</a:t>
            </a:r>
          </a:p>
          <a:p>
            <a:r>
              <a:rPr lang="fr-CA" dirty="0"/>
              <a:t>Intégration basée sur l’utilisation</a:t>
            </a:r>
          </a:p>
          <a:p>
            <a:pPr lvl="1"/>
            <a:r>
              <a:rPr lang="fr-CA" dirty="0"/>
              <a:t>les classes requises pour un cas d’utilisation</a:t>
            </a:r>
          </a:p>
          <a:p>
            <a:endParaRPr lang="fr-CA" dirty="0"/>
          </a:p>
          <a:p>
            <a:endParaRPr lang="fr-CA" dirty="0"/>
          </a:p>
        </p:txBody>
      </p:sp>
      <p:sp>
        <p:nvSpPr>
          <p:cNvPr id="5017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2BC5E99-3578-4147-AFD8-B2076C13191E}" type="slidenum">
              <a:rPr lang="en-US" altLang="en-US" smtClean="0"/>
              <a:pPr/>
              <a:t>56</a:t>
            </a:fld>
            <a:endParaRPr lang="en-US" altLang="en-US"/>
          </a:p>
        </p:txBody>
      </p:sp>
      <p:sp>
        <p:nvSpPr>
          <p:cNvPr id="50181" name="Rectangle 3"/>
          <p:cNvSpPr>
            <a:spLocks noChangeArrowheads="1"/>
          </p:cNvSpPr>
          <p:nvPr>
            <p:custDataLst>
              <p:tags r:id="rId4"/>
            </p:custDataLst>
          </p:nvPr>
        </p:nvSpPr>
        <p:spPr bwMode="auto">
          <a:xfrm>
            <a:off x="287524" y="1448780"/>
            <a:ext cx="8229600" cy="190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900" dirty="0"/>
          </a:p>
        </p:txBody>
      </p:sp>
      <p:pic>
        <p:nvPicPr>
          <p:cNvPr id="3" name="Image 2">
            <a:extLst>
              <a:ext uri="{FF2B5EF4-FFF2-40B4-BE49-F238E27FC236}">
                <a16:creationId xmlns:a16="http://schemas.microsoft.com/office/drawing/2014/main" id="{1B8097EE-8AA4-417C-B1B1-18E2FB81B97D}"/>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3087473" y="3780356"/>
            <a:ext cx="2629701" cy="2636292"/>
          </a:xfrm>
          <a:prstGeom prst="rect">
            <a:avLst/>
          </a:prstGeom>
        </p:spPr>
      </p:pic>
    </p:spTree>
    <p:extLst>
      <p:ext uri="{BB962C8B-B14F-4D97-AF65-F5344CB8AC3E}">
        <p14:creationId xmlns:p14="http://schemas.microsoft.com/office/powerpoint/2010/main" val="28155580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custDataLst>
              <p:tags r:id="rId1"/>
            </p:custDataLst>
          </p:nvPr>
        </p:nvSpPr>
        <p:spPr>
          <a:xfrm>
            <a:off x="228600" y="76200"/>
            <a:ext cx="7239000" cy="1143000"/>
          </a:xfrm>
        </p:spPr>
        <p:txBody>
          <a:bodyPr>
            <a:normAutofit/>
          </a:bodyPr>
          <a:lstStyle/>
          <a:p>
            <a:r>
              <a:rPr lang="fr-CA" altLang="fr-FR" dirty="0"/>
              <a:t>Intégration continue</a:t>
            </a:r>
            <a:endParaRPr lang="en-US" altLang="fr-FR" dirty="0"/>
          </a:p>
        </p:txBody>
      </p:sp>
      <p:sp>
        <p:nvSpPr>
          <p:cNvPr id="3277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BDD528-6828-4353-9F1E-CB71728DB98D}" type="slidenum">
              <a:rPr lang="en-US" altLang="en-US" smtClean="0">
                <a:latin typeface="+mj-lt"/>
              </a:rPr>
              <a:pPr/>
              <a:t>57</a:t>
            </a:fld>
            <a:endParaRPr lang="en-US" altLang="en-US">
              <a:latin typeface="+mj-lt"/>
            </a:endParaRPr>
          </a:p>
        </p:txBody>
      </p:sp>
      <p:sp>
        <p:nvSpPr>
          <p:cNvPr id="36" name="Rectangle 3">
            <a:extLst>
              <a:ext uri="{FF2B5EF4-FFF2-40B4-BE49-F238E27FC236}">
                <a16:creationId xmlns:a16="http://schemas.microsoft.com/office/drawing/2014/main" id="{08EE241E-3D78-44BF-9469-36FDC8F4AE6E}"/>
              </a:ext>
            </a:extLst>
          </p:cNvPr>
          <p:cNvSpPr txBox="1">
            <a:spLocks noChangeArrowheads="1"/>
          </p:cNvSpPr>
          <p:nvPr>
            <p:custDataLst>
              <p:tags r:id="rId3"/>
            </p:custDataLst>
          </p:nvPr>
        </p:nvSpPr>
        <p:spPr>
          <a:xfrm>
            <a:off x="228600" y="1403873"/>
            <a:ext cx="8686800" cy="371731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fr-CA" altLang="fr-FR" sz="2400" dirty="0"/>
              <a:t>L’</a:t>
            </a:r>
            <a:r>
              <a:rPr lang="fr-CA" altLang="fr-FR" sz="2400" b="1" dirty="0"/>
              <a:t>intégration continue</a:t>
            </a:r>
            <a:r>
              <a:rPr lang="fr-CA" altLang="fr-FR" sz="2400" dirty="0"/>
              <a:t> consiste à fusionner des composants dans l’incrément logiciel évolutif au moins une fois par jour</a:t>
            </a:r>
          </a:p>
          <a:p>
            <a:pPr fontAlgn="auto">
              <a:spcAft>
                <a:spcPts val="0"/>
              </a:spcAft>
            </a:pPr>
            <a:r>
              <a:rPr lang="fr-CA" altLang="fr-FR" sz="2400" dirty="0"/>
              <a:t>Il s’agit d’une pratique courante pour les équipes qui suivent des pratiques de développement agiles telles que XP ou suivant la culture DevOps</a:t>
            </a:r>
          </a:p>
          <a:p>
            <a:pPr fontAlgn="auto">
              <a:spcAft>
                <a:spcPts val="0"/>
              </a:spcAft>
            </a:pPr>
            <a:r>
              <a:rPr lang="fr-CA" altLang="fr-FR" sz="2400" dirty="0"/>
              <a:t>Les tests d’intégration doivent avoir lieu rapidement et efficacement si une équipe tente de toujours avoir un programme de travail en place dans le cadre d’une livraison continue</a:t>
            </a:r>
          </a:p>
        </p:txBody>
      </p:sp>
    </p:spTree>
    <p:extLst>
      <p:ext uri="{BB962C8B-B14F-4D97-AF65-F5344CB8AC3E}">
        <p14:creationId xmlns:p14="http://schemas.microsoft.com/office/powerpoint/2010/main" val="1356064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lstStyle/>
          <a:p>
            <a:r>
              <a:rPr lang="fr-CA" altLang="fr-FR" dirty="0"/>
              <a:t>Test de régression</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fontScale="77500" lnSpcReduction="20000"/>
          </a:bodyPr>
          <a:lstStyle/>
          <a:p>
            <a:r>
              <a:rPr lang="fr-CA" sz="3100" dirty="0"/>
              <a:t>Les tests de régression sont la réexécution de certains sous-ensembles de tests qui ont déjà été menés pour s’assurer que les changements n’ont pas propagé des effets secondaires involontaires</a:t>
            </a:r>
          </a:p>
          <a:p>
            <a:r>
              <a:rPr lang="fr-CA" sz="3100" dirty="0"/>
              <a:t>Chaque fois qu’un logiciel est corrigé, certains aspects de la configuration du logiciel (le programme, sa documentation ou les données qui le supportent) sont modifiés</a:t>
            </a:r>
          </a:p>
          <a:p>
            <a:r>
              <a:rPr lang="fr-CA" sz="3100" dirty="0"/>
              <a:t>Les tests de régression permettent de s’assurer que les changements (dus à des tests ou pour d’autres raisons) n'introduisent pas de comportement involontaire ou d’erreurs supplémentaires</a:t>
            </a:r>
          </a:p>
          <a:p>
            <a:r>
              <a:rPr lang="fr-CA" sz="3100" dirty="0"/>
              <a:t>Les tests de régression peuvent être effectués manuellement, en réexécutant un sous-ensemble de tous les cas de test ou en utilisant des outils de capture / lecture automatisés</a:t>
            </a:r>
          </a:p>
          <a:p>
            <a:pPr marL="457200" lvl="1" indent="0">
              <a:buNone/>
            </a:pPr>
            <a:r>
              <a:rPr lang="fr-CA" sz="3100" dirty="0">
                <a:sym typeface="Wingdings" panose="05000000000000000000" pitchFamily="2" charset="2"/>
              </a:rPr>
              <a:t> </a:t>
            </a:r>
            <a:r>
              <a:rPr lang="fr-CA" sz="3100" b="1" dirty="0">
                <a:sym typeface="Wingdings" panose="05000000000000000000" pitchFamily="2" charset="2"/>
              </a:rPr>
              <a:t>Importance de l’automatisation des tests</a:t>
            </a:r>
            <a:endParaRPr lang="fr-CA" sz="3100" b="1" dirty="0"/>
          </a:p>
          <a:p>
            <a:endParaRPr lang="fr-CA" dirty="0"/>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58</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041608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lstStyle/>
          <a:p>
            <a:r>
              <a:rPr lang="fr-CA" altLang="fr-FR" dirty="0"/>
              <a:t>Test de «fumée» (</a:t>
            </a:r>
            <a:r>
              <a:rPr lang="en-CA" altLang="fr-FR" i="1" dirty="0"/>
              <a:t>smoke</a:t>
            </a:r>
            <a:r>
              <a:rPr lang="fr-CA" altLang="fr-FR" dirty="0"/>
              <a:t>)</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4"/>
            <a:ext cx="8686800" cy="5229482"/>
          </a:xfrm>
        </p:spPr>
        <p:txBody>
          <a:bodyPr>
            <a:noAutofit/>
          </a:bodyPr>
          <a:lstStyle/>
          <a:p>
            <a:r>
              <a:rPr lang="fr-CA" sz="2400" dirty="0"/>
              <a:t>Une approche commune pour créer des «constructions quotidiennes» (</a:t>
            </a:r>
            <a:r>
              <a:rPr lang="en-CA" sz="2400" i="1" dirty="0"/>
              <a:t>daily build</a:t>
            </a:r>
            <a:r>
              <a:rPr lang="fr-CA" sz="2400" dirty="0"/>
              <a:t>) pour le logiciel produit</a:t>
            </a:r>
          </a:p>
          <a:p>
            <a:r>
              <a:rPr lang="fr-CA" sz="2400" dirty="0"/>
              <a:t>Étapes du test de fumée:</a:t>
            </a:r>
          </a:p>
          <a:p>
            <a:pPr lvl="1"/>
            <a:r>
              <a:rPr lang="fr-CA" sz="2000" dirty="0"/>
              <a:t>Les composants logiciels qui ont été traduits en code sont intégrés dans une «construction»</a:t>
            </a:r>
          </a:p>
          <a:p>
            <a:pPr lvl="2"/>
            <a:r>
              <a:rPr lang="fr-CA" sz="1800" dirty="0"/>
              <a:t>Une version comprend tous les fichiers de données, bibliothèques, modules réutilisables et composants techniques requis pour implémenter une ou plusieurs fonctions du produit</a:t>
            </a:r>
          </a:p>
          <a:p>
            <a:pPr lvl="1"/>
            <a:r>
              <a:rPr lang="fr-CA" sz="2000" dirty="0"/>
              <a:t>Une série de tests est conçue pour exposer des erreurs qui empêcheront la construction de remplir correctement sa fonction</a:t>
            </a:r>
          </a:p>
          <a:p>
            <a:pPr lvl="1"/>
            <a:r>
              <a:rPr lang="fr-CA" sz="2000" dirty="0"/>
              <a:t>L’intention devrait être de découvrir les erreurs insurmontables (</a:t>
            </a:r>
            <a:r>
              <a:rPr lang="fr-CA" sz="2000" i="1" dirty="0"/>
              <a:t>show stopper</a:t>
            </a:r>
            <a:r>
              <a:rPr lang="fr-CA" sz="2000" dirty="0"/>
              <a:t>) qui ont la plus grande probabilité de retarder le projet logiciel</a:t>
            </a:r>
          </a:p>
          <a:p>
            <a:pPr lvl="1"/>
            <a:r>
              <a:rPr lang="fr-CA" sz="2000" dirty="0"/>
              <a:t>La construction est intégrée à d’autres versions et le produit entier (dans sa forme actuelle) est testé quotidiennement en faisant des tests de «fumée» </a:t>
            </a:r>
          </a:p>
          <a:p>
            <a:pPr lvl="1"/>
            <a:r>
              <a:rPr lang="fr-CA" sz="2000" dirty="0"/>
              <a:t>L’approche d’intégration peut être descendante ou ascendante</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59</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7873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altLang="fr-FR" dirty="0"/>
              <a:t>S’organiser pour les tests</a:t>
            </a:r>
            <a:endParaRPr lang="fr-CA" dirty="0"/>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6</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28600" y="1403874"/>
            <a:ext cx="8686800" cy="4257374"/>
          </a:xfrm>
        </p:spPr>
        <p:txBody>
          <a:bodyPr>
            <a:normAutofit fontScale="92500" lnSpcReduction="10000"/>
          </a:bodyPr>
          <a:lstStyle/>
          <a:p>
            <a:r>
              <a:rPr lang="fr-CA" altLang="fr-FR" sz="2400" dirty="0"/>
              <a:t>Les développeurs de logiciels sont toujours responsables de tester les composants individuels du programme et de s’assurer que chacun remplit sa fonction ou son comportement</a:t>
            </a:r>
          </a:p>
          <a:p>
            <a:r>
              <a:rPr lang="fr-CA" altLang="fr-FR" sz="2400" dirty="0"/>
              <a:t>Ce n’est qu’une fois l’architecture logicielle terminée qu’un </a:t>
            </a:r>
            <a:r>
              <a:rPr lang="fr-CA" altLang="fr-FR" sz="2400" b="1" dirty="0"/>
              <a:t>groupe de test indépendant</a:t>
            </a:r>
            <a:r>
              <a:rPr lang="fr-CA" altLang="fr-FR" sz="2400" dirty="0"/>
              <a:t> est impliqué</a:t>
            </a:r>
          </a:p>
          <a:p>
            <a:r>
              <a:rPr lang="fr-CA" altLang="fr-FR" sz="2400" dirty="0"/>
              <a:t>Le rôle d’un groupe de test indépendant (ITG pour </a:t>
            </a:r>
            <a:r>
              <a:rPr lang="en-CA" altLang="fr-FR" sz="2400" i="1" dirty="0"/>
              <a:t>Independent Testing Group</a:t>
            </a:r>
            <a:r>
              <a:rPr lang="fr-CA" altLang="fr-FR" sz="2400" dirty="0"/>
              <a:t>) est de supprimer les problèmes inhérents associés au fait de laisser le développeur tester la chose qui l’a construite</a:t>
            </a:r>
          </a:p>
          <a:p>
            <a:r>
              <a:rPr lang="fr-CA" altLang="fr-FR" sz="2400" dirty="0"/>
              <a:t>Le personnel ITG est payé pour trouver les erreurs</a:t>
            </a:r>
          </a:p>
          <a:p>
            <a:r>
              <a:rPr lang="fr-CA" altLang="fr-FR" sz="2400" dirty="0"/>
              <a:t>Les développeurs et le personnel ITG travaillent en étroite collaboration tout au long d’un projet logiciel pour s’assurer que des tests approfondis seront effectués</a:t>
            </a:r>
          </a:p>
        </p:txBody>
      </p:sp>
    </p:spTree>
    <p:extLst>
      <p:ext uri="{BB962C8B-B14F-4D97-AF65-F5344CB8AC3E}">
        <p14:creationId xmlns:p14="http://schemas.microsoft.com/office/powerpoint/2010/main" val="25209790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Avantages des tests de «fumée»</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a:bodyPr>
          <a:lstStyle/>
          <a:p>
            <a:r>
              <a:rPr lang="fr-CA" sz="2400" dirty="0"/>
              <a:t>Le </a:t>
            </a:r>
            <a:r>
              <a:rPr lang="fr-CA" sz="2400" b="1" dirty="0"/>
              <a:t>risque d’intégration est minimisé</a:t>
            </a:r>
            <a:r>
              <a:rPr lang="fr-CA" sz="2400" dirty="0"/>
              <a:t>, car des tests de «fumée» sont effectués quotidiennement</a:t>
            </a:r>
          </a:p>
          <a:p>
            <a:r>
              <a:rPr lang="fr-CA" sz="2400" dirty="0"/>
              <a:t>La </a:t>
            </a:r>
            <a:r>
              <a:rPr lang="fr-CA" sz="2400" b="1" dirty="0"/>
              <a:t>qualité du produit final est améliorée</a:t>
            </a:r>
            <a:r>
              <a:rPr lang="fr-CA" sz="2400" dirty="0"/>
              <a:t>, les problèmes fonctionnels et architecturaux sont découverts très tôt</a:t>
            </a:r>
          </a:p>
          <a:p>
            <a:r>
              <a:rPr lang="fr-CA" sz="2400" dirty="0"/>
              <a:t>Le </a:t>
            </a:r>
            <a:r>
              <a:rPr lang="fr-CA" sz="2400" b="1" dirty="0"/>
              <a:t>diagnostic et la correction des erreurs sont simplifiés</a:t>
            </a:r>
            <a:r>
              <a:rPr lang="fr-CA" sz="2400" dirty="0"/>
              <a:t>, les erreurs sont très probablement dans (ou causées par) la nouvelle version</a:t>
            </a:r>
          </a:p>
          <a:p>
            <a:r>
              <a:rPr lang="fr-CA" sz="2400" dirty="0"/>
              <a:t>Les </a:t>
            </a:r>
            <a:r>
              <a:rPr lang="fr-CA" sz="2400" b="1" dirty="0"/>
              <a:t>progrès sont plus faciles à évaluer</a:t>
            </a:r>
            <a:r>
              <a:rPr lang="fr-CA" sz="2400" dirty="0"/>
              <a:t>, chaque jour une plus grande partie du produit final est terminée</a:t>
            </a:r>
          </a:p>
          <a:p>
            <a:r>
              <a:rPr lang="fr-CA" sz="2400" dirty="0"/>
              <a:t>Les tests de «fumée» ressemblent aux tests de régression en s’assurant que les composants nouvellement ajoutés n’interfèrent pas avec les comportements des composants existants</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60</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1320786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lstStyle/>
          <a:p>
            <a:r>
              <a:rPr lang="fr-CA" altLang="fr-FR" dirty="0"/>
              <a:t>Test de validation</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Autofit/>
          </a:bodyPr>
          <a:lstStyle/>
          <a:p>
            <a:r>
              <a:rPr lang="fr-CA" sz="2000" dirty="0"/>
              <a:t>Les </a:t>
            </a:r>
            <a:r>
              <a:rPr lang="fr-CA" sz="2000" b="1" dirty="0"/>
              <a:t>tests de validation </a:t>
            </a:r>
            <a:r>
              <a:rPr lang="fr-CA" sz="2000" dirty="0"/>
              <a:t>tentent de découvrir les erreurs, mais l’accent est mis au niveau des exigences - sur les actions visibles par l’utilisateur et la sortie reconnaissable par l’utilisateur du système</a:t>
            </a:r>
          </a:p>
          <a:p>
            <a:r>
              <a:rPr lang="fr-CA" sz="2000" dirty="0"/>
              <a:t>Les tests de validation commencent au point culminant des tests d’intégration, le logiciel est complètement assemblé en tant que package et les erreurs ont été corrigées</a:t>
            </a:r>
          </a:p>
          <a:p>
            <a:r>
              <a:rPr lang="fr-CA" sz="2000" dirty="0"/>
              <a:t>Chaque récit usager a des attributs visibles par l’utilisateur et les critères d’acceptation du client qui constituent la base des cas de test utilisés dans les tests de validation</a:t>
            </a:r>
          </a:p>
          <a:p>
            <a:r>
              <a:rPr lang="fr-CA" sz="2000" dirty="0"/>
              <a:t>Une </a:t>
            </a:r>
            <a:r>
              <a:rPr lang="fr-CA" sz="2000" b="1" dirty="0"/>
              <a:t>liste de défauts </a:t>
            </a:r>
            <a:r>
              <a:rPr lang="fr-CA" sz="2000" dirty="0"/>
              <a:t>est créée lorsqu’un écart par rapport à une spécification est découvert et que leur résolution est négociée avec toutes les parties prenantes</a:t>
            </a:r>
          </a:p>
          <a:p>
            <a:r>
              <a:rPr lang="fr-CA" sz="2000" dirty="0"/>
              <a:t>Un élément important du processus de validation est une </a:t>
            </a:r>
            <a:r>
              <a:rPr lang="fr-CA" sz="2000" b="1" dirty="0"/>
              <a:t>revue de la configuration (audit)</a:t>
            </a:r>
            <a:r>
              <a:rPr lang="fr-CA" sz="2000" dirty="0"/>
              <a:t> qui garantit que le système complet a été construit correctement</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61</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9005481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a:bodyPr>
          <a:lstStyle/>
          <a:p>
            <a:r>
              <a:rPr lang="fr-CA" altLang="fr-FR" dirty="0"/>
              <a:t>Autres tests</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317602"/>
          </a:xfrm>
        </p:spPr>
        <p:txBody>
          <a:bodyPr>
            <a:noAutofit/>
          </a:bodyPr>
          <a:lstStyle/>
          <a:p>
            <a:r>
              <a:rPr lang="fr-CA" sz="2400" dirty="0"/>
              <a:t>Les </a:t>
            </a:r>
            <a:r>
              <a:rPr lang="fr-CA" sz="2400" b="1" dirty="0"/>
              <a:t>tests d’acceptation </a:t>
            </a:r>
            <a:r>
              <a:rPr lang="fr-CA" sz="2400" dirty="0"/>
              <a:t>sont une série de tests spécifiques effectués par le client pour découvrir les erreurs du produit avant d’accepter le logiciel du développeur</a:t>
            </a:r>
          </a:p>
          <a:p>
            <a:r>
              <a:rPr lang="fr-CA" sz="2400" dirty="0"/>
              <a:t>Un </a:t>
            </a:r>
            <a:r>
              <a:rPr lang="fr-CA" sz="2400" b="1" dirty="0"/>
              <a:t>test alpha </a:t>
            </a:r>
            <a:r>
              <a:rPr lang="fr-CA" sz="2400" dirty="0"/>
              <a:t>est effectué sur le site du développeur par un groupe représentatif d’utilisateurs finaux</a:t>
            </a:r>
          </a:p>
          <a:p>
            <a:pPr lvl="1"/>
            <a:r>
              <a:rPr lang="fr-CA" sz="2000" dirty="0"/>
              <a:t>Le logiciel est utilisé dans un cadre naturel avec le développeur «regardant par-dessus l’épaule» des utilisateurs et enregistrant les erreurs et les problèmes d’utilisation</a:t>
            </a:r>
          </a:p>
          <a:p>
            <a:r>
              <a:rPr lang="fr-CA" sz="2400" dirty="0"/>
              <a:t>Un </a:t>
            </a:r>
            <a:r>
              <a:rPr lang="fr-CA" sz="2400" b="1" dirty="0"/>
              <a:t>test bêta </a:t>
            </a:r>
            <a:r>
              <a:rPr lang="fr-CA" sz="2400" dirty="0"/>
              <a:t>est effectué sur un ou plusieurs sites d’utilisateurs finaux</a:t>
            </a:r>
          </a:p>
          <a:p>
            <a:pPr lvl="1"/>
            <a:r>
              <a:rPr lang="fr-CA" sz="2000" dirty="0"/>
              <a:t>Contrairement aux tests alpha, le développeur n’est généralement pas présent</a:t>
            </a:r>
          </a:p>
          <a:p>
            <a:pPr lvl="1"/>
            <a:r>
              <a:rPr lang="fr-CA" sz="2000" dirty="0"/>
              <a:t>Le client enregistre tous les problèmes rencontrés et les signale à intervalles réguliers</a:t>
            </a:r>
            <a:endParaRPr lang="fr-CA" sz="1600" dirty="0"/>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62</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6070523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Création d’un plan de test pour les applications mobiles</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a:bodyPr>
          <a:lstStyle/>
          <a:p>
            <a:r>
              <a:rPr lang="fr-CA" sz="2400" dirty="0"/>
              <a:t>Devez-vous construire un prototype entièrement fonctionnel avant de tester avec les utilisateurs?</a:t>
            </a:r>
          </a:p>
          <a:p>
            <a:r>
              <a:rPr lang="fr-CA" sz="2400" dirty="0"/>
              <a:t>Devez-vous tester avec l’appareil de l’utilisateur ou fournir un appareil à des fins de test?</a:t>
            </a:r>
          </a:p>
          <a:p>
            <a:r>
              <a:rPr lang="fr-CA" sz="2400" dirty="0"/>
              <a:t>Quels appareils et groupes d’utilisateurs devez-vous inclure dans les tests?</a:t>
            </a:r>
          </a:p>
          <a:p>
            <a:r>
              <a:rPr lang="fr-CA" sz="2400" dirty="0"/>
              <a:t>Quand les tests en laboratoire par rapport aux tests à distance sont-ils appropriés?</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63</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4192536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Test pour les applications mobiles – Directives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lnSpcReduction="10000"/>
          </a:bodyPr>
          <a:lstStyle/>
          <a:p>
            <a:r>
              <a:rPr lang="fr-CA" sz="2400" dirty="0"/>
              <a:t>Comprenez l’environnement des appareils mobiles</a:t>
            </a:r>
          </a:p>
          <a:p>
            <a:r>
              <a:rPr lang="fr-CA" sz="2400" dirty="0"/>
              <a:t>Effectuez des tests dans des conditions de test réelles incontrôlées</a:t>
            </a:r>
          </a:p>
          <a:p>
            <a:r>
              <a:rPr lang="fr-CA" sz="2400" dirty="0"/>
              <a:t>Sélectionnez le bon outil de test d’automatisation</a:t>
            </a:r>
          </a:p>
          <a:p>
            <a:r>
              <a:rPr lang="fr-CA" sz="2400" dirty="0"/>
              <a:t>Identifiez les combinaisons matérielles/plates-formes les plus critiques à tester</a:t>
            </a:r>
          </a:p>
          <a:p>
            <a:r>
              <a:rPr lang="fr-CA" sz="2400" dirty="0"/>
              <a:t>Vérifiez au moins une fois le flux fonctionnel de bout en bout sur toutes les plates-formes possibles</a:t>
            </a:r>
          </a:p>
          <a:p>
            <a:r>
              <a:rPr lang="fr-CA" sz="2400" dirty="0"/>
              <a:t>Effectuer des tests de performances, de GUI et de compatibilité à l’aide d’appareils réels</a:t>
            </a:r>
          </a:p>
          <a:p>
            <a:r>
              <a:rPr lang="fr-CA" sz="2400" dirty="0"/>
              <a:t>Mesurez les performances mobiles dans des conditions de charge réseau réalistes</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64</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3490705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Test pour les applications mobiles – Stratégies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a:bodyPr>
          <a:lstStyle/>
          <a:p>
            <a:r>
              <a:rPr lang="fr-CA" sz="2400" b="1" dirty="0"/>
              <a:t>Test d’expérience utilisateur</a:t>
            </a:r>
            <a:r>
              <a:rPr lang="fr-CA" sz="2400" dirty="0"/>
              <a:t>. Les utilisateurs sont impliqués dès le début du processus de développement pour s’assurer que l’application mobile répond aux attentes en matière de convivialité et d’accessibilité des parties prenantes sur tous les appareils pris en charge</a:t>
            </a:r>
          </a:p>
          <a:p>
            <a:r>
              <a:rPr lang="fr-CA" sz="2400" b="1" dirty="0"/>
              <a:t>Test de compatibilité des appareils</a:t>
            </a:r>
            <a:r>
              <a:rPr lang="fr-CA" sz="2400" dirty="0"/>
              <a:t>. Les testeurs vérifient que l’application fonctionne correctement sur toutes les combinaisons matérielles et logicielles requises</a:t>
            </a:r>
          </a:p>
          <a:p>
            <a:r>
              <a:rPr lang="fr-CA" sz="2400" b="1" dirty="0"/>
              <a:t>Test de performance</a:t>
            </a:r>
            <a:r>
              <a:rPr lang="fr-CA" sz="2400" dirty="0"/>
              <a:t>. Les testeurs vérifient les exigences non fonctionnelles propres aux appareils mobiles (par exemple, les temps de téléchargement, la vitesse du processeur, la capacité de stockage, la disponibilité de l’alimentation)</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65</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7727549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Test pour les applications mobiles – Stratégies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a:bodyPr>
          <a:lstStyle/>
          <a:p>
            <a:r>
              <a:rPr lang="fr-CA" sz="2400" b="1" dirty="0"/>
              <a:t>Test de connectivité</a:t>
            </a:r>
            <a:r>
              <a:rPr lang="fr-CA" sz="2400" dirty="0"/>
              <a:t>. Les testeurs s’assurent que l’application mobile peut accéder à tous les réseaux ou services Web nécessaires et peut tolérer un accès réseau faible ou interrompu</a:t>
            </a:r>
          </a:p>
          <a:p>
            <a:r>
              <a:rPr lang="fr-CA" sz="2400" b="1" dirty="0"/>
              <a:t>Test de sécurité</a:t>
            </a:r>
            <a:r>
              <a:rPr lang="fr-CA" sz="2400" dirty="0"/>
              <a:t>. Les testeurs s’assurent que l’application mobile ne compromet pas les exigences de confidentialité ou de sécurité de ses utilisateurs</a:t>
            </a:r>
          </a:p>
          <a:p>
            <a:r>
              <a:rPr lang="fr-CA" sz="2400" b="1" dirty="0"/>
              <a:t>Test dans la nature</a:t>
            </a:r>
            <a:r>
              <a:rPr lang="fr-CA" sz="2400" dirty="0"/>
              <a:t>. L’application mobile est testée dans des conditions réalistes sur des appareils utilisateur réels dans une variété d’environnements réseau à travers le monde</a:t>
            </a:r>
          </a:p>
          <a:p>
            <a:r>
              <a:rPr lang="fr-CA" sz="2400" b="1" dirty="0"/>
              <a:t>Test de certification</a:t>
            </a:r>
            <a:r>
              <a:rPr lang="fr-CA" sz="2400" dirty="0"/>
              <a:t>. Les testeurs s’assurent que l’application mobile répond aux normes établies par les boutiques d’applications en ligne qui la distribueront</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66</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187081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Expérience utilisateur – Problèmes de test de gestes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fontScale="92500"/>
          </a:bodyPr>
          <a:lstStyle/>
          <a:p>
            <a:r>
              <a:rPr lang="fr-CA" sz="2400" dirty="0"/>
              <a:t>Les écrans tactiles sont omniprésents sur les appareils mobiles et les développeurs ont ajouté des gestes multitouches pour augmenter les possibilités d’interaction de l’utilisateur sans perdre de l’espace d’écran</a:t>
            </a:r>
          </a:p>
          <a:p>
            <a:r>
              <a:rPr lang="fr-CA" sz="2400" dirty="0"/>
              <a:t>Les prototypes en papier ne peuvent pas être utilisés pour évaluer adéquatement l’adéquation ou l’efficacité des gestes</a:t>
            </a:r>
          </a:p>
          <a:p>
            <a:r>
              <a:rPr lang="fr-CA" sz="2400" dirty="0"/>
              <a:t>Il est difficile d’utiliser des outils automatisés pour tester les actions de l’interface gestuelle</a:t>
            </a:r>
          </a:p>
          <a:p>
            <a:r>
              <a:rPr lang="fr-CA" sz="2400" dirty="0"/>
              <a:t>L’emplacement des objets d’écran est affecté par la taille et la résolution de l’écran, ce qui rend difficile le test précis des gestes</a:t>
            </a:r>
          </a:p>
          <a:p>
            <a:r>
              <a:rPr lang="fr-CA" sz="2400" dirty="0"/>
              <a:t>Les gestes sont difficiles à enregistrer avec précision pour la relecture</a:t>
            </a:r>
          </a:p>
          <a:p>
            <a:r>
              <a:rPr lang="fr-CA" sz="2400" dirty="0"/>
              <a:t>Les tests d’accessibilité pour les utilisateurs malvoyants sont difficiles car les interfaces gestuelles ne fournissent généralement pas de retour tactile ou auditif</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67</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009798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Expérience utilisateur – Problèmes de test de gestes </a:t>
            </a:r>
            <a:endParaRPr lang="en-US" altLang="fr-FR" dirty="0"/>
          </a:p>
        </p:txBody>
      </p:sp>
      <p:sp>
        <p:nvSpPr>
          <p:cNvPr id="44035"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68</a:t>
            </a:fld>
            <a:endParaRPr lang="en-US" altLang="en-US"/>
          </a:p>
        </p:txBody>
      </p:sp>
      <p:sp>
        <p:nvSpPr>
          <p:cNvPr id="44037" name="Rectangle 27"/>
          <p:cNvSpPr>
            <a:spLocks noChangeArrowheads="1"/>
          </p:cNvSpPr>
          <p:nvPr>
            <p:custDataLst>
              <p:tags r:id="rId3"/>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8" name="Picture 3" descr="An illustration displays body slides actions by an image of a hand performing the following actions:&#10;">
            <a:extLst>
              <a:ext uri="{FF2B5EF4-FFF2-40B4-BE49-F238E27FC236}">
                <a16:creationId xmlns:a16="http://schemas.microsoft.com/office/drawing/2014/main" id="{27F207A1-AD10-4A63-8664-414B6F2D6C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9522" y="1407357"/>
            <a:ext cx="8064289" cy="4043285"/>
          </a:xfrm>
          <a:prstGeom prst="rect">
            <a:avLst/>
          </a:prstGeom>
        </p:spPr>
      </p:pic>
      <p:sp>
        <p:nvSpPr>
          <p:cNvPr id="6" name="Rectangle 1">
            <a:extLst>
              <a:ext uri="{FF2B5EF4-FFF2-40B4-BE49-F238E27FC236}">
                <a16:creationId xmlns:a16="http://schemas.microsoft.com/office/drawing/2014/main" id="{0E792EF8-9065-4FF8-9467-9C2EB9FDBD6E}"/>
              </a:ext>
            </a:extLst>
          </p:cNvPr>
          <p:cNvSpPr>
            <a:spLocks noChangeArrowheads="1"/>
          </p:cNvSpPr>
          <p:nvPr/>
        </p:nvSpPr>
        <p:spPr bwMode="auto">
          <a:xfrm>
            <a:off x="935596" y="6072109"/>
            <a:ext cx="7084440" cy="4668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eaLnBrk="0" hangingPunct="0"/>
            <a:r>
              <a:rPr kumimoji="0" lang="en-CA" altLang="fr-FR" sz="1600" b="0" i="0" u="none" strike="noStrike" cap="none" normalizeH="0" baseline="0" dirty="0">
                <a:ln>
                  <a:noFill/>
                </a:ln>
                <a:solidFill>
                  <a:srgbClr val="202124"/>
                </a:solidFill>
                <a:effectLst/>
                <a:latin typeface="Google Sans"/>
              </a:rPr>
              <a:t>Tap</a:t>
            </a:r>
            <a:r>
              <a:rPr kumimoji="0" lang="fr-FR" altLang="fr-FR" sz="1600" b="0" i="0" u="none" strike="noStrike" cap="none" normalizeH="0" baseline="0" dirty="0">
                <a:ln>
                  <a:noFill/>
                </a:ln>
                <a:solidFill>
                  <a:srgbClr val="202124"/>
                </a:solidFill>
                <a:effectLst/>
                <a:latin typeface="Google Sans"/>
              </a:rPr>
              <a:t> </a:t>
            </a:r>
            <a:r>
              <a:rPr kumimoji="0" lang="fr-CA" altLang="fr-FR" sz="1600" b="0" i="0" u="none" strike="noStrike" cap="none" normalizeH="0" baseline="0" dirty="0">
                <a:ln>
                  <a:noFill/>
                </a:ln>
                <a:solidFill>
                  <a:srgbClr val="202124"/>
                </a:solidFill>
                <a:effectLst/>
                <a:latin typeface="Google Sans"/>
              </a:rPr>
              <a:t>= touchez, </a:t>
            </a:r>
            <a:r>
              <a:rPr kumimoji="0" lang="en-CA" altLang="fr-FR" sz="1600" b="0" i="0" u="none" strike="noStrike" cap="none" normalizeH="0" baseline="0" dirty="0">
                <a:ln>
                  <a:noFill/>
                </a:ln>
                <a:solidFill>
                  <a:srgbClr val="202124"/>
                </a:solidFill>
                <a:effectLst/>
                <a:latin typeface="Google Sans"/>
              </a:rPr>
              <a:t>Double </a:t>
            </a:r>
            <a:r>
              <a:rPr lang="en-CA" altLang="fr-FR" sz="1600" dirty="0">
                <a:solidFill>
                  <a:srgbClr val="202124"/>
                </a:solidFill>
                <a:latin typeface="Google Sans"/>
              </a:rPr>
              <a:t>Tap </a:t>
            </a:r>
            <a:r>
              <a:rPr lang="fr-CA" altLang="fr-FR" sz="1600" dirty="0">
                <a:solidFill>
                  <a:srgbClr val="202124"/>
                </a:solidFill>
                <a:latin typeface="Google Sans"/>
              </a:rPr>
              <a:t>= </a:t>
            </a:r>
            <a:r>
              <a:rPr kumimoji="0" lang="fr-CA" altLang="fr-FR" sz="1600" b="0" i="0" u="none" strike="noStrike" cap="none" normalizeH="0" baseline="0" dirty="0">
                <a:ln>
                  <a:noFill/>
                </a:ln>
                <a:solidFill>
                  <a:srgbClr val="202124"/>
                </a:solidFill>
                <a:effectLst/>
                <a:latin typeface="Google Sans"/>
              </a:rPr>
              <a:t>touchez deux fois, </a:t>
            </a:r>
            <a:r>
              <a:rPr lang="en-CA" altLang="fr-FR" sz="1600" dirty="0">
                <a:solidFill>
                  <a:srgbClr val="202124"/>
                </a:solidFill>
                <a:latin typeface="Google Sans"/>
              </a:rPr>
              <a:t>Drag</a:t>
            </a:r>
            <a:r>
              <a:rPr lang="fr-FR" altLang="fr-FR" sz="1600" dirty="0">
                <a:solidFill>
                  <a:srgbClr val="202124"/>
                </a:solidFill>
                <a:latin typeface="Google Sans"/>
              </a:rPr>
              <a:t> </a:t>
            </a:r>
            <a:r>
              <a:rPr lang="fr-CA" altLang="fr-FR" sz="1600" dirty="0">
                <a:solidFill>
                  <a:srgbClr val="202124"/>
                </a:solidFill>
                <a:latin typeface="Google Sans"/>
              </a:rPr>
              <a:t>= faites glisser</a:t>
            </a:r>
            <a:r>
              <a:rPr lang="fr-FR" altLang="fr-FR" sz="1600" dirty="0">
                <a:solidFill>
                  <a:srgbClr val="202124"/>
                </a:solidFill>
                <a:latin typeface="Google Sans"/>
              </a:rPr>
              <a:t>, </a:t>
            </a:r>
            <a:r>
              <a:rPr lang="en-CA" altLang="fr-FR" sz="1600" dirty="0">
                <a:solidFill>
                  <a:srgbClr val="202124"/>
                </a:solidFill>
                <a:latin typeface="Google Sans"/>
              </a:rPr>
              <a:t>Flick</a:t>
            </a:r>
            <a:r>
              <a:rPr lang="fr-FR" altLang="fr-FR" sz="1600" dirty="0">
                <a:solidFill>
                  <a:srgbClr val="202124"/>
                </a:solidFill>
                <a:latin typeface="Google Sans"/>
              </a:rPr>
              <a:t> = feuilletez, </a:t>
            </a:r>
          </a:p>
          <a:p>
            <a:pPr marL="0" marR="0" lvl="0" indent="0" algn="l" defTabSz="914400" rtl="0" eaLnBrk="0" fontAlgn="base" latinLnBrk="0" hangingPunct="0">
              <a:lnSpc>
                <a:spcPct val="100000"/>
              </a:lnSpc>
              <a:spcBef>
                <a:spcPct val="0"/>
              </a:spcBef>
              <a:spcAft>
                <a:spcPct val="0"/>
              </a:spcAft>
              <a:buClrTx/>
              <a:buSzTx/>
              <a:buFontTx/>
              <a:buNone/>
              <a:tabLst/>
            </a:pPr>
            <a:r>
              <a:rPr lang="en-CA" altLang="fr-FR" sz="1600" dirty="0">
                <a:solidFill>
                  <a:srgbClr val="202124"/>
                </a:solidFill>
                <a:latin typeface="Google Sans"/>
              </a:rPr>
              <a:t>Pinch</a:t>
            </a:r>
            <a:r>
              <a:rPr lang="fr-FR" altLang="fr-FR" sz="1600" dirty="0">
                <a:solidFill>
                  <a:srgbClr val="202124"/>
                </a:solidFill>
                <a:latin typeface="Google Sans"/>
              </a:rPr>
              <a:t> </a:t>
            </a:r>
            <a:r>
              <a:rPr lang="fr-CA" altLang="fr-FR" sz="1600" dirty="0">
                <a:solidFill>
                  <a:srgbClr val="202124"/>
                </a:solidFill>
                <a:latin typeface="Google Sans"/>
              </a:rPr>
              <a:t>= </a:t>
            </a:r>
            <a:r>
              <a:rPr kumimoji="0" lang="fr-CA" altLang="fr-FR" sz="1600" b="0" i="0" u="none" strike="noStrike" cap="none" normalizeH="0" baseline="0" dirty="0">
                <a:ln>
                  <a:noFill/>
                </a:ln>
                <a:solidFill>
                  <a:srgbClr val="202124"/>
                </a:solidFill>
                <a:effectLst/>
                <a:latin typeface="Google Sans"/>
              </a:rPr>
              <a:t>pincez</a:t>
            </a:r>
            <a:r>
              <a:rPr kumimoji="0" lang="fr-FR" altLang="fr-FR" sz="1600" b="0" i="0" u="none" strike="noStrike" cap="none" normalizeH="0" baseline="0" dirty="0">
                <a:ln>
                  <a:noFill/>
                </a:ln>
                <a:solidFill>
                  <a:srgbClr val="202124"/>
                </a:solidFill>
                <a:effectLst/>
                <a:latin typeface="Google Sans"/>
              </a:rPr>
              <a:t>, </a:t>
            </a:r>
            <a:r>
              <a:rPr kumimoji="0" lang="en-CA" altLang="fr-FR" sz="1600" b="0" i="0" u="none" strike="noStrike" cap="none" normalizeH="0" baseline="0" dirty="0">
                <a:ln>
                  <a:noFill/>
                </a:ln>
                <a:solidFill>
                  <a:srgbClr val="202124"/>
                </a:solidFill>
                <a:effectLst/>
                <a:latin typeface="Google Sans"/>
              </a:rPr>
              <a:t>Spread</a:t>
            </a:r>
            <a:r>
              <a:rPr kumimoji="0" lang="fr-FR" altLang="fr-FR" sz="1600" b="0" i="0" u="none" strike="noStrike" cap="none" normalizeH="0" baseline="0" dirty="0">
                <a:ln>
                  <a:noFill/>
                </a:ln>
                <a:solidFill>
                  <a:srgbClr val="202124"/>
                </a:solidFill>
                <a:effectLst/>
                <a:latin typeface="Google Sans"/>
              </a:rPr>
              <a:t> </a:t>
            </a:r>
            <a:r>
              <a:rPr kumimoji="0" lang="fr-CA" altLang="fr-FR" sz="1600" b="0" i="0" u="none" strike="noStrike" cap="none" normalizeH="0" baseline="0" dirty="0">
                <a:ln>
                  <a:noFill/>
                </a:ln>
                <a:solidFill>
                  <a:srgbClr val="202124"/>
                </a:solidFill>
                <a:effectLst/>
                <a:latin typeface="Google Sans"/>
              </a:rPr>
              <a:t>= étalez, </a:t>
            </a:r>
            <a:r>
              <a:rPr kumimoji="0" lang="en-CA" altLang="fr-FR" sz="1600" b="0" i="0" u="none" strike="noStrike" cap="none" normalizeH="0" baseline="0" dirty="0">
                <a:ln>
                  <a:noFill/>
                </a:ln>
                <a:solidFill>
                  <a:srgbClr val="202124"/>
                </a:solidFill>
                <a:effectLst/>
                <a:latin typeface="Google Sans"/>
              </a:rPr>
              <a:t>Press</a:t>
            </a:r>
            <a:r>
              <a:rPr kumimoji="0" lang="fr-FR" altLang="fr-FR" sz="1600" b="0" i="0" u="none" strike="noStrike" cap="none" normalizeH="0" baseline="0" dirty="0">
                <a:ln>
                  <a:noFill/>
                </a:ln>
                <a:solidFill>
                  <a:srgbClr val="202124"/>
                </a:solidFill>
                <a:effectLst/>
                <a:latin typeface="Google Sans"/>
              </a:rPr>
              <a:t> </a:t>
            </a:r>
            <a:r>
              <a:rPr kumimoji="0" lang="fr-CA" altLang="fr-FR" sz="1600" b="0" i="0" u="none" strike="noStrike" cap="none" normalizeH="0" baseline="0" dirty="0">
                <a:ln>
                  <a:noFill/>
                </a:ln>
                <a:solidFill>
                  <a:srgbClr val="202124"/>
                </a:solidFill>
                <a:effectLst/>
                <a:latin typeface="Google Sans"/>
              </a:rPr>
              <a:t>= appuyez et </a:t>
            </a:r>
            <a:r>
              <a:rPr kumimoji="0" lang="en-CA" altLang="fr-FR" sz="1600" b="0" i="0" u="none" strike="noStrike" cap="none" normalizeH="0" baseline="0" dirty="0">
                <a:ln>
                  <a:noFill/>
                </a:ln>
                <a:solidFill>
                  <a:srgbClr val="202124"/>
                </a:solidFill>
                <a:effectLst/>
                <a:latin typeface="Google Sans"/>
              </a:rPr>
              <a:t>Press + Tap </a:t>
            </a:r>
            <a:r>
              <a:rPr kumimoji="0" lang="fr-CA" altLang="fr-FR" sz="1600" b="0" i="0" u="none" strike="noStrike" cap="none" normalizeH="0" baseline="0" dirty="0">
                <a:ln>
                  <a:noFill/>
                </a:ln>
                <a:solidFill>
                  <a:srgbClr val="202124"/>
                </a:solidFill>
                <a:effectLst/>
                <a:latin typeface="Google Sans"/>
              </a:rPr>
              <a:t>= appuyez + touchez</a:t>
            </a:r>
            <a:r>
              <a:rPr kumimoji="0" lang="fr-CA" altLang="fr-FR" sz="1600" b="0" i="0" u="none" strike="noStrike" cap="none" normalizeH="0" baseline="0" dirty="0">
                <a:ln>
                  <a:noFill/>
                </a:ln>
                <a:solidFill>
                  <a:schemeClr val="tx1"/>
                </a:solidFill>
                <a:effectLst/>
              </a:rPr>
              <a:t> </a:t>
            </a:r>
            <a:endParaRPr kumimoji="0" lang="fr-CA"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5048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Expérience utilisateur – Claviers virtuels</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Autofit/>
          </a:bodyPr>
          <a:lstStyle/>
          <a:p>
            <a:r>
              <a:rPr lang="fr-CA" sz="2000" dirty="0"/>
              <a:t>Le clavier virtuel peut masquer une partie de l’écran d’affichage lorsqu’il est activé, il est important de s’assurer que les informations importantes sur l’écran ne sont pas cachées à l’utilisateur lors de la saisie</a:t>
            </a:r>
          </a:p>
          <a:p>
            <a:r>
              <a:rPr lang="fr-CA" sz="2000" dirty="0"/>
              <a:t>Les claviers virtuels sont plus petits que les claviers d’ordinateurs personnels, il est difficile de taper avec 10 doigts et ils ne fournissent aucun retour tactile</a:t>
            </a:r>
          </a:p>
          <a:p>
            <a:r>
              <a:rPr lang="fr-CA" sz="2000" dirty="0"/>
              <a:t>L’application mobile doit être testée pour s’assurer qu’elle permet une correction facile des erreurs et peut gérer les mots mal saisis sans se bloquer</a:t>
            </a:r>
          </a:p>
          <a:p>
            <a:r>
              <a:rPr lang="fr-CA" sz="2000" dirty="0"/>
              <a:t>Les </a:t>
            </a:r>
            <a:r>
              <a:rPr lang="fr-CA" sz="2000" b="1" dirty="0"/>
              <a:t>technologies prédictives </a:t>
            </a:r>
            <a:r>
              <a:rPr lang="fr-CA" sz="2000" dirty="0"/>
              <a:t>(c’est-à-dire la saisie semi-automatique de mots partiellement tapés) sont souvent utilisées pour accélérer la saisie de l’utilisateur</a:t>
            </a:r>
          </a:p>
          <a:p>
            <a:r>
              <a:rPr lang="fr-CA" sz="2000" dirty="0"/>
              <a:t>Il est important de tester l’exactitude des complétions de mots pour la langue naturelle choisie par l’utilisateur</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69</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41815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6D7AF-BD97-418D-A525-C83361156270}"/>
              </a:ext>
            </a:extLst>
          </p:cNvPr>
          <p:cNvSpPr>
            <a:spLocks noGrp="1"/>
          </p:cNvSpPr>
          <p:nvPr>
            <p:ph type="title"/>
            <p:custDataLst>
              <p:tags r:id="rId1"/>
            </p:custDataLst>
          </p:nvPr>
        </p:nvSpPr>
        <p:spPr>
          <a:xfrm>
            <a:off x="228600" y="76200"/>
            <a:ext cx="8303840" cy="1143000"/>
          </a:xfrm>
        </p:spPr>
        <p:txBody>
          <a:bodyPr>
            <a:normAutofit/>
          </a:bodyPr>
          <a:lstStyle/>
          <a:p>
            <a:r>
              <a:rPr lang="fr-CA" altLang="fr-FR" dirty="0"/>
              <a:t>Développeurs </a:t>
            </a:r>
            <a:endParaRPr lang="fr-CA" dirty="0"/>
          </a:p>
        </p:txBody>
      </p:sp>
      <p:sp>
        <p:nvSpPr>
          <p:cNvPr id="3" name="Espace réservé du contenu 2">
            <a:extLst>
              <a:ext uri="{FF2B5EF4-FFF2-40B4-BE49-F238E27FC236}">
                <a16:creationId xmlns:a16="http://schemas.microsoft.com/office/drawing/2014/main" id="{E780C11F-DE4E-47E4-9030-E728D6BA0687}"/>
              </a:ext>
            </a:extLst>
          </p:cNvPr>
          <p:cNvSpPr>
            <a:spLocks noGrp="1"/>
          </p:cNvSpPr>
          <p:nvPr>
            <p:ph idx="1"/>
            <p:custDataLst>
              <p:tags r:id="rId2"/>
            </p:custDataLst>
          </p:nvPr>
        </p:nvSpPr>
        <p:spPr/>
        <p:txBody>
          <a:bodyPr/>
          <a:lstStyle/>
          <a:p>
            <a:r>
              <a:rPr lang="fr-CA" altLang="fr-FR" dirty="0"/>
              <a:t>Ils comprennent le système</a:t>
            </a:r>
          </a:p>
          <a:p>
            <a:r>
              <a:rPr lang="fr-CA" altLang="fr-FR" dirty="0"/>
              <a:t>Mais, ils le testent </a:t>
            </a:r>
            <a:r>
              <a:rPr lang="en-US" altLang="fr-FR" dirty="0"/>
              <a:t>«</a:t>
            </a:r>
            <a:r>
              <a:rPr lang="fr-CA" altLang="fr-FR" dirty="0"/>
              <a:t>gentiment</a:t>
            </a:r>
            <a:r>
              <a:rPr lang="en-US" altLang="fr-FR" dirty="0"/>
              <a:t>» </a:t>
            </a:r>
          </a:p>
          <a:p>
            <a:r>
              <a:rPr lang="fr-CA" altLang="fr-FR" dirty="0"/>
              <a:t>Dirigés par la livraison</a:t>
            </a:r>
            <a:endParaRPr lang="en-US" altLang="fr-FR" dirty="0"/>
          </a:p>
          <a:p>
            <a:endParaRPr lang="en-US" altLang="fr-FR" dirty="0"/>
          </a:p>
          <a:p>
            <a:endParaRPr lang="en-US" altLang="fr-FR" dirty="0"/>
          </a:p>
          <a:p>
            <a:endParaRPr lang="fr-CA" dirty="0"/>
          </a:p>
        </p:txBody>
      </p:sp>
      <p:sp>
        <p:nvSpPr>
          <p:cNvPr id="4" name="Espace réservé du numéro de diapositive 3">
            <a:extLst>
              <a:ext uri="{FF2B5EF4-FFF2-40B4-BE49-F238E27FC236}">
                <a16:creationId xmlns:a16="http://schemas.microsoft.com/office/drawing/2014/main" id="{B6E1F830-FE19-4784-822A-0A22811292DA}"/>
              </a:ext>
            </a:extLst>
          </p:cNvPr>
          <p:cNvSpPr>
            <a:spLocks noGrp="1"/>
          </p:cNvSpPr>
          <p:nvPr>
            <p:ph type="sldNum" sz="quarter" idx="12"/>
            <p:custDataLst>
              <p:tags r:id="rId3"/>
            </p:custDataLst>
          </p:nvPr>
        </p:nvSpPr>
        <p:spPr/>
        <p:txBody>
          <a:bodyPr/>
          <a:lstStyle/>
          <a:p>
            <a:fld id="{7FEE665E-3450-413D-913D-057FF7C87532}" type="slidenum">
              <a:rPr lang="en-US" altLang="en-US" smtClean="0"/>
              <a:pPr/>
              <a:t>7</a:t>
            </a:fld>
            <a:endParaRPr lang="en-US" altLang="en-US"/>
          </a:p>
        </p:txBody>
      </p:sp>
      <p:grpSp>
        <p:nvGrpSpPr>
          <p:cNvPr id="6" name="Groupe 5"/>
          <p:cNvGrpSpPr/>
          <p:nvPr>
            <p:custDataLst>
              <p:tags r:id="rId4"/>
            </p:custDataLst>
          </p:nvPr>
        </p:nvGrpSpPr>
        <p:grpSpPr>
          <a:xfrm>
            <a:off x="3209872" y="3717032"/>
            <a:ext cx="2724256" cy="2230061"/>
            <a:chOff x="4391219" y="3657600"/>
            <a:chExt cx="1032829" cy="2230061"/>
          </a:xfrm>
        </p:grpSpPr>
        <p:pic>
          <p:nvPicPr>
            <p:cNvPr id="8" name="Picture 1033">
              <a:extLst>
                <a:ext uri="{FF2B5EF4-FFF2-40B4-BE49-F238E27FC236}">
                  <a16:creationId xmlns:a16="http://schemas.microsoft.com/office/drawing/2014/main" id="{303D8F42-7389-4200-8B1E-4945A81ED4DD}"/>
                </a:ext>
              </a:extLst>
            </p:cNvPr>
            <p:cNvPicPr>
              <a:picLocks noChangeArrowheads="1"/>
            </p:cNvPicPr>
            <p:nvPr/>
          </p:nvPicPr>
          <p:blipFill>
            <a:blip r:embed="rId6" cstate="print">
              <a:extLst>
                <a:ext uri="{28A0092B-C50C-407E-A947-70E740481C1C}">
                  <a14:useLocalDpi xmlns:a14="http://schemas.microsoft.com/office/drawing/2010/main" val="0"/>
                </a:ext>
              </a:extLst>
            </a:blip>
            <a:stretch>
              <a:fillRect/>
            </a:stretch>
          </p:blipFill>
          <p:spPr>
            <a:xfrm>
              <a:off x="4391219" y="3842274"/>
              <a:ext cx="1032829" cy="2045387"/>
            </a:xfrm>
            <a:prstGeom prst="rect">
              <a:avLst/>
            </a:prstGeom>
          </p:spPr>
        </p:pic>
        <p:pic>
          <p:nvPicPr>
            <p:cNvPr id="5" name="Imag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16016" y="3657600"/>
              <a:ext cx="387488" cy="363755"/>
            </a:xfrm>
            <a:prstGeom prst="rect">
              <a:avLst/>
            </a:prstGeom>
          </p:spPr>
        </p:pic>
      </p:grpSp>
    </p:spTree>
    <p:extLst>
      <p:ext uri="{BB962C8B-B14F-4D97-AF65-F5344CB8AC3E}">
        <p14:creationId xmlns:p14="http://schemas.microsoft.com/office/powerpoint/2010/main" val="19763192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Expérience utilisateur – Entrée vocale</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Autofit/>
          </a:bodyPr>
          <a:lstStyle/>
          <a:p>
            <a:r>
              <a:rPr lang="fr-CA" sz="2000" dirty="0"/>
              <a:t>La saisie vocale est devenue une méthode de plus en plus courante pour fournir des entrées et des commandes dans des situations où les mains sont occupées et les yeux occupés</a:t>
            </a:r>
          </a:p>
          <a:p>
            <a:r>
              <a:rPr lang="fr-CA" sz="2000" dirty="0"/>
              <a:t>L’utilisation de commandes vocales pour contrôler un appareil impose une plus grande charge cognitive à l’utilisateur que de pointer vers un objet d’écran ou d’appuyer sur une touche</a:t>
            </a:r>
          </a:p>
          <a:p>
            <a:r>
              <a:rPr lang="fr-CA" sz="2000" dirty="0"/>
              <a:t>Le test de la qualité et de la fiabilité de la saisie et de la reconnaissance vocales doit prendre en compte les conditions environnementales et les variations vocales individuelles</a:t>
            </a:r>
          </a:p>
          <a:p>
            <a:r>
              <a:rPr lang="fr-CA" sz="2000" dirty="0"/>
              <a:t>L’application mobile doit être testée pour s’assurer qu’une mauvaise entrée ne plante pas l’application ou l’appareil</a:t>
            </a:r>
          </a:p>
          <a:p>
            <a:r>
              <a:rPr lang="fr-CA" sz="2000" dirty="0"/>
              <a:t>Il est important de consigner les erreurs pour aider les développeurs à améliorer la capacité de l’application mobile à traiter les entrées vocales</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70</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9980858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Expérience utilisateur – Alertes et conditions extraordinaires</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Autofit/>
          </a:bodyPr>
          <a:lstStyle/>
          <a:p>
            <a:r>
              <a:rPr lang="fr-CA" sz="2000" dirty="0"/>
              <a:t>Une partie des tests de l’application mobile doit se concentrer sur les problèmes de convivialité liés aux alertes et aux messages contextuels</a:t>
            </a:r>
          </a:p>
          <a:p>
            <a:r>
              <a:rPr lang="fr-CA" sz="2000" dirty="0"/>
              <a:t>Les tests doivent examiner la clarté et le contexte des alertes, la pertinence de leur emplacement sur l’écran d’affichage de l’appareil</a:t>
            </a:r>
          </a:p>
          <a:p>
            <a:r>
              <a:rPr lang="fr-CA" sz="2000" dirty="0"/>
              <a:t>Lorsque des langues étrangères sont impliquées, vérifier que la traduction d’une langue à une autre est correcte</a:t>
            </a:r>
          </a:p>
          <a:p>
            <a:r>
              <a:rPr lang="fr-CA" sz="2000" dirty="0"/>
              <a:t>Vous ne devez pas vous fier uniquement aux tests dans un environnement de développement et vous devez tester l’application dans la nature sur des appareils réels</a:t>
            </a:r>
          </a:p>
          <a:p>
            <a:r>
              <a:rPr lang="fr-CA" sz="2000" dirty="0"/>
              <a:t>Les applications mobiles doivent récupérer des pannes et reprendre le traitement avec peu ou pas de temps d’arrêt et, dans certains cas, le système doit être tolérant aux pannes</a:t>
            </a:r>
          </a:p>
          <a:p>
            <a:r>
              <a:rPr lang="fr-CA" sz="2000" dirty="0"/>
              <a:t>Le </a:t>
            </a:r>
            <a:r>
              <a:rPr lang="fr-CA" sz="2000" b="1" dirty="0"/>
              <a:t>test de récupération </a:t>
            </a:r>
            <a:r>
              <a:rPr lang="fr-CA" sz="2000" dirty="0"/>
              <a:t>est un test système qui force le logiciel à échouer de différentes manières et vérifie que la récupération est correctement effectuée</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71</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054961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Étapes pour le test des applications Web</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Autofit/>
          </a:bodyPr>
          <a:lstStyle/>
          <a:p>
            <a:pPr marL="457200" indent="-457200">
              <a:buFont typeface="+mj-lt"/>
              <a:buAutoNum type="arabicPeriod"/>
            </a:pPr>
            <a:r>
              <a:rPr lang="fr-CA" sz="2400" dirty="0"/>
              <a:t>Le modèle de contenu d’une application Web est examiné pour détecter les erreurs</a:t>
            </a:r>
          </a:p>
          <a:p>
            <a:pPr marL="457200" indent="-457200">
              <a:buFont typeface="+mj-lt"/>
              <a:buAutoNum type="arabicPeriod"/>
            </a:pPr>
            <a:r>
              <a:rPr lang="fr-CA" sz="2400" dirty="0"/>
              <a:t>Le modèle d’interface est revu pour s’assurer que tous les cas d’utilisation peuvent être pris en compte</a:t>
            </a:r>
          </a:p>
          <a:p>
            <a:pPr marL="457200" indent="-457200">
              <a:buFont typeface="+mj-lt"/>
              <a:buAutoNum type="arabicPeriod"/>
            </a:pPr>
            <a:r>
              <a:rPr lang="fr-CA" sz="2400" dirty="0"/>
              <a:t>Le modèle de conception de l’application Web est examiné pour détecter les erreurs de navigation</a:t>
            </a:r>
          </a:p>
          <a:p>
            <a:pPr marL="457200" indent="-457200">
              <a:buFont typeface="+mj-lt"/>
              <a:buAutoNum type="arabicPeriod"/>
            </a:pPr>
            <a:r>
              <a:rPr lang="fr-CA" sz="2400" dirty="0"/>
              <a:t>L’interface utilisateur est testée pour découvrir des erreurs de présentation et/ou de mécanique de navigation</a:t>
            </a:r>
          </a:p>
          <a:p>
            <a:pPr marL="457200" indent="-457200">
              <a:buFont typeface="+mj-lt"/>
              <a:buAutoNum type="arabicPeriod"/>
            </a:pPr>
            <a:r>
              <a:rPr lang="fr-CA" sz="2400" dirty="0"/>
              <a:t>On fait des tests unitaires pour chaque composant fonctionnel</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72</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6546912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Étapes pour le test des applications Web</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Autofit/>
          </a:bodyPr>
          <a:lstStyle/>
          <a:p>
            <a:pPr marL="457200" indent="-457200">
              <a:buFont typeface="+mj-lt"/>
              <a:buAutoNum type="arabicPeriod" startAt="6"/>
            </a:pPr>
            <a:r>
              <a:rPr lang="fr-CA" sz="2400" dirty="0"/>
              <a:t>La navigation dans toute l’architecture est testée</a:t>
            </a:r>
          </a:p>
          <a:p>
            <a:pPr marL="457200" indent="-457200">
              <a:buFont typeface="+mj-lt"/>
              <a:buAutoNum type="arabicPeriod" startAt="6"/>
            </a:pPr>
            <a:r>
              <a:rPr lang="fr-CA" sz="2400" dirty="0"/>
              <a:t>L’application Web est implémentée dans une variété de configurations environnementales différentes et est testée pour sa compatibilité avec chaque configuration</a:t>
            </a:r>
          </a:p>
          <a:p>
            <a:pPr marL="457200" indent="-457200">
              <a:buFont typeface="+mj-lt"/>
              <a:buAutoNum type="arabicPeriod" startAt="6"/>
            </a:pPr>
            <a:r>
              <a:rPr lang="fr-CA" sz="2400" dirty="0"/>
              <a:t>Les tests de sécurité sont menés pour tenter d’exploiter les vulnérabilités de l’application Web ou de son environnement</a:t>
            </a:r>
          </a:p>
          <a:p>
            <a:pPr marL="457200" indent="-457200">
              <a:buFont typeface="+mj-lt"/>
              <a:buAutoNum type="arabicPeriod" startAt="6"/>
            </a:pPr>
            <a:r>
              <a:rPr lang="fr-CA" sz="2400" dirty="0"/>
              <a:t>Des tests de performance sont effectués</a:t>
            </a:r>
          </a:p>
          <a:p>
            <a:pPr marL="457200" indent="-457200">
              <a:buFont typeface="+mj-lt"/>
              <a:buAutoNum type="arabicPeriod" startAt="6"/>
            </a:pPr>
            <a:r>
              <a:rPr lang="fr-CA" sz="2400" dirty="0"/>
              <a:t>L’application Web est testée par une population d’utilisateurs finaux contrôlée et surveillée</a:t>
            </a:r>
          </a:p>
          <a:p>
            <a:pPr lvl="1"/>
            <a:r>
              <a:rPr lang="fr-CA" sz="2000" dirty="0"/>
              <a:t>Les résultats de leur interaction avec le système sont évalués pour les erreurs</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73</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2616811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a:bodyPr>
          <a:lstStyle/>
          <a:p>
            <a:r>
              <a:rPr lang="fr-CA" altLang="fr-FR" dirty="0"/>
              <a:t>Test des applications Web</a:t>
            </a:r>
            <a:endParaRPr lang="en-US" altLang="fr-FR" dirty="0"/>
          </a:p>
        </p:txBody>
      </p:sp>
      <p:sp>
        <p:nvSpPr>
          <p:cNvPr id="44035"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74</a:t>
            </a:fld>
            <a:endParaRPr lang="en-US" altLang="en-US"/>
          </a:p>
        </p:txBody>
      </p:sp>
      <p:sp>
        <p:nvSpPr>
          <p:cNvPr id="44037" name="Rectangle 27"/>
          <p:cNvSpPr>
            <a:spLocks noChangeArrowheads="1"/>
          </p:cNvSpPr>
          <p:nvPr>
            <p:custDataLst>
              <p:tags r:id="rId3"/>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8" name="Picture 4" descr="An illustration shows a pyramid which is labeled technology at the bottom and user on the top.&#10;">
            <a:extLst>
              <a:ext uri="{FF2B5EF4-FFF2-40B4-BE49-F238E27FC236}">
                <a16:creationId xmlns:a16="http://schemas.microsoft.com/office/drawing/2014/main" id="{BDD166F5-33F2-4646-B5A7-6D4BA5B519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2" y="1592262"/>
            <a:ext cx="6128987" cy="4749115"/>
          </a:xfrm>
          <a:prstGeom prst="rect">
            <a:avLst/>
          </a:prstGeom>
        </p:spPr>
      </p:pic>
    </p:spTree>
    <p:extLst>
      <p:ext uri="{BB962C8B-B14F-4D97-AF65-F5344CB8AC3E}">
        <p14:creationId xmlns:p14="http://schemas.microsoft.com/office/powerpoint/2010/main" val="7808355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Test pour les applications Web – Contenu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Autofit/>
          </a:bodyPr>
          <a:lstStyle/>
          <a:p>
            <a:r>
              <a:rPr lang="fr-CA" sz="2400" dirty="0"/>
              <a:t>Les tests de contenu ont trois objectifs importants:</a:t>
            </a:r>
          </a:p>
          <a:p>
            <a:pPr marL="914400" lvl="1" indent="-457200">
              <a:buFont typeface="+mj-lt"/>
              <a:buAutoNum type="arabicPeriod"/>
            </a:pPr>
            <a:r>
              <a:rPr lang="fr-CA" sz="2000" dirty="0"/>
              <a:t>pour découvrir des erreurs syntaxiques (par exemple, des fautes de frappe, des fautes de grammaire) dans des documents textuels, des représentations graphiques et d’autres supports</a:t>
            </a:r>
          </a:p>
          <a:p>
            <a:pPr marL="914400" lvl="1" indent="-457200">
              <a:buFont typeface="+mj-lt"/>
              <a:buAutoNum type="arabicPeriod"/>
            </a:pPr>
            <a:r>
              <a:rPr lang="fr-CA" sz="2000" dirty="0"/>
              <a:t>pour découvrir des erreurs sémantiques (c-à-d des erreurs d’exactitude ou d’exhaustivité des informations) dans tout objet de contenu présenté lors de la navigation, et</a:t>
            </a:r>
          </a:p>
          <a:p>
            <a:pPr marL="914400" lvl="1" indent="-457200">
              <a:buFont typeface="+mj-lt"/>
              <a:buAutoNum type="arabicPeriod"/>
            </a:pPr>
            <a:r>
              <a:rPr lang="fr-CA" sz="2000" dirty="0"/>
              <a:t>pour trouver des erreurs dans l’organisation ou la structure du contenu présenté à l’utilisateur final</a:t>
            </a:r>
            <a:endParaRPr lang="fr-CA" sz="1600" dirty="0"/>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75</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7614008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Évaluation de la sémantique du contenu</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Autofit/>
          </a:bodyPr>
          <a:lstStyle/>
          <a:p>
            <a:r>
              <a:rPr lang="fr-CA" sz="2400" dirty="0"/>
              <a:t>Les informations sont-elles exactes sur le plan factuel?</a:t>
            </a:r>
          </a:p>
          <a:p>
            <a:r>
              <a:rPr lang="fr-CA" sz="2400" dirty="0"/>
              <a:t>Les informations sont-elles concises et pertinentes?</a:t>
            </a:r>
          </a:p>
          <a:p>
            <a:r>
              <a:rPr lang="fr-CA" sz="2400" dirty="0"/>
              <a:t>La mise en page de l’objet de contenu est-elle facile à comprendre pour l’utilisateur?</a:t>
            </a:r>
          </a:p>
          <a:p>
            <a:r>
              <a:rPr lang="fr-CA" sz="2400" dirty="0"/>
              <a:t>Les informations intégrées dans un objet de contenu peuvent-elles être trouvées facilement?</a:t>
            </a:r>
          </a:p>
          <a:p>
            <a:r>
              <a:rPr lang="fr-CA" sz="2400" dirty="0"/>
              <a:t>Des références appropriées ont-elles été fournies pour toutes les informations provenant d’autres sources?</a:t>
            </a:r>
          </a:p>
          <a:p>
            <a:r>
              <a:rPr lang="fr-CA" sz="2400" dirty="0"/>
              <a:t>Les informations présentées sont-elles cohérentes en interne et cohérentes avec les informations présentées dans d’autres objets de contenu?</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76</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049885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Évaluation de la sémantique du contenu</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4"/>
            <a:ext cx="8686800" cy="4077354"/>
          </a:xfrm>
        </p:spPr>
        <p:txBody>
          <a:bodyPr>
            <a:noAutofit/>
          </a:bodyPr>
          <a:lstStyle/>
          <a:p>
            <a:r>
              <a:rPr lang="fr-CA" sz="2400" dirty="0"/>
              <a:t>Le contenu est-il offensant, trompeur ou ouvre-t-il la porte à des litiges?</a:t>
            </a:r>
          </a:p>
          <a:p>
            <a:r>
              <a:rPr lang="fr-CA" sz="2400" dirty="0"/>
              <a:t>Le contenu enfreint-il les droits d’auteur ou les marques de commerce existants?</a:t>
            </a:r>
          </a:p>
          <a:p>
            <a:r>
              <a:rPr lang="fr-CA" sz="2400" dirty="0"/>
              <a:t>Le contenu contient-il des liens internes qui complètent le contenu existant? Les liens sont-ils corrects?</a:t>
            </a:r>
          </a:p>
          <a:p>
            <a:r>
              <a:rPr lang="fr-CA" sz="2400" dirty="0"/>
              <a:t>Le style esthétique du contenu est-il en conflit avec le style esthétique de l’interface?</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77</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4895562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Test pour les applications Web – Navigation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317601"/>
          </a:xfrm>
        </p:spPr>
        <p:txBody>
          <a:bodyPr>
            <a:noAutofit/>
          </a:bodyPr>
          <a:lstStyle/>
          <a:p>
            <a:r>
              <a:rPr lang="fr-CA" sz="2400" dirty="0"/>
              <a:t>Répondez à ces questions au fur et à mesure que chaque cas d’utilisation est testé:</a:t>
            </a:r>
          </a:p>
          <a:p>
            <a:pPr lvl="1"/>
            <a:r>
              <a:rPr lang="fr-CA" sz="2000" dirty="0"/>
              <a:t>Le cas d’utilisation est-il réalisé dans son intégralité sans erreur?</a:t>
            </a:r>
          </a:p>
          <a:p>
            <a:pPr lvl="1"/>
            <a:r>
              <a:rPr lang="fr-CA" sz="2000" dirty="0"/>
              <a:t>Chaque nœud de navigation (défini pour un cas d’utilisation) est-il accessible dans le contexte des chemins de navigation définis pour le cas d’utilisation?</a:t>
            </a:r>
          </a:p>
          <a:p>
            <a:pPr lvl="1"/>
            <a:r>
              <a:rPr lang="fr-CA" sz="2000" dirty="0"/>
              <a:t>Si le cas d’utilisation peut être atteint en utilisant plus d’un chemin de navigation, chaque chemin pertinent a-t-il été testé?</a:t>
            </a:r>
          </a:p>
          <a:p>
            <a:pPr lvl="1"/>
            <a:r>
              <a:rPr lang="fr-CA" sz="2000" dirty="0"/>
              <a:t>Si le guidage est fourni par l’interface utilisateur pour aider à la navigation, les directions sont-elles correctes et compréhensibles au fur et à mesure de la navigation?</a:t>
            </a:r>
          </a:p>
          <a:p>
            <a:pPr lvl="1"/>
            <a:r>
              <a:rPr lang="fr-CA" sz="2000" dirty="0"/>
              <a:t>Existe-t-il un mécanisme (autre que la flèche «retour» du navigateur) pour revenir au nœud de navigation précédent et au début du chemin de navigation?</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78</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4445877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Test pour les applications Web – Navigation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317601"/>
          </a:xfrm>
        </p:spPr>
        <p:txBody>
          <a:bodyPr>
            <a:noAutofit/>
          </a:bodyPr>
          <a:lstStyle/>
          <a:p>
            <a:pPr lvl="1"/>
            <a:r>
              <a:rPr lang="fr-CA" sz="2000" dirty="0"/>
              <a:t>Les mécanismes de navigation dans un nœud de navigation volumineux (c-à-d une longue page Web) fonctionnent-ils correctement?</a:t>
            </a:r>
          </a:p>
          <a:p>
            <a:pPr lvl="1"/>
            <a:r>
              <a:rPr lang="fr-CA" sz="2000" dirty="0"/>
              <a:t>Si une fonction doit être exécutée sur un nœud et que l’utilisateur choisit de ne pas fournir d’entrée, le reste du cas d’utilisation peut-il être complété?</a:t>
            </a:r>
          </a:p>
          <a:p>
            <a:pPr lvl="1"/>
            <a:r>
              <a:rPr lang="fr-CA" sz="2000" dirty="0"/>
              <a:t>Si une fonction est exécutée sur un nœud et qu’une erreur de traitement de fonction se produit, le cas d’utilisation peut-il être complété?</a:t>
            </a:r>
          </a:p>
          <a:p>
            <a:pPr lvl="1"/>
            <a:r>
              <a:rPr lang="fr-CA" sz="2000" dirty="0"/>
              <a:t>Existe-t-il un moyen d’interrompre la navigation avant que tous les nœuds aient été atteints, puis de revenir à l’endroit où la navigation a été interrompue et de continuer à partir de là?</a:t>
            </a:r>
          </a:p>
          <a:p>
            <a:pPr lvl="1"/>
            <a:r>
              <a:rPr lang="fr-CA" sz="2000" dirty="0"/>
              <a:t>Chaque nœud est-il accessible à partir du plan du site? Les noms de nœuds sont-ils significatifs pour les utilisateurs finaux?</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79</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01773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6D7AF-BD97-418D-A525-C83361156270}"/>
              </a:ext>
            </a:extLst>
          </p:cNvPr>
          <p:cNvSpPr>
            <a:spLocks noGrp="1"/>
          </p:cNvSpPr>
          <p:nvPr>
            <p:ph type="title"/>
            <p:custDataLst>
              <p:tags r:id="rId1"/>
            </p:custDataLst>
          </p:nvPr>
        </p:nvSpPr>
        <p:spPr>
          <a:xfrm>
            <a:off x="228600" y="76200"/>
            <a:ext cx="8303840" cy="1143000"/>
          </a:xfrm>
        </p:spPr>
        <p:txBody>
          <a:bodyPr>
            <a:normAutofit/>
          </a:bodyPr>
          <a:lstStyle/>
          <a:p>
            <a:r>
              <a:rPr lang="fr-CA" altLang="fr-FR" dirty="0"/>
              <a:t>Personnel ITG</a:t>
            </a:r>
            <a:endParaRPr lang="fr-CA" dirty="0"/>
          </a:p>
        </p:txBody>
      </p:sp>
      <p:sp>
        <p:nvSpPr>
          <p:cNvPr id="3" name="Espace réservé du contenu 2">
            <a:extLst>
              <a:ext uri="{FF2B5EF4-FFF2-40B4-BE49-F238E27FC236}">
                <a16:creationId xmlns:a16="http://schemas.microsoft.com/office/drawing/2014/main" id="{E780C11F-DE4E-47E4-9030-E728D6BA0687}"/>
              </a:ext>
            </a:extLst>
          </p:cNvPr>
          <p:cNvSpPr>
            <a:spLocks noGrp="1"/>
          </p:cNvSpPr>
          <p:nvPr>
            <p:ph idx="1"/>
            <p:custDataLst>
              <p:tags r:id="rId2"/>
            </p:custDataLst>
          </p:nvPr>
        </p:nvSpPr>
        <p:spPr/>
        <p:txBody>
          <a:bodyPr/>
          <a:lstStyle/>
          <a:p>
            <a:r>
              <a:rPr lang="fr-CA" altLang="fr-FR" dirty="0"/>
              <a:t>Doivent apprendre le système</a:t>
            </a:r>
          </a:p>
          <a:p>
            <a:r>
              <a:rPr lang="fr-CA" altLang="fr-FR" dirty="0"/>
              <a:t>Essayent de </a:t>
            </a:r>
            <a:r>
              <a:rPr lang="en-US" altLang="fr-FR" dirty="0"/>
              <a:t>«</a:t>
            </a:r>
            <a:r>
              <a:rPr lang="fr-CA" altLang="fr-FR" dirty="0"/>
              <a:t>casser</a:t>
            </a:r>
            <a:r>
              <a:rPr lang="en-US" altLang="fr-FR" dirty="0"/>
              <a:t>»</a:t>
            </a:r>
            <a:r>
              <a:rPr lang="fr-CA" altLang="fr-FR" dirty="0"/>
              <a:t> le système </a:t>
            </a:r>
          </a:p>
          <a:p>
            <a:r>
              <a:rPr lang="fr-CA" altLang="fr-FR" dirty="0"/>
              <a:t>Dirigés par la qualité </a:t>
            </a:r>
          </a:p>
          <a:p>
            <a:endParaRPr lang="en-US" altLang="fr-FR" dirty="0"/>
          </a:p>
          <a:p>
            <a:endParaRPr lang="en-US" altLang="fr-FR" dirty="0"/>
          </a:p>
          <a:p>
            <a:endParaRPr lang="fr-CA" dirty="0"/>
          </a:p>
        </p:txBody>
      </p:sp>
      <p:sp>
        <p:nvSpPr>
          <p:cNvPr id="4" name="Espace réservé du numéro de diapositive 3">
            <a:extLst>
              <a:ext uri="{FF2B5EF4-FFF2-40B4-BE49-F238E27FC236}">
                <a16:creationId xmlns:a16="http://schemas.microsoft.com/office/drawing/2014/main" id="{B6E1F830-FE19-4784-822A-0A22811292DA}"/>
              </a:ext>
            </a:extLst>
          </p:cNvPr>
          <p:cNvSpPr>
            <a:spLocks noGrp="1"/>
          </p:cNvSpPr>
          <p:nvPr>
            <p:ph type="sldNum" sz="quarter" idx="12"/>
            <p:custDataLst>
              <p:tags r:id="rId3"/>
            </p:custDataLst>
          </p:nvPr>
        </p:nvSpPr>
        <p:spPr/>
        <p:txBody>
          <a:bodyPr/>
          <a:lstStyle/>
          <a:p>
            <a:fld id="{7FEE665E-3450-413D-913D-057FF7C87532}" type="slidenum">
              <a:rPr lang="en-US" altLang="en-US" smtClean="0"/>
              <a:pPr/>
              <a:t>8</a:t>
            </a:fld>
            <a:endParaRPr lang="en-US" altLang="en-US"/>
          </a:p>
        </p:txBody>
      </p:sp>
      <p:grpSp>
        <p:nvGrpSpPr>
          <p:cNvPr id="7" name="Groupe 6"/>
          <p:cNvGrpSpPr/>
          <p:nvPr>
            <p:custDataLst>
              <p:tags r:id="rId4"/>
            </p:custDataLst>
          </p:nvPr>
        </p:nvGrpSpPr>
        <p:grpSpPr>
          <a:xfrm>
            <a:off x="2987824" y="3861048"/>
            <a:ext cx="3240360" cy="2419626"/>
            <a:chOff x="4572000" y="3664882"/>
            <a:chExt cx="3240360" cy="2419626"/>
          </a:xfrm>
        </p:grpSpPr>
        <p:pic>
          <p:nvPicPr>
            <p:cNvPr id="6" name="Imag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184" y="4096930"/>
              <a:ext cx="1584176" cy="1987578"/>
            </a:xfrm>
            <a:prstGeom prst="rect">
              <a:avLst/>
            </a:prstGeom>
          </p:spPr>
        </p:pic>
        <p:pic>
          <p:nvPicPr>
            <p:cNvPr id="5" name="Imag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572000" y="3664882"/>
              <a:ext cx="2808312" cy="1989221"/>
            </a:xfrm>
            <a:prstGeom prst="rect">
              <a:avLst/>
            </a:prstGeom>
          </p:spPr>
        </p:pic>
      </p:grpSp>
    </p:spTree>
    <p:extLst>
      <p:ext uri="{BB962C8B-B14F-4D97-AF65-F5344CB8AC3E}">
        <p14:creationId xmlns:p14="http://schemas.microsoft.com/office/powerpoint/2010/main" val="31526382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Test pour les applications Web – Navigation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2637195"/>
          </a:xfrm>
        </p:spPr>
        <p:txBody>
          <a:bodyPr>
            <a:noAutofit/>
          </a:bodyPr>
          <a:lstStyle/>
          <a:p>
            <a:pPr lvl="1"/>
            <a:r>
              <a:rPr lang="fr-CA" sz="2000" dirty="0"/>
              <a:t>Si un nœud dans un cas d’utilisation est atteint à partir d’une source externe, est-il possible de passer au nœud suivant sur le chemin de navigation? Est-il possible de revenir au nœud précédent sur le chemin de navigation?</a:t>
            </a:r>
          </a:p>
          <a:p>
            <a:pPr lvl="1"/>
            <a:r>
              <a:rPr lang="fr-CA" sz="2000" dirty="0"/>
              <a:t>L’utilisateur comprend-il son emplacement dans l’architecture du contenu lorsque le cas d’utilisation est exécuté?</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80</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5501221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Internationalisation et localisation</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121471"/>
          </a:xfrm>
        </p:spPr>
        <p:txBody>
          <a:bodyPr>
            <a:noAutofit/>
          </a:bodyPr>
          <a:lstStyle/>
          <a:p>
            <a:r>
              <a:rPr lang="fr-CA" sz="2400" dirty="0"/>
              <a:t>L’</a:t>
            </a:r>
            <a:r>
              <a:rPr lang="fr-CA" sz="2400" b="1" dirty="0"/>
              <a:t>internationalisation</a:t>
            </a:r>
            <a:r>
              <a:rPr lang="fr-CA" sz="2400" dirty="0"/>
              <a:t> est le processus de création d’un produit logiciel afin qu’il puisse être utilisé dans plusieurs pays et avec différentes langues sans nécessiter de modifications techniques</a:t>
            </a:r>
          </a:p>
          <a:p>
            <a:r>
              <a:rPr lang="fr-CA" sz="2400" dirty="0"/>
              <a:t>La </a:t>
            </a:r>
            <a:r>
              <a:rPr lang="fr-CA" sz="2400" b="1" dirty="0"/>
              <a:t>localisation</a:t>
            </a:r>
            <a:r>
              <a:rPr lang="fr-CA" sz="2400" dirty="0"/>
              <a:t> est le processus d’adaptation d’une application logicielle pour une utilisation dans des régions globales ciblées en ajoutant des exigences spécifiques aux paramètres régionaux et en traduisant des éléments de texte dans les langues appropriées</a:t>
            </a:r>
          </a:p>
          <a:p>
            <a:r>
              <a:rPr lang="fr-CA" sz="2400" dirty="0"/>
              <a:t>Le </a:t>
            </a:r>
            <a:r>
              <a:rPr lang="fr-CA" sz="2400" b="1" i="1" dirty="0"/>
              <a:t>crowdsourcing</a:t>
            </a:r>
            <a:r>
              <a:rPr lang="fr-CA" sz="2400" dirty="0"/>
              <a:t> est un modèle de résolution de problèmes distribué où les membres de la communauté travaillent sur des solutions aux problèmes affichés au groupe</a:t>
            </a:r>
          </a:p>
          <a:p>
            <a:r>
              <a:rPr lang="fr-CA" sz="2400" dirty="0"/>
              <a:t>Le </a:t>
            </a:r>
            <a:r>
              <a:rPr lang="fr-CA" sz="2400" i="1" dirty="0"/>
              <a:t>crowdsourcing</a:t>
            </a:r>
            <a:r>
              <a:rPr lang="fr-CA" sz="2400" dirty="0"/>
              <a:t> peut être utilisé pour engager des testeurs de localisation dispersés dans le monde entier en dehors de l’environnement de développement</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81</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8929747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Test pour les applications Web – Sécurité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4329383"/>
          </a:xfrm>
        </p:spPr>
        <p:txBody>
          <a:bodyPr>
            <a:noAutofit/>
          </a:bodyPr>
          <a:lstStyle/>
          <a:p>
            <a:r>
              <a:rPr lang="fr-CA" sz="2400" dirty="0"/>
              <a:t>Les </a:t>
            </a:r>
            <a:r>
              <a:rPr lang="fr-CA" sz="2400" b="1" dirty="0"/>
              <a:t>tests de sécurité </a:t>
            </a:r>
            <a:r>
              <a:rPr lang="fr-CA" sz="2400" dirty="0"/>
              <a:t>sont conçus pour sonder les vulnérabilités de l’environnement côté client, les communications réseau qui se produisent lorsque les données sont transmises du client au serveur et inversement, et l’environnement côté serveur</a:t>
            </a:r>
          </a:p>
          <a:p>
            <a:r>
              <a:rPr lang="fr-CA" sz="2400" dirty="0"/>
              <a:t>Du côté client, les vulnérabilités peuvent souvent être attribuées à des bogues préexistants dans les navigateurs, les programmes de messagerie ou les logiciels de communication</a:t>
            </a:r>
          </a:p>
          <a:p>
            <a:r>
              <a:rPr lang="fr-CA" sz="2400" dirty="0"/>
              <a:t>Côté serveur, les vulnérabilités incluent les attaques par déni de service et les scripts malveillants qui peuvent être transmis côté client ou utilisés pour désactiver les opérations du serveur</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82</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4129427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Test pour les applications Web – </a:t>
            </a:r>
            <a:r>
              <a:rPr lang="en-US" dirty="0">
                <a:latin typeface="Times New Roman" panose="02020603050405020304" pitchFamily="18" charset="0"/>
                <a:cs typeface="Times New Roman" panose="02020603050405020304" pitchFamily="18" charset="0"/>
              </a:rPr>
              <a:t>Performance</a:t>
            </a:r>
            <a:r>
              <a:rPr lang="fr-CA" altLang="fr-FR" dirty="0"/>
              <a:t>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317602"/>
          </a:xfrm>
        </p:spPr>
        <p:txBody>
          <a:bodyPr>
            <a:noAutofit/>
          </a:bodyPr>
          <a:lstStyle/>
          <a:p>
            <a:r>
              <a:rPr lang="fr-CA" sz="2400" dirty="0"/>
              <a:t>Le temps de réponse du serveur se dégrade-t-il à un point tel qu’il est perceptible et inacceptable?</a:t>
            </a:r>
          </a:p>
          <a:p>
            <a:r>
              <a:rPr lang="fr-CA" sz="2400" dirty="0"/>
              <a:t>À quel moment les performances deviennent-elles inacceptables?</a:t>
            </a:r>
          </a:p>
          <a:p>
            <a:r>
              <a:rPr lang="fr-CA" sz="2400" dirty="0"/>
              <a:t>Quels composants du système sont responsables de la dégradation des performances?</a:t>
            </a:r>
          </a:p>
          <a:p>
            <a:r>
              <a:rPr lang="fr-CA" sz="2400" dirty="0"/>
              <a:t>Quel est le temps de réponse moyen des utilisateurs dans diverses conditions de chargement?</a:t>
            </a:r>
          </a:p>
          <a:p>
            <a:r>
              <a:rPr lang="fr-CA" sz="2400" dirty="0"/>
              <a:t>La dégradation des performances a-t-elle un impact sur la sécurité du système?</a:t>
            </a:r>
          </a:p>
          <a:p>
            <a:r>
              <a:rPr lang="fr-CA" sz="2400" dirty="0"/>
              <a:t>La fiabilité ou la précision de l’application Web sont-elles affectées par l’augmentation de la charge sur le système?</a:t>
            </a:r>
          </a:p>
          <a:p>
            <a:r>
              <a:rPr lang="fr-CA" sz="2400" dirty="0"/>
              <a:t>Que se passe-t-il lorsque des charges supérieures à la capacité maximale du serveur sont appliquées?</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83</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2871670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Test pour les applications Web – </a:t>
            </a:r>
            <a:r>
              <a:rPr lang="en-US" dirty="0">
                <a:latin typeface="Times New Roman" panose="02020603050405020304" pitchFamily="18" charset="0"/>
                <a:cs typeface="Times New Roman" panose="02020603050405020304" pitchFamily="18" charset="0"/>
              </a:rPr>
              <a:t>Charge</a:t>
            </a:r>
            <a:r>
              <a:rPr lang="fr-CA" altLang="fr-FR" dirty="0"/>
              <a:t> </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317602"/>
          </a:xfrm>
        </p:spPr>
        <p:txBody>
          <a:bodyPr>
            <a:noAutofit/>
          </a:bodyPr>
          <a:lstStyle/>
          <a:p>
            <a:r>
              <a:rPr lang="fr-CA" sz="2400" dirty="0"/>
              <a:t>Le but des </a:t>
            </a:r>
            <a:r>
              <a:rPr lang="fr-CA" sz="2400" b="1" dirty="0"/>
              <a:t>tests de charge </a:t>
            </a:r>
            <a:r>
              <a:rPr lang="fr-CA" sz="2400" dirty="0"/>
              <a:t>est de déterminer comment l’application Web et son environnement côté serveur répondront à diverses conditions de chargement</a:t>
            </a:r>
          </a:p>
          <a:p>
            <a:pPr marL="0" indent="0">
              <a:buNone/>
            </a:pPr>
            <a:r>
              <a:rPr lang="fr-CA" sz="2400" dirty="0"/>
              <a:t>	N, nombre d’utilisateurs simultanés</a:t>
            </a:r>
          </a:p>
          <a:p>
            <a:pPr marL="0" indent="0">
              <a:buNone/>
            </a:pPr>
            <a:r>
              <a:rPr lang="fr-CA" sz="2400" dirty="0"/>
              <a:t>	T, nombre de transactions en ligne par unité de temps</a:t>
            </a:r>
          </a:p>
          <a:p>
            <a:pPr marL="0" indent="0">
              <a:buNone/>
            </a:pPr>
            <a:r>
              <a:rPr lang="fr-CA" sz="2400" dirty="0"/>
              <a:t>	D, charge de données traitée par le serveur par transaction</a:t>
            </a:r>
          </a:p>
          <a:p>
            <a:r>
              <a:rPr lang="fr-CA" sz="2400" dirty="0"/>
              <a:t>Le débit global, P, est calculé de la manière suivante:</a:t>
            </a:r>
          </a:p>
          <a:p>
            <a:pPr marL="0" indent="0">
              <a:buNone/>
            </a:pPr>
            <a:r>
              <a:rPr lang="fr-CA" sz="2400" dirty="0"/>
              <a:t>	</a:t>
            </a:r>
            <a:r>
              <a:rPr lang="en-US" altLang="en-US" sz="2400" i="1" dirty="0">
                <a:latin typeface="Times New Roman" panose="02020603050405020304" pitchFamily="18" charset="0"/>
                <a:cs typeface="Times New Roman" panose="02020603050405020304" pitchFamily="18" charset="0"/>
              </a:rPr>
              <a:t>P = N</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 T</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 D</a:t>
            </a:r>
            <a:endParaRPr lang="en-US" sz="2400" dirty="0"/>
          </a:p>
          <a:p>
            <a:pPr marL="0" indent="0">
              <a:buNone/>
            </a:pPr>
            <a:endParaRPr lang="fr-CA" sz="2400" dirty="0"/>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84</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960648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Catégories de test d’utilisabilité</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317602"/>
          </a:xfrm>
        </p:spPr>
        <p:txBody>
          <a:bodyPr>
            <a:noAutofit/>
          </a:bodyPr>
          <a:lstStyle/>
          <a:p>
            <a:r>
              <a:rPr lang="fr-CA" sz="2400" b="1" dirty="0"/>
              <a:t>Interactivité</a:t>
            </a:r>
            <a:r>
              <a:rPr lang="fr-CA" sz="2400" dirty="0"/>
              <a:t>. Les mécanismes d’interaction (par exemple, menus déroulants, boutons, widgets, entrées) sont-ils faciles à comprendre et à utiliser?</a:t>
            </a:r>
          </a:p>
          <a:p>
            <a:r>
              <a:rPr lang="fr-CA" sz="2400" b="1" dirty="0"/>
              <a:t>Disposition</a:t>
            </a:r>
            <a:r>
              <a:rPr lang="fr-CA" sz="2400" dirty="0"/>
              <a:t>. Les mécanismes de navigation, le contenu et les fonctions sont-ils placés de manière à permettre à l’utilisateur de les trouver rapidement?</a:t>
            </a:r>
          </a:p>
          <a:p>
            <a:r>
              <a:rPr lang="fr-CA" sz="2400" b="1" dirty="0"/>
              <a:t>Lisibilité</a:t>
            </a:r>
            <a:r>
              <a:rPr lang="fr-CA" sz="2400" dirty="0"/>
              <a:t>. Le texte est-il bien écrit et compréhensible? Les représentations graphiques sont-elles faciles à comprendre?</a:t>
            </a:r>
          </a:p>
          <a:p>
            <a:r>
              <a:rPr lang="fr-CA" sz="2400" b="1" dirty="0"/>
              <a:t>Esthétique</a:t>
            </a:r>
            <a:r>
              <a:rPr lang="fr-CA" sz="2400" dirty="0"/>
              <a:t>. La mise en page, la couleur, la police et les caractéristiques associées facilitent-elles l’utilisation? Les utilisateurs se sentent-ils «à l’aise» avec l’apparence et la convivialité de l’application?</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85</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7018618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Catégories de test d’utilisabilité</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317602"/>
          </a:xfrm>
        </p:spPr>
        <p:txBody>
          <a:bodyPr>
            <a:noAutofit/>
          </a:bodyPr>
          <a:lstStyle/>
          <a:p>
            <a:r>
              <a:rPr lang="fr-CA" sz="2400" b="1" dirty="0"/>
              <a:t>Affichage des fonctionnalités</a:t>
            </a:r>
            <a:r>
              <a:rPr lang="fr-CA" sz="2400" dirty="0"/>
              <a:t>. L’application utilise-t-elle de manière optimale la taille et la résolution de l’écran?</a:t>
            </a:r>
          </a:p>
          <a:p>
            <a:r>
              <a:rPr lang="fr-CA" sz="2400" b="1" dirty="0"/>
              <a:t>Sensibilité au temps</a:t>
            </a:r>
            <a:r>
              <a:rPr lang="fr-CA" sz="2400" dirty="0"/>
              <a:t>. Les caractéristiques, fonctions et contenus importants peuvent-ils être utilisés ou acquis en temps opportun?</a:t>
            </a:r>
          </a:p>
          <a:p>
            <a:r>
              <a:rPr lang="fr-CA" sz="2400" b="1" dirty="0"/>
              <a:t>Retour d’information</a:t>
            </a:r>
            <a:r>
              <a:rPr lang="fr-CA" sz="2400" dirty="0"/>
              <a:t>. Les utilisateurs reçoivent-ils des commentaires significatifs sur leurs actions? Le travail de l’utilisateur est-il interruptible et récupérable lorsqu’un message système est affiché?</a:t>
            </a:r>
          </a:p>
          <a:p>
            <a:r>
              <a:rPr lang="fr-CA" sz="2400" b="1" dirty="0"/>
              <a:t>Personnalisation</a:t>
            </a:r>
            <a:r>
              <a:rPr lang="fr-CA" sz="2400" dirty="0"/>
              <a:t>. L’application s’adapte-t-elle aux besoins spécifiques des différentes catégories d'utilisateurs ou des utilisateurs individuels?</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86</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0678406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Catégories de test d’utilisabilité</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317602"/>
          </a:xfrm>
        </p:spPr>
        <p:txBody>
          <a:bodyPr>
            <a:noAutofit/>
          </a:bodyPr>
          <a:lstStyle/>
          <a:p>
            <a:r>
              <a:rPr lang="fr-CA" sz="2400" b="1" dirty="0"/>
              <a:t>Aide</a:t>
            </a:r>
            <a:r>
              <a:rPr lang="fr-CA" sz="2400" dirty="0"/>
              <a:t>. Est-il facile pour les utilisateurs d’accéder à l’aide et à d’autres options d’assistance?</a:t>
            </a:r>
          </a:p>
          <a:p>
            <a:r>
              <a:rPr lang="fr-CA" sz="2400" b="1" dirty="0"/>
              <a:t>Accessibilité</a:t>
            </a:r>
            <a:r>
              <a:rPr lang="fr-CA" sz="2400" dirty="0"/>
              <a:t>. L’application est-elle accessible aux personnes handicapées?</a:t>
            </a:r>
          </a:p>
          <a:p>
            <a:r>
              <a:rPr lang="fr-CA" sz="2400" b="1" dirty="0"/>
              <a:t>Fiabilité</a:t>
            </a:r>
            <a:r>
              <a:rPr lang="fr-CA" sz="2400" dirty="0"/>
              <a:t>. Les utilisateurs peuvent-ils contrôler la manière dont les informations personnelles sont partagées? L’application utilise-t-elle des informations personnelles sans l’autorisation de l’utilisateur?</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87</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6698349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fontScale="90000"/>
          </a:bodyPr>
          <a:lstStyle/>
          <a:p>
            <a:r>
              <a:rPr lang="fr-CA" altLang="fr-FR" dirty="0"/>
              <a:t>Évaluation qualitative de l’utilisabilité</a:t>
            </a:r>
            <a:endParaRPr lang="en-US" altLang="fr-FR" dirty="0"/>
          </a:p>
        </p:txBody>
      </p:sp>
      <p:sp>
        <p:nvSpPr>
          <p:cNvPr id="44035"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88</a:t>
            </a:fld>
            <a:endParaRPr lang="en-US" altLang="en-US"/>
          </a:p>
        </p:txBody>
      </p:sp>
      <p:sp>
        <p:nvSpPr>
          <p:cNvPr id="44037" name="Rectangle 27"/>
          <p:cNvSpPr>
            <a:spLocks noChangeArrowheads="1"/>
          </p:cNvSpPr>
          <p:nvPr>
            <p:custDataLst>
              <p:tags r:id="rId3"/>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8" name="Picture 4" descr="A diagram shows qualitative usability assessment criteria plotted on three axes for ease of use ease of understanding and predictability. &#10;">
            <a:extLst>
              <a:ext uri="{FF2B5EF4-FFF2-40B4-BE49-F238E27FC236}">
                <a16:creationId xmlns:a16="http://schemas.microsoft.com/office/drawing/2014/main" id="{E42C3A31-6B32-4C01-B6D6-EA7FCDC205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13829" y="1680001"/>
            <a:ext cx="5116342" cy="4849297"/>
          </a:xfrm>
          <a:prstGeom prst="rect">
            <a:avLst/>
          </a:prstGeom>
        </p:spPr>
      </p:pic>
    </p:spTree>
    <p:extLst>
      <p:ext uri="{BB962C8B-B14F-4D97-AF65-F5344CB8AC3E}">
        <p14:creationId xmlns:p14="http://schemas.microsoft.com/office/powerpoint/2010/main" val="7638352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a:bodyPr>
          <a:lstStyle/>
          <a:p>
            <a:r>
              <a:rPr lang="fr-CA" altLang="fr-FR" dirty="0"/>
              <a:t>Test d’accessibilité</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317602"/>
          </a:xfrm>
        </p:spPr>
        <p:txBody>
          <a:bodyPr>
            <a:noAutofit/>
          </a:bodyPr>
          <a:lstStyle/>
          <a:p>
            <a:r>
              <a:rPr lang="fr-CA" sz="2400" dirty="0"/>
              <a:t>Assurez-vous que les objets d’écran non textuels sont également représentés par une description textuelle</a:t>
            </a:r>
          </a:p>
          <a:p>
            <a:r>
              <a:rPr lang="fr-CA" sz="2400" dirty="0"/>
              <a:t>Vérifiez que la couleur n’est pas utilisée exclusivement pour transmettre des informations à l'utilisateur</a:t>
            </a:r>
          </a:p>
          <a:p>
            <a:r>
              <a:rPr lang="fr-CA" sz="2400" dirty="0"/>
              <a:t>Démontrez que des options de contraste et d’agrandissement élevés sont disponibles pour les utilisateurs malvoyants</a:t>
            </a:r>
          </a:p>
          <a:p>
            <a:r>
              <a:rPr lang="fr-CA" sz="2400" dirty="0"/>
              <a:t>Assurez-vous que des alternatives de saisie vocale ont été implémentées pour accueillir les utilisateurs qui pourraient ne pas être en mesure de manipuler un clavier, un pavé numérique ou une souris</a:t>
            </a:r>
          </a:p>
          <a:p>
            <a:r>
              <a:rPr lang="fr-CA" sz="2400" dirty="0"/>
              <a:t>Démontrez que le clignotement, le défilement ou la mise à jour automatique du contenu sont évités pour répondre aux besoins des utilisateurs ayant des difficultés de lecture</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89</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07777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87DDB2-3E13-40D5-A402-31038C2874AA}"/>
              </a:ext>
            </a:extLst>
          </p:cNvPr>
          <p:cNvSpPr>
            <a:spLocks noGrp="1"/>
          </p:cNvSpPr>
          <p:nvPr>
            <p:ph type="title"/>
            <p:custDataLst>
              <p:tags r:id="rId1"/>
            </p:custDataLst>
          </p:nvPr>
        </p:nvSpPr>
        <p:spPr/>
        <p:txBody>
          <a:bodyPr>
            <a:normAutofit/>
          </a:bodyPr>
          <a:lstStyle/>
          <a:p>
            <a:r>
              <a:rPr lang="fr-CA" altLang="fr-FR" dirty="0"/>
              <a:t>Vue globale</a:t>
            </a:r>
            <a:endParaRPr lang="fr-CA" dirty="0"/>
          </a:p>
        </p:txBody>
      </p:sp>
      <p:sp>
        <p:nvSpPr>
          <p:cNvPr id="4" name="Espace réservé du numéro de diapositive 3">
            <a:extLst>
              <a:ext uri="{FF2B5EF4-FFF2-40B4-BE49-F238E27FC236}">
                <a16:creationId xmlns:a16="http://schemas.microsoft.com/office/drawing/2014/main" id="{C2F78404-DC63-4E6A-8739-AE7B19F7A3D6}"/>
              </a:ext>
            </a:extLst>
          </p:cNvPr>
          <p:cNvSpPr>
            <a:spLocks noGrp="1"/>
          </p:cNvSpPr>
          <p:nvPr>
            <p:ph type="sldNum" sz="quarter" idx="12"/>
            <p:custDataLst>
              <p:tags r:id="rId2"/>
            </p:custDataLst>
          </p:nvPr>
        </p:nvSpPr>
        <p:spPr/>
        <p:txBody>
          <a:bodyPr/>
          <a:lstStyle/>
          <a:p>
            <a:fld id="{7FEE665E-3450-413D-913D-057FF7C87532}" type="slidenum">
              <a:rPr lang="en-US" altLang="en-US" smtClean="0"/>
              <a:pPr/>
              <a:t>9</a:t>
            </a:fld>
            <a:endParaRPr lang="en-US" altLang="en-US"/>
          </a:p>
        </p:txBody>
      </p:sp>
      <p:sp>
        <p:nvSpPr>
          <p:cNvPr id="5" name="Rectangle 3">
            <a:extLst>
              <a:ext uri="{FF2B5EF4-FFF2-40B4-BE49-F238E27FC236}">
                <a16:creationId xmlns:a16="http://schemas.microsoft.com/office/drawing/2014/main" id="{5919FD05-F2CB-4005-9D0F-AA13523CBDF2}"/>
              </a:ext>
            </a:extLst>
          </p:cNvPr>
          <p:cNvSpPr>
            <a:spLocks noGrp="1" noChangeArrowheads="1"/>
          </p:cNvSpPr>
          <p:nvPr>
            <p:ph idx="1"/>
            <p:custDataLst>
              <p:tags r:id="rId3"/>
            </p:custDataLst>
          </p:nvPr>
        </p:nvSpPr>
        <p:spPr>
          <a:xfrm>
            <a:off x="287524" y="1484784"/>
            <a:ext cx="8619808" cy="3024336"/>
          </a:xfrm>
        </p:spPr>
        <p:txBody>
          <a:bodyPr>
            <a:noAutofit/>
          </a:bodyPr>
          <a:lstStyle/>
          <a:p>
            <a:r>
              <a:rPr lang="fr-CA" altLang="fr-FR" sz="1900" dirty="0"/>
              <a:t>Les </a:t>
            </a:r>
            <a:r>
              <a:rPr lang="fr-CA" altLang="fr-FR" sz="1900" b="1" dirty="0"/>
              <a:t>tests unitaires </a:t>
            </a:r>
            <a:r>
              <a:rPr lang="fr-CA" altLang="fr-FR" sz="1900" dirty="0"/>
              <a:t>commencent au centre de la spirale et se concentrent sur chaque unité (par exemple, composant, classe ou objet de contenu) au fur et à mesure de leur implémentation dans le code source</a:t>
            </a:r>
          </a:p>
          <a:p>
            <a:r>
              <a:rPr lang="fr-CA" altLang="fr-FR" sz="1900" dirty="0"/>
              <a:t>Les tests progressent vers les </a:t>
            </a:r>
            <a:r>
              <a:rPr lang="fr-CA" altLang="fr-FR" sz="1900" b="1" dirty="0"/>
              <a:t>tests d’intégration</a:t>
            </a:r>
            <a:r>
              <a:rPr lang="fr-CA" altLang="fr-FR" sz="1900" dirty="0"/>
              <a:t>, où l’accent est mis sur la conception et la construction de l’architecture logicielle</a:t>
            </a:r>
          </a:p>
          <a:p>
            <a:r>
              <a:rPr lang="fr-CA" altLang="fr-FR" sz="1900" dirty="0"/>
              <a:t>Les </a:t>
            </a:r>
            <a:r>
              <a:rPr lang="fr-CA" altLang="fr-FR" sz="1900" b="1" dirty="0"/>
              <a:t>tests de validation</a:t>
            </a:r>
            <a:r>
              <a:rPr lang="fr-CA" altLang="fr-FR" sz="1900" dirty="0"/>
              <a:t>, c’est là où les exigences établies dans le cadre de la modélisation des exigences sont validées par rapport au logiciel qui a été construit</a:t>
            </a:r>
          </a:p>
          <a:p>
            <a:r>
              <a:rPr lang="fr-CA" altLang="fr-FR" sz="1900" dirty="0"/>
              <a:t>Lors des </a:t>
            </a:r>
            <a:r>
              <a:rPr lang="fr-CA" altLang="fr-FR" sz="1900" b="1" dirty="0"/>
              <a:t>tests du système</a:t>
            </a:r>
            <a:r>
              <a:rPr lang="fr-CA" altLang="fr-FR" sz="1900" dirty="0"/>
              <a:t>, le logiciel et les autres éléments du système sont testés dans leur ensemble</a:t>
            </a:r>
          </a:p>
        </p:txBody>
      </p:sp>
      <p:pic>
        <p:nvPicPr>
          <p:cNvPr id="6" name="Picture 4" descr="A spiral illustration displays testing strategy.&#10;">
            <a:extLst>
              <a:ext uri="{FF2B5EF4-FFF2-40B4-BE49-F238E27FC236}">
                <a16:creationId xmlns:a16="http://schemas.microsoft.com/office/drawing/2014/main" id="{B63A5E53-63CB-4865-AB1D-B4512D242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688" y="4294202"/>
            <a:ext cx="6156684" cy="2487598"/>
          </a:xfrm>
          <a:prstGeom prst="rect">
            <a:avLst/>
          </a:prstGeom>
        </p:spPr>
      </p:pic>
    </p:spTree>
    <p:extLst>
      <p:ext uri="{BB962C8B-B14F-4D97-AF65-F5344CB8AC3E}">
        <p14:creationId xmlns:p14="http://schemas.microsoft.com/office/powerpoint/2010/main" val="6372694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normAutofit/>
          </a:bodyPr>
          <a:lstStyle/>
          <a:p>
            <a:r>
              <a:rPr lang="fr-CA" altLang="fr-FR" dirty="0"/>
              <a:t>Test de documentation</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a:xfrm>
            <a:off x="228600" y="1403873"/>
            <a:ext cx="8686800" cy="5317602"/>
          </a:xfrm>
        </p:spPr>
        <p:txBody>
          <a:bodyPr>
            <a:noAutofit/>
          </a:bodyPr>
          <a:lstStyle/>
          <a:p>
            <a:r>
              <a:rPr lang="fr-CA" sz="2400" dirty="0"/>
              <a:t>Des erreurs dans les services d’aide ou dans la documentation du programme en ligne peuvent avoir des effets dévastateurs sur l’acceptation du programme</a:t>
            </a:r>
          </a:p>
          <a:p>
            <a:r>
              <a:rPr lang="fr-CA" sz="2400" dirty="0"/>
              <a:t>Les </a:t>
            </a:r>
            <a:r>
              <a:rPr lang="fr-CA" sz="2400" b="1" dirty="0"/>
              <a:t>tests de documentation </a:t>
            </a:r>
            <a:r>
              <a:rPr lang="fr-CA" sz="2400" dirty="0"/>
              <a:t>doivent être une partie importante de chaque plan de test logiciel</a:t>
            </a:r>
          </a:p>
          <a:p>
            <a:r>
              <a:rPr lang="fr-CA" sz="2400" dirty="0"/>
              <a:t>La première phase, la revue technique, examine le document pour plus de clarté éditoriale</a:t>
            </a:r>
          </a:p>
          <a:p>
            <a:r>
              <a:rPr lang="fr-CA" sz="2400" dirty="0"/>
              <a:t>La deuxième phase, un test en direct, utilise la documentation en conjonction avec le programme réel</a:t>
            </a:r>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90</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9235458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custDataLst>
              <p:tags r:id="rId1"/>
            </p:custDataLst>
          </p:nvPr>
        </p:nvSpPr>
        <p:spPr/>
        <p:txBody>
          <a:bodyPr/>
          <a:lstStyle/>
          <a:p>
            <a:r>
              <a:rPr lang="fr-CA" altLang="fr-FR" dirty="0"/>
              <a:t>Ressources pour les testeurs</a:t>
            </a:r>
            <a:endParaRPr lang="en-US" altLang="fr-FR" dirty="0"/>
          </a:p>
        </p:txBody>
      </p:sp>
      <p:sp>
        <p:nvSpPr>
          <p:cNvPr id="5" name="Espace réservé du contenu 4">
            <a:extLst>
              <a:ext uri="{FF2B5EF4-FFF2-40B4-BE49-F238E27FC236}">
                <a16:creationId xmlns:a16="http://schemas.microsoft.com/office/drawing/2014/main" id="{E4A39AE5-515A-46F9-8132-1500C90C2F39}"/>
              </a:ext>
            </a:extLst>
          </p:cNvPr>
          <p:cNvSpPr>
            <a:spLocks noGrp="1"/>
          </p:cNvSpPr>
          <p:nvPr>
            <p:ph idx="1"/>
            <p:custDataLst>
              <p:tags r:id="rId2"/>
            </p:custDataLst>
          </p:nvPr>
        </p:nvSpPr>
        <p:spPr/>
        <p:txBody>
          <a:bodyPr>
            <a:normAutofit fontScale="92500" lnSpcReduction="10000"/>
          </a:bodyPr>
          <a:lstStyle/>
          <a:p>
            <a:r>
              <a:rPr lang="fr-CA" sz="2800" dirty="0"/>
              <a:t>Voir les sites suivants :</a:t>
            </a:r>
          </a:p>
          <a:p>
            <a:pPr lvl="1"/>
            <a:r>
              <a:rPr lang="fr-CA" sz="2400" dirty="0"/>
              <a:t>Information générale: </a:t>
            </a:r>
            <a:r>
              <a:rPr lang="fr-CA" sz="2400" dirty="0">
                <a:hlinkClick r:id="rId6"/>
              </a:rPr>
              <a:t>http://www.aptest.com/resources.html</a:t>
            </a:r>
            <a:endParaRPr lang="fr-CA" sz="2400" dirty="0"/>
          </a:p>
          <a:p>
            <a:pPr lvl="1"/>
            <a:r>
              <a:rPr lang="fr-CA" sz="2400" dirty="0"/>
              <a:t>Meilleurs outils pour l’automatisation des tests pour les applications de bureau (</a:t>
            </a:r>
            <a:r>
              <a:rPr lang="fr-CA" sz="2400" i="1" dirty="0"/>
              <a:t>Desktop Apps</a:t>
            </a:r>
            <a:r>
              <a:rPr lang="fr-CA" sz="2400" dirty="0"/>
              <a:t>) : </a:t>
            </a:r>
            <a:r>
              <a:rPr lang="fr-CA" sz="2400" dirty="0">
                <a:hlinkClick r:id="rId7"/>
              </a:rPr>
              <a:t>https://www.logigear.com/blog/test-automation/12-best-automation-tools-for-desktop-apps-in-2020/</a:t>
            </a:r>
            <a:endParaRPr lang="fr-CA" sz="2400" dirty="0"/>
          </a:p>
          <a:p>
            <a:pPr lvl="1"/>
            <a:r>
              <a:rPr lang="fr-CA" sz="2400" dirty="0"/>
              <a:t>Meilleurs outils pour l’automatisation des tests pour les applications mobiles : </a:t>
            </a:r>
            <a:r>
              <a:rPr lang="fr-CA" sz="2400" dirty="0">
                <a:hlinkClick r:id="rId8"/>
              </a:rPr>
              <a:t>https://medium.com/intuz/top-10-automated-testing-tools-for-mobile-apps-8d9380e1757f</a:t>
            </a:r>
            <a:endParaRPr lang="fr-CA" sz="2400" dirty="0"/>
          </a:p>
          <a:p>
            <a:pPr lvl="1"/>
            <a:r>
              <a:rPr lang="fr-CA" sz="2400" dirty="0"/>
              <a:t>Meilleurs outils pour l’automatisation des tests pour les applications Web : </a:t>
            </a:r>
            <a:r>
              <a:rPr lang="fr-CA" sz="2400" dirty="0">
                <a:hlinkClick r:id="rId9"/>
              </a:rPr>
              <a:t>https://www.softwaretestinghelp.com/most-popular-web-application-testing-tools/</a:t>
            </a:r>
            <a:endParaRPr lang="fr-CA" sz="2400" dirty="0"/>
          </a:p>
          <a:p>
            <a:pPr lvl="1"/>
            <a:r>
              <a:rPr lang="fr-CA" sz="2400" dirty="0"/>
              <a:t>Meilleurs outils de gestion des tests : </a:t>
            </a:r>
            <a:r>
              <a:rPr lang="fr-CA" sz="2400" dirty="0">
                <a:hlinkClick r:id="rId10"/>
              </a:rPr>
              <a:t>https://www.softwaretestinghelp.com/15-best-test-management-tools-for-software-testers/</a:t>
            </a:r>
            <a:endParaRPr lang="fr-CA" sz="2400" dirty="0"/>
          </a:p>
          <a:p>
            <a:pPr lvl="1"/>
            <a:endParaRPr lang="fr-CA" sz="2400" dirty="0"/>
          </a:p>
          <a:p>
            <a:pPr marL="457200" lvl="1" indent="0">
              <a:buNone/>
            </a:pPr>
            <a:endParaRPr lang="fr-CA" sz="2400" dirty="0"/>
          </a:p>
          <a:p>
            <a:pPr lvl="1"/>
            <a:endParaRPr lang="fr-CA" sz="2400" dirty="0"/>
          </a:p>
          <a:p>
            <a:pPr lvl="1"/>
            <a:endParaRPr lang="fr-CA" sz="2400" dirty="0"/>
          </a:p>
          <a:p>
            <a:pPr lvl="1"/>
            <a:endParaRPr lang="fr-CA" sz="2400" dirty="0"/>
          </a:p>
          <a:p>
            <a:endParaRPr lang="fr-CA" sz="2400" dirty="0"/>
          </a:p>
        </p:txBody>
      </p:sp>
      <p:sp>
        <p:nvSpPr>
          <p:cNvPr id="4403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07CB5-6FF8-4619-94B9-4675930C7608}" type="slidenum">
              <a:rPr lang="en-US" altLang="en-US" smtClean="0"/>
              <a:pPr/>
              <a:t>91</a:t>
            </a:fld>
            <a:endParaRPr lang="en-US" altLang="en-US"/>
          </a:p>
        </p:txBody>
      </p:sp>
      <p:sp>
        <p:nvSpPr>
          <p:cNvPr id="44037" name="Rectangle 27"/>
          <p:cNvSpPr>
            <a:spLocks noChangeArrowheads="1"/>
          </p:cNvSpPr>
          <p:nvPr>
            <p:custDataLst>
              <p:tags r:id="rId4"/>
            </p:custDataLst>
          </p:nvPr>
        </p:nvSpPr>
        <p:spPr bwMode="auto">
          <a:xfrm>
            <a:off x="287338" y="1268413"/>
            <a:ext cx="82296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8270053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B55EDD-5D6A-4ED1-AC8F-45A2AC457B2B}"/>
              </a:ext>
            </a:extLst>
          </p:cNvPr>
          <p:cNvSpPr>
            <a:spLocks noGrp="1"/>
          </p:cNvSpPr>
          <p:nvPr>
            <p:ph type="title"/>
            <p:custDataLst>
              <p:tags r:id="rId1"/>
            </p:custDataLst>
          </p:nvPr>
        </p:nvSpPr>
        <p:spPr/>
        <p:txBody>
          <a:bodyPr/>
          <a:lstStyle/>
          <a:p>
            <a:r>
              <a:rPr lang="fr-CA" altLang="fr-FR" dirty="0"/>
              <a:t>Débogage</a:t>
            </a:r>
            <a:endParaRPr lang="fr-CA" dirty="0"/>
          </a:p>
        </p:txBody>
      </p:sp>
      <p:sp>
        <p:nvSpPr>
          <p:cNvPr id="3" name="Espace réservé du contenu 2">
            <a:extLst>
              <a:ext uri="{FF2B5EF4-FFF2-40B4-BE49-F238E27FC236}">
                <a16:creationId xmlns:a16="http://schemas.microsoft.com/office/drawing/2014/main" id="{2873960B-CEA8-408F-8990-A6382F49E62C}"/>
              </a:ext>
            </a:extLst>
          </p:cNvPr>
          <p:cNvSpPr>
            <a:spLocks noGrp="1"/>
          </p:cNvSpPr>
          <p:nvPr>
            <p:ph idx="1"/>
            <p:custDataLst>
              <p:tags r:id="rId2"/>
            </p:custDataLst>
          </p:nvPr>
        </p:nvSpPr>
        <p:spPr/>
        <p:txBody>
          <a:bodyPr/>
          <a:lstStyle/>
          <a:p>
            <a:r>
              <a:rPr lang="fr-CA" altLang="fr-FR" dirty="0"/>
              <a:t>Processus de diagnostic des erreurs</a:t>
            </a:r>
          </a:p>
          <a:p>
            <a:endParaRPr lang="fr-CA" altLang="fr-FR" dirty="0"/>
          </a:p>
          <a:p>
            <a:endParaRPr lang="fr-CA" dirty="0"/>
          </a:p>
        </p:txBody>
      </p:sp>
      <p:sp>
        <p:nvSpPr>
          <p:cNvPr id="4" name="Espace réservé du numéro de diapositive 3">
            <a:extLst>
              <a:ext uri="{FF2B5EF4-FFF2-40B4-BE49-F238E27FC236}">
                <a16:creationId xmlns:a16="http://schemas.microsoft.com/office/drawing/2014/main" id="{7274F4A4-DB24-4523-BB0B-CBB24C90D1CA}"/>
              </a:ext>
            </a:extLst>
          </p:cNvPr>
          <p:cNvSpPr>
            <a:spLocks noGrp="1"/>
          </p:cNvSpPr>
          <p:nvPr>
            <p:ph type="sldNum" sz="quarter" idx="12"/>
            <p:custDataLst>
              <p:tags r:id="rId3"/>
            </p:custDataLst>
          </p:nvPr>
        </p:nvSpPr>
        <p:spPr/>
        <p:txBody>
          <a:bodyPr/>
          <a:lstStyle/>
          <a:p>
            <a:fld id="{7FEE665E-3450-413D-913D-057FF7C87532}" type="slidenum">
              <a:rPr lang="en-US" altLang="en-US" smtClean="0"/>
              <a:pPr/>
              <a:t>92</a:t>
            </a:fld>
            <a:endParaRPr lang="en-US" altLang="en-US" dirty="0"/>
          </a:p>
        </p:txBody>
      </p:sp>
      <p:pic>
        <p:nvPicPr>
          <p:cNvPr id="5" name="Picture 4">
            <a:extLst>
              <a:ext uri="{FF2B5EF4-FFF2-40B4-BE49-F238E27FC236}">
                <a16:creationId xmlns:a16="http://schemas.microsoft.com/office/drawing/2014/main" id="{44FB45B7-E1B4-46BF-AE2E-2F380F44F9E4}"/>
              </a:ext>
            </a:extLst>
          </p:cNvPr>
          <p:cNvPicPr>
            <a:picLocks noChangeArrowheads="1"/>
          </p:cNvPicPr>
          <p:nvPr>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2216728" y="2420888"/>
            <a:ext cx="4710544" cy="3530385"/>
          </a:xfrm>
          <a:prstGeom prst="rect">
            <a:avLst/>
          </a:prstGeom>
        </p:spPr>
      </p:pic>
    </p:spTree>
    <p:extLst>
      <p:ext uri="{BB962C8B-B14F-4D97-AF65-F5344CB8AC3E}">
        <p14:creationId xmlns:p14="http://schemas.microsoft.com/office/powerpoint/2010/main" val="29127073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custDataLst>
              <p:tags r:id="rId1"/>
            </p:custDataLst>
          </p:nvPr>
        </p:nvSpPr>
        <p:spPr/>
        <p:txBody>
          <a:bodyPr>
            <a:normAutofit/>
          </a:bodyPr>
          <a:lstStyle/>
          <a:p>
            <a:r>
              <a:rPr lang="fr-CA" altLang="fr-FR" dirty="0"/>
              <a:t>Débogage - Processus</a:t>
            </a:r>
            <a:endParaRPr lang="en-US" altLang="fr-FR" dirty="0"/>
          </a:p>
        </p:txBody>
      </p:sp>
      <p:sp>
        <p:nvSpPr>
          <p:cNvPr id="4608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6F00F0B-03C6-4914-9FD0-3D65C8FFFF00}" type="slidenum">
              <a:rPr lang="en-US" altLang="en-US" smtClean="0"/>
              <a:pPr/>
              <a:t>93</a:t>
            </a:fld>
            <a:endParaRPr lang="en-US" altLang="en-US"/>
          </a:p>
        </p:txBody>
      </p:sp>
      <p:grpSp>
        <p:nvGrpSpPr>
          <p:cNvPr id="6" name="Groupe 5">
            <a:extLst>
              <a:ext uri="{FF2B5EF4-FFF2-40B4-BE49-F238E27FC236}">
                <a16:creationId xmlns:a16="http://schemas.microsoft.com/office/drawing/2014/main" id="{6CEC97B3-F004-4019-8C95-99283EF6A5CB}"/>
              </a:ext>
            </a:extLst>
          </p:cNvPr>
          <p:cNvGrpSpPr/>
          <p:nvPr>
            <p:custDataLst>
              <p:tags r:id="rId3"/>
            </p:custDataLst>
          </p:nvPr>
        </p:nvGrpSpPr>
        <p:grpSpPr>
          <a:xfrm>
            <a:off x="-33592" y="1636712"/>
            <a:ext cx="8341826" cy="4582212"/>
            <a:chOff x="193371" y="1264444"/>
            <a:chExt cx="8341826" cy="4582212"/>
          </a:xfrm>
        </p:grpSpPr>
        <p:grpSp>
          <p:nvGrpSpPr>
            <p:cNvPr id="46085" name="Group 27"/>
            <p:cNvGrpSpPr>
              <a:grpSpLocks/>
            </p:cNvGrpSpPr>
            <p:nvPr/>
          </p:nvGrpSpPr>
          <p:grpSpPr bwMode="auto">
            <a:xfrm>
              <a:off x="1431925" y="2501900"/>
              <a:ext cx="5786438" cy="2801938"/>
              <a:chOff x="1132" y="1400"/>
              <a:chExt cx="3645" cy="1765"/>
            </a:xfrm>
          </p:grpSpPr>
          <p:grpSp>
            <p:nvGrpSpPr>
              <p:cNvPr id="46100" name="Group 28"/>
              <p:cNvGrpSpPr>
                <a:grpSpLocks/>
              </p:cNvGrpSpPr>
              <p:nvPr/>
            </p:nvGrpSpPr>
            <p:grpSpPr bwMode="auto">
              <a:xfrm>
                <a:off x="1422" y="1400"/>
                <a:ext cx="3355" cy="956"/>
                <a:chOff x="1422" y="1400"/>
                <a:chExt cx="3355" cy="956"/>
              </a:xfrm>
            </p:grpSpPr>
            <p:sp>
              <p:nvSpPr>
                <p:cNvPr id="46104" name="Freeform 29"/>
                <p:cNvSpPr>
                  <a:spLocks/>
                </p:cNvSpPr>
                <p:nvPr/>
              </p:nvSpPr>
              <p:spPr bwMode="auto">
                <a:xfrm>
                  <a:off x="1422" y="1400"/>
                  <a:ext cx="1971" cy="712"/>
                </a:xfrm>
                <a:custGeom>
                  <a:avLst/>
                  <a:gdLst>
                    <a:gd name="T0" fmla="*/ 1018 w 1971"/>
                    <a:gd name="T1" fmla="*/ 0 h 712"/>
                    <a:gd name="T2" fmla="*/ 1970 w 1971"/>
                    <a:gd name="T3" fmla="*/ 0 h 712"/>
                    <a:gd name="T4" fmla="*/ 1829 w 1971"/>
                    <a:gd name="T5" fmla="*/ 19 h 712"/>
                    <a:gd name="T6" fmla="*/ 1703 w 1971"/>
                    <a:gd name="T7" fmla="*/ 50 h 712"/>
                    <a:gd name="T8" fmla="*/ 1595 w 1971"/>
                    <a:gd name="T9" fmla="*/ 92 h 712"/>
                    <a:gd name="T10" fmla="*/ 1493 w 1971"/>
                    <a:gd name="T11" fmla="*/ 138 h 712"/>
                    <a:gd name="T12" fmla="*/ 1389 w 1971"/>
                    <a:gd name="T13" fmla="*/ 207 h 712"/>
                    <a:gd name="T14" fmla="*/ 1303 w 1971"/>
                    <a:gd name="T15" fmla="*/ 278 h 712"/>
                    <a:gd name="T16" fmla="*/ 1228 w 1971"/>
                    <a:gd name="T17" fmla="*/ 359 h 712"/>
                    <a:gd name="T18" fmla="*/ 1159 w 1971"/>
                    <a:gd name="T19" fmla="*/ 463 h 712"/>
                    <a:gd name="T20" fmla="*/ 1113 w 1971"/>
                    <a:gd name="T21" fmla="*/ 549 h 712"/>
                    <a:gd name="T22" fmla="*/ 1073 w 1971"/>
                    <a:gd name="T23" fmla="*/ 640 h 712"/>
                    <a:gd name="T24" fmla="*/ 1053 w 1971"/>
                    <a:gd name="T25" fmla="*/ 711 h 712"/>
                    <a:gd name="T26" fmla="*/ 0 w 1971"/>
                    <a:gd name="T27" fmla="*/ 711 h 712"/>
                    <a:gd name="T28" fmla="*/ 18 w 1971"/>
                    <a:gd name="T29" fmla="*/ 651 h 712"/>
                    <a:gd name="T30" fmla="*/ 42 w 1971"/>
                    <a:gd name="T31" fmla="*/ 587 h 712"/>
                    <a:gd name="T32" fmla="*/ 68 w 1971"/>
                    <a:gd name="T33" fmla="*/ 529 h 712"/>
                    <a:gd name="T34" fmla="*/ 88 w 1971"/>
                    <a:gd name="T35" fmla="*/ 484 h 712"/>
                    <a:gd name="T36" fmla="*/ 124 w 1971"/>
                    <a:gd name="T37" fmla="*/ 425 h 712"/>
                    <a:gd name="T38" fmla="*/ 172 w 1971"/>
                    <a:gd name="T39" fmla="*/ 359 h 712"/>
                    <a:gd name="T40" fmla="*/ 216 w 1971"/>
                    <a:gd name="T41" fmla="*/ 312 h 712"/>
                    <a:gd name="T42" fmla="*/ 269 w 1971"/>
                    <a:gd name="T43" fmla="*/ 262 h 712"/>
                    <a:gd name="T44" fmla="*/ 300 w 1971"/>
                    <a:gd name="T45" fmla="*/ 236 h 712"/>
                    <a:gd name="T46" fmla="*/ 340 w 1971"/>
                    <a:gd name="T47" fmla="*/ 202 h 712"/>
                    <a:gd name="T48" fmla="*/ 384 w 1971"/>
                    <a:gd name="T49" fmla="*/ 172 h 712"/>
                    <a:gd name="T50" fmla="*/ 446 w 1971"/>
                    <a:gd name="T51" fmla="*/ 134 h 712"/>
                    <a:gd name="T52" fmla="*/ 493 w 1971"/>
                    <a:gd name="T53" fmla="*/ 110 h 712"/>
                    <a:gd name="T54" fmla="*/ 532 w 1971"/>
                    <a:gd name="T55" fmla="*/ 92 h 712"/>
                    <a:gd name="T56" fmla="*/ 581 w 1971"/>
                    <a:gd name="T57" fmla="*/ 71 h 712"/>
                    <a:gd name="T58" fmla="*/ 636 w 1971"/>
                    <a:gd name="T59" fmla="*/ 52 h 712"/>
                    <a:gd name="T60" fmla="*/ 687 w 1971"/>
                    <a:gd name="T61" fmla="*/ 36 h 712"/>
                    <a:gd name="T62" fmla="*/ 755 w 1971"/>
                    <a:gd name="T63" fmla="*/ 19 h 712"/>
                    <a:gd name="T64" fmla="*/ 826 w 1971"/>
                    <a:gd name="T65" fmla="*/ 8 h 712"/>
                    <a:gd name="T66" fmla="*/ 886 w 1971"/>
                    <a:gd name="T67" fmla="*/ 3 h 712"/>
                    <a:gd name="T68" fmla="*/ 947 w 1971"/>
                    <a:gd name="T69" fmla="*/ 0 h 712"/>
                    <a:gd name="T70" fmla="*/ 1018 w 1971"/>
                    <a:gd name="T71" fmla="*/ 0 h 7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71"/>
                    <a:gd name="T109" fmla="*/ 0 h 712"/>
                    <a:gd name="T110" fmla="*/ 1971 w 1971"/>
                    <a:gd name="T111" fmla="*/ 712 h 7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71" h="712">
                      <a:moveTo>
                        <a:pt x="1018" y="0"/>
                      </a:moveTo>
                      <a:lnTo>
                        <a:pt x="1970" y="0"/>
                      </a:lnTo>
                      <a:lnTo>
                        <a:pt x="1829" y="19"/>
                      </a:lnTo>
                      <a:lnTo>
                        <a:pt x="1703" y="50"/>
                      </a:lnTo>
                      <a:lnTo>
                        <a:pt x="1595" y="92"/>
                      </a:lnTo>
                      <a:lnTo>
                        <a:pt x="1493" y="138"/>
                      </a:lnTo>
                      <a:lnTo>
                        <a:pt x="1389" y="207"/>
                      </a:lnTo>
                      <a:lnTo>
                        <a:pt x="1303" y="278"/>
                      </a:lnTo>
                      <a:lnTo>
                        <a:pt x="1228" y="359"/>
                      </a:lnTo>
                      <a:lnTo>
                        <a:pt x="1159" y="463"/>
                      </a:lnTo>
                      <a:lnTo>
                        <a:pt x="1113" y="549"/>
                      </a:lnTo>
                      <a:lnTo>
                        <a:pt x="1073" y="640"/>
                      </a:lnTo>
                      <a:lnTo>
                        <a:pt x="1053" y="711"/>
                      </a:lnTo>
                      <a:lnTo>
                        <a:pt x="0" y="711"/>
                      </a:lnTo>
                      <a:lnTo>
                        <a:pt x="18" y="651"/>
                      </a:lnTo>
                      <a:lnTo>
                        <a:pt x="42" y="587"/>
                      </a:lnTo>
                      <a:lnTo>
                        <a:pt x="68" y="529"/>
                      </a:lnTo>
                      <a:lnTo>
                        <a:pt x="88" y="484"/>
                      </a:lnTo>
                      <a:lnTo>
                        <a:pt x="124" y="425"/>
                      </a:lnTo>
                      <a:lnTo>
                        <a:pt x="172" y="359"/>
                      </a:lnTo>
                      <a:lnTo>
                        <a:pt x="216" y="312"/>
                      </a:lnTo>
                      <a:lnTo>
                        <a:pt x="269" y="262"/>
                      </a:lnTo>
                      <a:lnTo>
                        <a:pt x="300" y="236"/>
                      </a:lnTo>
                      <a:lnTo>
                        <a:pt x="340" y="202"/>
                      </a:lnTo>
                      <a:lnTo>
                        <a:pt x="384" y="172"/>
                      </a:lnTo>
                      <a:lnTo>
                        <a:pt x="446" y="134"/>
                      </a:lnTo>
                      <a:lnTo>
                        <a:pt x="493" y="110"/>
                      </a:lnTo>
                      <a:lnTo>
                        <a:pt x="532" y="92"/>
                      </a:lnTo>
                      <a:lnTo>
                        <a:pt x="581" y="71"/>
                      </a:lnTo>
                      <a:lnTo>
                        <a:pt x="636" y="52"/>
                      </a:lnTo>
                      <a:lnTo>
                        <a:pt x="687" y="36"/>
                      </a:lnTo>
                      <a:lnTo>
                        <a:pt x="755" y="19"/>
                      </a:lnTo>
                      <a:lnTo>
                        <a:pt x="826" y="8"/>
                      </a:lnTo>
                      <a:lnTo>
                        <a:pt x="886" y="3"/>
                      </a:lnTo>
                      <a:lnTo>
                        <a:pt x="947" y="0"/>
                      </a:lnTo>
                      <a:lnTo>
                        <a:pt x="1018" y="0"/>
                      </a:lnTo>
                    </a:path>
                  </a:pathLst>
                </a:custGeom>
                <a:solidFill>
                  <a:srgbClr val="800000"/>
                </a:solidFill>
                <a:ln w="12700" cap="rnd">
                  <a:solidFill>
                    <a:srgbClr val="000000"/>
                  </a:solidFill>
                  <a:round/>
                  <a:headEnd/>
                  <a:tailEnd/>
                </a:ln>
              </p:spPr>
              <p:txBody>
                <a:bodyPr/>
                <a:lstStyle/>
                <a:p>
                  <a:endParaRPr lang="fr-CA">
                    <a:latin typeface="+mj-lt"/>
                  </a:endParaRPr>
                </a:p>
              </p:txBody>
            </p:sp>
            <p:sp>
              <p:nvSpPr>
                <p:cNvPr id="46105" name="Freeform 30"/>
                <p:cNvSpPr>
                  <a:spLocks/>
                </p:cNvSpPr>
                <p:nvPr/>
              </p:nvSpPr>
              <p:spPr bwMode="auto">
                <a:xfrm>
                  <a:off x="2431" y="1400"/>
                  <a:ext cx="2346" cy="956"/>
                </a:xfrm>
                <a:custGeom>
                  <a:avLst/>
                  <a:gdLst>
                    <a:gd name="T0" fmla="*/ 972 w 2346"/>
                    <a:gd name="T1" fmla="*/ 0 h 956"/>
                    <a:gd name="T2" fmla="*/ 1030 w 2346"/>
                    <a:gd name="T3" fmla="*/ 0 h 956"/>
                    <a:gd name="T4" fmla="*/ 1123 w 2346"/>
                    <a:gd name="T5" fmla="*/ 4 h 956"/>
                    <a:gd name="T6" fmla="*/ 1229 w 2346"/>
                    <a:gd name="T7" fmla="*/ 15 h 956"/>
                    <a:gd name="T8" fmla="*/ 1306 w 2346"/>
                    <a:gd name="T9" fmla="*/ 34 h 956"/>
                    <a:gd name="T10" fmla="*/ 1386 w 2346"/>
                    <a:gd name="T11" fmla="*/ 57 h 956"/>
                    <a:gd name="T12" fmla="*/ 1452 w 2346"/>
                    <a:gd name="T13" fmla="*/ 83 h 956"/>
                    <a:gd name="T14" fmla="*/ 1505 w 2346"/>
                    <a:gd name="T15" fmla="*/ 109 h 956"/>
                    <a:gd name="T16" fmla="*/ 1576 w 2346"/>
                    <a:gd name="T17" fmla="*/ 147 h 956"/>
                    <a:gd name="T18" fmla="*/ 1638 w 2346"/>
                    <a:gd name="T19" fmla="*/ 185 h 956"/>
                    <a:gd name="T20" fmla="*/ 1695 w 2346"/>
                    <a:gd name="T21" fmla="*/ 226 h 956"/>
                    <a:gd name="T22" fmla="*/ 1755 w 2346"/>
                    <a:gd name="T23" fmla="*/ 278 h 956"/>
                    <a:gd name="T24" fmla="*/ 1812 w 2346"/>
                    <a:gd name="T25" fmla="*/ 337 h 956"/>
                    <a:gd name="T26" fmla="*/ 1848 w 2346"/>
                    <a:gd name="T27" fmla="*/ 378 h 956"/>
                    <a:gd name="T28" fmla="*/ 1879 w 2346"/>
                    <a:gd name="T29" fmla="*/ 420 h 956"/>
                    <a:gd name="T30" fmla="*/ 1905 w 2346"/>
                    <a:gd name="T31" fmla="*/ 463 h 956"/>
                    <a:gd name="T32" fmla="*/ 1925 w 2346"/>
                    <a:gd name="T33" fmla="*/ 499 h 956"/>
                    <a:gd name="T34" fmla="*/ 1941 w 2346"/>
                    <a:gd name="T35" fmla="*/ 528 h 956"/>
                    <a:gd name="T36" fmla="*/ 1956 w 2346"/>
                    <a:gd name="T37" fmla="*/ 565 h 956"/>
                    <a:gd name="T38" fmla="*/ 1971 w 2346"/>
                    <a:gd name="T39" fmla="*/ 604 h 956"/>
                    <a:gd name="T40" fmla="*/ 1985 w 2346"/>
                    <a:gd name="T41" fmla="*/ 652 h 956"/>
                    <a:gd name="T42" fmla="*/ 2005 w 2346"/>
                    <a:gd name="T43" fmla="*/ 709 h 956"/>
                    <a:gd name="T44" fmla="*/ 2345 w 2346"/>
                    <a:gd name="T45" fmla="*/ 709 h 956"/>
                    <a:gd name="T46" fmla="*/ 1532 w 2346"/>
                    <a:gd name="T47" fmla="*/ 955 h 956"/>
                    <a:gd name="T48" fmla="*/ 555 w 2346"/>
                    <a:gd name="T49" fmla="*/ 709 h 956"/>
                    <a:gd name="T50" fmla="*/ 939 w 2346"/>
                    <a:gd name="T51" fmla="*/ 709 h 956"/>
                    <a:gd name="T52" fmla="*/ 926 w 2346"/>
                    <a:gd name="T53" fmla="*/ 671 h 956"/>
                    <a:gd name="T54" fmla="*/ 908 w 2346"/>
                    <a:gd name="T55" fmla="*/ 627 h 956"/>
                    <a:gd name="T56" fmla="*/ 888 w 2346"/>
                    <a:gd name="T57" fmla="*/ 579 h 956"/>
                    <a:gd name="T58" fmla="*/ 871 w 2346"/>
                    <a:gd name="T59" fmla="*/ 530 h 956"/>
                    <a:gd name="T60" fmla="*/ 844 w 2346"/>
                    <a:gd name="T61" fmla="*/ 488 h 956"/>
                    <a:gd name="T62" fmla="*/ 824 w 2346"/>
                    <a:gd name="T63" fmla="*/ 450 h 956"/>
                    <a:gd name="T64" fmla="*/ 778 w 2346"/>
                    <a:gd name="T65" fmla="*/ 383 h 956"/>
                    <a:gd name="T66" fmla="*/ 732 w 2346"/>
                    <a:gd name="T67" fmla="*/ 326 h 956"/>
                    <a:gd name="T68" fmla="*/ 692 w 2346"/>
                    <a:gd name="T69" fmla="*/ 287 h 956"/>
                    <a:gd name="T70" fmla="*/ 659 w 2346"/>
                    <a:gd name="T71" fmla="*/ 253 h 956"/>
                    <a:gd name="T72" fmla="*/ 619 w 2346"/>
                    <a:gd name="T73" fmla="*/ 221 h 956"/>
                    <a:gd name="T74" fmla="*/ 588 w 2346"/>
                    <a:gd name="T75" fmla="*/ 196 h 956"/>
                    <a:gd name="T76" fmla="*/ 548 w 2346"/>
                    <a:gd name="T77" fmla="*/ 169 h 956"/>
                    <a:gd name="T78" fmla="*/ 515 w 2346"/>
                    <a:gd name="T79" fmla="*/ 147 h 956"/>
                    <a:gd name="T80" fmla="*/ 477 w 2346"/>
                    <a:gd name="T81" fmla="*/ 127 h 956"/>
                    <a:gd name="T82" fmla="*/ 440 w 2346"/>
                    <a:gd name="T83" fmla="*/ 109 h 956"/>
                    <a:gd name="T84" fmla="*/ 393 w 2346"/>
                    <a:gd name="T85" fmla="*/ 88 h 956"/>
                    <a:gd name="T86" fmla="*/ 354 w 2346"/>
                    <a:gd name="T87" fmla="*/ 72 h 956"/>
                    <a:gd name="T88" fmla="*/ 309 w 2346"/>
                    <a:gd name="T89" fmla="*/ 56 h 956"/>
                    <a:gd name="T90" fmla="*/ 265 w 2346"/>
                    <a:gd name="T91" fmla="*/ 42 h 956"/>
                    <a:gd name="T92" fmla="*/ 221 w 2346"/>
                    <a:gd name="T93" fmla="*/ 30 h 956"/>
                    <a:gd name="T94" fmla="*/ 177 w 2346"/>
                    <a:gd name="T95" fmla="*/ 20 h 956"/>
                    <a:gd name="T96" fmla="*/ 130 w 2346"/>
                    <a:gd name="T97" fmla="*/ 13 h 956"/>
                    <a:gd name="T98" fmla="*/ 88 w 2346"/>
                    <a:gd name="T99" fmla="*/ 7 h 956"/>
                    <a:gd name="T100" fmla="*/ 53 w 2346"/>
                    <a:gd name="T101" fmla="*/ 4 h 956"/>
                    <a:gd name="T102" fmla="*/ 0 w 2346"/>
                    <a:gd name="T103" fmla="*/ 0 h 956"/>
                    <a:gd name="T104" fmla="*/ 972 w 2346"/>
                    <a:gd name="T105" fmla="*/ 0 h 9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346"/>
                    <a:gd name="T160" fmla="*/ 0 h 956"/>
                    <a:gd name="T161" fmla="*/ 2346 w 2346"/>
                    <a:gd name="T162" fmla="*/ 956 h 9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346" h="956">
                      <a:moveTo>
                        <a:pt x="972" y="0"/>
                      </a:moveTo>
                      <a:lnTo>
                        <a:pt x="1030" y="0"/>
                      </a:lnTo>
                      <a:lnTo>
                        <a:pt x="1123" y="4"/>
                      </a:lnTo>
                      <a:lnTo>
                        <a:pt x="1229" y="15"/>
                      </a:lnTo>
                      <a:lnTo>
                        <a:pt x="1306" y="34"/>
                      </a:lnTo>
                      <a:lnTo>
                        <a:pt x="1386" y="57"/>
                      </a:lnTo>
                      <a:lnTo>
                        <a:pt x="1452" y="83"/>
                      </a:lnTo>
                      <a:lnTo>
                        <a:pt x="1505" y="109"/>
                      </a:lnTo>
                      <a:lnTo>
                        <a:pt x="1576" y="147"/>
                      </a:lnTo>
                      <a:lnTo>
                        <a:pt x="1638" y="185"/>
                      </a:lnTo>
                      <a:lnTo>
                        <a:pt x="1695" y="226"/>
                      </a:lnTo>
                      <a:lnTo>
                        <a:pt x="1755" y="278"/>
                      </a:lnTo>
                      <a:lnTo>
                        <a:pt x="1812" y="337"/>
                      </a:lnTo>
                      <a:lnTo>
                        <a:pt x="1848" y="378"/>
                      </a:lnTo>
                      <a:lnTo>
                        <a:pt x="1879" y="420"/>
                      </a:lnTo>
                      <a:lnTo>
                        <a:pt x="1905" y="463"/>
                      </a:lnTo>
                      <a:lnTo>
                        <a:pt x="1925" y="499"/>
                      </a:lnTo>
                      <a:lnTo>
                        <a:pt x="1941" y="528"/>
                      </a:lnTo>
                      <a:lnTo>
                        <a:pt x="1956" y="565"/>
                      </a:lnTo>
                      <a:lnTo>
                        <a:pt x="1971" y="604"/>
                      </a:lnTo>
                      <a:lnTo>
                        <a:pt x="1985" y="652"/>
                      </a:lnTo>
                      <a:lnTo>
                        <a:pt x="2005" y="709"/>
                      </a:lnTo>
                      <a:lnTo>
                        <a:pt x="2345" y="709"/>
                      </a:lnTo>
                      <a:lnTo>
                        <a:pt x="1532" y="955"/>
                      </a:lnTo>
                      <a:lnTo>
                        <a:pt x="555" y="709"/>
                      </a:lnTo>
                      <a:lnTo>
                        <a:pt x="939" y="709"/>
                      </a:lnTo>
                      <a:lnTo>
                        <a:pt x="926" y="671"/>
                      </a:lnTo>
                      <a:lnTo>
                        <a:pt x="908" y="627"/>
                      </a:lnTo>
                      <a:lnTo>
                        <a:pt x="888" y="579"/>
                      </a:lnTo>
                      <a:lnTo>
                        <a:pt x="871" y="530"/>
                      </a:lnTo>
                      <a:lnTo>
                        <a:pt x="844" y="488"/>
                      </a:lnTo>
                      <a:lnTo>
                        <a:pt x="824" y="450"/>
                      </a:lnTo>
                      <a:lnTo>
                        <a:pt x="778" y="383"/>
                      </a:lnTo>
                      <a:lnTo>
                        <a:pt x="732" y="326"/>
                      </a:lnTo>
                      <a:lnTo>
                        <a:pt x="692" y="287"/>
                      </a:lnTo>
                      <a:lnTo>
                        <a:pt x="659" y="253"/>
                      </a:lnTo>
                      <a:lnTo>
                        <a:pt x="619" y="221"/>
                      </a:lnTo>
                      <a:lnTo>
                        <a:pt x="588" y="196"/>
                      </a:lnTo>
                      <a:lnTo>
                        <a:pt x="548" y="169"/>
                      </a:lnTo>
                      <a:lnTo>
                        <a:pt x="515" y="147"/>
                      </a:lnTo>
                      <a:lnTo>
                        <a:pt x="477" y="127"/>
                      </a:lnTo>
                      <a:lnTo>
                        <a:pt x="440" y="109"/>
                      </a:lnTo>
                      <a:lnTo>
                        <a:pt x="393" y="88"/>
                      </a:lnTo>
                      <a:lnTo>
                        <a:pt x="354" y="72"/>
                      </a:lnTo>
                      <a:lnTo>
                        <a:pt x="309" y="56"/>
                      </a:lnTo>
                      <a:lnTo>
                        <a:pt x="265" y="42"/>
                      </a:lnTo>
                      <a:lnTo>
                        <a:pt x="221" y="30"/>
                      </a:lnTo>
                      <a:lnTo>
                        <a:pt x="177" y="20"/>
                      </a:lnTo>
                      <a:lnTo>
                        <a:pt x="130" y="13"/>
                      </a:lnTo>
                      <a:lnTo>
                        <a:pt x="88" y="7"/>
                      </a:lnTo>
                      <a:lnTo>
                        <a:pt x="53" y="4"/>
                      </a:lnTo>
                      <a:lnTo>
                        <a:pt x="0" y="0"/>
                      </a:lnTo>
                      <a:lnTo>
                        <a:pt x="972" y="0"/>
                      </a:lnTo>
                    </a:path>
                  </a:pathLst>
                </a:custGeom>
                <a:solidFill>
                  <a:srgbClr val="FF0000"/>
                </a:solidFill>
                <a:ln w="12700" cap="rnd">
                  <a:solidFill>
                    <a:srgbClr val="000000"/>
                  </a:solidFill>
                  <a:round/>
                  <a:headEnd/>
                  <a:tailEnd/>
                </a:ln>
              </p:spPr>
              <p:txBody>
                <a:bodyPr/>
                <a:lstStyle/>
                <a:p>
                  <a:endParaRPr lang="fr-CA">
                    <a:latin typeface="+mj-lt"/>
                  </a:endParaRPr>
                </a:p>
              </p:txBody>
            </p:sp>
          </p:grpSp>
          <p:grpSp>
            <p:nvGrpSpPr>
              <p:cNvPr id="46101" name="Group 31"/>
              <p:cNvGrpSpPr>
                <a:grpSpLocks/>
              </p:cNvGrpSpPr>
              <p:nvPr/>
            </p:nvGrpSpPr>
            <p:grpSpPr bwMode="auto">
              <a:xfrm>
                <a:off x="1132" y="2209"/>
                <a:ext cx="3355" cy="956"/>
                <a:chOff x="1132" y="2209"/>
                <a:chExt cx="3355" cy="956"/>
              </a:xfrm>
            </p:grpSpPr>
            <p:sp>
              <p:nvSpPr>
                <p:cNvPr id="46102" name="Freeform 32"/>
                <p:cNvSpPr>
                  <a:spLocks/>
                </p:cNvSpPr>
                <p:nvPr/>
              </p:nvSpPr>
              <p:spPr bwMode="auto">
                <a:xfrm>
                  <a:off x="1132" y="2209"/>
                  <a:ext cx="2346" cy="956"/>
                </a:xfrm>
                <a:custGeom>
                  <a:avLst/>
                  <a:gdLst>
                    <a:gd name="T0" fmla="*/ 1373 w 2346"/>
                    <a:gd name="T1" fmla="*/ 955 h 956"/>
                    <a:gd name="T2" fmla="*/ 1315 w 2346"/>
                    <a:gd name="T3" fmla="*/ 955 h 956"/>
                    <a:gd name="T4" fmla="*/ 1222 w 2346"/>
                    <a:gd name="T5" fmla="*/ 951 h 956"/>
                    <a:gd name="T6" fmla="*/ 1116 w 2346"/>
                    <a:gd name="T7" fmla="*/ 940 h 956"/>
                    <a:gd name="T8" fmla="*/ 1039 w 2346"/>
                    <a:gd name="T9" fmla="*/ 921 h 956"/>
                    <a:gd name="T10" fmla="*/ 959 w 2346"/>
                    <a:gd name="T11" fmla="*/ 898 h 956"/>
                    <a:gd name="T12" fmla="*/ 893 w 2346"/>
                    <a:gd name="T13" fmla="*/ 872 h 956"/>
                    <a:gd name="T14" fmla="*/ 840 w 2346"/>
                    <a:gd name="T15" fmla="*/ 846 h 956"/>
                    <a:gd name="T16" fmla="*/ 769 w 2346"/>
                    <a:gd name="T17" fmla="*/ 808 h 956"/>
                    <a:gd name="T18" fmla="*/ 707 w 2346"/>
                    <a:gd name="T19" fmla="*/ 770 h 956"/>
                    <a:gd name="T20" fmla="*/ 650 w 2346"/>
                    <a:gd name="T21" fmla="*/ 729 h 956"/>
                    <a:gd name="T22" fmla="*/ 590 w 2346"/>
                    <a:gd name="T23" fmla="*/ 677 h 956"/>
                    <a:gd name="T24" fmla="*/ 533 w 2346"/>
                    <a:gd name="T25" fmla="*/ 618 h 956"/>
                    <a:gd name="T26" fmla="*/ 497 w 2346"/>
                    <a:gd name="T27" fmla="*/ 577 h 956"/>
                    <a:gd name="T28" fmla="*/ 466 w 2346"/>
                    <a:gd name="T29" fmla="*/ 535 h 956"/>
                    <a:gd name="T30" fmla="*/ 440 w 2346"/>
                    <a:gd name="T31" fmla="*/ 492 h 956"/>
                    <a:gd name="T32" fmla="*/ 420 w 2346"/>
                    <a:gd name="T33" fmla="*/ 456 h 956"/>
                    <a:gd name="T34" fmla="*/ 404 w 2346"/>
                    <a:gd name="T35" fmla="*/ 427 h 956"/>
                    <a:gd name="T36" fmla="*/ 389 w 2346"/>
                    <a:gd name="T37" fmla="*/ 390 h 956"/>
                    <a:gd name="T38" fmla="*/ 374 w 2346"/>
                    <a:gd name="T39" fmla="*/ 351 h 956"/>
                    <a:gd name="T40" fmla="*/ 360 w 2346"/>
                    <a:gd name="T41" fmla="*/ 303 h 956"/>
                    <a:gd name="T42" fmla="*/ 340 w 2346"/>
                    <a:gd name="T43" fmla="*/ 246 h 956"/>
                    <a:gd name="T44" fmla="*/ 0 w 2346"/>
                    <a:gd name="T45" fmla="*/ 246 h 956"/>
                    <a:gd name="T46" fmla="*/ 813 w 2346"/>
                    <a:gd name="T47" fmla="*/ 0 h 956"/>
                    <a:gd name="T48" fmla="*/ 1792 w 2346"/>
                    <a:gd name="T49" fmla="*/ 246 h 956"/>
                    <a:gd name="T50" fmla="*/ 1406 w 2346"/>
                    <a:gd name="T51" fmla="*/ 246 h 956"/>
                    <a:gd name="T52" fmla="*/ 1419 w 2346"/>
                    <a:gd name="T53" fmla="*/ 284 h 956"/>
                    <a:gd name="T54" fmla="*/ 1437 w 2346"/>
                    <a:gd name="T55" fmla="*/ 328 h 956"/>
                    <a:gd name="T56" fmla="*/ 1457 w 2346"/>
                    <a:gd name="T57" fmla="*/ 376 h 956"/>
                    <a:gd name="T58" fmla="*/ 1474 w 2346"/>
                    <a:gd name="T59" fmla="*/ 425 h 956"/>
                    <a:gd name="T60" fmla="*/ 1501 w 2346"/>
                    <a:gd name="T61" fmla="*/ 467 h 956"/>
                    <a:gd name="T62" fmla="*/ 1521 w 2346"/>
                    <a:gd name="T63" fmla="*/ 505 h 956"/>
                    <a:gd name="T64" fmla="*/ 1567 w 2346"/>
                    <a:gd name="T65" fmla="*/ 572 h 956"/>
                    <a:gd name="T66" fmla="*/ 1613 w 2346"/>
                    <a:gd name="T67" fmla="*/ 629 h 956"/>
                    <a:gd name="T68" fmla="*/ 1653 w 2346"/>
                    <a:gd name="T69" fmla="*/ 669 h 956"/>
                    <a:gd name="T70" fmla="*/ 1686 w 2346"/>
                    <a:gd name="T71" fmla="*/ 702 h 956"/>
                    <a:gd name="T72" fmla="*/ 1726 w 2346"/>
                    <a:gd name="T73" fmla="*/ 734 h 956"/>
                    <a:gd name="T74" fmla="*/ 1759 w 2346"/>
                    <a:gd name="T75" fmla="*/ 759 h 956"/>
                    <a:gd name="T76" fmla="*/ 1799 w 2346"/>
                    <a:gd name="T77" fmla="*/ 786 h 956"/>
                    <a:gd name="T78" fmla="*/ 1832 w 2346"/>
                    <a:gd name="T79" fmla="*/ 808 h 956"/>
                    <a:gd name="T80" fmla="*/ 1870 w 2346"/>
                    <a:gd name="T81" fmla="*/ 828 h 956"/>
                    <a:gd name="T82" fmla="*/ 1905 w 2346"/>
                    <a:gd name="T83" fmla="*/ 846 h 956"/>
                    <a:gd name="T84" fmla="*/ 1952 w 2346"/>
                    <a:gd name="T85" fmla="*/ 867 h 956"/>
                    <a:gd name="T86" fmla="*/ 1991 w 2346"/>
                    <a:gd name="T87" fmla="*/ 883 h 956"/>
                    <a:gd name="T88" fmla="*/ 2036 w 2346"/>
                    <a:gd name="T89" fmla="*/ 899 h 956"/>
                    <a:gd name="T90" fmla="*/ 2080 w 2346"/>
                    <a:gd name="T91" fmla="*/ 913 h 956"/>
                    <a:gd name="T92" fmla="*/ 2124 w 2346"/>
                    <a:gd name="T93" fmla="*/ 925 h 956"/>
                    <a:gd name="T94" fmla="*/ 2168 w 2346"/>
                    <a:gd name="T95" fmla="*/ 935 h 956"/>
                    <a:gd name="T96" fmla="*/ 2215 w 2346"/>
                    <a:gd name="T97" fmla="*/ 942 h 956"/>
                    <a:gd name="T98" fmla="*/ 2257 w 2346"/>
                    <a:gd name="T99" fmla="*/ 948 h 956"/>
                    <a:gd name="T100" fmla="*/ 2292 w 2346"/>
                    <a:gd name="T101" fmla="*/ 951 h 956"/>
                    <a:gd name="T102" fmla="*/ 2345 w 2346"/>
                    <a:gd name="T103" fmla="*/ 955 h 956"/>
                    <a:gd name="T104" fmla="*/ 1373 w 2346"/>
                    <a:gd name="T105" fmla="*/ 955 h 9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346"/>
                    <a:gd name="T160" fmla="*/ 0 h 956"/>
                    <a:gd name="T161" fmla="*/ 2346 w 2346"/>
                    <a:gd name="T162" fmla="*/ 956 h 9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346" h="956">
                      <a:moveTo>
                        <a:pt x="1373" y="955"/>
                      </a:moveTo>
                      <a:lnTo>
                        <a:pt x="1315" y="955"/>
                      </a:lnTo>
                      <a:lnTo>
                        <a:pt x="1222" y="951"/>
                      </a:lnTo>
                      <a:lnTo>
                        <a:pt x="1116" y="940"/>
                      </a:lnTo>
                      <a:lnTo>
                        <a:pt x="1039" y="921"/>
                      </a:lnTo>
                      <a:lnTo>
                        <a:pt x="959" y="898"/>
                      </a:lnTo>
                      <a:lnTo>
                        <a:pt x="893" y="872"/>
                      </a:lnTo>
                      <a:lnTo>
                        <a:pt x="840" y="846"/>
                      </a:lnTo>
                      <a:lnTo>
                        <a:pt x="769" y="808"/>
                      </a:lnTo>
                      <a:lnTo>
                        <a:pt x="707" y="770"/>
                      </a:lnTo>
                      <a:lnTo>
                        <a:pt x="650" y="729"/>
                      </a:lnTo>
                      <a:lnTo>
                        <a:pt x="590" y="677"/>
                      </a:lnTo>
                      <a:lnTo>
                        <a:pt x="533" y="618"/>
                      </a:lnTo>
                      <a:lnTo>
                        <a:pt x="497" y="577"/>
                      </a:lnTo>
                      <a:lnTo>
                        <a:pt x="466" y="535"/>
                      </a:lnTo>
                      <a:lnTo>
                        <a:pt x="440" y="492"/>
                      </a:lnTo>
                      <a:lnTo>
                        <a:pt x="420" y="456"/>
                      </a:lnTo>
                      <a:lnTo>
                        <a:pt x="404" y="427"/>
                      </a:lnTo>
                      <a:lnTo>
                        <a:pt x="389" y="390"/>
                      </a:lnTo>
                      <a:lnTo>
                        <a:pt x="374" y="351"/>
                      </a:lnTo>
                      <a:lnTo>
                        <a:pt x="360" y="303"/>
                      </a:lnTo>
                      <a:lnTo>
                        <a:pt x="340" y="246"/>
                      </a:lnTo>
                      <a:lnTo>
                        <a:pt x="0" y="246"/>
                      </a:lnTo>
                      <a:lnTo>
                        <a:pt x="813" y="0"/>
                      </a:lnTo>
                      <a:lnTo>
                        <a:pt x="1792" y="246"/>
                      </a:lnTo>
                      <a:lnTo>
                        <a:pt x="1406" y="246"/>
                      </a:lnTo>
                      <a:lnTo>
                        <a:pt x="1419" y="284"/>
                      </a:lnTo>
                      <a:lnTo>
                        <a:pt x="1437" y="328"/>
                      </a:lnTo>
                      <a:lnTo>
                        <a:pt x="1457" y="376"/>
                      </a:lnTo>
                      <a:lnTo>
                        <a:pt x="1474" y="425"/>
                      </a:lnTo>
                      <a:lnTo>
                        <a:pt x="1501" y="467"/>
                      </a:lnTo>
                      <a:lnTo>
                        <a:pt x="1521" y="505"/>
                      </a:lnTo>
                      <a:lnTo>
                        <a:pt x="1567" y="572"/>
                      </a:lnTo>
                      <a:lnTo>
                        <a:pt x="1613" y="629"/>
                      </a:lnTo>
                      <a:lnTo>
                        <a:pt x="1653" y="669"/>
                      </a:lnTo>
                      <a:lnTo>
                        <a:pt x="1686" y="702"/>
                      </a:lnTo>
                      <a:lnTo>
                        <a:pt x="1726" y="734"/>
                      </a:lnTo>
                      <a:lnTo>
                        <a:pt x="1759" y="759"/>
                      </a:lnTo>
                      <a:lnTo>
                        <a:pt x="1799" y="786"/>
                      </a:lnTo>
                      <a:lnTo>
                        <a:pt x="1832" y="808"/>
                      </a:lnTo>
                      <a:lnTo>
                        <a:pt x="1870" y="828"/>
                      </a:lnTo>
                      <a:lnTo>
                        <a:pt x="1905" y="846"/>
                      </a:lnTo>
                      <a:lnTo>
                        <a:pt x="1952" y="867"/>
                      </a:lnTo>
                      <a:lnTo>
                        <a:pt x="1991" y="883"/>
                      </a:lnTo>
                      <a:lnTo>
                        <a:pt x="2036" y="899"/>
                      </a:lnTo>
                      <a:lnTo>
                        <a:pt x="2080" y="913"/>
                      </a:lnTo>
                      <a:lnTo>
                        <a:pt x="2124" y="925"/>
                      </a:lnTo>
                      <a:lnTo>
                        <a:pt x="2168" y="935"/>
                      </a:lnTo>
                      <a:lnTo>
                        <a:pt x="2215" y="942"/>
                      </a:lnTo>
                      <a:lnTo>
                        <a:pt x="2257" y="948"/>
                      </a:lnTo>
                      <a:lnTo>
                        <a:pt x="2292" y="951"/>
                      </a:lnTo>
                      <a:lnTo>
                        <a:pt x="2345" y="955"/>
                      </a:lnTo>
                      <a:lnTo>
                        <a:pt x="1373" y="955"/>
                      </a:lnTo>
                    </a:path>
                  </a:pathLst>
                </a:custGeom>
                <a:solidFill>
                  <a:srgbClr val="800000"/>
                </a:solidFill>
                <a:ln w="12700" cap="rnd">
                  <a:solidFill>
                    <a:srgbClr val="000000"/>
                  </a:solidFill>
                  <a:round/>
                  <a:headEnd/>
                  <a:tailEnd/>
                </a:ln>
              </p:spPr>
              <p:txBody>
                <a:bodyPr/>
                <a:lstStyle/>
                <a:p>
                  <a:endParaRPr lang="fr-CA">
                    <a:latin typeface="+mj-lt"/>
                  </a:endParaRPr>
                </a:p>
              </p:txBody>
            </p:sp>
            <p:sp>
              <p:nvSpPr>
                <p:cNvPr id="46103" name="Freeform 33"/>
                <p:cNvSpPr>
                  <a:spLocks/>
                </p:cNvSpPr>
                <p:nvPr/>
              </p:nvSpPr>
              <p:spPr bwMode="auto">
                <a:xfrm>
                  <a:off x="2516" y="2453"/>
                  <a:ext cx="1971" cy="712"/>
                </a:xfrm>
                <a:custGeom>
                  <a:avLst/>
                  <a:gdLst>
                    <a:gd name="T0" fmla="*/ 952 w 1971"/>
                    <a:gd name="T1" fmla="*/ 711 h 712"/>
                    <a:gd name="T2" fmla="*/ 0 w 1971"/>
                    <a:gd name="T3" fmla="*/ 711 h 712"/>
                    <a:gd name="T4" fmla="*/ 141 w 1971"/>
                    <a:gd name="T5" fmla="*/ 692 h 712"/>
                    <a:gd name="T6" fmla="*/ 267 w 1971"/>
                    <a:gd name="T7" fmla="*/ 661 h 712"/>
                    <a:gd name="T8" fmla="*/ 378 w 1971"/>
                    <a:gd name="T9" fmla="*/ 619 h 712"/>
                    <a:gd name="T10" fmla="*/ 479 w 1971"/>
                    <a:gd name="T11" fmla="*/ 573 h 712"/>
                    <a:gd name="T12" fmla="*/ 581 w 1971"/>
                    <a:gd name="T13" fmla="*/ 504 h 712"/>
                    <a:gd name="T14" fmla="*/ 667 w 1971"/>
                    <a:gd name="T15" fmla="*/ 433 h 712"/>
                    <a:gd name="T16" fmla="*/ 742 w 1971"/>
                    <a:gd name="T17" fmla="*/ 352 h 712"/>
                    <a:gd name="T18" fmla="*/ 811 w 1971"/>
                    <a:gd name="T19" fmla="*/ 248 h 712"/>
                    <a:gd name="T20" fmla="*/ 857 w 1971"/>
                    <a:gd name="T21" fmla="*/ 162 h 712"/>
                    <a:gd name="T22" fmla="*/ 897 w 1971"/>
                    <a:gd name="T23" fmla="*/ 71 h 712"/>
                    <a:gd name="T24" fmla="*/ 917 w 1971"/>
                    <a:gd name="T25" fmla="*/ 0 h 712"/>
                    <a:gd name="T26" fmla="*/ 1970 w 1971"/>
                    <a:gd name="T27" fmla="*/ 0 h 712"/>
                    <a:gd name="T28" fmla="*/ 1952 w 1971"/>
                    <a:gd name="T29" fmla="*/ 60 h 712"/>
                    <a:gd name="T30" fmla="*/ 1928 w 1971"/>
                    <a:gd name="T31" fmla="*/ 124 h 712"/>
                    <a:gd name="T32" fmla="*/ 1902 w 1971"/>
                    <a:gd name="T33" fmla="*/ 182 h 712"/>
                    <a:gd name="T34" fmla="*/ 1882 w 1971"/>
                    <a:gd name="T35" fmla="*/ 227 h 712"/>
                    <a:gd name="T36" fmla="*/ 1846 w 1971"/>
                    <a:gd name="T37" fmla="*/ 286 h 712"/>
                    <a:gd name="T38" fmla="*/ 1798 w 1971"/>
                    <a:gd name="T39" fmla="*/ 352 h 712"/>
                    <a:gd name="T40" fmla="*/ 1754 w 1971"/>
                    <a:gd name="T41" fmla="*/ 399 h 712"/>
                    <a:gd name="T42" fmla="*/ 1701 w 1971"/>
                    <a:gd name="T43" fmla="*/ 449 h 712"/>
                    <a:gd name="T44" fmla="*/ 1670 w 1971"/>
                    <a:gd name="T45" fmla="*/ 475 h 712"/>
                    <a:gd name="T46" fmla="*/ 1630 w 1971"/>
                    <a:gd name="T47" fmla="*/ 509 h 712"/>
                    <a:gd name="T48" fmla="*/ 1586 w 1971"/>
                    <a:gd name="T49" fmla="*/ 539 h 712"/>
                    <a:gd name="T50" fmla="*/ 1524 w 1971"/>
                    <a:gd name="T51" fmla="*/ 577 h 712"/>
                    <a:gd name="T52" fmla="*/ 1478 w 1971"/>
                    <a:gd name="T53" fmla="*/ 601 h 712"/>
                    <a:gd name="T54" fmla="*/ 1438 w 1971"/>
                    <a:gd name="T55" fmla="*/ 619 h 712"/>
                    <a:gd name="T56" fmla="*/ 1389 w 1971"/>
                    <a:gd name="T57" fmla="*/ 640 h 712"/>
                    <a:gd name="T58" fmla="*/ 1334 w 1971"/>
                    <a:gd name="T59" fmla="*/ 659 h 712"/>
                    <a:gd name="T60" fmla="*/ 1283 w 1971"/>
                    <a:gd name="T61" fmla="*/ 675 h 712"/>
                    <a:gd name="T62" fmla="*/ 1215 w 1971"/>
                    <a:gd name="T63" fmla="*/ 692 h 712"/>
                    <a:gd name="T64" fmla="*/ 1144 w 1971"/>
                    <a:gd name="T65" fmla="*/ 703 h 712"/>
                    <a:gd name="T66" fmla="*/ 1084 w 1971"/>
                    <a:gd name="T67" fmla="*/ 708 h 712"/>
                    <a:gd name="T68" fmla="*/ 1023 w 1971"/>
                    <a:gd name="T69" fmla="*/ 711 h 712"/>
                    <a:gd name="T70" fmla="*/ 952 w 1971"/>
                    <a:gd name="T71" fmla="*/ 711 h 7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71"/>
                    <a:gd name="T109" fmla="*/ 0 h 712"/>
                    <a:gd name="T110" fmla="*/ 1971 w 1971"/>
                    <a:gd name="T111" fmla="*/ 712 h 7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71" h="712">
                      <a:moveTo>
                        <a:pt x="952" y="711"/>
                      </a:moveTo>
                      <a:lnTo>
                        <a:pt x="0" y="711"/>
                      </a:lnTo>
                      <a:lnTo>
                        <a:pt x="141" y="692"/>
                      </a:lnTo>
                      <a:lnTo>
                        <a:pt x="267" y="661"/>
                      </a:lnTo>
                      <a:lnTo>
                        <a:pt x="378" y="619"/>
                      </a:lnTo>
                      <a:lnTo>
                        <a:pt x="479" y="573"/>
                      </a:lnTo>
                      <a:lnTo>
                        <a:pt x="581" y="504"/>
                      </a:lnTo>
                      <a:lnTo>
                        <a:pt x="667" y="433"/>
                      </a:lnTo>
                      <a:lnTo>
                        <a:pt x="742" y="352"/>
                      </a:lnTo>
                      <a:lnTo>
                        <a:pt x="811" y="248"/>
                      </a:lnTo>
                      <a:lnTo>
                        <a:pt x="857" y="162"/>
                      </a:lnTo>
                      <a:lnTo>
                        <a:pt x="897" y="71"/>
                      </a:lnTo>
                      <a:lnTo>
                        <a:pt x="917" y="0"/>
                      </a:lnTo>
                      <a:lnTo>
                        <a:pt x="1970" y="0"/>
                      </a:lnTo>
                      <a:lnTo>
                        <a:pt x="1952" y="60"/>
                      </a:lnTo>
                      <a:lnTo>
                        <a:pt x="1928" y="124"/>
                      </a:lnTo>
                      <a:lnTo>
                        <a:pt x="1902" y="182"/>
                      </a:lnTo>
                      <a:lnTo>
                        <a:pt x="1882" y="227"/>
                      </a:lnTo>
                      <a:lnTo>
                        <a:pt x="1846" y="286"/>
                      </a:lnTo>
                      <a:lnTo>
                        <a:pt x="1798" y="352"/>
                      </a:lnTo>
                      <a:lnTo>
                        <a:pt x="1754" y="399"/>
                      </a:lnTo>
                      <a:lnTo>
                        <a:pt x="1701" y="449"/>
                      </a:lnTo>
                      <a:lnTo>
                        <a:pt x="1670" y="475"/>
                      </a:lnTo>
                      <a:lnTo>
                        <a:pt x="1630" y="509"/>
                      </a:lnTo>
                      <a:lnTo>
                        <a:pt x="1586" y="539"/>
                      </a:lnTo>
                      <a:lnTo>
                        <a:pt x="1524" y="577"/>
                      </a:lnTo>
                      <a:lnTo>
                        <a:pt x="1478" y="601"/>
                      </a:lnTo>
                      <a:lnTo>
                        <a:pt x="1438" y="619"/>
                      </a:lnTo>
                      <a:lnTo>
                        <a:pt x="1389" y="640"/>
                      </a:lnTo>
                      <a:lnTo>
                        <a:pt x="1334" y="659"/>
                      </a:lnTo>
                      <a:lnTo>
                        <a:pt x="1283" y="675"/>
                      </a:lnTo>
                      <a:lnTo>
                        <a:pt x="1215" y="692"/>
                      </a:lnTo>
                      <a:lnTo>
                        <a:pt x="1144" y="703"/>
                      </a:lnTo>
                      <a:lnTo>
                        <a:pt x="1084" y="708"/>
                      </a:lnTo>
                      <a:lnTo>
                        <a:pt x="1023" y="711"/>
                      </a:lnTo>
                      <a:lnTo>
                        <a:pt x="952" y="711"/>
                      </a:lnTo>
                    </a:path>
                  </a:pathLst>
                </a:custGeom>
                <a:solidFill>
                  <a:srgbClr val="FF0000"/>
                </a:solidFill>
                <a:ln w="12700" cap="rnd">
                  <a:solidFill>
                    <a:srgbClr val="000000"/>
                  </a:solidFill>
                  <a:round/>
                  <a:headEnd/>
                  <a:tailEnd/>
                </a:ln>
              </p:spPr>
              <p:txBody>
                <a:bodyPr/>
                <a:lstStyle/>
                <a:p>
                  <a:endParaRPr lang="fr-CA">
                    <a:latin typeface="+mj-lt"/>
                  </a:endParaRPr>
                </a:p>
              </p:txBody>
            </p:sp>
          </p:grpSp>
        </p:grpSp>
        <p:pic>
          <p:nvPicPr>
            <p:cNvPr id="46086" name="Picture 3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8200" y="1630363"/>
              <a:ext cx="16986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6087" name="Picture 3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27663" y="1997075"/>
              <a:ext cx="22987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6088" name="Picture 3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6413" y="1751013"/>
              <a:ext cx="12192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6089" name="Rectangle 37"/>
            <p:cNvSpPr>
              <a:spLocks noChangeArrowheads="1"/>
            </p:cNvSpPr>
            <p:nvPr/>
          </p:nvSpPr>
          <p:spPr bwMode="auto">
            <a:xfrm>
              <a:off x="1373693" y="1264444"/>
              <a:ext cx="1660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dirty="0">
                  <a:latin typeface="+mj-lt"/>
                </a:rPr>
                <a:t>Cas de tests</a:t>
              </a:r>
            </a:p>
          </p:txBody>
        </p:sp>
        <p:sp>
          <p:nvSpPr>
            <p:cNvPr id="46090" name="Rectangle 38"/>
            <p:cNvSpPr>
              <a:spLocks noChangeArrowheads="1"/>
            </p:cNvSpPr>
            <p:nvPr/>
          </p:nvSpPr>
          <p:spPr bwMode="auto">
            <a:xfrm>
              <a:off x="7218363" y="3449151"/>
              <a:ext cx="131683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dirty="0">
                  <a:latin typeface="+mj-lt"/>
                </a:rPr>
                <a:t>Résultats</a:t>
              </a:r>
            </a:p>
          </p:txBody>
        </p:sp>
        <p:sp>
          <p:nvSpPr>
            <p:cNvPr id="349223" name="Oval 39"/>
            <p:cNvSpPr>
              <a:spLocks noChangeArrowheads="1"/>
            </p:cNvSpPr>
            <p:nvPr/>
          </p:nvSpPr>
          <p:spPr bwMode="auto">
            <a:xfrm>
              <a:off x="5164931" y="4041932"/>
              <a:ext cx="2044700" cy="1409700"/>
            </a:xfrm>
            <a:prstGeom prst="ellipse">
              <a:avLst/>
            </a:prstGeom>
            <a:solidFill>
              <a:schemeClr val="accent2"/>
            </a:solidFill>
            <a:ln w="25400">
              <a:noFill/>
              <a:round/>
              <a:headEnd/>
              <a:tailEnd/>
            </a:ln>
            <a:effectLst>
              <a:outerShdw dist="107763" dir="2700000" algn="ctr" rotWithShape="0">
                <a:schemeClr val="bg2"/>
              </a:outerShdw>
            </a:effectLst>
          </p:spPr>
          <p:txBody>
            <a:bodyPr wrap="none" anchor="ctr"/>
            <a:lstStyle/>
            <a:p>
              <a:pPr>
                <a:defRPr/>
              </a:pPr>
              <a:endParaRPr lang="fr-CA">
                <a:latin typeface="+mj-lt"/>
              </a:endParaRPr>
            </a:p>
          </p:txBody>
        </p:sp>
        <p:sp>
          <p:nvSpPr>
            <p:cNvPr id="46092" name="Rectangle 40"/>
            <p:cNvSpPr>
              <a:spLocks noChangeArrowheads="1"/>
            </p:cNvSpPr>
            <p:nvPr/>
          </p:nvSpPr>
          <p:spPr bwMode="auto">
            <a:xfrm>
              <a:off x="5552584" y="4534913"/>
              <a:ext cx="14312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dirty="0">
                  <a:latin typeface="+mj-lt"/>
                </a:rPr>
                <a:t>Débogage</a:t>
              </a:r>
            </a:p>
          </p:txBody>
        </p:sp>
        <p:sp>
          <p:nvSpPr>
            <p:cNvPr id="46093" name="AutoShape 41"/>
            <p:cNvSpPr>
              <a:spLocks noChangeArrowheads="1"/>
            </p:cNvSpPr>
            <p:nvPr/>
          </p:nvSpPr>
          <p:spPr bwMode="auto">
            <a:xfrm flipH="1">
              <a:off x="3965575" y="4330700"/>
              <a:ext cx="1092200" cy="190500"/>
            </a:xfrm>
            <a:prstGeom prst="rightArrow">
              <a:avLst>
                <a:gd name="adj1" fmla="val 50000"/>
                <a:gd name="adj2" fmla="val 286693"/>
              </a:avLst>
            </a:prstGeom>
            <a:solidFill>
              <a:schemeClr val="tx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mj-lt"/>
              </a:endParaRPr>
            </a:p>
          </p:txBody>
        </p:sp>
        <p:sp>
          <p:nvSpPr>
            <p:cNvPr id="46094" name="AutoShape 42"/>
            <p:cNvSpPr>
              <a:spLocks noChangeArrowheads="1"/>
            </p:cNvSpPr>
            <p:nvPr/>
          </p:nvSpPr>
          <p:spPr bwMode="auto">
            <a:xfrm flipH="1">
              <a:off x="4016375" y="5067300"/>
              <a:ext cx="1092200" cy="215900"/>
            </a:xfrm>
            <a:prstGeom prst="rightArrow">
              <a:avLst>
                <a:gd name="adj1" fmla="val 50000"/>
                <a:gd name="adj2" fmla="val 252965"/>
              </a:avLst>
            </a:prstGeom>
            <a:solidFill>
              <a:schemeClr val="tx2"/>
            </a:solidFill>
            <a:ln w="254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latin typeface="+mj-lt"/>
              </a:endParaRPr>
            </a:p>
          </p:txBody>
        </p:sp>
        <p:sp>
          <p:nvSpPr>
            <p:cNvPr id="46095" name="Rectangle 43"/>
            <p:cNvSpPr>
              <a:spLocks noChangeArrowheads="1"/>
            </p:cNvSpPr>
            <p:nvPr/>
          </p:nvSpPr>
          <p:spPr bwMode="auto">
            <a:xfrm>
              <a:off x="3089217" y="5332413"/>
              <a:ext cx="985846" cy="51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lnSpc>
                  <a:spcPct val="75000"/>
                </a:lnSpc>
              </a:pPr>
              <a:r>
                <a:rPr lang="en-US" altLang="fr-FR" dirty="0">
                  <a:latin typeface="+mj-lt"/>
                </a:rPr>
                <a:t>Causes </a:t>
              </a:r>
            </a:p>
            <a:p>
              <a:pPr algn="r">
                <a:lnSpc>
                  <a:spcPct val="75000"/>
                </a:lnSpc>
              </a:pPr>
              <a:r>
                <a:rPr lang="en-US" altLang="fr-FR" dirty="0">
                  <a:latin typeface="+mj-lt"/>
                </a:rPr>
                <a:t>suspects</a:t>
              </a:r>
            </a:p>
          </p:txBody>
        </p:sp>
        <p:sp>
          <p:nvSpPr>
            <p:cNvPr id="46096" name="Rectangle 44"/>
            <p:cNvSpPr>
              <a:spLocks noChangeArrowheads="1"/>
            </p:cNvSpPr>
            <p:nvPr/>
          </p:nvSpPr>
          <p:spPr bwMode="auto">
            <a:xfrm>
              <a:off x="1590015" y="5059282"/>
              <a:ext cx="1166473" cy="51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lnSpc>
                  <a:spcPct val="75000"/>
                </a:lnSpc>
              </a:pPr>
              <a:r>
                <a:rPr lang="fr-CA" altLang="fr-FR" dirty="0">
                  <a:latin typeface="+mj-lt"/>
                </a:rPr>
                <a:t>Causes </a:t>
              </a:r>
            </a:p>
            <a:p>
              <a:pPr algn="r">
                <a:lnSpc>
                  <a:spcPct val="75000"/>
                </a:lnSpc>
              </a:pPr>
              <a:r>
                <a:rPr lang="fr-CA" altLang="fr-FR" dirty="0">
                  <a:latin typeface="+mj-lt"/>
                </a:rPr>
                <a:t>identifiées</a:t>
              </a:r>
            </a:p>
          </p:txBody>
        </p:sp>
        <p:sp>
          <p:nvSpPr>
            <p:cNvPr id="46097" name="Rectangle 45"/>
            <p:cNvSpPr>
              <a:spLocks noChangeArrowheads="1"/>
            </p:cNvSpPr>
            <p:nvPr/>
          </p:nvSpPr>
          <p:spPr bwMode="auto">
            <a:xfrm>
              <a:off x="836891" y="4764463"/>
              <a:ext cx="1261755" cy="306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75000"/>
                </a:lnSpc>
              </a:pPr>
              <a:r>
                <a:rPr lang="en-US" altLang="fr-FR" dirty="0">
                  <a:latin typeface="+mj-lt"/>
                </a:rPr>
                <a:t>Corrections</a:t>
              </a:r>
            </a:p>
          </p:txBody>
        </p:sp>
        <p:sp>
          <p:nvSpPr>
            <p:cNvPr id="46098" name="Rectangle 46"/>
            <p:cNvSpPr>
              <a:spLocks noChangeArrowheads="1"/>
            </p:cNvSpPr>
            <p:nvPr/>
          </p:nvSpPr>
          <p:spPr bwMode="auto">
            <a:xfrm>
              <a:off x="193371" y="4233357"/>
              <a:ext cx="1592250" cy="51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lnSpc>
                  <a:spcPct val="75000"/>
                </a:lnSpc>
              </a:pPr>
              <a:r>
                <a:rPr lang="en-US" altLang="fr-FR" dirty="0">
                  <a:latin typeface="+mj-lt"/>
                </a:rPr>
                <a:t>Tests de </a:t>
              </a:r>
            </a:p>
            <a:p>
              <a:pPr algn="r">
                <a:lnSpc>
                  <a:spcPct val="75000"/>
                </a:lnSpc>
              </a:pPr>
              <a:r>
                <a:rPr lang="fr-CA" altLang="fr-FR" dirty="0">
                  <a:latin typeface="+mj-lt"/>
                </a:rPr>
                <a:t>régression</a:t>
              </a:r>
            </a:p>
          </p:txBody>
        </p:sp>
        <p:sp>
          <p:nvSpPr>
            <p:cNvPr id="46099" name="Rectangle 47"/>
            <p:cNvSpPr>
              <a:spLocks noChangeArrowheads="1"/>
            </p:cNvSpPr>
            <p:nvPr/>
          </p:nvSpPr>
          <p:spPr bwMode="auto">
            <a:xfrm>
              <a:off x="581103" y="3576637"/>
              <a:ext cx="1177565" cy="51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lnSpc>
                  <a:spcPct val="75000"/>
                </a:lnSpc>
              </a:pPr>
              <a:r>
                <a:rPr lang="fr-CA" altLang="fr-FR" dirty="0">
                  <a:latin typeface="+mj-lt"/>
                </a:rPr>
                <a:t>Nouveaux </a:t>
              </a:r>
            </a:p>
            <a:p>
              <a:pPr algn="r">
                <a:lnSpc>
                  <a:spcPct val="75000"/>
                </a:lnSpc>
              </a:pPr>
              <a:r>
                <a:rPr lang="fr-CA" altLang="fr-FR" dirty="0">
                  <a:latin typeface="+mj-lt"/>
                </a:rPr>
                <a:t>cas de test</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custDataLst>
              <p:tags r:id="rId1"/>
            </p:custDataLst>
          </p:nvPr>
        </p:nvSpPr>
        <p:spPr/>
        <p:txBody>
          <a:bodyPr/>
          <a:lstStyle/>
          <a:p>
            <a:r>
              <a:rPr lang="fr-CA" altLang="fr-FR" dirty="0"/>
              <a:t>Débogage - Effort</a:t>
            </a:r>
            <a:endParaRPr lang="en-US" altLang="fr-FR" dirty="0"/>
          </a:p>
        </p:txBody>
      </p:sp>
      <p:sp>
        <p:nvSpPr>
          <p:cNvPr id="47107"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CD41E29-7C41-4578-A5E9-3C294C02AA98}" type="slidenum">
              <a:rPr lang="en-US" altLang="en-US" smtClean="0"/>
              <a:pPr/>
              <a:t>94</a:t>
            </a:fld>
            <a:endParaRPr lang="en-US" altLang="en-US"/>
          </a:p>
        </p:txBody>
      </p:sp>
      <p:grpSp>
        <p:nvGrpSpPr>
          <p:cNvPr id="6" name="Groupe 5">
            <a:extLst>
              <a:ext uri="{FF2B5EF4-FFF2-40B4-BE49-F238E27FC236}">
                <a16:creationId xmlns:a16="http://schemas.microsoft.com/office/drawing/2014/main" id="{01EFFFF2-B5C1-4EEF-BE40-6CF3C9A6F880}"/>
              </a:ext>
            </a:extLst>
          </p:cNvPr>
          <p:cNvGrpSpPr/>
          <p:nvPr>
            <p:custDataLst>
              <p:tags r:id="rId3"/>
            </p:custDataLst>
          </p:nvPr>
        </p:nvGrpSpPr>
        <p:grpSpPr>
          <a:xfrm>
            <a:off x="38289" y="1930715"/>
            <a:ext cx="9105711" cy="3633788"/>
            <a:chOff x="-56748" y="1279525"/>
            <a:chExt cx="9105711" cy="3633788"/>
          </a:xfrm>
        </p:grpSpPr>
        <p:sp>
          <p:nvSpPr>
            <p:cNvPr id="47109" name="Freeform 24"/>
            <p:cNvSpPr>
              <a:spLocks/>
            </p:cNvSpPr>
            <p:nvPr/>
          </p:nvSpPr>
          <p:spPr bwMode="auto">
            <a:xfrm>
              <a:off x="3910013" y="1279525"/>
              <a:ext cx="2774950" cy="2814638"/>
            </a:xfrm>
            <a:custGeom>
              <a:avLst/>
              <a:gdLst>
                <a:gd name="T0" fmla="*/ 2147483647 w 1748"/>
                <a:gd name="T1" fmla="*/ 2147483647 h 1773"/>
                <a:gd name="T2" fmla="*/ 2147483647 w 1748"/>
                <a:gd name="T3" fmla="*/ 2147483647 h 1773"/>
                <a:gd name="T4" fmla="*/ 2147483647 w 1748"/>
                <a:gd name="T5" fmla="*/ 2147483647 h 1773"/>
                <a:gd name="T6" fmla="*/ 2147483647 w 1748"/>
                <a:gd name="T7" fmla="*/ 2147483647 h 1773"/>
                <a:gd name="T8" fmla="*/ 2147483647 w 1748"/>
                <a:gd name="T9" fmla="*/ 2147483647 h 1773"/>
                <a:gd name="T10" fmla="*/ 2147483647 w 1748"/>
                <a:gd name="T11" fmla="*/ 2147483647 h 1773"/>
                <a:gd name="T12" fmla="*/ 2147483647 w 1748"/>
                <a:gd name="T13" fmla="*/ 2147483647 h 1773"/>
                <a:gd name="T14" fmla="*/ 2147483647 w 1748"/>
                <a:gd name="T15" fmla="*/ 2147483647 h 1773"/>
                <a:gd name="T16" fmla="*/ 2147483647 w 1748"/>
                <a:gd name="T17" fmla="*/ 2147483647 h 1773"/>
                <a:gd name="T18" fmla="*/ 2147483647 w 1748"/>
                <a:gd name="T19" fmla="*/ 2147483647 h 1773"/>
                <a:gd name="T20" fmla="*/ 2147483647 w 1748"/>
                <a:gd name="T21" fmla="*/ 2147483647 h 1773"/>
                <a:gd name="T22" fmla="*/ 2147483647 w 1748"/>
                <a:gd name="T23" fmla="*/ 2147483647 h 1773"/>
                <a:gd name="T24" fmla="*/ 2147483647 w 1748"/>
                <a:gd name="T25" fmla="*/ 2147483647 h 1773"/>
                <a:gd name="T26" fmla="*/ 2147483647 w 1748"/>
                <a:gd name="T27" fmla="*/ 2147483647 h 1773"/>
                <a:gd name="T28" fmla="*/ 2147483647 w 1748"/>
                <a:gd name="T29" fmla="*/ 2147483647 h 1773"/>
                <a:gd name="T30" fmla="*/ 2147483647 w 1748"/>
                <a:gd name="T31" fmla="*/ 2147483647 h 1773"/>
                <a:gd name="T32" fmla="*/ 2147483647 w 1748"/>
                <a:gd name="T33" fmla="*/ 2147483647 h 1773"/>
                <a:gd name="T34" fmla="*/ 2147483647 w 1748"/>
                <a:gd name="T35" fmla="*/ 2147483647 h 1773"/>
                <a:gd name="T36" fmla="*/ 2147483647 w 1748"/>
                <a:gd name="T37" fmla="*/ 2147483647 h 1773"/>
                <a:gd name="T38" fmla="*/ 2147483647 w 1748"/>
                <a:gd name="T39" fmla="*/ 2147483647 h 1773"/>
                <a:gd name="T40" fmla="*/ 2147483647 w 1748"/>
                <a:gd name="T41" fmla="*/ 2147483647 h 1773"/>
                <a:gd name="T42" fmla="*/ 2147483647 w 1748"/>
                <a:gd name="T43" fmla="*/ 2147483647 h 1773"/>
                <a:gd name="T44" fmla="*/ 2147483647 w 1748"/>
                <a:gd name="T45" fmla="*/ 2147483647 h 1773"/>
                <a:gd name="T46" fmla="*/ 2147483647 w 1748"/>
                <a:gd name="T47" fmla="*/ 2147483647 h 1773"/>
                <a:gd name="T48" fmla="*/ 2147483647 w 1748"/>
                <a:gd name="T49" fmla="*/ 2147483647 h 1773"/>
                <a:gd name="T50" fmla="*/ 2147483647 w 1748"/>
                <a:gd name="T51" fmla="*/ 2147483647 h 1773"/>
                <a:gd name="T52" fmla="*/ 2147483647 w 1748"/>
                <a:gd name="T53" fmla="*/ 2147483647 h 1773"/>
                <a:gd name="T54" fmla="*/ 2147483647 w 1748"/>
                <a:gd name="T55" fmla="*/ 2147483647 h 1773"/>
                <a:gd name="T56" fmla="*/ 2147483647 w 1748"/>
                <a:gd name="T57" fmla="*/ 2147483647 h 1773"/>
                <a:gd name="T58" fmla="*/ 2147483647 w 1748"/>
                <a:gd name="T59" fmla="*/ 2147483647 h 1773"/>
                <a:gd name="T60" fmla="*/ 2147483647 w 1748"/>
                <a:gd name="T61" fmla="*/ 2147483647 h 1773"/>
                <a:gd name="T62" fmla="*/ 2147483647 w 1748"/>
                <a:gd name="T63" fmla="*/ 2147483647 h 1773"/>
                <a:gd name="T64" fmla="*/ 2147483647 w 1748"/>
                <a:gd name="T65" fmla="*/ 2147483647 h 1773"/>
                <a:gd name="T66" fmla="*/ 2147483647 w 1748"/>
                <a:gd name="T67" fmla="*/ 2147483647 h 1773"/>
                <a:gd name="T68" fmla="*/ 2147483647 w 1748"/>
                <a:gd name="T69" fmla="*/ 2147483647 h 1773"/>
                <a:gd name="T70" fmla="*/ 2147483647 w 1748"/>
                <a:gd name="T71" fmla="*/ 2147483647 h 1773"/>
                <a:gd name="T72" fmla="*/ 2147483647 w 1748"/>
                <a:gd name="T73" fmla="*/ 2147483647 h 1773"/>
                <a:gd name="T74" fmla="*/ 2147483647 w 1748"/>
                <a:gd name="T75" fmla="*/ 2147483647 h 1773"/>
                <a:gd name="T76" fmla="*/ 2147483647 w 1748"/>
                <a:gd name="T77" fmla="*/ 2147483647 h 1773"/>
                <a:gd name="T78" fmla="*/ 2147483647 w 1748"/>
                <a:gd name="T79" fmla="*/ 2147483647 h 1773"/>
                <a:gd name="T80" fmla="*/ 2147483647 w 1748"/>
                <a:gd name="T81" fmla="*/ 2147483647 h 1773"/>
                <a:gd name="T82" fmla="*/ 2147483647 w 1748"/>
                <a:gd name="T83" fmla="*/ 2147483647 h 1773"/>
                <a:gd name="T84" fmla="*/ 2147483647 w 1748"/>
                <a:gd name="T85" fmla="*/ 2147483647 h 1773"/>
                <a:gd name="T86" fmla="*/ 2147483647 w 1748"/>
                <a:gd name="T87" fmla="*/ 2147483647 h 1773"/>
                <a:gd name="T88" fmla="*/ 2147483647 w 1748"/>
                <a:gd name="T89" fmla="*/ 2147483647 h 1773"/>
                <a:gd name="T90" fmla="*/ 2147483647 w 1748"/>
                <a:gd name="T91" fmla="*/ 2147483647 h 1773"/>
                <a:gd name="T92" fmla="*/ 2147483647 w 1748"/>
                <a:gd name="T93" fmla="*/ 2147483647 h 1773"/>
                <a:gd name="T94" fmla="*/ 2147483647 w 1748"/>
                <a:gd name="T95" fmla="*/ 2147483647 h 1773"/>
                <a:gd name="T96" fmla="*/ 2147483647 w 1748"/>
                <a:gd name="T97" fmla="*/ 0 h 1773"/>
                <a:gd name="T98" fmla="*/ 2147483647 w 1748"/>
                <a:gd name="T99" fmla="*/ 2147483647 h 1773"/>
                <a:gd name="T100" fmla="*/ 2147483647 w 1748"/>
                <a:gd name="T101" fmla="*/ 2147483647 h 1773"/>
                <a:gd name="T102" fmla="*/ 2147483647 w 1748"/>
                <a:gd name="T103" fmla="*/ 2147483647 h 17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48"/>
                <a:gd name="T157" fmla="*/ 0 h 1773"/>
                <a:gd name="T158" fmla="*/ 1748 w 1748"/>
                <a:gd name="T159" fmla="*/ 1773 h 17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48" h="1773">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2"/>
                  </a:lnTo>
                  <a:lnTo>
                    <a:pt x="991" y="312"/>
                  </a:lnTo>
                  <a:lnTo>
                    <a:pt x="1022" y="323"/>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5"/>
                  </a:lnTo>
                  <a:lnTo>
                    <a:pt x="1377" y="526"/>
                  </a:lnTo>
                  <a:lnTo>
                    <a:pt x="1411" y="556"/>
                  </a:lnTo>
                  <a:lnTo>
                    <a:pt x="1434" y="580"/>
                  </a:lnTo>
                  <a:lnTo>
                    <a:pt x="1461" y="606"/>
                  </a:lnTo>
                  <a:lnTo>
                    <a:pt x="1490" y="635"/>
                  </a:lnTo>
                  <a:lnTo>
                    <a:pt x="1514" y="663"/>
                  </a:lnTo>
                  <a:lnTo>
                    <a:pt x="1538" y="694"/>
                  </a:lnTo>
                  <a:lnTo>
                    <a:pt x="1563" y="724"/>
                  </a:lnTo>
                  <a:lnTo>
                    <a:pt x="1586" y="756"/>
                  </a:lnTo>
                  <a:lnTo>
                    <a:pt x="1607" y="783"/>
                  </a:lnTo>
                  <a:lnTo>
                    <a:pt x="1627" y="817"/>
                  </a:lnTo>
                  <a:lnTo>
                    <a:pt x="1645" y="850"/>
                  </a:lnTo>
                  <a:lnTo>
                    <a:pt x="1661" y="885"/>
                  </a:lnTo>
                  <a:lnTo>
                    <a:pt x="1676" y="922"/>
                  </a:lnTo>
                  <a:lnTo>
                    <a:pt x="1696" y="969"/>
                  </a:lnTo>
                  <a:lnTo>
                    <a:pt x="1710" y="1011"/>
                  </a:lnTo>
                  <a:lnTo>
                    <a:pt x="1723" y="1055"/>
                  </a:lnTo>
                  <a:lnTo>
                    <a:pt x="1730" y="1098"/>
                  </a:lnTo>
                  <a:lnTo>
                    <a:pt x="1739" y="1148"/>
                  </a:lnTo>
                  <a:lnTo>
                    <a:pt x="1746" y="1212"/>
                  </a:lnTo>
                  <a:lnTo>
                    <a:pt x="1747" y="1259"/>
                  </a:lnTo>
                  <a:lnTo>
                    <a:pt x="1746" y="1307"/>
                  </a:lnTo>
                  <a:lnTo>
                    <a:pt x="1740" y="1354"/>
                  </a:lnTo>
                  <a:lnTo>
                    <a:pt x="1734" y="1397"/>
                  </a:lnTo>
                  <a:lnTo>
                    <a:pt x="1727" y="1441"/>
                  </a:lnTo>
                  <a:lnTo>
                    <a:pt x="1715" y="1487"/>
                  </a:lnTo>
                  <a:lnTo>
                    <a:pt x="1699" y="1537"/>
                  </a:lnTo>
                  <a:lnTo>
                    <a:pt x="1679" y="1588"/>
                  </a:lnTo>
                  <a:lnTo>
                    <a:pt x="1659" y="1635"/>
                  </a:lnTo>
                  <a:lnTo>
                    <a:pt x="1638" y="1680"/>
                  </a:lnTo>
                  <a:lnTo>
                    <a:pt x="1604" y="1727"/>
                  </a:lnTo>
                  <a:lnTo>
                    <a:pt x="1570" y="1772"/>
                  </a:lnTo>
                  <a:lnTo>
                    <a:pt x="1055" y="1531"/>
                  </a:lnTo>
                  <a:lnTo>
                    <a:pt x="1083" y="1486"/>
                  </a:lnTo>
                  <a:lnTo>
                    <a:pt x="1102" y="1452"/>
                  </a:lnTo>
                  <a:lnTo>
                    <a:pt x="1115" y="1415"/>
                  </a:lnTo>
                  <a:lnTo>
                    <a:pt x="1127" y="1379"/>
                  </a:lnTo>
                  <a:lnTo>
                    <a:pt x="1136" y="1346"/>
                  </a:lnTo>
                  <a:lnTo>
                    <a:pt x="1139" y="1310"/>
                  </a:lnTo>
                  <a:lnTo>
                    <a:pt x="1143" y="1278"/>
                  </a:lnTo>
                  <a:lnTo>
                    <a:pt x="1143" y="1244"/>
                  </a:lnTo>
                  <a:lnTo>
                    <a:pt x="1140" y="1205"/>
                  </a:lnTo>
                  <a:lnTo>
                    <a:pt x="1133" y="1167"/>
                  </a:lnTo>
                  <a:lnTo>
                    <a:pt x="1123" y="1124"/>
                  </a:lnTo>
                  <a:lnTo>
                    <a:pt x="1111" y="1089"/>
                  </a:lnTo>
                  <a:lnTo>
                    <a:pt x="1092" y="1051"/>
                  </a:lnTo>
                  <a:lnTo>
                    <a:pt x="1075" y="1018"/>
                  </a:lnTo>
                  <a:lnTo>
                    <a:pt x="1054" y="986"/>
                  </a:lnTo>
                  <a:lnTo>
                    <a:pt x="1035" y="962"/>
                  </a:lnTo>
                  <a:lnTo>
                    <a:pt x="1017" y="940"/>
                  </a:lnTo>
                  <a:lnTo>
                    <a:pt x="998" y="920"/>
                  </a:lnTo>
                  <a:lnTo>
                    <a:pt x="978" y="900"/>
                  </a:lnTo>
                  <a:lnTo>
                    <a:pt x="954" y="878"/>
                  </a:lnTo>
                  <a:lnTo>
                    <a:pt x="934" y="863"/>
                  </a:lnTo>
                  <a:lnTo>
                    <a:pt x="911" y="845"/>
                  </a:lnTo>
                  <a:lnTo>
                    <a:pt x="889" y="829"/>
                  </a:lnTo>
                  <a:lnTo>
                    <a:pt x="862" y="813"/>
                  </a:lnTo>
                  <a:lnTo>
                    <a:pt x="830" y="797"/>
                  </a:lnTo>
                  <a:lnTo>
                    <a:pt x="804" y="782"/>
                  </a:lnTo>
                  <a:lnTo>
                    <a:pt x="781" y="773"/>
                  </a:lnTo>
                  <a:lnTo>
                    <a:pt x="749" y="757"/>
                  </a:lnTo>
                  <a:lnTo>
                    <a:pt x="720" y="748"/>
                  </a:lnTo>
                  <a:lnTo>
                    <a:pt x="694" y="741"/>
                  </a:lnTo>
                  <a:lnTo>
                    <a:pt x="667" y="733"/>
                  </a:lnTo>
                  <a:lnTo>
                    <a:pt x="627" y="726"/>
                  </a:lnTo>
                  <a:lnTo>
                    <a:pt x="589" y="721"/>
                  </a:lnTo>
                  <a:lnTo>
                    <a:pt x="551" y="717"/>
                  </a:lnTo>
                  <a:lnTo>
                    <a:pt x="513" y="715"/>
                  </a:lnTo>
                  <a:lnTo>
                    <a:pt x="492" y="714"/>
                  </a:lnTo>
                  <a:lnTo>
                    <a:pt x="492" y="973"/>
                  </a:lnTo>
                  <a:lnTo>
                    <a:pt x="0" y="493"/>
                  </a:lnTo>
                  <a:lnTo>
                    <a:pt x="491" y="0"/>
                  </a:lnTo>
                  <a:lnTo>
                    <a:pt x="491" y="222"/>
                  </a:lnTo>
                  <a:lnTo>
                    <a:pt x="517" y="223"/>
                  </a:lnTo>
                  <a:lnTo>
                    <a:pt x="555" y="224"/>
                  </a:lnTo>
                  <a:lnTo>
                    <a:pt x="595" y="226"/>
                  </a:lnTo>
                  <a:lnTo>
                    <a:pt x="633" y="229"/>
                  </a:lnTo>
                  <a:lnTo>
                    <a:pt x="665" y="233"/>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fr-CA">
                <a:latin typeface="+mj-lt"/>
              </a:endParaRPr>
            </a:p>
          </p:txBody>
        </p:sp>
        <p:sp>
          <p:nvSpPr>
            <p:cNvPr id="47110" name="Freeform 25"/>
            <p:cNvSpPr>
              <a:spLocks/>
            </p:cNvSpPr>
            <p:nvPr/>
          </p:nvSpPr>
          <p:spPr bwMode="auto">
            <a:xfrm>
              <a:off x="3101975" y="3354388"/>
              <a:ext cx="3684588" cy="1558925"/>
            </a:xfrm>
            <a:custGeom>
              <a:avLst/>
              <a:gdLst>
                <a:gd name="T0" fmla="*/ 2147483647 w 2321"/>
                <a:gd name="T1" fmla="*/ 2147483647 h 982"/>
                <a:gd name="T2" fmla="*/ 2147483647 w 2321"/>
                <a:gd name="T3" fmla="*/ 2147483647 h 982"/>
                <a:gd name="T4" fmla="*/ 2147483647 w 2321"/>
                <a:gd name="T5" fmla="*/ 2147483647 h 982"/>
                <a:gd name="T6" fmla="*/ 2147483647 w 2321"/>
                <a:gd name="T7" fmla="*/ 2147483647 h 982"/>
                <a:gd name="T8" fmla="*/ 2147483647 w 2321"/>
                <a:gd name="T9" fmla="*/ 2147483647 h 982"/>
                <a:gd name="T10" fmla="*/ 2147483647 w 2321"/>
                <a:gd name="T11" fmla="*/ 2147483647 h 982"/>
                <a:gd name="T12" fmla="*/ 2147483647 w 2321"/>
                <a:gd name="T13" fmla="*/ 2147483647 h 982"/>
                <a:gd name="T14" fmla="*/ 2147483647 w 2321"/>
                <a:gd name="T15" fmla="*/ 2147483647 h 982"/>
                <a:gd name="T16" fmla="*/ 2147483647 w 2321"/>
                <a:gd name="T17" fmla="*/ 2147483647 h 982"/>
                <a:gd name="T18" fmla="*/ 2147483647 w 2321"/>
                <a:gd name="T19" fmla="*/ 2147483647 h 982"/>
                <a:gd name="T20" fmla="*/ 2147483647 w 2321"/>
                <a:gd name="T21" fmla="*/ 2147483647 h 982"/>
                <a:gd name="T22" fmla="*/ 2147483647 w 2321"/>
                <a:gd name="T23" fmla="*/ 2147483647 h 982"/>
                <a:gd name="T24" fmla="*/ 2147483647 w 2321"/>
                <a:gd name="T25" fmla="*/ 2147483647 h 982"/>
                <a:gd name="T26" fmla="*/ 2147483647 w 2321"/>
                <a:gd name="T27" fmla="*/ 2147483647 h 982"/>
                <a:gd name="T28" fmla="*/ 2147483647 w 2321"/>
                <a:gd name="T29" fmla="*/ 2147483647 h 982"/>
                <a:gd name="T30" fmla="*/ 2147483647 w 2321"/>
                <a:gd name="T31" fmla="*/ 2147483647 h 982"/>
                <a:gd name="T32" fmla="*/ 2147483647 w 2321"/>
                <a:gd name="T33" fmla="*/ 2147483647 h 982"/>
                <a:gd name="T34" fmla="*/ 2147483647 w 2321"/>
                <a:gd name="T35" fmla="*/ 0 h 982"/>
                <a:gd name="T36" fmla="*/ 2147483647 w 2321"/>
                <a:gd name="T37" fmla="*/ 2147483647 h 982"/>
                <a:gd name="T38" fmla="*/ 2147483647 w 2321"/>
                <a:gd name="T39" fmla="*/ 2147483647 h 982"/>
                <a:gd name="T40" fmla="*/ 2147483647 w 2321"/>
                <a:gd name="T41" fmla="*/ 2147483647 h 982"/>
                <a:gd name="T42" fmla="*/ 2147483647 w 2321"/>
                <a:gd name="T43" fmla="*/ 2147483647 h 982"/>
                <a:gd name="T44" fmla="*/ 2147483647 w 2321"/>
                <a:gd name="T45" fmla="*/ 2147483647 h 982"/>
                <a:gd name="T46" fmla="*/ 2147483647 w 2321"/>
                <a:gd name="T47" fmla="*/ 2147483647 h 982"/>
                <a:gd name="T48" fmla="*/ 2147483647 w 2321"/>
                <a:gd name="T49" fmla="*/ 2147483647 h 982"/>
                <a:gd name="T50" fmla="*/ 2147483647 w 2321"/>
                <a:gd name="T51" fmla="*/ 2147483647 h 982"/>
                <a:gd name="T52" fmla="*/ 2147483647 w 2321"/>
                <a:gd name="T53" fmla="*/ 2147483647 h 982"/>
                <a:gd name="T54" fmla="*/ 2147483647 w 2321"/>
                <a:gd name="T55" fmla="*/ 2147483647 h 982"/>
                <a:gd name="T56" fmla="*/ 2147483647 w 2321"/>
                <a:gd name="T57" fmla="*/ 2147483647 h 982"/>
                <a:gd name="T58" fmla="*/ 2147483647 w 2321"/>
                <a:gd name="T59" fmla="*/ 2147483647 h 982"/>
                <a:gd name="T60" fmla="*/ 2147483647 w 2321"/>
                <a:gd name="T61" fmla="*/ 2147483647 h 982"/>
                <a:gd name="T62" fmla="*/ 2147483647 w 2321"/>
                <a:gd name="T63" fmla="*/ 2147483647 h 982"/>
                <a:gd name="T64" fmla="*/ 0 w 2321"/>
                <a:gd name="T65" fmla="*/ 2147483647 h 982"/>
                <a:gd name="T66" fmla="*/ 2147483647 w 2321"/>
                <a:gd name="T67" fmla="*/ 2147483647 h 982"/>
                <a:gd name="T68" fmla="*/ 2147483647 w 2321"/>
                <a:gd name="T69" fmla="*/ 2147483647 h 982"/>
                <a:gd name="T70" fmla="*/ 2147483647 w 2321"/>
                <a:gd name="T71" fmla="*/ 2147483647 h 982"/>
                <a:gd name="T72" fmla="*/ 2147483647 w 2321"/>
                <a:gd name="T73" fmla="*/ 2147483647 h 982"/>
                <a:gd name="T74" fmla="*/ 2147483647 w 2321"/>
                <a:gd name="T75" fmla="*/ 2147483647 h 982"/>
                <a:gd name="T76" fmla="*/ 2147483647 w 2321"/>
                <a:gd name="T77" fmla="*/ 2147483647 h 982"/>
                <a:gd name="T78" fmla="*/ 2147483647 w 2321"/>
                <a:gd name="T79" fmla="*/ 2147483647 h 982"/>
                <a:gd name="T80" fmla="*/ 2147483647 w 2321"/>
                <a:gd name="T81" fmla="*/ 2147483647 h 982"/>
                <a:gd name="T82" fmla="*/ 2147483647 w 2321"/>
                <a:gd name="T83" fmla="*/ 2147483647 h 982"/>
                <a:gd name="T84" fmla="*/ 2147483647 w 2321"/>
                <a:gd name="T85" fmla="*/ 2147483647 h 982"/>
                <a:gd name="T86" fmla="*/ 2147483647 w 2321"/>
                <a:gd name="T87" fmla="*/ 2147483647 h 982"/>
                <a:gd name="T88" fmla="*/ 2147483647 w 2321"/>
                <a:gd name="T89" fmla="*/ 2147483647 h 982"/>
                <a:gd name="T90" fmla="*/ 2147483647 w 2321"/>
                <a:gd name="T91" fmla="*/ 2147483647 h 982"/>
                <a:gd name="T92" fmla="*/ 2147483647 w 2321"/>
                <a:gd name="T93" fmla="*/ 2147483647 h 982"/>
                <a:gd name="T94" fmla="*/ 2147483647 w 2321"/>
                <a:gd name="T95" fmla="*/ 2147483647 h 982"/>
                <a:gd name="T96" fmla="*/ 2147483647 w 2321"/>
                <a:gd name="T97" fmla="*/ 2147483647 h 982"/>
                <a:gd name="T98" fmla="*/ 2147483647 w 2321"/>
                <a:gd name="T99" fmla="*/ 2147483647 h 9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321"/>
                <a:gd name="T151" fmla="*/ 0 h 982"/>
                <a:gd name="T152" fmla="*/ 2321 w 2321"/>
                <a:gd name="T153" fmla="*/ 982 h 9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321" h="982">
                  <a:moveTo>
                    <a:pt x="1165" y="969"/>
                  </a:moveTo>
                  <a:lnTo>
                    <a:pt x="1190" y="966"/>
                  </a:lnTo>
                  <a:lnTo>
                    <a:pt x="1222" y="962"/>
                  </a:lnTo>
                  <a:lnTo>
                    <a:pt x="1254" y="957"/>
                  </a:lnTo>
                  <a:lnTo>
                    <a:pt x="1277" y="952"/>
                  </a:lnTo>
                  <a:lnTo>
                    <a:pt x="1303" y="947"/>
                  </a:lnTo>
                  <a:lnTo>
                    <a:pt x="1329" y="941"/>
                  </a:lnTo>
                  <a:lnTo>
                    <a:pt x="1356" y="935"/>
                  </a:lnTo>
                  <a:lnTo>
                    <a:pt x="1379" y="929"/>
                  </a:lnTo>
                  <a:lnTo>
                    <a:pt x="1406" y="920"/>
                  </a:lnTo>
                  <a:lnTo>
                    <a:pt x="1439" y="912"/>
                  </a:lnTo>
                  <a:lnTo>
                    <a:pt x="1467" y="902"/>
                  </a:lnTo>
                  <a:lnTo>
                    <a:pt x="1494" y="892"/>
                  </a:lnTo>
                  <a:lnTo>
                    <a:pt x="1524" y="882"/>
                  </a:lnTo>
                  <a:lnTo>
                    <a:pt x="1553" y="870"/>
                  </a:lnTo>
                  <a:lnTo>
                    <a:pt x="1580" y="859"/>
                  </a:lnTo>
                  <a:lnTo>
                    <a:pt x="1603" y="846"/>
                  </a:lnTo>
                  <a:lnTo>
                    <a:pt x="1626" y="835"/>
                  </a:lnTo>
                  <a:lnTo>
                    <a:pt x="1649" y="823"/>
                  </a:lnTo>
                  <a:lnTo>
                    <a:pt x="1675" y="811"/>
                  </a:lnTo>
                  <a:lnTo>
                    <a:pt x="1703" y="797"/>
                  </a:lnTo>
                  <a:lnTo>
                    <a:pt x="1728" y="781"/>
                  </a:lnTo>
                  <a:lnTo>
                    <a:pt x="1753" y="766"/>
                  </a:lnTo>
                  <a:lnTo>
                    <a:pt x="1774" y="753"/>
                  </a:lnTo>
                  <a:lnTo>
                    <a:pt x="1812" y="728"/>
                  </a:lnTo>
                  <a:lnTo>
                    <a:pt x="1845" y="705"/>
                  </a:lnTo>
                  <a:lnTo>
                    <a:pt x="1878" y="678"/>
                  </a:lnTo>
                  <a:lnTo>
                    <a:pt x="1911" y="648"/>
                  </a:lnTo>
                  <a:lnTo>
                    <a:pt x="1935" y="625"/>
                  </a:lnTo>
                  <a:lnTo>
                    <a:pt x="1962" y="599"/>
                  </a:lnTo>
                  <a:lnTo>
                    <a:pt x="1991" y="572"/>
                  </a:lnTo>
                  <a:lnTo>
                    <a:pt x="2016" y="545"/>
                  </a:lnTo>
                  <a:lnTo>
                    <a:pt x="2040" y="515"/>
                  </a:lnTo>
                  <a:lnTo>
                    <a:pt x="2070" y="480"/>
                  </a:lnTo>
                  <a:lnTo>
                    <a:pt x="2320" y="597"/>
                  </a:lnTo>
                  <a:lnTo>
                    <a:pt x="2075" y="0"/>
                  </a:lnTo>
                  <a:lnTo>
                    <a:pt x="1282" y="113"/>
                  </a:lnTo>
                  <a:lnTo>
                    <a:pt x="1548" y="235"/>
                  </a:lnTo>
                  <a:lnTo>
                    <a:pt x="1526" y="261"/>
                  </a:lnTo>
                  <a:lnTo>
                    <a:pt x="1502" y="284"/>
                  </a:lnTo>
                  <a:lnTo>
                    <a:pt x="1478" y="307"/>
                  </a:lnTo>
                  <a:lnTo>
                    <a:pt x="1454" y="327"/>
                  </a:lnTo>
                  <a:lnTo>
                    <a:pt x="1434" y="343"/>
                  </a:lnTo>
                  <a:lnTo>
                    <a:pt x="1413" y="361"/>
                  </a:lnTo>
                  <a:lnTo>
                    <a:pt x="1389" y="376"/>
                  </a:lnTo>
                  <a:lnTo>
                    <a:pt x="1362" y="392"/>
                  </a:lnTo>
                  <a:lnTo>
                    <a:pt x="1330" y="410"/>
                  </a:lnTo>
                  <a:lnTo>
                    <a:pt x="1305" y="425"/>
                  </a:lnTo>
                  <a:lnTo>
                    <a:pt x="1282" y="434"/>
                  </a:lnTo>
                  <a:lnTo>
                    <a:pt x="1249" y="449"/>
                  </a:lnTo>
                  <a:lnTo>
                    <a:pt x="1220" y="459"/>
                  </a:lnTo>
                  <a:lnTo>
                    <a:pt x="1194" y="465"/>
                  </a:lnTo>
                  <a:lnTo>
                    <a:pt x="1167" y="473"/>
                  </a:lnTo>
                  <a:lnTo>
                    <a:pt x="1128" y="481"/>
                  </a:lnTo>
                  <a:lnTo>
                    <a:pt x="1090" y="486"/>
                  </a:lnTo>
                  <a:lnTo>
                    <a:pt x="1051" y="489"/>
                  </a:lnTo>
                  <a:lnTo>
                    <a:pt x="995" y="491"/>
                  </a:lnTo>
                  <a:lnTo>
                    <a:pt x="920" y="492"/>
                  </a:lnTo>
                  <a:lnTo>
                    <a:pt x="863" y="486"/>
                  </a:lnTo>
                  <a:lnTo>
                    <a:pt x="812" y="476"/>
                  </a:lnTo>
                  <a:lnTo>
                    <a:pt x="752" y="462"/>
                  </a:lnTo>
                  <a:lnTo>
                    <a:pt x="698" y="444"/>
                  </a:lnTo>
                  <a:lnTo>
                    <a:pt x="645" y="423"/>
                  </a:lnTo>
                  <a:lnTo>
                    <a:pt x="597" y="398"/>
                  </a:lnTo>
                  <a:lnTo>
                    <a:pt x="550" y="364"/>
                  </a:lnTo>
                  <a:lnTo>
                    <a:pt x="0" y="620"/>
                  </a:lnTo>
                  <a:lnTo>
                    <a:pt x="23" y="641"/>
                  </a:lnTo>
                  <a:lnTo>
                    <a:pt x="55" y="666"/>
                  </a:lnTo>
                  <a:lnTo>
                    <a:pt x="81" y="686"/>
                  </a:lnTo>
                  <a:lnTo>
                    <a:pt x="108" y="707"/>
                  </a:lnTo>
                  <a:lnTo>
                    <a:pt x="134" y="727"/>
                  </a:lnTo>
                  <a:lnTo>
                    <a:pt x="165" y="750"/>
                  </a:lnTo>
                  <a:lnTo>
                    <a:pt x="194" y="768"/>
                  </a:lnTo>
                  <a:lnTo>
                    <a:pt x="224" y="785"/>
                  </a:lnTo>
                  <a:lnTo>
                    <a:pt x="257" y="802"/>
                  </a:lnTo>
                  <a:lnTo>
                    <a:pt x="290" y="820"/>
                  </a:lnTo>
                  <a:lnTo>
                    <a:pt x="323" y="838"/>
                  </a:lnTo>
                  <a:lnTo>
                    <a:pt x="354" y="851"/>
                  </a:lnTo>
                  <a:lnTo>
                    <a:pt x="384" y="865"/>
                  </a:lnTo>
                  <a:lnTo>
                    <a:pt x="414" y="877"/>
                  </a:lnTo>
                  <a:lnTo>
                    <a:pt x="453" y="892"/>
                  </a:lnTo>
                  <a:lnTo>
                    <a:pt x="490" y="905"/>
                  </a:lnTo>
                  <a:lnTo>
                    <a:pt x="532" y="918"/>
                  </a:lnTo>
                  <a:lnTo>
                    <a:pt x="564" y="927"/>
                  </a:lnTo>
                  <a:lnTo>
                    <a:pt x="596" y="936"/>
                  </a:lnTo>
                  <a:lnTo>
                    <a:pt x="632" y="945"/>
                  </a:lnTo>
                  <a:lnTo>
                    <a:pt x="666" y="952"/>
                  </a:lnTo>
                  <a:lnTo>
                    <a:pt x="701" y="959"/>
                  </a:lnTo>
                  <a:lnTo>
                    <a:pt x="741" y="965"/>
                  </a:lnTo>
                  <a:lnTo>
                    <a:pt x="781" y="971"/>
                  </a:lnTo>
                  <a:lnTo>
                    <a:pt x="822" y="975"/>
                  </a:lnTo>
                  <a:lnTo>
                    <a:pt x="865" y="978"/>
                  </a:lnTo>
                  <a:lnTo>
                    <a:pt x="897" y="979"/>
                  </a:lnTo>
                  <a:lnTo>
                    <a:pt x="940" y="981"/>
                  </a:lnTo>
                  <a:lnTo>
                    <a:pt x="984" y="981"/>
                  </a:lnTo>
                  <a:lnTo>
                    <a:pt x="1018" y="980"/>
                  </a:lnTo>
                  <a:lnTo>
                    <a:pt x="1055" y="979"/>
                  </a:lnTo>
                  <a:lnTo>
                    <a:pt x="1096" y="977"/>
                  </a:lnTo>
                  <a:lnTo>
                    <a:pt x="1133" y="973"/>
                  </a:lnTo>
                  <a:lnTo>
                    <a:pt x="1165" y="969"/>
                  </a:lnTo>
                </a:path>
              </a:pathLst>
            </a:custGeom>
            <a:solidFill>
              <a:schemeClr val="accent2"/>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fr-CA">
                <a:latin typeface="+mj-lt"/>
              </a:endParaRPr>
            </a:p>
          </p:txBody>
        </p:sp>
        <p:sp>
          <p:nvSpPr>
            <p:cNvPr id="47111" name="Freeform 26"/>
            <p:cNvSpPr>
              <a:spLocks/>
            </p:cNvSpPr>
            <p:nvPr/>
          </p:nvSpPr>
          <p:spPr bwMode="auto">
            <a:xfrm>
              <a:off x="2465388" y="1658938"/>
              <a:ext cx="1865312" cy="2784475"/>
            </a:xfrm>
            <a:custGeom>
              <a:avLst/>
              <a:gdLst>
                <a:gd name="T0" fmla="*/ 2147483647 w 1175"/>
                <a:gd name="T1" fmla="*/ 2147483647 h 1754"/>
                <a:gd name="T2" fmla="*/ 2147483647 w 1175"/>
                <a:gd name="T3" fmla="*/ 2147483647 h 1754"/>
                <a:gd name="T4" fmla="*/ 2147483647 w 1175"/>
                <a:gd name="T5" fmla="*/ 2147483647 h 1754"/>
                <a:gd name="T6" fmla="*/ 2147483647 w 1175"/>
                <a:gd name="T7" fmla="*/ 2147483647 h 1754"/>
                <a:gd name="T8" fmla="*/ 2147483647 w 1175"/>
                <a:gd name="T9" fmla="*/ 2147483647 h 1754"/>
                <a:gd name="T10" fmla="*/ 2147483647 w 1175"/>
                <a:gd name="T11" fmla="*/ 2147483647 h 1754"/>
                <a:gd name="T12" fmla="*/ 2147483647 w 1175"/>
                <a:gd name="T13" fmla="*/ 2147483647 h 1754"/>
                <a:gd name="T14" fmla="*/ 2147483647 w 1175"/>
                <a:gd name="T15" fmla="*/ 2147483647 h 1754"/>
                <a:gd name="T16" fmla="*/ 2147483647 w 1175"/>
                <a:gd name="T17" fmla="*/ 2147483647 h 1754"/>
                <a:gd name="T18" fmla="*/ 2147483647 w 1175"/>
                <a:gd name="T19" fmla="*/ 2147483647 h 1754"/>
                <a:gd name="T20" fmla="*/ 2147483647 w 1175"/>
                <a:gd name="T21" fmla="*/ 2147483647 h 1754"/>
                <a:gd name="T22" fmla="*/ 2147483647 w 1175"/>
                <a:gd name="T23" fmla="*/ 2147483647 h 1754"/>
                <a:gd name="T24" fmla="*/ 2147483647 w 1175"/>
                <a:gd name="T25" fmla="*/ 2147483647 h 1754"/>
                <a:gd name="T26" fmla="*/ 2147483647 w 1175"/>
                <a:gd name="T27" fmla="*/ 2147483647 h 1754"/>
                <a:gd name="T28" fmla="*/ 2147483647 w 1175"/>
                <a:gd name="T29" fmla="*/ 2147483647 h 1754"/>
                <a:gd name="T30" fmla="*/ 2147483647 w 1175"/>
                <a:gd name="T31" fmla="*/ 2147483647 h 1754"/>
                <a:gd name="T32" fmla="*/ 2147483647 w 1175"/>
                <a:gd name="T33" fmla="*/ 2147483647 h 1754"/>
                <a:gd name="T34" fmla="*/ 2147483647 w 1175"/>
                <a:gd name="T35" fmla="*/ 2147483647 h 1754"/>
                <a:gd name="T36" fmla="*/ 2147483647 w 1175"/>
                <a:gd name="T37" fmla="*/ 2147483647 h 1754"/>
                <a:gd name="T38" fmla="*/ 2147483647 w 1175"/>
                <a:gd name="T39" fmla="*/ 2147483647 h 1754"/>
                <a:gd name="T40" fmla="*/ 2147483647 w 1175"/>
                <a:gd name="T41" fmla="*/ 2147483647 h 1754"/>
                <a:gd name="T42" fmla="*/ 2147483647 w 1175"/>
                <a:gd name="T43" fmla="*/ 2147483647 h 1754"/>
                <a:gd name="T44" fmla="*/ 2147483647 w 1175"/>
                <a:gd name="T45" fmla="*/ 2147483647 h 1754"/>
                <a:gd name="T46" fmla="*/ 2147483647 w 1175"/>
                <a:gd name="T47" fmla="*/ 2147483647 h 1754"/>
                <a:gd name="T48" fmla="*/ 2147483647 w 1175"/>
                <a:gd name="T49" fmla="*/ 2147483647 h 1754"/>
                <a:gd name="T50" fmla="*/ 2147483647 w 1175"/>
                <a:gd name="T51" fmla="*/ 2147483647 h 1754"/>
                <a:gd name="T52" fmla="*/ 2147483647 w 1175"/>
                <a:gd name="T53" fmla="*/ 2147483647 h 1754"/>
                <a:gd name="T54" fmla="*/ 2147483647 w 1175"/>
                <a:gd name="T55" fmla="*/ 2147483647 h 1754"/>
                <a:gd name="T56" fmla="*/ 2147483647 w 1175"/>
                <a:gd name="T57" fmla="*/ 2147483647 h 1754"/>
                <a:gd name="T58" fmla="*/ 2147483647 w 1175"/>
                <a:gd name="T59" fmla="*/ 2147483647 h 1754"/>
                <a:gd name="T60" fmla="*/ 2147483647 w 1175"/>
                <a:gd name="T61" fmla="*/ 2147483647 h 1754"/>
                <a:gd name="T62" fmla="*/ 2147483647 w 1175"/>
                <a:gd name="T63" fmla="*/ 2147483647 h 1754"/>
                <a:gd name="T64" fmla="*/ 2147483647 w 1175"/>
                <a:gd name="T65" fmla="*/ 2147483647 h 1754"/>
                <a:gd name="T66" fmla="*/ 2147483647 w 1175"/>
                <a:gd name="T67" fmla="*/ 2147483647 h 1754"/>
                <a:gd name="T68" fmla="*/ 2147483647 w 1175"/>
                <a:gd name="T69" fmla="*/ 2147483647 h 1754"/>
                <a:gd name="T70" fmla="*/ 2147483647 w 1175"/>
                <a:gd name="T71" fmla="*/ 2147483647 h 1754"/>
                <a:gd name="T72" fmla="*/ 2147483647 w 1175"/>
                <a:gd name="T73" fmla="*/ 2147483647 h 1754"/>
                <a:gd name="T74" fmla="*/ 2147483647 w 1175"/>
                <a:gd name="T75" fmla="*/ 2147483647 h 1754"/>
                <a:gd name="T76" fmla="*/ 2147483647 w 1175"/>
                <a:gd name="T77" fmla="*/ 2147483647 h 1754"/>
                <a:gd name="T78" fmla="*/ 2147483647 w 1175"/>
                <a:gd name="T79" fmla="*/ 2147483647 h 1754"/>
                <a:gd name="T80" fmla="*/ 2147483647 w 1175"/>
                <a:gd name="T81" fmla="*/ 2147483647 h 1754"/>
                <a:gd name="T82" fmla="*/ 2147483647 w 1175"/>
                <a:gd name="T83" fmla="*/ 2147483647 h 1754"/>
                <a:gd name="T84" fmla="*/ 2147483647 w 1175"/>
                <a:gd name="T85" fmla="*/ 2147483647 h 1754"/>
                <a:gd name="T86" fmla="*/ 2147483647 w 1175"/>
                <a:gd name="T87" fmla="*/ 2147483647 h 1754"/>
                <a:gd name="T88" fmla="*/ 2147483647 w 1175"/>
                <a:gd name="T89" fmla="*/ 2147483647 h 1754"/>
                <a:gd name="T90" fmla="*/ 2147483647 w 1175"/>
                <a:gd name="T91" fmla="*/ 2147483647 h 17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75"/>
                <a:gd name="T139" fmla="*/ 0 h 1754"/>
                <a:gd name="T140" fmla="*/ 1175 w 1175"/>
                <a:gd name="T141" fmla="*/ 1754 h 17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75" h="1754">
                  <a:moveTo>
                    <a:pt x="1174" y="0"/>
                  </a:moveTo>
                  <a:lnTo>
                    <a:pt x="1149" y="3"/>
                  </a:lnTo>
                  <a:lnTo>
                    <a:pt x="1123" y="6"/>
                  </a:lnTo>
                  <a:lnTo>
                    <a:pt x="1089" y="13"/>
                  </a:lnTo>
                  <a:lnTo>
                    <a:pt x="1064" y="17"/>
                  </a:lnTo>
                  <a:lnTo>
                    <a:pt x="1037" y="24"/>
                  </a:lnTo>
                  <a:lnTo>
                    <a:pt x="1012" y="30"/>
                  </a:lnTo>
                  <a:lnTo>
                    <a:pt x="985" y="35"/>
                  </a:lnTo>
                  <a:lnTo>
                    <a:pt x="960" y="42"/>
                  </a:lnTo>
                  <a:lnTo>
                    <a:pt x="935" y="50"/>
                  </a:lnTo>
                  <a:lnTo>
                    <a:pt x="903" y="60"/>
                  </a:lnTo>
                  <a:lnTo>
                    <a:pt x="875" y="70"/>
                  </a:lnTo>
                  <a:lnTo>
                    <a:pt x="847" y="79"/>
                  </a:lnTo>
                  <a:lnTo>
                    <a:pt x="818" y="90"/>
                  </a:lnTo>
                  <a:lnTo>
                    <a:pt x="789" y="102"/>
                  </a:lnTo>
                  <a:lnTo>
                    <a:pt x="763" y="112"/>
                  </a:lnTo>
                  <a:lnTo>
                    <a:pt x="738" y="124"/>
                  </a:lnTo>
                  <a:lnTo>
                    <a:pt x="715" y="135"/>
                  </a:lnTo>
                  <a:lnTo>
                    <a:pt x="692" y="148"/>
                  </a:lnTo>
                  <a:lnTo>
                    <a:pt x="666" y="160"/>
                  </a:lnTo>
                  <a:lnTo>
                    <a:pt x="639" y="175"/>
                  </a:lnTo>
                  <a:lnTo>
                    <a:pt x="614" y="191"/>
                  </a:lnTo>
                  <a:lnTo>
                    <a:pt x="590" y="206"/>
                  </a:lnTo>
                  <a:lnTo>
                    <a:pt x="567" y="219"/>
                  </a:lnTo>
                  <a:lnTo>
                    <a:pt x="530" y="243"/>
                  </a:lnTo>
                  <a:lnTo>
                    <a:pt x="494" y="272"/>
                  </a:lnTo>
                  <a:lnTo>
                    <a:pt x="465" y="294"/>
                  </a:lnTo>
                  <a:lnTo>
                    <a:pt x="430" y="325"/>
                  </a:lnTo>
                  <a:lnTo>
                    <a:pt x="406" y="347"/>
                  </a:lnTo>
                  <a:lnTo>
                    <a:pt x="380" y="373"/>
                  </a:lnTo>
                  <a:lnTo>
                    <a:pt x="351" y="402"/>
                  </a:lnTo>
                  <a:lnTo>
                    <a:pt x="327" y="429"/>
                  </a:lnTo>
                  <a:lnTo>
                    <a:pt x="304" y="461"/>
                  </a:lnTo>
                  <a:lnTo>
                    <a:pt x="278" y="491"/>
                  </a:lnTo>
                  <a:lnTo>
                    <a:pt x="254" y="523"/>
                  </a:lnTo>
                  <a:lnTo>
                    <a:pt x="234" y="550"/>
                  </a:lnTo>
                  <a:lnTo>
                    <a:pt x="216" y="584"/>
                  </a:lnTo>
                  <a:lnTo>
                    <a:pt x="197" y="618"/>
                  </a:lnTo>
                  <a:lnTo>
                    <a:pt x="181" y="652"/>
                  </a:lnTo>
                  <a:lnTo>
                    <a:pt x="165" y="690"/>
                  </a:lnTo>
                  <a:lnTo>
                    <a:pt x="145" y="737"/>
                  </a:lnTo>
                  <a:lnTo>
                    <a:pt x="132" y="779"/>
                  </a:lnTo>
                  <a:lnTo>
                    <a:pt x="119" y="823"/>
                  </a:lnTo>
                  <a:lnTo>
                    <a:pt x="112" y="865"/>
                  </a:lnTo>
                  <a:lnTo>
                    <a:pt x="103" y="916"/>
                  </a:lnTo>
                  <a:lnTo>
                    <a:pt x="96" y="978"/>
                  </a:lnTo>
                  <a:lnTo>
                    <a:pt x="95" y="1026"/>
                  </a:lnTo>
                  <a:lnTo>
                    <a:pt x="96" y="1075"/>
                  </a:lnTo>
                  <a:lnTo>
                    <a:pt x="101" y="1122"/>
                  </a:lnTo>
                  <a:lnTo>
                    <a:pt x="108" y="1165"/>
                  </a:lnTo>
                  <a:lnTo>
                    <a:pt x="115" y="1209"/>
                  </a:lnTo>
                  <a:lnTo>
                    <a:pt x="127" y="1255"/>
                  </a:lnTo>
                  <a:lnTo>
                    <a:pt x="142" y="1304"/>
                  </a:lnTo>
                  <a:lnTo>
                    <a:pt x="162" y="1355"/>
                  </a:lnTo>
                  <a:lnTo>
                    <a:pt x="182" y="1403"/>
                  </a:lnTo>
                  <a:lnTo>
                    <a:pt x="205" y="1448"/>
                  </a:lnTo>
                  <a:lnTo>
                    <a:pt x="232" y="1494"/>
                  </a:lnTo>
                  <a:lnTo>
                    <a:pt x="264" y="1537"/>
                  </a:lnTo>
                  <a:lnTo>
                    <a:pt x="0" y="1657"/>
                  </a:lnTo>
                  <a:lnTo>
                    <a:pt x="805" y="1753"/>
                  </a:lnTo>
                  <a:lnTo>
                    <a:pt x="1101" y="1156"/>
                  </a:lnTo>
                  <a:lnTo>
                    <a:pt x="792" y="1289"/>
                  </a:lnTo>
                  <a:lnTo>
                    <a:pt x="762" y="1250"/>
                  </a:lnTo>
                  <a:lnTo>
                    <a:pt x="743" y="1216"/>
                  </a:lnTo>
                  <a:lnTo>
                    <a:pt x="726" y="1182"/>
                  </a:lnTo>
                  <a:lnTo>
                    <a:pt x="714" y="1146"/>
                  </a:lnTo>
                  <a:lnTo>
                    <a:pt x="706" y="1112"/>
                  </a:lnTo>
                  <a:lnTo>
                    <a:pt x="703" y="1078"/>
                  </a:lnTo>
                  <a:lnTo>
                    <a:pt x="699" y="1045"/>
                  </a:lnTo>
                  <a:lnTo>
                    <a:pt x="699" y="1011"/>
                  </a:lnTo>
                  <a:lnTo>
                    <a:pt x="702" y="973"/>
                  </a:lnTo>
                  <a:lnTo>
                    <a:pt x="707" y="934"/>
                  </a:lnTo>
                  <a:lnTo>
                    <a:pt x="718" y="891"/>
                  </a:lnTo>
                  <a:lnTo>
                    <a:pt x="730" y="857"/>
                  </a:lnTo>
                  <a:lnTo>
                    <a:pt x="748" y="818"/>
                  </a:lnTo>
                  <a:lnTo>
                    <a:pt x="764" y="785"/>
                  </a:lnTo>
                  <a:lnTo>
                    <a:pt x="787" y="754"/>
                  </a:lnTo>
                  <a:lnTo>
                    <a:pt x="805" y="729"/>
                  </a:lnTo>
                  <a:lnTo>
                    <a:pt x="823" y="708"/>
                  </a:lnTo>
                  <a:lnTo>
                    <a:pt x="842" y="687"/>
                  </a:lnTo>
                  <a:lnTo>
                    <a:pt x="863" y="667"/>
                  </a:lnTo>
                  <a:lnTo>
                    <a:pt x="887" y="646"/>
                  </a:lnTo>
                  <a:lnTo>
                    <a:pt x="907" y="631"/>
                  </a:lnTo>
                  <a:lnTo>
                    <a:pt x="929" y="611"/>
                  </a:lnTo>
                  <a:lnTo>
                    <a:pt x="952" y="596"/>
                  </a:lnTo>
                  <a:lnTo>
                    <a:pt x="977" y="580"/>
                  </a:lnTo>
                  <a:lnTo>
                    <a:pt x="1009" y="563"/>
                  </a:lnTo>
                  <a:lnTo>
                    <a:pt x="1036" y="549"/>
                  </a:lnTo>
                  <a:lnTo>
                    <a:pt x="1058" y="539"/>
                  </a:lnTo>
                  <a:lnTo>
                    <a:pt x="1092" y="524"/>
                  </a:lnTo>
                  <a:lnTo>
                    <a:pt x="1123" y="514"/>
                  </a:lnTo>
                  <a:lnTo>
                    <a:pt x="1174" y="502"/>
                  </a:lnTo>
                  <a:lnTo>
                    <a:pt x="1174" y="0"/>
                  </a:lnTo>
                </a:path>
              </a:pathLst>
            </a:custGeom>
            <a:solidFill>
              <a:srgbClr val="008000"/>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fr-CA">
                <a:latin typeface="+mj-lt"/>
              </a:endParaRPr>
            </a:p>
          </p:txBody>
        </p:sp>
        <p:sp>
          <p:nvSpPr>
            <p:cNvPr id="47112" name="Freeform 27"/>
            <p:cNvSpPr>
              <a:spLocks/>
            </p:cNvSpPr>
            <p:nvPr/>
          </p:nvSpPr>
          <p:spPr bwMode="auto">
            <a:xfrm>
              <a:off x="3910013" y="1279525"/>
              <a:ext cx="2774950" cy="2520950"/>
            </a:xfrm>
            <a:custGeom>
              <a:avLst/>
              <a:gdLst>
                <a:gd name="T0" fmla="*/ 2147483647 w 1748"/>
                <a:gd name="T1" fmla="*/ 2147483647 h 1588"/>
                <a:gd name="T2" fmla="*/ 2147483647 w 1748"/>
                <a:gd name="T3" fmla="*/ 2147483647 h 1588"/>
                <a:gd name="T4" fmla="*/ 2147483647 w 1748"/>
                <a:gd name="T5" fmla="*/ 2147483647 h 1588"/>
                <a:gd name="T6" fmla="*/ 2147483647 w 1748"/>
                <a:gd name="T7" fmla="*/ 2147483647 h 1588"/>
                <a:gd name="T8" fmla="*/ 2147483647 w 1748"/>
                <a:gd name="T9" fmla="*/ 2147483647 h 1588"/>
                <a:gd name="T10" fmla="*/ 2147483647 w 1748"/>
                <a:gd name="T11" fmla="*/ 2147483647 h 1588"/>
                <a:gd name="T12" fmla="*/ 2147483647 w 1748"/>
                <a:gd name="T13" fmla="*/ 2147483647 h 1588"/>
                <a:gd name="T14" fmla="*/ 2147483647 w 1748"/>
                <a:gd name="T15" fmla="*/ 2147483647 h 1588"/>
                <a:gd name="T16" fmla="*/ 2147483647 w 1748"/>
                <a:gd name="T17" fmla="*/ 2147483647 h 1588"/>
                <a:gd name="T18" fmla="*/ 2147483647 w 1748"/>
                <a:gd name="T19" fmla="*/ 2147483647 h 1588"/>
                <a:gd name="T20" fmla="*/ 2147483647 w 1748"/>
                <a:gd name="T21" fmla="*/ 2147483647 h 1588"/>
                <a:gd name="T22" fmla="*/ 2147483647 w 1748"/>
                <a:gd name="T23" fmla="*/ 2147483647 h 1588"/>
                <a:gd name="T24" fmla="*/ 2147483647 w 1748"/>
                <a:gd name="T25" fmla="*/ 2147483647 h 1588"/>
                <a:gd name="T26" fmla="*/ 2147483647 w 1748"/>
                <a:gd name="T27" fmla="*/ 2147483647 h 1588"/>
                <a:gd name="T28" fmla="*/ 2147483647 w 1748"/>
                <a:gd name="T29" fmla="*/ 2147483647 h 1588"/>
                <a:gd name="T30" fmla="*/ 2147483647 w 1748"/>
                <a:gd name="T31" fmla="*/ 2147483647 h 1588"/>
                <a:gd name="T32" fmla="*/ 2147483647 w 1748"/>
                <a:gd name="T33" fmla="*/ 2147483647 h 1588"/>
                <a:gd name="T34" fmla="*/ 2147483647 w 1748"/>
                <a:gd name="T35" fmla="*/ 2147483647 h 1588"/>
                <a:gd name="T36" fmla="*/ 2147483647 w 1748"/>
                <a:gd name="T37" fmla="*/ 2147483647 h 1588"/>
                <a:gd name="T38" fmla="*/ 2147483647 w 1748"/>
                <a:gd name="T39" fmla="*/ 2147483647 h 1588"/>
                <a:gd name="T40" fmla="*/ 2147483647 w 1748"/>
                <a:gd name="T41" fmla="*/ 2147483647 h 1588"/>
                <a:gd name="T42" fmla="*/ 2147483647 w 1748"/>
                <a:gd name="T43" fmla="*/ 2147483647 h 1588"/>
                <a:gd name="T44" fmla="*/ 2147483647 w 1748"/>
                <a:gd name="T45" fmla="*/ 2147483647 h 1588"/>
                <a:gd name="T46" fmla="*/ 2147483647 w 1748"/>
                <a:gd name="T47" fmla="*/ 2147483647 h 1588"/>
                <a:gd name="T48" fmla="*/ 2147483647 w 1748"/>
                <a:gd name="T49" fmla="*/ 2147483647 h 1588"/>
                <a:gd name="T50" fmla="*/ 2147483647 w 1748"/>
                <a:gd name="T51" fmla="*/ 2147483647 h 1588"/>
                <a:gd name="T52" fmla="*/ 2147483647 w 1748"/>
                <a:gd name="T53" fmla="*/ 2147483647 h 1588"/>
                <a:gd name="T54" fmla="*/ 2147483647 w 1748"/>
                <a:gd name="T55" fmla="*/ 2147483647 h 1588"/>
                <a:gd name="T56" fmla="*/ 2147483647 w 1748"/>
                <a:gd name="T57" fmla="*/ 2147483647 h 1588"/>
                <a:gd name="T58" fmla="*/ 2147483647 w 1748"/>
                <a:gd name="T59" fmla="*/ 2147483647 h 1588"/>
                <a:gd name="T60" fmla="*/ 2147483647 w 1748"/>
                <a:gd name="T61" fmla="*/ 2147483647 h 1588"/>
                <a:gd name="T62" fmla="*/ 2147483647 w 1748"/>
                <a:gd name="T63" fmla="*/ 2147483647 h 1588"/>
                <a:gd name="T64" fmla="*/ 2147483647 w 1748"/>
                <a:gd name="T65" fmla="*/ 2147483647 h 1588"/>
                <a:gd name="T66" fmla="*/ 2147483647 w 1748"/>
                <a:gd name="T67" fmla="*/ 2147483647 h 1588"/>
                <a:gd name="T68" fmla="*/ 2147483647 w 1748"/>
                <a:gd name="T69" fmla="*/ 2147483647 h 1588"/>
                <a:gd name="T70" fmla="*/ 2147483647 w 1748"/>
                <a:gd name="T71" fmla="*/ 2147483647 h 1588"/>
                <a:gd name="T72" fmla="*/ 2147483647 w 1748"/>
                <a:gd name="T73" fmla="*/ 2147483647 h 1588"/>
                <a:gd name="T74" fmla="*/ 2147483647 w 1748"/>
                <a:gd name="T75" fmla="*/ 2147483647 h 1588"/>
                <a:gd name="T76" fmla="*/ 2147483647 w 1748"/>
                <a:gd name="T77" fmla="*/ 2147483647 h 1588"/>
                <a:gd name="T78" fmla="*/ 2147483647 w 1748"/>
                <a:gd name="T79" fmla="*/ 2147483647 h 1588"/>
                <a:gd name="T80" fmla="*/ 2147483647 w 1748"/>
                <a:gd name="T81" fmla="*/ 2147483647 h 1588"/>
                <a:gd name="T82" fmla="*/ 2147483647 w 1748"/>
                <a:gd name="T83" fmla="*/ 2147483647 h 1588"/>
                <a:gd name="T84" fmla="*/ 2147483647 w 1748"/>
                <a:gd name="T85" fmla="*/ 2147483647 h 1588"/>
                <a:gd name="T86" fmla="*/ 2147483647 w 1748"/>
                <a:gd name="T87" fmla="*/ 2147483647 h 1588"/>
                <a:gd name="T88" fmla="*/ 2147483647 w 1748"/>
                <a:gd name="T89" fmla="*/ 0 h 1588"/>
                <a:gd name="T90" fmla="*/ 2147483647 w 1748"/>
                <a:gd name="T91" fmla="*/ 2147483647 h 1588"/>
                <a:gd name="T92" fmla="*/ 2147483647 w 1748"/>
                <a:gd name="T93" fmla="*/ 2147483647 h 1588"/>
                <a:gd name="T94" fmla="*/ 2147483647 w 1748"/>
                <a:gd name="T95" fmla="*/ 2147483647 h 15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48"/>
                <a:gd name="T145" fmla="*/ 0 h 1588"/>
                <a:gd name="T146" fmla="*/ 1748 w 1748"/>
                <a:gd name="T147" fmla="*/ 1588 h 15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48" h="1588">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1"/>
                  </a:lnTo>
                  <a:lnTo>
                    <a:pt x="991" y="311"/>
                  </a:lnTo>
                  <a:lnTo>
                    <a:pt x="1022" y="322"/>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4"/>
                  </a:lnTo>
                  <a:lnTo>
                    <a:pt x="1377" y="525"/>
                  </a:lnTo>
                  <a:lnTo>
                    <a:pt x="1411" y="556"/>
                  </a:lnTo>
                  <a:lnTo>
                    <a:pt x="1434" y="580"/>
                  </a:lnTo>
                  <a:lnTo>
                    <a:pt x="1461" y="606"/>
                  </a:lnTo>
                  <a:lnTo>
                    <a:pt x="1490" y="635"/>
                  </a:lnTo>
                  <a:lnTo>
                    <a:pt x="1514" y="663"/>
                  </a:lnTo>
                  <a:lnTo>
                    <a:pt x="1538" y="694"/>
                  </a:lnTo>
                  <a:lnTo>
                    <a:pt x="1563" y="723"/>
                  </a:lnTo>
                  <a:lnTo>
                    <a:pt x="1586" y="755"/>
                  </a:lnTo>
                  <a:lnTo>
                    <a:pt x="1607" y="783"/>
                  </a:lnTo>
                  <a:lnTo>
                    <a:pt x="1627" y="817"/>
                  </a:lnTo>
                  <a:lnTo>
                    <a:pt x="1645" y="850"/>
                  </a:lnTo>
                  <a:lnTo>
                    <a:pt x="1661" y="885"/>
                  </a:lnTo>
                  <a:lnTo>
                    <a:pt x="1676" y="921"/>
                  </a:lnTo>
                  <a:lnTo>
                    <a:pt x="1696" y="968"/>
                  </a:lnTo>
                  <a:lnTo>
                    <a:pt x="1710" y="1011"/>
                  </a:lnTo>
                  <a:lnTo>
                    <a:pt x="1723" y="1055"/>
                  </a:lnTo>
                  <a:lnTo>
                    <a:pt x="1730" y="1097"/>
                  </a:lnTo>
                  <a:lnTo>
                    <a:pt x="1739" y="1147"/>
                  </a:lnTo>
                  <a:lnTo>
                    <a:pt x="1746" y="1211"/>
                  </a:lnTo>
                  <a:lnTo>
                    <a:pt x="1747" y="1259"/>
                  </a:lnTo>
                  <a:lnTo>
                    <a:pt x="1746" y="1306"/>
                  </a:lnTo>
                  <a:lnTo>
                    <a:pt x="1740" y="1353"/>
                  </a:lnTo>
                  <a:lnTo>
                    <a:pt x="1734" y="1396"/>
                  </a:lnTo>
                  <a:lnTo>
                    <a:pt x="1727" y="1441"/>
                  </a:lnTo>
                  <a:lnTo>
                    <a:pt x="1715" y="1487"/>
                  </a:lnTo>
                  <a:lnTo>
                    <a:pt x="1699" y="1536"/>
                  </a:lnTo>
                  <a:lnTo>
                    <a:pt x="1679" y="1587"/>
                  </a:lnTo>
                  <a:lnTo>
                    <a:pt x="1565" y="1300"/>
                  </a:lnTo>
                  <a:lnTo>
                    <a:pt x="1128" y="1361"/>
                  </a:lnTo>
                  <a:lnTo>
                    <a:pt x="1139" y="1309"/>
                  </a:lnTo>
                  <a:lnTo>
                    <a:pt x="1143" y="1278"/>
                  </a:lnTo>
                  <a:lnTo>
                    <a:pt x="1143" y="1244"/>
                  </a:lnTo>
                  <a:lnTo>
                    <a:pt x="1140" y="1204"/>
                  </a:lnTo>
                  <a:lnTo>
                    <a:pt x="1133" y="1166"/>
                  </a:lnTo>
                  <a:lnTo>
                    <a:pt x="1123" y="1123"/>
                  </a:lnTo>
                  <a:lnTo>
                    <a:pt x="1111" y="1089"/>
                  </a:lnTo>
                  <a:lnTo>
                    <a:pt x="1092" y="1051"/>
                  </a:lnTo>
                  <a:lnTo>
                    <a:pt x="1075" y="1018"/>
                  </a:lnTo>
                  <a:lnTo>
                    <a:pt x="1054" y="985"/>
                  </a:lnTo>
                  <a:lnTo>
                    <a:pt x="1035" y="961"/>
                  </a:lnTo>
                  <a:lnTo>
                    <a:pt x="1017" y="939"/>
                  </a:lnTo>
                  <a:lnTo>
                    <a:pt x="998" y="919"/>
                  </a:lnTo>
                  <a:lnTo>
                    <a:pt x="978" y="899"/>
                  </a:lnTo>
                  <a:lnTo>
                    <a:pt x="954" y="878"/>
                  </a:lnTo>
                  <a:lnTo>
                    <a:pt x="934" y="863"/>
                  </a:lnTo>
                  <a:lnTo>
                    <a:pt x="911" y="845"/>
                  </a:lnTo>
                  <a:lnTo>
                    <a:pt x="889" y="829"/>
                  </a:lnTo>
                  <a:lnTo>
                    <a:pt x="862" y="813"/>
                  </a:lnTo>
                  <a:lnTo>
                    <a:pt x="830" y="797"/>
                  </a:lnTo>
                  <a:lnTo>
                    <a:pt x="804" y="782"/>
                  </a:lnTo>
                  <a:lnTo>
                    <a:pt x="781" y="772"/>
                  </a:lnTo>
                  <a:lnTo>
                    <a:pt x="749" y="756"/>
                  </a:lnTo>
                  <a:lnTo>
                    <a:pt x="720" y="747"/>
                  </a:lnTo>
                  <a:lnTo>
                    <a:pt x="694" y="740"/>
                  </a:lnTo>
                  <a:lnTo>
                    <a:pt x="667" y="732"/>
                  </a:lnTo>
                  <a:lnTo>
                    <a:pt x="627" y="725"/>
                  </a:lnTo>
                  <a:lnTo>
                    <a:pt x="589" y="720"/>
                  </a:lnTo>
                  <a:lnTo>
                    <a:pt x="551" y="716"/>
                  </a:lnTo>
                  <a:lnTo>
                    <a:pt x="513" y="714"/>
                  </a:lnTo>
                  <a:lnTo>
                    <a:pt x="492" y="713"/>
                  </a:lnTo>
                  <a:lnTo>
                    <a:pt x="492" y="972"/>
                  </a:lnTo>
                  <a:lnTo>
                    <a:pt x="0" y="493"/>
                  </a:lnTo>
                  <a:lnTo>
                    <a:pt x="491" y="0"/>
                  </a:lnTo>
                  <a:lnTo>
                    <a:pt x="491" y="222"/>
                  </a:lnTo>
                  <a:lnTo>
                    <a:pt x="517" y="223"/>
                  </a:lnTo>
                  <a:lnTo>
                    <a:pt x="555" y="224"/>
                  </a:lnTo>
                  <a:lnTo>
                    <a:pt x="595" y="226"/>
                  </a:lnTo>
                  <a:lnTo>
                    <a:pt x="633" y="229"/>
                  </a:lnTo>
                  <a:lnTo>
                    <a:pt x="665" y="233"/>
                  </a:lnTo>
                </a:path>
              </a:pathLst>
            </a:custGeom>
            <a:solidFill>
              <a:schemeClr val="accent2"/>
            </a:solid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fr-CA">
                <a:latin typeface="+mj-lt"/>
              </a:endParaRPr>
            </a:p>
          </p:txBody>
        </p:sp>
        <p:sp>
          <p:nvSpPr>
            <p:cNvPr id="47113" name="Rectangle 30"/>
            <p:cNvSpPr>
              <a:spLocks noChangeArrowheads="1"/>
            </p:cNvSpPr>
            <p:nvPr/>
          </p:nvSpPr>
          <p:spPr bwMode="auto">
            <a:xfrm>
              <a:off x="6691896" y="2170742"/>
              <a:ext cx="2357067" cy="132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80000"/>
                </a:lnSpc>
              </a:pPr>
              <a:r>
                <a:rPr lang="fr-CA" altLang="fr-FR" sz="2000" dirty="0">
                  <a:latin typeface="+mj-lt"/>
                </a:rPr>
                <a:t>Temps requis pour</a:t>
              </a:r>
            </a:p>
            <a:p>
              <a:pPr>
                <a:lnSpc>
                  <a:spcPct val="80000"/>
                </a:lnSpc>
              </a:pPr>
              <a:r>
                <a:rPr lang="fr-CA" altLang="fr-FR" sz="2000" dirty="0">
                  <a:latin typeface="+mj-lt"/>
                </a:rPr>
                <a:t>diagnostiquer le symptôme</a:t>
              </a:r>
            </a:p>
            <a:p>
              <a:pPr>
                <a:lnSpc>
                  <a:spcPct val="80000"/>
                </a:lnSpc>
              </a:pPr>
              <a:r>
                <a:rPr lang="fr-CA" altLang="fr-FR" sz="2000" dirty="0">
                  <a:latin typeface="+mj-lt"/>
                </a:rPr>
                <a:t>et déterminer la cause</a:t>
              </a:r>
            </a:p>
          </p:txBody>
        </p:sp>
        <p:sp>
          <p:nvSpPr>
            <p:cNvPr id="47114" name="Rectangle 32"/>
            <p:cNvSpPr>
              <a:spLocks noChangeArrowheads="1"/>
            </p:cNvSpPr>
            <p:nvPr/>
          </p:nvSpPr>
          <p:spPr bwMode="auto">
            <a:xfrm>
              <a:off x="-56748" y="2293853"/>
              <a:ext cx="2593020" cy="108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lnSpc>
                  <a:spcPct val="80000"/>
                </a:lnSpc>
              </a:pPr>
              <a:r>
                <a:rPr lang="fr-CA" altLang="fr-FR" sz="2000" dirty="0">
                  <a:latin typeface="+mj-lt"/>
                </a:rPr>
                <a:t>Temps requis pour</a:t>
              </a:r>
            </a:p>
            <a:p>
              <a:pPr algn="r">
                <a:lnSpc>
                  <a:spcPct val="80000"/>
                </a:lnSpc>
              </a:pPr>
              <a:r>
                <a:rPr lang="fr-CA" altLang="fr-FR" sz="2000" dirty="0">
                  <a:latin typeface="+mj-lt"/>
                </a:rPr>
                <a:t>corriger l’erreur et conduire</a:t>
              </a:r>
            </a:p>
            <a:p>
              <a:pPr algn="r">
                <a:lnSpc>
                  <a:spcPct val="80000"/>
                </a:lnSpc>
              </a:pPr>
              <a:r>
                <a:rPr lang="fr-CA" altLang="fr-FR" sz="2000" dirty="0">
                  <a:latin typeface="+mj-lt"/>
                </a:rPr>
                <a:t>des tests de régression</a:t>
              </a: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custDataLst>
              <p:tags r:id="rId1"/>
            </p:custDataLst>
          </p:nvPr>
        </p:nvSpPr>
        <p:spPr/>
        <p:txBody>
          <a:bodyPr>
            <a:normAutofit fontScale="90000"/>
          </a:bodyPr>
          <a:lstStyle/>
          <a:p>
            <a:r>
              <a:rPr lang="fr-CA" altLang="fr-FR" dirty="0"/>
              <a:t>Débogage - Symptôme et cause</a:t>
            </a:r>
            <a:endParaRPr lang="en-US" altLang="fr-FR" dirty="0"/>
          </a:p>
        </p:txBody>
      </p:sp>
      <p:sp>
        <p:nvSpPr>
          <p:cNvPr id="4" name="Espace réservé du contenu 3">
            <a:extLst>
              <a:ext uri="{FF2B5EF4-FFF2-40B4-BE49-F238E27FC236}">
                <a16:creationId xmlns:a16="http://schemas.microsoft.com/office/drawing/2014/main" id="{2EC032A8-F026-4BB7-898E-9BE8F3F2EF04}"/>
              </a:ext>
            </a:extLst>
          </p:cNvPr>
          <p:cNvSpPr>
            <a:spLocks noGrp="1"/>
          </p:cNvSpPr>
          <p:nvPr>
            <p:ph idx="1"/>
            <p:custDataLst>
              <p:tags r:id="rId2"/>
            </p:custDataLst>
          </p:nvPr>
        </p:nvSpPr>
        <p:spPr/>
        <p:txBody>
          <a:bodyPr>
            <a:normAutofit/>
          </a:bodyPr>
          <a:lstStyle/>
          <a:p>
            <a:r>
              <a:rPr lang="fr-CA" altLang="fr-FR" dirty="0"/>
              <a:t>Le symptôme peut </a:t>
            </a:r>
          </a:p>
          <a:p>
            <a:pPr lvl="1"/>
            <a:r>
              <a:rPr lang="fr-CA" altLang="fr-FR" dirty="0"/>
              <a:t>être intermittent</a:t>
            </a:r>
          </a:p>
          <a:p>
            <a:pPr lvl="1"/>
            <a:r>
              <a:rPr lang="fr-CA" altLang="fr-FR" dirty="0"/>
              <a:t>disparaître quand un autre problème est fixé</a:t>
            </a:r>
          </a:p>
          <a:p>
            <a:r>
              <a:rPr lang="fr-CA" altLang="fr-FR" dirty="0"/>
              <a:t>La cause peut être due </a:t>
            </a:r>
          </a:p>
          <a:p>
            <a:pPr lvl="1"/>
            <a:r>
              <a:rPr lang="fr-CA" altLang="fr-FR" dirty="0"/>
              <a:t>à </a:t>
            </a:r>
            <a:r>
              <a:rPr lang="fr-CA" dirty="0"/>
              <a:t>une combinaison de non-erreur</a:t>
            </a:r>
          </a:p>
          <a:p>
            <a:pPr lvl="1"/>
            <a:r>
              <a:rPr lang="fr-CA" dirty="0"/>
              <a:t>au système</a:t>
            </a:r>
            <a:r>
              <a:rPr lang="en-US" dirty="0"/>
              <a:t>  </a:t>
            </a:r>
            <a:r>
              <a:rPr lang="fr-CA" dirty="0"/>
              <a:t>ou à une erreur de compilation</a:t>
            </a:r>
          </a:p>
          <a:p>
            <a:pPr lvl="1"/>
            <a:r>
              <a:rPr lang="fr-CA" altLang="fr-FR" dirty="0"/>
              <a:t>à </a:t>
            </a:r>
            <a:r>
              <a:rPr lang="fr-CA" dirty="0"/>
              <a:t>des hypothèses que tout le monde y croit</a:t>
            </a:r>
          </a:p>
          <a:p>
            <a:r>
              <a:rPr lang="fr-CA" dirty="0"/>
              <a:t>Ils peuvent  </a:t>
            </a:r>
            <a:r>
              <a:rPr lang="fr-CA" altLang="fr-FR" dirty="0"/>
              <a:t>être géographiquement séparés</a:t>
            </a:r>
            <a:r>
              <a:rPr lang="en-US" altLang="fr-FR" dirty="0"/>
              <a:t> </a:t>
            </a:r>
            <a:endParaRPr lang="en-US" dirty="0"/>
          </a:p>
        </p:txBody>
      </p:sp>
      <p:sp>
        <p:nvSpPr>
          <p:cNvPr id="4813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4590CF-B68E-420F-91D0-6F31B8D7D487}" type="slidenum">
              <a:rPr lang="en-US" altLang="en-US" smtClean="0"/>
              <a:pPr/>
              <a:t>95</a:t>
            </a:fld>
            <a:endParaRPr lang="en-US" altLang="en-US"/>
          </a:p>
        </p:txBody>
      </p:sp>
      <p:grpSp>
        <p:nvGrpSpPr>
          <p:cNvPr id="6" name="Groupe 5">
            <a:extLst>
              <a:ext uri="{FF2B5EF4-FFF2-40B4-BE49-F238E27FC236}">
                <a16:creationId xmlns:a16="http://schemas.microsoft.com/office/drawing/2014/main" id="{1F1914FF-09D7-4467-ACF7-6F718A6DE342}"/>
              </a:ext>
            </a:extLst>
          </p:cNvPr>
          <p:cNvGrpSpPr/>
          <p:nvPr>
            <p:custDataLst>
              <p:tags r:id="rId4"/>
            </p:custDataLst>
          </p:nvPr>
        </p:nvGrpSpPr>
        <p:grpSpPr>
          <a:xfrm>
            <a:off x="6588224" y="2024844"/>
            <a:ext cx="2374220" cy="2474699"/>
            <a:chOff x="-348457" y="1341438"/>
            <a:chExt cx="3963107" cy="3584474"/>
          </a:xfrm>
        </p:grpSpPr>
        <p:sp>
          <p:nvSpPr>
            <p:cNvPr id="351241" name="Rectangle 9"/>
            <p:cNvSpPr>
              <a:spLocks noChangeArrowheads="1"/>
            </p:cNvSpPr>
            <p:nvPr/>
          </p:nvSpPr>
          <p:spPr bwMode="auto">
            <a:xfrm>
              <a:off x="1847850" y="1341438"/>
              <a:ext cx="355600" cy="304800"/>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42" name="Rectangle 10"/>
            <p:cNvSpPr>
              <a:spLocks noChangeArrowheads="1"/>
            </p:cNvSpPr>
            <p:nvPr/>
          </p:nvSpPr>
          <p:spPr bwMode="auto">
            <a:xfrm>
              <a:off x="1327150" y="1989138"/>
              <a:ext cx="355600" cy="304800"/>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43" name="Rectangle 11"/>
            <p:cNvSpPr>
              <a:spLocks noChangeArrowheads="1"/>
            </p:cNvSpPr>
            <p:nvPr/>
          </p:nvSpPr>
          <p:spPr bwMode="auto">
            <a:xfrm>
              <a:off x="1835150" y="1989138"/>
              <a:ext cx="355600" cy="304800"/>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44" name="Rectangle 12"/>
            <p:cNvSpPr>
              <a:spLocks noChangeArrowheads="1"/>
            </p:cNvSpPr>
            <p:nvPr/>
          </p:nvSpPr>
          <p:spPr bwMode="auto">
            <a:xfrm>
              <a:off x="2330449" y="1989138"/>
              <a:ext cx="355600" cy="304800"/>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45" name="Rectangle 13"/>
            <p:cNvSpPr>
              <a:spLocks noChangeArrowheads="1"/>
            </p:cNvSpPr>
            <p:nvPr/>
          </p:nvSpPr>
          <p:spPr bwMode="auto">
            <a:xfrm>
              <a:off x="844550" y="2751138"/>
              <a:ext cx="355600" cy="304800"/>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46" name="Rectangle 14"/>
            <p:cNvSpPr>
              <a:spLocks noChangeArrowheads="1"/>
            </p:cNvSpPr>
            <p:nvPr/>
          </p:nvSpPr>
          <p:spPr bwMode="auto">
            <a:xfrm>
              <a:off x="1352550" y="2751138"/>
              <a:ext cx="355600" cy="304800"/>
            </a:xfrm>
            <a:prstGeom prst="rect">
              <a:avLst/>
            </a:prstGeom>
            <a:solidFill>
              <a:schemeClr val="tx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47" name="Rectangle 15"/>
            <p:cNvSpPr>
              <a:spLocks noChangeArrowheads="1"/>
            </p:cNvSpPr>
            <p:nvPr/>
          </p:nvSpPr>
          <p:spPr bwMode="auto">
            <a:xfrm>
              <a:off x="1835150" y="2738438"/>
              <a:ext cx="355600" cy="304800"/>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48" name="Rectangle 16"/>
            <p:cNvSpPr>
              <a:spLocks noChangeArrowheads="1"/>
            </p:cNvSpPr>
            <p:nvPr/>
          </p:nvSpPr>
          <p:spPr bwMode="auto">
            <a:xfrm>
              <a:off x="1327150" y="3500438"/>
              <a:ext cx="355600" cy="304800"/>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49" name="Rectangle 17"/>
            <p:cNvSpPr>
              <a:spLocks noChangeArrowheads="1"/>
            </p:cNvSpPr>
            <p:nvPr/>
          </p:nvSpPr>
          <p:spPr bwMode="auto">
            <a:xfrm>
              <a:off x="1835150" y="3500438"/>
              <a:ext cx="355600" cy="304800"/>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50" name="Rectangle 18"/>
            <p:cNvSpPr>
              <a:spLocks noChangeArrowheads="1"/>
            </p:cNvSpPr>
            <p:nvPr/>
          </p:nvSpPr>
          <p:spPr bwMode="auto">
            <a:xfrm>
              <a:off x="2330450" y="3500438"/>
              <a:ext cx="355600" cy="304800"/>
            </a:xfrm>
            <a:prstGeom prst="rect">
              <a:avLst/>
            </a:prstGeom>
            <a:solidFill>
              <a:srgbClr val="F76681"/>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51" name="Rectangle 19"/>
            <p:cNvSpPr>
              <a:spLocks noChangeArrowheads="1"/>
            </p:cNvSpPr>
            <p:nvPr/>
          </p:nvSpPr>
          <p:spPr bwMode="auto">
            <a:xfrm>
              <a:off x="2355850" y="2738438"/>
              <a:ext cx="355600" cy="304800"/>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351252" name="Rectangle 20"/>
            <p:cNvSpPr>
              <a:spLocks noChangeArrowheads="1"/>
            </p:cNvSpPr>
            <p:nvPr/>
          </p:nvSpPr>
          <p:spPr bwMode="auto">
            <a:xfrm>
              <a:off x="2851150" y="2725738"/>
              <a:ext cx="355600" cy="304800"/>
            </a:xfrm>
            <a:prstGeom prst="rect">
              <a:avLst/>
            </a:prstGeom>
            <a:solidFill>
              <a:schemeClr val="accent2"/>
            </a:solidFill>
            <a:ln w="12700">
              <a:noFill/>
              <a:miter lim="800000"/>
              <a:headEnd/>
              <a:tailEnd/>
            </a:ln>
            <a:effectLst>
              <a:outerShdw dist="107763" dir="2700000" algn="ctr" rotWithShape="0">
                <a:schemeClr val="bg2"/>
              </a:outerShdw>
            </a:effectLst>
          </p:spPr>
          <p:txBody>
            <a:bodyPr wrap="none" anchor="ctr"/>
            <a:lstStyle/>
            <a:p>
              <a:pPr>
                <a:defRPr/>
              </a:pPr>
              <a:endParaRPr lang="fr-CA" b="1">
                <a:latin typeface="+mj-lt"/>
              </a:endParaRPr>
            </a:p>
          </p:txBody>
        </p:sp>
        <p:sp>
          <p:nvSpPr>
            <p:cNvPr id="48145" name="Line 21"/>
            <p:cNvSpPr>
              <a:spLocks noChangeShapeType="1"/>
            </p:cNvSpPr>
            <p:nvPr/>
          </p:nvSpPr>
          <p:spPr bwMode="auto">
            <a:xfrm flipH="1">
              <a:off x="1504950" y="1646238"/>
              <a:ext cx="520700" cy="355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46" name="Line 22"/>
            <p:cNvSpPr>
              <a:spLocks noChangeShapeType="1"/>
            </p:cNvSpPr>
            <p:nvPr/>
          </p:nvSpPr>
          <p:spPr bwMode="auto">
            <a:xfrm>
              <a:off x="2006600" y="1658938"/>
              <a:ext cx="12700" cy="317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47" name="Line 23"/>
            <p:cNvSpPr>
              <a:spLocks noChangeShapeType="1"/>
            </p:cNvSpPr>
            <p:nvPr/>
          </p:nvSpPr>
          <p:spPr bwMode="auto">
            <a:xfrm>
              <a:off x="2000250" y="1646238"/>
              <a:ext cx="508000" cy="342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48" name="Line 24"/>
            <p:cNvSpPr>
              <a:spLocks noChangeShapeType="1"/>
            </p:cNvSpPr>
            <p:nvPr/>
          </p:nvSpPr>
          <p:spPr bwMode="auto">
            <a:xfrm flipH="1">
              <a:off x="1035050" y="2306638"/>
              <a:ext cx="48260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49" name="Line 25"/>
            <p:cNvSpPr>
              <a:spLocks noChangeShapeType="1"/>
            </p:cNvSpPr>
            <p:nvPr/>
          </p:nvSpPr>
          <p:spPr bwMode="auto">
            <a:xfrm>
              <a:off x="1511300" y="2306638"/>
              <a:ext cx="1270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50" name="Line 26"/>
            <p:cNvSpPr>
              <a:spLocks noChangeShapeType="1"/>
            </p:cNvSpPr>
            <p:nvPr/>
          </p:nvSpPr>
          <p:spPr bwMode="auto">
            <a:xfrm flipH="1">
              <a:off x="1993900" y="2306638"/>
              <a:ext cx="25400" cy="4191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51" name="Line 27"/>
            <p:cNvSpPr>
              <a:spLocks noChangeShapeType="1"/>
            </p:cNvSpPr>
            <p:nvPr/>
          </p:nvSpPr>
          <p:spPr bwMode="auto">
            <a:xfrm>
              <a:off x="2012950" y="2306638"/>
              <a:ext cx="54610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52" name="Line 28"/>
            <p:cNvSpPr>
              <a:spLocks noChangeShapeType="1"/>
            </p:cNvSpPr>
            <p:nvPr/>
          </p:nvSpPr>
          <p:spPr bwMode="auto">
            <a:xfrm>
              <a:off x="1993900" y="3030538"/>
              <a:ext cx="1270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53" name="Line 29"/>
            <p:cNvSpPr>
              <a:spLocks noChangeShapeType="1"/>
            </p:cNvSpPr>
            <p:nvPr/>
          </p:nvSpPr>
          <p:spPr bwMode="auto">
            <a:xfrm flipH="1">
              <a:off x="2051050" y="3055938"/>
              <a:ext cx="495300" cy="444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54" name="Line 30"/>
            <p:cNvSpPr>
              <a:spLocks noChangeShapeType="1"/>
            </p:cNvSpPr>
            <p:nvPr/>
          </p:nvSpPr>
          <p:spPr bwMode="auto">
            <a:xfrm>
              <a:off x="2559050" y="2306638"/>
              <a:ext cx="431800" cy="431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55" name="Line 31"/>
            <p:cNvSpPr>
              <a:spLocks noChangeShapeType="1"/>
            </p:cNvSpPr>
            <p:nvPr/>
          </p:nvSpPr>
          <p:spPr bwMode="auto">
            <a:xfrm flipH="1">
              <a:off x="2552700" y="3043238"/>
              <a:ext cx="25400" cy="431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56" name="Rectangle 32"/>
            <p:cNvSpPr>
              <a:spLocks noChangeArrowheads="1"/>
            </p:cNvSpPr>
            <p:nvPr/>
          </p:nvSpPr>
          <p:spPr bwMode="auto">
            <a:xfrm>
              <a:off x="-348457" y="3892490"/>
              <a:ext cx="2564567" cy="66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400" b="1" dirty="0">
                  <a:latin typeface="+mj-lt"/>
                </a:rPr>
                <a:t>symptôme</a:t>
              </a:r>
              <a:endParaRPr lang="en-US" altLang="fr-FR" sz="2400" b="1" dirty="0">
                <a:solidFill>
                  <a:schemeClr val="bg1"/>
                </a:solidFill>
                <a:latin typeface="+mj-lt"/>
              </a:endParaRPr>
            </a:p>
          </p:txBody>
        </p:sp>
        <p:sp>
          <p:nvSpPr>
            <p:cNvPr id="48157" name="Line 33"/>
            <p:cNvSpPr>
              <a:spLocks noChangeShapeType="1"/>
            </p:cNvSpPr>
            <p:nvPr/>
          </p:nvSpPr>
          <p:spPr bwMode="auto">
            <a:xfrm flipH="1">
              <a:off x="2374900" y="3703638"/>
              <a:ext cx="139700" cy="622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fr-CA" b="1">
                <a:latin typeface="+mj-lt"/>
              </a:endParaRPr>
            </a:p>
          </p:txBody>
        </p:sp>
        <p:sp>
          <p:nvSpPr>
            <p:cNvPr id="48158" name="Rectangle 34"/>
            <p:cNvSpPr>
              <a:spLocks noChangeArrowheads="1"/>
            </p:cNvSpPr>
            <p:nvPr/>
          </p:nvSpPr>
          <p:spPr bwMode="auto">
            <a:xfrm>
              <a:off x="2103162" y="4260929"/>
              <a:ext cx="1511488" cy="66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fr-FR" sz="2400" b="1" dirty="0">
                  <a:latin typeface="+mj-lt"/>
                </a:rPr>
                <a:t>cause</a:t>
              </a:r>
            </a:p>
          </p:txBody>
        </p:sp>
        <p:sp>
          <p:nvSpPr>
            <p:cNvPr id="48181" name="Line 70"/>
            <p:cNvSpPr>
              <a:spLocks noChangeShapeType="1"/>
            </p:cNvSpPr>
            <p:nvPr/>
          </p:nvSpPr>
          <p:spPr bwMode="auto">
            <a:xfrm flipH="1">
              <a:off x="1543050" y="1671638"/>
              <a:ext cx="508000" cy="292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82" name="Line 71"/>
            <p:cNvSpPr>
              <a:spLocks noChangeShapeType="1"/>
            </p:cNvSpPr>
            <p:nvPr/>
          </p:nvSpPr>
          <p:spPr bwMode="auto">
            <a:xfrm>
              <a:off x="2051050" y="1658938"/>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83" name="Line 72"/>
            <p:cNvSpPr>
              <a:spLocks noChangeShapeType="1"/>
            </p:cNvSpPr>
            <p:nvPr/>
          </p:nvSpPr>
          <p:spPr bwMode="auto">
            <a:xfrm>
              <a:off x="2051050" y="1684338"/>
              <a:ext cx="482600" cy="292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84" name="Line 73"/>
            <p:cNvSpPr>
              <a:spLocks noChangeShapeType="1"/>
            </p:cNvSpPr>
            <p:nvPr/>
          </p:nvSpPr>
          <p:spPr bwMode="auto">
            <a:xfrm flipH="1">
              <a:off x="1047750" y="2319338"/>
              <a:ext cx="457200" cy="419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85" name="Line 74"/>
            <p:cNvSpPr>
              <a:spLocks noChangeShapeType="1"/>
            </p:cNvSpPr>
            <p:nvPr/>
          </p:nvSpPr>
          <p:spPr bwMode="auto">
            <a:xfrm>
              <a:off x="1530350" y="2319338"/>
              <a:ext cx="25400" cy="419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86" name="Line 75"/>
            <p:cNvSpPr>
              <a:spLocks noChangeShapeType="1"/>
            </p:cNvSpPr>
            <p:nvPr/>
          </p:nvSpPr>
          <p:spPr bwMode="auto">
            <a:xfrm flipH="1">
              <a:off x="2012950" y="2319338"/>
              <a:ext cx="25400" cy="393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87" name="Line 76"/>
            <p:cNvSpPr>
              <a:spLocks noChangeShapeType="1"/>
            </p:cNvSpPr>
            <p:nvPr/>
          </p:nvSpPr>
          <p:spPr bwMode="auto">
            <a:xfrm>
              <a:off x="2038350" y="2319338"/>
              <a:ext cx="508000" cy="406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88" name="Line 77"/>
            <p:cNvSpPr>
              <a:spLocks noChangeShapeType="1"/>
            </p:cNvSpPr>
            <p:nvPr/>
          </p:nvSpPr>
          <p:spPr bwMode="auto">
            <a:xfrm>
              <a:off x="2584450" y="2332038"/>
              <a:ext cx="406400" cy="36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89" name="Line 78"/>
            <p:cNvSpPr>
              <a:spLocks noChangeShapeType="1"/>
            </p:cNvSpPr>
            <p:nvPr/>
          </p:nvSpPr>
          <p:spPr bwMode="auto">
            <a:xfrm flipH="1">
              <a:off x="1517650" y="3081338"/>
              <a:ext cx="25400" cy="393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90" name="Line 79"/>
            <p:cNvSpPr>
              <a:spLocks noChangeShapeType="1"/>
            </p:cNvSpPr>
            <p:nvPr/>
          </p:nvSpPr>
          <p:spPr bwMode="auto">
            <a:xfrm>
              <a:off x="2000250" y="3068638"/>
              <a:ext cx="0" cy="393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91" name="Line 80"/>
            <p:cNvSpPr>
              <a:spLocks noChangeShapeType="1"/>
            </p:cNvSpPr>
            <p:nvPr/>
          </p:nvSpPr>
          <p:spPr bwMode="auto">
            <a:xfrm>
              <a:off x="2012950" y="3068638"/>
              <a:ext cx="520700" cy="419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b="1">
                <a:latin typeface="+mj-lt"/>
              </a:endParaRPr>
            </a:p>
          </p:txBody>
        </p:sp>
        <p:sp>
          <p:nvSpPr>
            <p:cNvPr id="48192" name="Arc 81"/>
            <p:cNvSpPr>
              <a:spLocks/>
            </p:cNvSpPr>
            <p:nvPr/>
          </p:nvSpPr>
          <p:spPr bwMode="auto">
            <a:xfrm>
              <a:off x="1036638" y="2968625"/>
              <a:ext cx="444500" cy="95250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99"/>
                    <a:pt x="9623" y="41"/>
                    <a:pt x="21522" y="-1"/>
                  </a:cubicBezTo>
                </a:path>
                <a:path w="21600" h="21599" stroke="0" extrusionOk="0">
                  <a:moveTo>
                    <a:pt x="0" y="21599"/>
                  </a:moveTo>
                  <a:cubicBezTo>
                    <a:pt x="0" y="9699"/>
                    <a:pt x="9623" y="41"/>
                    <a:pt x="21522" y="-1"/>
                  </a:cubicBezTo>
                  <a:lnTo>
                    <a:pt x="21600" y="21599"/>
                  </a:lnTo>
                  <a:close/>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CA" b="1">
                <a:latin typeface="+mj-lt"/>
              </a:endParaRPr>
            </a:p>
          </p:txBody>
        </p:sp>
        <p:sp>
          <p:nvSpPr>
            <p:cNvPr id="48193" name="Arc 82"/>
            <p:cNvSpPr>
              <a:spLocks/>
            </p:cNvSpPr>
            <p:nvPr/>
          </p:nvSpPr>
          <p:spPr bwMode="auto">
            <a:xfrm>
              <a:off x="2584450" y="3705225"/>
              <a:ext cx="381000" cy="546100"/>
            </a:xfrm>
            <a:custGeom>
              <a:avLst/>
              <a:gdLst>
                <a:gd name="T0" fmla="*/ 0 w 21600"/>
                <a:gd name="T1" fmla="*/ 0 h 21600"/>
                <a:gd name="T2" fmla="*/ 2090924422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fr-CA" b="1">
                <a:latin typeface="+mj-lt"/>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custDataLst>
              <p:tags r:id="rId1"/>
            </p:custDataLst>
          </p:nvPr>
        </p:nvSpPr>
        <p:spPr/>
        <p:txBody>
          <a:bodyPr>
            <a:normAutofit/>
          </a:bodyPr>
          <a:lstStyle/>
          <a:p>
            <a:r>
              <a:rPr lang="fr-CA" altLang="fr-FR" dirty="0"/>
              <a:t>Conséquence des bogues</a:t>
            </a:r>
            <a:endParaRPr lang="en-US" altLang="fr-FR" dirty="0"/>
          </a:p>
        </p:txBody>
      </p:sp>
      <p:sp>
        <p:nvSpPr>
          <p:cNvPr id="4813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4590CF-B68E-420F-91D0-6F31B8D7D487}" type="slidenum">
              <a:rPr lang="en-US" altLang="en-US" smtClean="0"/>
              <a:pPr/>
              <a:t>96</a:t>
            </a:fld>
            <a:endParaRPr lang="en-US" altLang="en-US"/>
          </a:p>
        </p:txBody>
      </p:sp>
      <p:sp>
        <p:nvSpPr>
          <p:cNvPr id="48" name="Rectangle 2">
            <a:extLst>
              <a:ext uri="{FF2B5EF4-FFF2-40B4-BE49-F238E27FC236}">
                <a16:creationId xmlns:a16="http://schemas.microsoft.com/office/drawing/2014/main" id="{5DC2014C-98B9-4059-B746-A36B17B4C3F8}"/>
              </a:ext>
            </a:extLst>
          </p:cNvPr>
          <p:cNvSpPr>
            <a:spLocks noChangeArrowheads="1"/>
          </p:cNvSpPr>
          <p:nvPr>
            <p:custDataLst>
              <p:tags r:id="rId3"/>
            </p:custDataLst>
          </p:nvPr>
        </p:nvSpPr>
        <p:spPr bwMode="auto">
          <a:xfrm>
            <a:off x="1511300" y="1700808"/>
            <a:ext cx="6121400" cy="3814763"/>
          </a:xfrm>
          <a:prstGeom prst="rect">
            <a:avLst/>
          </a:prstGeom>
          <a:solidFill>
            <a:schemeClr val="bg1"/>
          </a:solidFill>
          <a:ln>
            <a:solidFill>
              <a:schemeClr val="tx1"/>
            </a:solidFill>
          </a:ln>
          <a:effectLst>
            <a:outerShdw dist="107763" dir="2700000" algn="ctr" rotWithShape="0">
              <a:schemeClr val="bg2"/>
            </a:outerShdw>
          </a:effectLst>
        </p:spPr>
        <p:txBody>
          <a:bodyPr wrap="none" anchor="ctr"/>
          <a:lstStyle/>
          <a:p>
            <a:endParaRPr lang="fr-CA"/>
          </a:p>
        </p:txBody>
      </p:sp>
      <p:sp>
        <p:nvSpPr>
          <p:cNvPr id="49" name="Freeform 4">
            <a:extLst>
              <a:ext uri="{FF2B5EF4-FFF2-40B4-BE49-F238E27FC236}">
                <a16:creationId xmlns:a16="http://schemas.microsoft.com/office/drawing/2014/main" id="{9051C5E5-E987-40DB-AF59-333CE364403F}"/>
              </a:ext>
            </a:extLst>
          </p:cNvPr>
          <p:cNvSpPr>
            <a:spLocks/>
          </p:cNvSpPr>
          <p:nvPr>
            <p:custDataLst>
              <p:tags r:id="rId4"/>
            </p:custDataLst>
          </p:nvPr>
        </p:nvSpPr>
        <p:spPr bwMode="auto">
          <a:xfrm>
            <a:off x="2215940" y="2358033"/>
            <a:ext cx="3938588" cy="2701925"/>
          </a:xfrm>
          <a:custGeom>
            <a:avLst/>
            <a:gdLst>
              <a:gd name="T0" fmla="*/ 0 w 2481"/>
              <a:gd name="T1" fmla="*/ 1512 h 1513"/>
              <a:gd name="T2" fmla="*/ 232 w 2481"/>
              <a:gd name="T3" fmla="*/ 1296 h 1513"/>
              <a:gd name="T4" fmla="*/ 648 w 2481"/>
              <a:gd name="T5" fmla="*/ 1224 h 1513"/>
              <a:gd name="T6" fmla="*/ 992 w 2481"/>
              <a:gd name="T7" fmla="*/ 984 h 1513"/>
              <a:gd name="T8" fmla="*/ 1400 w 2481"/>
              <a:gd name="T9" fmla="*/ 824 h 1513"/>
              <a:gd name="T10" fmla="*/ 1688 w 2481"/>
              <a:gd name="T11" fmla="*/ 592 h 1513"/>
              <a:gd name="T12" fmla="*/ 2000 w 2481"/>
              <a:gd name="T13" fmla="*/ 480 h 1513"/>
              <a:gd name="T14" fmla="*/ 2480 w 2481"/>
              <a:gd name="T15" fmla="*/ 0 h 15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CA"/>
          </a:p>
        </p:txBody>
      </p:sp>
      <p:sp>
        <p:nvSpPr>
          <p:cNvPr id="50" name="Freeform 5">
            <a:extLst>
              <a:ext uri="{FF2B5EF4-FFF2-40B4-BE49-F238E27FC236}">
                <a16:creationId xmlns:a16="http://schemas.microsoft.com/office/drawing/2014/main" id="{06041137-6DC4-46ED-9621-9CE52DE7D32F}"/>
              </a:ext>
            </a:extLst>
          </p:cNvPr>
          <p:cNvSpPr>
            <a:spLocks/>
          </p:cNvSpPr>
          <p:nvPr>
            <p:custDataLst>
              <p:tags r:id="rId5"/>
            </p:custDataLst>
          </p:nvPr>
        </p:nvSpPr>
        <p:spPr bwMode="auto">
          <a:xfrm>
            <a:off x="2203240" y="2343746"/>
            <a:ext cx="3938588" cy="2701925"/>
          </a:xfrm>
          <a:custGeom>
            <a:avLst/>
            <a:gdLst>
              <a:gd name="T0" fmla="*/ 0 w 2481"/>
              <a:gd name="T1" fmla="*/ 1512 h 1513"/>
              <a:gd name="T2" fmla="*/ 232 w 2481"/>
              <a:gd name="T3" fmla="*/ 1296 h 1513"/>
              <a:gd name="T4" fmla="*/ 648 w 2481"/>
              <a:gd name="T5" fmla="*/ 1224 h 1513"/>
              <a:gd name="T6" fmla="*/ 992 w 2481"/>
              <a:gd name="T7" fmla="*/ 984 h 1513"/>
              <a:gd name="T8" fmla="*/ 1400 w 2481"/>
              <a:gd name="T9" fmla="*/ 824 h 1513"/>
              <a:gd name="T10" fmla="*/ 1688 w 2481"/>
              <a:gd name="T11" fmla="*/ 592 h 1513"/>
              <a:gd name="T12" fmla="*/ 2000 w 2481"/>
              <a:gd name="T13" fmla="*/ 480 h 1513"/>
              <a:gd name="T14" fmla="*/ 2480 w 2481"/>
              <a:gd name="T15" fmla="*/ 0 h 15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CA"/>
          </a:p>
        </p:txBody>
      </p:sp>
      <p:grpSp>
        <p:nvGrpSpPr>
          <p:cNvPr id="51" name="Group 6">
            <a:extLst>
              <a:ext uri="{FF2B5EF4-FFF2-40B4-BE49-F238E27FC236}">
                <a16:creationId xmlns:a16="http://schemas.microsoft.com/office/drawing/2014/main" id="{964361FB-BF4E-43BA-965C-0976CBBDB5EA}"/>
              </a:ext>
            </a:extLst>
          </p:cNvPr>
          <p:cNvGrpSpPr>
            <a:grpSpLocks/>
          </p:cNvGrpSpPr>
          <p:nvPr>
            <p:custDataLst>
              <p:tags r:id="rId6"/>
            </p:custDataLst>
          </p:nvPr>
        </p:nvGrpSpPr>
        <p:grpSpPr bwMode="auto">
          <a:xfrm>
            <a:off x="2114340" y="1872258"/>
            <a:ext cx="141288" cy="3100388"/>
            <a:chOff x="1424" y="744"/>
            <a:chExt cx="89" cy="1736"/>
          </a:xfrm>
        </p:grpSpPr>
        <p:sp>
          <p:nvSpPr>
            <p:cNvPr id="52" name="Freeform 7">
              <a:extLst>
                <a:ext uri="{FF2B5EF4-FFF2-40B4-BE49-F238E27FC236}">
                  <a16:creationId xmlns:a16="http://schemas.microsoft.com/office/drawing/2014/main" id="{3587A0AC-4802-405E-B145-876130026F39}"/>
                </a:ext>
              </a:extLst>
            </p:cNvPr>
            <p:cNvSpPr>
              <a:spLocks/>
            </p:cNvSpPr>
            <p:nvPr/>
          </p:nvSpPr>
          <p:spPr bwMode="auto">
            <a:xfrm>
              <a:off x="1424" y="744"/>
              <a:ext cx="89" cy="185"/>
            </a:xfrm>
            <a:custGeom>
              <a:avLst/>
              <a:gdLst>
                <a:gd name="T0" fmla="*/ 44 w 89"/>
                <a:gd name="T1" fmla="*/ 0 h 185"/>
                <a:gd name="T2" fmla="*/ 88 w 89"/>
                <a:gd name="T3" fmla="*/ 184 h 185"/>
                <a:gd name="T4" fmla="*/ 44 w 89"/>
                <a:gd name="T5" fmla="*/ 184 h 185"/>
                <a:gd name="T6" fmla="*/ 0 w 89"/>
                <a:gd name="T7" fmla="*/ 184 h 185"/>
                <a:gd name="T8" fmla="*/ 44 w 89"/>
                <a:gd name="T9" fmla="*/ 0 h 185"/>
              </a:gdLst>
              <a:ahLst/>
              <a:cxnLst>
                <a:cxn ang="0">
                  <a:pos x="T0" y="T1"/>
                </a:cxn>
                <a:cxn ang="0">
                  <a:pos x="T2" y="T3"/>
                </a:cxn>
                <a:cxn ang="0">
                  <a:pos x="T4" y="T5"/>
                </a:cxn>
                <a:cxn ang="0">
                  <a:pos x="T6" y="T7"/>
                </a:cxn>
                <a:cxn ang="0">
                  <a:pos x="T8" y="T9"/>
                </a:cxn>
              </a:cxnLst>
              <a:rect l="0" t="0" r="r" b="b"/>
              <a:pathLst>
                <a:path w="89" h="185">
                  <a:moveTo>
                    <a:pt x="44" y="0"/>
                  </a:moveTo>
                  <a:lnTo>
                    <a:pt x="88" y="184"/>
                  </a:lnTo>
                  <a:lnTo>
                    <a:pt x="44" y="184"/>
                  </a:lnTo>
                  <a:lnTo>
                    <a:pt x="0" y="184"/>
                  </a:lnTo>
                  <a:lnTo>
                    <a:pt x="44"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CA"/>
            </a:p>
          </p:txBody>
        </p:sp>
        <p:sp>
          <p:nvSpPr>
            <p:cNvPr id="53" name="Line 8">
              <a:extLst>
                <a:ext uri="{FF2B5EF4-FFF2-40B4-BE49-F238E27FC236}">
                  <a16:creationId xmlns:a16="http://schemas.microsoft.com/office/drawing/2014/main" id="{8D885AB2-62E9-4DB6-88D8-A6D089663636}"/>
                </a:ext>
              </a:extLst>
            </p:cNvPr>
            <p:cNvSpPr>
              <a:spLocks noChangeShapeType="1"/>
            </p:cNvSpPr>
            <p:nvPr/>
          </p:nvSpPr>
          <p:spPr bwMode="auto">
            <a:xfrm>
              <a:off x="1472" y="936"/>
              <a:ext cx="0" cy="154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CA"/>
            </a:p>
          </p:txBody>
        </p:sp>
      </p:grpSp>
      <p:grpSp>
        <p:nvGrpSpPr>
          <p:cNvPr id="54" name="Group 9">
            <a:extLst>
              <a:ext uri="{FF2B5EF4-FFF2-40B4-BE49-F238E27FC236}">
                <a16:creationId xmlns:a16="http://schemas.microsoft.com/office/drawing/2014/main" id="{2A504A86-476E-410D-99F1-3C66555D34FD}"/>
              </a:ext>
            </a:extLst>
          </p:cNvPr>
          <p:cNvGrpSpPr>
            <a:grpSpLocks/>
          </p:cNvGrpSpPr>
          <p:nvPr>
            <p:custDataLst>
              <p:tags r:id="rId7"/>
            </p:custDataLst>
          </p:nvPr>
        </p:nvGrpSpPr>
        <p:grpSpPr bwMode="auto">
          <a:xfrm>
            <a:off x="2190540" y="4944071"/>
            <a:ext cx="4903788" cy="158750"/>
            <a:chOff x="1472" y="2464"/>
            <a:chExt cx="3089" cy="89"/>
          </a:xfrm>
        </p:grpSpPr>
        <p:sp>
          <p:nvSpPr>
            <p:cNvPr id="55" name="Freeform 10">
              <a:extLst>
                <a:ext uri="{FF2B5EF4-FFF2-40B4-BE49-F238E27FC236}">
                  <a16:creationId xmlns:a16="http://schemas.microsoft.com/office/drawing/2014/main" id="{804689EC-9C32-45F0-8C5E-2A382D66D7CB}"/>
                </a:ext>
              </a:extLst>
            </p:cNvPr>
            <p:cNvSpPr>
              <a:spLocks/>
            </p:cNvSpPr>
            <p:nvPr/>
          </p:nvSpPr>
          <p:spPr bwMode="auto">
            <a:xfrm>
              <a:off x="4376" y="2464"/>
              <a:ext cx="185" cy="89"/>
            </a:xfrm>
            <a:custGeom>
              <a:avLst/>
              <a:gdLst>
                <a:gd name="T0" fmla="*/ 184 w 185"/>
                <a:gd name="T1" fmla="*/ 44 h 89"/>
                <a:gd name="T2" fmla="*/ 0 w 185"/>
                <a:gd name="T3" fmla="*/ 88 h 89"/>
                <a:gd name="T4" fmla="*/ 0 w 185"/>
                <a:gd name="T5" fmla="*/ 44 h 89"/>
                <a:gd name="T6" fmla="*/ 0 w 185"/>
                <a:gd name="T7" fmla="*/ 0 h 89"/>
                <a:gd name="T8" fmla="*/ 184 w 185"/>
                <a:gd name="T9" fmla="*/ 44 h 89"/>
              </a:gdLst>
              <a:ahLst/>
              <a:cxnLst>
                <a:cxn ang="0">
                  <a:pos x="T0" y="T1"/>
                </a:cxn>
                <a:cxn ang="0">
                  <a:pos x="T2" y="T3"/>
                </a:cxn>
                <a:cxn ang="0">
                  <a:pos x="T4" y="T5"/>
                </a:cxn>
                <a:cxn ang="0">
                  <a:pos x="T6" y="T7"/>
                </a:cxn>
                <a:cxn ang="0">
                  <a:pos x="T8" y="T9"/>
                </a:cxn>
              </a:cxnLst>
              <a:rect l="0" t="0" r="r" b="b"/>
              <a:pathLst>
                <a:path w="185" h="89">
                  <a:moveTo>
                    <a:pt x="184" y="44"/>
                  </a:moveTo>
                  <a:lnTo>
                    <a:pt x="0" y="88"/>
                  </a:lnTo>
                  <a:lnTo>
                    <a:pt x="0" y="44"/>
                  </a:lnTo>
                  <a:lnTo>
                    <a:pt x="0" y="0"/>
                  </a:lnTo>
                  <a:lnTo>
                    <a:pt x="184" y="44"/>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CA"/>
            </a:p>
          </p:txBody>
        </p:sp>
        <p:sp>
          <p:nvSpPr>
            <p:cNvPr id="56" name="Line 11">
              <a:extLst>
                <a:ext uri="{FF2B5EF4-FFF2-40B4-BE49-F238E27FC236}">
                  <a16:creationId xmlns:a16="http://schemas.microsoft.com/office/drawing/2014/main" id="{F8E9822C-4DC1-409E-8279-0A5516E3130F}"/>
                </a:ext>
              </a:extLst>
            </p:cNvPr>
            <p:cNvSpPr>
              <a:spLocks noChangeShapeType="1"/>
            </p:cNvSpPr>
            <p:nvPr/>
          </p:nvSpPr>
          <p:spPr bwMode="auto">
            <a:xfrm>
              <a:off x="1472" y="2512"/>
              <a:ext cx="289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CA"/>
            </a:p>
          </p:txBody>
        </p:sp>
      </p:grpSp>
      <p:sp>
        <p:nvSpPr>
          <p:cNvPr id="57" name="Rectangle 12">
            <a:extLst>
              <a:ext uri="{FF2B5EF4-FFF2-40B4-BE49-F238E27FC236}">
                <a16:creationId xmlns:a16="http://schemas.microsoft.com/office/drawing/2014/main" id="{DCCA24F2-7A15-456F-8BDF-3009F9148109}"/>
              </a:ext>
            </a:extLst>
          </p:cNvPr>
          <p:cNvSpPr>
            <a:spLocks noChangeArrowheads="1"/>
          </p:cNvSpPr>
          <p:nvPr>
            <p:custDataLst>
              <p:tags r:id="rId8"/>
            </p:custDataLst>
          </p:nvPr>
        </p:nvSpPr>
        <p:spPr bwMode="auto">
          <a:xfrm>
            <a:off x="2177840" y="2386608"/>
            <a:ext cx="1298431" cy="366767"/>
          </a:xfrm>
          <a:prstGeom prst="rect">
            <a:avLst/>
          </a:prstGeom>
          <a:noFill/>
          <a:ln w="254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fr-CA" altLang="fr-FR" sz="1800" b="1" dirty="0">
                <a:latin typeface="Helvetica" panose="020B0604020202020204" pitchFamily="34" charset="0"/>
              </a:rPr>
              <a:t>Dommage</a:t>
            </a:r>
          </a:p>
        </p:txBody>
      </p:sp>
      <p:sp>
        <p:nvSpPr>
          <p:cNvPr id="58" name="Rectangle 13">
            <a:extLst>
              <a:ext uri="{FF2B5EF4-FFF2-40B4-BE49-F238E27FC236}">
                <a16:creationId xmlns:a16="http://schemas.microsoft.com/office/drawing/2014/main" id="{FFB0FBDB-A135-48EB-A816-954ED1C5F454}"/>
              </a:ext>
            </a:extLst>
          </p:cNvPr>
          <p:cNvSpPr>
            <a:spLocks noChangeArrowheads="1"/>
          </p:cNvSpPr>
          <p:nvPr>
            <p:custDataLst>
              <p:tags r:id="rId9"/>
            </p:custDataLst>
          </p:nvPr>
        </p:nvSpPr>
        <p:spPr bwMode="auto">
          <a:xfrm>
            <a:off x="2519153" y="4604346"/>
            <a:ext cx="798294" cy="366767"/>
          </a:xfrm>
          <a:prstGeom prst="rect">
            <a:avLst/>
          </a:prstGeom>
          <a:noFill/>
          <a:ln w="254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fr-CA" altLang="fr-FR" sz="1800" b="1" dirty="0">
                <a:latin typeface="Helvetica" panose="020B0604020202020204" pitchFamily="34" charset="0"/>
              </a:rPr>
              <a:t>bénin</a:t>
            </a:r>
          </a:p>
        </p:txBody>
      </p:sp>
      <p:sp>
        <p:nvSpPr>
          <p:cNvPr id="59" name="Rectangle 14">
            <a:extLst>
              <a:ext uri="{FF2B5EF4-FFF2-40B4-BE49-F238E27FC236}">
                <a16:creationId xmlns:a16="http://schemas.microsoft.com/office/drawing/2014/main" id="{E88A5381-AFB4-4100-9B9E-B3683C56D1A0}"/>
              </a:ext>
            </a:extLst>
          </p:cNvPr>
          <p:cNvSpPr>
            <a:spLocks noChangeArrowheads="1"/>
          </p:cNvSpPr>
          <p:nvPr>
            <p:custDataLst>
              <p:tags r:id="rId10"/>
            </p:custDataLst>
          </p:nvPr>
        </p:nvSpPr>
        <p:spPr bwMode="auto">
          <a:xfrm>
            <a:off x="3154153" y="4461471"/>
            <a:ext cx="1144543" cy="366767"/>
          </a:xfrm>
          <a:prstGeom prst="rect">
            <a:avLst/>
          </a:prstGeom>
          <a:noFill/>
          <a:ln w="254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fr-CA" altLang="fr-FR" sz="1800" b="1" dirty="0">
                <a:latin typeface="Helvetica" panose="020B0604020202020204" pitchFamily="34" charset="0"/>
              </a:rPr>
              <a:t>énervant</a:t>
            </a:r>
          </a:p>
        </p:txBody>
      </p:sp>
      <p:sp>
        <p:nvSpPr>
          <p:cNvPr id="60" name="Rectangle 15">
            <a:extLst>
              <a:ext uri="{FF2B5EF4-FFF2-40B4-BE49-F238E27FC236}">
                <a16:creationId xmlns:a16="http://schemas.microsoft.com/office/drawing/2014/main" id="{C38B2C9B-1F14-4F34-9C2A-B12E5E580FDA}"/>
              </a:ext>
            </a:extLst>
          </p:cNvPr>
          <p:cNvSpPr>
            <a:spLocks noChangeArrowheads="1"/>
          </p:cNvSpPr>
          <p:nvPr>
            <p:custDataLst>
              <p:tags r:id="rId11"/>
            </p:custDataLst>
          </p:nvPr>
        </p:nvSpPr>
        <p:spPr bwMode="auto">
          <a:xfrm>
            <a:off x="3725653" y="3989983"/>
            <a:ext cx="1285607" cy="366767"/>
          </a:xfrm>
          <a:prstGeom prst="rect">
            <a:avLst/>
          </a:prstGeom>
          <a:noFill/>
          <a:ln w="254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fr-CA" altLang="fr-FR" sz="1800" b="1" dirty="0">
                <a:latin typeface="Helvetica" panose="020B0604020202020204" pitchFamily="34" charset="0"/>
              </a:rPr>
              <a:t>inquiétant</a:t>
            </a:r>
          </a:p>
        </p:txBody>
      </p:sp>
      <p:sp>
        <p:nvSpPr>
          <p:cNvPr id="61" name="Rectangle 16">
            <a:extLst>
              <a:ext uri="{FF2B5EF4-FFF2-40B4-BE49-F238E27FC236}">
                <a16:creationId xmlns:a16="http://schemas.microsoft.com/office/drawing/2014/main" id="{59F1904B-4DDB-4F51-8E38-874E8DBBAF30}"/>
              </a:ext>
            </a:extLst>
          </p:cNvPr>
          <p:cNvSpPr>
            <a:spLocks noChangeArrowheads="1"/>
          </p:cNvSpPr>
          <p:nvPr>
            <p:custDataLst>
              <p:tags r:id="rId12"/>
            </p:custDataLst>
          </p:nvPr>
        </p:nvSpPr>
        <p:spPr bwMode="auto">
          <a:xfrm>
            <a:off x="4436853" y="3689946"/>
            <a:ext cx="990655" cy="366767"/>
          </a:xfrm>
          <a:prstGeom prst="rect">
            <a:avLst/>
          </a:prstGeom>
          <a:noFill/>
          <a:ln w="254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fr-CA" altLang="fr-FR" sz="1800" b="1" dirty="0">
                <a:latin typeface="Helvetica" panose="020B0604020202020204" pitchFamily="34" charset="0"/>
              </a:rPr>
              <a:t>sérieux</a:t>
            </a:r>
          </a:p>
        </p:txBody>
      </p:sp>
      <p:sp>
        <p:nvSpPr>
          <p:cNvPr id="62" name="Rectangle 17">
            <a:extLst>
              <a:ext uri="{FF2B5EF4-FFF2-40B4-BE49-F238E27FC236}">
                <a16:creationId xmlns:a16="http://schemas.microsoft.com/office/drawing/2014/main" id="{339BC604-6A7B-44DA-899A-E4BCE3CBDB17}"/>
              </a:ext>
            </a:extLst>
          </p:cNvPr>
          <p:cNvSpPr>
            <a:spLocks noChangeArrowheads="1"/>
          </p:cNvSpPr>
          <p:nvPr>
            <p:custDataLst>
              <p:tags r:id="rId13"/>
            </p:custDataLst>
          </p:nvPr>
        </p:nvSpPr>
        <p:spPr bwMode="auto">
          <a:xfrm>
            <a:off x="4805153" y="3332758"/>
            <a:ext cx="1067599" cy="366767"/>
          </a:xfrm>
          <a:prstGeom prst="rect">
            <a:avLst/>
          </a:prstGeom>
          <a:noFill/>
          <a:ln w="254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fr-CA" altLang="fr-FR" sz="1800" b="1" dirty="0">
                <a:latin typeface="Helvetica" panose="020B0604020202020204" pitchFamily="34" charset="0"/>
              </a:rPr>
              <a:t>extrême</a:t>
            </a:r>
          </a:p>
        </p:txBody>
      </p:sp>
      <p:sp>
        <p:nvSpPr>
          <p:cNvPr id="63" name="Rectangle 18">
            <a:extLst>
              <a:ext uri="{FF2B5EF4-FFF2-40B4-BE49-F238E27FC236}">
                <a16:creationId xmlns:a16="http://schemas.microsoft.com/office/drawing/2014/main" id="{12778A4F-53F8-4CC6-B23C-632AC8DA9764}"/>
              </a:ext>
            </a:extLst>
          </p:cNvPr>
          <p:cNvSpPr>
            <a:spLocks noChangeArrowheads="1"/>
          </p:cNvSpPr>
          <p:nvPr>
            <p:custDataLst>
              <p:tags r:id="rId14"/>
            </p:custDataLst>
          </p:nvPr>
        </p:nvSpPr>
        <p:spPr bwMode="auto">
          <a:xfrm>
            <a:off x="5363953" y="3047008"/>
            <a:ext cx="1837040" cy="366767"/>
          </a:xfrm>
          <a:prstGeom prst="rect">
            <a:avLst/>
          </a:prstGeom>
          <a:noFill/>
          <a:ln w="254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fr-CA" altLang="fr-FR" sz="1800" b="1" dirty="0">
                <a:latin typeface="Helvetica" panose="020B0604020202020204" pitchFamily="34" charset="0"/>
              </a:rPr>
              <a:t>catastrophique</a:t>
            </a:r>
          </a:p>
        </p:txBody>
      </p:sp>
      <p:sp>
        <p:nvSpPr>
          <p:cNvPr id="64" name="Rectangle 19">
            <a:extLst>
              <a:ext uri="{FF2B5EF4-FFF2-40B4-BE49-F238E27FC236}">
                <a16:creationId xmlns:a16="http://schemas.microsoft.com/office/drawing/2014/main" id="{860D35A1-8461-46A3-9A28-AAA1D112796D}"/>
              </a:ext>
            </a:extLst>
          </p:cNvPr>
          <p:cNvSpPr>
            <a:spLocks noChangeArrowheads="1"/>
          </p:cNvSpPr>
          <p:nvPr>
            <p:custDataLst>
              <p:tags r:id="rId15"/>
            </p:custDataLst>
          </p:nvPr>
        </p:nvSpPr>
        <p:spPr bwMode="auto">
          <a:xfrm>
            <a:off x="6151353" y="2161183"/>
            <a:ext cx="1259959" cy="366767"/>
          </a:xfrm>
          <a:prstGeom prst="rect">
            <a:avLst/>
          </a:prstGeom>
          <a:noFill/>
          <a:ln w="254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fr-CA" altLang="fr-FR" sz="1800" b="1" dirty="0">
                <a:latin typeface="Helvetica" panose="020B0604020202020204" pitchFamily="34" charset="0"/>
              </a:rPr>
              <a:t>infectieux</a:t>
            </a:r>
          </a:p>
        </p:txBody>
      </p:sp>
      <p:sp>
        <p:nvSpPr>
          <p:cNvPr id="65" name="Oval 20">
            <a:extLst>
              <a:ext uri="{FF2B5EF4-FFF2-40B4-BE49-F238E27FC236}">
                <a16:creationId xmlns:a16="http://schemas.microsoft.com/office/drawing/2014/main" id="{53383E40-362B-4D9F-97B1-C97AD770C3F1}"/>
              </a:ext>
            </a:extLst>
          </p:cNvPr>
          <p:cNvSpPr>
            <a:spLocks noChangeArrowheads="1"/>
          </p:cNvSpPr>
          <p:nvPr>
            <p:custDataLst>
              <p:tags r:id="rId16"/>
            </p:custDataLst>
          </p:nvPr>
        </p:nvSpPr>
        <p:spPr bwMode="auto">
          <a:xfrm>
            <a:off x="2514390" y="4609108"/>
            <a:ext cx="63500" cy="85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CA"/>
          </a:p>
        </p:txBody>
      </p:sp>
      <p:sp>
        <p:nvSpPr>
          <p:cNvPr id="66" name="Oval 21">
            <a:extLst>
              <a:ext uri="{FF2B5EF4-FFF2-40B4-BE49-F238E27FC236}">
                <a16:creationId xmlns:a16="http://schemas.microsoft.com/office/drawing/2014/main" id="{6E847B9A-9FEA-4282-9576-9B18D4942A95}"/>
              </a:ext>
            </a:extLst>
          </p:cNvPr>
          <p:cNvSpPr>
            <a:spLocks noChangeArrowheads="1"/>
          </p:cNvSpPr>
          <p:nvPr>
            <p:custDataLst>
              <p:tags r:id="rId17"/>
            </p:custDataLst>
          </p:nvPr>
        </p:nvSpPr>
        <p:spPr bwMode="auto">
          <a:xfrm>
            <a:off x="3200190" y="4451946"/>
            <a:ext cx="63500" cy="85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CA"/>
          </a:p>
        </p:txBody>
      </p:sp>
      <p:sp>
        <p:nvSpPr>
          <p:cNvPr id="67" name="Oval 22">
            <a:extLst>
              <a:ext uri="{FF2B5EF4-FFF2-40B4-BE49-F238E27FC236}">
                <a16:creationId xmlns:a16="http://schemas.microsoft.com/office/drawing/2014/main" id="{953F4C95-03D1-4FB7-9ADF-47C5477DD763}"/>
              </a:ext>
            </a:extLst>
          </p:cNvPr>
          <p:cNvSpPr>
            <a:spLocks noChangeArrowheads="1"/>
          </p:cNvSpPr>
          <p:nvPr>
            <p:custDataLst>
              <p:tags r:id="rId18"/>
            </p:custDataLst>
          </p:nvPr>
        </p:nvSpPr>
        <p:spPr bwMode="auto">
          <a:xfrm>
            <a:off x="3733590" y="4037608"/>
            <a:ext cx="76200" cy="71438"/>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CA"/>
          </a:p>
        </p:txBody>
      </p:sp>
      <p:sp>
        <p:nvSpPr>
          <p:cNvPr id="68" name="Oval 23">
            <a:extLst>
              <a:ext uri="{FF2B5EF4-FFF2-40B4-BE49-F238E27FC236}">
                <a16:creationId xmlns:a16="http://schemas.microsoft.com/office/drawing/2014/main" id="{7A43486B-C2B1-43B7-ABA9-C4D4421E5150}"/>
              </a:ext>
            </a:extLst>
          </p:cNvPr>
          <p:cNvSpPr>
            <a:spLocks noChangeArrowheads="1"/>
          </p:cNvSpPr>
          <p:nvPr>
            <p:custDataLst>
              <p:tags r:id="rId19"/>
            </p:custDataLst>
          </p:nvPr>
        </p:nvSpPr>
        <p:spPr bwMode="auto">
          <a:xfrm>
            <a:off x="4393990" y="3751858"/>
            <a:ext cx="76200" cy="71438"/>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CA"/>
          </a:p>
        </p:txBody>
      </p:sp>
      <p:sp>
        <p:nvSpPr>
          <p:cNvPr id="69" name="Oval 24">
            <a:extLst>
              <a:ext uri="{FF2B5EF4-FFF2-40B4-BE49-F238E27FC236}">
                <a16:creationId xmlns:a16="http://schemas.microsoft.com/office/drawing/2014/main" id="{9BBB25CB-3D81-4866-AB7D-9A371B217E3A}"/>
              </a:ext>
            </a:extLst>
          </p:cNvPr>
          <p:cNvSpPr>
            <a:spLocks noChangeArrowheads="1"/>
          </p:cNvSpPr>
          <p:nvPr>
            <p:custDataLst>
              <p:tags r:id="rId20"/>
            </p:custDataLst>
          </p:nvPr>
        </p:nvSpPr>
        <p:spPr bwMode="auto">
          <a:xfrm>
            <a:off x="4825790" y="3366096"/>
            <a:ext cx="63500" cy="71437"/>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CA"/>
          </a:p>
        </p:txBody>
      </p:sp>
      <p:sp>
        <p:nvSpPr>
          <p:cNvPr id="70" name="Oval 25">
            <a:extLst>
              <a:ext uri="{FF2B5EF4-FFF2-40B4-BE49-F238E27FC236}">
                <a16:creationId xmlns:a16="http://schemas.microsoft.com/office/drawing/2014/main" id="{17DB71A9-1DBD-475F-A43F-433C37684E42}"/>
              </a:ext>
            </a:extLst>
          </p:cNvPr>
          <p:cNvSpPr>
            <a:spLocks noChangeArrowheads="1"/>
          </p:cNvSpPr>
          <p:nvPr>
            <p:custDataLst>
              <p:tags r:id="rId21"/>
            </p:custDataLst>
          </p:nvPr>
        </p:nvSpPr>
        <p:spPr bwMode="auto">
          <a:xfrm>
            <a:off x="5308390" y="3137496"/>
            <a:ext cx="76200" cy="71437"/>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CA"/>
          </a:p>
        </p:txBody>
      </p:sp>
      <p:sp>
        <p:nvSpPr>
          <p:cNvPr id="71" name="Oval 26">
            <a:extLst>
              <a:ext uri="{FF2B5EF4-FFF2-40B4-BE49-F238E27FC236}">
                <a16:creationId xmlns:a16="http://schemas.microsoft.com/office/drawing/2014/main" id="{916D7AEB-2535-441C-9919-7542B5F6BC1F}"/>
              </a:ext>
            </a:extLst>
          </p:cNvPr>
          <p:cNvSpPr>
            <a:spLocks noChangeArrowheads="1"/>
          </p:cNvSpPr>
          <p:nvPr>
            <p:custDataLst>
              <p:tags r:id="rId22"/>
            </p:custDataLst>
          </p:nvPr>
        </p:nvSpPr>
        <p:spPr bwMode="auto">
          <a:xfrm>
            <a:off x="6083090" y="2294533"/>
            <a:ext cx="63500" cy="85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fr-CA"/>
          </a:p>
        </p:txBody>
      </p:sp>
      <p:sp>
        <p:nvSpPr>
          <p:cNvPr id="72" name="Rectangle 27">
            <a:extLst>
              <a:ext uri="{FF2B5EF4-FFF2-40B4-BE49-F238E27FC236}">
                <a16:creationId xmlns:a16="http://schemas.microsoft.com/office/drawing/2014/main" id="{1151CC32-F61B-4E93-88E4-87ADAB81CE18}"/>
              </a:ext>
            </a:extLst>
          </p:cNvPr>
          <p:cNvSpPr>
            <a:spLocks noChangeArrowheads="1"/>
          </p:cNvSpPr>
          <p:nvPr>
            <p:custDataLst>
              <p:tags r:id="rId23"/>
            </p:custDataLst>
          </p:nvPr>
        </p:nvSpPr>
        <p:spPr bwMode="auto">
          <a:xfrm>
            <a:off x="5224253" y="5061546"/>
            <a:ext cx="1794273" cy="366767"/>
          </a:xfrm>
          <a:prstGeom prst="rect">
            <a:avLst/>
          </a:prstGeom>
          <a:noFill/>
          <a:ln w="254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fr-CA" altLang="fr-FR" sz="1800" b="1" dirty="0">
                <a:latin typeface="Helvetica" panose="020B0604020202020204" pitchFamily="34" charset="0"/>
              </a:rPr>
              <a:t>Type de bogue</a:t>
            </a:r>
          </a:p>
        </p:txBody>
      </p:sp>
      <p:sp>
        <p:nvSpPr>
          <p:cNvPr id="73" name="Freeform 28">
            <a:extLst>
              <a:ext uri="{FF2B5EF4-FFF2-40B4-BE49-F238E27FC236}">
                <a16:creationId xmlns:a16="http://schemas.microsoft.com/office/drawing/2014/main" id="{4AC38D0F-C777-4FBB-9E2C-8CB96745205C}"/>
              </a:ext>
            </a:extLst>
          </p:cNvPr>
          <p:cNvSpPr>
            <a:spLocks/>
          </p:cNvSpPr>
          <p:nvPr>
            <p:custDataLst>
              <p:tags r:id="rId24"/>
            </p:custDataLst>
          </p:nvPr>
        </p:nvSpPr>
        <p:spPr bwMode="auto">
          <a:xfrm>
            <a:off x="5505240" y="2486621"/>
            <a:ext cx="941388" cy="130175"/>
          </a:xfrm>
          <a:custGeom>
            <a:avLst/>
            <a:gdLst>
              <a:gd name="T0" fmla="*/ 0 w 593"/>
              <a:gd name="T1" fmla="*/ 0 h 73"/>
              <a:gd name="T2" fmla="*/ 248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48" y="0"/>
                </a:lnTo>
                <a:lnTo>
                  <a:pt x="144" y="72"/>
                </a:lnTo>
                <a:lnTo>
                  <a:pt x="592" y="7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CA"/>
          </a:p>
        </p:txBody>
      </p:sp>
      <p:sp>
        <p:nvSpPr>
          <p:cNvPr id="74" name="Freeform 29">
            <a:extLst>
              <a:ext uri="{FF2B5EF4-FFF2-40B4-BE49-F238E27FC236}">
                <a16:creationId xmlns:a16="http://schemas.microsoft.com/office/drawing/2014/main" id="{EAD3BAF4-799F-46D1-AA74-CCBF868D80DD}"/>
              </a:ext>
            </a:extLst>
          </p:cNvPr>
          <p:cNvSpPr>
            <a:spLocks/>
          </p:cNvSpPr>
          <p:nvPr>
            <p:custDataLst>
              <p:tags r:id="rId25"/>
            </p:custDataLst>
          </p:nvPr>
        </p:nvSpPr>
        <p:spPr bwMode="auto">
          <a:xfrm>
            <a:off x="5492540" y="2472333"/>
            <a:ext cx="941388" cy="130175"/>
          </a:xfrm>
          <a:custGeom>
            <a:avLst/>
            <a:gdLst>
              <a:gd name="T0" fmla="*/ 0 w 593"/>
              <a:gd name="T1" fmla="*/ 0 h 73"/>
              <a:gd name="T2" fmla="*/ 248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48" y="0"/>
                </a:lnTo>
                <a:lnTo>
                  <a:pt x="144" y="72"/>
                </a:lnTo>
                <a:lnTo>
                  <a:pt x="592" y="7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CA"/>
          </a:p>
        </p:txBody>
      </p:sp>
      <p:sp>
        <p:nvSpPr>
          <p:cNvPr id="75" name="Freeform 30">
            <a:extLst>
              <a:ext uri="{FF2B5EF4-FFF2-40B4-BE49-F238E27FC236}">
                <a16:creationId xmlns:a16="http://schemas.microsoft.com/office/drawing/2014/main" id="{66A192B0-D11D-46BD-9979-94E234120455}"/>
              </a:ext>
            </a:extLst>
          </p:cNvPr>
          <p:cNvSpPr>
            <a:spLocks/>
          </p:cNvSpPr>
          <p:nvPr>
            <p:custDataLst>
              <p:tags r:id="rId26"/>
            </p:custDataLst>
          </p:nvPr>
        </p:nvSpPr>
        <p:spPr bwMode="auto">
          <a:xfrm>
            <a:off x="5327440" y="2543771"/>
            <a:ext cx="941388" cy="130175"/>
          </a:xfrm>
          <a:custGeom>
            <a:avLst/>
            <a:gdLst>
              <a:gd name="T0" fmla="*/ 0 w 593"/>
              <a:gd name="T1" fmla="*/ 0 h 73"/>
              <a:gd name="T2" fmla="*/ 256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56" y="0"/>
                </a:lnTo>
                <a:lnTo>
                  <a:pt x="144" y="72"/>
                </a:lnTo>
                <a:lnTo>
                  <a:pt x="592" y="7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CA"/>
          </a:p>
        </p:txBody>
      </p:sp>
      <p:sp>
        <p:nvSpPr>
          <p:cNvPr id="76" name="Freeform 31">
            <a:extLst>
              <a:ext uri="{FF2B5EF4-FFF2-40B4-BE49-F238E27FC236}">
                <a16:creationId xmlns:a16="http://schemas.microsoft.com/office/drawing/2014/main" id="{0B8799DE-8CC9-46AF-A3B8-5C7D3E5440D8}"/>
              </a:ext>
            </a:extLst>
          </p:cNvPr>
          <p:cNvSpPr>
            <a:spLocks/>
          </p:cNvSpPr>
          <p:nvPr>
            <p:custDataLst>
              <p:tags r:id="rId27"/>
            </p:custDataLst>
          </p:nvPr>
        </p:nvSpPr>
        <p:spPr bwMode="auto">
          <a:xfrm>
            <a:off x="5314740" y="2529483"/>
            <a:ext cx="941388" cy="130175"/>
          </a:xfrm>
          <a:custGeom>
            <a:avLst/>
            <a:gdLst>
              <a:gd name="T0" fmla="*/ 0 w 593"/>
              <a:gd name="T1" fmla="*/ 0 h 73"/>
              <a:gd name="T2" fmla="*/ 256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56" y="0"/>
                </a:lnTo>
                <a:lnTo>
                  <a:pt x="144" y="72"/>
                </a:lnTo>
                <a:lnTo>
                  <a:pt x="592" y="7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fr-CA"/>
          </a:p>
        </p:txBody>
      </p:sp>
    </p:spTree>
    <p:extLst>
      <p:ext uri="{BB962C8B-B14F-4D97-AF65-F5344CB8AC3E}">
        <p14:creationId xmlns:p14="http://schemas.microsoft.com/office/powerpoint/2010/main" val="21766102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custDataLst>
              <p:tags r:id="rId1"/>
            </p:custDataLst>
          </p:nvPr>
        </p:nvSpPr>
        <p:spPr/>
        <p:txBody>
          <a:bodyPr>
            <a:normAutofit/>
          </a:bodyPr>
          <a:lstStyle/>
          <a:p>
            <a:r>
              <a:rPr lang="fr-CA" altLang="fr-FR" dirty="0"/>
              <a:t>Débogage -Techniques</a:t>
            </a:r>
            <a:endParaRPr lang="en-US" altLang="fr-FR" dirty="0"/>
          </a:p>
        </p:txBody>
      </p:sp>
      <p:sp>
        <p:nvSpPr>
          <p:cNvPr id="5" name="Espace réservé du contenu 4">
            <a:extLst>
              <a:ext uri="{FF2B5EF4-FFF2-40B4-BE49-F238E27FC236}">
                <a16:creationId xmlns:a16="http://schemas.microsoft.com/office/drawing/2014/main" id="{A81F1B7C-838A-4426-BDAD-18C31918CA60}"/>
              </a:ext>
            </a:extLst>
          </p:cNvPr>
          <p:cNvSpPr>
            <a:spLocks noGrp="1"/>
          </p:cNvSpPr>
          <p:nvPr>
            <p:ph idx="1"/>
            <p:custDataLst>
              <p:tags r:id="rId2"/>
            </p:custDataLst>
          </p:nvPr>
        </p:nvSpPr>
        <p:spPr/>
        <p:txBody>
          <a:bodyPr/>
          <a:lstStyle/>
          <a:p>
            <a:r>
              <a:rPr lang="fr-CA" altLang="fr-FR" dirty="0"/>
              <a:t>Tests bruts</a:t>
            </a:r>
          </a:p>
          <a:p>
            <a:r>
              <a:rPr lang="fr-CA" altLang="fr-FR" dirty="0"/>
              <a:t>Retour </a:t>
            </a:r>
            <a:r>
              <a:rPr lang="fr-CA" altLang="fr-FR"/>
              <a:t>arrière (</a:t>
            </a:r>
            <a:r>
              <a:rPr lang="en-CA" altLang="fr-FR"/>
              <a:t>backtracking</a:t>
            </a:r>
            <a:r>
              <a:rPr lang="fr-CA" altLang="fr-FR"/>
              <a:t>)</a:t>
            </a:r>
            <a:endParaRPr lang="fr-CA" altLang="fr-FR" dirty="0"/>
          </a:p>
          <a:p>
            <a:pPr lvl="1"/>
            <a:r>
              <a:rPr lang="fr-CA" dirty="0"/>
              <a:t>revenir au nœud d'origine pour faire un autre choix</a:t>
            </a:r>
          </a:p>
          <a:p>
            <a:pPr lvl="1"/>
            <a:r>
              <a:rPr lang="fr-CA" dirty="0"/>
              <a:t>si un choix fait à ce nœud conduit à un problème  </a:t>
            </a:r>
            <a:endParaRPr lang="fr-CA" altLang="fr-FR" dirty="0"/>
          </a:p>
          <a:p>
            <a:r>
              <a:rPr lang="fr-CA" altLang="fr-FR" dirty="0"/>
              <a:t>Élimination de causes (induction ou déduction)</a:t>
            </a:r>
          </a:p>
          <a:p>
            <a:endParaRPr lang="fr-CA" altLang="fr-FR" dirty="0"/>
          </a:p>
          <a:p>
            <a:endParaRPr lang="fr-CA" dirty="0"/>
          </a:p>
        </p:txBody>
      </p:sp>
      <p:sp>
        <p:nvSpPr>
          <p:cNvPr id="4915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0EF6467-8998-4DCE-B0A0-D786851A9997}" type="slidenum">
              <a:rPr lang="en-US" altLang="en-US" smtClean="0"/>
              <a:pPr/>
              <a:t>97</a:t>
            </a:fld>
            <a:endParaRPr lang="en-US" altLang="en-US"/>
          </a:p>
        </p:txBody>
      </p:sp>
      <p:sp>
        <p:nvSpPr>
          <p:cNvPr id="49157" name="Rectangle 76"/>
          <p:cNvSpPr>
            <a:spLocks noChangeArrowheads="1"/>
          </p:cNvSpPr>
          <p:nvPr>
            <p:custDataLst>
              <p:tags r:id="rId4"/>
            </p:custDataLst>
          </p:nvPr>
        </p:nvSpPr>
        <p:spPr bwMode="auto">
          <a:xfrm>
            <a:off x="287338" y="1268413"/>
            <a:ext cx="8229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6" name="Image 5">
            <a:extLst>
              <a:ext uri="{FF2B5EF4-FFF2-40B4-BE49-F238E27FC236}">
                <a16:creationId xmlns:a16="http://schemas.microsoft.com/office/drawing/2014/main" id="{4431DBCC-FAF5-4873-80AD-DE21DA6867FF}"/>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3491880" y="4515510"/>
            <a:ext cx="1903044" cy="2221452"/>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custDataLst>
              <p:tags r:id="rId1"/>
            </p:custDataLst>
          </p:nvPr>
        </p:nvSpPr>
        <p:spPr/>
        <p:txBody>
          <a:bodyPr>
            <a:normAutofit/>
          </a:bodyPr>
          <a:lstStyle/>
          <a:p>
            <a:r>
              <a:rPr lang="fr-CA" altLang="fr-FR" dirty="0"/>
              <a:t>Correction des erreurs</a:t>
            </a:r>
            <a:endParaRPr lang="en-US" altLang="fr-FR" dirty="0"/>
          </a:p>
        </p:txBody>
      </p:sp>
      <p:sp>
        <p:nvSpPr>
          <p:cNvPr id="5" name="Espace réservé du contenu 4">
            <a:extLst>
              <a:ext uri="{FF2B5EF4-FFF2-40B4-BE49-F238E27FC236}">
                <a16:creationId xmlns:a16="http://schemas.microsoft.com/office/drawing/2014/main" id="{A81F1B7C-838A-4426-BDAD-18C31918CA60}"/>
              </a:ext>
            </a:extLst>
          </p:cNvPr>
          <p:cNvSpPr>
            <a:spLocks noGrp="1"/>
          </p:cNvSpPr>
          <p:nvPr>
            <p:ph idx="1"/>
            <p:custDataLst>
              <p:tags r:id="rId2"/>
            </p:custDataLst>
          </p:nvPr>
        </p:nvSpPr>
        <p:spPr/>
        <p:txBody>
          <a:bodyPr>
            <a:normAutofit fontScale="70000" lnSpcReduction="20000"/>
          </a:bodyPr>
          <a:lstStyle/>
          <a:p>
            <a:r>
              <a:rPr lang="fr-CA" altLang="fr-FR" dirty="0"/>
              <a:t>La cause du bogue est-elle reproduite dans une autre partie du programme? </a:t>
            </a:r>
          </a:p>
          <a:p>
            <a:r>
              <a:rPr lang="fr-CA" altLang="fr-FR" dirty="0"/>
              <a:t>Dans de nombreuses situations, un défaut de programme est causé par un schéma logique erroné qui peut être reproduit ailleurs</a:t>
            </a:r>
          </a:p>
          <a:p>
            <a:r>
              <a:rPr lang="fr-CA" altLang="fr-FR" dirty="0"/>
              <a:t>Quel «prochain bogue» pourrait être introduit par le correctif que je suis sur le point de faire? </a:t>
            </a:r>
          </a:p>
          <a:p>
            <a:r>
              <a:rPr lang="fr-CA" altLang="fr-FR" dirty="0"/>
              <a:t>Avant que la correction ne soit faite, le code source (ou, mieux, la conception) doit être évalué pour évaluer le couplage de la logique et des structures de données</a:t>
            </a:r>
          </a:p>
          <a:p>
            <a:r>
              <a:rPr lang="fr-CA" altLang="fr-FR" dirty="0"/>
              <a:t>Qu’aurions-nous pu faire pour éviter ce bogue en premier lieu? </a:t>
            </a:r>
          </a:p>
          <a:p>
            <a:r>
              <a:rPr lang="fr-CA" altLang="fr-FR" dirty="0"/>
              <a:t>Cette question est la première étape vers l’établissement d’une approche statistique d’assurance qualité des logiciels</a:t>
            </a:r>
          </a:p>
          <a:p>
            <a:r>
              <a:rPr lang="fr-CA" altLang="fr-FR" dirty="0"/>
              <a:t>Si vous corrigez le processus ainsi que le produit, le bogue sera supprimé du programme actuel et peut être éliminé de tous les programmes futurs</a:t>
            </a:r>
          </a:p>
          <a:p>
            <a:endParaRPr lang="fr-CA" dirty="0"/>
          </a:p>
        </p:txBody>
      </p:sp>
      <p:sp>
        <p:nvSpPr>
          <p:cNvPr id="4915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0EF6467-8998-4DCE-B0A0-D786851A9997}" type="slidenum">
              <a:rPr lang="en-US" altLang="en-US" smtClean="0"/>
              <a:pPr/>
              <a:t>98</a:t>
            </a:fld>
            <a:endParaRPr lang="en-US" altLang="en-US"/>
          </a:p>
        </p:txBody>
      </p:sp>
      <p:sp>
        <p:nvSpPr>
          <p:cNvPr id="49157" name="Rectangle 76"/>
          <p:cNvSpPr>
            <a:spLocks noChangeArrowheads="1"/>
          </p:cNvSpPr>
          <p:nvPr>
            <p:custDataLst>
              <p:tags r:id="rId4"/>
            </p:custDataLst>
          </p:nvPr>
        </p:nvSpPr>
        <p:spPr bwMode="auto">
          <a:xfrm>
            <a:off x="287338" y="1268413"/>
            <a:ext cx="8229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10081833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custDataLst>
              <p:tags r:id="rId1"/>
            </p:custDataLst>
          </p:nvPr>
        </p:nvSpPr>
        <p:spPr/>
        <p:txBody>
          <a:bodyPr>
            <a:normAutofit/>
          </a:bodyPr>
          <a:lstStyle/>
          <a:p>
            <a:r>
              <a:rPr lang="fr-CA" altLang="fr-FR" dirty="0"/>
              <a:t>Derniers conseils</a:t>
            </a:r>
            <a:endParaRPr lang="en-US" altLang="fr-FR" dirty="0"/>
          </a:p>
        </p:txBody>
      </p:sp>
      <p:sp>
        <p:nvSpPr>
          <p:cNvPr id="5" name="Espace réservé du contenu 4">
            <a:extLst>
              <a:ext uri="{FF2B5EF4-FFF2-40B4-BE49-F238E27FC236}">
                <a16:creationId xmlns:a16="http://schemas.microsoft.com/office/drawing/2014/main" id="{A81F1B7C-838A-4426-BDAD-18C31918CA60}"/>
              </a:ext>
            </a:extLst>
          </p:cNvPr>
          <p:cNvSpPr>
            <a:spLocks noGrp="1"/>
          </p:cNvSpPr>
          <p:nvPr>
            <p:ph idx="1"/>
            <p:custDataLst>
              <p:tags r:id="rId2"/>
            </p:custDataLst>
          </p:nvPr>
        </p:nvSpPr>
        <p:spPr>
          <a:xfrm>
            <a:off x="228600" y="1403874"/>
            <a:ext cx="8686800" cy="4653418"/>
          </a:xfrm>
        </p:spPr>
        <p:txBody>
          <a:bodyPr>
            <a:normAutofit/>
          </a:bodyPr>
          <a:lstStyle/>
          <a:p>
            <a:r>
              <a:rPr lang="fr-CA" altLang="fr-FR" dirty="0"/>
              <a:t>Réfléchissez - avant d’agir pour corriger</a:t>
            </a:r>
          </a:p>
          <a:p>
            <a:r>
              <a:rPr lang="fr-CA" altLang="fr-FR" dirty="0"/>
              <a:t>Utilisez des outils pour obtenir des informations supplémentaires</a:t>
            </a:r>
          </a:p>
          <a:p>
            <a:r>
              <a:rPr lang="fr-CA" altLang="fr-FR" dirty="0"/>
              <a:t>Si vous êtes dans une impasse, demandez l’aide de quelqu’un d’autre</a:t>
            </a:r>
          </a:p>
          <a:p>
            <a:r>
              <a:rPr lang="fr-CA" altLang="fr-FR" dirty="0"/>
              <a:t>Une fois que vous avez corrigé le bogue, utilisez des tests de régression pour découvrir les effets secondaires</a:t>
            </a:r>
            <a:endParaRPr lang="fr-CA" dirty="0"/>
          </a:p>
        </p:txBody>
      </p:sp>
      <p:sp>
        <p:nvSpPr>
          <p:cNvPr id="4915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0EF6467-8998-4DCE-B0A0-D786851A9997}" type="slidenum">
              <a:rPr lang="en-US" altLang="en-US" smtClean="0"/>
              <a:pPr/>
              <a:t>99</a:t>
            </a:fld>
            <a:endParaRPr lang="en-US" altLang="en-US"/>
          </a:p>
        </p:txBody>
      </p:sp>
      <p:sp>
        <p:nvSpPr>
          <p:cNvPr id="49157" name="Rectangle 76"/>
          <p:cNvSpPr>
            <a:spLocks noChangeArrowheads="1"/>
          </p:cNvSpPr>
          <p:nvPr>
            <p:custDataLst>
              <p:tags r:id="rId4"/>
            </p:custDataLst>
          </p:nvPr>
        </p:nvSpPr>
        <p:spPr bwMode="auto">
          <a:xfrm>
            <a:off x="287338" y="1268413"/>
            <a:ext cx="8229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1086109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6"/>
</p:tagLst>
</file>

<file path=ppt/tags/tag101.xml><?xml version="1.0" encoding="utf-8"?>
<p:tagLst xmlns:a="http://schemas.openxmlformats.org/drawingml/2006/main" xmlns:r="http://schemas.openxmlformats.org/officeDocument/2006/relationships" xmlns:p="http://schemas.openxmlformats.org/presentationml/2006/main">
  <p:tag name="NUM" val="7"/>
</p:tagLst>
</file>

<file path=ppt/tags/tag102.xml><?xml version="1.0" encoding="utf-8"?>
<p:tagLst xmlns:a="http://schemas.openxmlformats.org/drawingml/2006/main" xmlns:r="http://schemas.openxmlformats.org/officeDocument/2006/relationships" xmlns:p="http://schemas.openxmlformats.org/presentationml/2006/main">
  <p:tag name="NUM" val="8"/>
</p:tagLst>
</file>

<file path=ppt/tags/tag103.xml><?xml version="1.0" encoding="utf-8"?>
<p:tagLst xmlns:a="http://schemas.openxmlformats.org/drawingml/2006/main" xmlns:r="http://schemas.openxmlformats.org/officeDocument/2006/relationships" xmlns:p="http://schemas.openxmlformats.org/presentationml/2006/main">
  <p:tag name="NUM" val="9"/>
</p:tagLst>
</file>

<file path=ppt/tags/tag104.xml><?xml version="1.0" encoding="utf-8"?>
<p:tagLst xmlns:a="http://schemas.openxmlformats.org/drawingml/2006/main" xmlns:r="http://schemas.openxmlformats.org/officeDocument/2006/relationships" xmlns:p="http://schemas.openxmlformats.org/presentationml/2006/main">
  <p:tag name="NUM" val="10"/>
</p:tagLst>
</file>

<file path=ppt/tags/tag105.xml><?xml version="1.0" encoding="utf-8"?>
<p:tagLst xmlns:a="http://schemas.openxmlformats.org/drawingml/2006/main" xmlns:r="http://schemas.openxmlformats.org/officeDocument/2006/relationships" xmlns:p="http://schemas.openxmlformats.org/presentationml/2006/main">
  <p:tag name="NUM" val="11"/>
</p:tagLst>
</file>

<file path=ppt/tags/tag106.xml><?xml version="1.0" encoding="utf-8"?>
<p:tagLst xmlns:a="http://schemas.openxmlformats.org/drawingml/2006/main" xmlns:r="http://schemas.openxmlformats.org/officeDocument/2006/relationships" xmlns:p="http://schemas.openxmlformats.org/presentationml/2006/main">
  <p:tag name="NUM" val="12"/>
</p:tagLst>
</file>

<file path=ppt/tags/tag107.xml><?xml version="1.0" encoding="utf-8"?>
<p:tagLst xmlns:a="http://schemas.openxmlformats.org/drawingml/2006/main" xmlns:r="http://schemas.openxmlformats.org/officeDocument/2006/relationships" xmlns:p="http://schemas.openxmlformats.org/presentationml/2006/main">
  <p:tag name="NUM" val="13"/>
</p:tagLst>
</file>

<file path=ppt/tags/tag108.xml><?xml version="1.0" encoding="utf-8"?>
<p:tagLst xmlns:a="http://schemas.openxmlformats.org/drawingml/2006/main" xmlns:r="http://schemas.openxmlformats.org/officeDocument/2006/relationships" xmlns:p="http://schemas.openxmlformats.org/presentationml/2006/main">
  <p:tag name="NUM" val="14"/>
</p:tagLst>
</file>

<file path=ppt/tags/tag109.xml><?xml version="1.0" encoding="utf-8"?>
<p:tagLst xmlns:a="http://schemas.openxmlformats.org/drawingml/2006/main" xmlns:r="http://schemas.openxmlformats.org/officeDocument/2006/relationships" xmlns:p="http://schemas.openxmlformats.org/presentationml/2006/main">
  <p:tag name="NUM" val="15"/>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16"/>
</p:tagLst>
</file>

<file path=ppt/tags/tag111.xml><?xml version="1.0" encoding="utf-8"?>
<p:tagLst xmlns:a="http://schemas.openxmlformats.org/drawingml/2006/main" xmlns:r="http://schemas.openxmlformats.org/officeDocument/2006/relationships" xmlns:p="http://schemas.openxmlformats.org/presentationml/2006/main">
  <p:tag name="NUM" val="17"/>
</p:tagLst>
</file>

<file path=ppt/tags/tag112.xml><?xml version="1.0" encoding="utf-8"?>
<p:tagLst xmlns:a="http://schemas.openxmlformats.org/drawingml/2006/main" xmlns:r="http://schemas.openxmlformats.org/officeDocument/2006/relationships" xmlns:p="http://schemas.openxmlformats.org/presentationml/2006/main">
  <p:tag name="NUM" val="18"/>
</p:tagLst>
</file>

<file path=ppt/tags/tag113.xml><?xml version="1.0" encoding="utf-8"?>
<p:tagLst xmlns:a="http://schemas.openxmlformats.org/drawingml/2006/main" xmlns:r="http://schemas.openxmlformats.org/officeDocument/2006/relationships" xmlns:p="http://schemas.openxmlformats.org/presentationml/2006/main">
  <p:tag name="NUM" val="19"/>
</p:tagLst>
</file>

<file path=ppt/tags/tag114.xml><?xml version="1.0" encoding="utf-8"?>
<p:tagLst xmlns:a="http://schemas.openxmlformats.org/drawingml/2006/main" xmlns:r="http://schemas.openxmlformats.org/officeDocument/2006/relationships" xmlns:p="http://schemas.openxmlformats.org/presentationml/2006/main">
  <p:tag name="NUM" val="20"/>
</p:tagLst>
</file>

<file path=ppt/tags/tag115.xml><?xml version="1.0" encoding="utf-8"?>
<p:tagLst xmlns:a="http://schemas.openxmlformats.org/drawingml/2006/main" xmlns:r="http://schemas.openxmlformats.org/officeDocument/2006/relationships" xmlns:p="http://schemas.openxmlformats.org/presentationml/2006/main">
  <p:tag name="NUM" val="21"/>
</p:tagLst>
</file>

<file path=ppt/tags/tag116.xml><?xml version="1.0" encoding="utf-8"?>
<p:tagLst xmlns:a="http://schemas.openxmlformats.org/drawingml/2006/main" xmlns:r="http://schemas.openxmlformats.org/officeDocument/2006/relationships" xmlns:p="http://schemas.openxmlformats.org/presentationml/2006/main">
  <p:tag name="NUM" val="22"/>
</p:tagLst>
</file>

<file path=ppt/tags/tag117.xml><?xml version="1.0" encoding="utf-8"?>
<p:tagLst xmlns:a="http://schemas.openxmlformats.org/drawingml/2006/main" xmlns:r="http://schemas.openxmlformats.org/officeDocument/2006/relationships" xmlns:p="http://schemas.openxmlformats.org/presentationml/2006/main">
  <p:tag name="NUM" val="23"/>
</p:tagLst>
</file>

<file path=ppt/tags/tag118.xml><?xml version="1.0" encoding="utf-8"?>
<p:tagLst xmlns:a="http://schemas.openxmlformats.org/drawingml/2006/main" xmlns:r="http://schemas.openxmlformats.org/officeDocument/2006/relationships" xmlns:p="http://schemas.openxmlformats.org/presentationml/2006/main">
  <p:tag name="NUM" val="24"/>
</p:tagLst>
</file>

<file path=ppt/tags/tag119.xml><?xml version="1.0" encoding="utf-8"?>
<p:tagLst xmlns:a="http://schemas.openxmlformats.org/drawingml/2006/main" xmlns:r="http://schemas.openxmlformats.org/officeDocument/2006/relationships" xmlns:p="http://schemas.openxmlformats.org/presentationml/2006/main">
  <p:tag name="NUM" val="25"/>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26"/>
</p:tagLst>
</file>

<file path=ppt/tags/tag121.xml><?xml version="1.0" encoding="utf-8"?>
<p:tagLst xmlns:a="http://schemas.openxmlformats.org/drawingml/2006/main" xmlns:r="http://schemas.openxmlformats.org/officeDocument/2006/relationships" xmlns:p="http://schemas.openxmlformats.org/presentationml/2006/main">
  <p:tag name="NUM" val="27"/>
</p:tagLst>
</file>

<file path=ppt/tags/tag122.xml><?xml version="1.0" encoding="utf-8"?>
<p:tagLst xmlns:a="http://schemas.openxmlformats.org/drawingml/2006/main" xmlns:r="http://schemas.openxmlformats.org/officeDocument/2006/relationships" xmlns:p="http://schemas.openxmlformats.org/presentationml/2006/main">
  <p:tag name="NUM" val="28"/>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2"/>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2"/>
</p:tagLst>
</file>

<file path=ppt/tags/tag129.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30.xml><?xml version="1.0" encoding="utf-8"?>
<p:tagLst xmlns:a="http://schemas.openxmlformats.org/drawingml/2006/main" xmlns:r="http://schemas.openxmlformats.org/officeDocument/2006/relationships" xmlns:p="http://schemas.openxmlformats.org/presentationml/2006/main">
  <p:tag name="NUM" val="2"/>
</p:tagLst>
</file>

<file path=ppt/tags/tag131.xml><?xml version="1.0" encoding="utf-8"?>
<p:tagLst xmlns:a="http://schemas.openxmlformats.org/drawingml/2006/main" xmlns:r="http://schemas.openxmlformats.org/officeDocument/2006/relationships" xmlns:p="http://schemas.openxmlformats.org/presentationml/2006/main">
  <p:tag name="NUM" val="2"/>
</p:tagLst>
</file>

<file path=ppt/tags/tag132.xml><?xml version="1.0" encoding="utf-8"?>
<p:tagLst xmlns:a="http://schemas.openxmlformats.org/drawingml/2006/main" xmlns:r="http://schemas.openxmlformats.org/officeDocument/2006/relationships" xmlns:p="http://schemas.openxmlformats.org/presentationml/2006/main">
  <p:tag name="NUM" val="4"/>
</p:tagLst>
</file>

<file path=ppt/tags/tag133.xml><?xml version="1.0" encoding="utf-8"?>
<p:tagLst xmlns:a="http://schemas.openxmlformats.org/drawingml/2006/main" xmlns:r="http://schemas.openxmlformats.org/officeDocument/2006/relationships" xmlns:p="http://schemas.openxmlformats.org/presentationml/2006/main">
  <p:tag name="NUM" val="1"/>
</p:tagLst>
</file>

<file path=ppt/tags/tag134.xml><?xml version="1.0" encoding="utf-8"?>
<p:tagLst xmlns:a="http://schemas.openxmlformats.org/drawingml/2006/main" xmlns:r="http://schemas.openxmlformats.org/officeDocument/2006/relationships" xmlns:p="http://schemas.openxmlformats.org/presentationml/2006/main">
  <p:tag name="NUM" val="2"/>
</p:tagLst>
</file>

<file path=ppt/tags/tag135.xml><?xml version="1.0" encoding="utf-8"?>
<p:tagLst xmlns:a="http://schemas.openxmlformats.org/drawingml/2006/main" xmlns:r="http://schemas.openxmlformats.org/officeDocument/2006/relationships" xmlns:p="http://schemas.openxmlformats.org/presentationml/2006/main">
  <p:tag name="NUM" val="3"/>
</p:tagLst>
</file>

<file path=ppt/tags/tag136.xml><?xml version="1.0" encoding="utf-8"?>
<p:tagLst xmlns:a="http://schemas.openxmlformats.org/drawingml/2006/main" xmlns:r="http://schemas.openxmlformats.org/officeDocument/2006/relationships" xmlns:p="http://schemas.openxmlformats.org/presentationml/2006/main">
  <p:tag name="NUM" val="4"/>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40.xml><?xml version="1.0" encoding="utf-8"?>
<p:tagLst xmlns:a="http://schemas.openxmlformats.org/drawingml/2006/main" xmlns:r="http://schemas.openxmlformats.org/officeDocument/2006/relationships" xmlns:p="http://schemas.openxmlformats.org/presentationml/2006/main">
  <p:tag name="NUM" val="4"/>
</p:tagLst>
</file>

<file path=ppt/tags/tag141.xml><?xml version="1.0" encoding="utf-8"?>
<p:tagLst xmlns:a="http://schemas.openxmlformats.org/drawingml/2006/main" xmlns:r="http://schemas.openxmlformats.org/officeDocument/2006/relationships" xmlns:p="http://schemas.openxmlformats.org/presentationml/2006/main">
  <p:tag name="NUM" val="5"/>
</p:tagLst>
</file>

<file path=ppt/tags/tag142.xml><?xml version="1.0" encoding="utf-8"?>
<p:tagLst xmlns:a="http://schemas.openxmlformats.org/drawingml/2006/main" xmlns:r="http://schemas.openxmlformats.org/officeDocument/2006/relationships" xmlns:p="http://schemas.openxmlformats.org/presentationml/2006/main">
  <p:tag name="NUM" val="6"/>
</p:tagLst>
</file>

<file path=ppt/tags/tag143.xml><?xml version="1.0" encoding="utf-8"?>
<p:tagLst xmlns:a="http://schemas.openxmlformats.org/drawingml/2006/main" xmlns:r="http://schemas.openxmlformats.org/officeDocument/2006/relationships" xmlns:p="http://schemas.openxmlformats.org/presentationml/2006/main">
  <p:tag name="NUM" val="7"/>
</p:tagLst>
</file>

<file path=ppt/tags/tag144.xml><?xml version="1.0" encoding="utf-8"?>
<p:tagLst xmlns:a="http://schemas.openxmlformats.org/drawingml/2006/main" xmlns:r="http://schemas.openxmlformats.org/officeDocument/2006/relationships" xmlns:p="http://schemas.openxmlformats.org/presentationml/2006/main">
  <p:tag name="NUM" val="1"/>
</p:tagLst>
</file>

<file path=ppt/tags/tag145.xml><?xml version="1.0" encoding="utf-8"?>
<p:tagLst xmlns:a="http://schemas.openxmlformats.org/drawingml/2006/main" xmlns:r="http://schemas.openxmlformats.org/officeDocument/2006/relationships" xmlns:p="http://schemas.openxmlformats.org/presentationml/2006/main">
  <p:tag name="NUM" val="2"/>
</p:tagLst>
</file>

<file path=ppt/tags/tag146.xml><?xml version="1.0" encoding="utf-8"?>
<p:tagLst xmlns:a="http://schemas.openxmlformats.org/drawingml/2006/main" xmlns:r="http://schemas.openxmlformats.org/officeDocument/2006/relationships" xmlns:p="http://schemas.openxmlformats.org/presentationml/2006/main">
  <p:tag name="NUM" val="3"/>
</p:tagLst>
</file>

<file path=ppt/tags/tag147.xml><?xml version="1.0" encoding="utf-8"?>
<p:tagLst xmlns:a="http://schemas.openxmlformats.org/drawingml/2006/main" xmlns:r="http://schemas.openxmlformats.org/officeDocument/2006/relationships" xmlns:p="http://schemas.openxmlformats.org/presentationml/2006/main">
  <p:tag name="NUM" val="4"/>
</p:tagLst>
</file>

<file path=ppt/tags/tag148.xml><?xml version="1.0" encoding="utf-8"?>
<p:tagLst xmlns:a="http://schemas.openxmlformats.org/drawingml/2006/main" xmlns:r="http://schemas.openxmlformats.org/officeDocument/2006/relationships" xmlns:p="http://schemas.openxmlformats.org/presentationml/2006/main">
  <p:tag name="NUM" val="5"/>
</p:tagLst>
</file>

<file path=ppt/tags/tag149.xml><?xml version="1.0" encoding="utf-8"?>
<p:tagLst xmlns:a="http://schemas.openxmlformats.org/drawingml/2006/main" xmlns:r="http://schemas.openxmlformats.org/officeDocument/2006/relationships" xmlns:p="http://schemas.openxmlformats.org/presentationml/2006/main">
  <p:tag name="NUM" val="6"/>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50.xml><?xml version="1.0" encoding="utf-8"?>
<p:tagLst xmlns:a="http://schemas.openxmlformats.org/drawingml/2006/main" xmlns:r="http://schemas.openxmlformats.org/officeDocument/2006/relationships" xmlns:p="http://schemas.openxmlformats.org/presentationml/2006/main">
  <p:tag name="NUM" val="7"/>
</p:tagLst>
</file>

<file path=ppt/tags/tag151.xml><?xml version="1.0" encoding="utf-8"?>
<p:tagLst xmlns:a="http://schemas.openxmlformats.org/drawingml/2006/main" xmlns:r="http://schemas.openxmlformats.org/officeDocument/2006/relationships" xmlns:p="http://schemas.openxmlformats.org/presentationml/2006/main">
  <p:tag name="NUM" val="1"/>
</p:tagLst>
</file>

<file path=ppt/tags/tag152.xml><?xml version="1.0" encoding="utf-8"?>
<p:tagLst xmlns:a="http://schemas.openxmlformats.org/drawingml/2006/main" xmlns:r="http://schemas.openxmlformats.org/officeDocument/2006/relationships" xmlns:p="http://schemas.openxmlformats.org/presentationml/2006/main">
  <p:tag name="NUM" val="2"/>
</p:tagLst>
</file>

<file path=ppt/tags/tag153.xml><?xml version="1.0" encoding="utf-8"?>
<p:tagLst xmlns:a="http://schemas.openxmlformats.org/drawingml/2006/main" xmlns:r="http://schemas.openxmlformats.org/officeDocument/2006/relationships" xmlns:p="http://schemas.openxmlformats.org/presentationml/2006/main">
  <p:tag name="NUM" val="3"/>
</p:tagLst>
</file>

<file path=ppt/tags/tag154.xml><?xml version="1.0" encoding="utf-8"?>
<p:tagLst xmlns:a="http://schemas.openxmlformats.org/drawingml/2006/main" xmlns:r="http://schemas.openxmlformats.org/officeDocument/2006/relationships" xmlns:p="http://schemas.openxmlformats.org/presentationml/2006/main">
  <p:tag name="NUM" val="4"/>
</p:tagLst>
</file>

<file path=ppt/tags/tag155.xml><?xml version="1.0" encoding="utf-8"?>
<p:tagLst xmlns:a="http://schemas.openxmlformats.org/drawingml/2006/main" xmlns:r="http://schemas.openxmlformats.org/officeDocument/2006/relationships" xmlns:p="http://schemas.openxmlformats.org/presentationml/2006/main">
  <p:tag name="NUM" val="1"/>
</p:tagLst>
</file>

<file path=ppt/tags/tag156.xml><?xml version="1.0" encoding="utf-8"?>
<p:tagLst xmlns:a="http://schemas.openxmlformats.org/drawingml/2006/main" xmlns:r="http://schemas.openxmlformats.org/officeDocument/2006/relationships" xmlns:p="http://schemas.openxmlformats.org/presentationml/2006/main">
  <p:tag name="NUM" val="2"/>
</p:tagLst>
</file>

<file path=ppt/tags/tag157.xml><?xml version="1.0" encoding="utf-8"?>
<p:tagLst xmlns:a="http://schemas.openxmlformats.org/drawingml/2006/main" xmlns:r="http://schemas.openxmlformats.org/officeDocument/2006/relationships" xmlns:p="http://schemas.openxmlformats.org/presentationml/2006/main">
  <p:tag name="NUM" val="3"/>
</p:tagLst>
</file>

<file path=ppt/tags/tag158.xml><?xml version="1.0" encoding="utf-8"?>
<p:tagLst xmlns:a="http://schemas.openxmlformats.org/drawingml/2006/main" xmlns:r="http://schemas.openxmlformats.org/officeDocument/2006/relationships" xmlns:p="http://schemas.openxmlformats.org/presentationml/2006/main">
  <p:tag name="NUM" val="4"/>
</p:tagLst>
</file>

<file path=ppt/tags/tag159.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1"/>
</p:tagLst>
</file>

<file path=ppt/tags/tag161.xml><?xml version="1.0" encoding="utf-8"?>
<p:tagLst xmlns:a="http://schemas.openxmlformats.org/drawingml/2006/main" xmlns:r="http://schemas.openxmlformats.org/officeDocument/2006/relationships" xmlns:p="http://schemas.openxmlformats.org/presentationml/2006/main">
  <p:tag name="NUM" val="3"/>
</p:tagLst>
</file>

<file path=ppt/tags/tag162.xml><?xml version="1.0" encoding="utf-8"?>
<p:tagLst xmlns:a="http://schemas.openxmlformats.org/drawingml/2006/main" xmlns:r="http://schemas.openxmlformats.org/officeDocument/2006/relationships" xmlns:p="http://schemas.openxmlformats.org/presentationml/2006/main">
  <p:tag name="NUM" val="4"/>
</p:tagLst>
</file>

<file path=ppt/tags/tag163.xml><?xml version="1.0" encoding="utf-8"?>
<p:tagLst xmlns:a="http://schemas.openxmlformats.org/drawingml/2006/main" xmlns:r="http://schemas.openxmlformats.org/officeDocument/2006/relationships" xmlns:p="http://schemas.openxmlformats.org/presentationml/2006/main">
  <p:tag name="NUM" val="2"/>
</p:tagLst>
</file>

<file path=ppt/tags/tag164.xml><?xml version="1.0" encoding="utf-8"?>
<p:tagLst xmlns:a="http://schemas.openxmlformats.org/drawingml/2006/main" xmlns:r="http://schemas.openxmlformats.org/officeDocument/2006/relationships" xmlns:p="http://schemas.openxmlformats.org/presentationml/2006/main">
  <p:tag name="NUM" val="1"/>
</p:tagLst>
</file>

<file path=ppt/tags/tag165.xml><?xml version="1.0" encoding="utf-8"?>
<p:tagLst xmlns:a="http://schemas.openxmlformats.org/drawingml/2006/main" xmlns:r="http://schemas.openxmlformats.org/officeDocument/2006/relationships" xmlns:p="http://schemas.openxmlformats.org/presentationml/2006/main">
  <p:tag name="NUM" val="2"/>
</p:tagLst>
</file>

<file path=ppt/tags/tag166.xml><?xml version="1.0" encoding="utf-8"?>
<p:tagLst xmlns:a="http://schemas.openxmlformats.org/drawingml/2006/main" xmlns:r="http://schemas.openxmlformats.org/officeDocument/2006/relationships" xmlns:p="http://schemas.openxmlformats.org/presentationml/2006/main">
  <p:tag name="NUM" val="3"/>
</p:tagLst>
</file>

<file path=ppt/tags/tag167.xml><?xml version="1.0" encoding="utf-8"?>
<p:tagLst xmlns:a="http://schemas.openxmlformats.org/drawingml/2006/main" xmlns:r="http://schemas.openxmlformats.org/officeDocument/2006/relationships" xmlns:p="http://schemas.openxmlformats.org/presentationml/2006/main">
  <p:tag name="NUM" val="1"/>
</p:tagLst>
</file>

<file path=ppt/tags/tag168.xml><?xml version="1.0" encoding="utf-8"?>
<p:tagLst xmlns:a="http://schemas.openxmlformats.org/drawingml/2006/main" xmlns:r="http://schemas.openxmlformats.org/officeDocument/2006/relationships" xmlns:p="http://schemas.openxmlformats.org/presentationml/2006/main">
  <p:tag name="NUM" val="2"/>
</p:tagLst>
</file>

<file path=ppt/tags/tag169.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4"/>
</p:tagLst>
</file>

<file path=ppt/tags/tag171.xml><?xml version="1.0" encoding="utf-8"?>
<p:tagLst xmlns:a="http://schemas.openxmlformats.org/drawingml/2006/main" xmlns:r="http://schemas.openxmlformats.org/officeDocument/2006/relationships" xmlns:p="http://schemas.openxmlformats.org/presentationml/2006/main">
  <p:tag name="NUM" val="5"/>
</p:tagLst>
</file>

<file path=ppt/tags/tag172.xml><?xml version="1.0" encoding="utf-8"?>
<p:tagLst xmlns:a="http://schemas.openxmlformats.org/drawingml/2006/main" xmlns:r="http://schemas.openxmlformats.org/officeDocument/2006/relationships" xmlns:p="http://schemas.openxmlformats.org/presentationml/2006/main">
  <p:tag name="NUM" val="1"/>
</p:tagLst>
</file>

<file path=ppt/tags/tag173.xml><?xml version="1.0" encoding="utf-8"?>
<p:tagLst xmlns:a="http://schemas.openxmlformats.org/drawingml/2006/main" xmlns:r="http://schemas.openxmlformats.org/officeDocument/2006/relationships" xmlns:p="http://schemas.openxmlformats.org/presentationml/2006/main">
  <p:tag name="NUM" val="2"/>
</p:tagLst>
</file>

<file path=ppt/tags/tag174.xml><?xml version="1.0" encoding="utf-8"?>
<p:tagLst xmlns:a="http://schemas.openxmlformats.org/drawingml/2006/main" xmlns:r="http://schemas.openxmlformats.org/officeDocument/2006/relationships" xmlns:p="http://schemas.openxmlformats.org/presentationml/2006/main">
  <p:tag name="NUM" val="3"/>
</p:tagLst>
</file>

<file path=ppt/tags/tag175.xml><?xml version="1.0" encoding="utf-8"?>
<p:tagLst xmlns:a="http://schemas.openxmlformats.org/drawingml/2006/main" xmlns:r="http://schemas.openxmlformats.org/officeDocument/2006/relationships" xmlns:p="http://schemas.openxmlformats.org/presentationml/2006/main">
  <p:tag name="NUM" val="4"/>
</p:tagLst>
</file>

<file path=ppt/tags/tag176.xml><?xml version="1.0" encoding="utf-8"?>
<p:tagLst xmlns:a="http://schemas.openxmlformats.org/drawingml/2006/main" xmlns:r="http://schemas.openxmlformats.org/officeDocument/2006/relationships" xmlns:p="http://schemas.openxmlformats.org/presentationml/2006/main">
  <p:tag name="NUM" val="5"/>
</p:tagLst>
</file>

<file path=ppt/tags/tag177.xml><?xml version="1.0" encoding="utf-8"?>
<p:tagLst xmlns:a="http://schemas.openxmlformats.org/drawingml/2006/main" xmlns:r="http://schemas.openxmlformats.org/officeDocument/2006/relationships" xmlns:p="http://schemas.openxmlformats.org/presentationml/2006/main">
  <p:tag name="NUM" val="1"/>
</p:tagLst>
</file>

<file path=ppt/tags/tag178.xml><?xml version="1.0" encoding="utf-8"?>
<p:tagLst xmlns:a="http://schemas.openxmlformats.org/drawingml/2006/main" xmlns:r="http://schemas.openxmlformats.org/officeDocument/2006/relationships" xmlns:p="http://schemas.openxmlformats.org/presentationml/2006/main">
  <p:tag name="NUM" val="2"/>
</p:tagLst>
</file>

<file path=ppt/tags/tag179.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4"/>
</p:tagLst>
</file>

<file path=ppt/tags/tag181.xml><?xml version="1.0" encoding="utf-8"?>
<p:tagLst xmlns:a="http://schemas.openxmlformats.org/drawingml/2006/main" xmlns:r="http://schemas.openxmlformats.org/officeDocument/2006/relationships" xmlns:p="http://schemas.openxmlformats.org/presentationml/2006/main">
  <p:tag name="NUM" val="5"/>
</p:tagLst>
</file>

<file path=ppt/tags/tag182.xml><?xml version="1.0" encoding="utf-8"?>
<p:tagLst xmlns:a="http://schemas.openxmlformats.org/drawingml/2006/main" xmlns:r="http://schemas.openxmlformats.org/officeDocument/2006/relationships" xmlns:p="http://schemas.openxmlformats.org/presentationml/2006/main">
  <p:tag name="NUM" val="1"/>
</p:tagLst>
</file>

<file path=ppt/tags/tag183.xml><?xml version="1.0" encoding="utf-8"?>
<p:tagLst xmlns:a="http://schemas.openxmlformats.org/drawingml/2006/main" xmlns:r="http://schemas.openxmlformats.org/officeDocument/2006/relationships" xmlns:p="http://schemas.openxmlformats.org/presentationml/2006/main">
  <p:tag name="NUM" val="2"/>
</p:tagLst>
</file>

<file path=ppt/tags/tag184.xml><?xml version="1.0" encoding="utf-8"?>
<p:tagLst xmlns:a="http://schemas.openxmlformats.org/drawingml/2006/main" xmlns:r="http://schemas.openxmlformats.org/officeDocument/2006/relationships" xmlns:p="http://schemas.openxmlformats.org/presentationml/2006/main">
  <p:tag name="NUM" val="3"/>
</p:tagLst>
</file>

<file path=ppt/tags/tag185.xml><?xml version="1.0" encoding="utf-8"?>
<p:tagLst xmlns:a="http://schemas.openxmlformats.org/drawingml/2006/main" xmlns:r="http://schemas.openxmlformats.org/officeDocument/2006/relationships" xmlns:p="http://schemas.openxmlformats.org/presentationml/2006/main">
  <p:tag name="NUM" val="4"/>
</p:tagLst>
</file>

<file path=ppt/tags/tag186.xml><?xml version="1.0" encoding="utf-8"?>
<p:tagLst xmlns:a="http://schemas.openxmlformats.org/drawingml/2006/main" xmlns:r="http://schemas.openxmlformats.org/officeDocument/2006/relationships" xmlns:p="http://schemas.openxmlformats.org/presentationml/2006/main">
  <p:tag name="NUM" val="5"/>
</p:tagLst>
</file>

<file path=ppt/tags/tag187.xml><?xml version="1.0" encoding="utf-8"?>
<p:tagLst xmlns:a="http://schemas.openxmlformats.org/drawingml/2006/main" xmlns:r="http://schemas.openxmlformats.org/officeDocument/2006/relationships" xmlns:p="http://schemas.openxmlformats.org/presentationml/2006/main">
  <p:tag name="NUM" val="6"/>
</p:tagLst>
</file>

<file path=ppt/tags/tag188.xml><?xml version="1.0" encoding="utf-8"?>
<p:tagLst xmlns:a="http://schemas.openxmlformats.org/drawingml/2006/main" xmlns:r="http://schemas.openxmlformats.org/officeDocument/2006/relationships" xmlns:p="http://schemas.openxmlformats.org/presentationml/2006/main">
  <p:tag name="NUM" val="7"/>
</p:tagLst>
</file>

<file path=ppt/tags/tag189.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190.xml><?xml version="1.0" encoding="utf-8"?>
<p:tagLst xmlns:a="http://schemas.openxmlformats.org/drawingml/2006/main" xmlns:r="http://schemas.openxmlformats.org/officeDocument/2006/relationships" xmlns:p="http://schemas.openxmlformats.org/presentationml/2006/main">
  <p:tag name="NUM" val="2"/>
</p:tagLst>
</file>

<file path=ppt/tags/tag191.xml><?xml version="1.0" encoding="utf-8"?>
<p:tagLst xmlns:a="http://schemas.openxmlformats.org/drawingml/2006/main" xmlns:r="http://schemas.openxmlformats.org/officeDocument/2006/relationships" xmlns:p="http://schemas.openxmlformats.org/presentationml/2006/main">
  <p:tag name="NUM" val="3"/>
</p:tagLst>
</file>

<file path=ppt/tags/tag192.xml><?xml version="1.0" encoding="utf-8"?>
<p:tagLst xmlns:a="http://schemas.openxmlformats.org/drawingml/2006/main" xmlns:r="http://schemas.openxmlformats.org/officeDocument/2006/relationships" xmlns:p="http://schemas.openxmlformats.org/presentationml/2006/main">
  <p:tag name="NUM" val="1"/>
</p:tagLst>
</file>

<file path=ppt/tags/tag193.xml><?xml version="1.0" encoding="utf-8"?>
<p:tagLst xmlns:a="http://schemas.openxmlformats.org/drawingml/2006/main" xmlns:r="http://schemas.openxmlformats.org/officeDocument/2006/relationships" xmlns:p="http://schemas.openxmlformats.org/presentationml/2006/main">
  <p:tag name="NUM" val="2"/>
</p:tagLst>
</file>

<file path=ppt/tags/tag194.xml><?xml version="1.0" encoding="utf-8"?>
<p:tagLst xmlns:a="http://schemas.openxmlformats.org/drawingml/2006/main" xmlns:r="http://schemas.openxmlformats.org/officeDocument/2006/relationships" xmlns:p="http://schemas.openxmlformats.org/presentationml/2006/main">
  <p:tag name="NUM" val="2"/>
</p:tagLst>
</file>

<file path=ppt/tags/tag195.xml><?xml version="1.0" encoding="utf-8"?>
<p:tagLst xmlns:a="http://schemas.openxmlformats.org/drawingml/2006/main" xmlns:r="http://schemas.openxmlformats.org/officeDocument/2006/relationships" xmlns:p="http://schemas.openxmlformats.org/presentationml/2006/main">
  <p:tag name="NUM" val="1"/>
</p:tagLst>
</file>

<file path=ppt/tags/tag196.xml><?xml version="1.0" encoding="utf-8"?>
<p:tagLst xmlns:a="http://schemas.openxmlformats.org/drawingml/2006/main" xmlns:r="http://schemas.openxmlformats.org/officeDocument/2006/relationships" xmlns:p="http://schemas.openxmlformats.org/presentationml/2006/main">
  <p:tag name="NUM" val="2"/>
</p:tagLst>
</file>

<file path=ppt/tags/tag197.xml><?xml version="1.0" encoding="utf-8"?>
<p:tagLst xmlns:a="http://schemas.openxmlformats.org/drawingml/2006/main" xmlns:r="http://schemas.openxmlformats.org/officeDocument/2006/relationships" xmlns:p="http://schemas.openxmlformats.org/presentationml/2006/main">
  <p:tag name="NUM" val="2"/>
</p:tagLst>
</file>

<file path=ppt/tags/tag198.xml><?xml version="1.0" encoding="utf-8"?>
<p:tagLst xmlns:a="http://schemas.openxmlformats.org/drawingml/2006/main" xmlns:r="http://schemas.openxmlformats.org/officeDocument/2006/relationships" xmlns:p="http://schemas.openxmlformats.org/presentationml/2006/main">
  <p:tag name="NUM" val="1"/>
</p:tagLst>
</file>

<file path=ppt/tags/tag19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3"/>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00.xml><?xml version="1.0" encoding="utf-8"?>
<p:tagLst xmlns:a="http://schemas.openxmlformats.org/drawingml/2006/main" xmlns:r="http://schemas.openxmlformats.org/officeDocument/2006/relationships" xmlns:p="http://schemas.openxmlformats.org/presentationml/2006/main">
  <p:tag name="NUM" val="2"/>
</p:tagLst>
</file>

<file path=ppt/tags/tag201.xml><?xml version="1.0" encoding="utf-8"?>
<p:tagLst xmlns:a="http://schemas.openxmlformats.org/drawingml/2006/main" xmlns:r="http://schemas.openxmlformats.org/officeDocument/2006/relationships" xmlns:p="http://schemas.openxmlformats.org/presentationml/2006/main">
  <p:tag name="NUM" val="1"/>
</p:tagLst>
</file>

<file path=ppt/tags/tag202.xml><?xml version="1.0" encoding="utf-8"?>
<p:tagLst xmlns:a="http://schemas.openxmlformats.org/drawingml/2006/main" xmlns:r="http://schemas.openxmlformats.org/officeDocument/2006/relationships" xmlns:p="http://schemas.openxmlformats.org/presentationml/2006/main">
  <p:tag name="NUM" val="2"/>
</p:tagLst>
</file>

<file path=ppt/tags/tag203.xml><?xml version="1.0" encoding="utf-8"?>
<p:tagLst xmlns:a="http://schemas.openxmlformats.org/drawingml/2006/main" xmlns:r="http://schemas.openxmlformats.org/officeDocument/2006/relationships" xmlns:p="http://schemas.openxmlformats.org/presentationml/2006/main">
  <p:tag name="NUM" val="3"/>
</p:tagLst>
</file>

<file path=ppt/tags/tag204.xml><?xml version="1.0" encoding="utf-8"?>
<p:tagLst xmlns:a="http://schemas.openxmlformats.org/drawingml/2006/main" xmlns:r="http://schemas.openxmlformats.org/officeDocument/2006/relationships" xmlns:p="http://schemas.openxmlformats.org/presentationml/2006/main">
  <p:tag name="NUM" val="4"/>
</p:tagLst>
</file>

<file path=ppt/tags/tag205.xml><?xml version="1.0" encoding="utf-8"?>
<p:tagLst xmlns:a="http://schemas.openxmlformats.org/drawingml/2006/main" xmlns:r="http://schemas.openxmlformats.org/officeDocument/2006/relationships" xmlns:p="http://schemas.openxmlformats.org/presentationml/2006/main">
  <p:tag name="NUM" val="5"/>
</p:tagLst>
</file>

<file path=ppt/tags/tag206.xml><?xml version="1.0" encoding="utf-8"?>
<p:tagLst xmlns:a="http://schemas.openxmlformats.org/drawingml/2006/main" xmlns:r="http://schemas.openxmlformats.org/officeDocument/2006/relationships" xmlns:p="http://schemas.openxmlformats.org/presentationml/2006/main">
  <p:tag name="NUM" val="1"/>
</p:tagLst>
</file>

<file path=ppt/tags/tag207.xml><?xml version="1.0" encoding="utf-8"?>
<p:tagLst xmlns:a="http://schemas.openxmlformats.org/drawingml/2006/main" xmlns:r="http://schemas.openxmlformats.org/officeDocument/2006/relationships" xmlns:p="http://schemas.openxmlformats.org/presentationml/2006/main">
  <p:tag name="NUM" val="2"/>
</p:tagLst>
</file>

<file path=ppt/tags/tag208.xml><?xml version="1.0" encoding="utf-8"?>
<p:tagLst xmlns:a="http://schemas.openxmlformats.org/drawingml/2006/main" xmlns:r="http://schemas.openxmlformats.org/officeDocument/2006/relationships" xmlns:p="http://schemas.openxmlformats.org/presentationml/2006/main">
  <p:tag name="NUM" val="3"/>
</p:tagLst>
</file>

<file path=ppt/tags/tag209.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2"/>
</p:tagLst>
</file>

<file path=ppt/tags/tag210.xml><?xml version="1.0" encoding="utf-8"?>
<p:tagLst xmlns:a="http://schemas.openxmlformats.org/drawingml/2006/main" xmlns:r="http://schemas.openxmlformats.org/officeDocument/2006/relationships" xmlns:p="http://schemas.openxmlformats.org/presentationml/2006/main">
  <p:tag name="NUM" val="5"/>
</p:tagLst>
</file>

<file path=ppt/tags/tag211.xml><?xml version="1.0" encoding="utf-8"?>
<p:tagLst xmlns:a="http://schemas.openxmlformats.org/drawingml/2006/main" xmlns:r="http://schemas.openxmlformats.org/officeDocument/2006/relationships" xmlns:p="http://schemas.openxmlformats.org/presentationml/2006/main">
  <p:tag name="NUM" val="1"/>
</p:tagLst>
</file>

<file path=ppt/tags/tag212.xml><?xml version="1.0" encoding="utf-8"?>
<p:tagLst xmlns:a="http://schemas.openxmlformats.org/drawingml/2006/main" xmlns:r="http://schemas.openxmlformats.org/officeDocument/2006/relationships" xmlns:p="http://schemas.openxmlformats.org/presentationml/2006/main">
  <p:tag name="NUM" val="2"/>
</p:tagLst>
</file>

<file path=ppt/tags/tag213.xml><?xml version="1.0" encoding="utf-8"?>
<p:tagLst xmlns:a="http://schemas.openxmlformats.org/drawingml/2006/main" xmlns:r="http://schemas.openxmlformats.org/officeDocument/2006/relationships" xmlns:p="http://schemas.openxmlformats.org/presentationml/2006/main">
  <p:tag name="NUM" val="3"/>
</p:tagLst>
</file>

<file path=ppt/tags/tag214.xml><?xml version="1.0" encoding="utf-8"?>
<p:tagLst xmlns:a="http://schemas.openxmlformats.org/drawingml/2006/main" xmlns:r="http://schemas.openxmlformats.org/officeDocument/2006/relationships" xmlns:p="http://schemas.openxmlformats.org/presentationml/2006/main">
  <p:tag name="NUM" val="4"/>
</p:tagLst>
</file>

<file path=ppt/tags/tag215.xml><?xml version="1.0" encoding="utf-8"?>
<p:tagLst xmlns:a="http://schemas.openxmlformats.org/drawingml/2006/main" xmlns:r="http://schemas.openxmlformats.org/officeDocument/2006/relationships" xmlns:p="http://schemas.openxmlformats.org/presentationml/2006/main">
  <p:tag name="NUM" val="5"/>
</p:tagLst>
</file>

<file path=ppt/tags/tag216.xml><?xml version="1.0" encoding="utf-8"?>
<p:tagLst xmlns:a="http://schemas.openxmlformats.org/drawingml/2006/main" xmlns:r="http://schemas.openxmlformats.org/officeDocument/2006/relationships" xmlns:p="http://schemas.openxmlformats.org/presentationml/2006/main">
  <p:tag name="NUM" val="1"/>
</p:tagLst>
</file>

<file path=ppt/tags/tag217.xml><?xml version="1.0" encoding="utf-8"?>
<p:tagLst xmlns:a="http://schemas.openxmlformats.org/drawingml/2006/main" xmlns:r="http://schemas.openxmlformats.org/officeDocument/2006/relationships" xmlns:p="http://schemas.openxmlformats.org/presentationml/2006/main">
  <p:tag name="NUM" val="2"/>
</p:tagLst>
</file>

<file path=ppt/tags/tag218.xml><?xml version="1.0" encoding="utf-8"?>
<p:tagLst xmlns:a="http://schemas.openxmlformats.org/drawingml/2006/main" xmlns:r="http://schemas.openxmlformats.org/officeDocument/2006/relationships" xmlns:p="http://schemas.openxmlformats.org/presentationml/2006/main">
  <p:tag name="NUM" val="3"/>
</p:tagLst>
</file>

<file path=ppt/tags/tag219.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3"/>
</p:tagLst>
</file>

<file path=ppt/tags/tag220.xml><?xml version="1.0" encoding="utf-8"?>
<p:tagLst xmlns:a="http://schemas.openxmlformats.org/drawingml/2006/main" xmlns:r="http://schemas.openxmlformats.org/officeDocument/2006/relationships" xmlns:p="http://schemas.openxmlformats.org/presentationml/2006/main">
  <p:tag name="NUM" val="5"/>
</p:tagLst>
</file>

<file path=ppt/tags/tag221.xml><?xml version="1.0" encoding="utf-8"?>
<p:tagLst xmlns:a="http://schemas.openxmlformats.org/drawingml/2006/main" xmlns:r="http://schemas.openxmlformats.org/officeDocument/2006/relationships" xmlns:p="http://schemas.openxmlformats.org/presentationml/2006/main">
  <p:tag name="NUM" val="1"/>
</p:tagLst>
</file>

<file path=ppt/tags/tag222.xml><?xml version="1.0" encoding="utf-8"?>
<p:tagLst xmlns:a="http://schemas.openxmlformats.org/drawingml/2006/main" xmlns:r="http://schemas.openxmlformats.org/officeDocument/2006/relationships" xmlns:p="http://schemas.openxmlformats.org/presentationml/2006/main">
  <p:tag name="NUM" val="2"/>
</p:tagLst>
</file>

<file path=ppt/tags/tag223.xml><?xml version="1.0" encoding="utf-8"?>
<p:tagLst xmlns:a="http://schemas.openxmlformats.org/drawingml/2006/main" xmlns:r="http://schemas.openxmlformats.org/officeDocument/2006/relationships" xmlns:p="http://schemas.openxmlformats.org/presentationml/2006/main">
  <p:tag name="NUM" val="2"/>
</p:tagLst>
</file>

<file path=ppt/tags/tag224.xml><?xml version="1.0" encoding="utf-8"?>
<p:tagLst xmlns:a="http://schemas.openxmlformats.org/drawingml/2006/main" xmlns:r="http://schemas.openxmlformats.org/officeDocument/2006/relationships" xmlns:p="http://schemas.openxmlformats.org/presentationml/2006/main">
  <p:tag name="NUM" val="1"/>
</p:tagLst>
</file>

<file path=ppt/tags/tag225.xml><?xml version="1.0" encoding="utf-8"?>
<p:tagLst xmlns:a="http://schemas.openxmlformats.org/drawingml/2006/main" xmlns:r="http://schemas.openxmlformats.org/officeDocument/2006/relationships" xmlns:p="http://schemas.openxmlformats.org/presentationml/2006/main">
  <p:tag name="NUM" val="2"/>
</p:tagLst>
</file>

<file path=ppt/tags/tag226.xml><?xml version="1.0" encoding="utf-8"?>
<p:tagLst xmlns:a="http://schemas.openxmlformats.org/drawingml/2006/main" xmlns:r="http://schemas.openxmlformats.org/officeDocument/2006/relationships" xmlns:p="http://schemas.openxmlformats.org/presentationml/2006/main">
  <p:tag name="NUM" val="2"/>
</p:tagLst>
</file>

<file path=ppt/tags/tag227.xml><?xml version="1.0" encoding="utf-8"?>
<p:tagLst xmlns:a="http://schemas.openxmlformats.org/drawingml/2006/main" xmlns:r="http://schemas.openxmlformats.org/officeDocument/2006/relationships" xmlns:p="http://schemas.openxmlformats.org/presentationml/2006/main">
  <p:tag name="NUM" val="1"/>
</p:tagLst>
</file>

<file path=ppt/tags/tag228.xml><?xml version="1.0" encoding="utf-8"?>
<p:tagLst xmlns:a="http://schemas.openxmlformats.org/drawingml/2006/main" xmlns:r="http://schemas.openxmlformats.org/officeDocument/2006/relationships" xmlns:p="http://schemas.openxmlformats.org/presentationml/2006/main">
  <p:tag name="NUM" val="2"/>
</p:tagLst>
</file>

<file path=ppt/tags/tag229.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4"/>
</p:tagLst>
</file>

<file path=ppt/tags/tag230.xml><?xml version="1.0" encoding="utf-8"?>
<p:tagLst xmlns:a="http://schemas.openxmlformats.org/drawingml/2006/main" xmlns:r="http://schemas.openxmlformats.org/officeDocument/2006/relationships" xmlns:p="http://schemas.openxmlformats.org/presentationml/2006/main">
  <p:tag name="NUM" val="4"/>
</p:tagLst>
</file>

<file path=ppt/tags/tag231.xml><?xml version="1.0" encoding="utf-8"?>
<p:tagLst xmlns:a="http://schemas.openxmlformats.org/drawingml/2006/main" xmlns:r="http://schemas.openxmlformats.org/officeDocument/2006/relationships" xmlns:p="http://schemas.openxmlformats.org/presentationml/2006/main">
  <p:tag name="NUM" val="1"/>
</p:tagLst>
</file>

<file path=ppt/tags/tag232.xml><?xml version="1.0" encoding="utf-8"?>
<p:tagLst xmlns:a="http://schemas.openxmlformats.org/drawingml/2006/main" xmlns:r="http://schemas.openxmlformats.org/officeDocument/2006/relationships" xmlns:p="http://schemas.openxmlformats.org/presentationml/2006/main">
  <p:tag name="NUM" val="2"/>
</p:tagLst>
</file>

<file path=ppt/tags/tag233.xml><?xml version="1.0" encoding="utf-8"?>
<p:tagLst xmlns:a="http://schemas.openxmlformats.org/drawingml/2006/main" xmlns:r="http://schemas.openxmlformats.org/officeDocument/2006/relationships" xmlns:p="http://schemas.openxmlformats.org/presentationml/2006/main">
  <p:tag name="NUM" val="3"/>
</p:tagLst>
</file>

<file path=ppt/tags/tag234.xml><?xml version="1.0" encoding="utf-8"?>
<p:tagLst xmlns:a="http://schemas.openxmlformats.org/drawingml/2006/main" xmlns:r="http://schemas.openxmlformats.org/officeDocument/2006/relationships" xmlns:p="http://schemas.openxmlformats.org/presentationml/2006/main">
  <p:tag name="NUM" val="1"/>
</p:tagLst>
</file>

<file path=ppt/tags/tag235.xml><?xml version="1.0" encoding="utf-8"?>
<p:tagLst xmlns:a="http://schemas.openxmlformats.org/drawingml/2006/main" xmlns:r="http://schemas.openxmlformats.org/officeDocument/2006/relationships" xmlns:p="http://schemas.openxmlformats.org/presentationml/2006/main">
  <p:tag name="NUM" val="2"/>
</p:tagLst>
</file>

<file path=ppt/tags/tag236.xml><?xml version="1.0" encoding="utf-8"?>
<p:tagLst xmlns:a="http://schemas.openxmlformats.org/drawingml/2006/main" xmlns:r="http://schemas.openxmlformats.org/officeDocument/2006/relationships" xmlns:p="http://schemas.openxmlformats.org/presentationml/2006/main">
  <p:tag name="NUM" val="3"/>
</p:tagLst>
</file>

<file path=ppt/tags/tag237.xml><?xml version="1.0" encoding="utf-8"?>
<p:tagLst xmlns:a="http://schemas.openxmlformats.org/drawingml/2006/main" xmlns:r="http://schemas.openxmlformats.org/officeDocument/2006/relationships" xmlns:p="http://schemas.openxmlformats.org/presentationml/2006/main">
  <p:tag name="NUM" val="1"/>
</p:tagLst>
</file>

<file path=ppt/tags/tag238.xml><?xml version="1.0" encoding="utf-8"?>
<p:tagLst xmlns:a="http://schemas.openxmlformats.org/drawingml/2006/main" xmlns:r="http://schemas.openxmlformats.org/officeDocument/2006/relationships" xmlns:p="http://schemas.openxmlformats.org/presentationml/2006/main">
  <p:tag name="NUM" val="2"/>
</p:tagLst>
</file>

<file path=ppt/tags/tag239.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40.xml><?xml version="1.0" encoding="utf-8"?>
<p:tagLst xmlns:a="http://schemas.openxmlformats.org/drawingml/2006/main" xmlns:r="http://schemas.openxmlformats.org/officeDocument/2006/relationships" xmlns:p="http://schemas.openxmlformats.org/presentationml/2006/main">
  <p:tag name="NUM" val="1"/>
</p:tagLst>
</file>

<file path=ppt/tags/tag241.xml><?xml version="1.0" encoding="utf-8"?>
<p:tagLst xmlns:a="http://schemas.openxmlformats.org/drawingml/2006/main" xmlns:r="http://schemas.openxmlformats.org/officeDocument/2006/relationships" xmlns:p="http://schemas.openxmlformats.org/presentationml/2006/main">
  <p:tag name="NUM" val="2"/>
</p:tagLst>
</file>

<file path=ppt/tags/tag242.xml><?xml version="1.0" encoding="utf-8"?>
<p:tagLst xmlns:a="http://schemas.openxmlformats.org/drawingml/2006/main" xmlns:r="http://schemas.openxmlformats.org/officeDocument/2006/relationships" xmlns:p="http://schemas.openxmlformats.org/presentationml/2006/main">
  <p:tag name="NUM" val="3"/>
</p:tagLst>
</file>

<file path=ppt/tags/tag243.xml><?xml version="1.0" encoding="utf-8"?>
<p:tagLst xmlns:a="http://schemas.openxmlformats.org/drawingml/2006/main" xmlns:r="http://schemas.openxmlformats.org/officeDocument/2006/relationships" xmlns:p="http://schemas.openxmlformats.org/presentationml/2006/main">
  <p:tag name="NUM" val="4"/>
</p:tagLst>
</file>

<file path=ppt/tags/tag244.xml><?xml version="1.0" encoding="utf-8"?>
<p:tagLst xmlns:a="http://schemas.openxmlformats.org/drawingml/2006/main" xmlns:r="http://schemas.openxmlformats.org/officeDocument/2006/relationships" xmlns:p="http://schemas.openxmlformats.org/presentationml/2006/main">
  <p:tag name="NUM" val="5"/>
</p:tagLst>
</file>

<file path=ppt/tags/tag245.xml><?xml version="1.0" encoding="utf-8"?>
<p:tagLst xmlns:a="http://schemas.openxmlformats.org/drawingml/2006/main" xmlns:r="http://schemas.openxmlformats.org/officeDocument/2006/relationships" xmlns:p="http://schemas.openxmlformats.org/presentationml/2006/main">
  <p:tag name="NUM" val="1"/>
</p:tagLst>
</file>

<file path=ppt/tags/tag246.xml><?xml version="1.0" encoding="utf-8"?>
<p:tagLst xmlns:a="http://schemas.openxmlformats.org/drawingml/2006/main" xmlns:r="http://schemas.openxmlformats.org/officeDocument/2006/relationships" xmlns:p="http://schemas.openxmlformats.org/presentationml/2006/main">
  <p:tag name="NUM" val="2"/>
</p:tagLst>
</file>

<file path=ppt/tags/tag247.xml><?xml version="1.0" encoding="utf-8"?>
<p:tagLst xmlns:a="http://schemas.openxmlformats.org/drawingml/2006/main" xmlns:r="http://schemas.openxmlformats.org/officeDocument/2006/relationships" xmlns:p="http://schemas.openxmlformats.org/presentationml/2006/main">
  <p:tag name="NUM" val="2"/>
</p:tagLst>
</file>

<file path=ppt/tags/tag248.xml><?xml version="1.0" encoding="utf-8"?>
<p:tagLst xmlns:a="http://schemas.openxmlformats.org/drawingml/2006/main" xmlns:r="http://schemas.openxmlformats.org/officeDocument/2006/relationships" xmlns:p="http://schemas.openxmlformats.org/presentationml/2006/main">
  <p:tag name="NUM" val="1"/>
</p:tagLst>
</file>

<file path=ppt/tags/tag249.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50.xml><?xml version="1.0" encoding="utf-8"?>
<p:tagLst xmlns:a="http://schemas.openxmlformats.org/drawingml/2006/main" xmlns:r="http://schemas.openxmlformats.org/officeDocument/2006/relationships" xmlns:p="http://schemas.openxmlformats.org/presentationml/2006/main">
  <p:tag name="NUM" val="3"/>
</p:tagLst>
</file>

<file path=ppt/tags/tag251.xml><?xml version="1.0" encoding="utf-8"?>
<p:tagLst xmlns:a="http://schemas.openxmlformats.org/drawingml/2006/main" xmlns:r="http://schemas.openxmlformats.org/officeDocument/2006/relationships" xmlns:p="http://schemas.openxmlformats.org/presentationml/2006/main">
  <p:tag name="NUM" val="4"/>
</p:tagLst>
</file>

<file path=ppt/tags/tag252.xml><?xml version="1.0" encoding="utf-8"?>
<p:tagLst xmlns:a="http://schemas.openxmlformats.org/drawingml/2006/main" xmlns:r="http://schemas.openxmlformats.org/officeDocument/2006/relationships" xmlns:p="http://schemas.openxmlformats.org/presentationml/2006/main">
  <p:tag name="NUM" val="1"/>
</p:tagLst>
</file>

<file path=ppt/tags/tag253.xml><?xml version="1.0" encoding="utf-8"?>
<p:tagLst xmlns:a="http://schemas.openxmlformats.org/drawingml/2006/main" xmlns:r="http://schemas.openxmlformats.org/officeDocument/2006/relationships" xmlns:p="http://schemas.openxmlformats.org/presentationml/2006/main">
  <p:tag name="NUM" val="2"/>
</p:tagLst>
</file>

<file path=ppt/tags/tag254.xml><?xml version="1.0" encoding="utf-8"?>
<p:tagLst xmlns:a="http://schemas.openxmlformats.org/drawingml/2006/main" xmlns:r="http://schemas.openxmlformats.org/officeDocument/2006/relationships" xmlns:p="http://schemas.openxmlformats.org/presentationml/2006/main">
  <p:tag name="NUM" val="3"/>
</p:tagLst>
</file>

<file path=ppt/tags/tag255.xml><?xml version="1.0" encoding="utf-8"?>
<p:tagLst xmlns:a="http://schemas.openxmlformats.org/drawingml/2006/main" xmlns:r="http://schemas.openxmlformats.org/officeDocument/2006/relationships" xmlns:p="http://schemas.openxmlformats.org/presentationml/2006/main">
  <p:tag name="NUM" val="4"/>
</p:tagLst>
</file>

<file path=ppt/tags/tag256.xml><?xml version="1.0" encoding="utf-8"?>
<p:tagLst xmlns:a="http://schemas.openxmlformats.org/drawingml/2006/main" xmlns:r="http://schemas.openxmlformats.org/officeDocument/2006/relationships" xmlns:p="http://schemas.openxmlformats.org/presentationml/2006/main">
  <p:tag name="NUM" val="1"/>
</p:tagLst>
</file>

<file path=ppt/tags/tag257.xml><?xml version="1.0" encoding="utf-8"?>
<p:tagLst xmlns:a="http://schemas.openxmlformats.org/drawingml/2006/main" xmlns:r="http://schemas.openxmlformats.org/officeDocument/2006/relationships" xmlns:p="http://schemas.openxmlformats.org/presentationml/2006/main">
  <p:tag name="NUM" val="2"/>
</p:tagLst>
</file>

<file path=ppt/tags/tag258.xml><?xml version="1.0" encoding="utf-8"?>
<p:tagLst xmlns:a="http://schemas.openxmlformats.org/drawingml/2006/main" xmlns:r="http://schemas.openxmlformats.org/officeDocument/2006/relationships" xmlns:p="http://schemas.openxmlformats.org/presentationml/2006/main">
  <p:tag name="NUM" val="3"/>
</p:tagLst>
</file>

<file path=ppt/tags/tag259.xml><?xml version="1.0" encoding="utf-8"?>
<p:tagLst xmlns:a="http://schemas.openxmlformats.org/drawingml/2006/main" xmlns:r="http://schemas.openxmlformats.org/officeDocument/2006/relationships" xmlns:p="http://schemas.openxmlformats.org/presentationml/2006/main">
  <p:tag name="NUM" val="4"/>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60.xml><?xml version="1.0" encoding="utf-8"?>
<p:tagLst xmlns:a="http://schemas.openxmlformats.org/drawingml/2006/main" xmlns:r="http://schemas.openxmlformats.org/officeDocument/2006/relationships" xmlns:p="http://schemas.openxmlformats.org/presentationml/2006/main">
  <p:tag name="NUM" val="1"/>
</p:tagLst>
</file>

<file path=ppt/tags/tag261.xml><?xml version="1.0" encoding="utf-8"?>
<p:tagLst xmlns:a="http://schemas.openxmlformats.org/drawingml/2006/main" xmlns:r="http://schemas.openxmlformats.org/officeDocument/2006/relationships" xmlns:p="http://schemas.openxmlformats.org/presentationml/2006/main">
  <p:tag name="NUM" val="2"/>
</p:tagLst>
</file>

<file path=ppt/tags/tag262.xml><?xml version="1.0" encoding="utf-8"?>
<p:tagLst xmlns:a="http://schemas.openxmlformats.org/drawingml/2006/main" xmlns:r="http://schemas.openxmlformats.org/officeDocument/2006/relationships" xmlns:p="http://schemas.openxmlformats.org/presentationml/2006/main">
  <p:tag name="NUM" val="3"/>
</p:tagLst>
</file>

<file path=ppt/tags/tag263.xml><?xml version="1.0" encoding="utf-8"?>
<p:tagLst xmlns:a="http://schemas.openxmlformats.org/drawingml/2006/main" xmlns:r="http://schemas.openxmlformats.org/officeDocument/2006/relationships" xmlns:p="http://schemas.openxmlformats.org/presentationml/2006/main">
  <p:tag name="NUM" val="4"/>
</p:tagLst>
</file>

<file path=ppt/tags/tag264.xml><?xml version="1.0" encoding="utf-8"?>
<p:tagLst xmlns:a="http://schemas.openxmlformats.org/drawingml/2006/main" xmlns:r="http://schemas.openxmlformats.org/officeDocument/2006/relationships" xmlns:p="http://schemas.openxmlformats.org/presentationml/2006/main">
  <p:tag name="NUM" val="1"/>
</p:tagLst>
</file>

<file path=ppt/tags/tag265.xml><?xml version="1.0" encoding="utf-8"?>
<p:tagLst xmlns:a="http://schemas.openxmlformats.org/drawingml/2006/main" xmlns:r="http://schemas.openxmlformats.org/officeDocument/2006/relationships" xmlns:p="http://schemas.openxmlformats.org/presentationml/2006/main">
  <p:tag name="NUM" val="2"/>
</p:tagLst>
</file>

<file path=ppt/tags/tag266.xml><?xml version="1.0" encoding="utf-8"?>
<p:tagLst xmlns:a="http://schemas.openxmlformats.org/drawingml/2006/main" xmlns:r="http://schemas.openxmlformats.org/officeDocument/2006/relationships" xmlns:p="http://schemas.openxmlformats.org/presentationml/2006/main">
  <p:tag name="NUM" val="3"/>
</p:tagLst>
</file>

<file path=ppt/tags/tag267.xml><?xml version="1.0" encoding="utf-8"?>
<p:tagLst xmlns:a="http://schemas.openxmlformats.org/drawingml/2006/main" xmlns:r="http://schemas.openxmlformats.org/officeDocument/2006/relationships" xmlns:p="http://schemas.openxmlformats.org/presentationml/2006/main">
  <p:tag name="NUM" val="4"/>
</p:tagLst>
</file>

<file path=ppt/tags/tag268.xml><?xml version="1.0" encoding="utf-8"?>
<p:tagLst xmlns:a="http://schemas.openxmlformats.org/drawingml/2006/main" xmlns:r="http://schemas.openxmlformats.org/officeDocument/2006/relationships" xmlns:p="http://schemas.openxmlformats.org/presentationml/2006/main">
  <p:tag name="NUM" val="1"/>
</p:tagLst>
</file>

<file path=ppt/tags/tag269.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70.xml><?xml version="1.0" encoding="utf-8"?>
<p:tagLst xmlns:a="http://schemas.openxmlformats.org/drawingml/2006/main" xmlns:r="http://schemas.openxmlformats.org/officeDocument/2006/relationships" xmlns:p="http://schemas.openxmlformats.org/presentationml/2006/main">
  <p:tag name="NUM" val="3"/>
</p:tagLst>
</file>

<file path=ppt/tags/tag271.xml><?xml version="1.0" encoding="utf-8"?>
<p:tagLst xmlns:a="http://schemas.openxmlformats.org/drawingml/2006/main" xmlns:r="http://schemas.openxmlformats.org/officeDocument/2006/relationships" xmlns:p="http://schemas.openxmlformats.org/presentationml/2006/main">
  <p:tag name="NUM" val="4"/>
</p:tagLst>
</file>

<file path=ppt/tags/tag272.xml><?xml version="1.0" encoding="utf-8"?>
<p:tagLst xmlns:a="http://schemas.openxmlformats.org/drawingml/2006/main" xmlns:r="http://schemas.openxmlformats.org/officeDocument/2006/relationships" xmlns:p="http://schemas.openxmlformats.org/presentationml/2006/main">
  <p:tag name="NUM" val="1"/>
</p:tagLst>
</file>

<file path=ppt/tags/tag273.xml><?xml version="1.0" encoding="utf-8"?>
<p:tagLst xmlns:a="http://schemas.openxmlformats.org/drawingml/2006/main" xmlns:r="http://schemas.openxmlformats.org/officeDocument/2006/relationships" xmlns:p="http://schemas.openxmlformats.org/presentationml/2006/main">
  <p:tag name="NUM" val="2"/>
</p:tagLst>
</file>

<file path=ppt/tags/tag274.xml><?xml version="1.0" encoding="utf-8"?>
<p:tagLst xmlns:a="http://schemas.openxmlformats.org/drawingml/2006/main" xmlns:r="http://schemas.openxmlformats.org/officeDocument/2006/relationships" xmlns:p="http://schemas.openxmlformats.org/presentationml/2006/main">
  <p:tag name="NUM" val="3"/>
</p:tagLst>
</file>

<file path=ppt/tags/tag275.xml><?xml version="1.0" encoding="utf-8"?>
<p:tagLst xmlns:a="http://schemas.openxmlformats.org/drawingml/2006/main" xmlns:r="http://schemas.openxmlformats.org/officeDocument/2006/relationships" xmlns:p="http://schemas.openxmlformats.org/presentationml/2006/main">
  <p:tag name="NUM" val="4"/>
</p:tagLst>
</file>

<file path=ppt/tags/tag276.xml><?xml version="1.0" encoding="utf-8"?>
<p:tagLst xmlns:a="http://schemas.openxmlformats.org/drawingml/2006/main" xmlns:r="http://schemas.openxmlformats.org/officeDocument/2006/relationships" xmlns:p="http://schemas.openxmlformats.org/presentationml/2006/main">
  <p:tag name="NUM" val="1"/>
</p:tagLst>
</file>

<file path=ppt/tags/tag277.xml><?xml version="1.0" encoding="utf-8"?>
<p:tagLst xmlns:a="http://schemas.openxmlformats.org/drawingml/2006/main" xmlns:r="http://schemas.openxmlformats.org/officeDocument/2006/relationships" xmlns:p="http://schemas.openxmlformats.org/presentationml/2006/main">
  <p:tag name="NUM" val="2"/>
</p:tagLst>
</file>

<file path=ppt/tags/tag278.xml><?xml version="1.0" encoding="utf-8"?>
<p:tagLst xmlns:a="http://schemas.openxmlformats.org/drawingml/2006/main" xmlns:r="http://schemas.openxmlformats.org/officeDocument/2006/relationships" xmlns:p="http://schemas.openxmlformats.org/presentationml/2006/main">
  <p:tag name="NUM" val="3"/>
</p:tagLst>
</file>

<file path=ppt/tags/tag279.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80.xml><?xml version="1.0" encoding="utf-8"?>
<p:tagLst xmlns:a="http://schemas.openxmlformats.org/drawingml/2006/main" xmlns:r="http://schemas.openxmlformats.org/officeDocument/2006/relationships" xmlns:p="http://schemas.openxmlformats.org/presentationml/2006/main">
  <p:tag name="NUM" val="1"/>
</p:tagLst>
</file>

<file path=ppt/tags/tag281.xml><?xml version="1.0" encoding="utf-8"?>
<p:tagLst xmlns:a="http://schemas.openxmlformats.org/drawingml/2006/main" xmlns:r="http://schemas.openxmlformats.org/officeDocument/2006/relationships" xmlns:p="http://schemas.openxmlformats.org/presentationml/2006/main">
  <p:tag name="NUM" val="2"/>
</p:tagLst>
</file>

<file path=ppt/tags/tag282.xml><?xml version="1.0" encoding="utf-8"?>
<p:tagLst xmlns:a="http://schemas.openxmlformats.org/drawingml/2006/main" xmlns:r="http://schemas.openxmlformats.org/officeDocument/2006/relationships" xmlns:p="http://schemas.openxmlformats.org/presentationml/2006/main">
  <p:tag name="NUM" val="3"/>
</p:tagLst>
</file>

<file path=ppt/tags/tag283.xml><?xml version="1.0" encoding="utf-8"?>
<p:tagLst xmlns:a="http://schemas.openxmlformats.org/drawingml/2006/main" xmlns:r="http://schemas.openxmlformats.org/officeDocument/2006/relationships" xmlns:p="http://schemas.openxmlformats.org/presentationml/2006/main">
  <p:tag name="NUM" val="4"/>
</p:tagLst>
</file>

<file path=ppt/tags/tag284.xml><?xml version="1.0" encoding="utf-8"?>
<p:tagLst xmlns:a="http://schemas.openxmlformats.org/drawingml/2006/main" xmlns:r="http://schemas.openxmlformats.org/officeDocument/2006/relationships" xmlns:p="http://schemas.openxmlformats.org/presentationml/2006/main">
  <p:tag name="NUM" val="1"/>
</p:tagLst>
</file>

<file path=ppt/tags/tag285.xml><?xml version="1.0" encoding="utf-8"?>
<p:tagLst xmlns:a="http://schemas.openxmlformats.org/drawingml/2006/main" xmlns:r="http://schemas.openxmlformats.org/officeDocument/2006/relationships" xmlns:p="http://schemas.openxmlformats.org/presentationml/2006/main">
  <p:tag name="NUM" val="2"/>
</p:tagLst>
</file>

<file path=ppt/tags/tag286.xml><?xml version="1.0" encoding="utf-8"?>
<p:tagLst xmlns:a="http://schemas.openxmlformats.org/drawingml/2006/main" xmlns:r="http://schemas.openxmlformats.org/officeDocument/2006/relationships" xmlns:p="http://schemas.openxmlformats.org/presentationml/2006/main">
  <p:tag name="NUM" val="3"/>
</p:tagLst>
</file>

<file path=ppt/tags/tag287.xml><?xml version="1.0" encoding="utf-8"?>
<p:tagLst xmlns:a="http://schemas.openxmlformats.org/drawingml/2006/main" xmlns:r="http://schemas.openxmlformats.org/officeDocument/2006/relationships" xmlns:p="http://schemas.openxmlformats.org/presentationml/2006/main">
  <p:tag name="NUM" val="4"/>
</p:tagLst>
</file>

<file path=ppt/tags/tag288.xml><?xml version="1.0" encoding="utf-8"?>
<p:tagLst xmlns:a="http://schemas.openxmlformats.org/drawingml/2006/main" xmlns:r="http://schemas.openxmlformats.org/officeDocument/2006/relationships" xmlns:p="http://schemas.openxmlformats.org/presentationml/2006/main">
  <p:tag name="NUM" val="1"/>
</p:tagLst>
</file>

<file path=ppt/tags/tag289.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290.xml><?xml version="1.0" encoding="utf-8"?>
<p:tagLst xmlns:a="http://schemas.openxmlformats.org/drawingml/2006/main" xmlns:r="http://schemas.openxmlformats.org/officeDocument/2006/relationships" xmlns:p="http://schemas.openxmlformats.org/presentationml/2006/main">
  <p:tag name="NUM" val="4"/>
</p:tagLst>
</file>

<file path=ppt/tags/tag291.xml><?xml version="1.0" encoding="utf-8"?>
<p:tagLst xmlns:a="http://schemas.openxmlformats.org/drawingml/2006/main" xmlns:r="http://schemas.openxmlformats.org/officeDocument/2006/relationships" xmlns:p="http://schemas.openxmlformats.org/presentationml/2006/main">
  <p:tag name="NUM" val="1"/>
</p:tagLst>
</file>

<file path=ppt/tags/tag292.xml><?xml version="1.0" encoding="utf-8"?>
<p:tagLst xmlns:a="http://schemas.openxmlformats.org/drawingml/2006/main" xmlns:r="http://schemas.openxmlformats.org/officeDocument/2006/relationships" xmlns:p="http://schemas.openxmlformats.org/presentationml/2006/main">
  <p:tag name="NUM" val="2"/>
</p:tagLst>
</file>

<file path=ppt/tags/tag293.xml><?xml version="1.0" encoding="utf-8"?>
<p:tagLst xmlns:a="http://schemas.openxmlformats.org/drawingml/2006/main" xmlns:r="http://schemas.openxmlformats.org/officeDocument/2006/relationships" xmlns:p="http://schemas.openxmlformats.org/presentationml/2006/main">
  <p:tag name="NUM" val="3"/>
</p:tagLst>
</file>

<file path=ppt/tags/tag294.xml><?xml version="1.0" encoding="utf-8"?>
<p:tagLst xmlns:a="http://schemas.openxmlformats.org/drawingml/2006/main" xmlns:r="http://schemas.openxmlformats.org/officeDocument/2006/relationships" xmlns:p="http://schemas.openxmlformats.org/presentationml/2006/main">
  <p:tag name="NUM" val="4"/>
</p:tagLst>
</file>

<file path=ppt/tags/tag295.xml><?xml version="1.0" encoding="utf-8"?>
<p:tagLst xmlns:a="http://schemas.openxmlformats.org/drawingml/2006/main" xmlns:r="http://schemas.openxmlformats.org/officeDocument/2006/relationships" xmlns:p="http://schemas.openxmlformats.org/presentationml/2006/main">
  <p:tag name="NUM" val="1"/>
</p:tagLst>
</file>

<file path=ppt/tags/tag296.xml><?xml version="1.0" encoding="utf-8"?>
<p:tagLst xmlns:a="http://schemas.openxmlformats.org/drawingml/2006/main" xmlns:r="http://schemas.openxmlformats.org/officeDocument/2006/relationships" xmlns:p="http://schemas.openxmlformats.org/presentationml/2006/main">
  <p:tag name="NUM" val="2"/>
</p:tagLst>
</file>

<file path=ppt/tags/tag297.xml><?xml version="1.0" encoding="utf-8"?>
<p:tagLst xmlns:a="http://schemas.openxmlformats.org/drawingml/2006/main" xmlns:r="http://schemas.openxmlformats.org/officeDocument/2006/relationships" xmlns:p="http://schemas.openxmlformats.org/presentationml/2006/main">
  <p:tag name="NUM" val="3"/>
</p:tagLst>
</file>

<file path=ppt/tags/tag298.xml><?xml version="1.0" encoding="utf-8"?>
<p:tagLst xmlns:a="http://schemas.openxmlformats.org/drawingml/2006/main" xmlns:r="http://schemas.openxmlformats.org/officeDocument/2006/relationships" xmlns:p="http://schemas.openxmlformats.org/presentationml/2006/main">
  <p:tag name="NUM" val="4"/>
</p:tagLst>
</file>

<file path=ppt/tags/tag29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00.xml><?xml version="1.0" encoding="utf-8"?>
<p:tagLst xmlns:a="http://schemas.openxmlformats.org/drawingml/2006/main" xmlns:r="http://schemas.openxmlformats.org/officeDocument/2006/relationships" xmlns:p="http://schemas.openxmlformats.org/presentationml/2006/main">
  <p:tag name="NUM" val="2"/>
</p:tagLst>
</file>

<file path=ppt/tags/tag301.xml><?xml version="1.0" encoding="utf-8"?>
<p:tagLst xmlns:a="http://schemas.openxmlformats.org/drawingml/2006/main" xmlns:r="http://schemas.openxmlformats.org/officeDocument/2006/relationships" xmlns:p="http://schemas.openxmlformats.org/presentationml/2006/main">
  <p:tag name="NUM" val="3"/>
</p:tagLst>
</file>

<file path=ppt/tags/tag302.xml><?xml version="1.0" encoding="utf-8"?>
<p:tagLst xmlns:a="http://schemas.openxmlformats.org/drawingml/2006/main" xmlns:r="http://schemas.openxmlformats.org/officeDocument/2006/relationships" xmlns:p="http://schemas.openxmlformats.org/presentationml/2006/main">
  <p:tag name="NUM" val="4"/>
</p:tagLst>
</file>

<file path=ppt/tags/tag303.xml><?xml version="1.0" encoding="utf-8"?>
<p:tagLst xmlns:a="http://schemas.openxmlformats.org/drawingml/2006/main" xmlns:r="http://schemas.openxmlformats.org/officeDocument/2006/relationships" xmlns:p="http://schemas.openxmlformats.org/presentationml/2006/main">
  <p:tag name="NUM" val="1"/>
</p:tagLst>
</file>

<file path=ppt/tags/tag304.xml><?xml version="1.0" encoding="utf-8"?>
<p:tagLst xmlns:a="http://schemas.openxmlformats.org/drawingml/2006/main" xmlns:r="http://schemas.openxmlformats.org/officeDocument/2006/relationships" xmlns:p="http://schemas.openxmlformats.org/presentationml/2006/main">
  <p:tag name="NUM" val="2"/>
</p:tagLst>
</file>

<file path=ppt/tags/tag305.xml><?xml version="1.0" encoding="utf-8"?>
<p:tagLst xmlns:a="http://schemas.openxmlformats.org/drawingml/2006/main" xmlns:r="http://schemas.openxmlformats.org/officeDocument/2006/relationships" xmlns:p="http://schemas.openxmlformats.org/presentationml/2006/main">
  <p:tag name="NUM" val="3"/>
</p:tagLst>
</file>

<file path=ppt/tags/tag306.xml><?xml version="1.0" encoding="utf-8"?>
<p:tagLst xmlns:a="http://schemas.openxmlformats.org/drawingml/2006/main" xmlns:r="http://schemas.openxmlformats.org/officeDocument/2006/relationships" xmlns:p="http://schemas.openxmlformats.org/presentationml/2006/main">
  <p:tag name="NUM" val="4"/>
</p:tagLst>
</file>

<file path=ppt/tags/tag307.xml><?xml version="1.0" encoding="utf-8"?>
<p:tagLst xmlns:a="http://schemas.openxmlformats.org/drawingml/2006/main" xmlns:r="http://schemas.openxmlformats.org/officeDocument/2006/relationships" xmlns:p="http://schemas.openxmlformats.org/presentationml/2006/main">
  <p:tag name="NUM" val="1"/>
</p:tagLst>
</file>

<file path=ppt/tags/tag308.xml><?xml version="1.0" encoding="utf-8"?>
<p:tagLst xmlns:a="http://schemas.openxmlformats.org/drawingml/2006/main" xmlns:r="http://schemas.openxmlformats.org/officeDocument/2006/relationships" xmlns:p="http://schemas.openxmlformats.org/presentationml/2006/main">
  <p:tag name="NUM" val="2"/>
</p:tagLst>
</file>

<file path=ppt/tags/tag309.xml><?xml version="1.0" encoding="utf-8"?>
<p:tagLst xmlns:a="http://schemas.openxmlformats.org/drawingml/2006/main" xmlns:r="http://schemas.openxmlformats.org/officeDocument/2006/relationships" xmlns:p="http://schemas.openxmlformats.org/presentationml/2006/main">
  <p:tag name="NUM" val="3"/>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10.xml><?xml version="1.0" encoding="utf-8"?>
<p:tagLst xmlns:a="http://schemas.openxmlformats.org/drawingml/2006/main" xmlns:r="http://schemas.openxmlformats.org/officeDocument/2006/relationships" xmlns:p="http://schemas.openxmlformats.org/presentationml/2006/main">
  <p:tag name="NUM" val="4"/>
</p:tagLst>
</file>

<file path=ppt/tags/tag311.xml><?xml version="1.0" encoding="utf-8"?>
<p:tagLst xmlns:a="http://schemas.openxmlformats.org/drawingml/2006/main" xmlns:r="http://schemas.openxmlformats.org/officeDocument/2006/relationships" xmlns:p="http://schemas.openxmlformats.org/presentationml/2006/main">
  <p:tag name="NUM" val="1"/>
</p:tagLst>
</file>

<file path=ppt/tags/tag312.xml><?xml version="1.0" encoding="utf-8"?>
<p:tagLst xmlns:a="http://schemas.openxmlformats.org/drawingml/2006/main" xmlns:r="http://schemas.openxmlformats.org/officeDocument/2006/relationships" xmlns:p="http://schemas.openxmlformats.org/presentationml/2006/main">
  <p:tag name="NUM" val="3"/>
</p:tagLst>
</file>

<file path=ppt/tags/tag313.xml><?xml version="1.0" encoding="utf-8"?>
<p:tagLst xmlns:a="http://schemas.openxmlformats.org/drawingml/2006/main" xmlns:r="http://schemas.openxmlformats.org/officeDocument/2006/relationships" xmlns:p="http://schemas.openxmlformats.org/presentationml/2006/main">
  <p:tag name="NUM" val="4"/>
</p:tagLst>
</file>

<file path=ppt/tags/tag314.xml><?xml version="1.0" encoding="utf-8"?>
<p:tagLst xmlns:a="http://schemas.openxmlformats.org/drawingml/2006/main" xmlns:r="http://schemas.openxmlformats.org/officeDocument/2006/relationships" xmlns:p="http://schemas.openxmlformats.org/presentationml/2006/main">
  <p:tag name="NUM" val="1"/>
</p:tagLst>
</file>

<file path=ppt/tags/tag315.xml><?xml version="1.0" encoding="utf-8"?>
<p:tagLst xmlns:a="http://schemas.openxmlformats.org/drawingml/2006/main" xmlns:r="http://schemas.openxmlformats.org/officeDocument/2006/relationships" xmlns:p="http://schemas.openxmlformats.org/presentationml/2006/main">
  <p:tag name="NUM" val="2"/>
</p:tagLst>
</file>

<file path=ppt/tags/tag316.xml><?xml version="1.0" encoding="utf-8"?>
<p:tagLst xmlns:a="http://schemas.openxmlformats.org/drawingml/2006/main" xmlns:r="http://schemas.openxmlformats.org/officeDocument/2006/relationships" xmlns:p="http://schemas.openxmlformats.org/presentationml/2006/main">
  <p:tag name="NUM" val="3"/>
</p:tagLst>
</file>

<file path=ppt/tags/tag317.xml><?xml version="1.0" encoding="utf-8"?>
<p:tagLst xmlns:a="http://schemas.openxmlformats.org/drawingml/2006/main" xmlns:r="http://schemas.openxmlformats.org/officeDocument/2006/relationships" xmlns:p="http://schemas.openxmlformats.org/presentationml/2006/main">
  <p:tag name="NUM" val="4"/>
</p:tagLst>
</file>

<file path=ppt/tags/tag318.xml><?xml version="1.0" encoding="utf-8"?>
<p:tagLst xmlns:a="http://schemas.openxmlformats.org/drawingml/2006/main" xmlns:r="http://schemas.openxmlformats.org/officeDocument/2006/relationships" xmlns:p="http://schemas.openxmlformats.org/presentationml/2006/main">
  <p:tag name="NUM" val="1"/>
</p:tagLst>
</file>

<file path=ppt/tags/tag319.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20.xml><?xml version="1.0" encoding="utf-8"?>
<p:tagLst xmlns:a="http://schemas.openxmlformats.org/drawingml/2006/main" xmlns:r="http://schemas.openxmlformats.org/officeDocument/2006/relationships" xmlns:p="http://schemas.openxmlformats.org/presentationml/2006/main">
  <p:tag name="NUM" val="3"/>
</p:tagLst>
</file>

<file path=ppt/tags/tag321.xml><?xml version="1.0" encoding="utf-8"?>
<p:tagLst xmlns:a="http://schemas.openxmlformats.org/drawingml/2006/main" xmlns:r="http://schemas.openxmlformats.org/officeDocument/2006/relationships" xmlns:p="http://schemas.openxmlformats.org/presentationml/2006/main">
  <p:tag name="NUM" val="4"/>
</p:tagLst>
</file>

<file path=ppt/tags/tag322.xml><?xml version="1.0" encoding="utf-8"?>
<p:tagLst xmlns:a="http://schemas.openxmlformats.org/drawingml/2006/main" xmlns:r="http://schemas.openxmlformats.org/officeDocument/2006/relationships" xmlns:p="http://schemas.openxmlformats.org/presentationml/2006/main">
  <p:tag name="NUM" val="1"/>
</p:tagLst>
</file>

<file path=ppt/tags/tag323.xml><?xml version="1.0" encoding="utf-8"?>
<p:tagLst xmlns:a="http://schemas.openxmlformats.org/drawingml/2006/main" xmlns:r="http://schemas.openxmlformats.org/officeDocument/2006/relationships" xmlns:p="http://schemas.openxmlformats.org/presentationml/2006/main">
  <p:tag name="NUM" val="2"/>
</p:tagLst>
</file>

<file path=ppt/tags/tag324.xml><?xml version="1.0" encoding="utf-8"?>
<p:tagLst xmlns:a="http://schemas.openxmlformats.org/drawingml/2006/main" xmlns:r="http://schemas.openxmlformats.org/officeDocument/2006/relationships" xmlns:p="http://schemas.openxmlformats.org/presentationml/2006/main">
  <p:tag name="NUM" val="3"/>
</p:tagLst>
</file>

<file path=ppt/tags/tag325.xml><?xml version="1.0" encoding="utf-8"?>
<p:tagLst xmlns:a="http://schemas.openxmlformats.org/drawingml/2006/main" xmlns:r="http://schemas.openxmlformats.org/officeDocument/2006/relationships" xmlns:p="http://schemas.openxmlformats.org/presentationml/2006/main">
  <p:tag name="NUM" val="4"/>
</p:tagLst>
</file>

<file path=ppt/tags/tag326.xml><?xml version="1.0" encoding="utf-8"?>
<p:tagLst xmlns:a="http://schemas.openxmlformats.org/drawingml/2006/main" xmlns:r="http://schemas.openxmlformats.org/officeDocument/2006/relationships" xmlns:p="http://schemas.openxmlformats.org/presentationml/2006/main">
  <p:tag name="NUM" val="1"/>
</p:tagLst>
</file>

<file path=ppt/tags/tag327.xml><?xml version="1.0" encoding="utf-8"?>
<p:tagLst xmlns:a="http://schemas.openxmlformats.org/drawingml/2006/main" xmlns:r="http://schemas.openxmlformats.org/officeDocument/2006/relationships" xmlns:p="http://schemas.openxmlformats.org/presentationml/2006/main">
  <p:tag name="NUM" val="2"/>
</p:tagLst>
</file>

<file path=ppt/tags/tag328.xml><?xml version="1.0" encoding="utf-8"?>
<p:tagLst xmlns:a="http://schemas.openxmlformats.org/drawingml/2006/main" xmlns:r="http://schemas.openxmlformats.org/officeDocument/2006/relationships" xmlns:p="http://schemas.openxmlformats.org/presentationml/2006/main">
  <p:tag name="NUM" val="3"/>
</p:tagLst>
</file>

<file path=ppt/tags/tag329.xml><?xml version="1.0" encoding="utf-8"?>
<p:tagLst xmlns:a="http://schemas.openxmlformats.org/drawingml/2006/main" xmlns:r="http://schemas.openxmlformats.org/officeDocument/2006/relationships" xmlns:p="http://schemas.openxmlformats.org/presentationml/2006/main">
  <p:tag name="NUM" val="4"/>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30.xml><?xml version="1.0" encoding="utf-8"?>
<p:tagLst xmlns:a="http://schemas.openxmlformats.org/drawingml/2006/main" xmlns:r="http://schemas.openxmlformats.org/officeDocument/2006/relationships" xmlns:p="http://schemas.openxmlformats.org/presentationml/2006/main">
  <p:tag name="NUM" val="1"/>
</p:tagLst>
</file>

<file path=ppt/tags/tag331.xml><?xml version="1.0" encoding="utf-8"?>
<p:tagLst xmlns:a="http://schemas.openxmlformats.org/drawingml/2006/main" xmlns:r="http://schemas.openxmlformats.org/officeDocument/2006/relationships" xmlns:p="http://schemas.openxmlformats.org/presentationml/2006/main">
  <p:tag name="NUM" val="2"/>
</p:tagLst>
</file>

<file path=ppt/tags/tag332.xml><?xml version="1.0" encoding="utf-8"?>
<p:tagLst xmlns:a="http://schemas.openxmlformats.org/drawingml/2006/main" xmlns:r="http://schemas.openxmlformats.org/officeDocument/2006/relationships" xmlns:p="http://schemas.openxmlformats.org/presentationml/2006/main">
  <p:tag name="NUM" val="3"/>
</p:tagLst>
</file>

<file path=ppt/tags/tag333.xml><?xml version="1.0" encoding="utf-8"?>
<p:tagLst xmlns:a="http://schemas.openxmlformats.org/drawingml/2006/main" xmlns:r="http://schemas.openxmlformats.org/officeDocument/2006/relationships" xmlns:p="http://schemas.openxmlformats.org/presentationml/2006/main">
  <p:tag name="NUM" val="4"/>
</p:tagLst>
</file>

<file path=ppt/tags/tag334.xml><?xml version="1.0" encoding="utf-8"?>
<p:tagLst xmlns:a="http://schemas.openxmlformats.org/drawingml/2006/main" xmlns:r="http://schemas.openxmlformats.org/officeDocument/2006/relationships" xmlns:p="http://schemas.openxmlformats.org/presentationml/2006/main">
  <p:tag name="NUM" val="1"/>
</p:tagLst>
</file>

<file path=ppt/tags/tag335.xml><?xml version="1.0" encoding="utf-8"?>
<p:tagLst xmlns:a="http://schemas.openxmlformats.org/drawingml/2006/main" xmlns:r="http://schemas.openxmlformats.org/officeDocument/2006/relationships" xmlns:p="http://schemas.openxmlformats.org/presentationml/2006/main">
  <p:tag name="NUM" val="2"/>
</p:tagLst>
</file>

<file path=ppt/tags/tag336.xml><?xml version="1.0" encoding="utf-8"?>
<p:tagLst xmlns:a="http://schemas.openxmlformats.org/drawingml/2006/main" xmlns:r="http://schemas.openxmlformats.org/officeDocument/2006/relationships" xmlns:p="http://schemas.openxmlformats.org/presentationml/2006/main">
  <p:tag name="NUM" val="3"/>
</p:tagLst>
</file>

<file path=ppt/tags/tag337.xml><?xml version="1.0" encoding="utf-8"?>
<p:tagLst xmlns:a="http://schemas.openxmlformats.org/drawingml/2006/main" xmlns:r="http://schemas.openxmlformats.org/officeDocument/2006/relationships" xmlns:p="http://schemas.openxmlformats.org/presentationml/2006/main">
  <p:tag name="NUM" val="4"/>
</p:tagLst>
</file>

<file path=ppt/tags/tag338.xml><?xml version="1.0" encoding="utf-8"?>
<p:tagLst xmlns:a="http://schemas.openxmlformats.org/drawingml/2006/main" xmlns:r="http://schemas.openxmlformats.org/officeDocument/2006/relationships" xmlns:p="http://schemas.openxmlformats.org/presentationml/2006/main">
  <p:tag name="NUM" val="1"/>
</p:tagLst>
</file>

<file path=ppt/tags/tag339.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40.xml><?xml version="1.0" encoding="utf-8"?>
<p:tagLst xmlns:a="http://schemas.openxmlformats.org/drawingml/2006/main" xmlns:r="http://schemas.openxmlformats.org/officeDocument/2006/relationships" xmlns:p="http://schemas.openxmlformats.org/presentationml/2006/main">
  <p:tag name="NUM" val="3"/>
</p:tagLst>
</file>

<file path=ppt/tags/tag341.xml><?xml version="1.0" encoding="utf-8"?>
<p:tagLst xmlns:a="http://schemas.openxmlformats.org/drawingml/2006/main" xmlns:r="http://schemas.openxmlformats.org/officeDocument/2006/relationships" xmlns:p="http://schemas.openxmlformats.org/presentationml/2006/main">
  <p:tag name="NUM" val="4"/>
</p:tagLst>
</file>

<file path=ppt/tags/tag342.xml><?xml version="1.0" encoding="utf-8"?>
<p:tagLst xmlns:a="http://schemas.openxmlformats.org/drawingml/2006/main" xmlns:r="http://schemas.openxmlformats.org/officeDocument/2006/relationships" xmlns:p="http://schemas.openxmlformats.org/presentationml/2006/main">
  <p:tag name="NUM" val="1"/>
</p:tagLst>
</file>

<file path=ppt/tags/tag343.xml><?xml version="1.0" encoding="utf-8"?>
<p:tagLst xmlns:a="http://schemas.openxmlformats.org/drawingml/2006/main" xmlns:r="http://schemas.openxmlformats.org/officeDocument/2006/relationships" xmlns:p="http://schemas.openxmlformats.org/presentationml/2006/main">
  <p:tag name="NUM" val="2"/>
</p:tagLst>
</file>

<file path=ppt/tags/tag344.xml><?xml version="1.0" encoding="utf-8"?>
<p:tagLst xmlns:a="http://schemas.openxmlformats.org/drawingml/2006/main" xmlns:r="http://schemas.openxmlformats.org/officeDocument/2006/relationships" xmlns:p="http://schemas.openxmlformats.org/presentationml/2006/main">
  <p:tag name="NUM" val="3"/>
</p:tagLst>
</file>

<file path=ppt/tags/tag345.xml><?xml version="1.0" encoding="utf-8"?>
<p:tagLst xmlns:a="http://schemas.openxmlformats.org/drawingml/2006/main" xmlns:r="http://schemas.openxmlformats.org/officeDocument/2006/relationships" xmlns:p="http://schemas.openxmlformats.org/presentationml/2006/main">
  <p:tag name="NUM" val="4"/>
</p:tagLst>
</file>

<file path=ppt/tags/tag346.xml><?xml version="1.0" encoding="utf-8"?>
<p:tagLst xmlns:a="http://schemas.openxmlformats.org/drawingml/2006/main" xmlns:r="http://schemas.openxmlformats.org/officeDocument/2006/relationships" xmlns:p="http://schemas.openxmlformats.org/presentationml/2006/main">
  <p:tag name="NUM" val="1"/>
</p:tagLst>
</file>

<file path=ppt/tags/tag347.xml><?xml version="1.0" encoding="utf-8"?>
<p:tagLst xmlns:a="http://schemas.openxmlformats.org/drawingml/2006/main" xmlns:r="http://schemas.openxmlformats.org/officeDocument/2006/relationships" xmlns:p="http://schemas.openxmlformats.org/presentationml/2006/main">
  <p:tag name="NUM" val="2"/>
</p:tagLst>
</file>

<file path=ppt/tags/tag348.xml><?xml version="1.0" encoding="utf-8"?>
<p:tagLst xmlns:a="http://schemas.openxmlformats.org/drawingml/2006/main" xmlns:r="http://schemas.openxmlformats.org/officeDocument/2006/relationships" xmlns:p="http://schemas.openxmlformats.org/presentationml/2006/main">
  <p:tag name="NUM" val="3"/>
</p:tagLst>
</file>

<file path=ppt/tags/tag349.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50.xml><?xml version="1.0" encoding="utf-8"?>
<p:tagLst xmlns:a="http://schemas.openxmlformats.org/drawingml/2006/main" xmlns:r="http://schemas.openxmlformats.org/officeDocument/2006/relationships" xmlns:p="http://schemas.openxmlformats.org/presentationml/2006/main">
  <p:tag name="NUM" val="1"/>
</p:tagLst>
</file>

<file path=ppt/tags/tag351.xml><?xml version="1.0" encoding="utf-8"?>
<p:tagLst xmlns:a="http://schemas.openxmlformats.org/drawingml/2006/main" xmlns:r="http://schemas.openxmlformats.org/officeDocument/2006/relationships" xmlns:p="http://schemas.openxmlformats.org/presentationml/2006/main">
  <p:tag name="NUM" val="2"/>
</p:tagLst>
</file>

<file path=ppt/tags/tag352.xml><?xml version="1.0" encoding="utf-8"?>
<p:tagLst xmlns:a="http://schemas.openxmlformats.org/drawingml/2006/main" xmlns:r="http://schemas.openxmlformats.org/officeDocument/2006/relationships" xmlns:p="http://schemas.openxmlformats.org/presentationml/2006/main">
  <p:tag name="NUM" val="3"/>
</p:tagLst>
</file>

<file path=ppt/tags/tag353.xml><?xml version="1.0" encoding="utf-8"?>
<p:tagLst xmlns:a="http://schemas.openxmlformats.org/drawingml/2006/main" xmlns:r="http://schemas.openxmlformats.org/officeDocument/2006/relationships" xmlns:p="http://schemas.openxmlformats.org/presentationml/2006/main">
  <p:tag name="NUM" val="4"/>
</p:tagLst>
</file>

<file path=ppt/tags/tag354.xml><?xml version="1.0" encoding="utf-8"?>
<p:tagLst xmlns:a="http://schemas.openxmlformats.org/drawingml/2006/main" xmlns:r="http://schemas.openxmlformats.org/officeDocument/2006/relationships" xmlns:p="http://schemas.openxmlformats.org/presentationml/2006/main">
  <p:tag name="NUM" val="1"/>
</p:tagLst>
</file>

<file path=ppt/tags/tag355.xml><?xml version="1.0" encoding="utf-8"?>
<p:tagLst xmlns:a="http://schemas.openxmlformats.org/drawingml/2006/main" xmlns:r="http://schemas.openxmlformats.org/officeDocument/2006/relationships" xmlns:p="http://schemas.openxmlformats.org/presentationml/2006/main">
  <p:tag name="NUM" val="2"/>
</p:tagLst>
</file>

<file path=ppt/tags/tag356.xml><?xml version="1.0" encoding="utf-8"?>
<p:tagLst xmlns:a="http://schemas.openxmlformats.org/drawingml/2006/main" xmlns:r="http://schemas.openxmlformats.org/officeDocument/2006/relationships" xmlns:p="http://schemas.openxmlformats.org/presentationml/2006/main">
  <p:tag name="NUM" val="3"/>
</p:tagLst>
</file>

<file path=ppt/tags/tag357.xml><?xml version="1.0" encoding="utf-8"?>
<p:tagLst xmlns:a="http://schemas.openxmlformats.org/drawingml/2006/main" xmlns:r="http://schemas.openxmlformats.org/officeDocument/2006/relationships" xmlns:p="http://schemas.openxmlformats.org/presentationml/2006/main">
  <p:tag name="NUM" val="4"/>
</p:tagLst>
</file>

<file path=ppt/tags/tag358.xml><?xml version="1.0" encoding="utf-8"?>
<p:tagLst xmlns:a="http://schemas.openxmlformats.org/drawingml/2006/main" xmlns:r="http://schemas.openxmlformats.org/officeDocument/2006/relationships" xmlns:p="http://schemas.openxmlformats.org/presentationml/2006/main">
  <p:tag name="NUM" val="1"/>
</p:tagLst>
</file>

<file path=ppt/tags/tag359.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60.xml><?xml version="1.0" encoding="utf-8"?>
<p:tagLst xmlns:a="http://schemas.openxmlformats.org/drawingml/2006/main" xmlns:r="http://schemas.openxmlformats.org/officeDocument/2006/relationships" xmlns:p="http://schemas.openxmlformats.org/presentationml/2006/main">
  <p:tag name="NUM" val="3"/>
</p:tagLst>
</file>

<file path=ppt/tags/tag361.xml><?xml version="1.0" encoding="utf-8"?>
<p:tagLst xmlns:a="http://schemas.openxmlformats.org/drawingml/2006/main" xmlns:r="http://schemas.openxmlformats.org/officeDocument/2006/relationships" xmlns:p="http://schemas.openxmlformats.org/presentationml/2006/main">
  <p:tag name="NUM" val="4"/>
</p:tagLst>
</file>

<file path=ppt/tags/tag362.xml><?xml version="1.0" encoding="utf-8"?>
<p:tagLst xmlns:a="http://schemas.openxmlformats.org/drawingml/2006/main" xmlns:r="http://schemas.openxmlformats.org/officeDocument/2006/relationships" xmlns:p="http://schemas.openxmlformats.org/presentationml/2006/main">
  <p:tag name="NUM" val="1"/>
</p:tagLst>
</file>

<file path=ppt/tags/tag363.xml><?xml version="1.0" encoding="utf-8"?>
<p:tagLst xmlns:a="http://schemas.openxmlformats.org/drawingml/2006/main" xmlns:r="http://schemas.openxmlformats.org/officeDocument/2006/relationships" xmlns:p="http://schemas.openxmlformats.org/presentationml/2006/main">
  <p:tag name="NUM" val="2"/>
</p:tagLst>
</file>

<file path=ppt/tags/tag364.xml><?xml version="1.0" encoding="utf-8"?>
<p:tagLst xmlns:a="http://schemas.openxmlformats.org/drawingml/2006/main" xmlns:r="http://schemas.openxmlformats.org/officeDocument/2006/relationships" xmlns:p="http://schemas.openxmlformats.org/presentationml/2006/main">
  <p:tag name="NUM" val="3"/>
</p:tagLst>
</file>

<file path=ppt/tags/tag365.xml><?xml version="1.0" encoding="utf-8"?>
<p:tagLst xmlns:a="http://schemas.openxmlformats.org/drawingml/2006/main" xmlns:r="http://schemas.openxmlformats.org/officeDocument/2006/relationships" xmlns:p="http://schemas.openxmlformats.org/presentationml/2006/main">
  <p:tag name="NUM" val="4"/>
</p:tagLst>
</file>

<file path=ppt/tags/tag366.xml><?xml version="1.0" encoding="utf-8"?>
<p:tagLst xmlns:a="http://schemas.openxmlformats.org/drawingml/2006/main" xmlns:r="http://schemas.openxmlformats.org/officeDocument/2006/relationships" xmlns:p="http://schemas.openxmlformats.org/presentationml/2006/main">
  <p:tag name="NUM" val="1"/>
</p:tagLst>
</file>

<file path=ppt/tags/tag367.xml><?xml version="1.0" encoding="utf-8"?>
<p:tagLst xmlns:a="http://schemas.openxmlformats.org/drawingml/2006/main" xmlns:r="http://schemas.openxmlformats.org/officeDocument/2006/relationships" xmlns:p="http://schemas.openxmlformats.org/presentationml/2006/main">
  <p:tag name="NUM" val="3"/>
</p:tagLst>
</file>

<file path=ppt/tags/tag368.xml><?xml version="1.0" encoding="utf-8"?>
<p:tagLst xmlns:a="http://schemas.openxmlformats.org/drawingml/2006/main" xmlns:r="http://schemas.openxmlformats.org/officeDocument/2006/relationships" xmlns:p="http://schemas.openxmlformats.org/presentationml/2006/main">
  <p:tag name="NUM" val="4"/>
</p:tagLst>
</file>

<file path=ppt/tags/tag369.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70.xml><?xml version="1.0" encoding="utf-8"?>
<p:tagLst xmlns:a="http://schemas.openxmlformats.org/drawingml/2006/main" xmlns:r="http://schemas.openxmlformats.org/officeDocument/2006/relationships" xmlns:p="http://schemas.openxmlformats.org/presentationml/2006/main">
  <p:tag name="NUM" val="2"/>
</p:tagLst>
</file>

<file path=ppt/tags/tag371.xml><?xml version="1.0" encoding="utf-8"?>
<p:tagLst xmlns:a="http://schemas.openxmlformats.org/drawingml/2006/main" xmlns:r="http://schemas.openxmlformats.org/officeDocument/2006/relationships" xmlns:p="http://schemas.openxmlformats.org/presentationml/2006/main">
  <p:tag name="NUM" val="3"/>
</p:tagLst>
</file>

<file path=ppt/tags/tag372.xml><?xml version="1.0" encoding="utf-8"?>
<p:tagLst xmlns:a="http://schemas.openxmlformats.org/drawingml/2006/main" xmlns:r="http://schemas.openxmlformats.org/officeDocument/2006/relationships" xmlns:p="http://schemas.openxmlformats.org/presentationml/2006/main">
  <p:tag name="NUM" val="4"/>
</p:tagLst>
</file>

<file path=ppt/tags/tag373.xml><?xml version="1.0" encoding="utf-8"?>
<p:tagLst xmlns:a="http://schemas.openxmlformats.org/drawingml/2006/main" xmlns:r="http://schemas.openxmlformats.org/officeDocument/2006/relationships" xmlns:p="http://schemas.openxmlformats.org/presentationml/2006/main">
  <p:tag name="NUM" val="1"/>
</p:tagLst>
</file>

<file path=ppt/tags/tag374.xml><?xml version="1.0" encoding="utf-8"?>
<p:tagLst xmlns:a="http://schemas.openxmlformats.org/drawingml/2006/main" xmlns:r="http://schemas.openxmlformats.org/officeDocument/2006/relationships" xmlns:p="http://schemas.openxmlformats.org/presentationml/2006/main">
  <p:tag name="NUM" val="2"/>
</p:tagLst>
</file>

<file path=ppt/tags/tag375.xml><?xml version="1.0" encoding="utf-8"?>
<p:tagLst xmlns:a="http://schemas.openxmlformats.org/drawingml/2006/main" xmlns:r="http://schemas.openxmlformats.org/officeDocument/2006/relationships" xmlns:p="http://schemas.openxmlformats.org/presentationml/2006/main">
  <p:tag name="NUM" val="3"/>
</p:tagLst>
</file>

<file path=ppt/tags/tag376.xml><?xml version="1.0" encoding="utf-8"?>
<p:tagLst xmlns:a="http://schemas.openxmlformats.org/drawingml/2006/main" xmlns:r="http://schemas.openxmlformats.org/officeDocument/2006/relationships" xmlns:p="http://schemas.openxmlformats.org/presentationml/2006/main">
  <p:tag name="NUM" val="4"/>
</p:tagLst>
</file>

<file path=ppt/tags/tag377.xml><?xml version="1.0" encoding="utf-8"?>
<p:tagLst xmlns:a="http://schemas.openxmlformats.org/drawingml/2006/main" xmlns:r="http://schemas.openxmlformats.org/officeDocument/2006/relationships" xmlns:p="http://schemas.openxmlformats.org/presentationml/2006/main">
  <p:tag name="NUM" val="1"/>
</p:tagLst>
</file>

<file path=ppt/tags/tag378.xml><?xml version="1.0" encoding="utf-8"?>
<p:tagLst xmlns:a="http://schemas.openxmlformats.org/drawingml/2006/main" xmlns:r="http://schemas.openxmlformats.org/officeDocument/2006/relationships" xmlns:p="http://schemas.openxmlformats.org/presentationml/2006/main">
  <p:tag name="NUM" val="2"/>
</p:tagLst>
</file>

<file path=ppt/tags/tag379.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80.xml><?xml version="1.0" encoding="utf-8"?>
<p:tagLst xmlns:a="http://schemas.openxmlformats.org/drawingml/2006/main" xmlns:r="http://schemas.openxmlformats.org/officeDocument/2006/relationships" xmlns:p="http://schemas.openxmlformats.org/presentationml/2006/main">
  <p:tag name="NUM" val="4"/>
</p:tagLst>
</file>

<file path=ppt/tags/tag381.xml><?xml version="1.0" encoding="utf-8"?>
<p:tagLst xmlns:a="http://schemas.openxmlformats.org/drawingml/2006/main" xmlns:r="http://schemas.openxmlformats.org/officeDocument/2006/relationships" xmlns:p="http://schemas.openxmlformats.org/presentationml/2006/main">
  <p:tag name="NUM" val="1"/>
</p:tagLst>
</file>

<file path=ppt/tags/tag382.xml><?xml version="1.0" encoding="utf-8"?>
<p:tagLst xmlns:a="http://schemas.openxmlformats.org/drawingml/2006/main" xmlns:r="http://schemas.openxmlformats.org/officeDocument/2006/relationships" xmlns:p="http://schemas.openxmlformats.org/presentationml/2006/main">
  <p:tag name="NUM" val="2"/>
</p:tagLst>
</file>

<file path=ppt/tags/tag383.xml><?xml version="1.0" encoding="utf-8"?>
<p:tagLst xmlns:a="http://schemas.openxmlformats.org/drawingml/2006/main" xmlns:r="http://schemas.openxmlformats.org/officeDocument/2006/relationships" xmlns:p="http://schemas.openxmlformats.org/presentationml/2006/main">
  <p:tag name="NUM" val="3"/>
</p:tagLst>
</file>

<file path=ppt/tags/tag384.xml><?xml version="1.0" encoding="utf-8"?>
<p:tagLst xmlns:a="http://schemas.openxmlformats.org/drawingml/2006/main" xmlns:r="http://schemas.openxmlformats.org/officeDocument/2006/relationships" xmlns:p="http://schemas.openxmlformats.org/presentationml/2006/main">
  <p:tag name="NUM" val="4"/>
</p:tagLst>
</file>

<file path=ppt/tags/tag385.xml><?xml version="1.0" encoding="utf-8"?>
<p:tagLst xmlns:a="http://schemas.openxmlformats.org/drawingml/2006/main" xmlns:r="http://schemas.openxmlformats.org/officeDocument/2006/relationships" xmlns:p="http://schemas.openxmlformats.org/presentationml/2006/main">
  <p:tag name="NUM" val="1"/>
</p:tagLst>
</file>

<file path=ppt/tags/tag386.xml><?xml version="1.0" encoding="utf-8"?>
<p:tagLst xmlns:a="http://schemas.openxmlformats.org/drawingml/2006/main" xmlns:r="http://schemas.openxmlformats.org/officeDocument/2006/relationships" xmlns:p="http://schemas.openxmlformats.org/presentationml/2006/main">
  <p:tag name="NUM" val="2"/>
</p:tagLst>
</file>

<file path=ppt/tags/tag387.xml><?xml version="1.0" encoding="utf-8"?>
<p:tagLst xmlns:a="http://schemas.openxmlformats.org/drawingml/2006/main" xmlns:r="http://schemas.openxmlformats.org/officeDocument/2006/relationships" xmlns:p="http://schemas.openxmlformats.org/presentationml/2006/main">
  <p:tag name="NUM" val="3"/>
</p:tagLst>
</file>

<file path=ppt/tags/tag388.xml><?xml version="1.0" encoding="utf-8"?>
<p:tagLst xmlns:a="http://schemas.openxmlformats.org/drawingml/2006/main" xmlns:r="http://schemas.openxmlformats.org/officeDocument/2006/relationships" xmlns:p="http://schemas.openxmlformats.org/presentationml/2006/main">
  <p:tag name="NUM" val="1"/>
</p:tagLst>
</file>

<file path=ppt/tags/tag389.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390.xml><?xml version="1.0" encoding="utf-8"?>
<p:tagLst xmlns:a="http://schemas.openxmlformats.org/drawingml/2006/main" xmlns:r="http://schemas.openxmlformats.org/officeDocument/2006/relationships" xmlns:p="http://schemas.openxmlformats.org/presentationml/2006/main">
  <p:tag name="NUM" val="3"/>
</p:tagLst>
</file>

<file path=ppt/tags/tag391.xml><?xml version="1.0" encoding="utf-8"?>
<p:tagLst xmlns:a="http://schemas.openxmlformats.org/drawingml/2006/main" xmlns:r="http://schemas.openxmlformats.org/officeDocument/2006/relationships" xmlns:p="http://schemas.openxmlformats.org/presentationml/2006/main">
  <p:tag name="NUM" val="1"/>
</p:tagLst>
</file>

<file path=ppt/tags/tag392.xml><?xml version="1.0" encoding="utf-8"?>
<p:tagLst xmlns:a="http://schemas.openxmlformats.org/drawingml/2006/main" xmlns:r="http://schemas.openxmlformats.org/officeDocument/2006/relationships" xmlns:p="http://schemas.openxmlformats.org/presentationml/2006/main">
  <p:tag name="NUM" val="2"/>
</p:tagLst>
</file>

<file path=ppt/tags/tag393.xml><?xml version="1.0" encoding="utf-8"?>
<p:tagLst xmlns:a="http://schemas.openxmlformats.org/drawingml/2006/main" xmlns:r="http://schemas.openxmlformats.org/officeDocument/2006/relationships" xmlns:p="http://schemas.openxmlformats.org/presentationml/2006/main">
  <p:tag name="NUM" val="3"/>
</p:tagLst>
</file>

<file path=ppt/tags/tag394.xml><?xml version="1.0" encoding="utf-8"?>
<p:tagLst xmlns:a="http://schemas.openxmlformats.org/drawingml/2006/main" xmlns:r="http://schemas.openxmlformats.org/officeDocument/2006/relationships" xmlns:p="http://schemas.openxmlformats.org/presentationml/2006/main">
  <p:tag name="NUM" val="4"/>
</p:tagLst>
</file>

<file path=ppt/tags/tag395.xml><?xml version="1.0" encoding="utf-8"?>
<p:tagLst xmlns:a="http://schemas.openxmlformats.org/drawingml/2006/main" xmlns:r="http://schemas.openxmlformats.org/officeDocument/2006/relationships" xmlns:p="http://schemas.openxmlformats.org/presentationml/2006/main">
  <p:tag name="NUM" val="1"/>
</p:tagLst>
</file>

<file path=ppt/tags/tag396.xml><?xml version="1.0" encoding="utf-8"?>
<p:tagLst xmlns:a="http://schemas.openxmlformats.org/drawingml/2006/main" xmlns:r="http://schemas.openxmlformats.org/officeDocument/2006/relationships" xmlns:p="http://schemas.openxmlformats.org/presentationml/2006/main">
  <p:tag name="NUM" val="2"/>
</p:tagLst>
</file>

<file path=ppt/tags/tag397.xml><?xml version="1.0" encoding="utf-8"?>
<p:tagLst xmlns:a="http://schemas.openxmlformats.org/drawingml/2006/main" xmlns:r="http://schemas.openxmlformats.org/officeDocument/2006/relationships" xmlns:p="http://schemas.openxmlformats.org/presentationml/2006/main">
  <p:tag name="NUM" val="3"/>
</p:tagLst>
</file>

<file path=ppt/tags/tag398.xml><?xml version="1.0" encoding="utf-8"?>
<p:tagLst xmlns:a="http://schemas.openxmlformats.org/drawingml/2006/main" xmlns:r="http://schemas.openxmlformats.org/officeDocument/2006/relationships" xmlns:p="http://schemas.openxmlformats.org/presentationml/2006/main">
  <p:tag name="NUM" val="4"/>
</p:tagLst>
</file>

<file path=ppt/tags/tag39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00.xml><?xml version="1.0" encoding="utf-8"?>
<p:tagLst xmlns:a="http://schemas.openxmlformats.org/drawingml/2006/main" xmlns:r="http://schemas.openxmlformats.org/officeDocument/2006/relationships" xmlns:p="http://schemas.openxmlformats.org/presentationml/2006/main">
  <p:tag name="NUM" val="6"/>
</p:tagLst>
</file>

<file path=ppt/tags/tag401.xml><?xml version="1.0" encoding="utf-8"?>
<p:tagLst xmlns:a="http://schemas.openxmlformats.org/drawingml/2006/main" xmlns:r="http://schemas.openxmlformats.org/officeDocument/2006/relationships" xmlns:p="http://schemas.openxmlformats.org/presentationml/2006/main">
  <p:tag name="NUM" val="7"/>
</p:tagLst>
</file>

<file path=ppt/tags/tag402.xml><?xml version="1.0" encoding="utf-8"?>
<p:tagLst xmlns:a="http://schemas.openxmlformats.org/drawingml/2006/main" xmlns:r="http://schemas.openxmlformats.org/officeDocument/2006/relationships" xmlns:p="http://schemas.openxmlformats.org/presentationml/2006/main">
  <p:tag name="NUM" val="8"/>
</p:tagLst>
</file>

<file path=ppt/tags/tag403.xml><?xml version="1.0" encoding="utf-8"?>
<p:tagLst xmlns:a="http://schemas.openxmlformats.org/drawingml/2006/main" xmlns:r="http://schemas.openxmlformats.org/officeDocument/2006/relationships" xmlns:p="http://schemas.openxmlformats.org/presentationml/2006/main">
  <p:tag name="NUM" val="9"/>
</p:tagLst>
</file>

<file path=ppt/tags/tag404.xml><?xml version="1.0" encoding="utf-8"?>
<p:tagLst xmlns:a="http://schemas.openxmlformats.org/drawingml/2006/main" xmlns:r="http://schemas.openxmlformats.org/officeDocument/2006/relationships" xmlns:p="http://schemas.openxmlformats.org/presentationml/2006/main">
  <p:tag name="NUM" val="10"/>
</p:tagLst>
</file>

<file path=ppt/tags/tag405.xml><?xml version="1.0" encoding="utf-8"?>
<p:tagLst xmlns:a="http://schemas.openxmlformats.org/drawingml/2006/main" xmlns:r="http://schemas.openxmlformats.org/officeDocument/2006/relationships" xmlns:p="http://schemas.openxmlformats.org/presentationml/2006/main">
  <p:tag name="NUM" val="11"/>
</p:tagLst>
</file>

<file path=ppt/tags/tag406.xml><?xml version="1.0" encoding="utf-8"?>
<p:tagLst xmlns:a="http://schemas.openxmlformats.org/drawingml/2006/main" xmlns:r="http://schemas.openxmlformats.org/officeDocument/2006/relationships" xmlns:p="http://schemas.openxmlformats.org/presentationml/2006/main">
  <p:tag name="NUM" val="12"/>
</p:tagLst>
</file>

<file path=ppt/tags/tag407.xml><?xml version="1.0" encoding="utf-8"?>
<p:tagLst xmlns:a="http://schemas.openxmlformats.org/drawingml/2006/main" xmlns:r="http://schemas.openxmlformats.org/officeDocument/2006/relationships" xmlns:p="http://schemas.openxmlformats.org/presentationml/2006/main">
  <p:tag name="NUM" val="13"/>
</p:tagLst>
</file>

<file path=ppt/tags/tag408.xml><?xml version="1.0" encoding="utf-8"?>
<p:tagLst xmlns:a="http://schemas.openxmlformats.org/drawingml/2006/main" xmlns:r="http://schemas.openxmlformats.org/officeDocument/2006/relationships" xmlns:p="http://schemas.openxmlformats.org/presentationml/2006/main">
  <p:tag name="NUM" val="14"/>
</p:tagLst>
</file>

<file path=ppt/tags/tag409.xml><?xml version="1.0" encoding="utf-8"?>
<p:tagLst xmlns:a="http://schemas.openxmlformats.org/drawingml/2006/main" xmlns:r="http://schemas.openxmlformats.org/officeDocument/2006/relationships" xmlns:p="http://schemas.openxmlformats.org/presentationml/2006/main">
  <p:tag name="NUM" val="15"/>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10.xml><?xml version="1.0" encoding="utf-8"?>
<p:tagLst xmlns:a="http://schemas.openxmlformats.org/drawingml/2006/main" xmlns:r="http://schemas.openxmlformats.org/officeDocument/2006/relationships" xmlns:p="http://schemas.openxmlformats.org/presentationml/2006/main">
  <p:tag name="NUM" val="16"/>
</p:tagLst>
</file>

<file path=ppt/tags/tag411.xml><?xml version="1.0" encoding="utf-8"?>
<p:tagLst xmlns:a="http://schemas.openxmlformats.org/drawingml/2006/main" xmlns:r="http://schemas.openxmlformats.org/officeDocument/2006/relationships" xmlns:p="http://schemas.openxmlformats.org/presentationml/2006/main">
  <p:tag name="NUM" val="17"/>
</p:tagLst>
</file>

<file path=ppt/tags/tag412.xml><?xml version="1.0" encoding="utf-8"?>
<p:tagLst xmlns:a="http://schemas.openxmlformats.org/drawingml/2006/main" xmlns:r="http://schemas.openxmlformats.org/officeDocument/2006/relationships" xmlns:p="http://schemas.openxmlformats.org/presentationml/2006/main">
  <p:tag name="NUM" val="18"/>
</p:tagLst>
</file>

<file path=ppt/tags/tag413.xml><?xml version="1.0" encoding="utf-8"?>
<p:tagLst xmlns:a="http://schemas.openxmlformats.org/drawingml/2006/main" xmlns:r="http://schemas.openxmlformats.org/officeDocument/2006/relationships" xmlns:p="http://schemas.openxmlformats.org/presentationml/2006/main">
  <p:tag name="NUM" val="19"/>
</p:tagLst>
</file>

<file path=ppt/tags/tag414.xml><?xml version="1.0" encoding="utf-8"?>
<p:tagLst xmlns:a="http://schemas.openxmlformats.org/drawingml/2006/main" xmlns:r="http://schemas.openxmlformats.org/officeDocument/2006/relationships" xmlns:p="http://schemas.openxmlformats.org/presentationml/2006/main">
  <p:tag name="NUM" val="20"/>
</p:tagLst>
</file>

<file path=ppt/tags/tag415.xml><?xml version="1.0" encoding="utf-8"?>
<p:tagLst xmlns:a="http://schemas.openxmlformats.org/drawingml/2006/main" xmlns:r="http://schemas.openxmlformats.org/officeDocument/2006/relationships" xmlns:p="http://schemas.openxmlformats.org/presentationml/2006/main">
  <p:tag name="NUM" val="21"/>
</p:tagLst>
</file>

<file path=ppt/tags/tag416.xml><?xml version="1.0" encoding="utf-8"?>
<p:tagLst xmlns:a="http://schemas.openxmlformats.org/drawingml/2006/main" xmlns:r="http://schemas.openxmlformats.org/officeDocument/2006/relationships" xmlns:p="http://schemas.openxmlformats.org/presentationml/2006/main">
  <p:tag name="NUM" val="22"/>
</p:tagLst>
</file>

<file path=ppt/tags/tag417.xml><?xml version="1.0" encoding="utf-8"?>
<p:tagLst xmlns:a="http://schemas.openxmlformats.org/drawingml/2006/main" xmlns:r="http://schemas.openxmlformats.org/officeDocument/2006/relationships" xmlns:p="http://schemas.openxmlformats.org/presentationml/2006/main">
  <p:tag name="NUM" val="23"/>
</p:tagLst>
</file>

<file path=ppt/tags/tag418.xml><?xml version="1.0" encoding="utf-8"?>
<p:tagLst xmlns:a="http://schemas.openxmlformats.org/drawingml/2006/main" xmlns:r="http://schemas.openxmlformats.org/officeDocument/2006/relationships" xmlns:p="http://schemas.openxmlformats.org/presentationml/2006/main">
  <p:tag name="NUM" val="24"/>
</p:tagLst>
</file>

<file path=ppt/tags/tag419.xml><?xml version="1.0" encoding="utf-8"?>
<p:tagLst xmlns:a="http://schemas.openxmlformats.org/drawingml/2006/main" xmlns:r="http://schemas.openxmlformats.org/officeDocument/2006/relationships" xmlns:p="http://schemas.openxmlformats.org/presentationml/2006/main">
  <p:tag name="NUM" val="25"/>
</p:tagLst>
</file>

<file path=ppt/tags/tag42.xml><?xml version="1.0" encoding="utf-8"?>
<p:tagLst xmlns:a="http://schemas.openxmlformats.org/drawingml/2006/main" xmlns:r="http://schemas.openxmlformats.org/officeDocument/2006/relationships" xmlns:p="http://schemas.openxmlformats.org/presentationml/2006/main">
  <p:tag name="NUM" val="3"/>
</p:tagLst>
</file>

<file path=ppt/tags/tag420.xml><?xml version="1.0" encoding="utf-8"?>
<p:tagLst xmlns:a="http://schemas.openxmlformats.org/drawingml/2006/main" xmlns:r="http://schemas.openxmlformats.org/officeDocument/2006/relationships" xmlns:p="http://schemas.openxmlformats.org/presentationml/2006/main">
  <p:tag name="NUM" val="26"/>
</p:tagLst>
</file>

<file path=ppt/tags/tag421.xml><?xml version="1.0" encoding="utf-8"?>
<p:tagLst xmlns:a="http://schemas.openxmlformats.org/drawingml/2006/main" xmlns:r="http://schemas.openxmlformats.org/officeDocument/2006/relationships" xmlns:p="http://schemas.openxmlformats.org/presentationml/2006/main">
  <p:tag name="NUM" val="27"/>
</p:tagLst>
</file>

<file path=ppt/tags/tag422.xml><?xml version="1.0" encoding="utf-8"?>
<p:tagLst xmlns:a="http://schemas.openxmlformats.org/drawingml/2006/main" xmlns:r="http://schemas.openxmlformats.org/officeDocument/2006/relationships" xmlns:p="http://schemas.openxmlformats.org/presentationml/2006/main">
  <p:tag name="NUM" val="1"/>
</p:tagLst>
</file>

<file path=ppt/tags/tag423.xml><?xml version="1.0" encoding="utf-8"?>
<p:tagLst xmlns:a="http://schemas.openxmlformats.org/drawingml/2006/main" xmlns:r="http://schemas.openxmlformats.org/officeDocument/2006/relationships" xmlns:p="http://schemas.openxmlformats.org/presentationml/2006/main">
  <p:tag name="NUM" val="2"/>
</p:tagLst>
</file>

<file path=ppt/tags/tag424.xml><?xml version="1.0" encoding="utf-8"?>
<p:tagLst xmlns:a="http://schemas.openxmlformats.org/drawingml/2006/main" xmlns:r="http://schemas.openxmlformats.org/officeDocument/2006/relationships" xmlns:p="http://schemas.openxmlformats.org/presentationml/2006/main">
  <p:tag name="NUM" val="3"/>
</p:tagLst>
</file>

<file path=ppt/tags/tag425.xml><?xml version="1.0" encoding="utf-8"?>
<p:tagLst xmlns:a="http://schemas.openxmlformats.org/drawingml/2006/main" xmlns:r="http://schemas.openxmlformats.org/officeDocument/2006/relationships" xmlns:p="http://schemas.openxmlformats.org/presentationml/2006/main">
  <p:tag name="NUM" val="4"/>
</p:tagLst>
</file>

<file path=ppt/tags/tag426.xml><?xml version="1.0" encoding="utf-8"?>
<p:tagLst xmlns:a="http://schemas.openxmlformats.org/drawingml/2006/main" xmlns:r="http://schemas.openxmlformats.org/officeDocument/2006/relationships" xmlns:p="http://schemas.openxmlformats.org/presentationml/2006/main">
  <p:tag name="NUM" val="5"/>
</p:tagLst>
</file>

<file path=ppt/tags/tag427.xml><?xml version="1.0" encoding="utf-8"?>
<p:tagLst xmlns:a="http://schemas.openxmlformats.org/drawingml/2006/main" xmlns:r="http://schemas.openxmlformats.org/officeDocument/2006/relationships" xmlns:p="http://schemas.openxmlformats.org/presentationml/2006/main">
  <p:tag name="NUM" val="1"/>
</p:tagLst>
</file>

<file path=ppt/tags/tag428.xml><?xml version="1.0" encoding="utf-8"?>
<p:tagLst xmlns:a="http://schemas.openxmlformats.org/drawingml/2006/main" xmlns:r="http://schemas.openxmlformats.org/officeDocument/2006/relationships" xmlns:p="http://schemas.openxmlformats.org/presentationml/2006/main">
  <p:tag name="NUM" val="2"/>
</p:tagLst>
</file>

<file path=ppt/tags/tag429.xml><?xml version="1.0" encoding="utf-8"?>
<p:tagLst xmlns:a="http://schemas.openxmlformats.org/drawingml/2006/main" xmlns:r="http://schemas.openxmlformats.org/officeDocument/2006/relationships" xmlns:p="http://schemas.openxmlformats.org/presentationml/2006/main">
  <p:tag name="NUM" val="3"/>
</p:tagLst>
</file>

<file path=ppt/tags/tag43.xml><?xml version="1.0" encoding="utf-8"?>
<p:tagLst xmlns:a="http://schemas.openxmlformats.org/drawingml/2006/main" xmlns:r="http://schemas.openxmlformats.org/officeDocument/2006/relationships" xmlns:p="http://schemas.openxmlformats.org/presentationml/2006/main">
  <p:tag name="NUM" val="4"/>
</p:tagLst>
</file>

<file path=ppt/tags/tag430.xml><?xml version="1.0" encoding="utf-8"?>
<p:tagLst xmlns:a="http://schemas.openxmlformats.org/drawingml/2006/main" xmlns:r="http://schemas.openxmlformats.org/officeDocument/2006/relationships" xmlns:p="http://schemas.openxmlformats.org/presentationml/2006/main">
  <p:tag name="NUM" val="4"/>
</p:tagLst>
</file>

<file path=ppt/tags/tag431.xml><?xml version="1.0" encoding="utf-8"?>
<p:tagLst xmlns:a="http://schemas.openxmlformats.org/drawingml/2006/main" xmlns:r="http://schemas.openxmlformats.org/officeDocument/2006/relationships" xmlns:p="http://schemas.openxmlformats.org/presentationml/2006/main">
  <p:tag name="NUM" val="1"/>
</p:tagLst>
</file>

<file path=ppt/tags/tag432.xml><?xml version="1.0" encoding="utf-8"?>
<p:tagLst xmlns:a="http://schemas.openxmlformats.org/drawingml/2006/main" xmlns:r="http://schemas.openxmlformats.org/officeDocument/2006/relationships" xmlns:p="http://schemas.openxmlformats.org/presentationml/2006/main">
  <p:tag name="NUM" val="2"/>
</p:tagLst>
</file>

<file path=ppt/tags/tag433.xml><?xml version="1.0" encoding="utf-8"?>
<p:tagLst xmlns:a="http://schemas.openxmlformats.org/drawingml/2006/main" xmlns:r="http://schemas.openxmlformats.org/officeDocument/2006/relationships" xmlns:p="http://schemas.openxmlformats.org/presentationml/2006/main">
  <p:tag name="NUM" val="3"/>
</p:tagLst>
</file>

<file path=ppt/tags/tag434.xml><?xml version="1.0" encoding="utf-8"?>
<p:tagLst xmlns:a="http://schemas.openxmlformats.org/drawingml/2006/main" xmlns:r="http://schemas.openxmlformats.org/officeDocument/2006/relationships" xmlns:p="http://schemas.openxmlformats.org/presentationml/2006/main">
  <p:tag name="NUM" val="4"/>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4"/>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4"/>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UM" val="4"/>
</p:tagLst>
</file>

<file path=ppt/tags/tag64.xml><?xml version="1.0" encoding="utf-8"?>
<p:tagLst xmlns:a="http://schemas.openxmlformats.org/drawingml/2006/main" xmlns:r="http://schemas.openxmlformats.org/officeDocument/2006/relationships" xmlns:p="http://schemas.openxmlformats.org/presentationml/2006/main">
  <p:tag name="NUM" val="5"/>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4"/>
</p:tagLst>
</file>

<file path=ppt/tags/tag69.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6"/>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10.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3"/>
</p:tagLst>
</file>

<file path=ppt/tags/tag74.xml><?xml version="1.0" encoding="utf-8"?>
<p:tagLst xmlns:a="http://schemas.openxmlformats.org/drawingml/2006/main" xmlns:r="http://schemas.openxmlformats.org/officeDocument/2006/relationships" xmlns:p="http://schemas.openxmlformats.org/presentationml/2006/main">
  <p:tag name="NUM" val="4"/>
</p:tagLst>
</file>

<file path=ppt/tags/tag75.xml><?xml version="1.0" encoding="utf-8"?>
<p:tagLst xmlns:a="http://schemas.openxmlformats.org/drawingml/2006/main" xmlns:r="http://schemas.openxmlformats.org/officeDocument/2006/relationships" xmlns:p="http://schemas.openxmlformats.org/presentationml/2006/main">
  <p:tag name="NUM" val="5"/>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2"/>
</p:tagLst>
</file>

<file path=ppt/tags/tag94.xml><?xml version="1.0" encoding="utf-8"?>
<p:tagLst xmlns:a="http://schemas.openxmlformats.org/drawingml/2006/main" xmlns:r="http://schemas.openxmlformats.org/officeDocument/2006/relationships" xmlns:p="http://schemas.openxmlformats.org/presentationml/2006/main">
  <p:tag name="NUM" val="3"/>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3"/>
</p:tagLst>
</file>

<file path=ppt/tags/tag98.xml><?xml version="1.0" encoding="utf-8"?>
<p:tagLst xmlns:a="http://schemas.openxmlformats.org/drawingml/2006/main" xmlns:r="http://schemas.openxmlformats.org/officeDocument/2006/relationships" xmlns:p="http://schemas.openxmlformats.org/presentationml/2006/main">
  <p:tag name="NUM" val="4"/>
</p:tagLst>
</file>

<file path=ppt/tags/tag99.xml><?xml version="1.0" encoding="utf-8"?>
<p:tagLst xmlns:a="http://schemas.openxmlformats.org/drawingml/2006/main" xmlns:r="http://schemas.openxmlformats.org/officeDocument/2006/relationships" xmlns:p="http://schemas.openxmlformats.org/presentationml/2006/main">
  <p:tag name="NUM" val="5"/>
</p:tagLst>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INF33307 - R01 - Concepts de gestion de projets</Template>
  <TotalTime>4224</TotalTime>
  <Words>7493</Words>
  <Application>Microsoft Office PowerPoint</Application>
  <PresentationFormat>Affichage à l'écran (4:3)</PresentationFormat>
  <Paragraphs>776</Paragraphs>
  <Slides>99</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99</vt:i4>
      </vt:variant>
    </vt:vector>
  </HeadingPairs>
  <TitlesOfParts>
    <vt:vector size="109" baseType="lpstr">
      <vt:lpstr>Arial</vt:lpstr>
      <vt:lpstr>Arial Narrow</vt:lpstr>
      <vt:lpstr>Calibri</vt:lpstr>
      <vt:lpstr>Cambria Math</vt:lpstr>
      <vt:lpstr>Courier New</vt:lpstr>
      <vt:lpstr>Google Sans</vt:lpstr>
      <vt:lpstr>Helvetica</vt:lpstr>
      <vt:lpstr>Times New Roman</vt:lpstr>
      <vt:lpstr>Wingdings</vt:lpstr>
      <vt:lpstr>TS101881352</vt:lpstr>
      <vt:lpstr>Stratégies et techniques de test</vt:lpstr>
      <vt:lpstr>Plan</vt:lpstr>
      <vt:lpstr>Plan</vt:lpstr>
      <vt:lpstr>Approche de la stratégie de test</vt:lpstr>
      <vt:lpstr>Vérification et validation</vt:lpstr>
      <vt:lpstr>S’organiser pour les tests</vt:lpstr>
      <vt:lpstr>Développeurs </vt:lpstr>
      <vt:lpstr>Personnel ITG</vt:lpstr>
      <vt:lpstr>Vue globale</vt:lpstr>
      <vt:lpstr>Quand le test est-il terminé?</vt:lpstr>
      <vt:lpstr>Planification des tests</vt:lpstr>
      <vt:lpstr>Tenue des registres de test</vt:lpstr>
      <vt:lpstr>Bonnes pratiques pour la rédaction d’un cas de test</vt:lpstr>
      <vt:lpstr>Bonnes pratiques pour la rédaction d’un cas de test</vt:lpstr>
      <vt:lpstr>Bonnes pratiques pour la rédaction d’un cas de test</vt:lpstr>
      <vt:lpstr>Bonnes pratiques pour la rédaction d’un cas de test</vt:lpstr>
      <vt:lpstr>Conception des cas de test</vt:lpstr>
      <vt:lpstr>Conception des cas de test</vt:lpstr>
      <vt:lpstr>Citation</vt:lpstr>
      <vt:lpstr>Conception des cas de test</vt:lpstr>
      <vt:lpstr>Conception de cas de test</vt:lpstr>
      <vt:lpstr>Gestion des erreurs</vt:lpstr>
      <vt:lpstr>Traçabilité</vt:lpstr>
      <vt:lpstr>Cycle de vie des tests</vt:lpstr>
      <vt:lpstr>Tests unitaires (TU)</vt:lpstr>
      <vt:lpstr>TU – Quoi tester?</vt:lpstr>
      <vt:lpstr>TU – Environnement</vt:lpstr>
      <vt:lpstr>TU – Environnement</vt:lpstr>
      <vt:lpstr>Catégories des méthodes de test</vt:lpstr>
      <vt:lpstr>Test de boîte blanche (BB)</vt:lpstr>
      <vt:lpstr>BB – Tests de chemins de base (TCB)</vt:lpstr>
      <vt:lpstr>BB – TCB – Graphe de flots de contrôle</vt:lpstr>
      <vt:lpstr>BB – TCB – Chemin indépendant</vt:lpstr>
      <vt:lpstr>BB – TCB – Exemple</vt:lpstr>
      <vt:lpstr>BB – Complexité cyclomatique (CC)</vt:lpstr>
      <vt:lpstr>BB – CC -  Conception des cas de test</vt:lpstr>
      <vt:lpstr>BB – Tests de boucles minimums (TBM)</vt:lpstr>
      <vt:lpstr>BB – TBM - Simples</vt:lpstr>
      <vt:lpstr>BB – TBM - Imbriquées</vt:lpstr>
      <vt:lpstr>BB – TBM - Concaténées</vt:lpstr>
      <vt:lpstr>BB – TBM - Non structurées</vt:lpstr>
      <vt:lpstr>Tests de boîte noire (BN)</vt:lpstr>
      <vt:lpstr>Tests de boîte noire (BN)</vt:lpstr>
      <vt:lpstr>Tests de boîte noire (BN)</vt:lpstr>
      <vt:lpstr>BN – Test d’interface</vt:lpstr>
      <vt:lpstr>BN – Partitionnement en classes d’équivalence (PCE)</vt:lpstr>
      <vt:lpstr>BN – PCE - Règles</vt:lpstr>
      <vt:lpstr>BN – Analyse des valeurs limites (AVL)</vt:lpstr>
      <vt:lpstr>BN – AVL - Règles</vt:lpstr>
      <vt:lpstr>Tests des classes</vt:lpstr>
      <vt:lpstr>Tests des classes</vt:lpstr>
      <vt:lpstr>Tests d’intégration (TI)</vt:lpstr>
      <vt:lpstr>TI - Intégration descendante</vt:lpstr>
      <vt:lpstr>TI - Intégration ascendante</vt:lpstr>
      <vt:lpstr>TI - Intégration en sandwich</vt:lpstr>
      <vt:lpstr>TI - Stratégies d’intégration pour les systèmes orientés objet</vt:lpstr>
      <vt:lpstr>Intégration continue</vt:lpstr>
      <vt:lpstr>Test de régression</vt:lpstr>
      <vt:lpstr>Test de «fumée» (smoke)</vt:lpstr>
      <vt:lpstr>Avantages des tests de «fumée»</vt:lpstr>
      <vt:lpstr>Test de validation</vt:lpstr>
      <vt:lpstr>Autres tests</vt:lpstr>
      <vt:lpstr>Création d’un plan de test pour les applications mobiles</vt:lpstr>
      <vt:lpstr>Test pour les applications mobiles – Directives </vt:lpstr>
      <vt:lpstr>Test pour les applications mobiles – Stratégies </vt:lpstr>
      <vt:lpstr>Test pour les applications mobiles – Stratégies </vt:lpstr>
      <vt:lpstr>Expérience utilisateur – Problèmes de test de gestes </vt:lpstr>
      <vt:lpstr>Expérience utilisateur – Problèmes de test de gestes </vt:lpstr>
      <vt:lpstr>Expérience utilisateur – Claviers virtuels</vt:lpstr>
      <vt:lpstr>Expérience utilisateur – Entrée vocale</vt:lpstr>
      <vt:lpstr>Expérience utilisateur – Alertes et conditions extraordinaires</vt:lpstr>
      <vt:lpstr>Étapes pour le test des applications Web</vt:lpstr>
      <vt:lpstr>Étapes pour le test des applications Web</vt:lpstr>
      <vt:lpstr>Test des applications Web</vt:lpstr>
      <vt:lpstr>Test pour les applications Web – Contenu </vt:lpstr>
      <vt:lpstr>Évaluation de la sémantique du contenu</vt:lpstr>
      <vt:lpstr>Évaluation de la sémantique du contenu</vt:lpstr>
      <vt:lpstr>Test pour les applications Web – Navigation </vt:lpstr>
      <vt:lpstr>Test pour les applications Web – Navigation </vt:lpstr>
      <vt:lpstr>Test pour les applications Web – Navigation </vt:lpstr>
      <vt:lpstr>Internationalisation et localisation</vt:lpstr>
      <vt:lpstr>Test pour les applications Web – Sécurité </vt:lpstr>
      <vt:lpstr>Test pour les applications Web – Performance </vt:lpstr>
      <vt:lpstr>Test pour les applications Web – Charge </vt:lpstr>
      <vt:lpstr>Catégories de test d’utilisabilité</vt:lpstr>
      <vt:lpstr>Catégories de test d’utilisabilité</vt:lpstr>
      <vt:lpstr>Catégories de test d’utilisabilité</vt:lpstr>
      <vt:lpstr>Évaluation qualitative de l’utilisabilité</vt:lpstr>
      <vt:lpstr>Test d’accessibilité</vt:lpstr>
      <vt:lpstr>Test de documentation</vt:lpstr>
      <vt:lpstr>Ressources pour les testeurs</vt:lpstr>
      <vt:lpstr>Débogage</vt:lpstr>
      <vt:lpstr>Débogage - Processus</vt:lpstr>
      <vt:lpstr>Débogage - Effort</vt:lpstr>
      <vt:lpstr>Débogage - Symptôme et cause</vt:lpstr>
      <vt:lpstr>Conséquence des bogues</vt:lpstr>
      <vt:lpstr>Débogage -Techniques</vt:lpstr>
      <vt:lpstr>Correction des erreurs</vt:lpstr>
      <vt:lpstr>Derniers conseils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Stratégies et techniques de test</dc:title>
  <dc:creator>Ismail Khriss</dc:creator>
  <cp:lastModifiedBy>Khriss Ismail</cp:lastModifiedBy>
  <cp:revision>177</cp:revision>
  <cp:lastPrinted>1601-01-01T00:00:00Z</cp:lastPrinted>
  <dcterms:created xsi:type="dcterms:W3CDTF">1601-01-01T00:00:00Z</dcterms:created>
  <dcterms:modified xsi:type="dcterms:W3CDTF">2023-11-05T16:59:59Z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