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7" r:id="rId1"/>
  </p:sldMasterIdLst>
  <p:notesMasterIdLst>
    <p:notesMasterId r:id="rId33"/>
  </p:notesMasterIdLst>
  <p:handoutMasterIdLst>
    <p:handoutMasterId r:id="rId34"/>
  </p:handoutMasterIdLst>
  <p:sldIdLst>
    <p:sldId id="306" r:id="rId2"/>
    <p:sldId id="296" r:id="rId3"/>
    <p:sldId id="313" r:id="rId4"/>
    <p:sldId id="361" r:id="rId5"/>
    <p:sldId id="362" r:id="rId6"/>
    <p:sldId id="363" r:id="rId7"/>
    <p:sldId id="377" r:id="rId8"/>
    <p:sldId id="364" r:id="rId9"/>
    <p:sldId id="365" r:id="rId10"/>
    <p:sldId id="314" r:id="rId11"/>
    <p:sldId id="368" r:id="rId12"/>
    <p:sldId id="369" r:id="rId13"/>
    <p:sldId id="370" r:id="rId14"/>
    <p:sldId id="390" r:id="rId15"/>
    <p:sldId id="379" r:id="rId16"/>
    <p:sldId id="391" r:id="rId17"/>
    <p:sldId id="392" r:id="rId18"/>
    <p:sldId id="393" r:id="rId19"/>
    <p:sldId id="381" r:id="rId20"/>
    <p:sldId id="382" r:id="rId21"/>
    <p:sldId id="384" r:id="rId22"/>
    <p:sldId id="385" r:id="rId23"/>
    <p:sldId id="386" r:id="rId24"/>
    <p:sldId id="394" r:id="rId25"/>
    <p:sldId id="387" r:id="rId26"/>
    <p:sldId id="378" r:id="rId27"/>
    <p:sldId id="395" r:id="rId28"/>
    <p:sldId id="396" r:id="rId29"/>
    <p:sldId id="388" r:id="rId30"/>
    <p:sldId id="324" r:id="rId31"/>
    <p:sldId id="389" r:id="rId3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DDDD"/>
    <a:srgbClr val="CC3300"/>
    <a:srgbClr val="003399"/>
    <a:srgbClr val="336699"/>
    <a:srgbClr val="008080"/>
    <a:srgbClr val="0099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595" autoAdjust="0"/>
  </p:normalViewPr>
  <p:slideViewPr>
    <p:cSldViewPr>
      <p:cViewPr varScale="1">
        <p:scale>
          <a:sx n="82" d="100"/>
          <a:sy n="82" d="100"/>
        </p:scale>
        <p:origin x="1550"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17411"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17412" name="Rectangle 4"/>
          <p:cNvSpPr>
            <a:spLocks noGrp="1" noChangeArrowheads="1"/>
          </p:cNvSpPr>
          <p:nvPr>
            <p:ph type="ftr" sz="quarter" idx="2"/>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17413"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0" hangingPunct="0">
              <a:defRPr sz="1200">
                <a:latin typeface="Times New Roman" pitchFamily="18" charset="0"/>
              </a:defRPr>
            </a:lvl1pPr>
          </a:lstStyle>
          <a:p>
            <a:pPr>
              <a:defRPr/>
            </a:pPr>
            <a:fld id="{CF1A6213-B643-4DDF-A358-F4F86AED1B4D}" type="slidenum">
              <a:rPr lang="en-US"/>
              <a:pPr>
                <a:defRPr/>
              </a:pPr>
              <a:t>‹N°›</a:t>
            </a:fld>
            <a:endParaRPr lang="en-US"/>
          </a:p>
        </p:txBody>
      </p:sp>
    </p:spTree>
    <p:extLst>
      <p:ext uri="{BB962C8B-B14F-4D97-AF65-F5344CB8AC3E}">
        <p14:creationId xmlns:p14="http://schemas.microsoft.com/office/powerpoint/2010/main" val="2327500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15363"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15367"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0" hangingPunct="0">
              <a:defRPr sz="1200">
                <a:latin typeface="Times New Roman" pitchFamily="18" charset="0"/>
              </a:defRPr>
            </a:lvl1pPr>
          </a:lstStyle>
          <a:p>
            <a:pPr>
              <a:defRPr/>
            </a:pPr>
            <a:fld id="{450748BF-6E2C-4072-ADD2-263BE33B5C48}" type="slidenum">
              <a:rPr lang="en-US"/>
              <a:pPr>
                <a:defRPr/>
              </a:pPr>
              <a:t>‹N°›</a:t>
            </a:fld>
            <a:endParaRPr lang="en-US"/>
          </a:p>
        </p:txBody>
      </p:sp>
    </p:spTree>
    <p:extLst>
      <p:ext uri="{BB962C8B-B14F-4D97-AF65-F5344CB8AC3E}">
        <p14:creationId xmlns:p14="http://schemas.microsoft.com/office/powerpoint/2010/main" val="832226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2325" y="762000"/>
            <a:ext cx="5111675" cy="2667000"/>
          </a:xfrm>
        </p:spPr>
        <p:txBody>
          <a:bodyPr/>
          <a:lstStyle/>
          <a:p>
            <a:r>
              <a:rPr lang="fr-FR"/>
              <a:t>Modifiez le style du titre</a:t>
            </a:r>
            <a:endParaRPr lang="en-US"/>
          </a:p>
        </p:txBody>
      </p:sp>
      <p:sp>
        <p:nvSpPr>
          <p:cNvPr id="3" name="Subtitle 2"/>
          <p:cNvSpPr>
            <a:spLocks noGrp="1"/>
          </p:cNvSpPr>
          <p:nvPr>
            <p:ph type="subTitle" idx="1"/>
          </p:nvPr>
        </p:nvSpPr>
        <p:spPr>
          <a:xfrm>
            <a:off x="228600" y="3810000"/>
            <a:ext cx="5105400" cy="2133600"/>
          </a:xfrm>
        </p:spPr>
        <p:txBody>
          <a:bodyPr/>
          <a:lstStyle>
            <a:lvl1pPr marL="0" indent="0" algn="l">
              <a:buNone/>
              <a:defRPr b="1">
                <a:solidFill>
                  <a:schemeClr val="tx1"/>
                </a:solidFill>
                <a:effectLst>
                  <a:reflection blurRad="6350" stA="55000" endA="300" endPos="45500" dir="5400000" sy="-100000" algn="bl" rotWithShape="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a:p>
        </p:txBody>
      </p:sp>
      <p:sp>
        <p:nvSpPr>
          <p:cNvPr id="4" name="Date Placeholder 3"/>
          <p:cNvSpPr>
            <a:spLocks noGrp="1"/>
          </p:cNvSpPr>
          <p:nvPr>
            <p:ph type="dt" sz="half" idx="10"/>
          </p:nvPr>
        </p:nvSpPr>
        <p:spPr/>
        <p:txBody>
          <a:bodyPr/>
          <a:lstStyle/>
          <a:p>
            <a:pPr>
              <a:defRPr/>
            </a:pPr>
            <a:fld id="{34EB10DA-CB45-4987-AF0A-16E08E4028FB}" type="datetime1">
              <a:rPr lang="en-US" smtClean="0"/>
              <a:t>10/15/2023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3E16FEE3-2CA3-4D7F-AB70-50E90E436C85}" type="slidenum">
              <a:rPr lang="en-US" altLang="en-US" smtClean="0"/>
              <a:pPr>
                <a:defRPr/>
              </a:pPr>
              <a:t>‹N°›</a:t>
            </a:fld>
            <a:endParaRPr lang="en-US" altLang="en-US"/>
          </a:p>
        </p:txBody>
      </p:sp>
      <p:sp>
        <p:nvSpPr>
          <p:cNvPr id="7" name="Text Box 43"/>
          <p:cNvSpPr txBox="1">
            <a:spLocks noChangeArrowheads="1"/>
          </p:cNvSpPr>
          <p:nvPr/>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3">
            <a:extLst>
              <a:ext uri="{FF2B5EF4-FFF2-40B4-BE49-F238E27FC236}">
                <a16:creationId xmlns:a16="http://schemas.microsoft.com/office/drawing/2014/main" id="{3E2714E5-0C38-4E70-84F1-EB88B31732FD}"/>
              </a:ext>
            </a:extLst>
          </p:cNvPr>
          <p:cNvSpPr txBox="1">
            <a:spLocks noChangeArrowheads="1"/>
          </p:cNvSpPr>
          <p:nvPr/>
        </p:nvSpPr>
        <p:spPr bwMode="auto">
          <a:xfrm>
            <a:off x="2951163" y="6165850"/>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2091">
            <a:extLst>
              <a:ext uri="{FF2B5EF4-FFF2-40B4-BE49-F238E27FC236}">
                <a16:creationId xmlns:a16="http://schemas.microsoft.com/office/drawing/2014/main" id="{1443E37B-27D0-40AC-97EE-03994C5C28EA}"/>
              </a:ext>
            </a:extLst>
          </p:cNvPr>
          <p:cNvSpPr txBox="1">
            <a:spLocks noChangeArrowheads="1"/>
          </p:cNvSpPr>
          <p:nvPr userDrawn="1"/>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Tree>
    <p:extLst>
      <p:ext uri="{BB962C8B-B14F-4D97-AF65-F5344CB8AC3E}">
        <p14:creationId xmlns:p14="http://schemas.microsoft.com/office/powerpoint/2010/main" val="373516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a:xfrm>
            <a:off x="228600" y="1403874"/>
            <a:ext cx="7239000" cy="48768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pPr>
              <a:defRPr/>
            </a:pPr>
            <a:fld id="{7810E7C9-AF59-41CF-B059-80C828F2E4C3}" type="datetime1">
              <a:rPr lang="en-US" smtClean="0"/>
              <a:t>10/15/2023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5ABADE50-FE8F-48C0-AEC2-8EA8A96DD4F2}" type="slidenum">
              <a:rPr lang="en-US" altLang="en-US" smtClean="0"/>
              <a:pPr>
                <a:defRPr/>
              </a:pPr>
              <a:t>‹N°›</a:t>
            </a:fld>
            <a:endParaRPr lang="en-US" altLang="en-US"/>
          </a:p>
        </p:txBody>
      </p:sp>
    </p:spTree>
    <p:extLst>
      <p:ext uri="{BB962C8B-B14F-4D97-AF65-F5344CB8AC3E}">
        <p14:creationId xmlns:p14="http://schemas.microsoft.com/office/powerpoint/2010/main" val="4288063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19800" y="1371600"/>
            <a:ext cx="1828800" cy="4953000"/>
          </a:xfrm>
        </p:spPr>
        <p:txBody>
          <a:bodyPr vert="eaVert"/>
          <a:lstStyle>
            <a:lvl1pPr>
              <a:defRPr>
                <a:solidFill>
                  <a:schemeClr val="tx1"/>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228600" y="1371600"/>
            <a:ext cx="5791200" cy="49530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fld id="{763599DB-99A4-4C40-96D3-D8CD99949850}" type="datetime1">
              <a:rPr lang="en-US" smtClean="0"/>
              <a:t>10/15/2023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345D3A93-56E9-4CEA-8EB8-064D7A24896A}" type="slidenum">
              <a:rPr lang="en-US" altLang="en-US" smtClean="0"/>
              <a:pPr>
                <a:defRPr/>
              </a:pPr>
              <a:t>‹N°›</a:t>
            </a:fld>
            <a:endParaRPr lang="en-US" altLang="en-US"/>
          </a:p>
        </p:txBody>
      </p:sp>
    </p:spTree>
    <p:extLst>
      <p:ext uri="{BB962C8B-B14F-4D97-AF65-F5344CB8AC3E}">
        <p14:creationId xmlns:p14="http://schemas.microsoft.com/office/powerpoint/2010/main" val="3083333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re et diagramme ou organigramme">
    <p:spTree>
      <p:nvGrpSpPr>
        <p:cNvPr id="1" name=""/>
        <p:cNvGrpSpPr/>
        <p:nvPr/>
      </p:nvGrpSpPr>
      <p:grpSpPr>
        <a:xfrm>
          <a:off x="0" y="0"/>
          <a:ext cx="0" cy="0"/>
          <a:chOff x="0" y="0"/>
          <a:chExt cx="0" cy="0"/>
        </a:xfrm>
      </p:grpSpPr>
      <p:sp>
        <p:nvSpPr>
          <p:cNvPr id="2" name="Titre 1"/>
          <p:cNvSpPr>
            <a:spLocks noGrp="1"/>
          </p:cNvSpPr>
          <p:nvPr>
            <p:ph type="title"/>
          </p:nvPr>
        </p:nvSpPr>
        <p:spPr>
          <a:xfrm>
            <a:off x="457200" y="457200"/>
            <a:ext cx="8229600" cy="1371600"/>
          </a:xfrm>
        </p:spPr>
        <p:txBody>
          <a:bodyPr/>
          <a:lstStyle/>
          <a:p>
            <a:r>
              <a:rPr lang="fr-FR"/>
              <a:t>Modifiez le style du titre</a:t>
            </a:r>
            <a:endParaRPr lang="fr-CA"/>
          </a:p>
        </p:txBody>
      </p:sp>
      <p:sp>
        <p:nvSpPr>
          <p:cNvPr id="3" name="Espace réservé du graphique SmartArt 2"/>
          <p:cNvSpPr>
            <a:spLocks noGrp="1"/>
          </p:cNvSpPr>
          <p:nvPr>
            <p:ph type="dgm" idx="1"/>
          </p:nvPr>
        </p:nvSpPr>
        <p:spPr>
          <a:xfrm>
            <a:off x="457200" y="1981200"/>
            <a:ext cx="8229600" cy="3886200"/>
          </a:xfrm>
        </p:spPr>
        <p:txBody>
          <a:bodyPr/>
          <a:lstStyle/>
          <a:p>
            <a:pPr lvl="0"/>
            <a:r>
              <a:rPr lang="fr-FR" noProof="0"/>
              <a:t>Cliquez sur l'icône pour ajouter un graphique SmartArt</a:t>
            </a:r>
            <a:endParaRPr lang="fr-CA"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fr-CA"/>
          </a:p>
        </p:txBody>
      </p:sp>
      <p:sp>
        <p:nvSpPr>
          <p:cNvPr id="5" name="Rectangle 3"/>
          <p:cNvSpPr>
            <a:spLocks noGrp="1" noChangeArrowheads="1"/>
          </p:cNvSpPr>
          <p:nvPr>
            <p:ph type="sldNum" sz="quarter" idx="11"/>
          </p:nvPr>
        </p:nvSpPr>
        <p:spPr>
          <a:ln/>
        </p:spPr>
        <p:txBody>
          <a:bodyPr/>
          <a:lstStyle>
            <a:lvl1pPr>
              <a:defRPr/>
            </a:lvl1pPr>
          </a:lstStyle>
          <a:p>
            <a:pPr>
              <a:defRPr/>
            </a:pPr>
            <a:fld id="{52EEE753-EC35-4115-95FC-D2ABBFEE3A00}" type="slidenum">
              <a:rPr lang="en-US" altLang="en-US" smtClean="0"/>
              <a:pPr>
                <a:defRPr/>
              </a:pPr>
              <a:t>‹N°›</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fld id="{3FA3D484-00FC-47A1-8478-B81C49801053}" type="datetime1">
              <a:rPr lang="en-US" smtClean="0"/>
              <a:t>10/15/2023</a:t>
            </a:fld>
            <a:endParaRPr lang="en-US" altLang="en-US"/>
          </a:p>
        </p:txBody>
      </p:sp>
    </p:spTree>
    <p:extLst>
      <p:ext uri="{BB962C8B-B14F-4D97-AF65-F5344CB8AC3E}">
        <p14:creationId xmlns:p14="http://schemas.microsoft.com/office/powerpoint/2010/main" val="2410949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22238"/>
            <a:ext cx="7543800" cy="1295400"/>
          </a:xfrm>
        </p:spPr>
        <p:txBody>
          <a:bodyPr/>
          <a:lstStyle/>
          <a:p>
            <a:r>
              <a:rPr lang="fr-FR"/>
              <a:t>Modifiez le style du titre</a:t>
            </a:r>
            <a:endParaRPr lang="fr-CA"/>
          </a:p>
        </p:txBody>
      </p:sp>
      <p:sp>
        <p:nvSpPr>
          <p:cNvPr id="3" name="Espace réservé du texte 2"/>
          <p:cNvSpPr>
            <a:spLocks noGrp="1"/>
          </p:cNvSpPr>
          <p:nvPr>
            <p:ph type="body" sz="half" idx="1"/>
          </p:nvPr>
        </p:nvSpPr>
        <p:spPr>
          <a:xfrm>
            <a:off x="457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5"/>
          <p:cNvSpPr>
            <a:spLocks noGrp="1" noChangeArrowheads="1"/>
          </p:cNvSpPr>
          <p:nvPr>
            <p:ph type="dt" sz="half" idx="10"/>
          </p:nvPr>
        </p:nvSpPr>
        <p:spPr>
          <a:ln/>
        </p:spPr>
        <p:txBody>
          <a:bodyPr/>
          <a:lstStyle>
            <a:lvl1pPr>
              <a:defRPr/>
            </a:lvl1pPr>
          </a:lstStyle>
          <a:p>
            <a:pPr>
              <a:defRPr/>
            </a:pPr>
            <a:fld id="{35C8539F-6CE5-4D06-AD13-A2BC171FEFA9}" type="datetime1">
              <a:rPr lang="en-US" smtClean="0"/>
              <a:t>10/15/2023</a:t>
            </a:fld>
            <a:endParaRPr lang="en-US" altLang="en-US"/>
          </a:p>
        </p:txBody>
      </p:sp>
      <p:sp>
        <p:nvSpPr>
          <p:cNvPr id="6" name="Rectangle 7"/>
          <p:cNvSpPr>
            <a:spLocks noGrp="1" noChangeArrowheads="1"/>
          </p:cNvSpPr>
          <p:nvPr>
            <p:ph type="sldNum" sz="quarter" idx="11"/>
          </p:nvPr>
        </p:nvSpPr>
        <p:spPr>
          <a:ln/>
        </p:spPr>
        <p:txBody>
          <a:bodyPr/>
          <a:lstStyle>
            <a:lvl1pPr>
              <a:defRPr/>
            </a:lvl1pPr>
          </a:lstStyle>
          <a:p>
            <a:pPr>
              <a:defRPr/>
            </a:pPr>
            <a:fld id="{52EEE753-EC35-4115-95FC-D2ABBFEE3A00}" type="slidenum">
              <a:rPr lang="en-US" altLang="en-US" smtClean="0"/>
              <a:pPr>
                <a:defRPr/>
              </a:pPr>
              <a:t>‹N°›</a:t>
            </a:fld>
            <a:endParaRPr lang="en-US" altLang="en-US"/>
          </a:p>
        </p:txBody>
      </p:sp>
    </p:spTree>
    <p:extLst>
      <p:ext uri="{BB962C8B-B14F-4D97-AF65-F5344CB8AC3E}">
        <p14:creationId xmlns:p14="http://schemas.microsoft.com/office/powerpoint/2010/main" val="143553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defRPr/>
            </a:pPr>
            <a:fld id="{297EB6F3-248B-4070-ADAB-E71592B4191C}" type="datetime1">
              <a:rPr lang="en-US" smtClean="0"/>
              <a:t>10/15/2023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48323BC3-966F-4D79-B317-8B2F77CC482B}" type="slidenum">
              <a:rPr lang="en-US" altLang="en-US" smtClean="0"/>
              <a:pPr>
                <a:defRPr/>
              </a:pPr>
              <a:t>‹N°›</a:t>
            </a:fld>
            <a:endParaRPr lang="en-US" altLang="en-US"/>
          </a:p>
        </p:txBody>
      </p:sp>
    </p:spTree>
    <p:extLst>
      <p:ext uri="{BB962C8B-B14F-4D97-AF65-F5344CB8AC3E}">
        <p14:creationId xmlns:p14="http://schemas.microsoft.com/office/powerpoint/2010/main" val="335506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929187"/>
            <a:ext cx="5105400" cy="1362075"/>
          </a:xfrm>
        </p:spPr>
        <p:txBody>
          <a:bodyPr anchor="t"/>
          <a:lstStyle>
            <a:lvl1pPr algn="l">
              <a:defRPr sz="4000" b="1" cap="all">
                <a:solidFill>
                  <a:schemeClr val="tx1"/>
                </a:solidFill>
              </a:defRPr>
            </a:lvl1pPr>
          </a:lstStyle>
          <a:p>
            <a:r>
              <a:rPr lang="fr-FR"/>
              <a:t>Modifiez le style du titre</a:t>
            </a:r>
            <a:endParaRPr lang="en-US"/>
          </a:p>
        </p:txBody>
      </p:sp>
      <p:sp>
        <p:nvSpPr>
          <p:cNvPr id="3" name="Text Placeholder 2"/>
          <p:cNvSpPr>
            <a:spLocks noGrp="1"/>
          </p:cNvSpPr>
          <p:nvPr>
            <p:ph type="body" idx="1"/>
          </p:nvPr>
        </p:nvSpPr>
        <p:spPr>
          <a:xfrm>
            <a:off x="228600" y="3733800"/>
            <a:ext cx="5105400" cy="11953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pPr>
              <a:defRPr/>
            </a:pPr>
            <a:fld id="{8CC4F584-E3FE-4C9D-B2BF-FEE909FB26DB}" type="datetime1">
              <a:rPr lang="en-US" smtClean="0"/>
              <a:t>10/15/2023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pPr>
              <a:defRPr/>
            </a:pPr>
            <a:fld id="{0CCB2CBA-E4E7-4A05-9215-A0FFC5BD6D40}" type="slidenum">
              <a:rPr lang="en-US" altLang="en-US" smtClean="0"/>
              <a:pPr>
                <a:defRPr/>
              </a:pPr>
              <a:t>‹N°›</a:t>
            </a:fld>
            <a:endParaRPr lang="en-US" altLang="en-US"/>
          </a:p>
        </p:txBody>
      </p:sp>
    </p:spTree>
    <p:extLst>
      <p:ext uri="{BB962C8B-B14F-4D97-AF65-F5344CB8AC3E}">
        <p14:creationId xmlns:p14="http://schemas.microsoft.com/office/powerpoint/2010/main" val="67564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2286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46482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defRPr/>
            </a:pPr>
            <a:fld id="{873251DA-E111-4593-B8A5-28CCCAB2ABD8}" type="datetime1">
              <a:rPr lang="en-US" smtClean="0"/>
              <a:t>10/15/2023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D69A04D7-15E4-42E4-8AC7-D5E56685A5F1}" type="slidenum">
              <a:rPr lang="en-US" altLang="en-US" smtClean="0"/>
              <a:pPr>
                <a:defRPr/>
              </a:pPr>
              <a:t>‹N°›</a:t>
            </a:fld>
            <a:endParaRPr lang="en-US" altLang="en-US"/>
          </a:p>
        </p:txBody>
      </p:sp>
    </p:spTree>
    <p:extLst>
      <p:ext uri="{BB962C8B-B14F-4D97-AF65-F5344CB8AC3E}">
        <p14:creationId xmlns:p14="http://schemas.microsoft.com/office/powerpoint/2010/main" val="492484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228600" y="17335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28600" y="2373312"/>
            <a:ext cx="42687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4645025" y="17335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4645025" y="2373312"/>
            <a:ext cx="4270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pPr>
              <a:defRPr/>
            </a:pPr>
            <a:fld id="{67B25F20-2130-4576-A179-8D895D6D804C}" type="datetime1">
              <a:rPr lang="en-US" smtClean="0"/>
              <a:t>10/15/2023</a:t>
            </a:fld>
            <a:endParaRPr lang="en-US" altLang="en-US"/>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pPr>
              <a:defRPr/>
            </a:pPr>
            <a:fld id="{E94711C8-6754-43CB-8402-92601CBEE18B}" type="slidenum">
              <a:rPr lang="en-US" altLang="en-US" smtClean="0"/>
              <a:pPr>
                <a:defRPr/>
              </a:pPr>
              <a:t>‹N°›</a:t>
            </a:fld>
            <a:endParaRPr lang="en-US" altLang="en-US"/>
          </a:p>
        </p:txBody>
      </p:sp>
    </p:spTree>
    <p:extLst>
      <p:ext uri="{BB962C8B-B14F-4D97-AF65-F5344CB8AC3E}">
        <p14:creationId xmlns:p14="http://schemas.microsoft.com/office/powerpoint/2010/main" val="259673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pPr>
              <a:defRPr/>
            </a:pPr>
            <a:fld id="{7BC58644-97BB-4033-A4B0-53220C4D629B}" type="datetime1">
              <a:rPr lang="en-US" smtClean="0"/>
              <a:t>10/15/2023</a:t>
            </a:fld>
            <a:endParaRPr lang="en-US" altLang="en-US"/>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pPr>
              <a:defRPr/>
            </a:pPr>
            <a:fld id="{88F37F36-80D8-4269-ABE8-48F455E709CE}" type="slidenum">
              <a:rPr lang="en-US" altLang="en-US" smtClean="0"/>
              <a:pPr>
                <a:defRPr/>
              </a:pPr>
              <a:t>‹N°›</a:t>
            </a:fld>
            <a:endParaRPr lang="en-US" altLang="en-US"/>
          </a:p>
        </p:txBody>
      </p:sp>
    </p:spTree>
    <p:extLst>
      <p:ext uri="{BB962C8B-B14F-4D97-AF65-F5344CB8AC3E}">
        <p14:creationId xmlns:p14="http://schemas.microsoft.com/office/powerpoint/2010/main" val="1290129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D1F0E6-1DD4-4AFB-8139-D1957C842C29}" type="datetime1">
              <a:rPr lang="en-US" smtClean="0"/>
              <a:t>10/15/2023</a:t>
            </a:fld>
            <a:endParaRPr lang="en-US" altLang="en-US"/>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pPr>
              <a:defRPr/>
            </a:pPr>
            <a:fld id="{932DB0B7-08E4-413F-B532-8BD61A1CCA89}" type="slidenum">
              <a:rPr lang="en-US" altLang="en-US" smtClean="0"/>
              <a:pPr>
                <a:defRPr/>
              </a:pPr>
              <a:t>‹N°›</a:t>
            </a:fld>
            <a:endParaRPr lang="en-US" altLang="en-US"/>
          </a:p>
        </p:txBody>
      </p:sp>
    </p:spTree>
    <p:extLst>
      <p:ext uri="{BB962C8B-B14F-4D97-AF65-F5344CB8AC3E}">
        <p14:creationId xmlns:p14="http://schemas.microsoft.com/office/powerpoint/2010/main" val="158608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8600" y="86958"/>
            <a:ext cx="3236913" cy="1162050"/>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3575050" y="1371600"/>
            <a:ext cx="3968750" cy="49090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228600" y="1371600"/>
            <a:ext cx="3236913" cy="49136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a:defRPr/>
            </a:pPr>
            <a:fld id="{BFCA0FB6-8324-483A-8D11-E169CF4A459E}" type="datetime1">
              <a:rPr lang="en-US" smtClean="0"/>
              <a:t>10/15/2023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BA9006A7-944A-41F1-86D8-DE9FE488BE6A}" type="slidenum">
              <a:rPr lang="en-US" altLang="en-US" smtClean="0"/>
              <a:pPr>
                <a:defRPr/>
              </a:pPr>
              <a:t>‹N°›</a:t>
            </a:fld>
            <a:endParaRPr lang="en-US" altLang="en-US"/>
          </a:p>
        </p:txBody>
      </p:sp>
    </p:spTree>
    <p:extLst>
      <p:ext uri="{BB962C8B-B14F-4D97-AF65-F5344CB8AC3E}">
        <p14:creationId xmlns:p14="http://schemas.microsoft.com/office/powerpoint/2010/main" val="817986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4800600"/>
            <a:ext cx="5486400" cy="566738"/>
          </a:xfrm>
        </p:spPr>
        <p:txBody>
          <a:bodyPr anchor="b"/>
          <a:lstStyle>
            <a:lvl1pPr algn="l">
              <a:defRPr sz="2000" b="1">
                <a:solidFill>
                  <a:schemeClr val="tx1"/>
                </a:solidFill>
              </a:defRPr>
            </a:lvl1pPr>
          </a:lstStyle>
          <a:p>
            <a:r>
              <a:rPr lang="fr-FR"/>
              <a:t>Modifiez le style du titre</a:t>
            </a:r>
            <a:endParaRPr lang="en-US"/>
          </a:p>
        </p:txBody>
      </p:sp>
      <p:sp>
        <p:nvSpPr>
          <p:cNvPr id="3" name="Picture Placeholder 2"/>
          <p:cNvSpPr>
            <a:spLocks noGrp="1"/>
          </p:cNvSpPr>
          <p:nvPr>
            <p:ph type="pic" idx="1"/>
          </p:nvPr>
        </p:nvSpPr>
        <p:spPr>
          <a:xfrm>
            <a:off x="11430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1143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pPr>
              <a:defRPr/>
            </a:pPr>
            <a:fld id="{5D9638DC-24EB-49EE-81E5-C40DB134175B}" type="datetime1">
              <a:rPr lang="en-US" smtClean="0"/>
              <a:t>10/15/2023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pPr>
              <a:defRPr/>
            </a:pPr>
            <a:fld id="{B358AE02-9B75-4B5E-A3F8-5A27D89B3BDE}" type="slidenum">
              <a:rPr lang="en-US" altLang="en-US" smtClean="0"/>
              <a:pPr>
                <a:defRPr/>
              </a:pPr>
              <a:t>‹N°›</a:t>
            </a:fld>
            <a:endParaRPr lang="en-US" altLang="en-US"/>
          </a:p>
        </p:txBody>
      </p:sp>
    </p:spTree>
    <p:extLst>
      <p:ext uri="{BB962C8B-B14F-4D97-AF65-F5344CB8AC3E}">
        <p14:creationId xmlns:p14="http://schemas.microsoft.com/office/powerpoint/2010/main" val="109791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76200"/>
            <a:ext cx="7239000" cy="1143000"/>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228600" y="1403874"/>
            <a:ext cx="8686800" cy="4876800"/>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214256"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4A68F34-B81A-41C4-9008-FE6147677D8B}" type="datetime1">
              <a:rPr lang="en-US" smtClean="0"/>
              <a:t>10/15/2023</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Slide Number Placeholder 5"/>
          <p:cNvSpPr>
            <a:spLocks noGrp="1"/>
          </p:cNvSpPr>
          <p:nvPr>
            <p:ph type="sldNum" sz="quarter" idx="4"/>
          </p:nvPr>
        </p:nvSpPr>
        <p:spPr>
          <a:xfrm>
            <a:off x="6773732"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2EEE753-EC35-4115-95FC-D2ABBFEE3A00}" type="slidenum">
              <a:rPr lang="en-US" altLang="en-US" smtClean="0"/>
              <a:pPr>
                <a:defRPr/>
              </a:pPr>
              <a:t>‹N°›</a:t>
            </a:fld>
            <a:endParaRPr lang="en-US" altLang="en-US"/>
          </a:p>
        </p:txBody>
      </p:sp>
      <p:sp>
        <p:nvSpPr>
          <p:cNvPr id="7" name="Text Box 40"/>
          <p:cNvSpPr txBox="1">
            <a:spLocks noChangeArrowheads="1"/>
          </p:cNvSpPr>
          <p:nvPr/>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0">
            <a:extLst>
              <a:ext uri="{FF2B5EF4-FFF2-40B4-BE49-F238E27FC236}">
                <a16:creationId xmlns:a16="http://schemas.microsoft.com/office/drawing/2014/main" id="{8420F1FA-9018-47E5-876D-49BA94BB90B1}"/>
              </a:ext>
            </a:extLst>
          </p:cNvPr>
          <p:cNvSpPr txBox="1">
            <a:spLocks noChangeArrowheads="1"/>
          </p:cNvSpPr>
          <p:nvPr/>
        </p:nvSpPr>
        <p:spPr bwMode="auto">
          <a:xfrm>
            <a:off x="2987675" y="6200775"/>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40">
            <a:extLst>
              <a:ext uri="{FF2B5EF4-FFF2-40B4-BE49-F238E27FC236}">
                <a16:creationId xmlns:a16="http://schemas.microsoft.com/office/drawing/2014/main" id="{3A3C18D3-4C60-445B-8791-DF4878637458}"/>
              </a:ext>
            </a:extLst>
          </p:cNvPr>
          <p:cNvSpPr txBox="1">
            <a:spLocks noChangeArrowheads="1"/>
          </p:cNvSpPr>
          <p:nvPr userDrawn="1"/>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Tree>
    <p:extLst>
      <p:ext uri="{BB962C8B-B14F-4D97-AF65-F5344CB8AC3E}">
        <p14:creationId xmlns:p14="http://schemas.microsoft.com/office/powerpoint/2010/main" val="317183249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Lst>
  <p:hf hdr="0" ftr="0" dt="0"/>
  <p:txStyles>
    <p:titleStyle>
      <a:lvl1pPr algn="l" defTabSz="914400" rtl="0" eaLnBrk="1" latinLnBrk="0" hangingPunct="1">
        <a:spcBef>
          <a:spcPct val="0"/>
        </a:spcBef>
        <a:buNone/>
        <a:defRPr sz="4400" b="1" kern="120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tags" Target="../tags/tag61.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slideLayout" Target="../slideLayouts/slideLayout6.xml"/><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s>
</file>

<file path=ppt/slides/_rels/slide11.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8.wmf"/><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Layout" Target="../slideLayouts/slideLayout2.xml"/><Relationship Id="rId5" Type="http://schemas.openxmlformats.org/officeDocument/2006/relationships/tags" Target="../tags/tag67.xml"/><Relationship Id="rId4" Type="http://schemas.openxmlformats.org/officeDocument/2006/relationships/tags" Target="../tags/tag66.xml"/></Relationships>
</file>

<file path=ppt/slides/_rels/slide12.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Layout" Target="../slideLayouts/slideLayout2.xml"/><Relationship Id="rId5" Type="http://schemas.openxmlformats.org/officeDocument/2006/relationships/tags" Target="../tags/tag72.xml"/><Relationship Id="rId4" Type="http://schemas.openxmlformats.org/officeDocument/2006/relationships/tags" Target="../tags/tag71.xml"/></Relationships>
</file>

<file path=ppt/slides/_rels/slide13.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9.jp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tags" Target="../tags/tag76.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80.xml"/><Relationship Id="rId7"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9" Type="http://schemas.openxmlformats.org/officeDocument/2006/relationships/hyperlink" Target="https://en.wikipedia.org/wiki/Merge_(version_control)" TargetMode="External"/></Relationships>
</file>

<file path=ppt/slides/_rels/slide15.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slideLayout" Target="../slideLayouts/slideLayout2.xml"/><Relationship Id="rId5" Type="http://schemas.openxmlformats.org/officeDocument/2006/relationships/tags" Target="../tags/tag88.xml"/><Relationship Id="rId4" Type="http://schemas.openxmlformats.org/officeDocument/2006/relationships/tags" Target="../tags/tag87.xml"/></Relationships>
</file>

<file path=ppt/slides/_rels/slide16.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slideLayout" Target="../slideLayouts/slideLayout2.xml"/><Relationship Id="rId5" Type="http://schemas.openxmlformats.org/officeDocument/2006/relationships/tags" Target="../tags/tag93.xml"/><Relationship Id="rId4" Type="http://schemas.openxmlformats.org/officeDocument/2006/relationships/tags" Target="../tags/tag92.xml"/></Relationships>
</file>

<file path=ppt/slides/_rels/slide17.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slideLayout" Target="../slideLayouts/slideLayout2.xml"/><Relationship Id="rId5" Type="http://schemas.openxmlformats.org/officeDocument/2006/relationships/tags" Target="../tags/tag98.xml"/><Relationship Id="rId4" Type="http://schemas.openxmlformats.org/officeDocument/2006/relationships/tags" Target="../tags/tag97.xml"/></Relationships>
</file>

<file path=ppt/slides/_rels/slide1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tags" Target="../tags/tag101.xml"/><Relationship Id="rId7"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s>
</file>

<file path=ppt/slides/_rels/slide1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tags" Target="../tags/tag107.xml"/><Relationship Id="rId7"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slideLayout" Target="../slideLayouts/slideLayout2.xml"/><Relationship Id="rId5" Type="http://schemas.openxmlformats.org/officeDocument/2006/relationships/tags" Target="../tags/tag115.xml"/><Relationship Id="rId4" Type="http://schemas.openxmlformats.org/officeDocument/2006/relationships/tags" Target="../tags/tag114.xml"/></Relationships>
</file>

<file path=ppt/slides/_rels/slide21.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slideLayout" Target="../slideLayouts/slideLayout2.xml"/><Relationship Id="rId5" Type="http://schemas.openxmlformats.org/officeDocument/2006/relationships/tags" Target="../tags/tag120.xml"/><Relationship Id="rId4" Type="http://schemas.openxmlformats.org/officeDocument/2006/relationships/tags" Target="../tags/tag119.xml"/></Relationships>
</file>

<file path=ppt/slides/_rels/slide22.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slideLayout" Target="../slideLayouts/slideLayout2.xml"/><Relationship Id="rId5" Type="http://schemas.openxmlformats.org/officeDocument/2006/relationships/tags" Target="../tags/tag125.xml"/><Relationship Id="rId4" Type="http://schemas.openxmlformats.org/officeDocument/2006/relationships/tags" Target="../tags/tag124.xml"/></Relationships>
</file>

<file path=ppt/slides/_rels/slide23.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slideLayout" Target="../slideLayouts/slideLayout2.xml"/><Relationship Id="rId5" Type="http://schemas.openxmlformats.org/officeDocument/2006/relationships/tags" Target="../tags/tag130.xml"/><Relationship Id="rId4" Type="http://schemas.openxmlformats.org/officeDocument/2006/relationships/tags" Target="../tags/tag129.xml"/></Relationships>
</file>

<file path=ppt/slides/_rels/slide24.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Layout" Target="../slideLayouts/slideLayout2.xml"/><Relationship Id="rId5" Type="http://schemas.openxmlformats.org/officeDocument/2006/relationships/tags" Target="../tags/tag135.xml"/><Relationship Id="rId4" Type="http://schemas.openxmlformats.org/officeDocument/2006/relationships/tags" Target="../tags/tag134.xml"/></Relationships>
</file>

<file path=ppt/slides/_rels/slide25.xml.rels><?xml version="1.0" encoding="UTF-8" standalone="yes"?>
<Relationships xmlns="http://schemas.openxmlformats.org/package/2006/relationships"><Relationship Id="rId3" Type="http://schemas.openxmlformats.org/officeDocument/2006/relationships/tags" Target="../tags/tag138.xml"/><Relationship Id="rId7" Type="http://schemas.openxmlformats.org/officeDocument/2006/relationships/image" Target="../media/image13.jpeg"/><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slideLayout" Target="../slideLayouts/slideLayout2.xml"/><Relationship Id="rId5" Type="http://schemas.openxmlformats.org/officeDocument/2006/relationships/tags" Target="../tags/tag140.xml"/><Relationship Id="rId4" Type="http://schemas.openxmlformats.org/officeDocument/2006/relationships/tags" Target="../tags/tag139.xml"/></Relationships>
</file>

<file path=ppt/slides/_rels/slide26.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slideLayout" Target="../slideLayouts/slideLayout2.xml"/><Relationship Id="rId5" Type="http://schemas.openxmlformats.org/officeDocument/2006/relationships/tags" Target="../tags/tag145.xml"/><Relationship Id="rId4" Type="http://schemas.openxmlformats.org/officeDocument/2006/relationships/tags" Target="../tags/tag144.xml"/></Relationships>
</file>

<file path=ppt/slides/_rels/slide27.xml.rels><?xml version="1.0" encoding="UTF-8" standalone="yes"?>
<Relationships xmlns="http://schemas.openxmlformats.org/package/2006/relationships"><Relationship Id="rId3" Type="http://schemas.openxmlformats.org/officeDocument/2006/relationships/tags" Target="../tags/tag148.xml"/><Relationship Id="rId7"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s>
</file>

<file path=ppt/slides/_rels/slide28.xml.rels><?xml version="1.0" encoding="UTF-8" standalone="yes"?>
<Relationships xmlns="http://schemas.openxmlformats.org/package/2006/relationships"><Relationship Id="rId3" Type="http://schemas.openxmlformats.org/officeDocument/2006/relationships/tags" Target="../tags/tag154.xml"/><Relationship Id="rId7" Type="http://schemas.openxmlformats.org/officeDocument/2006/relationships/slideLayout" Target="../slideLayouts/slideLayout2.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s>
</file>

<file path=ppt/slides/_rels/slide29.xml.rels><?xml version="1.0" encoding="UTF-8" standalone="yes"?>
<Relationships xmlns="http://schemas.openxmlformats.org/package/2006/relationships"><Relationship Id="rId3" Type="http://schemas.openxmlformats.org/officeDocument/2006/relationships/tags" Target="../tags/tag160.xml"/><Relationship Id="rId7" Type="http://schemas.openxmlformats.org/officeDocument/2006/relationships/image" Target="../media/image14.wmf"/><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slideLayout" Target="../slideLayouts/slideLayout2.xml"/><Relationship Id="rId5" Type="http://schemas.openxmlformats.org/officeDocument/2006/relationships/tags" Target="../tags/tag162.xml"/><Relationship Id="rId4" Type="http://schemas.openxmlformats.org/officeDocument/2006/relationships/tags" Target="../tags/tag161.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4.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2.xml"/><Relationship Id="rId5" Type="http://schemas.openxmlformats.org/officeDocument/2006/relationships/tags" Target="../tags/tag12.xml"/><Relationship Id="rId4" Type="http://schemas.openxmlformats.org/officeDocument/2006/relationships/tags" Target="../tags/tag11.xml"/></Relationships>
</file>

<file path=ppt/slides/_rels/slide30.xml.rels><?xml version="1.0" encoding="UTF-8" standalone="yes"?>
<Relationships xmlns="http://schemas.openxmlformats.org/package/2006/relationships"><Relationship Id="rId3" Type="http://schemas.openxmlformats.org/officeDocument/2006/relationships/tags" Target="../tags/tag165.xml"/><Relationship Id="rId7" Type="http://schemas.openxmlformats.org/officeDocument/2006/relationships/image" Target="../media/image14.wmf"/><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slideLayout" Target="../slideLayouts/slideLayout2.xml"/><Relationship Id="rId5" Type="http://schemas.openxmlformats.org/officeDocument/2006/relationships/tags" Target="../tags/tag167.xml"/><Relationship Id="rId4" Type="http://schemas.openxmlformats.org/officeDocument/2006/relationships/tags" Target="../tags/tag166.xml"/></Relationships>
</file>

<file path=ppt/slides/_rels/slide31.xml.rels><?xml version="1.0" encoding="UTF-8" standalone="yes"?>
<Relationships xmlns="http://schemas.openxmlformats.org/package/2006/relationships"><Relationship Id="rId3" Type="http://schemas.openxmlformats.org/officeDocument/2006/relationships/tags" Target="../tags/tag170.xml"/><Relationship Id="rId7" Type="http://schemas.openxmlformats.org/officeDocument/2006/relationships/image" Target="../media/image14.wmf"/><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slideLayout" Target="../slideLayouts/slideLayout2.xml"/><Relationship Id="rId5" Type="http://schemas.openxmlformats.org/officeDocument/2006/relationships/tags" Target="../tags/tag172.xml"/><Relationship Id="rId4" Type="http://schemas.openxmlformats.org/officeDocument/2006/relationships/tags" Target="../tags/tag171.xml"/></Relationships>
</file>

<file path=ppt/slides/_rels/slide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2.xml"/><Relationship Id="rId5" Type="http://schemas.openxmlformats.org/officeDocument/2006/relationships/tags" Target="../tags/tag17.xml"/><Relationship Id="rId4" Type="http://schemas.openxmlformats.org/officeDocument/2006/relationships/tags" Target="../tags/tag16.xml"/></Relationships>
</file>

<file path=ppt/slides/_rels/slide5.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2.xml"/><Relationship Id="rId5" Type="http://schemas.openxmlformats.org/officeDocument/2006/relationships/tags" Target="../tags/tag22.xml"/><Relationship Id="rId4" Type="http://schemas.openxmlformats.org/officeDocument/2006/relationships/tags" Target="../tags/tag21.xml"/></Relationships>
</file>

<file path=ppt/slides/_rels/slide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xml"/><Relationship Id="rId5" Type="http://schemas.openxmlformats.org/officeDocument/2006/relationships/tags" Target="../tags/tag27.xml"/><Relationship Id="rId4" Type="http://schemas.openxmlformats.org/officeDocument/2006/relationships/tags" Target="../tags/tag26.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6.wmf"/><Relationship Id="rId4" Type="http://schemas.openxmlformats.org/officeDocument/2006/relationships/tags" Target="../tags/tag31.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image" Target="../media/image7.jp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6"/>
          <p:cNvSpPr>
            <a:spLocks noGrp="1" noChangeArrowheads="1"/>
          </p:cNvSpPr>
          <p:nvPr>
            <p:ph type="ctrTitle"/>
            <p:custDataLst>
              <p:tags r:id="rId1"/>
            </p:custDataLst>
          </p:nvPr>
        </p:nvSpPr>
        <p:spPr>
          <a:xfrm>
            <a:off x="222325" y="762000"/>
            <a:ext cx="7806059" cy="2667000"/>
          </a:xfrm>
        </p:spPr>
        <p:txBody>
          <a:bodyPr>
            <a:normAutofit fontScale="90000"/>
          </a:bodyPr>
          <a:lstStyle/>
          <a:p>
            <a:br>
              <a:rPr lang="fr-CA" dirty="0"/>
            </a:br>
            <a:r>
              <a:rPr lang="fr-CA" dirty="0"/>
              <a:t>Gestion de changement et </a:t>
            </a:r>
            <a:r>
              <a:rPr lang="fr-CA"/>
              <a:t>de configuration</a:t>
            </a:r>
            <a:br>
              <a:rPr lang="fr-CA" dirty="0"/>
            </a:br>
            <a:endParaRPr lang="en-US" dirty="0"/>
          </a:p>
        </p:txBody>
      </p:sp>
      <p:sp>
        <p:nvSpPr>
          <p:cNvPr id="8" name="Rectangle 7">
            <a:extLst>
              <a:ext uri="{FF2B5EF4-FFF2-40B4-BE49-F238E27FC236}">
                <a16:creationId xmlns:a16="http://schemas.microsoft.com/office/drawing/2014/main" id="{03561D51-D603-4F39-9E3A-6CA9C9DDEB47}"/>
              </a:ext>
            </a:extLst>
          </p:cNvPr>
          <p:cNvSpPr>
            <a:spLocks noGrp="1" noChangeArrowheads="1"/>
          </p:cNvSpPr>
          <p:nvPr>
            <p:ph type="subTitle" idx="1"/>
            <p:custDataLst>
              <p:tags r:id="rId2"/>
            </p:custDataLst>
          </p:nvPr>
        </p:nvSpPr>
        <p:spPr>
          <a:xfrm>
            <a:off x="228600" y="3810000"/>
            <a:ext cx="8231832" cy="2133600"/>
          </a:xfrm>
        </p:spPr>
        <p:txBody>
          <a:bodyPr>
            <a:normAutofit lnSpcReduction="10000"/>
          </a:bodyPr>
          <a:lstStyle/>
          <a:p>
            <a:r>
              <a:rPr lang="fr-CA" dirty="0"/>
              <a:t>INF33307</a:t>
            </a:r>
          </a:p>
          <a:p>
            <a:r>
              <a:rPr lang="fr-CA" dirty="0"/>
              <a:t>Assurance de la qualité et gestion de projets informatiques				</a:t>
            </a:r>
          </a:p>
          <a:p>
            <a:r>
              <a:rPr lang="fr-CA" dirty="0"/>
              <a:t>						Ismaïl Khriss</a:t>
            </a:r>
            <a:endParaRPr lang="en-US" dirty="0"/>
          </a:p>
        </p:txBody>
      </p:sp>
    </p:spTree>
    <p:extLst>
      <p:ext uri="{BB962C8B-B14F-4D97-AF65-F5344CB8AC3E}">
        <p14:creationId xmlns:p14="http://schemas.microsoft.com/office/powerpoint/2010/main" val="279621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custDataLst>
              <p:tags r:id="rId1"/>
            </p:custDataLst>
          </p:nvPr>
        </p:nvSpPr>
        <p:spPr/>
        <p:txBody>
          <a:bodyPr/>
          <a:lstStyle/>
          <a:p>
            <a:r>
              <a:rPr lang="fr-CA" altLang="fr-FR" dirty="0"/>
              <a:t>Configuration d’un logiciel</a:t>
            </a:r>
            <a:endParaRPr lang="en-US" altLang="fr-FR" dirty="0"/>
          </a:p>
        </p:txBody>
      </p:sp>
      <p:sp>
        <p:nvSpPr>
          <p:cNvPr id="21507"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17BDF9E-EE48-4DC4-A2EF-CDDA0F4E2268}" type="slidenum">
              <a:rPr lang="en-US" altLang="en-US" smtClean="0"/>
              <a:pPr/>
              <a:t>10</a:t>
            </a:fld>
            <a:endParaRPr lang="en-US" altLang="en-US"/>
          </a:p>
        </p:txBody>
      </p:sp>
      <p:grpSp>
        <p:nvGrpSpPr>
          <p:cNvPr id="2" name="Groupe 1">
            <a:extLst>
              <a:ext uri="{FF2B5EF4-FFF2-40B4-BE49-F238E27FC236}">
                <a16:creationId xmlns:a16="http://schemas.microsoft.com/office/drawing/2014/main" id="{FC643BD7-4E57-48D4-90A7-A01B4F3C0E5E}"/>
              </a:ext>
            </a:extLst>
          </p:cNvPr>
          <p:cNvGrpSpPr/>
          <p:nvPr>
            <p:custDataLst>
              <p:tags r:id="rId3"/>
            </p:custDataLst>
          </p:nvPr>
        </p:nvGrpSpPr>
        <p:grpSpPr>
          <a:xfrm>
            <a:off x="1216971" y="1910286"/>
            <a:ext cx="6861172" cy="3863975"/>
            <a:chOff x="914403" y="1216025"/>
            <a:chExt cx="6861172" cy="3863975"/>
          </a:xfrm>
        </p:grpSpPr>
        <p:sp>
          <p:nvSpPr>
            <p:cNvPr id="21509" name="Oval 3"/>
            <p:cNvSpPr>
              <a:spLocks noChangeArrowheads="1"/>
            </p:cNvSpPr>
            <p:nvPr>
              <p:custDataLst>
                <p:tags r:id="rId4"/>
              </p:custDataLst>
            </p:nvPr>
          </p:nvSpPr>
          <p:spPr bwMode="auto">
            <a:xfrm>
              <a:off x="1958975" y="1216025"/>
              <a:ext cx="5816600" cy="3863975"/>
            </a:xfrm>
            <a:prstGeom prst="ellipse">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21510" name="Oval 4"/>
            <p:cNvSpPr>
              <a:spLocks noChangeArrowheads="1"/>
            </p:cNvSpPr>
            <p:nvPr>
              <p:custDataLst>
                <p:tags r:id="rId5"/>
              </p:custDataLst>
            </p:nvPr>
          </p:nvSpPr>
          <p:spPr bwMode="auto">
            <a:xfrm>
              <a:off x="3808413" y="3041650"/>
              <a:ext cx="2139950" cy="1946275"/>
            </a:xfrm>
            <a:prstGeom prst="ellipse">
              <a:avLst/>
            </a:prstGeom>
            <a:solidFill>
              <a:srgbClr val="F76681"/>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21511" name="Oval 5"/>
            <p:cNvSpPr>
              <a:spLocks noChangeArrowheads="1"/>
            </p:cNvSpPr>
            <p:nvPr>
              <p:custDataLst>
                <p:tags r:id="rId6"/>
              </p:custDataLst>
            </p:nvPr>
          </p:nvSpPr>
          <p:spPr bwMode="auto">
            <a:xfrm>
              <a:off x="4786313" y="1492250"/>
              <a:ext cx="2141537" cy="1947863"/>
            </a:xfrm>
            <a:prstGeom prst="ellipse">
              <a:avLst/>
            </a:prstGeom>
            <a:solidFill>
              <a:srgbClr val="E5405D"/>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21512" name="Oval 6"/>
            <p:cNvSpPr>
              <a:spLocks noChangeArrowheads="1"/>
            </p:cNvSpPr>
            <p:nvPr>
              <p:custDataLst>
                <p:tags r:id="rId7"/>
              </p:custDataLst>
            </p:nvPr>
          </p:nvSpPr>
          <p:spPr bwMode="auto">
            <a:xfrm>
              <a:off x="2825750" y="1504950"/>
              <a:ext cx="2139950" cy="1946275"/>
            </a:xfrm>
            <a:prstGeom prst="ellipse">
              <a:avLst/>
            </a:prstGeom>
            <a:solidFill>
              <a:srgbClr val="CF0E30"/>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round/>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fr-CA" altLang="fr-FR"/>
            </a:p>
          </p:txBody>
        </p:sp>
        <p:sp>
          <p:nvSpPr>
            <p:cNvPr id="184327" name="Rectangle 7"/>
            <p:cNvSpPr>
              <a:spLocks noChangeArrowheads="1"/>
            </p:cNvSpPr>
            <p:nvPr>
              <p:custDataLst>
                <p:tags r:id="rId8"/>
              </p:custDataLst>
            </p:nvPr>
          </p:nvSpPr>
          <p:spPr bwMode="auto">
            <a:xfrm>
              <a:off x="2895600" y="2209800"/>
              <a:ext cx="2028825" cy="454025"/>
            </a:xfrm>
            <a:prstGeom prst="rect">
              <a:avLst/>
            </a:prstGeom>
            <a:noFill/>
            <a:ln w="25400">
              <a:noFill/>
              <a:miter lim="800000"/>
              <a:headEnd/>
              <a:tailEnd/>
            </a:ln>
            <a:effectLst/>
          </p:spPr>
          <p:txBody>
            <a:bodyPr wrap="none" lIns="90487" tIns="44450" rIns="90487" bIns="44450">
              <a:spAutoFit/>
            </a:bodyPr>
            <a:lstStyle/>
            <a:p>
              <a:pPr eaLnBrk="0" hangingPunct="0">
                <a:defRPr/>
              </a:pPr>
              <a:r>
                <a:rPr lang="fr-CA" sz="2400" b="1">
                  <a:solidFill>
                    <a:schemeClr val="bg1"/>
                  </a:solidFill>
                  <a:effectLst>
                    <a:outerShdw blurRad="38100" dist="38100" dir="2700000" algn="tl">
                      <a:srgbClr val="C0C0C0"/>
                    </a:outerShdw>
                  </a:effectLst>
                  <a:latin typeface="Helvetica" pitchFamily="34" charset="0"/>
                </a:rPr>
                <a:t>programmes</a:t>
              </a:r>
            </a:p>
          </p:txBody>
        </p:sp>
        <p:sp>
          <p:nvSpPr>
            <p:cNvPr id="184328" name="Rectangle 8"/>
            <p:cNvSpPr>
              <a:spLocks noChangeArrowheads="1"/>
            </p:cNvSpPr>
            <p:nvPr>
              <p:custDataLst>
                <p:tags r:id="rId9"/>
              </p:custDataLst>
            </p:nvPr>
          </p:nvSpPr>
          <p:spPr bwMode="auto">
            <a:xfrm>
              <a:off x="5037138" y="2249488"/>
              <a:ext cx="1806575" cy="454025"/>
            </a:xfrm>
            <a:prstGeom prst="rect">
              <a:avLst/>
            </a:prstGeom>
            <a:noFill/>
            <a:ln w="25400">
              <a:noFill/>
              <a:miter lim="800000"/>
              <a:headEnd/>
              <a:tailEnd/>
            </a:ln>
            <a:effectLst/>
          </p:spPr>
          <p:txBody>
            <a:bodyPr wrap="none" lIns="90487" tIns="44450" rIns="90487" bIns="44450">
              <a:spAutoFit/>
            </a:bodyPr>
            <a:lstStyle/>
            <a:p>
              <a:pPr eaLnBrk="0" hangingPunct="0">
                <a:defRPr/>
              </a:pPr>
              <a:r>
                <a:rPr lang="fr-CA" sz="2400" b="1">
                  <a:solidFill>
                    <a:schemeClr val="bg1"/>
                  </a:solidFill>
                  <a:effectLst>
                    <a:outerShdw blurRad="38100" dist="38100" dir="2700000" algn="tl">
                      <a:srgbClr val="C0C0C0"/>
                    </a:outerShdw>
                  </a:effectLst>
                  <a:latin typeface="Helvetica" pitchFamily="34" charset="0"/>
                </a:rPr>
                <a:t>documents</a:t>
              </a:r>
            </a:p>
          </p:txBody>
        </p:sp>
        <p:sp>
          <p:nvSpPr>
            <p:cNvPr id="184329" name="Rectangle 9"/>
            <p:cNvSpPr>
              <a:spLocks noChangeArrowheads="1"/>
            </p:cNvSpPr>
            <p:nvPr>
              <p:custDataLst>
                <p:tags r:id="rId10"/>
              </p:custDataLst>
            </p:nvPr>
          </p:nvSpPr>
          <p:spPr bwMode="auto">
            <a:xfrm>
              <a:off x="4410075" y="3819525"/>
              <a:ext cx="1433513" cy="454025"/>
            </a:xfrm>
            <a:prstGeom prst="rect">
              <a:avLst/>
            </a:prstGeom>
            <a:noFill/>
            <a:ln w="25400">
              <a:noFill/>
              <a:miter lim="800000"/>
              <a:headEnd/>
              <a:tailEnd/>
            </a:ln>
            <a:effectLst/>
          </p:spPr>
          <p:txBody>
            <a:bodyPr wrap="none" lIns="90487" tIns="44450" rIns="90487" bIns="44450">
              <a:spAutoFit/>
            </a:bodyPr>
            <a:lstStyle/>
            <a:p>
              <a:pPr eaLnBrk="0" hangingPunct="0">
                <a:defRPr/>
              </a:pPr>
              <a:r>
                <a:rPr lang="fr-CA" sz="2400" b="1">
                  <a:solidFill>
                    <a:schemeClr val="bg1"/>
                  </a:solidFill>
                  <a:effectLst>
                    <a:outerShdw blurRad="38100" dist="38100" dir="2700000" algn="tl">
                      <a:srgbClr val="C0C0C0"/>
                    </a:outerShdw>
                  </a:effectLst>
                  <a:latin typeface="Helvetica" pitchFamily="34" charset="0"/>
                </a:rPr>
                <a:t>données</a:t>
              </a:r>
            </a:p>
          </p:txBody>
        </p:sp>
        <p:sp>
          <p:nvSpPr>
            <p:cNvPr id="184330" name="Rectangle 10"/>
            <p:cNvSpPr>
              <a:spLocks noChangeArrowheads="1"/>
            </p:cNvSpPr>
            <p:nvPr>
              <p:custDataLst>
                <p:tags r:id="rId11"/>
              </p:custDataLst>
            </p:nvPr>
          </p:nvSpPr>
          <p:spPr bwMode="auto">
            <a:xfrm>
              <a:off x="914403" y="3661757"/>
              <a:ext cx="2133596" cy="459100"/>
            </a:xfrm>
            <a:prstGeom prst="rect">
              <a:avLst/>
            </a:prstGeom>
            <a:noFill/>
            <a:ln w="25400">
              <a:noFill/>
              <a:miter lim="800000"/>
              <a:headEnd/>
              <a:tailEnd/>
            </a:ln>
            <a:effectLst/>
          </p:spPr>
          <p:txBody>
            <a:bodyPr wrap="none" lIns="90487" tIns="44450" rIns="90487" bIns="44450">
              <a:spAutoFit/>
            </a:bodyPr>
            <a:lstStyle/>
            <a:p>
              <a:pPr eaLnBrk="0" hangingPunct="0">
                <a:defRPr/>
              </a:pPr>
              <a:r>
                <a:rPr lang="fr-CA" sz="2400" b="1" i="1" dirty="0">
                  <a:effectLst>
                    <a:outerShdw blurRad="38100" dist="38100" dir="2700000" algn="tl">
                      <a:srgbClr val="C0C0C0"/>
                    </a:outerShdw>
                  </a:effectLst>
                  <a:latin typeface="Helvetica" pitchFamily="34" charset="0"/>
                </a:rPr>
                <a:t>Les éléments</a:t>
              </a:r>
            </a:p>
          </p:txBody>
        </p:sp>
        <p:sp>
          <p:nvSpPr>
            <p:cNvPr id="21517" name="Arc 11"/>
            <p:cNvSpPr>
              <a:spLocks/>
            </p:cNvSpPr>
            <p:nvPr>
              <p:custDataLst>
                <p:tags r:id="rId12"/>
              </p:custDataLst>
            </p:nvPr>
          </p:nvSpPr>
          <p:spPr bwMode="auto">
            <a:xfrm>
              <a:off x="3138488" y="4095750"/>
              <a:ext cx="1270000" cy="76200"/>
            </a:xfrm>
            <a:custGeom>
              <a:avLst/>
              <a:gdLst>
                <a:gd name="T0" fmla="*/ 2147483647 w 21600"/>
                <a:gd name="T1" fmla="*/ 11802135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21518" name="Arc 12"/>
            <p:cNvSpPr>
              <a:spLocks/>
            </p:cNvSpPr>
            <p:nvPr>
              <p:custDataLst>
                <p:tags r:id="rId13"/>
              </p:custDataLst>
            </p:nvPr>
          </p:nvSpPr>
          <p:spPr bwMode="auto">
            <a:xfrm>
              <a:off x="3086100" y="2820988"/>
              <a:ext cx="3187700" cy="1036637"/>
            </a:xfrm>
            <a:custGeom>
              <a:avLst/>
              <a:gdLst>
                <a:gd name="T0" fmla="*/ 2147483647 w 21600"/>
                <a:gd name="T1" fmla="*/ 0 h 21633"/>
                <a:gd name="T2" fmla="*/ 0 w 21600"/>
                <a:gd name="T3" fmla="*/ 2147483647 h 21633"/>
                <a:gd name="T4" fmla="*/ 0 w 21600"/>
                <a:gd name="T5" fmla="*/ 2147483647 h 21633"/>
                <a:gd name="T6" fmla="*/ 0 60000 65536"/>
                <a:gd name="T7" fmla="*/ 0 60000 65536"/>
                <a:gd name="T8" fmla="*/ 0 60000 65536"/>
                <a:gd name="T9" fmla="*/ 0 w 21600"/>
                <a:gd name="T10" fmla="*/ 0 h 21633"/>
                <a:gd name="T11" fmla="*/ 21600 w 21600"/>
                <a:gd name="T12" fmla="*/ 21633 h 21633"/>
              </a:gdLst>
              <a:ahLst/>
              <a:cxnLst>
                <a:cxn ang="T6">
                  <a:pos x="T0" y="T1"/>
                </a:cxn>
                <a:cxn ang="T7">
                  <a:pos x="T2" y="T3"/>
                </a:cxn>
                <a:cxn ang="T8">
                  <a:pos x="T4" y="T5"/>
                </a:cxn>
              </a:cxnLst>
              <a:rect l="T9" t="T10" r="T11" b="T12"/>
              <a:pathLst>
                <a:path w="21600" h="21633" fill="none" extrusionOk="0">
                  <a:moveTo>
                    <a:pt x="21599" y="-1"/>
                  </a:moveTo>
                  <a:cubicBezTo>
                    <a:pt x="21599" y="10"/>
                    <a:pt x="21600" y="21"/>
                    <a:pt x="21600" y="33"/>
                  </a:cubicBezTo>
                  <a:cubicBezTo>
                    <a:pt x="21600" y="11962"/>
                    <a:pt x="11929" y="21632"/>
                    <a:pt x="0" y="21633"/>
                  </a:cubicBezTo>
                </a:path>
                <a:path w="21600" h="21633" stroke="0" extrusionOk="0">
                  <a:moveTo>
                    <a:pt x="21599" y="-1"/>
                  </a:moveTo>
                  <a:cubicBezTo>
                    <a:pt x="21599" y="10"/>
                    <a:pt x="21600" y="21"/>
                    <a:pt x="21600" y="33"/>
                  </a:cubicBezTo>
                  <a:cubicBezTo>
                    <a:pt x="21600" y="11962"/>
                    <a:pt x="11929" y="21632"/>
                    <a:pt x="0" y="21633"/>
                  </a:cubicBezTo>
                  <a:lnTo>
                    <a:pt x="0" y="33"/>
                  </a:lnTo>
                  <a:lnTo>
                    <a:pt x="21599" y="-1"/>
                  </a:lnTo>
                  <a:close/>
                </a:path>
              </a:pathLst>
            </a:custGeom>
            <a:noFill/>
            <a:ln w="508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21519" name="Arc 13"/>
            <p:cNvSpPr>
              <a:spLocks/>
            </p:cNvSpPr>
            <p:nvPr>
              <p:custDataLst>
                <p:tags r:id="rId14"/>
              </p:custDataLst>
            </p:nvPr>
          </p:nvSpPr>
          <p:spPr bwMode="auto">
            <a:xfrm>
              <a:off x="3060700" y="2730500"/>
              <a:ext cx="1117600" cy="9906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custDataLst>
              <p:tags r:id="rId1"/>
            </p:custDataLst>
          </p:nvPr>
        </p:nvSpPr>
        <p:spPr>
          <a:xfrm>
            <a:off x="228600" y="76200"/>
            <a:ext cx="8678732" cy="1143000"/>
          </a:xfrm>
        </p:spPr>
        <p:txBody>
          <a:bodyPr>
            <a:normAutofit fontScale="90000"/>
          </a:bodyPr>
          <a:lstStyle/>
          <a:p>
            <a:r>
              <a:rPr lang="fr-CA" altLang="fr-FR" dirty="0"/>
              <a:t>Configuration d’un logiciel - Problèmes</a:t>
            </a:r>
            <a:endParaRPr lang="en-US" altLang="fr-FR" dirty="0"/>
          </a:p>
        </p:txBody>
      </p:sp>
      <p:sp>
        <p:nvSpPr>
          <p:cNvPr id="9" name="Espace réservé du contenu 8">
            <a:extLst>
              <a:ext uri="{FF2B5EF4-FFF2-40B4-BE49-F238E27FC236}">
                <a16:creationId xmlns:a16="http://schemas.microsoft.com/office/drawing/2014/main" id="{729DC652-1705-4F90-A9A2-2D22A6F794D1}"/>
              </a:ext>
            </a:extLst>
          </p:cNvPr>
          <p:cNvSpPr>
            <a:spLocks noGrp="1"/>
          </p:cNvSpPr>
          <p:nvPr>
            <p:ph idx="1"/>
            <p:custDataLst>
              <p:tags r:id="rId2"/>
            </p:custDataLst>
          </p:nvPr>
        </p:nvSpPr>
        <p:spPr/>
        <p:txBody>
          <a:bodyPr>
            <a:normAutofit/>
          </a:bodyPr>
          <a:lstStyle/>
          <a:p>
            <a:r>
              <a:rPr lang="fr-CA" altLang="fr-FR" dirty="0"/>
              <a:t>Les éléments (items) </a:t>
            </a:r>
          </a:p>
          <a:p>
            <a:pPr lvl="1"/>
            <a:r>
              <a:rPr lang="fr-CA" altLang="fr-FR" dirty="0"/>
              <a:t>croissent et se multiplient</a:t>
            </a:r>
          </a:p>
          <a:p>
            <a:pPr lvl="2"/>
            <a:r>
              <a:rPr lang="fr-CA" altLang="fr-FR" dirty="0"/>
              <a:t>ex. </a:t>
            </a:r>
          </a:p>
          <a:p>
            <a:pPr lvl="3"/>
            <a:r>
              <a:rPr lang="fr-CA" altLang="fr-FR" dirty="0"/>
              <a:t>la spécification génère une conception générale, qui va….</a:t>
            </a:r>
          </a:p>
          <a:p>
            <a:pPr lvl="1"/>
            <a:r>
              <a:rPr lang="fr-CA" altLang="fr-FR" dirty="0"/>
              <a:t>sont reliés entre eux</a:t>
            </a:r>
          </a:p>
          <a:p>
            <a:pPr lvl="2"/>
            <a:r>
              <a:rPr lang="fr-CA" altLang="fr-FR" dirty="0"/>
              <a:t>ex. </a:t>
            </a:r>
          </a:p>
          <a:p>
            <a:pPr lvl="3"/>
            <a:r>
              <a:rPr lang="fr-CA" altLang="fr-FR" dirty="0"/>
              <a:t>conception détaillée d’un programme</a:t>
            </a:r>
          </a:p>
          <a:p>
            <a:pPr lvl="3"/>
            <a:r>
              <a:rPr lang="fr-CA" altLang="fr-FR" dirty="0"/>
              <a:t>le code du programme</a:t>
            </a:r>
          </a:p>
          <a:p>
            <a:pPr lvl="3"/>
            <a:r>
              <a:rPr lang="fr-CA" altLang="fr-FR" dirty="0"/>
              <a:t>les tests unitaires de ce programme</a:t>
            </a:r>
          </a:p>
          <a:p>
            <a:pPr lvl="1"/>
            <a:r>
              <a:rPr lang="fr-CA" altLang="fr-FR" dirty="0"/>
              <a:t>changent pendant et après le développement</a:t>
            </a:r>
          </a:p>
          <a:p>
            <a:endParaRPr lang="fr-CA" dirty="0"/>
          </a:p>
        </p:txBody>
      </p:sp>
      <p:sp>
        <p:nvSpPr>
          <p:cNvPr id="22531"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C7AF6B4-82AB-4F30-B93C-85F04C9D1247}" type="slidenum">
              <a:rPr lang="en-US" altLang="en-US" smtClean="0"/>
              <a:pPr/>
              <a:t>11</a:t>
            </a:fld>
            <a:endParaRPr lang="en-US" altLang="en-US"/>
          </a:p>
        </p:txBody>
      </p:sp>
      <p:sp>
        <p:nvSpPr>
          <p:cNvPr id="22533" name="Rectangle 3"/>
          <p:cNvSpPr>
            <a:spLocks noChangeArrowheads="1"/>
          </p:cNvSpPr>
          <p:nvPr>
            <p:custDataLst>
              <p:tags r:id="rId4"/>
            </p:custDataLst>
          </p:nvPr>
        </p:nvSpPr>
        <p:spPr bwMode="auto">
          <a:xfrm>
            <a:off x="304800" y="1219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dirty="0"/>
          </a:p>
        </p:txBody>
      </p:sp>
      <p:pic>
        <p:nvPicPr>
          <p:cNvPr id="6" name="Image 5">
            <a:extLst>
              <a:ext uri="{FF2B5EF4-FFF2-40B4-BE49-F238E27FC236}">
                <a16:creationId xmlns:a16="http://schemas.microsoft.com/office/drawing/2014/main" id="{6B40BE47-5C81-4F0E-A57E-9356D23B0284}"/>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6156176" y="3392996"/>
            <a:ext cx="2987824" cy="21120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a:bodyPr>
          <a:lstStyle/>
          <a:p>
            <a:r>
              <a:rPr lang="fr-CA" altLang="fr-FR" dirty="0"/>
              <a:t>Référentiel SCM</a:t>
            </a:r>
            <a:endParaRPr lang="en-US" altLang="fr-FR" dirty="0"/>
          </a:p>
        </p:txBody>
      </p:sp>
      <p:sp>
        <p:nvSpPr>
          <p:cNvPr id="2" name="Espace réservé du contenu 1">
            <a:extLst>
              <a:ext uri="{FF2B5EF4-FFF2-40B4-BE49-F238E27FC236}">
                <a16:creationId xmlns:a16="http://schemas.microsoft.com/office/drawing/2014/main" id="{C51CFA5F-5896-4607-99D4-9EEC7921C1D7}"/>
              </a:ext>
            </a:extLst>
          </p:cNvPr>
          <p:cNvSpPr>
            <a:spLocks noGrp="1"/>
          </p:cNvSpPr>
          <p:nvPr>
            <p:ph idx="1"/>
            <p:custDataLst>
              <p:tags r:id="rId2"/>
            </p:custDataLst>
          </p:nvPr>
        </p:nvSpPr>
        <p:spPr/>
        <p:txBody>
          <a:bodyPr>
            <a:normAutofit lnSpcReduction="10000"/>
          </a:bodyPr>
          <a:lstStyle/>
          <a:p>
            <a:r>
              <a:rPr lang="fr-CA" altLang="fr-FR" sz="2400" dirty="0"/>
              <a:t>Le </a:t>
            </a:r>
            <a:r>
              <a:rPr lang="fr-CA" altLang="fr-FR" sz="2400" b="1" dirty="0"/>
              <a:t>référentiel SCM </a:t>
            </a:r>
            <a:r>
              <a:rPr lang="fr-CA" altLang="fr-FR" sz="2400" dirty="0"/>
              <a:t>(</a:t>
            </a:r>
            <a:r>
              <a:rPr lang="fr-CA" altLang="fr-FR" sz="2400" b="1" dirty="0"/>
              <a:t>SCM repository</a:t>
            </a:r>
            <a:r>
              <a:rPr lang="fr-CA" altLang="fr-FR" sz="2400" dirty="0"/>
              <a:t>, SCM pour </a:t>
            </a:r>
            <a:r>
              <a:rPr lang="en-CA" altLang="fr-FR" sz="2400" dirty="0"/>
              <a:t>Software Configuration Management </a:t>
            </a:r>
            <a:r>
              <a:rPr lang="fr-CA" altLang="fr-FR" sz="2400" dirty="0"/>
              <a:t>ou gestion de configuration logicielle) est l’ensemble des mécanismes et des structures de données qui fournit les fonctions qui permettent à une équipe logicielle de gérer les changements</a:t>
            </a:r>
          </a:p>
          <a:p>
            <a:r>
              <a:rPr lang="fr-CA" altLang="fr-FR" sz="2400" dirty="0"/>
              <a:t>Le référentiel est défini en termes de métamodèle</a:t>
            </a:r>
          </a:p>
          <a:p>
            <a:r>
              <a:rPr lang="fr-CA" altLang="fr-FR" sz="2400" dirty="0"/>
              <a:t>Le métamodèle détermine</a:t>
            </a:r>
          </a:p>
          <a:p>
            <a:pPr lvl="1"/>
            <a:r>
              <a:rPr lang="fr-CA" altLang="fr-FR" sz="2000" dirty="0"/>
              <a:t>comment les informations sont stockées dans le référentiel</a:t>
            </a:r>
          </a:p>
          <a:p>
            <a:pPr lvl="1"/>
            <a:r>
              <a:rPr lang="fr-CA" altLang="fr-FR" sz="2000" dirty="0"/>
              <a:t>comment les données sont accessibles par les outils et visualisées par les ingénieurs en logiciel</a:t>
            </a:r>
          </a:p>
          <a:p>
            <a:pPr lvl="1"/>
            <a:r>
              <a:rPr lang="fr-CA" altLang="fr-FR" sz="2000" dirty="0"/>
              <a:t>dans quelle mesure la sécurité et l’intégrité des données peuvent être maintenues</a:t>
            </a:r>
          </a:p>
          <a:p>
            <a:pPr lvl="1"/>
            <a:r>
              <a:rPr lang="fr-CA" altLang="fr-FR" sz="2000" dirty="0"/>
              <a:t>et la facilité avec laquelle le modèle existant peut être étendue pour répondre à de nouveaux besoins</a:t>
            </a:r>
          </a:p>
        </p:txBody>
      </p:sp>
      <p:sp>
        <p:nvSpPr>
          <p:cNvPr id="2560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12</a:t>
            </a:fld>
            <a:endParaRPr lang="en-US" altLang="en-US"/>
          </a:p>
        </p:txBody>
      </p:sp>
      <p:sp>
        <p:nvSpPr>
          <p:cNvPr id="25604" name="Rectangle 2"/>
          <p:cNvSpPr>
            <a:spLocks noChangeArrowheads="1"/>
          </p:cNvSpPr>
          <p:nvPr>
            <p:custDataLst>
              <p:tags r:id="rId4"/>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5"/>
            </p:custDataLst>
          </p:nvPr>
        </p:nvSpPr>
        <p:spPr bwMode="auto">
          <a:xfrm>
            <a:off x="228600" y="10668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Tree>
    <p:extLst>
      <p:ext uri="{BB962C8B-B14F-4D97-AF65-F5344CB8AC3E}">
        <p14:creationId xmlns:p14="http://schemas.microsoft.com/office/powerpoint/2010/main" val="823783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a:bodyPr>
          <a:lstStyle/>
          <a:p>
            <a:r>
              <a:rPr lang="fr-CA" altLang="fr-FR" dirty="0"/>
              <a:t>Contenu d’un référentiel SCM</a:t>
            </a:r>
            <a:endParaRPr lang="en-US" altLang="fr-FR" dirty="0"/>
          </a:p>
        </p:txBody>
      </p:sp>
      <p:sp>
        <p:nvSpPr>
          <p:cNvPr id="25603" name="Espace réservé du numéro de diapositive 2"/>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13</a:t>
            </a:fld>
            <a:endParaRPr lang="en-US" altLang="en-US"/>
          </a:p>
        </p:txBody>
      </p:sp>
      <p:sp>
        <p:nvSpPr>
          <p:cNvPr id="25604" name="Rectangle 2"/>
          <p:cNvSpPr>
            <a:spLocks noChangeArrowheads="1"/>
          </p:cNvSpPr>
          <p:nvPr>
            <p:custDataLst>
              <p:tags r:id="rId3"/>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4"/>
            </p:custDataLst>
          </p:nvPr>
        </p:nvSpPr>
        <p:spPr bwMode="auto">
          <a:xfrm>
            <a:off x="228600" y="10668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pic>
        <p:nvPicPr>
          <p:cNvPr id="9" name="Picture 10" descr="An illustration displays the S C M repository flow chart. ">
            <a:extLst>
              <a:ext uri="{FF2B5EF4-FFF2-40B4-BE49-F238E27FC236}">
                <a16:creationId xmlns:a16="http://schemas.microsoft.com/office/drawing/2014/main" id="{20A81DE0-C5B3-425C-904A-F7F35ED969E8}"/>
              </a:ext>
            </a:extLst>
          </p:cNvPr>
          <p:cNvPicPr>
            <a:picLocks noChangeAspect="1"/>
          </p:cNvPicPr>
          <p:nvPr>
            <p:custDataLst>
              <p:tags r:id="rId5"/>
            </p:custDataLst>
          </p:nvPr>
        </p:nvPicPr>
        <p:blipFill>
          <a:blip r:embed="rId7">
            <a:extLst>
              <a:ext uri="{28A0092B-C50C-407E-A947-70E740481C1C}">
                <a14:useLocalDpi xmlns:a14="http://schemas.microsoft.com/office/drawing/2010/main" val="0"/>
              </a:ext>
            </a:extLst>
          </a:blip>
          <a:stretch>
            <a:fillRect/>
          </a:stretch>
        </p:blipFill>
        <p:spPr>
          <a:xfrm>
            <a:off x="701365" y="1628800"/>
            <a:ext cx="7284070" cy="4803323"/>
          </a:xfrm>
          <a:prstGeom prst="rect">
            <a:avLst/>
          </a:prstGeom>
        </p:spPr>
      </p:pic>
    </p:spTree>
    <p:extLst>
      <p:ext uri="{BB962C8B-B14F-4D97-AF65-F5344CB8AC3E}">
        <p14:creationId xmlns:p14="http://schemas.microsoft.com/office/powerpoint/2010/main" val="3630103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a:bodyPr>
          <a:lstStyle/>
          <a:p>
            <a:r>
              <a:rPr lang="fr-CA" altLang="fr-FR" dirty="0"/>
              <a:t>Contrôle de version</a:t>
            </a:r>
            <a:endParaRPr lang="en-US" altLang="fr-FR" dirty="0"/>
          </a:p>
        </p:txBody>
      </p:sp>
      <p:sp>
        <p:nvSpPr>
          <p:cNvPr id="2" name="Espace réservé du contenu 1">
            <a:extLst>
              <a:ext uri="{FF2B5EF4-FFF2-40B4-BE49-F238E27FC236}">
                <a16:creationId xmlns:a16="http://schemas.microsoft.com/office/drawing/2014/main" id="{C51CFA5F-5896-4607-99D4-9EEC7921C1D7}"/>
              </a:ext>
            </a:extLst>
          </p:cNvPr>
          <p:cNvSpPr>
            <a:spLocks noGrp="1"/>
          </p:cNvSpPr>
          <p:nvPr>
            <p:ph idx="1"/>
            <p:custDataLst>
              <p:tags r:id="rId2"/>
            </p:custDataLst>
          </p:nvPr>
        </p:nvSpPr>
        <p:spPr>
          <a:xfrm>
            <a:off x="228600" y="1403874"/>
            <a:ext cx="7979804" cy="4539726"/>
          </a:xfrm>
        </p:spPr>
        <p:txBody>
          <a:bodyPr>
            <a:normAutofit fontScale="85000" lnSpcReduction="20000"/>
          </a:bodyPr>
          <a:lstStyle/>
          <a:p>
            <a:r>
              <a:rPr lang="fr-CA" altLang="fr-FR" dirty="0"/>
              <a:t>Combine </a:t>
            </a:r>
          </a:p>
          <a:p>
            <a:pPr lvl="1"/>
            <a:r>
              <a:rPr lang="fr-CA" altLang="fr-FR" dirty="0"/>
              <a:t>les procédures et outils </a:t>
            </a:r>
          </a:p>
          <a:p>
            <a:pPr lvl="1"/>
            <a:r>
              <a:rPr lang="fr-CA" altLang="fr-FR" dirty="0"/>
              <a:t>gérant les versions des configurations d’un produit logiciel</a:t>
            </a:r>
          </a:p>
          <a:p>
            <a:r>
              <a:rPr lang="fr-CA" altLang="fr-FR" dirty="0"/>
              <a:t>Un système de contrôle de version</a:t>
            </a:r>
          </a:p>
          <a:p>
            <a:pPr marL="971550" lvl="1" indent="-514350">
              <a:buFont typeface="+mj-lt"/>
              <a:buAutoNum type="arabicPeriod"/>
            </a:pPr>
            <a:r>
              <a:rPr lang="fr-CA" altLang="fr-FR" dirty="0"/>
              <a:t>possède un référentiel SCM</a:t>
            </a:r>
          </a:p>
          <a:p>
            <a:pPr marL="971550" lvl="1" indent="-514350">
              <a:buFont typeface="+mj-lt"/>
              <a:buAutoNum type="arabicPeriod"/>
            </a:pPr>
            <a:r>
              <a:rPr lang="fr-CA" altLang="fr-FR" dirty="0"/>
              <a:t>capable de gérer plusieurs versions d’un SCI</a:t>
            </a:r>
          </a:p>
          <a:p>
            <a:pPr marL="971550" lvl="1" indent="-514350">
              <a:buFont typeface="+mj-lt"/>
              <a:buAutoNum type="arabicPeriod"/>
            </a:pPr>
            <a:r>
              <a:rPr lang="fr-CA" altLang="fr-FR" dirty="0"/>
              <a:t>crée une installation qui vous permet de collecter tous les </a:t>
            </a:r>
            <a:r>
              <a:rPr lang="fr-CA" altLang="fr-FR" dirty="0" err="1"/>
              <a:t>SCIs</a:t>
            </a:r>
            <a:r>
              <a:rPr lang="fr-CA" altLang="fr-FR" dirty="0"/>
              <a:t> pertinents et de construire une version spécifique du logiciel</a:t>
            </a:r>
          </a:p>
          <a:p>
            <a:pPr marL="971550" lvl="1" indent="-514350">
              <a:buFont typeface="+mj-lt"/>
              <a:buAutoNum type="arabicPeriod"/>
            </a:pPr>
            <a:r>
              <a:rPr lang="fr-CA" altLang="fr-FR" dirty="0"/>
              <a:t>peut implémenter un suivi de problème (appelé aussi suivi de bogues ou de tickets)</a:t>
            </a:r>
          </a:p>
        </p:txBody>
      </p:sp>
      <p:sp>
        <p:nvSpPr>
          <p:cNvPr id="2560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14</a:t>
            </a:fld>
            <a:endParaRPr lang="en-US" altLang="en-US"/>
          </a:p>
        </p:txBody>
      </p:sp>
      <p:sp>
        <p:nvSpPr>
          <p:cNvPr id="25604" name="Rectangle 2"/>
          <p:cNvSpPr>
            <a:spLocks noChangeArrowheads="1"/>
          </p:cNvSpPr>
          <p:nvPr>
            <p:custDataLst>
              <p:tags r:id="rId4"/>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5"/>
            </p:custDataLst>
          </p:nvPr>
        </p:nvSpPr>
        <p:spPr bwMode="auto">
          <a:xfrm>
            <a:off x="228600" y="10668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pic>
        <p:nvPicPr>
          <p:cNvPr id="7" name="Image 6">
            <a:extLst>
              <a:ext uri="{FF2B5EF4-FFF2-40B4-BE49-F238E27FC236}">
                <a16:creationId xmlns:a16="http://schemas.microsoft.com/office/drawing/2014/main" id="{995541F3-533E-4ECE-AA0C-0D807E2DE98E}"/>
              </a:ext>
            </a:extLst>
          </p:cNvPr>
          <p:cNvPicPr>
            <a:picLocks noChangeAspect="1"/>
          </p:cNvPicPr>
          <p:nvPr>
            <p:custDataLst>
              <p:tags r:id="rId6"/>
            </p:custDataLst>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567712" y="1380478"/>
            <a:ext cx="1042888" cy="2558143"/>
          </a:xfrm>
          <a:prstGeom prst="rect">
            <a:avLst/>
          </a:prstGeom>
        </p:spPr>
      </p:pic>
    </p:spTree>
    <p:extLst>
      <p:ext uri="{BB962C8B-B14F-4D97-AF65-F5344CB8AC3E}">
        <p14:creationId xmlns:p14="http://schemas.microsoft.com/office/powerpoint/2010/main" val="3521023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fontScale="90000"/>
          </a:bodyPr>
          <a:lstStyle/>
          <a:p>
            <a:r>
              <a:rPr lang="fr-CA" altLang="fr-FR" dirty="0"/>
              <a:t>Avantages de l’intégration continue</a:t>
            </a:r>
            <a:endParaRPr lang="en-US" altLang="fr-FR" dirty="0"/>
          </a:p>
        </p:txBody>
      </p:sp>
      <p:sp>
        <p:nvSpPr>
          <p:cNvPr id="2" name="Espace réservé du contenu 1">
            <a:extLst>
              <a:ext uri="{FF2B5EF4-FFF2-40B4-BE49-F238E27FC236}">
                <a16:creationId xmlns:a16="http://schemas.microsoft.com/office/drawing/2014/main" id="{C51CFA5F-5896-4607-99D4-9EEC7921C1D7}"/>
              </a:ext>
            </a:extLst>
          </p:cNvPr>
          <p:cNvSpPr>
            <a:spLocks noGrp="1"/>
          </p:cNvSpPr>
          <p:nvPr>
            <p:ph idx="1"/>
            <p:custDataLst>
              <p:tags r:id="rId2"/>
            </p:custDataLst>
          </p:nvPr>
        </p:nvSpPr>
        <p:spPr/>
        <p:txBody>
          <a:bodyPr>
            <a:normAutofit/>
          </a:bodyPr>
          <a:lstStyle/>
          <a:p>
            <a:r>
              <a:rPr lang="fr-CA" altLang="fr-FR" sz="2400" b="1" dirty="0"/>
              <a:t>Rétroaction accélérée</a:t>
            </a:r>
            <a:r>
              <a:rPr lang="fr-CA" altLang="fr-FR" sz="2400" dirty="0"/>
              <a:t>: notifier immédiatement les développeurs en cas d’échec de l’intégration</a:t>
            </a:r>
          </a:p>
          <a:p>
            <a:r>
              <a:rPr lang="fr-CA" altLang="fr-FR" sz="2400" b="1" dirty="0"/>
              <a:t>Augmentation de la qualité</a:t>
            </a:r>
            <a:r>
              <a:rPr lang="fr-CA" altLang="fr-FR" sz="2400" dirty="0"/>
              <a:t>: construire et intégrer des logiciels chaque fois que cela est nécessaire permet de garantir la qualité du produit</a:t>
            </a:r>
          </a:p>
          <a:p>
            <a:r>
              <a:rPr lang="fr-CA" altLang="fr-FR" sz="2400" b="1" dirty="0"/>
              <a:t>Risque réduit</a:t>
            </a:r>
            <a:r>
              <a:rPr lang="fr-CA" altLang="fr-FR" sz="2400" dirty="0"/>
              <a:t>: l’intégration précoce des composants évite une longue phase d’intégration, les échecs de conception sont découverts et corrigés tôt</a:t>
            </a:r>
          </a:p>
          <a:p>
            <a:r>
              <a:rPr lang="fr-CA" altLang="fr-FR" sz="2400" b="1" dirty="0"/>
              <a:t>Rapports améliorés</a:t>
            </a:r>
            <a:r>
              <a:rPr lang="fr-CA" altLang="fr-FR" sz="2400" dirty="0"/>
              <a:t>: fournir des informations supplémentaires (par exemple, des mesures d’analyse de code) permet une comptabilisation précise de l’état de la configuration</a:t>
            </a:r>
          </a:p>
        </p:txBody>
      </p:sp>
      <p:sp>
        <p:nvSpPr>
          <p:cNvPr id="2560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15</a:t>
            </a:fld>
            <a:endParaRPr lang="en-US" altLang="en-US"/>
          </a:p>
        </p:txBody>
      </p:sp>
      <p:sp>
        <p:nvSpPr>
          <p:cNvPr id="25604" name="Rectangle 2"/>
          <p:cNvSpPr>
            <a:spLocks noChangeArrowheads="1"/>
          </p:cNvSpPr>
          <p:nvPr>
            <p:custDataLst>
              <p:tags r:id="rId4"/>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5"/>
            </p:custDataLst>
          </p:nvPr>
        </p:nvSpPr>
        <p:spPr bwMode="auto">
          <a:xfrm>
            <a:off x="228600" y="1066800"/>
            <a:ext cx="8229600" cy="509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Tree>
    <p:extLst>
      <p:ext uri="{BB962C8B-B14F-4D97-AF65-F5344CB8AC3E}">
        <p14:creationId xmlns:p14="http://schemas.microsoft.com/office/powerpoint/2010/main" val="2753047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a:bodyPr>
          <a:lstStyle/>
          <a:p>
            <a:r>
              <a:rPr lang="fr-CA" altLang="fr-FR" dirty="0"/>
              <a:t>Gestion de changement</a:t>
            </a:r>
            <a:endParaRPr lang="en-US" altLang="fr-FR" dirty="0"/>
          </a:p>
        </p:txBody>
      </p:sp>
      <p:sp>
        <p:nvSpPr>
          <p:cNvPr id="2" name="Espace réservé du contenu 1">
            <a:extLst>
              <a:ext uri="{FF2B5EF4-FFF2-40B4-BE49-F238E27FC236}">
                <a16:creationId xmlns:a16="http://schemas.microsoft.com/office/drawing/2014/main" id="{C51CFA5F-5896-4607-99D4-9EEC7921C1D7}"/>
              </a:ext>
            </a:extLst>
          </p:cNvPr>
          <p:cNvSpPr>
            <a:spLocks noGrp="1"/>
          </p:cNvSpPr>
          <p:nvPr>
            <p:ph idx="1"/>
            <p:custDataLst>
              <p:tags r:id="rId2"/>
            </p:custDataLst>
          </p:nvPr>
        </p:nvSpPr>
        <p:spPr/>
        <p:txBody>
          <a:bodyPr>
            <a:normAutofit/>
          </a:bodyPr>
          <a:lstStyle/>
          <a:p>
            <a:r>
              <a:rPr lang="fr-CA" altLang="fr-FR" sz="2400" dirty="0"/>
              <a:t>Définit un ensemble de tâches ayant 4 objectifs:</a:t>
            </a:r>
          </a:p>
          <a:p>
            <a:pPr marL="914400" lvl="1" indent="-457200">
              <a:buFont typeface="+mj-lt"/>
              <a:buAutoNum type="arabicPeriod"/>
            </a:pPr>
            <a:r>
              <a:rPr lang="fr-CA" altLang="fr-FR" sz="2400" dirty="0"/>
              <a:t>Identifier tous les items qui collectivement définissent une configuration logicielle</a:t>
            </a:r>
          </a:p>
          <a:p>
            <a:pPr marL="914400" lvl="1" indent="-457200">
              <a:buFont typeface="+mj-lt"/>
              <a:buAutoNum type="arabicPeriod"/>
            </a:pPr>
            <a:r>
              <a:rPr lang="fr-CA" altLang="fr-FR" sz="2400" dirty="0"/>
              <a:t>Gérer les changements d’un ou de plusieurs de ces items</a:t>
            </a:r>
          </a:p>
          <a:p>
            <a:pPr marL="914400" lvl="1" indent="-457200">
              <a:buFont typeface="+mj-lt"/>
              <a:buAutoNum type="arabicPeriod"/>
            </a:pPr>
            <a:r>
              <a:rPr lang="fr-CA" altLang="fr-FR" sz="2400" dirty="0"/>
              <a:t>Faciliter la construction de différentes versions d’une application</a:t>
            </a:r>
          </a:p>
          <a:p>
            <a:pPr marL="914400" lvl="1" indent="-457200">
              <a:buFont typeface="+mj-lt"/>
              <a:buAutoNum type="arabicPeriod"/>
            </a:pPr>
            <a:r>
              <a:rPr lang="fr-CA" altLang="fr-FR" sz="2400" dirty="0"/>
              <a:t>S’assurer que la qualité du logiciel est maintenue à mesure que la configuration évolue au fil du temps</a:t>
            </a:r>
          </a:p>
        </p:txBody>
      </p:sp>
      <p:sp>
        <p:nvSpPr>
          <p:cNvPr id="2560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16</a:t>
            </a:fld>
            <a:endParaRPr lang="en-US" altLang="en-US"/>
          </a:p>
        </p:txBody>
      </p:sp>
      <p:sp>
        <p:nvSpPr>
          <p:cNvPr id="25604" name="Rectangle 2"/>
          <p:cNvSpPr>
            <a:spLocks noChangeArrowheads="1"/>
          </p:cNvSpPr>
          <p:nvPr>
            <p:custDataLst>
              <p:tags r:id="rId4"/>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5"/>
            </p:custDataLst>
          </p:nvPr>
        </p:nvSpPr>
        <p:spPr bwMode="auto">
          <a:xfrm>
            <a:off x="228600" y="1066800"/>
            <a:ext cx="8229600" cy="509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Tree>
    <p:extLst>
      <p:ext uri="{BB962C8B-B14F-4D97-AF65-F5344CB8AC3E}">
        <p14:creationId xmlns:p14="http://schemas.microsoft.com/office/powerpoint/2010/main" val="2063243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a:bodyPr>
          <a:lstStyle/>
          <a:p>
            <a:r>
              <a:rPr lang="fr-CA" altLang="fr-FR" dirty="0"/>
              <a:t>Gestion de changement</a:t>
            </a:r>
            <a:endParaRPr lang="en-US" altLang="fr-FR" dirty="0"/>
          </a:p>
        </p:txBody>
      </p:sp>
      <p:sp>
        <p:nvSpPr>
          <p:cNvPr id="2" name="Espace réservé du contenu 1">
            <a:extLst>
              <a:ext uri="{FF2B5EF4-FFF2-40B4-BE49-F238E27FC236}">
                <a16:creationId xmlns:a16="http://schemas.microsoft.com/office/drawing/2014/main" id="{C51CFA5F-5896-4607-99D4-9EEC7921C1D7}"/>
              </a:ext>
            </a:extLst>
          </p:cNvPr>
          <p:cNvSpPr>
            <a:spLocks noGrp="1"/>
          </p:cNvSpPr>
          <p:nvPr>
            <p:ph idx="1"/>
            <p:custDataLst>
              <p:tags r:id="rId2"/>
            </p:custDataLst>
          </p:nvPr>
        </p:nvSpPr>
        <p:spPr/>
        <p:txBody>
          <a:bodyPr>
            <a:normAutofit fontScale="92500" lnSpcReduction="10000"/>
          </a:bodyPr>
          <a:lstStyle/>
          <a:p>
            <a:r>
              <a:rPr lang="fr-CA" altLang="fr-FR" sz="2400" dirty="0"/>
              <a:t>Demande à une équipe de répondre aux questions suivantes:</a:t>
            </a:r>
          </a:p>
          <a:p>
            <a:pPr lvl="1"/>
            <a:r>
              <a:rPr lang="fr-CA" altLang="fr-FR" sz="2000" dirty="0"/>
              <a:t>Comment une équipe logicielle </a:t>
            </a:r>
            <a:r>
              <a:rPr lang="fr-CA" altLang="fr-FR" sz="2000" b="1" dirty="0"/>
              <a:t>identifie-t-elle les éléments d’une configuration logicielle</a:t>
            </a:r>
            <a:r>
              <a:rPr lang="fr-CA" altLang="fr-FR" sz="2000" dirty="0"/>
              <a:t>?</a:t>
            </a:r>
          </a:p>
          <a:p>
            <a:pPr lvl="1"/>
            <a:r>
              <a:rPr lang="fr-CA" altLang="fr-FR" sz="2000" dirty="0"/>
              <a:t>Comment une organisation </a:t>
            </a:r>
            <a:r>
              <a:rPr lang="fr-CA" altLang="fr-FR" sz="2000" b="1" dirty="0"/>
              <a:t>gère-t-elle les nombreuses versions </a:t>
            </a:r>
            <a:r>
              <a:rPr lang="fr-CA" altLang="fr-FR" sz="2000" dirty="0"/>
              <a:t>existantes d’un programme (et sa documentation) de manière à permettre une adaptation efficace du changement?</a:t>
            </a:r>
          </a:p>
          <a:p>
            <a:pPr lvl="1"/>
            <a:r>
              <a:rPr lang="fr-CA" altLang="fr-FR" sz="2000" dirty="0"/>
              <a:t>Comment une organisation </a:t>
            </a:r>
            <a:r>
              <a:rPr lang="fr-CA" altLang="fr-FR" sz="2000" b="1" dirty="0"/>
              <a:t>contrôle-t-elle les changements avant</a:t>
            </a:r>
            <a:r>
              <a:rPr lang="fr-CA" altLang="fr-FR" sz="2000" dirty="0"/>
              <a:t> et </a:t>
            </a:r>
            <a:r>
              <a:rPr lang="fr-CA" altLang="fr-FR" sz="2000" b="1" dirty="0"/>
              <a:t>après</a:t>
            </a:r>
            <a:r>
              <a:rPr lang="fr-CA" altLang="fr-FR" sz="2000" dirty="0"/>
              <a:t> la mise à disposition d’un logiciel chez un client?</a:t>
            </a:r>
          </a:p>
          <a:p>
            <a:pPr lvl="1"/>
            <a:r>
              <a:rPr lang="fr-CA" altLang="fr-FR" sz="2000" dirty="0"/>
              <a:t>Comment une organisation </a:t>
            </a:r>
            <a:r>
              <a:rPr lang="fr-CA" altLang="fr-FR" sz="2000" b="1" dirty="0"/>
              <a:t>évalue-t-elle l’impact du changement </a:t>
            </a:r>
            <a:r>
              <a:rPr lang="fr-CA" altLang="fr-FR" sz="2000" dirty="0"/>
              <a:t>et </a:t>
            </a:r>
            <a:r>
              <a:rPr lang="fr-CA" altLang="fr-FR" sz="2000" b="1" dirty="0"/>
              <a:t>gère</a:t>
            </a:r>
            <a:r>
              <a:rPr lang="fr-CA" altLang="fr-FR" sz="2000" dirty="0"/>
              <a:t>-t-elle </a:t>
            </a:r>
            <a:r>
              <a:rPr lang="fr-CA" altLang="fr-FR" sz="2000" b="1" dirty="0"/>
              <a:t>efficacement</a:t>
            </a:r>
            <a:r>
              <a:rPr lang="fr-CA" altLang="fr-FR" sz="2000" dirty="0"/>
              <a:t> cet impact?</a:t>
            </a:r>
          </a:p>
          <a:p>
            <a:pPr lvl="1"/>
            <a:r>
              <a:rPr lang="fr-CA" altLang="fr-FR" sz="2000" dirty="0"/>
              <a:t>Qui a la </a:t>
            </a:r>
            <a:r>
              <a:rPr lang="fr-CA" altLang="fr-FR" sz="2000" b="1" dirty="0"/>
              <a:t>responsabilité d’approuver et de classer les changements demandés</a:t>
            </a:r>
            <a:r>
              <a:rPr lang="fr-CA" altLang="fr-FR" sz="2000" dirty="0"/>
              <a:t>?</a:t>
            </a:r>
          </a:p>
          <a:p>
            <a:pPr lvl="1"/>
            <a:r>
              <a:rPr lang="fr-CA" altLang="fr-FR" sz="2000" dirty="0"/>
              <a:t>Comment pouvons-nous nous </a:t>
            </a:r>
            <a:r>
              <a:rPr lang="fr-CA" altLang="fr-FR" sz="2000" b="1" dirty="0"/>
              <a:t>assurer que les changements ont été effectués correctement</a:t>
            </a:r>
            <a:r>
              <a:rPr lang="fr-CA" altLang="fr-FR" sz="2000" dirty="0"/>
              <a:t>?</a:t>
            </a:r>
          </a:p>
          <a:p>
            <a:pPr lvl="1"/>
            <a:r>
              <a:rPr lang="fr-CA" altLang="fr-FR" sz="2000" dirty="0"/>
              <a:t>Quel </a:t>
            </a:r>
            <a:r>
              <a:rPr lang="fr-CA" altLang="fr-FR" sz="2000" b="1" dirty="0"/>
              <a:t>mécanisme</a:t>
            </a:r>
            <a:r>
              <a:rPr lang="fr-CA" altLang="fr-FR" sz="2000" dirty="0"/>
              <a:t> est utilisé pour </a:t>
            </a:r>
            <a:r>
              <a:rPr lang="fr-CA" altLang="fr-FR" sz="2000" b="1" dirty="0"/>
              <a:t>informer les autres des modifications apportées</a:t>
            </a:r>
            <a:r>
              <a:rPr lang="fr-CA" altLang="fr-FR" sz="2000" dirty="0"/>
              <a:t>?</a:t>
            </a:r>
          </a:p>
        </p:txBody>
      </p:sp>
      <p:sp>
        <p:nvSpPr>
          <p:cNvPr id="2560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17</a:t>
            </a:fld>
            <a:endParaRPr lang="en-US" altLang="en-US"/>
          </a:p>
        </p:txBody>
      </p:sp>
      <p:sp>
        <p:nvSpPr>
          <p:cNvPr id="25604" name="Rectangle 2"/>
          <p:cNvSpPr>
            <a:spLocks noChangeArrowheads="1"/>
          </p:cNvSpPr>
          <p:nvPr>
            <p:custDataLst>
              <p:tags r:id="rId4"/>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5"/>
            </p:custDataLst>
          </p:nvPr>
        </p:nvSpPr>
        <p:spPr bwMode="auto">
          <a:xfrm>
            <a:off x="228600" y="1066800"/>
            <a:ext cx="8229600" cy="509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Tree>
    <p:extLst>
      <p:ext uri="{BB962C8B-B14F-4D97-AF65-F5344CB8AC3E}">
        <p14:creationId xmlns:p14="http://schemas.microsoft.com/office/powerpoint/2010/main" val="2668337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a:bodyPr>
          <a:lstStyle/>
          <a:p>
            <a:r>
              <a:rPr lang="fr-CA" altLang="fr-FR" dirty="0"/>
              <a:t>Gestion de changement</a:t>
            </a:r>
            <a:endParaRPr lang="en-US" altLang="fr-FR" dirty="0"/>
          </a:p>
        </p:txBody>
      </p:sp>
      <p:sp>
        <p:nvSpPr>
          <p:cNvPr id="25603" name="Espace réservé du numéro de diapositive 2"/>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18</a:t>
            </a:fld>
            <a:endParaRPr lang="en-US" altLang="en-US"/>
          </a:p>
        </p:txBody>
      </p:sp>
      <p:sp>
        <p:nvSpPr>
          <p:cNvPr id="25604" name="Rectangle 2"/>
          <p:cNvSpPr>
            <a:spLocks noChangeArrowheads="1"/>
          </p:cNvSpPr>
          <p:nvPr>
            <p:custDataLst>
              <p:tags r:id="rId3"/>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4"/>
            </p:custDataLst>
          </p:nvPr>
        </p:nvSpPr>
        <p:spPr bwMode="auto">
          <a:xfrm>
            <a:off x="228600" y="1066800"/>
            <a:ext cx="8229600" cy="35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pic>
        <p:nvPicPr>
          <p:cNvPr id="9" name="Picture 10" descr="An illustration displays the S C M process layers. ">
            <a:extLst>
              <a:ext uri="{FF2B5EF4-FFF2-40B4-BE49-F238E27FC236}">
                <a16:creationId xmlns:a16="http://schemas.microsoft.com/office/drawing/2014/main" id="{63FFF22F-3D92-4DB9-8768-870044F090FC}"/>
              </a:ext>
            </a:extLst>
          </p:cNvPr>
          <p:cNvPicPr>
            <a:picLocks noChangeAspect="1"/>
          </p:cNvPicPr>
          <p:nvPr>
            <p:custDataLst>
              <p:tags r:id="rId5"/>
            </p:custDataLst>
          </p:nvPr>
        </p:nvPicPr>
        <p:blipFill>
          <a:blip r:embed="rId8" cstate="print">
            <a:extLst>
              <a:ext uri="{28A0092B-C50C-407E-A947-70E740481C1C}">
                <a14:useLocalDpi xmlns:a14="http://schemas.microsoft.com/office/drawing/2010/main" val="0"/>
              </a:ext>
            </a:extLst>
          </a:blip>
          <a:stretch>
            <a:fillRect/>
          </a:stretch>
        </p:blipFill>
        <p:spPr>
          <a:xfrm>
            <a:off x="1775449" y="1334034"/>
            <a:ext cx="5288302" cy="3281536"/>
          </a:xfrm>
          <a:prstGeom prst="rect">
            <a:avLst/>
          </a:prstGeom>
        </p:spPr>
      </p:pic>
      <p:sp>
        <p:nvSpPr>
          <p:cNvPr id="10" name="Espace réservé du contenu 1">
            <a:extLst>
              <a:ext uri="{FF2B5EF4-FFF2-40B4-BE49-F238E27FC236}">
                <a16:creationId xmlns:a16="http://schemas.microsoft.com/office/drawing/2014/main" id="{F27E213F-82B4-4E0C-B8B7-549205E91DD4}"/>
              </a:ext>
            </a:extLst>
          </p:cNvPr>
          <p:cNvSpPr>
            <a:spLocks noGrp="1"/>
          </p:cNvSpPr>
          <p:nvPr>
            <p:ph idx="1"/>
            <p:custDataLst>
              <p:tags r:id="rId6"/>
            </p:custDataLst>
          </p:nvPr>
        </p:nvSpPr>
        <p:spPr>
          <a:xfrm>
            <a:off x="304800" y="4713462"/>
            <a:ext cx="8686800" cy="1915938"/>
          </a:xfrm>
        </p:spPr>
        <p:txBody>
          <a:bodyPr>
            <a:normAutofit fontScale="92500" lnSpcReduction="20000"/>
          </a:bodyPr>
          <a:lstStyle/>
          <a:p>
            <a:r>
              <a:rPr lang="fr-CA" altLang="fr-FR" sz="2400" dirty="0"/>
              <a:t>Les tâches SCM peuvent être vues comme des couches concentriques</a:t>
            </a:r>
          </a:p>
          <a:p>
            <a:r>
              <a:rPr lang="fr-CA" altLang="fr-FR" sz="2400" dirty="0"/>
              <a:t>Les </a:t>
            </a:r>
            <a:r>
              <a:rPr lang="fr-CA" altLang="fr-FR" sz="2400" dirty="0" err="1"/>
              <a:t>SCIs</a:t>
            </a:r>
            <a:r>
              <a:rPr lang="fr-CA" altLang="fr-FR" sz="2400" dirty="0"/>
              <a:t> circulent vers l’extérieur à travers ces couches tout au long de leur durée de vie utile, devenant finalement une partie de la configuration logicielle d’une ou plusieurs versions d’un système</a:t>
            </a:r>
          </a:p>
          <a:p>
            <a:r>
              <a:rPr lang="fr-CA" altLang="fr-FR" sz="2400" dirty="0"/>
              <a:t>Lorsqu’un SCI se déplace à travers une couche, les actions impliquées par chaque tâche SCM peuvent ou non être applicables</a:t>
            </a:r>
          </a:p>
        </p:txBody>
      </p:sp>
    </p:spTree>
    <p:extLst>
      <p:ext uri="{BB962C8B-B14F-4D97-AF65-F5344CB8AC3E}">
        <p14:creationId xmlns:p14="http://schemas.microsoft.com/office/powerpoint/2010/main" val="1576282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fontScale="90000"/>
          </a:bodyPr>
          <a:lstStyle/>
          <a:p>
            <a:r>
              <a:rPr lang="fr-CA" altLang="fr-FR" dirty="0"/>
              <a:t>Processus de contrôle des changements</a:t>
            </a:r>
            <a:endParaRPr lang="en-US" altLang="fr-FR" dirty="0"/>
          </a:p>
        </p:txBody>
      </p:sp>
      <p:sp>
        <p:nvSpPr>
          <p:cNvPr id="25603" name="Espace réservé du numéro de diapositive 2"/>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19</a:t>
            </a:fld>
            <a:endParaRPr lang="en-US" altLang="en-US"/>
          </a:p>
        </p:txBody>
      </p:sp>
      <p:sp>
        <p:nvSpPr>
          <p:cNvPr id="25604" name="Rectangle 2"/>
          <p:cNvSpPr>
            <a:spLocks noChangeArrowheads="1"/>
          </p:cNvSpPr>
          <p:nvPr>
            <p:custDataLst>
              <p:tags r:id="rId3"/>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4"/>
            </p:custDataLst>
          </p:nvPr>
        </p:nvSpPr>
        <p:spPr bwMode="auto">
          <a:xfrm>
            <a:off x="228600" y="1066800"/>
            <a:ext cx="8229600" cy="509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pic>
        <p:nvPicPr>
          <p:cNvPr id="9" name="Picture 10" descr="An illustration displays the change control process. ">
            <a:extLst>
              <a:ext uri="{FF2B5EF4-FFF2-40B4-BE49-F238E27FC236}">
                <a16:creationId xmlns:a16="http://schemas.microsoft.com/office/drawing/2014/main" id="{58F4C978-5D2C-440C-A1F6-2A8228B2C1B9}"/>
              </a:ext>
            </a:extLst>
          </p:cNvPr>
          <p:cNvPicPr>
            <a:picLocks noChangeAspect="1"/>
          </p:cNvPicPr>
          <p:nvPr>
            <p:custDataLst>
              <p:tags r:id="rId5"/>
            </p:custDataLst>
          </p:nvPr>
        </p:nvPicPr>
        <p:blipFill>
          <a:blip r:embed="rId8" cstate="print">
            <a:extLst>
              <a:ext uri="{28A0092B-C50C-407E-A947-70E740481C1C}">
                <a14:useLocalDpi xmlns:a14="http://schemas.microsoft.com/office/drawing/2010/main" val="0"/>
              </a:ext>
            </a:extLst>
          </a:blip>
          <a:stretch>
            <a:fillRect/>
          </a:stretch>
        </p:blipFill>
        <p:spPr>
          <a:xfrm>
            <a:off x="357997" y="1487921"/>
            <a:ext cx="4214003" cy="5050991"/>
          </a:xfrm>
          <a:prstGeom prst="rect">
            <a:avLst/>
          </a:prstGeom>
        </p:spPr>
      </p:pic>
      <p:sp>
        <p:nvSpPr>
          <p:cNvPr id="8" name="Espace réservé du contenu 1">
            <a:extLst>
              <a:ext uri="{FF2B5EF4-FFF2-40B4-BE49-F238E27FC236}">
                <a16:creationId xmlns:a16="http://schemas.microsoft.com/office/drawing/2014/main" id="{36DDE076-9EB9-4A51-9A72-963875B77C3B}"/>
              </a:ext>
            </a:extLst>
          </p:cNvPr>
          <p:cNvSpPr>
            <a:spLocks noGrp="1"/>
          </p:cNvSpPr>
          <p:nvPr>
            <p:ph idx="1"/>
            <p:custDataLst>
              <p:tags r:id="rId6"/>
            </p:custDataLst>
          </p:nvPr>
        </p:nvSpPr>
        <p:spPr>
          <a:xfrm>
            <a:off x="4597990" y="1487921"/>
            <a:ext cx="4529735" cy="4667646"/>
          </a:xfrm>
        </p:spPr>
        <p:txBody>
          <a:bodyPr>
            <a:normAutofit lnSpcReduction="10000"/>
          </a:bodyPr>
          <a:lstStyle/>
          <a:p>
            <a:r>
              <a:rPr lang="fr-CA" sz="2000" dirty="0"/>
              <a:t>Le résultat de l’évaluation est présenté sous forme d’un </a:t>
            </a:r>
            <a:r>
              <a:rPr lang="fr-CA" sz="2000" b="1" dirty="0"/>
              <a:t>rapport de changement</a:t>
            </a:r>
            <a:r>
              <a:rPr lang="fr-CA" sz="2000" dirty="0"/>
              <a:t> utilisé par un CCA (</a:t>
            </a:r>
            <a:r>
              <a:rPr lang="en-CA" sz="2000" i="1" dirty="0"/>
              <a:t>change control authority</a:t>
            </a:r>
            <a:r>
              <a:rPr lang="fr-CA" sz="2000" dirty="0"/>
              <a:t>)</a:t>
            </a:r>
          </a:p>
          <a:p>
            <a:r>
              <a:rPr lang="fr-CA" sz="2000" b="1" dirty="0"/>
              <a:t>CO</a:t>
            </a:r>
            <a:r>
              <a:rPr lang="fr-CA" sz="2000" dirty="0"/>
              <a:t> = </a:t>
            </a:r>
            <a:r>
              <a:rPr lang="en-CA" sz="2000" i="1" dirty="0"/>
              <a:t>Change Order</a:t>
            </a:r>
            <a:r>
              <a:rPr lang="en-CA" sz="2000" dirty="0"/>
              <a:t>. </a:t>
            </a:r>
            <a:r>
              <a:rPr lang="fr-CA" sz="2000" dirty="0"/>
              <a:t>On l’appelle aussi </a:t>
            </a:r>
            <a:r>
              <a:rPr lang="fr-CA" sz="2000" b="1" dirty="0"/>
              <a:t>ECO</a:t>
            </a:r>
            <a:r>
              <a:rPr lang="fr-CA" sz="2000" dirty="0"/>
              <a:t> pour </a:t>
            </a:r>
            <a:r>
              <a:rPr lang="en-CA" sz="2000" b="1" i="1" dirty="0"/>
              <a:t>Engineering Change Order</a:t>
            </a:r>
          </a:p>
          <a:p>
            <a:r>
              <a:rPr lang="fr-CA" sz="2000" dirty="0"/>
              <a:t>ECO décrit le changement à apporter, les contraintes à respecter et les critères d’examen (revue) et d’audit</a:t>
            </a:r>
          </a:p>
          <a:p>
            <a:r>
              <a:rPr lang="fr-CA" sz="2000" dirty="0"/>
              <a:t>Les mécanismes de contrôle de version implantent deux éléments importants dans la gestion des changements</a:t>
            </a:r>
          </a:p>
          <a:p>
            <a:pPr marL="800100" lvl="1" indent="-342900">
              <a:buFont typeface="+mj-lt"/>
              <a:buAutoNum type="arabicPeriod"/>
            </a:pPr>
            <a:r>
              <a:rPr lang="fr-CA" sz="1600" dirty="0"/>
              <a:t>Contrôle d’accès</a:t>
            </a:r>
          </a:p>
          <a:p>
            <a:pPr marL="800100" lvl="1" indent="-342900">
              <a:buFont typeface="+mj-lt"/>
              <a:buAutoNum type="arabicPeriod"/>
            </a:pPr>
            <a:r>
              <a:rPr lang="fr-CA" sz="1600" dirty="0"/>
              <a:t>Contrôle de synchronisation</a:t>
            </a:r>
            <a:endParaRPr lang="en-CA" sz="2000" dirty="0"/>
          </a:p>
          <a:p>
            <a:endParaRPr lang="fr-CA" sz="2000" dirty="0"/>
          </a:p>
          <a:p>
            <a:endParaRPr lang="en-CA" sz="2400" dirty="0"/>
          </a:p>
        </p:txBody>
      </p:sp>
    </p:spTree>
    <p:extLst>
      <p:ext uri="{BB962C8B-B14F-4D97-AF65-F5344CB8AC3E}">
        <p14:creationId xmlns:p14="http://schemas.microsoft.com/office/powerpoint/2010/main" val="261603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052"/>
          <p:cNvSpPr>
            <a:spLocks noGrp="1" noChangeArrowheads="1"/>
          </p:cNvSpPr>
          <p:nvPr>
            <p:ph type="title"/>
            <p:custDataLst>
              <p:tags r:id="rId1"/>
            </p:custDataLst>
          </p:nvPr>
        </p:nvSpPr>
        <p:spPr/>
        <p:txBody>
          <a:bodyPr/>
          <a:lstStyle/>
          <a:p>
            <a:r>
              <a:rPr lang="fr-CA" altLang="fr-FR" dirty="0"/>
              <a:t>Plan</a:t>
            </a:r>
            <a:endParaRPr lang="en-US" altLang="fr-FR" dirty="0"/>
          </a:p>
        </p:txBody>
      </p:sp>
      <p:sp>
        <p:nvSpPr>
          <p:cNvPr id="6" name="Espace réservé du contenu 5">
            <a:extLst>
              <a:ext uri="{FF2B5EF4-FFF2-40B4-BE49-F238E27FC236}">
                <a16:creationId xmlns:a16="http://schemas.microsoft.com/office/drawing/2014/main" id="{A1E279E3-E71F-42DE-A7D3-6792A0F21122}"/>
              </a:ext>
            </a:extLst>
          </p:cNvPr>
          <p:cNvSpPr>
            <a:spLocks noGrp="1"/>
          </p:cNvSpPr>
          <p:nvPr>
            <p:ph idx="1"/>
            <p:custDataLst>
              <p:tags r:id="rId2"/>
            </p:custDataLst>
          </p:nvPr>
        </p:nvSpPr>
        <p:spPr>
          <a:xfrm>
            <a:off x="228600" y="1403873"/>
            <a:ext cx="8686800" cy="5190601"/>
          </a:xfrm>
        </p:spPr>
        <p:txBody>
          <a:bodyPr>
            <a:normAutofit fontScale="55000" lnSpcReduction="20000"/>
          </a:bodyPr>
          <a:lstStyle/>
          <a:p>
            <a:r>
              <a:rPr lang="fr-CA" altLang="fr-FR" dirty="0"/>
              <a:t>Introduction</a:t>
            </a:r>
          </a:p>
          <a:p>
            <a:r>
              <a:rPr lang="fr-CA" altLang="fr-FR" dirty="0"/>
              <a:t>Éléments d’un système de gestion de configuration</a:t>
            </a:r>
          </a:p>
          <a:p>
            <a:r>
              <a:rPr lang="fr-CA" altLang="fr-FR" dirty="0"/>
              <a:t>Base de référence</a:t>
            </a:r>
          </a:p>
          <a:p>
            <a:r>
              <a:rPr lang="fr-CA" altLang="fr-FR" dirty="0"/>
              <a:t>Flux d’activités avec les items de configuration logicielle</a:t>
            </a:r>
          </a:p>
          <a:p>
            <a:r>
              <a:rPr lang="fr-CA" altLang="fr-FR" dirty="0"/>
              <a:t>Configuration d’un logiciel</a:t>
            </a:r>
          </a:p>
          <a:p>
            <a:r>
              <a:rPr lang="fr-CA" altLang="fr-FR" dirty="0"/>
              <a:t>Référentiel SCM</a:t>
            </a:r>
          </a:p>
          <a:p>
            <a:r>
              <a:rPr lang="fr-CA" altLang="fr-FR" dirty="0"/>
              <a:t>Contrôle de version</a:t>
            </a:r>
          </a:p>
          <a:p>
            <a:r>
              <a:rPr lang="fr-CA" altLang="fr-FR" dirty="0"/>
              <a:t>Avantages de l’intégration continue</a:t>
            </a:r>
          </a:p>
          <a:p>
            <a:r>
              <a:rPr lang="fr-CA" altLang="fr-FR" dirty="0"/>
              <a:t>Gestion de changement</a:t>
            </a:r>
          </a:p>
          <a:p>
            <a:r>
              <a:rPr lang="fr-CA" altLang="fr-FR" dirty="0"/>
              <a:t>Processus de contrôle des changements</a:t>
            </a:r>
          </a:p>
          <a:p>
            <a:r>
              <a:rPr lang="fr-CA" altLang="fr-FR" dirty="0"/>
              <a:t>Gestion d’impact</a:t>
            </a:r>
          </a:p>
          <a:p>
            <a:r>
              <a:rPr lang="fr-CA" altLang="fr-FR" dirty="0"/>
              <a:t>Audit de configuration logicielle</a:t>
            </a:r>
          </a:p>
          <a:p>
            <a:r>
              <a:rPr lang="fr-CA" altLang="fr-FR" dirty="0"/>
              <a:t>Rapport sur l’état de la configuration</a:t>
            </a:r>
          </a:p>
          <a:p>
            <a:r>
              <a:rPr lang="fr-CA" altLang="fr-FR" dirty="0"/>
              <a:t>Changement agile</a:t>
            </a:r>
          </a:p>
          <a:p>
            <a:r>
              <a:rPr lang="fr-CA" altLang="fr-FR" dirty="0"/>
              <a:t>Meilleures pratiques SCM</a:t>
            </a:r>
          </a:p>
          <a:p>
            <a:r>
              <a:rPr lang="fr-CA" altLang="fr-FR" dirty="0"/>
              <a:t>Gestion de configuration vs Gestion de changement</a:t>
            </a:r>
          </a:p>
          <a:p>
            <a:r>
              <a:rPr lang="fr-CA" altLang="fr-FR" dirty="0"/>
              <a:t>Exemples d’outils</a:t>
            </a:r>
          </a:p>
          <a:p>
            <a:pPr marL="0" indent="0">
              <a:buNone/>
            </a:pPr>
            <a:endParaRPr lang="fr-CA" dirty="0"/>
          </a:p>
        </p:txBody>
      </p:sp>
      <p:sp>
        <p:nvSpPr>
          <p:cNvPr id="4099"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F655EFA-F288-4360-BBDF-80A1FBAB12F4}" type="slidenum">
              <a:rPr lang="en-US" altLang="en-US" smtClean="0"/>
              <a:pPr/>
              <a:t>2</a:t>
            </a:fld>
            <a:endParaRPr lang="en-US" altLang="en-US"/>
          </a:p>
        </p:txBody>
      </p:sp>
      <p:sp>
        <p:nvSpPr>
          <p:cNvPr id="4100" name="Rectangle 2051"/>
          <p:cNvSpPr>
            <a:spLocks noChangeArrowheads="1"/>
          </p:cNvSpPr>
          <p:nvPr>
            <p:custDataLst>
              <p:tags r:id="rId4"/>
            </p:custDataLst>
          </p:nvPr>
        </p:nvSpPr>
        <p:spPr bwMode="auto">
          <a:xfrm>
            <a:off x="395288" y="981075"/>
            <a:ext cx="82296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692150" indent="-3476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pic>
        <p:nvPicPr>
          <p:cNvPr id="10" name="Image 9">
            <a:extLst>
              <a:ext uri="{FF2B5EF4-FFF2-40B4-BE49-F238E27FC236}">
                <a16:creationId xmlns:a16="http://schemas.microsoft.com/office/drawing/2014/main" id="{9057F14B-4602-4B47-853A-1B1ACD3C6179}"/>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6948264" y="4884516"/>
            <a:ext cx="1433996" cy="14339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a:bodyPr>
          <a:lstStyle/>
          <a:p>
            <a:r>
              <a:rPr lang="fr-CA" altLang="fr-FR" dirty="0"/>
              <a:t>Gestion d’impact</a:t>
            </a:r>
            <a:endParaRPr lang="en-US" altLang="fr-FR" dirty="0"/>
          </a:p>
        </p:txBody>
      </p:sp>
      <p:sp>
        <p:nvSpPr>
          <p:cNvPr id="25603" name="Espace réservé du numéro de diapositive 2"/>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20</a:t>
            </a:fld>
            <a:endParaRPr lang="en-US" altLang="en-US"/>
          </a:p>
        </p:txBody>
      </p:sp>
      <p:sp>
        <p:nvSpPr>
          <p:cNvPr id="25604" name="Rectangle 2"/>
          <p:cNvSpPr>
            <a:spLocks noChangeArrowheads="1"/>
          </p:cNvSpPr>
          <p:nvPr>
            <p:custDataLst>
              <p:tags r:id="rId3"/>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4"/>
            </p:custDataLst>
          </p:nvPr>
        </p:nvSpPr>
        <p:spPr bwMode="auto">
          <a:xfrm>
            <a:off x="228600" y="1066800"/>
            <a:ext cx="8229600" cy="509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
        <p:nvSpPr>
          <p:cNvPr id="4" name="Espace réservé du contenu 3">
            <a:extLst>
              <a:ext uri="{FF2B5EF4-FFF2-40B4-BE49-F238E27FC236}">
                <a16:creationId xmlns:a16="http://schemas.microsoft.com/office/drawing/2014/main" id="{66C165A0-624F-4CF2-8CC5-8FD3D85A043D}"/>
              </a:ext>
            </a:extLst>
          </p:cNvPr>
          <p:cNvSpPr>
            <a:spLocks noGrp="1"/>
          </p:cNvSpPr>
          <p:nvPr>
            <p:ph idx="1"/>
            <p:custDataLst>
              <p:tags r:id="rId5"/>
            </p:custDataLst>
          </p:nvPr>
        </p:nvSpPr>
        <p:spPr/>
        <p:txBody>
          <a:bodyPr>
            <a:normAutofit/>
          </a:bodyPr>
          <a:lstStyle/>
          <a:p>
            <a:r>
              <a:rPr lang="fr-CA" sz="2400" dirty="0"/>
              <a:t>Un réseau d’interdépendances de produit de travail logiciel doit être pris en compte chaque fois qu’un changement est effectué</a:t>
            </a:r>
          </a:p>
          <a:p>
            <a:r>
              <a:rPr lang="fr-CA" sz="2400" dirty="0"/>
              <a:t>La gestion d’impact se fait avec trois actions:</a:t>
            </a:r>
          </a:p>
          <a:p>
            <a:pPr lvl="1"/>
            <a:r>
              <a:rPr lang="fr-CA" sz="2000" dirty="0"/>
              <a:t>Un réseau d’impact identifie les parties prenantes qui pourraient effectuer ou être affectées par les modifications apportées au logiciel en fonction de ses documents d’architecture</a:t>
            </a:r>
          </a:p>
          <a:p>
            <a:pPr lvl="1"/>
            <a:r>
              <a:rPr lang="fr-CA" sz="2000" dirty="0"/>
              <a:t>La </a:t>
            </a:r>
            <a:r>
              <a:rPr lang="fr-CA" sz="2000" b="1" dirty="0"/>
              <a:t>gestion d’impact en avant </a:t>
            </a:r>
            <a:r>
              <a:rPr lang="fr-CA" sz="2000" dirty="0"/>
              <a:t>(</a:t>
            </a:r>
            <a:r>
              <a:rPr lang="en-CA" sz="2000" i="1" dirty="0"/>
              <a:t>forward impact management</a:t>
            </a:r>
            <a:r>
              <a:rPr lang="fr-CA" sz="2000" dirty="0"/>
              <a:t>) évalue l’impact de vos propres changements sur les membres du réseau d’impact et informe ensuite les membres de l’impact de ces changements</a:t>
            </a:r>
          </a:p>
          <a:p>
            <a:pPr lvl="1"/>
            <a:r>
              <a:rPr lang="fr-CA" sz="2000" dirty="0"/>
              <a:t>La </a:t>
            </a:r>
            <a:r>
              <a:rPr lang="fr-CA" sz="2000" b="1" dirty="0"/>
              <a:t>gestion d’impact en amont </a:t>
            </a:r>
            <a:r>
              <a:rPr lang="fr-CA" sz="2000" dirty="0"/>
              <a:t>(</a:t>
            </a:r>
            <a:r>
              <a:rPr lang="en-CA" sz="2000" i="1" dirty="0"/>
              <a:t>backward impact management</a:t>
            </a:r>
            <a:r>
              <a:rPr lang="fr-CA" sz="2000" dirty="0"/>
              <a:t>) examine les modifications apportées par d’autres membres de l’équipe et leur impact sur votre travail et intègre des mécanismes pour atténuer l’impact</a:t>
            </a:r>
          </a:p>
        </p:txBody>
      </p:sp>
    </p:spTree>
    <p:extLst>
      <p:ext uri="{BB962C8B-B14F-4D97-AF65-F5344CB8AC3E}">
        <p14:creationId xmlns:p14="http://schemas.microsoft.com/office/powerpoint/2010/main" val="1158637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a:bodyPr>
          <a:lstStyle/>
          <a:p>
            <a:r>
              <a:rPr lang="fr-CA" altLang="fr-FR" dirty="0"/>
              <a:t>Audit SCM</a:t>
            </a:r>
            <a:endParaRPr lang="en-US" altLang="fr-FR" dirty="0"/>
          </a:p>
        </p:txBody>
      </p:sp>
      <p:sp>
        <p:nvSpPr>
          <p:cNvPr id="2" name="Espace réservé du contenu 1">
            <a:extLst>
              <a:ext uri="{FF2B5EF4-FFF2-40B4-BE49-F238E27FC236}">
                <a16:creationId xmlns:a16="http://schemas.microsoft.com/office/drawing/2014/main" id="{C51CFA5F-5896-4607-99D4-9EEC7921C1D7}"/>
              </a:ext>
            </a:extLst>
          </p:cNvPr>
          <p:cNvSpPr>
            <a:spLocks noGrp="1"/>
          </p:cNvSpPr>
          <p:nvPr>
            <p:ph idx="1"/>
            <p:custDataLst>
              <p:tags r:id="rId2"/>
            </p:custDataLst>
          </p:nvPr>
        </p:nvSpPr>
        <p:spPr>
          <a:xfrm>
            <a:off x="228600" y="1403874"/>
            <a:ext cx="8686800" cy="4952476"/>
          </a:xfrm>
        </p:spPr>
        <p:txBody>
          <a:bodyPr>
            <a:normAutofit lnSpcReduction="10000"/>
          </a:bodyPr>
          <a:lstStyle/>
          <a:p>
            <a:r>
              <a:rPr lang="fr-CA" altLang="fr-FR" sz="2400" dirty="0"/>
              <a:t>Établit des informations supplémentaires sur quand, pourquoi et par qui les modifications sont apportées</a:t>
            </a:r>
          </a:p>
          <a:p>
            <a:r>
              <a:rPr lang="fr-CA" altLang="fr-FR" sz="2400" dirty="0"/>
              <a:t>En particulier, on pose et on répond aux questions suivantes:</a:t>
            </a:r>
          </a:p>
          <a:p>
            <a:pPr lvl="1"/>
            <a:r>
              <a:rPr lang="fr-CA" altLang="fr-FR" sz="2000" dirty="0"/>
              <a:t>Le changement spécifié dans l’ECO a-t-il été effectué? Des modifications supplémentaires ont-elles été intégrées?</a:t>
            </a:r>
          </a:p>
          <a:p>
            <a:pPr lvl="1"/>
            <a:r>
              <a:rPr lang="fr-CA" altLang="fr-FR" sz="2000" dirty="0"/>
              <a:t>Un examen technique a-t-il été effectué pour évaluer l’exactitude technique?</a:t>
            </a:r>
          </a:p>
          <a:p>
            <a:pPr lvl="1"/>
            <a:r>
              <a:rPr lang="fr-CA" altLang="fr-FR" sz="2000" dirty="0"/>
              <a:t>Le processus logiciel a-t-il été suivi et les normes de génie logiciel ont-elles été correctement appliquées?</a:t>
            </a:r>
          </a:p>
          <a:p>
            <a:pPr lvl="1"/>
            <a:r>
              <a:rPr lang="fr-CA" altLang="fr-FR" sz="2000" dirty="0"/>
              <a:t>Le changement a-t-il été «souligné» dans le SCI? Les attributs de l’objet de configuration reflètent-ils le changement?</a:t>
            </a:r>
          </a:p>
          <a:p>
            <a:pPr lvl="1"/>
            <a:r>
              <a:rPr lang="fr-CA" altLang="fr-FR" sz="2000" dirty="0"/>
              <a:t>Les procédures SCM pour noter le changement, l’enregistrer et le signaler ont-elles été suivies?</a:t>
            </a:r>
          </a:p>
          <a:p>
            <a:pPr lvl="1"/>
            <a:r>
              <a:rPr lang="fr-CA" altLang="fr-FR" sz="2000" dirty="0"/>
              <a:t>Tous les </a:t>
            </a:r>
            <a:r>
              <a:rPr lang="fr-CA" altLang="fr-FR" sz="2000" dirty="0" err="1"/>
              <a:t>SCIs</a:t>
            </a:r>
            <a:r>
              <a:rPr lang="fr-CA" altLang="fr-FR" sz="2000" dirty="0"/>
              <a:t> connexes ont-ils été correctement mis à jour?</a:t>
            </a:r>
            <a:endParaRPr lang="fr-CA" altLang="fr-FR" sz="2400" dirty="0"/>
          </a:p>
        </p:txBody>
      </p:sp>
      <p:sp>
        <p:nvSpPr>
          <p:cNvPr id="2560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21</a:t>
            </a:fld>
            <a:endParaRPr lang="en-US" altLang="en-US"/>
          </a:p>
        </p:txBody>
      </p:sp>
      <p:sp>
        <p:nvSpPr>
          <p:cNvPr id="25604" name="Rectangle 2"/>
          <p:cNvSpPr>
            <a:spLocks noChangeArrowheads="1"/>
          </p:cNvSpPr>
          <p:nvPr>
            <p:custDataLst>
              <p:tags r:id="rId4"/>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5"/>
            </p:custDataLst>
          </p:nvPr>
        </p:nvSpPr>
        <p:spPr bwMode="auto">
          <a:xfrm>
            <a:off x="228600" y="10668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Tree>
    <p:extLst>
      <p:ext uri="{BB962C8B-B14F-4D97-AF65-F5344CB8AC3E}">
        <p14:creationId xmlns:p14="http://schemas.microsoft.com/office/powerpoint/2010/main" val="803145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fontScale="90000"/>
          </a:bodyPr>
          <a:lstStyle/>
          <a:p>
            <a:r>
              <a:rPr lang="fr-CA" altLang="fr-FR" dirty="0"/>
              <a:t>Rapport sur l’état de la configuration</a:t>
            </a:r>
            <a:endParaRPr lang="en-US" altLang="fr-FR" dirty="0"/>
          </a:p>
        </p:txBody>
      </p:sp>
      <p:sp>
        <p:nvSpPr>
          <p:cNvPr id="2" name="Espace réservé du contenu 1">
            <a:extLst>
              <a:ext uri="{FF2B5EF4-FFF2-40B4-BE49-F238E27FC236}">
                <a16:creationId xmlns:a16="http://schemas.microsoft.com/office/drawing/2014/main" id="{C51CFA5F-5896-4607-99D4-9EEC7921C1D7}"/>
              </a:ext>
            </a:extLst>
          </p:cNvPr>
          <p:cNvSpPr>
            <a:spLocks noGrp="1"/>
          </p:cNvSpPr>
          <p:nvPr>
            <p:ph idx="1"/>
            <p:custDataLst>
              <p:tags r:id="rId2"/>
            </p:custDataLst>
          </p:nvPr>
        </p:nvSpPr>
        <p:spPr/>
        <p:txBody>
          <a:bodyPr>
            <a:normAutofit/>
          </a:bodyPr>
          <a:lstStyle/>
          <a:p>
            <a:r>
              <a:rPr lang="fr-CA" altLang="fr-FR" sz="2400" dirty="0"/>
              <a:t>En anglais, </a:t>
            </a:r>
            <a:r>
              <a:rPr lang="en-CA" altLang="fr-FR" sz="2400" b="1" dirty="0"/>
              <a:t>Configuration Status Reporting </a:t>
            </a:r>
            <a:r>
              <a:rPr lang="fr-CA" altLang="fr-FR" sz="2400" b="1" dirty="0"/>
              <a:t>(CSR)</a:t>
            </a:r>
          </a:p>
          <a:p>
            <a:r>
              <a:rPr lang="fr-CA" altLang="fr-FR" sz="2400" dirty="0"/>
              <a:t>C’est une tâche SCM qui répond aux questions suivantes à chaque fois qu’un changement ou un audit se produit</a:t>
            </a:r>
          </a:p>
          <a:p>
            <a:pPr lvl="1"/>
            <a:r>
              <a:rPr lang="fr-CA" altLang="fr-FR" sz="2000" dirty="0"/>
              <a:t>Qu’est-ce qui c’est passé?</a:t>
            </a:r>
          </a:p>
          <a:p>
            <a:pPr lvl="1"/>
            <a:r>
              <a:rPr lang="fr-CA" altLang="fr-FR" sz="2000" dirty="0"/>
              <a:t>Qui l’a fait?</a:t>
            </a:r>
          </a:p>
          <a:p>
            <a:pPr lvl="1"/>
            <a:r>
              <a:rPr lang="fr-CA" altLang="fr-FR" sz="2000" dirty="0"/>
              <a:t>Quand est-ce arrivé?</a:t>
            </a:r>
          </a:p>
          <a:p>
            <a:pPr lvl="1"/>
            <a:r>
              <a:rPr lang="fr-CA" altLang="fr-FR" sz="2000" dirty="0"/>
              <a:t>Qu’est-ce qui sera affecté d’autre?</a:t>
            </a:r>
          </a:p>
          <a:p>
            <a:r>
              <a:rPr lang="fr-CA" altLang="fr-FR" sz="2400" dirty="0"/>
              <a:t>Les résultats de CSR peuvent être placés dans une base de données ou un site Web en ligne, de sorte que les développeurs de logiciels ou le personnel de support puissent accéder aux informations de changements par catégorie de mots-clés</a:t>
            </a:r>
          </a:p>
          <a:p>
            <a:endParaRPr lang="fr-CA" altLang="fr-FR" sz="2400" dirty="0"/>
          </a:p>
        </p:txBody>
      </p:sp>
      <p:sp>
        <p:nvSpPr>
          <p:cNvPr id="2560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22</a:t>
            </a:fld>
            <a:endParaRPr lang="en-US" altLang="en-US"/>
          </a:p>
        </p:txBody>
      </p:sp>
      <p:sp>
        <p:nvSpPr>
          <p:cNvPr id="25604" name="Rectangle 2"/>
          <p:cNvSpPr>
            <a:spLocks noChangeArrowheads="1"/>
          </p:cNvSpPr>
          <p:nvPr>
            <p:custDataLst>
              <p:tags r:id="rId4"/>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5"/>
            </p:custDataLst>
          </p:nvPr>
        </p:nvSpPr>
        <p:spPr bwMode="auto">
          <a:xfrm>
            <a:off x="228600" y="1066800"/>
            <a:ext cx="8229600" cy="509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Tree>
    <p:extLst>
      <p:ext uri="{BB962C8B-B14F-4D97-AF65-F5344CB8AC3E}">
        <p14:creationId xmlns:p14="http://schemas.microsoft.com/office/powerpoint/2010/main" val="2236983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a:bodyPr>
          <a:lstStyle/>
          <a:p>
            <a:r>
              <a:rPr lang="fr-CA" altLang="fr-FR" dirty="0"/>
              <a:t>Changement agile</a:t>
            </a:r>
            <a:endParaRPr lang="en-US" altLang="fr-FR" dirty="0"/>
          </a:p>
        </p:txBody>
      </p:sp>
      <p:sp>
        <p:nvSpPr>
          <p:cNvPr id="2" name="Espace réservé du contenu 1">
            <a:extLst>
              <a:ext uri="{FF2B5EF4-FFF2-40B4-BE49-F238E27FC236}">
                <a16:creationId xmlns:a16="http://schemas.microsoft.com/office/drawing/2014/main" id="{C51CFA5F-5896-4607-99D4-9EEC7921C1D7}"/>
              </a:ext>
            </a:extLst>
          </p:cNvPr>
          <p:cNvSpPr>
            <a:spLocks noGrp="1"/>
          </p:cNvSpPr>
          <p:nvPr>
            <p:ph idx="1"/>
            <p:custDataLst>
              <p:tags r:id="rId2"/>
            </p:custDataLst>
          </p:nvPr>
        </p:nvSpPr>
        <p:spPr/>
        <p:txBody>
          <a:bodyPr>
            <a:normAutofit/>
          </a:bodyPr>
          <a:lstStyle/>
          <a:p>
            <a:r>
              <a:rPr lang="fr-CA" altLang="fr-FR" sz="2400" dirty="0"/>
              <a:t>Une équipe d’ingénierie adoptant une méthode agile développe souvent un incrément dans un laps de temps très court en utilisant une approche axée sur le client</a:t>
            </a:r>
          </a:p>
          <a:p>
            <a:r>
              <a:rPr lang="fr-CA" altLang="fr-FR" sz="2400" dirty="0"/>
              <a:t>Les incréments suivants ajoutent du contenu et des fonctionnalités supplémentaires, et chacun est susceptible de mettre en œuvre des changements qui conduisent à un contenu amélioré , une meilleure convivialité, une esthétique améliorée, une meilleure navigation, des performances améliorées et une sécurité renforcée</a:t>
            </a:r>
          </a:p>
          <a:p>
            <a:r>
              <a:rPr lang="fr-CA" altLang="fr-FR" sz="2400" dirty="0"/>
              <a:t>Les principes, pratiques et outils SCM traditionnels doivent être modelés pour répondre aux besoins spécifiques de ces équipes</a:t>
            </a:r>
          </a:p>
        </p:txBody>
      </p:sp>
      <p:sp>
        <p:nvSpPr>
          <p:cNvPr id="2560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23</a:t>
            </a:fld>
            <a:endParaRPr lang="en-US" altLang="en-US"/>
          </a:p>
        </p:txBody>
      </p:sp>
      <p:sp>
        <p:nvSpPr>
          <p:cNvPr id="25604" name="Rectangle 2"/>
          <p:cNvSpPr>
            <a:spLocks noChangeArrowheads="1"/>
          </p:cNvSpPr>
          <p:nvPr>
            <p:custDataLst>
              <p:tags r:id="rId4"/>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5"/>
            </p:custDataLst>
          </p:nvPr>
        </p:nvSpPr>
        <p:spPr bwMode="auto">
          <a:xfrm>
            <a:off x="228600" y="1066800"/>
            <a:ext cx="8229600" cy="509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Tree>
    <p:extLst>
      <p:ext uri="{BB962C8B-B14F-4D97-AF65-F5344CB8AC3E}">
        <p14:creationId xmlns:p14="http://schemas.microsoft.com/office/powerpoint/2010/main" val="1539988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a:bodyPr>
          <a:lstStyle/>
          <a:p>
            <a:r>
              <a:rPr lang="fr-CA" altLang="fr-FR" sz="3200" dirty="0"/>
              <a:t>Exemple: classes de changements agiles pour les applications Web ou mobiles</a:t>
            </a:r>
            <a:endParaRPr lang="en-US" altLang="fr-FR" sz="3200" dirty="0"/>
          </a:p>
        </p:txBody>
      </p:sp>
      <p:sp>
        <p:nvSpPr>
          <p:cNvPr id="2" name="Espace réservé du contenu 1">
            <a:extLst>
              <a:ext uri="{FF2B5EF4-FFF2-40B4-BE49-F238E27FC236}">
                <a16:creationId xmlns:a16="http://schemas.microsoft.com/office/drawing/2014/main" id="{C51CFA5F-5896-4607-99D4-9EEC7921C1D7}"/>
              </a:ext>
            </a:extLst>
          </p:cNvPr>
          <p:cNvSpPr>
            <a:spLocks noGrp="1"/>
          </p:cNvSpPr>
          <p:nvPr>
            <p:ph idx="1"/>
            <p:custDataLst>
              <p:tags r:id="rId2"/>
            </p:custDataLst>
          </p:nvPr>
        </p:nvSpPr>
        <p:spPr/>
        <p:txBody>
          <a:bodyPr>
            <a:normAutofit/>
          </a:bodyPr>
          <a:lstStyle/>
          <a:p>
            <a:pPr marL="457200" indent="-457200">
              <a:buFont typeface="+mj-lt"/>
              <a:buAutoNum type="arabicPeriod"/>
            </a:pPr>
            <a:r>
              <a:rPr lang="fr-CA" altLang="fr-FR" sz="2400" dirty="0"/>
              <a:t>Un contenu ou une fonction qui corrige une erreur ou améliore le contenu local ou les composants fonctionnels</a:t>
            </a:r>
          </a:p>
          <a:p>
            <a:pPr marL="457200" indent="-457200">
              <a:buFont typeface="+mj-lt"/>
              <a:buAutoNum type="arabicPeriod"/>
            </a:pPr>
            <a:r>
              <a:rPr lang="fr-CA" altLang="fr-FR" sz="2400" dirty="0"/>
              <a:t>Un contenu ou une fonction qui a un impact sur d’autres objets de contenu ou composants fonctionnels</a:t>
            </a:r>
          </a:p>
          <a:p>
            <a:pPr marL="457200" indent="-457200">
              <a:buFont typeface="+mj-lt"/>
              <a:buAutoNum type="arabicPeriod"/>
            </a:pPr>
            <a:r>
              <a:rPr lang="fr-CA" altLang="fr-FR" sz="2400" dirty="0"/>
              <a:t>Un contenu ou une fonction qui a un large impact sur une application (ex., une extension majeure de la fonctionnalité, une amélioration significative ou une réduction du contenu, un changement majeur requis dans la navigation)</a:t>
            </a:r>
          </a:p>
          <a:p>
            <a:pPr marL="457200" indent="-457200">
              <a:buFont typeface="+mj-lt"/>
              <a:buAutoNum type="arabicPeriod"/>
            </a:pPr>
            <a:r>
              <a:rPr lang="fr-CA" altLang="fr-FR" sz="2400" dirty="0"/>
              <a:t>Un changement majeur de conception (ex., un changement de conception d’interface ou d’approche de navigation)</a:t>
            </a:r>
          </a:p>
          <a:p>
            <a:pPr marL="457200" indent="-457200">
              <a:buFont typeface="+mj-lt"/>
              <a:buAutoNum type="arabicPeriod"/>
            </a:pPr>
            <a:endParaRPr lang="fr-CA" altLang="fr-FR" sz="2400" dirty="0"/>
          </a:p>
        </p:txBody>
      </p:sp>
      <p:sp>
        <p:nvSpPr>
          <p:cNvPr id="2560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24</a:t>
            </a:fld>
            <a:endParaRPr lang="en-US" altLang="en-US"/>
          </a:p>
        </p:txBody>
      </p:sp>
      <p:sp>
        <p:nvSpPr>
          <p:cNvPr id="25604" name="Rectangle 2"/>
          <p:cNvSpPr>
            <a:spLocks noChangeArrowheads="1"/>
          </p:cNvSpPr>
          <p:nvPr>
            <p:custDataLst>
              <p:tags r:id="rId4"/>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5"/>
            </p:custDataLst>
          </p:nvPr>
        </p:nvSpPr>
        <p:spPr bwMode="auto">
          <a:xfrm>
            <a:off x="228600" y="1066800"/>
            <a:ext cx="8229600" cy="509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Tree>
    <p:extLst>
      <p:ext uri="{BB962C8B-B14F-4D97-AF65-F5344CB8AC3E}">
        <p14:creationId xmlns:p14="http://schemas.microsoft.com/office/powerpoint/2010/main" val="1997354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fontScale="90000"/>
          </a:bodyPr>
          <a:lstStyle/>
          <a:p>
            <a:r>
              <a:rPr lang="fr-CA" altLang="fr-FR" dirty="0"/>
              <a:t>Changement agile pour les applications Web ou mobiles</a:t>
            </a:r>
            <a:endParaRPr lang="en-US" altLang="fr-FR" dirty="0"/>
          </a:p>
        </p:txBody>
      </p:sp>
      <p:sp>
        <p:nvSpPr>
          <p:cNvPr id="25603" name="Espace réservé du numéro de diapositive 2"/>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25</a:t>
            </a:fld>
            <a:endParaRPr lang="en-US" altLang="en-US"/>
          </a:p>
        </p:txBody>
      </p:sp>
      <p:sp>
        <p:nvSpPr>
          <p:cNvPr id="25604" name="Rectangle 2"/>
          <p:cNvSpPr>
            <a:spLocks noChangeArrowheads="1"/>
          </p:cNvSpPr>
          <p:nvPr>
            <p:custDataLst>
              <p:tags r:id="rId3"/>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4"/>
            </p:custDataLst>
          </p:nvPr>
        </p:nvSpPr>
        <p:spPr bwMode="auto">
          <a:xfrm>
            <a:off x="228600" y="1066800"/>
            <a:ext cx="8229600" cy="509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pic>
        <p:nvPicPr>
          <p:cNvPr id="9" name="Picture 10" descr="A process diagram for agile change management. ">
            <a:extLst>
              <a:ext uri="{FF2B5EF4-FFF2-40B4-BE49-F238E27FC236}">
                <a16:creationId xmlns:a16="http://schemas.microsoft.com/office/drawing/2014/main" id="{C8ACCEC0-C205-4DD0-BECE-6E755E64BDC2}"/>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1439652" y="1418385"/>
            <a:ext cx="5868652" cy="5303090"/>
          </a:xfrm>
          <a:prstGeom prst="rect">
            <a:avLst/>
          </a:prstGeom>
        </p:spPr>
      </p:pic>
    </p:spTree>
    <p:extLst>
      <p:ext uri="{BB962C8B-B14F-4D97-AF65-F5344CB8AC3E}">
        <p14:creationId xmlns:p14="http://schemas.microsoft.com/office/powerpoint/2010/main" val="3457217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a:bodyPr>
          <a:lstStyle/>
          <a:p>
            <a:r>
              <a:rPr lang="fr-CA" altLang="fr-FR" dirty="0"/>
              <a:t>Meilleures pratiques SCM</a:t>
            </a:r>
            <a:endParaRPr lang="en-US" altLang="fr-FR" dirty="0"/>
          </a:p>
        </p:txBody>
      </p:sp>
      <p:sp>
        <p:nvSpPr>
          <p:cNvPr id="2" name="Espace réservé du contenu 1">
            <a:extLst>
              <a:ext uri="{FF2B5EF4-FFF2-40B4-BE49-F238E27FC236}">
                <a16:creationId xmlns:a16="http://schemas.microsoft.com/office/drawing/2014/main" id="{C51CFA5F-5896-4607-99D4-9EEC7921C1D7}"/>
              </a:ext>
            </a:extLst>
          </p:cNvPr>
          <p:cNvSpPr>
            <a:spLocks noGrp="1"/>
          </p:cNvSpPr>
          <p:nvPr>
            <p:ph idx="1"/>
            <p:custDataLst>
              <p:tags r:id="rId2"/>
            </p:custDataLst>
          </p:nvPr>
        </p:nvSpPr>
        <p:spPr>
          <a:xfrm>
            <a:off x="228600" y="1403874"/>
            <a:ext cx="8686800" cy="3357274"/>
          </a:xfrm>
        </p:spPr>
        <p:txBody>
          <a:bodyPr>
            <a:normAutofit/>
          </a:bodyPr>
          <a:lstStyle/>
          <a:p>
            <a:r>
              <a:rPr lang="fr-CA" altLang="fr-FR" dirty="0"/>
              <a:t>Garder le nombre de variantes de code petit</a:t>
            </a:r>
          </a:p>
          <a:p>
            <a:r>
              <a:rPr lang="fr-CA" altLang="fr-FR" dirty="0"/>
              <a:t>Testez tôt et souvent</a:t>
            </a:r>
          </a:p>
          <a:p>
            <a:r>
              <a:rPr lang="fr-CA" altLang="fr-FR" dirty="0"/>
              <a:t>Intégrez tôt et souvent</a:t>
            </a:r>
          </a:p>
          <a:p>
            <a:r>
              <a:rPr lang="fr-CA" altLang="fr-FR" dirty="0"/>
              <a:t>Utilisez des outils pour automatiser les tests, la création et l’intégration du code</a:t>
            </a:r>
          </a:p>
        </p:txBody>
      </p:sp>
      <p:sp>
        <p:nvSpPr>
          <p:cNvPr id="2560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26</a:t>
            </a:fld>
            <a:endParaRPr lang="en-US" altLang="en-US"/>
          </a:p>
        </p:txBody>
      </p:sp>
      <p:sp>
        <p:nvSpPr>
          <p:cNvPr id="25604" name="Rectangle 2"/>
          <p:cNvSpPr>
            <a:spLocks noChangeArrowheads="1"/>
          </p:cNvSpPr>
          <p:nvPr>
            <p:custDataLst>
              <p:tags r:id="rId4"/>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5"/>
            </p:custDataLst>
          </p:nvPr>
        </p:nvSpPr>
        <p:spPr bwMode="auto">
          <a:xfrm>
            <a:off x="228600" y="10668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Tree>
    <p:extLst>
      <p:ext uri="{BB962C8B-B14F-4D97-AF65-F5344CB8AC3E}">
        <p14:creationId xmlns:p14="http://schemas.microsoft.com/office/powerpoint/2010/main" val="842039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fontScale="90000"/>
          </a:bodyPr>
          <a:lstStyle/>
          <a:p>
            <a:r>
              <a:rPr lang="fr-CA" altLang="fr-FR" dirty="0"/>
              <a:t>Gestion de configuration vs Gestion de changement</a:t>
            </a:r>
            <a:endParaRPr lang="en-US" altLang="fr-FR" dirty="0"/>
          </a:p>
        </p:txBody>
      </p:sp>
      <p:sp>
        <p:nvSpPr>
          <p:cNvPr id="2" name="Espace réservé du contenu 1">
            <a:extLst>
              <a:ext uri="{FF2B5EF4-FFF2-40B4-BE49-F238E27FC236}">
                <a16:creationId xmlns:a16="http://schemas.microsoft.com/office/drawing/2014/main" id="{C51CFA5F-5896-4607-99D4-9EEC7921C1D7}"/>
              </a:ext>
            </a:extLst>
          </p:cNvPr>
          <p:cNvSpPr>
            <a:spLocks noGrp="1"/>
          </p:cNvSpPr>
          <p:nvPr>
            <p:ph idx="1"/>
            <p:custDataLst>
              <p:tags r:id="rId2"/>
            </p:custDataLst>
          </p:nvPr>
        </p:nvSpPr>
        <p:spPr>
          <a:xfrm>
            <a:off x="228600" y="1403874"/>
            <a:ext cx="8686800" cy="5049462"/>
          </a:xfrm>
        </p:spPr>
        <p:txBody>
          <a:bodyPr>
            <a:normAutofit fontScale="55000" lnSpcReduction="20000"/>
          </a:bodyPr>
          <a:lstStyle/>
          <a:p>
            <a:r>
              <a:rPr lang="fr-CA" altLang="fr-FR" sz="3600" dirty="0"/>
              <a:t>La gestion de la configuration </a:t>
            </a:r>
            <a:r>
              <a:rPr lang="fr-CA" altLang="fr-FR" sz="3600" dirty="0" err="1"/>
              <a:t>fait-elle</a:t>
            </a:r>
            <a:r>
              <a:rPr lang="fr-CA" altLang="fr-FR" sz="3600" dirty="0"/>
              <a:t> partie de la gestion des changements? Ou est-ce l’inverse?</a:t>
            </a:r>
          </a:p>
          <a:p>
            <a:r>
              <a:rPr lang="fr-CA" altLang="fr-FR" sz="3600" dirty="0"/>
              <a:t>Définition des mots (dictionary.com)</a:t>
            </a:r>
          </a:p>
          <a:p>
            <a:pPr marL="914400" lvl="1" indent="-457200"/>
            <a:r>
              <a:rPr lang="en-CA" altLang="fr-FR" sz="3200" dirty="0"/>
              <a:t>Configuration</a:t>
            </a:r>
          </a:p>
          <a:p>
            <a:pPr marL="857250" lvl="2" indent="0">
              <a:buNone/>
            </a:pPr>
            <a:r>
              <a:rPr lang="en-US" altLang="fr-FR" sz="3200" dirty="0"/>
              <a:t>“</a:t>
            </a:r>
            <a:r>
              <a:rPr lang="en-CA" altLang="fr-FR" sz="3200" dirty="0"/>
              <a:t>the relative disposition or arrangement of the parts or elements of a thing.”</a:t>
            </a:r>
          </a:p>
          <a:p>
            <a:pPr marL="857250" lvl="2" indent="0">
              <a:buNone/>
            </a:pPr>
            <a:r>
              <a:rPr lang="fr-CA" altLang="fr-FR" sz="3200" dirty="0"/>
              <a:t>Traduction:  la disposition ou l’arrangement relatif des parties ou éléments d'une chose.</a:t>
            </a:r>
          </a:p>
          <a:p>
            <a:pPr marL="914400" lvl="1" indent="-457200"/>
            <a:r>
              <a:rPr lang="fr-CA" altLang="fr-FR" sz="3200" dirty="0"/>
              <a:t>Change</a:t>
            </a:r>
            <a:r>
              <a:rPr lang="en-US" altLang="fr-FR" sz="3200" dirty="0"/>
              <a:t> (</a:t>
            </a:r>
            <a:r>
              <a:rPr lang="fr-CA" altLang="fr-FR" sz="3200" dirty="0"/>
              <a:t>changement</a:t>
            </a:r>
            <a:r>
              <a:rPr lang="en-US" altLang="fr-FR" sz="3200" dirty="0"/>
              <a:t>)</a:t>
            </a:r>
          </a:p>
          <a:p>
            <a:pPr marL="857250" lvl="2" indent="0">
              <a:buNone/>
            </a:pPr>
            <a:r>
              <a:rPr lang="en-CA" altLang="fr-FR" sz="3200" dirty="0"/>
              <a:t>“to make the form, nature, content, future course, etc., of (something) different from what it is or from what it would be if left alone.”</a:t>
            </a:r>
          </a:p>
          <a:p>
            <a:pPr marL="857250" lvl="2" indent="0">
              <a:buNone/>
            </a:pPr>
            <a:r>
              <a:rPr lang="fr-CA" altLang="fr-FR" sz="3200" dirty="0"/>
              <a:t>Traduction</a:t>
            </a:r>
            <a:r>
              <a:rPr lang="en-CA" altLang="fr-FR" sz="3200" dirty="0"/>
              <a:t>: </a:t>
            </a:r>
            <a:r>
              <a:rPr lang="fr-CA" altLang="fr-FR" sz="3200" dirty="0"/>
              <a:t>rendre la forme, la nature, le contenu, le cours futur, etc., de (quelque chose) différent de ce qu'il est ou de ce qu’il serait s'il était laissé seul.</a:t>
            </a:r>
          </a:p>
          <a:p>
            <a:pPr marL="514350" indent="-457200"/>
            <a:r>
              <a:rPr lang="fr-CA" altLang="fr-FR" sz="3600" dirty="0"/>
              <a:t>Exemple:</a:t>
            </a:r>
          </a:p>
          <a:p>
            <a:pPr marL="914400" lvl="1" indent="-457200"/>
            <a:r>
              <a:rPr lang="fr-CA" altLang="fr-FR" sz="3200" dirty="0"/>
              <a:t>Une machine est constituée de composants ou de pièces. Chaque pièce est disposée dans une configuration spécifique pour rendre la machine entière</a:t>
            </a:r>
          </a:p>
          <a:p>
            <a:pPr marL="914400" lvl="1" indent="-457200"/>
            <a:r>
              <a:rPr lang="fr-CA" altLang="fr-FR" sz="3200" dirty="0"/>
              <a:t>La configuration signifie donc l’agencement des pièces tandis que le changement signifie la modification des pièces ou de l’ensemble de la machine</a:t>
            </a:r>
          </a:p>
          <a:p>
            <a:pPr marL="857250" lvl="2" indent="0">
              <a:buNone/>
            </a:pPr>
            <a:r>
              <a:rPr lang="fr-CA" altLang="fr-FR" sz="3200" i="1" dirty="0"/>
              <a:t>Au départ, une configuration (arrangement) est créée. Plus tard, cette configuration peut être modifiée.</a:t>
            </a:r>
          </a:p>
          <a:p>
            <a:pPr marL="914400" lvl="1" indent="-457200"/>
            <a:endParaRPr lang="en-CA" altLang="fr-FR" dirty="0"/>
          </a:p>
        </p:txBody>
      </p:sp>
      <p:sp>
        <p:nvSpPr>
          <p:cNvPr id="2560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27</a:t>
            </a:fld>
            <a:endParaRPr lang="en-US" altLang="en-US"/>
          </a:p>
        </p:txBody>
      </p:sp>
      <p:sp>
        <p:nvSpPr>
          <p:cNvPr id="25604" name="Rectangle 2"/>
          <p:cNvSpPr>
            <a:spLocks noChangeArrowheads="1"/>
          </p:cNvSpPr>
          <p:nvPr>
            <p:custDataLst>
              <p:tags r:id="rId4"/>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5"/>
            </p:custDataLst>
          </p:nvPr>
        </p:nvSpPr>
        <p:spPr bwMode="auto">
          <a:xfrm>
            <a:off x="228600" y="10668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
        <p:nvSpPr>
          <p:cNvPr id="4" name="ZoneTexte 3">
            <a:extLst>
              <a:ext uri="{FF2B5EF4-FFF2-40B4-BE49-F238E27FC236}">
                <a16:creationId xmlns:a16="http://schemas.microsoft.com/office/drawing/2014/main" id="{ABD36E46-A18F-49DB-B5D4-5D7A7086C955}"/>
              </a:ext>
            </a:extLst>
          </p:cNvPr>
          <p:cNvSpPr txBox="1"/>
          <p:nvPr>
            <p:custDataLst>
              <p:tags r:id="rId6"/>
            </p:custDataLst>
          </p:nvPr>
        </p:nvSpPr>
        <p:spPr>
          <a:xfrm>
            <a:off x="225630" y="6393134"/>
            <a:ext cx="8549135" cy="276999"/>
          </a:xfrm>
          <a:prstGeom prst="rect">
            <a:avLst/>
          </a:prstGeom>
          <a:noFill/>
        </p:spPr>
        <p:txBody>
          <a:bodyPr wrap="none" rtlCol="0">
            <a:spAutoFit/>
          </a:bodyPr>
          <a:lstStyle/>
          <a:p>
            <a:r>
              <a:rPr lang="fr-CA" sz="1200" dirty="0"/>
              <a:t>Source: https://www.pmbypm.com/difference-between-configuration-management-vs-change-management/#.XKc5QetKi3U</a:t>
            </a:r>
          </a:p>
        </p:txBody>
      </p:sp>
    </p:spTree>
    <p:extLst>
      <p:ext uri="{BB962C8B-B14F-4D97-AF65-F5344CB8AC3E}">
        <p14:creationId xmlns:p14="http://schemas.microsoft.com/office/powerpoint/2010/main" val="2173769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a:bodyPr>
          <a:lstStyle/>
          <a:p>
            <a:r>
              <a:rPr lang="fr-CA" altLang="fr-FR" dirty="0"/>
              <a:t>Trois différences principales</a:t>
            </a:r>
            <a:endParaRPr lang="en-US" altLang="fr-FR" dirty="0"/>
          </a:p>
        </p:txBody>
      </p:sp>
      <p:sp>
        <p:nvSpPr>
          <p:cNvPr id="2" name="Espace réservé du contenu 1">
            <a:extLst>
              <a:ext uri="{FF2B5EF4-FFF2-40B4-BE49-F238E27FC236}">
                <a16:creationId xmlns:a16="http://schemas.microsoft.com/office/drawing/2014/main" id="{C51CFA5F-5896-4607-99D4-9EEC7921C1D7}"/>
              </a:ext>
            </a:extLst>
          </p:cNvPr>
          <p:cNvSpPr>
            <a:spLocks noGrp="1"/>
          </p:cNvSpPr>
          <p:nvPr>
            <p:ph idx="1"/>
            <p:custDataLst>
              <p:tags r:id="rId2"/>
            </p:custDataLst>
          </p:nvPr>
        </p:nvSpPr>
        <p:spPr>
          <a:xfrm>
            <a:off x="228600" y="1403874"/>
            <a:ext cx="8686800" cy="4876800"/>
          </a:xfrm>
        </p:spPr>
        <p:txBody>
          <a:bodyPr>
            <a:normAutofit fontScale="92500"/>
          </a:bodyPr>
          <a:lstStyle/>
          <a:p>
            <a:pPr marL="571500" indent="-514350">
              <a:buFont typeface="+mj-lt"/>
              <a:buAutoNum type="arabicPeriod"/>
            </a:pPr>
            <a:r>
              <a:rPr lang="fr-CA" altLang="fr-FR" sz="2600" dirty="0"/>
              <a:t>La gestion de configuration traite de l’identification, de la maintenance, des rapports d’état et de la vérification des éléments configurables, tandis que la gestion de changement traite de l’identification, de l’analyse d’impact, de la documentation et de l’approbation ou du rejet des demandes de changement</a:t>
            </a:r>
          </a:p>
          <a:p>
            <a:pPr marL="571500" indent="-514350">
              <a:buFont typeface="+mj-lt"/>
              <a:buAutoNum type="arabicPeriod"/>
            </a:pPr>
            <a:r>
              <a:rPr lang="fr-CA" altLang="fr-FR" sz="2600" dirty="0"/>
              <a:t>Tous les éléments configurables sont créés avant de pouvoir être modifiés. Une fois créés, il n’est pas nécessaire que tous les éléments configurables soient modifiés</a:t>
            </a:r>
          </a:p>
          <a:p>
            <a:pPr marL="571500" indent="-514350">
              <a:buFont typeface="+mj-lt"/>
              <a:buAutoNum type="arabicPeriod"/>
            </a:pPr>
            <a:r>
              <a:rPr lang="fr-CA" altLang="fr-FR" sz="2600" dirty="0"/>
              <a:t>Les changements apportés à certains des éléments configurables peuvent ne pas suivre un processus formel de gestion de changement</a:t>
            </a:r>
          </a:p>
          <a:p>
            <a:pPr marL="914400" lvl="1" indent="-457200"/>
            <a:endParaRPr lang="en-CA" altLang="fr-FR" dirty="0"/>
          </a:p>
        </p:txBody>
      </p:sp>
      <p:sp>
        <p:nvSpPr>
          <p:cNvPr id="2560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28</a:t>
            </a:fld>
            <a:endParaRPr lang="en-US" altLang="en-US"/>
          </a:p>
        </p:txBody>
      </p:sp>
      <p:sp>
        <p:nvSpPr>
          <p:cNvPr id="25604" name="Rectangle 2"/>
          <p:cNvSpPr>
            <a:spLocks noChangeArrowheads="1"/>
          </p:cNvSpPr>
          <p:nvPr>
            <p:custDataLst>
              <p:tags r:id="rId4"/>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5"/>
            </p:custDataLst>
          </p:nvPr>
        </p:nvSpPr>
        <p:spPr bwMode="auto">
          <a:xfrm>
            <a:off x="228600" y="10668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
        <p:nvSpPr>
          <p:cNvPr id="7" name="ZoneTexte 6">
            <a:extLst>
              <a:ext uri="{FF2B5EF4-FFF2-40B4-BE49-F238E27FC236}">
                <a16:creationId xmlns:a16="http://schemas.microsoft.com/office/drawing/2014/main" id="{1694DCC1-95C4-4E23-B538-BE15BC5CACC8}"/>
              </a:ext>
            </a:extLst>
          </p:cNvPr>
          <p:cNvSpPr txBox="1"/>
          <p:nvPr>
            <p:custDataLst>
              <p:tags r:id="rId6"/>
            </p:custDataLst>
          </p:nvPr>
        </p:nvSpPr>
        <p:spPr>
          <a:xfrm>
            <a:off x="228600" y="6317264"/>
            <a:ext cx="8549135" cy="276999"/>
          </a:xfrm>
          <a:prstGeom prst="rect">
            <a:avLst/>
          </a:prstGeom>
          <a:noFill/>
        </p:spPr>
        <p:txBody>
          <a:bodyPr wrap="none" rtlCol="0">
            <a:spAutoFit/>
          </a:bodyPr>
          <a:lstStyle/>
          <a:p>
            <a:r>
              <a:rPr lang="fr-CA" sz="1200" dirty="0"/>
              <a:t>Source: https://www.pmbypm.com/difference-between-configuration-management-vs-change-management/#.XKc5QetKi3U</a:t>
            </a:r>
          </a:p>
        </p:txBody>
      </p:sp>
    </p:spTree>
    <p:extLst>
      <p:ext uri="{BB962C8B-B14F-4D97-AF65-F5344CB8AC3E}">
        <p14:creationId xmlns:p14="http://schemas.microsoft.com/office/powerpoint/2010/main" val="649709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custDataLst>
              <p:tags r:id="rId1"/>
            </p:custDataLst>
          </p:nvPr>
        </p:nvSpPr>
        <p:spPr/>
        <p:txBody>
          <a:bodyPr>
            <a:normAutofit/>
          </a:bodyPr>
          <a:lstStyle/>
          <a:p>
            <a:r>
              <a:rPr lang="fr-CA" altLang="fr-FR" dirty="0"/>
              <a:t>Exemple d’outils</a:t>
            </a:r>
            <a:endParaRPr lang="en-US" altLang="fr-FR" dirty="0"/>
          </a:p>
        </p:txBody>
      </p:sp>
      <p:sp>
        <p:nvSpPr>
          <p:cNvPr id="2" name="Espace réservé du contenu 1">
            <a:extLst>
              <a:ext uri="{FF2B5EF4-FFF2-40B4-BE49-F238E27FC236}">
                <a16:creationId xmlns:a16="http://schemas.microsoft.com/office/drawing/2014/main" id="{A41B8A88-C9FD-4091-A506-079007569B46}"/>
              </a:ext>
            </a:extLst>
          </p:cNvPr>
          <p:cNvSpPr>
            <a:spLocks noGrp="1"/>
          </p:cNvSpPr>
          <p:nvPr>
            <p:ph idx="1"/>
            <p:custDataLst>
              <p:tags r:id="rId2"/>
            </p:custDataLst>
          </p:nvPr>
        </p:nvSpPr>
        <p:spPr/>
        <p:txBody>
          <a:bodyPr>
            <a:normAutofit/>
          </a:bodyPr>
          <a:lstStyle/>
          <a:p>
            <a:r>
              <a:rPr lang="fr-CA" altLang="fr-FR" sz="2400" dirty="0"/>
              <a:t>Quelques outils utilisés dans l’étape de déploiement dans l’écosystème des DevOps</a:t>
            </a:r>
          </a:p>
          <a:p>
            <a:pPr lvl="1"/>
            <a:r>
              <a:rPr lang="fr-CA" altLang="fr-FR" sz="2000" dirty="0"/>
              <a:t>Ansible</a:t>
            </a:r>
          </a:p>
          <a:p>
            <a:pPr lvl="1"/>
            <a:r>
              <a:rPr lang="fr-CA" sz="2000" dirty="0" err="1"/>
              <a:t>CFEngine</a:t>
            </a:r>
            <a:endParaRPr lang="fr-CA" sz="2000" dirty="0"/>
          </a:p>
          <a:p>
            <a:pPr lvl="1"/>
            <a:r>
              <a:rPr lang="fr-CA" sz="2000" dirty="0"/>
              <a:t>Chef</a:t>
            </a:r>
          </a:p>
          <a:p>
            <a:pPr lvl="1"/>
            <a:r>
              <a:rPr lang="fr-CA" sz="2000" dirty="0" err="1"/>
              <a:t>Puppet</a:t>
            </a:r>
            <a:endParaRPr lang="fr-CA" sz="2000" dirty="0"/>
          </a:p>
          <a:p>
            <a:pPr lvl="1"/>
            <a:r>
              <a:rPr lang="fr-CA" sz="2000" dirty="0"/>
              <a:t>Salt</a:t>
            </a:r>
          </a:p>
          <a:p>
            <a:r>
              <a:rPr lang="fr-CA" altLang="fr-FR" sz="2400" dirty="0"/>
              <a:t>Ils peuvent également être utilisés pour des stratégies de déploiement continu en distribuant automatiquement les changements</a:t>
            </a:r>
          </a:p>
        </p:txBody>
      </p:sp>
      <p:sp>
        <p:nvSpPr>
          <p:cNvPr id="31747"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E3D3F4C-82DA-4082-AC5A-AFBDE7399A9C}" type="slidenum">
              <a:rPr lang="en-US" altLang="en-US" smtClean="0"/>
              <a:pPr/>
              <a:t>29</a:t>
            </a:fld>
            <a:endParaRPr lang="en-US" altLang="en-US"/>
          </a:p>
        </p:txBody>
      </p:sp>
      <p:sp>
        <p:nvSpPr>
          <p:cNvPr id="31749" name="Rectangle 3"/>
          <p:cNvSpPr>
            <a:spLocks noChangeArrowheads="1"/>
          </p:cNvSpPr>
          <p:nvPr>
            <p:custDataLst>
              <p:tags r:id="rId4"/>
            </p:custDataLst>
          </p:nvPr>
        </p:nvSpPr>
        <p:spPr bwMode="auto">
          <a:xfrm>
            <a:off x="381000" y="1219200"/>
            <a:ext cx="8229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pic>
        <p:nvPicPr>
          <p:cNvPr id="7" name="Image 6">
            <a:extLst>
              <a:ext uri="{FF2B5EF4-FFF2-40B4-BE49-F238E27FC236}">
                <a16:creationId xmlns:a16="http://schemas.microsoft.com/office/drawing/2014/main" id="{CAD3F091-6857-4087-8E83-E73D56B91827}"/>
              </a:ext>
            </a:extLst>
          </p:cNvPr>
          <p:cNvPicPr>
            <a:picLocks noChangeAspect="1"/>
          </p:cNvPicPr>
          <p:nvPr>
            <p:custDataLst>
              <p:tags r:id="rId5"/>
            </p:custDataLst>
          </p:nvPr>
        </p:nvPicPr>
        <p:blipFill>
          <a:blip r:embed="rId7">
            <a:extLst>
              <a:ext uri="{28A0092B-C50C-407E-A947-70E740481C1C}">
                <a14:useLocalDpi xmlns:a14="http://schemas.microsoft.com/office/drawing/2010/main" val="0"/>
              </a:ext>
            </a:extLst>
          </a:blip>
          <a:stretch>
            <a:fillRect/>
          </a:stretch>
        </p:blipFill>
        <p:spPr>
          <a:xfrm>
            <a:off x="5976156" y="4818722"/>
            <a:ext cx="1941637" cy="1902753"/>
          </a:xfrm>
          <a:prstGeom prst="rect">
            <a:avLst/>
          </a:prstGeom>
        </p:spPr>
      </p:pic>
    </p:spTree>
    <p:extLst>
      <p:ext uri="{BB962C8B-B14F-4D97-AF65-F5344CB8AC3E}">
        <p14:creationId xmlns:p14="http://schemas.microsoft.com/office/powerpoint/2010/main" val="213357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custDataLst>
              <p:tags r:id="rId1"/>
            </p:custDataLst>
          </p:nvPr>
        </p:nvSpPr>
        <p:spPr>
          <a:xfrm>
            <a:off x="228600" y="76200"/>
            <a:ext cx="8159824" cy="1143000"/>
          </a:xfrm>
        </p:spPr>
        <p:txBody>
          <a:bodyPr>
            <a:normAutofit fontScale="90000"/>
          </a:bodyPr>
          <a:lstStyle/>
          <a:p>
            <a:r>
              <a:rPr lang="fr-CA" dirty="0"/>
              <a:t>1</a:t>
            </a:r>
            <a:r>
              <a:rPr lang="fr-CA" baseline="30000" dirty="0"/>
              <a:t>re</a:t>
            </a:r>
            <a:r>
              <a:rPr lang="fr-CA" dirty="0"/>
              <a:t> loi  de l’ingénierie des systèmes</a:t>
            </a:r>
            <a:endParaRPr lang="en-US" altLang="fr-FR" dirty="0"/>
          </a:p>
        </p:txBody>
      </p:sp>
      <p:sp>
        <p:nvSpPr>
          <p:cNvPr id="9" name="Espace réservé du contenu 8">
            <a:extLst>
              <a:ext uri="{FF2B5EF4-FFF2-40B4-BE49-F238E27FC236}">
                <a16:creationId xmlns:a16="http://schemas.microsoft.com/office/drawing/2014/main" id="{57836DFE-40CD-4F18-9CB6-5AB65D0C0B15}"/>
              </a:ext>
            </a:extLst>
          </p:cNvPr>
          <p:cNvSpPr>
            <a:spLocks noGrp="1"/>
          </p:cNvSpPr>
          <p:nvPr>
            <p:ph idx="1"/>
            <p:custDataLst>
              <p:tags r:id="rId2"/>
            </p:custDataLst>
          </p:nvPr>
        </p:nvSpPr>
        <p:spPr/>
        <p:txBody>
          <a:bodyPr/>
          <a:lstStyle/>
          <a:p>
            <a:pPr marL="57150" indent="0" algn="ctr">
              <a:buNone/>
            </a:pPr>
            <a:r>
              <a:rPr lang="fr-CA" dirty="0"/>
              <a:t>« </a:t>
            </a:r>
            <a:r>
              <a:rPr lang="fr-FR" dirty="0"/>
              <a:t> </a:t>
            </a:r>
            <a:r>
              <a:rPr lang="fr-FR" i="1" dirty="0"/>
              <a:t>Peu importe, où vous en êtes dans le cycle de vie du système, le système va changer, et le désir de le changer persistera tout au long du cycle de vie</a:t>
            </a:r>
            <a:r>
              <a:rPr lang="fr-FR" dirty="0"/>
              <a:t>. »</a:t>
            </a:r>
          </a:p>
          <a:p>
            <a:pPr marL="57150" indent="0" algn="ctr">
              <a:buNone/>
            </a:pPr>
            <a:endParaRPr lang="fr-CA" dirty="0"/>
          </a:p>
          <a:p>
            <a:pPr marL="57150" indent="0" algn="ctr">
              <a:buNone/>
            </a:pPr>
            <a:r>
              <a:rPr lang="fr-CA" dirty="0"/>
              <a:t>« </a:t>
            </a:r>
            <a:r>
              <a:rPr lang="en-US" i="1" dirty="0"/>
              <a:t>No matter where you are in the system life cycle, the system will change, and the desire to change it will persist throughout the life cycle.</a:t>
            </a:r>
            <a:r>
              <a:rPr lang="en-US" dirty="0"/>
              <a:t> </a:t>
            </a:r>
            <a:r>
              <a:rPr lang="fr-CA" dirty="0"/>
              <a:t>» </a:t>
            </a:r>
          </a:p>
          <a:p>
            <a:pPr marL="457200" lvl="1" indent="0" algn="r">
              <a:buNone/>
            </a:pPr>
            <a:r>
              <a:rPr lang="fr-CA" dirty="0" err="1"/>
              <a:t>Bersoff</a:t>
            </a:r>
            <a:r>
              <a:rPr lang="fr-CA" dirty="0"/>
              <a:t> et al., 1980</a:t>
            </a:r>
          </a:p>
          <a:p>
            <a:pPr marL="0" indent="0">
              <a:buNone/>
            </a:pPr>
            <a:endParaRPr lang="fr-CA" dirty="0"/>
          </a:p>
        </p:txBody>
      </p:sp>
      <p:sp>
        <p:nvSpPr>
          <p:cNvPr id="2048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A072F7E-C5A9-451B-9C66-CA1183A9918E}" type="slidenum">
              <a:rPr lang="en-US" altLang="en-US" smtClean="0"/>
              <a:pPr/>
              <a:t>3</a:t>
            </a:fld>
            <a:endParaRPr lang="en-US" altLang="en-US"/>
          </a:p>
        </p:txBody>
      </p:sp>
      <p:sp>
        <p:nvSpPr>
          <p:cNvPr id="183299" name="Rectangle 3"/>
          <p:cNvSpPr>
            <a:spLocks noChangeArrowheads="1"/>
          </p:cNvSpPr>
          <p:nvPr>
            <p:custDataLst>
              <p:tags r:id="rId4"/>
            </p:custDataLst>
          </p:nvPr>
        </p:nvSpPr>
        <p:spPr bwMode="auto">
          <a:xfrm>
            <a:off x="304800" y="762000"/>
            <a:ext cx="8229600" cy="4876800"/>
          </a:xfrm>
          <a:prstGeom prst="rect">
            <a:avLst/>
          </a:prstGeom>
          <a:noFill/>
          <a:ln w="9525">
            <a:noFill/>
            <a:miter lim="800000"/>
            <a:headEnd/>
            <a:tailEnd/>
          </a:ln>
          <a:effectLst/>
        </p:spPr>
        <p:txBody>
          <a:bodyPr/>
          <a:lstStyle/>
          <a:p>
            <a:pPr marL="342900" indent="-342900">
              <a:spcBef>
                <a:spcPct val="20000"/>
              </a:spcBef>
              <a:buClr>
                <a:schemeClr val="tx2"/>
              </a:buClr>
              <a:buSzPct val="70000"/>
              <a:buFont typeface="Wingdings" pitchFamily="2" charset="2"/>
              <a:buChar char="l"/>
              <a:defRPr/>
            </a:pPr>
            <a:endParaRPr lang="fr-CA" sz="2000" dirty="0"/>
          </a:p>
        </p:txBody>
      </p:sp>
      <p:pic>
        <p:nvPicPr>
          <p:cNvPr id="2" name="Image 1">
            <a:extLst>
              <a:ext uri="{FF2B5EF4-FFF2-40B4-BE49-F238E27FC236}">
                <a16:creationId xmlns:a16="http://schemas.microsoft.com/office/drawing/2014/main" id="{D7A155F8-F094-4104-BD76-FB13FBF57BCD}"/>
              </a:ext>
            </a:extLst>
          </p:cNvPr>
          <p:cNvPicPr>
            <a:picLocks noChangeAspect="1"/>
          </p:cNvPicPr>
          <p:nvPr>
            <p:custDataLst>
              <p:tags r:id="rId5"/>
            </p:custDataLst>
          </p:nvPr>
        </p:nvPicPr>
        <p:blipFill>
          <a:blip r:embed="rId7">
            <a:clrChange>
              <a:clrFrom>
                <a:srgbClr val="000000"/>
              </a:clrFrom>
              <a:clrTo>
                <a:srgbClr val="000000">
                  <a:alpha val="0"/>
                </a:srgbClr>
              </a:clrTo>
            </a:clrChange>
          </a:blip>
          <a:stretch>
            <a:fillRect/>
          </a:stretch>
        </p:blipFill>
        <p:spPr>
          <a:xfrm>
            <a:off x="4644008" y="5080763"/>
            <a:ext cx="1640712" cy="164071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custDataLst>
              <p:tags r:id="rId1"/>
            </p:custDataLst>
          </p:nvPr>
        </p:nvSpPr>
        <p:spPr/>
        <p:txBody>
          <a:bodyPr>
            <a:normAutofit/>
          </a:bodyPr>
          <a:lstStyle/>
          <a:p>
            <a:r>
              <a:rPr lang="fr-CA" altLang="fr-FR" dirty="0"/>
              <a:t>Exemples d’outils</a:t>
            </a:r>
            <a:endParaRPr lang="en-US" altLang="fr-FR" dirty="0"/>
          </a:p>
        </p:txBody>
      </p:sp>
      <p:sp>
        <p:nvSpPr>
          <p:cNvPr id="2" name="Espace réservé du contenu 1">
            <a:extLst>
              <a:ext uri="{FF2B5EF4-FFF2-40B4-BE49-F238E27FC236}">
                <a16:creationId xmlns:a16="http://schemas.microsoft.com/office/drawing/2014/main" id="{A41B8A88-C9FD-4091-A506-079007569B46}"/>
              </a:ext>
            </a:extLst>
          </p:cNvPr>
          <p:cNvSpPr>
            <a:spLocks noGrp="1"/>
          </p:cNvSpPr>
          <p:nvPr>
            <p:ph idx="1"/>
            <p:custDataLst>
              <p:tags r:id="rId2"/>
            </p:custDataLst>
          </p:nvPr>
        </p:nvSpPr>
        <p:spPr/>
        <p:txBody>
          <a:bodyPr>
            <a:normAutofit/>
          </a:bodyPr>
          <a:lstStyle/>
          <a:p>
            <a:r>
              <a:rPr lang="fr-CA" altLang="fr-FR" sz="2400" dirty="0"/>
              <a:t>Quelques outils utilisés dans le contrôle des versions</a:t>
            </a:r>
          </a:p>
          <a:p>
            <a:pPr lvl="1"/>
            <a:r>
              <a:rPr lang="en-CA" altLang="fr-FR" sz="2000" dirty="0"/>
              <a:t>GitHub</a:t>
            </a:r>
          </a:p>
          <a:p>
            <a:pPr lvl="1"/>
            <a:r>
              <a:rPr lang="en-CA" altLang="fr-FR" sz="2000" dirty="0"/>
              <a:t>GitLab</a:t>
            </a:r>
          </a:p>
          <a:p>
            <a:pPr lvl="1"/>
            <a:r>
              <a:rPr lang="fr-CA" sz="2000" dirty="0"/>
              <a:t>TFS</a:t>
            </a:r>
          </a:p>
          <a:p>
            <a:pPr lvl="1"/>
            <a:r>
              <a:rPr lang="fr-CA" sz="2000" dirty="0"/>
              <a:t>IBM Rational </a:t>
            </a:r>
            <a:r>
              <a:rPr lang="fr-CA" sz="2000" dirty="0" err="1"/>
              <a:t>ClearCase</a:t>
            </a:r>
            <a:endParaRPr lang="fr-CA" sz="2000" dirty="0"/>
          </a:p>
          <a:p>
            <a:pPr lvl="1"/>
            <a:r>
              <a:rPr lang="en-CA" altLang="fr-FR" sz="2000" dirty="0"/>
              <a:t>CVS</a:t>
            </a:r>
          </a:p>
          <a:p>
            <a:pPr lvl="1"/>
            <a:r>
              <a:rPr lang="fr-CA" sz="2000" dirty="0"/>
              <a:t>SVN</a:t>
            </a:r>
          </a:p>
          <a:p>
            <a:pPr lvl="1"/>
            <a:r>
              <a:rPr lang="fr-CA" sz="2000" dirty="0"/>
              <a:t>Mercurial</a:t>
            </a:r>
          </a:p>
          <a:p>
            <a:pPr lvl="1"/>
            <a:r>
              <a:rPr lang="fr-CA" sz="2000" dirty="0"/>
              <a:t>Monotone</a:t>
            </a:r>
          </a:p>
        </p:txBody>
      </p:sp>
      <p:sp>
        <p:nvSpPr>
          <p:cNvPr id="31747"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E3D3F4C-82DA-4082-AC5A-AFBDE7399A9C}" type="slidenum">
              <a:rPr lang="en-US" altLang="en-US" smtClean="0"/>
              <a:pPr/>
              <a:t>30</a:t>
            </a:fld>
            <a:endParaRPr lang="en-US" altLang="en-US"/>
          </a:p>
        </p:txBody>
      </p:sp>
      <p:sp>
        <p:nvSpPr>
          <p:cNvPr id="31749" name="Rectangle 3"/>
          <p:cNvSpPr>
            <a:spLocks noChangeArrowheads="1"/>
          </p:cNvSpPr>
          <p:nvPr>
            <p:custDataLst>
              <p:tags r:id="rId4"/>
            </p:custDataLst>
          </p:nvPr>
        </p:nvSpPr>
        <p:spPr bwMode="auto">
          <a:xfrm>
            <a:off x="381000" y="1219200"/>
            <a:ext cx="8229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pic>
        <p:nvPicPr>
          <p:cNvPr id="7" name="Image 6">
            <a:extLst>
              <a:ext uri="{FF2B5EF4-FFF2-40B4-BE49-F238E27FC236}">
                <a16:creationId xmlns:a16="http://schemas.microsoft.com/office/drawing/2014/main" id="{CAD3F091-6857-4087-8E83-E73D56B91827}"/>
              </a:ext>
            </a:extLst>
          </p:cNvPr>
          <p:cNvPicPr>
            <a:picLocks noChangeAspect="1"/>
          </p:cNvPicPr>
          <p:nvPr>
            <p:custDataLst>
              <p:tags r:id="rId5"/>
            </p:custDataLst>
          </p:nvPr>
        </p:nvPicPr>
        <p:blipFill>
          <a:blip r:embed="rId7">
            <a:extLst>
              <a:ext uri="{28A0092B-C50C-407E-A947-70E740481C1C}">
                <a14:useLocalDpi xmlns:a14="http://schemas.microsoft.com/office/drawing/2010/main" val="0"/>
              </a:ext>
            </a:extLst>
          </a:blip>
          <a:stretch>
            <a:fillRect/>
          </a:stretch>
        </p:blipFill>
        <p:spPr>
          <a:xfrm>
            <a:off x="5904148" y="4562595"/>
            <a:ext cx="1941637" cy="190275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custDataLst>
              <p:tags r:id="rId1"/>
            </p:custDataLst>
          </p:nvPr>
        </p:nvSpPr>
        <p:spPr/>
        <p:txBody>
          <a:bodyPr>
            <a:normAutofit/>
          </a:bodyPr>
          <a:lstStyle/>
          <a:p>
            <a:r>
              <a:rPr lang="fr-CA" altLang="fr-FR" dirty="0"/>
              <a:t>Exemples d’outils</a:t>
            </a:r>
            <a:endParaRPr lang="en-US" altLang="fr-FR" dirty="0"/>
          </a:p>
        </p:txBody>
      </p:sp>
      <p:sp>
        <p:nvSpPr>
          <p:cNvPr id="2" name="Espace réservé du contenu 1">
            <a:extLst>
              <a:ext uri="{FF2B5EF4-FFF2-40B4-BE49-F238E27FC236}">
                <a16:creationId xmlns:a16="http://schemas.microsoft.com/office/drawing/2014/main" id="{A41B8A88-C9FD-4091-A506-079007569B46}"/>
              </a:ext>
            </a:extLst>
          </p:cNvPr>
          <p:cNvSpPr>
            <a:spLocks noGrp="1"/>
          </p:cNvSpPr>
          <p:nvPr>
            <p:ph idx="1"/>
            <p:custDataLst>
              <p:tags r:id="rId2"/>
            </p:custDataLst>
          </p:nvPr>
        </p:nvSpPr>
        <p:spPr/>
        <p:txBody>
          <a:bodyPr>
            <a:normAutofit/>
          </a:bodyPr>
          <a:lstStyle/>
          <a:p>
            <a:r>
              <a:rPr lang="fr-CA" altLang="fr-FR" sz="2400" dirty="0"/>
              <a:t>Quelques outils utilisés dans le suivi des problèmes</a:t>
            </a:r>
          </a:p>
          <a:p>
            <a:pPr lvl="1"/>
            <a:r>
              <a:rPr lang="fr-CA" altLang="fr-FR" sz="2000" dirty="0"/>
              <a:t>Jira</a:t>
            </a:r>
          </a:p>
          <a:p>
            <a:pPr lvl="1"/>
            <a:r>
              <a:rPr lang="fr-CA" altLang="fr-FR" sz="2000" dirty="0" err="1"/>
              <a:t>Backlog</a:t>
            </a:r>
            <a:endParaRPr lang="fr-CA" altLang="fr-FR" sz="2000" dirty="0"/>
          </a:p>
          <a:p>
            <a:pPr lvl="1"/>
            <a:r>
              <a:rPr lang="fr-CA" altLang="fr-FR" sz="2000" dirty="0" err="1"/>
              <a:t>Bugfender</a:t>
            </a:r>
            <a:endParaRPr lang="fr-CA" altLang="fr-FR" sz="2000" dirty="0"/>
          </a:p>
          <a:p>
            <a:pPr lvl="1"/>
            <a:r>
              <a:rPr lang="fr-CA" altLang="fr-FR" sz="2000" dirty="0" err="1"/>
              <a:t>Zoho</a:t>
            </a:r>
            <a:r>
              <a:rPr lang="fr-CA" altLang="fr-FR" sz="2000" dirty="0"/>
              <a:t> Desk</a:t>
            </a:r>
          </a:p>
          <a:p>
            <a:pPr lvl="1"/>
            <a:r>
              <a:rPr lang="fr-CA" altLang="fr-FR" sz="2000" dirty="0" err="1"/>
              <a:t>HarmonyPSA</a:t>
            </a:r>
            <a:endParaRPr lang="fr-CA" altLang="fr-FR" sz="2000" dirty="0"/>
          </a:p>
          <a:p>
            <a:pPr lvl="1"/>
            <a:r>
              <a:rPr lang="fr-CA" altLang="fr-FR" sz="2000" dirty="0" err="1"/>
              <a:t>Bitbucket</a:t>
            </a:r>
            <a:endParaRPr lang="fr-CA" altLang="fr-FR" sz="2000" dirty="0"/>
          </a:p>
          <a:p>
            <a:pPr lvl="1"/>
            <a:r>
              <a:rPr lang="fr-CA" altLang="fr-FR" sz="2000" dirty="0"/>
              <a:t>GitHub</a:t>
            </a:r>
          </a:p>
          <a:p>
            <a:endParaRPr lang="fr-CA" dirty="0"/>
          </a:p>
        </p:txBody>
      </p:sp>
      <p:sp>
        <p:nvSpPr>
          <p:cNvPr id="31747"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E3D3F4C-82DA-4082-AC5A-AFBDE7399A9C}" type="slidenum">
              <a:rPr lang="en-US" altLang="en-US" smtClean="0"/>
              <a:pPr/>
              <a:t>31</a:t>
            </a:fld>
            <a:endParaRPr lang="en-US" altLang="en-US"/>
          </a:p>
        </p:txBody>
      </p:sp>
      <p:sp>
        <p:nvSpPr>
          <p:cNvPr id="31749" name="Rectangle 3"/>
          <p:cNvSpPr>
            <a:spLocks noChangeArrowheads="1"/>
          </p:cNvSpPr>
          <p:nvPr>
            <p:custDataLst>
              <p:tags r:id="rId4"/>
            </p:custDataLst>
          </p:nvPr>
        </p:nvSpPr>
        <p:spPr bwMode="auto">
          <a:xfrm>
            <a:off x="381000" y="1219200"/>
            <a:ext cx="8229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pic>
        <p:nvPicPr>
          <p:cNvPr id="7" name="Image 6">
            <a:extLst>
              <a:ext uri="{FF2B5EF4-FFF2-40B4-BE49-F238E27FC236}">
                <a16:creationId xmlns:a16="http://schemas.microsoft.com/office/drawing/2014/main" id="{CAD3F091-6857-4087-8E83-E73D56B91827}"/>
              </a:ext>
            </a:extLst>
          </p:cNvPr>
          <p:cNvPicPr>
            <a:picLocks noChangeAspect="1"/>
          </p:cNvPicPr>
          <p:nvPr>
            <p:custDataLst>
              <p:tags r:id="rId5"/>
            </p:custDataLst>
          </p:nvPr>
        </p:nvPicPr>
        <p:blipFill>
          <a:blip r:embed="rId7">
            <a:extLst>
              <a:ext uri="{28A0092B-C50C-407E-A947-70E740481C1C}">
                <a14:useLocalDpi xmlns:a14="http://schemas.microsoft.com/office/drawing/2010/main" val="0"/>
              </a:ext>
            </a:extLst>
          </a:blip>
          <a:stretch>
            <a:fillRect/>
          </a:stretch>
        </p:blipFill>
        <p:spPr>
          <a:xfrm>
            <a:off x="5904148" y="4562595"/>
            <a:ext cx="1941637" cy="1902753"/>
          </a:xfrm>
          <a:prstGeom prst="rect">
            <a:avLst/>
          </a:prstGeom>
        </p:spPr>
      </p:pic>
    </p:spTree>
    <p:extLst>
      <p:ext uri="{BB962C8B-B14F-4D97-AF65-F5344CB8AC3E}">
        <p14:creationId xmlns:p14="http://schemas.microsoft.com/office/powerpoint/2010/main" val="290087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lstStyle/>
          <a:p>
            <a:r>
              <a:rPr lang="fr-CA" altLang="fr-FR" dirty="0"/>
              <a:t>Origine des changements</a:t>
            </a:r>
            <a:endParaRPr lang="en-US" altLang="fr-FR" dirty="0"/>
          </a:p>
        </p:txBody>
      </p:sp>
      <p:sp>
        <p:nvSpPr>
          <p:cNvPr id="2" name="Espace réservé du contenu 1">
            <a:extLst>
              <a:ext uri="{FF2B5EF4-FFF2-40B4-BE49-F238E27FC236}">
                <a16:creationId xmlns:a16="http://schemas.microsoft.com/office/drawing/2014/main" id="{C51CFA5F-5896-4607-99D4-9EEC7921C1D7}"/>
              </a:ext>
            </a:extLst>
          </p:cNvPr>
          <p:cNvSpPr>
            <a:spLocks noGrp="1"/>
          </p:cNvSpPr>
          <p:nvPr>
            <p:ph idx="1"/>
            <p:custDataLst>
              <p:tags r:id="rId2"/>
            </p:custDataLst>
          </p:nvPr>
        </p:nvSpPr>
        <p:spPr/>
        <p:txBody>
          <a:bodyPr>
            <a:normAutofit fontScale="85000" lnSpcReduction="10000"/>
          </a:bodyPr>
          <a:lstStyle/>
          <a:p>
            <a:r>
              <a:rPr lang="fr-CA" altLang="fr-FR" sz="3100" dirty="0"/>
              <a:t>De </a:t>
            </a:r>
            <a:r>
              <a:rPr lang="fr-CA" altLang="fr-FR" sz="3100" b="1" dirty="0"/>
              <a:t>nouvelles conditions d’affaires ou de marché </a:t>
            </a:r>
            <a:r>
              <a:rPr lang="fr-CA" altLang="fr-FR" sz="3100" dirty="0"/>
              <a:t>dictent des changements dans les exigences des produits ou les règles d’affaires</a:t>
            </a:r>
          </a:p>
          <a:p>
            <a:r>
              <a:rPr lang="fr-CA" sz="3100" dirty="0"/>
              <a:t>De </a:t>
            </a:r>
            <a:r>
              <a:rPr lang="fr-CA" sz="3100" b="1" dirty="0"/>
              <a:t>nouveaux besoins des parties prenantes </a:t>
            </a:r>
            <a:r>
              <a:rPr lang="fr-CA" sz="3100" dirty="0"/>
              <a:t>exigent la modification des données produites par le système d’information, des fonctionnalités délivrées par des produits ou des services délivrés par un système informatique</a:t>
            </a:r>
          </a:p>
          <a:p>
            <a:r>
              <a:rPr lang="fr-CA" sz="3100" dirty="0"/>
              <a:t>La </a:t>
            </a:r>
            <a:r>
              <a:rPr lang="fr-CA" sz="3100" b="1" dirty="0"/>
              <a:t>réorganisation ou la croissance ou la réduction des entreprise</a:t>
            </a:r>
            <a:r>
              <a:rPr lang="fr-CA" sz="3100" dirty="0"/>
              <a:t>s entraîne des changements dans les priorités du projet ou dans la structure des équipes d’ingénierie logicielle</a:t>
            </a:r>
          </a:p>
          <a:p>
            <a:r>
              <a:rPr lang="fr-CA" sz="3100" dirty="0"/>
              <a:t>Les </a:t>
            </a:r>
            <a:r>
              <a:rPr lang="fr-CA" sz="3100" b="1" dirty="0"/>
              <a:t>contraintes budgétaires ou de planification </a:t>
            </a:r>
            <a:r>
              <a:rPr lang="fr-CA" sz="3100" dirty="0"/>
              <a:t>provoquent une redéfinition du système ou du produit</a:t>
            </a:r>
          </a:p>
          <a:p>
            <a:endParaRPr lang="fr-CA" dirty="0"/>
          </a:p>
        </p:txBody>
      </p:sp>
      <p:sp>
        <p:nvSpPr>
          <p:cNvPr id="2560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4</a:t>
            </a:fld>
            <a:endParaRPr lang="en-US" altLang="en-US"/>
          </a:p>
        </p:txBody>
      </p:sp>
      <p:sp>
        <p:nvSpPr>
          <p:cNvPr id="25604" name="Rectangle 2"/>
          <p:cNvSpPr>
            <a:spLocks noChangeArrowheads="1"/>
          </p:cNvSpPr>
          <p:nvPr>
            <p:custDataLst>
              <p:tags r:id="rId4"/>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5"/>
            </p:custDataLst>
          </p:nvPr>
        </p:nvSpPr>
        <p:spPr bwMode="auto">
          <a:xfrm>
            <a:off x="228600" y="10668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Tree>
    <p:extLst>
      <p:ext uri="{BB962C8B-B14F-4D97-AF65-F5344CB8AC3E}">
        <p14:creationId xmlns:p14="http://schemas.microsoft.com/office/powerpoint/2010/main" val="351196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fontScale="90000"/>
          </a:bodyPr>
          <a:lstStyle/>
          <a:p>
            <a:r>
              <a:rPr lang="fr-CA" altLang="fr-FR" dirty="0"/>
              <a:t>Éléments d’un système de gestion de configuration</a:t>
            </a:r>
            <a:endParaRPr lang="en-US" altLang="fr-FR" dirty="0"/>
          </a:p>
        </p:txBody>
      </p:sp>
      <p:sp>
        <p:nvSpPr>
          <p:cNvPr id="2" name="Espace réservé du contenu 1">
            <a:extLst>
              <a:ext uri="{FF2B5EF4-FFF2-40B4-BE49-F238E27FC236}">
                <a16:creationId xmlns:a16="http://schemas.microsoft.com/office/drawing/2014/main" id="{C51CFA5F-5896-4607-99D4-9EEC7921C1D7}"/>
              </a:ext>
            </a:extLst>
          </p:cNvPr>
          <p:cNvSpPr>
            <a:spLocks noGrp="1"/>
          </p:cNvSpPr>
          <p:nvPr>
            <p:ph idx="1"/>
            <p:custDataLst>
              <p:tags r:id="rId2"/>
            </p:custDataLst>
          </p:nvPr>
        </p:nvSpPr>
        <p:spPr>
          <a:xfrm>
            <a:off x="220532" y="1548381"/>
            <a:ext cx="8686800" cy="4257374"/>
          </a:xfrm>
        </p:spPr>
        <p:txBody>
          <a:bodyPr>
            <a:noAutofit/>
          </a:bodyPr>
          <a:lstStyle/>
          <a:p>
            <a:r>
              <a:rPr lang="fr-CA" altLang="fr-FR" sz="2200" b="1" dirty="0"/>
              <a:t>Éléments de composants</a:t>
            </a:r>
            <a:r>
              <a:rPr lang="fr-CA" altLang="fr-FR" sz="2200" dirty="0"/>
              <a:t>: un ensemble d’outils couplés dans un système de gestion de fichiers (par exemple, une base de données) qui permet l’accès et la gestion de chaque élément de configuration logicielle</a:t>
            </a:r>
          </a:p>
          <a:p>
            <a:r>
              <a:rPr lang="fr-CA" altLang="fr-FR" sz="2200" b="1" dirty="0"/>
              <a:t>Éléments de processus</a:t>
            </a:r>
            <a:r>
              <a:rPr lang="fr-CA" altLang="fr-FR" sz="2200" dirty="0"/>
              <a:t>: un ensemble de procédures et de tâches qui définissent une approche efficace de la gestion du changement (et des activités connexes) pour toutes les parties prenantes impliquées dans la gestion, l’ingénierie et l’utilisation des logiciels</a:t>
            </a:r>
          </a:p>
          <a:p>
            <a:r>
              <a:rPr lang="fr-CA" altLang="fr-FR" sz="2200" b="1" dirty="0"/>
              <a:t>Éléments de construction </a:t>
            </a:r>
            <a:r>
              <a:rPr lang="fr-CA" altLang="fr-FR" sz="2200" dirty="0"/>
              <a:t>: un ensemble d’outils qui automatisent la construction de logiciels en s’assurant que l’ensemble approprié de composants validés (c.-à-d. la bonne version) a été assemblé</a:t>
            </a:r>
          </a:p>
        </p:txBody>
      </p:sp>
      <p:sp>
        <p:nvSpPr>
          <p:cNvPr id="2560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5</a:t>
            </a:fld>
            <a:endParaRPr lang="en-US" altLang="en-US"/>
          </a:p>
        </p:txBody>
      </p:sp>
      <p:sp>
        <p:nvSpPr>
          <p:cNvPr id="25604" name="Rectangle 2"/>
          <p:cNvSpPr>
            <a:spLocks noChangeArrowheads="1"/>
          </p:cNvSpPr>
          <p:nvPr>
            <p:custDataLst>
              <p:tags r:id="rId4"/>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5"/>
            </p:custDataLst>
          </p:nvPr>
        </p:nvSpPr>
        <p:spPr bwMode="auto">
          <a:xfrm>
            <a:off x="228600" y="10668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Tree>
    <p:extLst>
      <p:ext uri="{BB962C8B-B14F-4D97-AF65-F5344CB8AC3E}">
        <p14:creationId xmlns:p14="http://schemas.microsoft.com/office/powerpoint/2010/main" val="114399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a:bodyPr>
          <a:lstStyle/>
          <a:p>
            <a:r>
              <a:rPr lang="fr-CA" altLang="fr-FR" dirty="0"/>
              <a:t>Base de référence</a:t>
            </a:r>
            <a:endParaRPr lang="en-US" altLang="fr-FR" dirty="0"/>
          </a:p>
        </p:txBody>
      </p:sp>
      <p:sp>
        <p:nvSpPr>
          <p:cNvPr id="2" name="Espace réservé du contenu 1">
            <a:extLst>
              <a:ext uri="{FF2B5EF4-FFF2-40B4-BE49-F238E27FC236}">
                <a16:creationId xmlns:a16="http://schemas.microsoft.com/office/drawing/2014/main" id="{C51CFA5F-5896-4607-99D4-9EEC7921C1D7}"/>
              </a:ext>
            </a:extLst>
          </p:cNvPr>
          <p:cNvSpPr>
            <a:spLocks noGrp="1"/>
          </p:cNvSpPr>
          <p:nvPr>
            <p:ph idx="1"/>
            <p:custDataLst>
              <p:tags r:id="rId2"/>
            </p:custDataLst>
          </p:nvPr>
        </p:nvSpPr>
        <p:spPr/>
        <p:txBody>
          <a:bodyPr>
            <a:normAutofit lnSpcReduction="10000"/>
          </a:bodyPr>
          <a:lstStyle/>
          <a:p>
            <a:r>
              <a:rPr lang="fr-CA" altLang="fr-FR" sz="2400" dirty="0"/>
              <a:t>L’IEEE définit une </a:t>
            </a:r>
            <a:r>
              <a:rPr lang="fr-CA" altLang="fr-FR" sz="2400" b="1" dirty="0"/>
              <a:t>base de référence </a:t>
            </a:r>
            <a:r>
              <a:rPr lang="fr-CA" altLang="fr-FR" sz="2400" dirty="0"/>
              <a:t>(en anglais, </a:t>
            </a:r>
            <a:r>
              <a:rPr lang="en-CA" altLang="fr-FR" sz="2400" b="1" dirty="0"/>
              <a:t>baseline</a:t>
            </a:r>
            <a:r>
              <a:rPr lang="fr-CA" altLang="fr-FR" sz="2400" dirty="0"/>
              <a:t>) comme:</a:t>
            </a:r>
          </a:p>
          <a:p>
            <a:pPr marL="457200" lvl="1" indent="0">
              <a:buNone/>
            </a:pPr>
            <a:r>
              <a:rPr lang="en-CA" sz="2000" i="1" dirty="0"/>
              <a:t>A specification or product that has been formally reviewed and agreed upon, that thereafter serves as the basis for further development, and that can be changed only through formal change control procedures</a:t>
            </a:r>
          </a:p>
          <a:p>
            <a:pPr marL="457200" lvl="1" indent="0">
              <a:buNone/>
            </a:pPr>
            <a:endParaRPr lang="fr-CA" sz="1000" dirty="0"/>
          </a:p>
          <a:p>
            <a:pPr marL="457200" lvl="1" indent="0">
              <a:buNone/>
            </a:pPr>
            <a:r>
              <a:rPr lang="fr-CA" sz="2000" b="1" dirty="0"/>
              <a:t>Traduction:</a:t>
            </a:r>
            <a:r>
              <a:rPr lang="fr-CA" sz="2000" dirty="0"/>
              <a:t> </a:t>
            </a:r>
            <a:r>
              <a:rPr lang="fr-CA" sz="2000" i="1" dirty="0"/>
              <a:t>Une spécification ou un produit qui a été formellement examiné et accepté, qui sert par la suite de base à un développement ultérieur et qui ne peut être modifié que par des procédures formelles de contrôle des changements</a:t>
            </a:r>
          </a:p>
          <a:p>
            <a:pPr marL="400050"/>
            <a:r>
              <a:rPr lang="fr-CA" sz="2400" dirty="0"/>
              <a:t>Une base de référence est un jalon important dans le développement d’un logiciel marqué par la livraison d’un ou plusieurs </a:t>
            </a:r>
            <a:r>
              <a:rPr lang="fr-CA" sz="2400" b="1" dirty="0"/>
              <a:t>items de configuration logicielle </a:t>
            </a:r>
            <a:r>
              <a:rPr lang="fr-CA" sz="2400" dirty="0"/>
              <a:t>(</a:t>
            </a:r>
            <a:r>
              <a:rPr lang="fr-CA" sz="2400" b="1" dirty="0"/>
              <a:t>SCI</a:t>
            </a:r>
            <a:r>
              <a:rPr lang="fr-CA" sz="2400" dirty="0"/>
              <a:t> pour </a:t>
            </a:r>
            <a:r>
              <a:rPr lang="en-CA" sz="2400" b="1" dirty="0"/>
              <a:t>Software Configuration Item</a:t>
            </a:r>
            <a:r>
              <a:rPr lang="fr-CA" sz="2400" dirty="0"/>
              <a:t>) et leur approbation à la suite d’une revue technique formelle</a:t>
            </a:r>
          </a:p>
        </p:txBody>
      </p:sp>
      <p:sp>
        <p:nvSpPr>
          <p:cNvPr id="2560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6</a:t>
            </a:fld>
            <a:endParaRPr lang="en-US" altLang="en-US"/>
          </a:p>
        </p:txBody>
      </p:sp>
      <p:sp>
        <p:nvSpPr>
          <p:cNvPr id="25604" name="Rectangle 2"/>
          <p:cNvSpPr>
            <a:spLocks noChangeArrowheads="1"/>
          </p:cNvSpPr>
          <p:nvPr>
            <p:custDataLst>
              <p:tags r:id="rId4"/>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5"/>
            </p:custDataLst>
          </p:nvPr>
        </p:nvSpPr>
        <p:spPr bwMode="auto">
          <a:xfrm>
            <a:off x="228600" y="10668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spTree>
    <p:extLst>
      <p:ext uri="{BB962C8B-B14F-4D97-AF65-F5344CB8AC3E}">
        <p14:creationId xmlns:p14="http://schemas.microsoft.com/office/powerpoint/2010/main" val="264236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a:bodyPr>
          <a:lstStyle/>
          <a:p>
            <a:r>
              <a:rPr lang="fr-CA" altLang="fr-FR" dirty="0"/>
              <a:t>Base de référence</a:t>
            </a:r>
            <a:endParaRPr lang="en-US" altLang="fr-FR" dirty="0"/>
          </a:p>
        </p:txBody>
      </p:sp>
      <p:sp>
        <p:nvSpPr>
          <p:cNvPr id="2" name="Espace réservé du contenu 1">
            <a:extLst>
              <a:ext uri="{FF2B5EF4-FFF2-40B4-BE49-F238E27FC236}">
                <a16:creationId xmlns:a16="http://schemas.microsoft.com/office/drawing/2014/main" id="{C51CFA5F-5896-4607-99D4-9EEC7921C1D7}"/>
              </a:ext>
            </a:extLst>
          </p:cNvPr>
          <p:cNvSpPr>
            <a:spLocks noGrp="1"/>
          </p:cNvSpPr>
          <p:nvPr>
            <p:ph idx="1"/>
            <p:custDataLst>
              <p:tags r:id="rId2"/>
            </p:custDataLst>
          </p:nvPr>
        </p:nvSpPr>
        <p:spPr>
          <a:xfrm>
            <a:off x="228600" y="1403874"/>
            <a:ext cx="8686800" cy="2590800"/>
          </a:xfrm>
        </p:spPr>
        <p:txBody>
          <a:bodyPr>
            <a:normAutofit/>
          </a:bodyPr>
          <a:lstStyle/>
          <a:p>
            <a:r>
              <a:rPr lang="fr-CA" altLang="fr-FR" dirty="0"/>
              <a:t>En résumé: une base de référence est un macro-jalon correspondant à</a:t>
            </a:r>
          </a:p>
          <a:p>
            <a:pPr lvl="1"/>
            <a:r>
              <a:rPr lang="fr-CA" altLang="fr-FR" dirty="0"/>
              <a:t>la livraison d’un ou plusieurs items</a:t>
            </a:r>
          </a:p>
          <a:p>
            <a:pPr lvl="1"/>
            <a:r>
              <a:rPr lang="fr-CA" altLang="fr-FR" dirty="0"/>
              <a:t>l’approbation de ces items par une revue technique formelle</a:t>
            </a:r>
          </a:p>
        </p:txBody>
      </p:sp>
      <p:sp>
        <p:nvSpPr>
          <p:cNvPr id="2560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7</a:t>
            </a:fld>
            <a:endParaRPr lang="en-US" altLang="en-US"/>
          </a:p>
        </p:txBody>
      </p:sp>
      <p:sp>
        <p:nvSpPr>
          <p:cNvPr id="25604" name="Rectangle 2"/>
          <p:cNvSpPr>
            <a:spLocks noChangeArrowheads="1"/>
          </p:cNvSpPr>
          <p:nvPr>
            <p:custDataLst>
              <p:tags r:id="rId4"/>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5"/>
            </p:custDataLst>
          </p:nvPr>
        </p:nvSpPr>
        <p:spPr bwMode="auto">
          <a:xfrm>
            <a:off x="228600" y="10668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pic>
        <p:nvPicPr>
          <p:cNvPr id="7" name="Image 6">
            <a:extLst>
              <a:ext uri="{FF2B5EF4-FFF2-40B4-BE49-F238E27FC236}">
                <a16:creationId xmlns:a16="http://schemas.microsoft.com/office/drawing/2014/main" id="{7E9E84CC-3576-425E-922F-BD1540B328FE}"/>
              </a:ext>
            </a:extLst>
          </p:cNvPr>
          <p:cNvPicPr>
            <a:picLocks noChangeAspect="1"/>
          </p:cNvPicPr>
          <p:nvPr>
            <p:custDataLst>
              <p:tags r:id="rId6"/>
            </p:custDataLst>
          </p:nvPr>
        </p:nvPicPr>
        <p:blipFill>
          <a:blip r:embed="rId9" cstate="print">
            <a:extLst>
              <a:ext uri="{28A0092B-C50C-407E-A947-70E740481C1C}">
                <a14:useLocalDpi xmlns:a14="http://schemas.microsoft.com/office/drawing/2010/main" val="0"/>
              </a:ext>
            </a:extLst>
          </a:blip>
          <a:stretch>
            <a:fillRect/>
          </a:stretch>
        </p:blipFill>
        <p:spPr>
          <a:xfrm>
            <a:off x="3527884" y="3657600"/>
            <a:ext cx="2532585" cy="2868431"/>
          </a:xfrm>
          <a:prstGeom prst="rect">
            <a:avLst/>
          </a:prstGeom>
        </p:spPr>
      </p:pic>
      <p:pic>
        <p:nvPicPr>
          <p:cNvPr id="8" name="Image 7">
            <a:extLst>
              <a:ext uri="{FF2B5EF4-FFF2-40B4-BE49-F238E27FC236}">
                <a16:creationId xmlns:a16="http://schemas.microsoft.com/office/drawing/2014/main" id="{032D270D-BABB-404E-A036-67D12ACE00BD}"/>
              </a:ext>
            </a:extLst>
          </p:cNvPr>
          <p:cNvPicPr>
            <a:picLocks noChangeAspect="1"/>
          </p:cNvPicPr>
          <p:nvPr>
            <p:custDataLst>
              <p:tags r:id="rId7"/>
            </p:custDataLst>
          </p:nvPr>
        </p:nvPicPr>
        <p:blipFill>
          <a:blip r:embed="rId10">
            <a:extLst>
              <a:ext uri="{28A0092B-C50C-407E-A947-70E740481C1C}">
                <a14:useLocalDpi xmlns:a14="http://schemas.microsoft.com/office/drawing/2010/main" val="0"/>
              </a:ext>
            </a:extLst>
          </a:blip>
          <a:stretch>
            <a:fillRect/>
          </a:stretch>
        </p:blipFill>
        <p:spPr>
          <a:xfrm>
            <a:off x="6451346" y="4096207"/>
            <a:ext cx="1591903" cy="2375325"/>
          </a:xfrm>
          <a:prstGeom prst="rect">
            <a:avLst/>
          </a:prstGeom>
        </p:spPr>
      </p:pic>
    </p:spTree>
    <p:extLst>
      <p:ext uri="{BB962C8B-B14F-4D97-AF65-F5344CB8AC3E}">
        <p14:creationId xmlns:p14="http://schemas.microsoft.com/office/powerpoint/2010/main" val="275898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a:bodyPr>
          <a:lstStyle/>
          <a:p>
            <a:r>
              <a:rPr lang="fr-CA" altLang="fr-FR" dirty="0"/>
              <a:t>Flux d’activités avec les </a:t>
            </a:r>
            <a:r>
              <a:rPr lang="en-CA" altLang="fr-FR" dirty="0"/>
              <a:t>SCIs</a:t>
            </a:r>
          </a:p>
        </p:txBody>
      </p:sp>
      <p:sp>
        <p:nvSpPr>
          <p:cNvPr id="25603" name="Espace réservé du numéro de diapositive 2"/>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8</a:t>
            </a:fld>
            <a:endParaRPr lang="en-US" altLang="en-US"/>
          </a:p>
        </p:txBody>
      </p:sp>
      <p:sp>
        <p:nvSpPr>
          <p:cNvPr id="25604" name="Rectangle 2"/>
          <p:cNvSpPr>
            <a:spLocks noChangeArrowheads="1"/>
          </p:cNvSpPr>
          <p:nvPr>
            <p:custDataLst>
              <p:tags r:id="rId3"/>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4"/>
            </p:custDataLst>
          </p:nvPr>
        </p:nvSpPr>
        <p:spPr bwMode="auto">
          <a:xfrm>
            <a:off x="228600" y="10668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pic>
        <p:nvPicPr>
          <p:cNvPr id="9" name="Picture 10" descr="A flow diagram shows baselined software configuration items. ">
            <a:extLst>
              <a:ext uri="{FF2B5EF4-FFF2-40B4-BE49-F238E27FC236}">
                <a16:creationId xmlns:a16="http://schemas.microsoft.com/office/drawing/2014/main" id="{9805135F-EE2A-45C8-8DA2-8A83374D38FE}"/>
              </a:ext>
            </a:extLst>
          </p:cNvPr>
          <p:cNvPicPr>
            <a:picLocks noChangeAspect="1"/>
          </p:cNvPicPr>
          <p:nvPr>
            <p:custDataLst>
              <p:tags r:id="rId5"/>
            </p:custDataLst>
          </p:nvPr>
        </p:nvPicPr>
        <p:blipFill>
          <a:blip r:embed="rId9">
            <a:extLst>
              <a:ext uri="{28A0092B-C50C-407E-A947-70E740481C1C}">
                <a14:useLocalDpi xmlns:a14="http://schemas.microsoft.com/office/drawing/2010/main" val="0"/>
              </a:ext>
            </a:extLst>
          </a:blip>
          <a:stretch>
            <a:fillRect/>
          </a:stretch>
        </p:blipFill>
        <p:spPr>
          <a:xfrm>
            <a:off x="725687" y="1375793"/>
            <a:ext cx="7387826" cy="3825274"/>
          </a:xfrm>
          <a:prstGeom prst="rect">
            <a:avLst/>
          </a:prstGeom>
        </p:spPr>
      </p:pic>
      <p:sp>
        <p:nvSpPr>
          <p:cNvPr id="10" name="Espace réservé du contenu 1">
            <a:extLst>
              <a:ext uri="{FF2B5EF4-FFF2-40B4-BE49-F238E27FC236}">
                <a16:creationId xmlns:a16="http://schemas.microsoft.com/office/drawing/2014/main" id="{3362A963-6564-449B-B52B-998B9E491606}"/>
              </a:ext>
            </a:extLst>
          </p:cNvPr>
          <p:cNvSpPr>
            <a:spLocks noGrp="1"/>
          </p:cNvSpPr>
          <p:nvPr>
            <p:ph idx="1"/>
            <p:custDataLst>
              <p:tags r:id="rId6"/>
            </p:custDataLst>
          </p:nvPr>
        </p:nvSpPr>
        <p:spPr>
          <a:xfrm>
            <a:off x="471490" y="5201067"/>
            <a:ext cx="8686800" cy="1485066"/>
          </a:xfrm>
        </p:spPr>
        <p:txBody>
          <a:bodyPr>
            <a:noAutofit/>
          </a:bodyPr>
          <a:lstStyle/>
          <a:p>
            <a:r>
              <a:rPr lang="fr-CA" altLang="fr-FR" sz="2200" dirty="0"/>
              <a:t>Les tâches d’ingénierie logicielle produisent un ou plusieurs </a:t>
            </a:r>
            <a:r>
              <a:rPr lang="fr-CA" altLang="fr-FR" sz="2200" dirty="0" err="1"/>
              <a:t>SCIs</a:t>
            </a:r>
            <a:endParaRPr lang="fr-CA" altLang="fr-FR" sz="2200" dirty="0"/>
          </a:p>
          <a:p>
            <a:r>
              <a:rPr lang="fr-CA" altLang="fr-FR" sz="2200" dirty="0"/>
              <a:t>Une fois les </a:t>
            </a:r>
            <a:r>
              <a:rPr lang="fr-CA" altLang="fr-FR" sz="2200" dirty="0" err="1"/>
              <a:t>SCIs</a:t>
            </a:r>
            <a:r>
              <a:rPr lang="fr-CA" altLang="fr-FR" sz="2200" dirty="0"/>
              <a:t> examinés et approuvés, ils sont placés dans une base de données de projet (appelée </a:t>
            </a:r>
            <a:r>
              <a:rPr lang="fr-CA" altLang="fr-FR" sz="2200" b="1" dirty="0"/>
              <a:t>référentielle de logiciels</a:t>
            </a:r>
            <a:r>
              <a:rPr lang="fr-CA" altLang="fr-FR" sz="2200" dirty="0"/>
              <a:t>, </a:t>
            </a:r>
            <a:r>
              <a:rPr lang="fr-CA" altLang="fr-FR" sz="2200" b="1" dirty="0"/>
              <a:t>software repository</a:t>
            </a:r>
            <a:r>
              <a:rPr lang="fr-CA" altLang="fr-FR" sz="2200" dirty="0"/>
              <a:t> en anglais)</a:t>
            </a:r>
          </a:p>
        </p:txBody>
      </p:sp>
      <p:sp>
        <p:nvSpPr>
          <p:cNvPr id="5" name="Rectangle 4">
            <a:extLst>
              <a:ext uri="{FF2B5EF4-FFF2-40B4-BE49-F238E27FC236}">
                <a16:creationId xmlns:a16="http://schemas.microsoft.com/office/drawing/2014/main" id="{AE2D410B-6130-4119-A6D3-C5316FCE151E}"/>
              </a:ext>
            </a:extLst>
          </p:cNvPr>
          <p:cNvSpPr/>
          <p:nvPr>
            <p:custDataLst>
              <p:tags r:id="rId7"/>
            </p:custDataLst>
          </p:nvPr>
        </p:nvSpPr>
        <p:spPr>
          <a:xfrm>
            <a:off x="647564" y="1528193"/>
            <a:ext cx="7668852" cy="21767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909540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custDataLst>
              <p:tags r:id="rId1"/>
            </p:custDataLst>
          </p:nvPr>
        </p:nvSpPr>
        <p:spPr/>
        <p:txBody>
          <a:bodyPr>
            <a:normAutofit/>
          </a:bodyPr>
          <a:lstStyle/>
          <a:p>
            <a:r>
              <a:rPr lang="fr-CA" altLang="fr-FR" dirty="0"/>
              <a:t>Flux d’activités avec les </a:t>
            </a:r>
            <a:r>
              <a:rPr lang="en-CA" altLang="fr-FR" dirty="0"/>
              <a:t>SCIs</a:t>
            </a:r>
          </a:p>
        </p:txBody>
      </p:sp>
      <p:sp>
        <p:nvSpPr>
          <p:cNvPr id="25603" name="Espace réservé du numéro de diapositive 2"/>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1FB5E6-D3E5-4756-8339-8CE93C0BBB98}" type="slidenum">
              <a:rPr lang="en-US" altLang="en-US" smtClean="0"/>
              <a:pPr/>
              <a:t>9</a:t>
            </a:fld>
            <a:endParaRPr lang="en-US" altLang="en-US"/>
          </a:p>
        </p:txBody>
      </p:sp>
      <p:sp>
        <p:nvSpPr>
          <p:cNvPr id="25604" name="Rectangle 2"/>
          <p:cNvSpPr>
            <a:spLocks noChangeArrowheads="1"/>
          </p:cNvSpPr>
          <p:nvPr>
            <p:custDataLst>
              <p:tags r:id="rId3"/>
            </p:custDataLst>
          </p:nvPr>
        </p:nvSpPr>
        <p:spPr bwMode="auto">
          <a:xfrm>
            <a:off x="304800" y="914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a:p>
        </p:txBody>
      </p:sp>
      <p:sp>
        <p:nvSpPr>
          <p:cNvPr id="25606" name="Rectangle 4"/>
          <p:cNvSpPr>
            <a:spLocks noChangeArrowheads="1"/>
          </p:cNvSpPr>
          <p:nvPr>
            <p:custDataLst>
              <p:tags r:id="rId4"/>
            </p:custDataLst>
          </p:nvPr>
        </p:nvSpPr>
        <p:spPr bwMode="auto">
          <a:xfrm>
            <a:off x="228600" y="10668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pic>
        <p:nvPicPr>
          <p:cNvPr id="9" name="Picture 10" descr="A flow diagram shows baselined software configuration items. ">
            <a:extLst>
              <a:ext uri="{FF2B5EF4-FFF2-40B4-BE49-F238E27FC236}">
                <a16:creationId xmlns:a16="http://schemas.microsoft.com/office/drawing/2014/main" id="{9805135F-EE2A-45C8-8DA2-8A83374D38FE}"/>
              </a:ext>
            </a:extLst>
          </p:cNvPr>
          <p:cNvPicPr>
            <a:picLocks noChangeAspect="1"/>
          </p:cNvPicPr>
          <p:nvPr>
            <p:custDataLst>
              <p:tags r:id="rId5"/>
            </p:custDataLst>
          </p:nvPr>
        </p:nvPicPr>
        <p:blipFill>
          <a:blip r:embed="rId9">
            <a:extLst>
              <a:ext uri="{28A0092B-C50C-407E-A947-70E740481C1C}">
                <a14:useLocalDpi xmlns:a14="http://schemas.microsoft.com/office/drawing/2010/main" val="0"/>
              </a:ext>
            </a:extLst>
          </a:blip>
          <a:stretch>
            <a:fillRect/>
          </a:stretch>
        </p:blipFill>
        <p:spPr>
          <a:xfrm>
            <a:off x="702565" y="1371600"/>
            <a:ext cx="7387826" cy="3437090"/>
          </a:xfrm>
          <a:prstGeom prst="rect">
            <a:avLst/>
          </a:prstGeom>
        </p:spPr>
      </p:pic>
      <p:sp>
        <p:nvSpPr>
          <p:cNvPr id="10" name="Espace réservé du contenu 1">
            <a:extLst>
              <a:ext uri="{FF2B5EF4-FFF2-40B4-BE49-F238E27FC236}">
                <a16:creationId xmlns:a16="http://schemas.microsoft.com/office/drawing/2014/main" id="{3362A963-6564-449B-B52B-998B9E491606}"/>
              </a:ext>
            </a:extLst>
          </p:cNvPr>
          <p:cNvSpPr>
            <a:spLocks noGrp="1"/>
          </p:cNvSpPr>
          <p:nvPr>
            <p:ph idx="1"/>
            <p:custDataLst>
              <p:tags r:id="rId6"/>
            </p:custDataLst>
          </p:nvPr>
        </p:nvSpPr>
        <p:spPr>
          <a:xfrm>
            <a:off x="539552" y="4871284"/>
            <a:ext cx="8686800" cy="1844334"/>
          </a:xfrm>
        </p:spPr>
        <p:txBody>
          <a:bodyPr>
            <a:noAutofit/>
          </a:bodyPr>
          <a:lstStyle/>
          <a:p>
            <a:r>
              <a:rPr lang="fr-CA" altLang="fr-FR" sz="2200" dirty="0"/>
              <a:t>Lorsqu’un membre d’une équipe souhaite apporter une modification à un SCI, celui-ci est copié du référentiel logiciel dans l’espace de travail privé de l'ingénieur</a:t>
            </a:r>
          </a:p>
          <a:p>
            <a:r>
              <a:rPr lang="fr-CA" altLang="fr-FR" sz="2200" dirty="0"/>
              <a:t>Cependant, le SCI extrait peut être modifié seulement si les contrôles SCM sont suivis</a:t>
            </a:r>
          </a:p>
        </p:txBody>
      </p:sp>
      <p:sp>
        <p:nvSpPr>
          <p:cNvPr id="5" name="Rectangle 4">
            <a:extLst>
              <a:ext uri="{FF2B5EF4-FFF2-40B4-BE49-F238E27FC236}">
                <a16:creationId xmlns:a16="http://schemas.microsoft.com/office/drawing/2014/main" id="{AE2D410B-6130-4119-A6D3-C5316FCE151E}"/>
              </a:ext>
            </a:extLst>
          </p:cNvPr>
          <p:cNvSpPr/>
          <p:nvPr>
            <p:custDataLst>
              <p:tags r:id="rId7"/>
            </p:custDataLst>
          </p:nvPr>
        </p:nvSpPr>
        <p:spPr>
          <a:xfrm>
            <a:off x="622422" y="2973728"/>
            <a:ext cx="7668852"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40191888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3"/>
</p:tagLst>
</file>

<file path=ppt/tags/tag100.xml><?xml version="1.0" encoding="utf-8"?>
<p:tagLst xmlns:a="http://schemas.openxmlformats.org/drawingml/2006/main" xmlns:r="http://schemas.openxmlformats.org/officeDocument/2006/relationships" xmlns:p="http://schemas.openxmlformats.org/presentationml/2006/main">
  <p:tag name="NUM" val="2"/>
</p:tagLst>
</file>

<file path=ppt/tags/tag101.xml><?xml version="1.0" encoding="utf-8"?>
<p:tagLst xmlns:a="http://schemas.openxmlformats.org/drawingml/2006/main" xmlns:r="http://schemas.openxmlformats.org/officeDocument/2006/relationships" xmlns:p="http://schemas.openxmlformats.org/presentationml/2006/main">
  <p:tag name="NUM" val="3"/>
</p:tagLst>
</file>

<file path=ppt/tags/tag102.xml><?xml version="1.0" encoding="utf-8"?>
<p:tagLst xmlns:a="http://schemas.openxmlformats.org/drawingml/2006/main" xmlns:r="http://schemas.openxmlformats.org/officeDocument/2006/relationships" xmlns:p="http://schemas.openxmlformats.org/presentationml/2006/main">
  <p:tag name="NUM" val="4"/>
</p:tagLst>
</file>

<file path=ppt/tags/tag103.xml><?xml version="1.0" encoding="utf-8"?>
<p:tagLst xmlns:a="http://schemas.openxmlformats.org/drawingml/2006/main" xmlns:r="http://schemas.openxmlformats.org/officeDocument/2006/relationships" xmlns:p="http://schemas.openxmlformats.org/presentationml/2006/main">
  <p:tag name="NUM" val="5"/>
</p:tagLst>
</file>

<file path=ppt/tags/tag104.xml><?xml version="1.0" encoding="utf-8"?>
<p:tagLst xmlns:a="http://schemas.openxmlformats.org/drawingml/2006/main" xmlns:r="http://schemas.openxmlformats.org/officeDocument/2006/relationships" xmlns:p="http://schemas.openxmlformats.org/presentationml/2006/main">
  <p:tag name="NUM" val="6"/>
</p:tagLst>
</file>

<file path=ppt/tags/tag105.xml><?xml version="1.0" encoding="utf-8"?>
<p:tagLst xmlns:a="http://schemas.openxmlformats.org/drawingml/2006/main" xmlns:r="http://schemas.openxmlformats.org/officeDocument/2006/relationships" xmlns:p="http://schemas.openxmlformats.org/presentationml/2006/main">
  <p:tag name="NUM" val="1"/>
</p:tagLst>
</file>

<file path=ppt/tags/tag106.xml><?xml version="1.0" encoding="utf-8"?>
<p:tagLst xmlns:a="http://schemas.openxmlformats.org/drawingml/2006/main" xmlns:r="http://schemas.openxmlformats.org/officeDocument/2006/relationships" xmlns:p="http://schemas.openxmlformats.org/presentationml/2006/main">
  <p:tag name="NUM" val="2"/>
</p:tagLst>
</file>

<file path=ppt/tags/tag107.xml><?xml version="1.0" encoding="utf-8"?>
<p:tagLst xmlns:a="http://schemas.openxmlformats.org/drawingml/2006/main" xmlns:r="http://schemas.openxmlformats.org/officeDocument/2006/relationships" xmlns:p="http://schemas.openxmlformats.org/presentationml/2006/main">
  <p:tag name="NUM" val="3"/>
</p:tagLst>
</file>

<file path=ppt/tags/tag108.xml><?xml version="1.0" encoding="utf-8"?>
<p:tagLst xmlns:a="http://schemas.openxmlformats.org/drawingml/2006/main" xmlns:r="http://schemas.openxmlformats.org/officeDocument/2006/relationships" xmlns:p="http://schemas.openxmlformats.org/presentationml/2006/main">
  <p:tag name="NUM" val="4"/>
</p:tagLst>
</file>

<file path=ppt/tags/tag109.xml><?xml version="1.0" encoding="utf-8"?>
<p:tagLst xmlns:a="http://schemas.openxmlformats.org/drawingml/2006/main" xmlns:r="http://schemas.openxmlformats.org/officeDocument/2006/relationships" xmlns:p="http://schemas.openxmlformats.org/presentationml/2006/main">
  <p:tag name="NUM" val="5"/>
</p:tagLst>
</file>

<file path=ppt/tags/tag11.xml><?xml version="1.0" encoding="utf-8"?>
<p:tagLst xmlns:a="http://schemas.openxmlformats.org/drawingml/2006/main" xmlns:r="http://schemas.openxmlformats.org/officeDocument/2006/relationships" xmlns:p="http://schemas.openxmlformats.org/presentationml/2006/main">
  <p:tag name="NUM" val="4"/>
</p:tagLst>
</file>

<file path=ppt/tags/tag110.xml><?xml version="1.0" encoding="utf-8"?>
<p:tagLst xmlns:a="http://schemas.openxmlformats.org/drawingml/2006/main" xmlns:r="http://schemas.openxmlformats.org/officeDocument/2006/relationships" xmlns:p="http://schemas.openxmlformats.org/presentationml/2006/main">
  <p:tag name="NUM" val="6"/>
</p:tagLst>
</file>

<file path=ppt/tags/tag111.xml><?xml version="1.0" encoding="utf-8"?>
<p:tagLst xmlns:a="http://schemas.openxmlformats.org/drawingml/2006/main" xmlns:r="http://schemas.openxmlformats.org/officeDocument/2006/relationships" xmlns:p="http://schemas.openxmlformats.org/presentationml/2006/main">
  <p:tag name="NUM" val="1"/>
</p:tagLst>
</file>

<file path=ppt/tags/tag112.xml><?xml version="1.0" encoding="utf-8"?>
<p:tagLst xmlns:a="http://schemas.openxmlformats.org/drawingml/2006/main" xmlns:r="http://schemas.openxmlformats.org/officeDocument/2006/relationships" xmlns:p="http://schemas.openxmlformats.org/presentationml/2006/main">
  <p:tag name="NUM" val="2"/>
</p:tagLst>
</file>

<file path=ppt/tags/tag113.xml><?xml version="1.0" encoding="utf-8"?>
<p:tagLst xmlns:a="http://schemas.openxmlformats.org/drawingml/2006/main" xmlns:r="http://schemas.openxmlformats.org/officeDocument/2006/relationships" xmlns:p="http://schemas.openxmlformats.org/presentationml/2006/main">
  <p:tag name="NUM" val="3"/>
</p:tagLst>
</file>

<file path=ppt/tags/tag114.xml><?xml version="1.0" encoding="utf-8"?>
<p:tagLst xmlns:a="http://schemas.openxmlformats.org/drawingml/2006/main" xmlns:r="http://schemas.openxmlformats.org/officeDocument/2006/relationships" xmlns:p="http://schemas.openxmlformats.org/presentationml/2006/main">
  <p:tag name="NUM" val="4"/>
</p:tagLst>
</file>

<file path=ppt/tags/tag115.xml><?xml version="1.0" encoding="utf-8"?>
<p:tagLst xmlns:a="http://schemas.openxmlformats.org/drawingml/2006/main" xmlns:r="http://schemas.openxmlformats.org/officeDocument/2006/relationships" xmlns:p="http://schemas.openxmlformats.org/presentationml/2006/main">
  <p:tag name="NUM" val="5"/>
</p:tagLst>
</file>

<file path=ppt/tags/tag116.xml><?xml version="1.0" encoding="utf-8"?>
<p:tagLst xmlns:a="http://schemas.openxmlformats.org/drawingml/2006/main" xmlns:r="http://schemas.openxmlformats.org/officeDocument/2006/relationships" xmlns:p="http://schemas.openxmlformats.org/presentationml/2006/main">
  <p:tag name="NUM" val="1"/>
</p:tagLst>
</file>

<file path=ppt/tags/tag117.xml><?xml version="1.0" encoding="utf-8"?>
<p:tagLst xmlns:a="http://schemas.openxmlformats.org/drawingml/2006/main" xmlns:r="http://schemas.openxmlformats.org/officeDocument/2006/relationships" xmlns:p="http://schemas.openxmlformats.org/presentationml/2006/main">
  <p:tag name="NUM" val="2"/>
</p:tagLst>
</file>

<file path=ppt/tags/tag118.xml><?xml version="1.0" encoding="utf-8"?>
<p:tagLst xmlns:a="http://schemas.openxmlformats.org/drawingml/2006/main" xmlns:r="http://schemas.openxmlformats.org/officeDocument/2006/relationships" xmlns:p="http://schemas.openxmlformats.org/presentationml/2006/main">
  <p:tag name="NUM" val="3"/>
</p:tagLst>
</file>

<file path=ppt/tags/tag119.xml><?xml version="1.0" encoding="utf-8"?>
<p:tagLst xmlns:a="http://schemas.openxmlformats.org/drawingml/2006/main" xmlns:r="http://schemas.openxmlformats.org/officeDocument/2006/relationships" xmlns:p="http://schemas.openxmlformats.org/presentationml/2006/main">
  <p:tag name="NUM" val="4"/>
</p:tagLst>
</file>

<file path=ppt/tags/tag12.xml><?xml version="1.0" encoding="utf-8"?>
<p:tagLst xmlns:a="http://schemas.openxmlformats.org/drawingml/2006/main" xmlns:r="http://schemas.openxmlformats.org/officeDocument/2006/relationships" xmlns:p="http://schemas.openxmlformats.org/presentationml/2006/main">
  <p:tag name="NUM" val="5"/>
</p:tagLst>
</file>

<file path=ppt/tags/tag120.xml><?xml version="1.0" encoding="utf-8"?>
<p:tagLst xmlns:a="http://schemas.openxmlformats.org/drawingml/2006/main" xmlns:r="http://schemas.openxmlformats.org/officeDocument/2006/relationships" xmlns:p="http://schemas.openxmlformats.org/presentationml/2006/main">
  <p:tag name="NUM" val="5"/>
</p:tagLst>
</file>

<file path=ppt/tags/tag121.xml><?xml version="1.0" encoding="utf-8"?>
<p:tagLst xmlns:a="http://schemas.openxmlformats.org/drawingml/2006/main" xmlns:r="http://schemas.openxmlformats.org/officeDocument/2006/relationships" xmlns:p="http://schemas.openxmlformats.org/presentationml/2006/main">
  <p:tag name="NUM" val="1"/>
</p:tagLst>
</file>

<file path=ppt/tags/tag122.xml><?xml version="1.0" encoding="utf-8"?>
<p:tagLst xmlns:a="http://schemas.openxmlformats.org/drawingml/2006/main" xmlns:r="http://schemas.openxmlformats.org/officeDocument/2006/relationships" xmlns:p="http://schemas.openxmlformats.org/presentationml/2006/main">
  <p:tag name="NUM" val="2"/>
</p:tagLst>
</file>

<file path=ppt/tags/tag123.xml><?xml version="1.0" encoding="utf-8"?>
<p:tagLst xmlns:a="http://schemas.openxmlformats.org/drawingml/2006/main" xmlns:r="http://schemas.openxmlformats.org/officeDocument/2006/relationships" xmlns:p="http://schemas.openxmlformats.org/presentationml/2006/main">
  <p:tag name="NUM" val="3"/>
</p:tagLst>
</file>

<file path=ppt/tags/tag124.xml><?xml version="1.0" encoding="utf-8"?>
<p:tagLst xmlns:a="http://schemas.openxmlformats.org/drawingml/2006/main" xmlns:r="http://schemas.openxmlformats.org/officeDocument/2006/relationships" xmlns:p="http://schemas.openxmlformats.org/presentationml/2006/main">
  <p:tag name="NUM" val="4"/>
</p:tagLst>
</file>

<file path=ppt/tags/tag125.xml><?xml version="1.0" encoding="utf-8"?>
<p:tagLst xmlns:a="http://schemas.openxmlformats.org/drawingml/2006/main" xmlns:r="http://schemas.openxmlformats.org/officeDocument/2006/relationships" xmlns:p="http://schemas.openxmlformats.org/presentationml/2006/main">
  <p:tag name="NUM" val="5"/>
</p:tagLst>
</file>

<file path=ppt/tags/tag126.xml><?xml version="1.0" encoding="utf-8"?>
<p:tagLst xmlns:a="http://schemas.openxmlformats.org/drawingml/2006/main" xmlns:r="http://schemas.openxmlformats.org/officeDocument/2006/relationships" xmlns:p="http://schemas.openxmlformats.org/presentationml/2006/main">
  <p:tag name="NUM" val="1"/>
</p:tagLst>
</file>

<file path=ppt/tags/tag127.xml><?xml version="1.0" encoding="utf-8"?>
<p:tagLst xmlns:a="http://schemas.openxmlformats.org/drawingml/2006/main" xmlns:r="http://schemas.openxmlformats.org/officeDocument/2006/relationships" xmlns:p="http://schemas.openxmlformats.org/presentationml/2006/main">
  <p:tag name="NUM" val="2"/>
</p:tagLst>
</file>

<file path=ppt/tags/tag128.xml><?xml version="1.0" encoding="utf-8"?>
<p:tagLst xmlns:a="http://schemas.openxmlformats.org/drawingml/2006/main" xmlns:r="http://schemas.openxmlformats.org/officeDocument/2006/relationships" xmlns:p="http://schemas.openxmlformats.org/presentationml/2006/main">
  <p:tag name="NUM" val="3"/>
</p:tagLst>
</file>

<file path=ppt/tags/tag129.xml><?xml version="1.0" encoding="utf-8"?>
<p:tagLst xmlns:a="http://schemas.openxmlformats.org/drawingml/2006/main" xmlns:r="http://schemas.openxmlformats.org/officeDocument/2006/relationships" xmlns:p="http://schemas.openxmlformats.org/presentationml/2006/main">
  <p:tag name="NUM" val="4"/>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5"/>
</p:tagLst>
</file>

<file path=ppt/tags/tag131.xml><?xml version="1.0" encoding="utf-8"?>
<p:tagLst xmlns:a="http://schemas.openxmlformats.org/drawingml/2006/main" xmlns:r="http://schemas.openxmlformats.org/officeDocument/2006/relationships" xmlns:p="http://schemas.openxmlformats.org/presentationml/2006/main">
  <p:tag name="NUM" val="1"/>
</p:tagLst>
</file>

<file path=ppt/tags/tag132.xml><?xml version="1.0" encoding="utf-8"?>
<p:tagLst xmlns:a="http://schemas.openxmlformats.org/drawingml/2006/main" xmlns:r="http://schemas.openxmlformats.org/officeDocument/2006/relationships" xmlns:p="http://schemas.openxmlformats.org/presentationml/2006/main">
  <p:tag name="NUM" val="2"/>
</p:tagLst>
</file>

<file path=ppt/tags/tag133.xml><?xml version="1.0" encoding="utf-8"?>
<p:tagLst xmlns:a="http://schemas.openxmlformats.org/drawingml/2006/main" xmlns:r="http://schemas.openxmlformats.org/officeDocument/2006/relationships" xmlns:p="http://schemas.openxmlformats.org/presentationml/2006/main">
  <p:tag name="NUM" val="3"/>
</p:tagLst>
</file>

<file path=ppt/tags/tag134.xml><?xml version="1.0" encoding="utf-8"?>
<p:tagLst xmlns:a="http://schemas.openxmlformats.org/drawingml/2006/main" xmlns:r="http://schemas.openxmlformats.org/officeDocument/2006/relationships" xmlns:p="http://schemas.openxmlformats.org/presentationml/2006/main">
  <p:tag name="NUM" val="4"/>
</p:tagLst>
</file>

<file path=ppt/tags/tag135.xml><?xml version="1.0" encoding="utf-8"?>
<p:tagLst xmlns:a="http://schemas.openxmlformats.org/drawingml/2006/main" xmlns:r="http://schemas.openxmlformats.org/officeDocument/2006/relationships" xmlns:p="http://schemas.openxmlformats.org/presentationml/2006/main">
  <p:tag name="NUM" val="5"/>
</p:tagLst>
</file>

<file path=ppt/tags/tag136.xml><?xml version="1.0" encoding="utf-8"?>
<p:tagLst xmlns:a="http://schemas.openxmlformats.org/drawingml/2006/main" xmlns:r="http://schemas.openxmlformats.org/officeDocument/2006/relationships" xmlns:p="http://schemas.openxmlformats.org/presentationml/2006/main">
  <p:tag name="NUM" val="1"/>
</p:tagLst>
</file>

<file path=ppt/tags/tag137.xml><?xml version="1.0" encoding="utf-8"?>
<p:tagLst xmlns:a="http://schemas.openxmlformats.org/drawingml/2006/main" xmlns:r="http://schemas.openxmlformats.org/officeDocument/2006/relationships" xmlns:p="http://schemas.openxmlformats.org/presentationml/2006/main">
  <p:tag name="NUM" val="2"/>
</p:tagLst>
</file>

<file path=ppt/tags/tag138.xml><?xml version="1.0" encoding="utf-8"?>
<p:tagLst xmlns:a="http://schemas.openxmlformats.org/drawingml/2006/main" xmlns:r="http://schemas.openxmlformats.org/officeDocument/2006/relationships" xmlns:p="http://schemas.openxmlformats.org/presentationml/2006/main">
  <p:tag name="NUM" val="3"/>
</p:tagLst>
</file>

<file path=ppt/tags/tag139.xml><?xml version="1.0" encoding="utf-8"?>
<p:tagLst xmlns:a="http://schemas.openxmlformats.org/drawingml/2006/main" xmlns:r="http://schemas.openxmlformats.org/officeDocument/2006/relationships" xmlns:p="http://schemas.openxmlformats.org/presentationml/2006/main">
  <p:tag name="NUM" val="4"/>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5"/>
</p:tagLst>
</file>

<file path=ppt/tags/tag141.xml><?xml version="1.0" encoding="utf-8"?>
<p:tagLst xmlns:a="http://schemas.openxmlformats.org/drawingml/2006/main" xmlns:r="http://schemas.openxmlformats.org/officeDocument/2006/relationships" xmlns:p="http://schemas.openxmlformats.org/presentationml/2006/main">
  <p:tag name="NUM" val="1"/>
</p:tagLst>
</file>

<file path=ppt/tags/tag142.xml><?xml version="1.0" encoding="utf-8"?>
<p:tagLst xmlns:a="http://schemas.openxmlformats.org/drawingml/2006/main" xmlns:r="http://schemas.openxmlformats.org/officeDocument/2006/relationships" xmlns:p="http://schemas.openxmlformats.org/presentationml/2006/main">
  <p:tag name="NUM" val="2"/>
</p:tagLst>
</file>

<file path=ppt/tags/tag143.xml><?xml version="1.0" encoding="utf-8"?>
<p:tagLst xmlns:a="http://schemas.openxmlformats.org/drawingml/2006/main" xmlns:r="http://schemas.openxmlformats.org/officeDocument/2006/relationships" xmlns:p="http://schemas.openxmlformats.org/presentationml/2006/main">
  <p:tag name="NUM" val="3"/>
</p:tagLst>
</file>

<file path=ppt/tags/tag144.xml><?xml version="1.0" encoding="utf-8"?>
<p:tagLst xmlns:a="http://schemas.openxmlformats.org/drawingml/2006/main" xmlns:r="http://schemas.openxmlformats.org/officeDocument/2006/relationships" xmlns:p="http://schemas.openxmlformats.org/presentationml/2006/main">
  <p:tag name="NUM" val="4"/>
</p:tagLst>
</file>

<file path=ppt/tags/tag145.xml><?xml version="1.0" encoding="utf-8"?>
<p:tagLst xmlns:a="http://schemas.openxmlformats.org/drawingml/2006/main" xmlns:r="http://schemas.openxmlformats.org/officeDocument/2006/relationships" xmlns:p="http://schemas.openxmlformats.org/presentationml/2006/main">
  <p:tag name="NUM" val="5"/>
</p:tagLst>
</file>

<file path=ppt/tags/tag146.xml><?xml version="1.0" encoding="utf-8"?>
<p:tagLst xmlns:a="http://schemas.openxmlformats.org/drawingml/2006/main" xmlns:r="http://schemas.openxmlformats.org/officeDocument/2006/relationships" xmlns:p="http://schemas.openxmlformats.org/presentationml/2006/main">
  <p:tag name="NUM" val="1"/>
</p:tagLst>
</file>

<file path=ppt/tags/tag147.xml><?xml version="1.0" encoding="utf-8"?>
<p:tagLst xmlns:a="http://schemas.openxmlformats.org/drawingml/2006/main" xmlns:r="http://schemas.openxmlformats.org/officeDocument/2006/relationships" xmlns:p="http://schemas.openxmlformats.org/presentationml/2006/main">
  <p:tag name="NUM" val="2"/>
</p:tagLst>
</file>

<file path=ppt/tags/tag148.xml><?xml version="1.0" encoding="utf-8"?>
<p:tagLst xmlns:a="http://schemas.openxmlformats.org/drawingml/2006/main" xmlns:r="http://schemas.openxmlformats.org/officeDocument/2006/relationships" xmlns:p="http://schemas.openxmlformats.org/presentationml/2006/main">
  <p:tag name="NUM" val="3"/>
</p:tagLst>
</file>

<file path=ppt/tags/tag149.xml><?xml version="1.0" encoding="utf-8"?>
<p:tagLst xmlns:a="http://schemas.openxmlformats.org/drawingml/2006/main" xmlns:r="http://schemas.openxmlformats.org/officeDocument/2006/relationships" xmlns:p="http://schemas.openxmlformats.org/presentationml/2006/main">
  <p:tag name="NUM" val="4"/>
</p:tagLst>
</file>

<file path=ppt/tags/tag15.xml><?xml version="1.0" encoding="utf-8"?>
<p:tagLst xmlns:a="http://schemas.openxmlformats.org/drawingml/2006/main" xmlns:r="http://schemas.openxmlformats.org/officeDocument/2006/relationships" xmlns:p="http://schemas.openxmlformats.org/presentationml/2006/main">
  <p:tag name="NUM" val="3"/>
</p:tagLst>
</file>

<file path=ppt/tags/tag150.xml><?xml version="1.0" encoding="utf-8"?>
<p:tagLst xmlns:a="http://schemas.openxmlformats.org/drawingml/2006/main" xmlns:r="http://schemas.openxmlformats.org/officeDocument/2006/relationships" xmlns:p="http://schemas.openxmlformats.org/presentationml/2006/main">
  <p:tag name="NUM" val="5"/>
</p:tagLst>
</file>

<file path=ppt/tags/tag151.xml><?xml version="1.0" encoding="utf-8"?>
<p:tagLst xmlns:a="http://schemas.openxmlformats.org/drawingml/2006/main" xmlns:r="http://schemas.openxmlformats.org/officeDocument/2006/relationships" xmlns:p="http://schemas.openxmlformats.org/presentationml/2006/main">
  <p:tag name="NUM" val="6"/>
</p:tagLst>
</file>

<file path=ppt/tags/tag152.xml><?xml version="1.0" encoding="utf-8"?>
<p:tagLst xmlns:a="http://schemas.openxmlformats.org/drawingml/2006/main" xmlns:r="http://schemas.openxmlformats.org/officeDocument/2006/relationships" xmlns:p="http://schemas.openxmlformats.org/presentationml/2006/main">
  <p:tag name="NUM" val="1"/>
</p:tagLst>
</file>

<file path=ppt/tags/tag153.xml><?xml version="1.0" encoding="utf-8"?>
<p:tagLst xmlns:a="http://schemas.openxmlformats.org/drawingml/2006/main" xmlns:r="http://schemas.openxmlformats.org/officeDocument/2006/relationships" xmlns:p="http://schemas.openxmlformats.org/presentationml/2006/main">
  <p:tag name="NUM" val="2"/>
</p:tagLst>
</file>

<file path=ppt/tags/tag154.xml><?xml version="1.0" encoding="utf-8"?>
<p:tagLst xmlns:a="http://schemas.openxmlformats.org/drawingml/2006/main" xmlns:r="http://schemas.openxmlformats.org/officeDocument/2006/relationships" xmlns:p="http://schemas.openxmlformats.org/presentationml/2006/main">
  <p:tag name="NUM" val="3"/>
</p:tagLst>
</file>

<file path=ppt/tags/tag155.xml><?xml version="1.0" encoding="utf-8"?>
<p:tagLst xmlns:a="http://schemas.openxmlformats.org/drawingml/2006/main" xmlns:r="http://schemas.openxmlformats.org/officeDocument/2006/relationships" xmlns:p="http://schemas.openxmlformats.org/presentationml/2006/main">
  <p:tag name="NUM" val="4"/>
</p:tagLst>
</file>

<file path=ppt/tags/tag156.xml><?xml version="1.0" encoding="utf-8"?>
<p:tagLst xmlns:a="http://schemas.openxmlformats.org/drawingml/2006/main" xmlns:r="http://schemas.openxmlformats.org/officeDocument/2006/relationships" xmlns:p="http://schemas.openxmlformats.org/presentationml/2006/main">
  <p:tag name="NUM" val="5"/>
</p:tagLst>
</file>

<file path=ppt/tags/tag157.xml><?xml version="1.0" encoding="utf-8"?>
<p:tagLst xmlns:a="http://schemas.openxmlformats.org/drawingml/2006/main" xmlns:r="http://schemas.openxmlformats.org/officeDocument/2006/relationships" xmlns:p="http://schemas.openxmlformats.org/presentationml/2006/main">
  <p:tag name="NUM" val="6"/>
</p:tagLst>
</file>

<file path=ppt/tags/tag158.xml><?xml version="1.0" encoding="utf-8"?>
<p:tagLst xmlns:a="http://schemas.openxmlformats.org/drawingml/2006/main" xmlns:r="http://schemas.openxmlformats.org/officeDocument/2006/relationships" xmlns:p="http://schemas.openxmlformats.org/presentationml/2006/main">
  <p:tag name="NUM" val="1"/>
</p:tagLst>
</file>

<file path=ppt/tags/tag159.xml><?xml version="1.0" encoding="utf-8"?>
<p:tagLst xmlns:a="http://schemas.openxmlformats.org/drawingml/2006/main" xmlns:r="http://schemas.openxmlformats.org/officeDocument/2006/relationships" xmlns:p="http://schemas.openxmlformats.org/presentationml/2006/main">
  <p:tag name="NUM" val="2"/>
</p:tagLst>
</file>

<file path=ppt/tags/tag16.xml><?xml version="1.0" encoding="utf-8"?>
<p:tagLst xmlns:a="http://schemas.openxmlformats.org/drawingml/2006/main" xmlns:r="http://schemas.openxmlformats.org/officeDocument/2006/relationships" xmlns:p="http://schemas.openxmlformats.org/presentationml/2006/main">
  <p:tag name="NUM" val="4"/>
</p:tagLst>
</file>

<file path=ppt/tags/tag160.xml><?xml version="1.0" encoding="utf-8"?>
<p:tagLst xmlns:a="http://schemas.openxmlformats.org/drawingml/2006/main" xmlns:r="http://schemas.openxmlformats.org/officeDocument/2006/relationships" xmlns:p="http://schemas.openxmlformats.org/presentationml/2006/main">
  <p:tag name="NUM" val="3"/>
</p:tagLst>
</file>

<file path=ppt/tags/tag161.xml><?xml version="1.0" encoding="utf-8"?>
<p:tagLst xmlns:a="http://schemas.openxmlformats.org/drawingml/2006/main" xmlns:r="http://schemas.openxmlformats.org/officeDocument/2006/relationships" xmlns:p="http://schemas.openxmlformats.org/presentationml/2006/main">
  <p:tag name="NUM" val="4"/>
</p:tagLst>
</file>

<file path=ppt/tags/tag162.xml><?xml version="1.0" encoding="utf-8"?>
<p:tagLst xmlns:a="http://schemas.openxmlformats.org/drawingml/2006/main" xmlns:r="http://schemas.openxmlformats.org/officeDocument/2006/relationships" xmlns:p="http://schemas.openxmlformats.org/presentationml/2006/main">
  <p:tag name="NUM" val="5"/>
</p:tagLst>
</file>

<file path=ppt/tags/tag163.xml><?xml version="1.0" encoding="utf-8"?>
<p:tagLst xmlns:a="http://schemas.openxmlformats.org/drawingml/2006/main" xmlns:r="http://schemas.openxmlformats.org/officeDocument/2006/relationships" xmlns:p="http://schemas.openxmlformats.org/presentationml/2006/main">
  <p:tag name="NUM" val="1"/>
</p:tagLst>
</file>

<file path=ppt/tags/tag164.xml><?xml version="1.0" encoding="utf-8"?>
<p:tagLst xmlns:a="http://schemas.openxmlformats.org/drawingml/2006/main" xmlns:r="http://schemas.openxmlformats.org/officeDocument/2006/relationships" xmlns:p="http://schemas.openxmlformats.org/presentationml/2006/main">
  <p:tag name="NUM" val="2"/>
</p:tagLst>
</file>

<file path=ppt/tags/tag165.xml><?xml version="1.0" encoding="utf-8"?>
<p:tagLst xmlns:a="http://schemas.openxmlformats.org/drawingml/2006/main" xmlns:r="http://schemas.openxmlformats.org/officeDocument/2006/relationships" xmlns:p="http://schemas.openxmlformats.org/presentationml/2006/main">
  <p:tag name="NUM" val="3"/>
</p:tagLst>
</file>

<file path=ppt/tags/tag166.xml><?xml version="1.0" encoding="utf-8"?>
<p:tagLst xmlns:a="http://schemas.openxmlformats.org/drawingml/2006/main" xmlns:r="http://schemas.openxmlformats.org/officeDocument/2006/relationships" xmlns:p="http://schemas.openxmlformats.org/presentationml/2006/main">
  <p:tag name="NUM" val="4"/>
</p:tagLst>
</file>

<file path=ppt/tags/tag167.xml><?xml version="1.0" encoding="utf-8"?>
<p:tagLst xmlns:a="http://schemas.openxmlformats.org/drawingml/2006/main" xmlns:r="http://schemas.openxmlformats.org/officeDocument/2006/relationships" xmlns:p="http://schemas.openxmlformats.org/presentationml/2006/main">
  <p:tag name="NUM" val="5"/>
</p:tagLst>
</file>

<file path=ppt/tags/tag168.xml><?xml version="1.0" encoding="utf-8"?>
<p:tagLst xmlns:a="http://schemas.openxmlformats.org/drawingml/2006/main" xmlns:r="http://schemas.openxmlformats.org/officeDocument/2006/relationships" xmlns:p="http://schemas.openxmlformats.org/presentationml/2006/main">
  <p:tag name="NUM" val="1"/>
</p:tagLst>
</file>

<file path=ppt/tags/tag169.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5"/>
</p:tagLst>
</file>

<file path=ppt/tags/tag170.xml><?xml version="1.0" encoding="utf-8"?>
<p:tagLst xmlns:a="http://schemas.openxmlformats.org/drawingml/2006/main" xmlns:r="http://schemas.openxmlformats.org/officeDocument/2006/relationships" xmlns:p="http://schemas.openxmlformats.org/presentationml/2006/main">
  <p:tag name="NUM" val="3"/>
</p:tagLst>
</file>

<file path=ppt/tags/tag171.xml><?xml version="1.0" encoding="utf-8"?>
<p:tagLst xmlns:a="http://schemas.openxmlformats.org/drawingml/2006/main" xmlns:r="http://schemas.openxmlformats.org/officeDocument/2006/relationships" xmlns:p="http://schemas.openxmlformats.org/presentationml/2006/main">
  <p:tag name="NUM" val="4"/>
</p:tagLst>
</file>

<file path=ppt/tags/tag172.xml><?xml version="1.0" encoding="utf-8"?>
<p:tagLst xmlns:a="http://schemas.openxmlformats.org/drawingml/2006/main" xmlns:r="http://schemas.openxmlformats.org/officeDocument/2006/relationships" xmlns:p="http://schemas.openxmlformats.org/presentationml/2006/main">
  <p:tag name="NUM" val="5"/>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3"/>
</p:tagLst>
</file>

<file path=ppt/tags/tag21.xml><?xml version="1.0" encoding="utf-8"?>
<p:tagLst xmlns:a="http://schemas.openxmlformats.org/drawingml/2006/main" xmlns:r="http://schemas.openxmlformats.org/officeDocument/2006/relationships" xmlns:p="http://schemas.openxmlformats.org/presentationml/2006/main">
  <p:tag name="NUM" val="4"/>
</p:tagLst>
</file>

<file path=ppt/tags/tag22.xml><?xml version="1.0" encoding="utf-8"?>
<p:tagLst xmlns:a="http://schemas.openxmlformats.org/drawingml/2006/main" xmlns:r="http://schemas.openxmlformats.org/officeDocument/2006/relationships" xmlns:p="http://schemas.openxmlformats.org/presentationml/2006/main">
  <p:tag name="NUM" val="5"/>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3"/>
</p:tagLst>
</file>

<file path=ppt/tags/tag26.xml><?xml version="1.0" encoding="utf-8"?>
<p:tagLst xmlns:a="http://schemas.openxmlformats.org/drawingml/2006/main" xmlns:r="http://schemas.openxmlformats.org/officeDocument/2006/relationships" xmlns:p="http://schemas.openxmlformats.org/presentationml/2006/main">
  <p:tag name="NUM" val="4"/>
</p:tagLst>
</file>

<file path=ppt/tags/tag27.xml><?xml version="1.0" encoding="utf-8"?>
<p:tagLst xmlns:a="http://schemas.openxmlformats.org/drawingml/2006/main" xmlns:r="http://schemas.openxmlformats.org/officeDocument/2006/relationships" xmlns:p="http://schemas.openxmlformats.org/presentationml/2006/main">
  <p:tag name="NUM" val="5"/>
</p:tagLst>
</file>

<file path=ppt/tags/tag28.xml><?xml version="1.0" encoding="utf-8"?>
<p:tagLst xmlns:a="http://schemas.openxmlformats.org/drawingml/2006/main" xmlns:r="http://schemas.openxmlformats.org/officeDocument/2006/relationships" xmlns:p="http://schemas.openxmlformats.org/presentationml/2006/main">
  <p:tag name="NUM" val="1"/>
</p:tagLst>
</file>

<file path=ppt/tags/tag29.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3"/>
</p:tagLst>
</file>

<file path=ppt/tags/tag31.xml><?xml version="1.0" encoding="utf-8"?>
<p:tagLst xmlns:a="http://schemas.openxmlformats.org/drawingml/2006/main" xmlns:r="http://schemas.openxmlformats.org/officeDocument/2006/relationships" xmlns:p="http://schemas.openxmlformats.org/presentationml/2006/main">
  <p:tag name="NUM" val="4"/>
</p:tagLst>
</file>

<file path=ppt/tags/tag32.xml><?xml version="1.0" encoding="utf-8"?>
<p:tagLst xmlns:a="http://schemas.openxmlformats.org/drawingml/2006/main" xmlns:r="http://schemas.openxmlformats.org/officeDocument/2006/relationships" xmlns:p="http://schemas.openxmlformats.org/presentationml/2006/main">
  <p:tag name="NUM" val="5"/>
</p:tagLst>
</file>

<file path=ppt/tags/tag33.xml><?xml version="1.0" encoding="utf-8"?>
<p:tagLst xmlns:a="http://schemas.openxmlformats.org/drawingml/2006/main" xmlns:r="http://schemas.openxmlformats.org/officeDocument/2006/relationships" xmlns:p="http://schemas.openxmlformats.org/presentationml/2006/main">
  <p:tag name="NUM" val="6"/>
</p:tagLst>
</file>

<file path=ppt/tags/tag34.xml><?xml version="1.0" encoding="utf-8"?>
<p:tagLst xmlns:a="http://schemas.openxmlformats.org/drawingml/2006/main" xmlns:r="http://schemas.openxmlformats.org/officeDocument/2006/relationships" xmlns:p="http://schemas.openxmlformats.org/presentationml/2006/main">
  <p:tag name="NUM" val="7"/>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NUM" val="7"/>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2"/>
</p:tagLst>
</file>

<file path=ppt/tags/tag44.xml><?xml version="1.0" encoding="utf-8"?>
<p:tagLst xmlns:a="http://schemas.openxmlformats.org/drawingml/2006/main" xmlns:r="http://schemas.openxmlformats.org/officeDocument/2006/relationships" xmlns:p="http://schemas.openxmlformats.org/presentationml/2006/main">
  <p:tag name="NUM" val="3"/>
</p:tagLst>
</file>

<file path=ppt/tags/tag45.xml><?xml version="1.0" encoding="utf-8"?>
<p:tagLst xmlns:a="http://schemas.openxmlformats.org/drawingml/2006/main" xmlns:r="http://schemas.openxmlformats.org/officeDocument/2006/relationships" xmlns:p="http://schemas.openxmlformats.org/presentationml/2006/main">
  <p:tag name="NUM" val="4"/>
</p:tagLst>
</file>

<file path=ppt/tags/tag46.xml><?xml version="1.0" encoding="utf-8"?>
<p:tagLst xmlns:a="http://schemas.openxmlformats.org/drawingml/2006/main" xmlns:r="http://schemas.openxmlformats.org/officeDocument/2006/relationships" xmlns:p="http://schemas.openxmlformats.org/presentationml/2006/main">
  <p:tag name="NUM" val="5"/>
</p:tagLst>
</file>

<file path=ppt/tags/tag47.xml><?xml version="1.0" encoding="utf-8"?>
<p:tagLst xmlns:a="http://schemas.openxmlformats.org/drawingml/2006/main" xmlns:r="http://schemas.openxmlformats.org/officeDocument/2006/relationships" xmlns:p="http://schemas.openxmlformats.org/presentationml/2006/main">
  <p:tag name="NUM" val="6"/>
</p:tagLst>
</file>

<file path=ppt/tags/tag48.xml><?xml version="1.0" encoding="utf-8"?>
<p:tagLst xmlns:a="http://schemas.openxmlformats.org/drawingml/2006/main" xmlns:r="http://schemas.openxmlformats.org/officeDocument/2006/relationships" xmlns:p="http://schemas.openxmlformats.org/presentationml/2006/main">
  <p:tag name="NUM" val="7"/>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50.xml><?xml version="1.0" encoding="utf-8"?>
<p:tagLst xmlns:a="http://schemas.openxmlformats.org/drawingml/2006/main" xmlns:r="http://schemas.openxmlformats.org/officeDocument/2006/relationships" xmlns:p="http://schemas.openxmlformats.org/presentationml/2006/main">
  <p:tag name="NUM" val="2"/>
</p:tagLst>
</file>

<file path=ppt/tags/tag51.xml><?xml version="1.0" encoding="utf-8"?>
<p:tagLst xmlns:a="http://schemas.openxmlformats.org/drawingml/2006/main" xmlns:r="http://schemas.openxmlformats.org/officeDocument/2006/relationships" xmlns:p="http://schemas.openxmlformats.org/presentationml/2006/main">
  <p:tag name="NUM" val="3"/>
</p:tagLst>
</file>

<file path=ppt/tags/tag52.xml><?xml version="1.0" encoding="utf-8"?>
<p:tagLst xmlns:a="http://schemas.openxmlformats.org/drawingml/2006/main" xmlns:r="http://schemas.openxmlformats.org/officeDocument/2006/relationships" xmlns:p="http://schemas.openxmlformats.org/presentationml/2006/main">
  <p:tag name="NUM" val="4"/>
</p:tagLst>
</file>

<file path=ppt/tags/tag53.xml><?xml version="1.0" encoding="utf-8"?>
<p:tagLst xmlns:a="http://schemas.openxmlformats.org/drawingml/2006/main" xmlns:r="http://schemas.openxmlformats.org/officeDocument/2006/relationships" xmlns:p="http://schemas.openxmlformats.org/presentationml/2006/main">
  <p:tag name="NUM" val="5"/>
</p:tagLst>
</file>

<file path=ppt/tags/tag54.xml><?xml version="1.0" encoding="utf-8"?>
<p:tagLst xmlns:a="http://schemas.openxmlformats.org/drawingml/2006/main" xmlns:r="http://schemas.openxmlformats.org/officeDocument/2006/relationships" xmlns:p="http://schemas.openxmlformats.org/presentationml/2006/main">
  <p:tag name="NUM" val="6"/>
</p:tagLst>
</file>

<file path=ppt/tags/tag55.xml><?xml version="1.0" encoding="utf-8"?>
<p:tagLst xmlns:a="http://schemas.openxmlformats.org/drawingml/2006/main" xmlns:r="http://schemas.openxmlformats.org/officeDocument/2006/relationships" xmlns:p="http://schemas.openxmlformats.org/presentationml/2006/main">
  <p:tag name="NUM" val="7"/>
</p:tagLst>
</file>

<file path=ppt/tags/tag56.xml><?xml version="1.0" encoding="utf-8"?>
<p:tagLst xmlns:a="http://schemas.openxmlformats.org/drawingml/2006/main" xmlns:r="http://schemas.openxmlformats.org/officeDocument/2006/relationships" xmlns:p="http://schemas.openxmlformats.org/presentationml/2006/main">
  <p:tag name="NUM" val="8"/>
</p:tagLst>
</file>

<file path=ppt/tags/tag57.xml><?xml version="1.0" encoding="utf-8"?>
<p:tagLst xmlns:a="http://schemas.openxmlformats.org/drawingml/2006/main" xmlns:r="http://schemas.openxmlformats.org/officeDocument/2006/relationships" xmlns:p="http://schemas.openxmlformats.org/presentationml/2006/main">
  <p:tag name="NUM" val="9"/>
</p:tagLst>
</file>

<file path=ppt/tags/tag58.xml><?xml version="1.0" encoding="utf-8"?>
<p:tagLst xmlns:a="http://schemas.openxmlformats.org/drawingml/2006/main" xmlns:r="http://schemas.openxmlformats.org/officeDocument/2006/relationships" xmlns:p="http://schemas.openxmlformats.org/presentationml/2006/main">
  <p:tag name="NUM" val="10"/>
</p:tagLst>
</file>

<file path=ppt/tags/tag59.xml><?xml version="1.0" encoding="utf-8"?>
<p:tagLst xmlns:a="http://schemas.openxmlformats.org/drawingml/2006/main" xmlns:r="http://schemas.openxmlformats.org/officeDocument/2006/relationships" xmlns:p="http://schemas.openxmlformats.org/presentationml/2006/main">
  <p:tag name="NUM" val="11"/>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60.xml><?xml version="1.0" encoding="utf-8"?>
<p:tagLst xmlns:a="http://schemas.openxmlformats.org/drawingml/2006/main" xmlns:r="http://schemas.openxmlformats.org/officeDocument/2006/relationships" xmlns:p="http://schemas.openxmlformats.org/presentationml/2006/main">
  <p:tag name="NUM" val="12"/>
</p:tagLst>
</file>

<file path=ppt/tags/tag61.xml><?xml version="1.0" encoding="utf-8"?>
<p:tagLst xmlns:a="http://schemas.openxmlformats.org/drawingml/2006/main" xmlns:r="http://schemas.openxmlformats.org/officeDocument/2006/relationships" xmlns:p="http://schemas.openxmlformats.org/presentationml/2006/main">
  <p:tag name="NUM" val="13"/>
</p:tagLst>
</file>

<file path=ppt/tags/tag62.xml><?xml version="1.0" encoding="utf-8"?>
<p:tagLst xmlns:a="http://schemas.openxmlformats.org/drawingml/2006/main" xmlns:r="http://schemas.openxmlformats.org/officeDocument/2006/relationships" xmlns:p="http://schemas.openxmlformats.org/presentationml/2006/main">
  <p:tag name="NUM" val="14"/>
</p:tagLst>
</file>

<file path=ppt/tags/tag63.xml><?xml version="1.0" encoding="utf-8"?>
<p:tagLst xmlns:a="http://schemas.openxmlformats.org/drawingml/2006/main" xmlns:r="http://schemas.openxmlformats.org/officeDocument/2006/relationships" xmlns:p="http://schemas.openxmlformats.org/presentationml/2006/main">
  <p:tag name="NUM" val="1"/>
</p:tagLst>
</file>

<file path=ppt/tags/tag64.xml><?xml version="1.0" encoding="utf-8"?>
<p:tagLst xmlns:a="http://schemas.openxmlformats.org/drawingml/2006/main" xmlns:r="http://schemas.openxmlformats.org/officeDocument/2006/relationships" xmlns:p="http://schemas.openxmlformats.org/presentationml/2006/main">
  <p:tag name="NUM" val="2"/>
</p:tagLst>
</file>

<file path=ppt/tags/tag65.xml><?xml version="1.0" encoding="utf-8"?>
<p:tagLst xmlns:a="http://schemas.openxmlformats.org/drawingml/2006/main" xmlns:r="http://schemas.openxmlformats.org/officeDocument/2006/relationships" xmlns:p="http://schemas.openxmlformats.org/presentationml/2006/main">
  <p:tag name="NUM" val="3"/>
</p:tagLst>
</file>

<file path=ppt/tags/tag66.xml><?xml version="1.0" encoding="utf-8"?>
<p:tagLst xmlns:a="http://schemas.openxmlformats.org/drawingml/2006/main" xmlns:r="http://schemas.openxmlformats.org/officeDocument/2006/relationships" xmlns:p="http://schemas.openxmlformats.org/presentationml/2006/main">
  <p:tag name="NUM" val="4"/>
</p:tagLst>
</file>

<file path=ppt/tags/tag67.xml><?xml version="1.0" encoding="utf-8"?>
<p:tagLst xmlns:a="http://schemas.openxmlformats.org/drawingml/2006/main" xmlns:r="http://schemas.openxmlformats.org/officeDocument/2006/relationships" xmlns:p="http://schemas.openxmlformats.org/presentationml/2006/main">
  <p:tag name="NUM" val="5"/>
</p:tagLst>
</file>

<file path=ppt/tags/tag68.xml><?xml version="1.0" encoding="utf-8"?>
<p:tagLst xmlns:a="http://schemas.openxmlformats.org/drawingml/2006/main" xmlns:r="http://schemas.openxmlformats.org/officeDocument/2006/relationships" xmlns:p="http://schemas.openxmlformats.org/presentationml/2006/main">
  <p:tag name="NUM" val="1"/>
</p:tagLst>
</file>

<file path=ppt/tags/tag69.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5"/>
</p:tagLst>
</file>

<file path=ppt/tags/tag70.xml><?xml version="1.0" encoding="utf-8"?>
<p:tagLst xmlns:a="http://schemas.openxmlformats.org/drawingml/2006/main" xmlns:r="http://schemas.openxmlformats.org/officeDocument/2006/relationships" xmlns:p="http://schemas.openxmlformats.org/presentationml/2006/main">
  <p:tag name="NUM" val="3"/>
</p:tagLst>
</file>

<file path=ppt/tags/tag71.xml><?xml version="1.0" encoding="utf-8"?>
<p:tagLst xmlns:a="http://schemas.openxmlformats.org/drawingml/2006/main" xmlns:r="http://schemas.openxmlformats.org/officeDocument/2006/relationships" xmlns:p="http://schemas.openxmlformats.org/presentationml/2006/main">
  <p:tag name="NUM" val="4"/>
</p:tagLst>
</file>

<file path=ppt/tags/tag72.xml><?xml version="1.0" encoding="utf-8"?>
<p:tagLst xmlns:a="http://schemas.openxmlformats.org/drawingml/2006/main" xmlns:r="http://schemas.openxmlformats.org/officeDocument/2006/relationships" xmlns:p="http://schemas.openxmlformats.org/presentationml/2006/main">
  <p:tag name="NUM" val="5"/>
</p:tagLst>
</file>

<file path=ppt/tags/tag73.xml><?xml version="1.0" encoding="utf-8"?>
<p:tagLst xmlns:a="http://schemas.openxmlformats.org/drawingml/2006/main" xmlns:r="http://schemas.openxmlformats.org/officeDocument/2006/relationships" xmlns:p="http://schemas.openxmlformats.org/presentationml/2006/main">
  <p:tag name="NUM" val="1"/>
</p:tagLst>
</file>

<file path=ppt/tags/tag74.xml><?xml version="1.0" encoding="utf-8"?>
<p:tagLst xmlns:a="http://schemas.openxmlformats.org/drawingml/2006/main" xmlns:r="http://schemas.openxmlformats.org/officeDocument/2006/relationships" xmlns:p="http://schemas.openxmlformats.org/presentationml/2006/main">
  <p:tag name="NUM" val="2"/>
</p:tagLst>
</file>

<file path=ppt/tags/tag75.xml><?xml version="1.0" encoding="utf-8"?>
<p:tagLst xmlns:a="http://schemas.openxmlformats.org/drawingml/2006/main" xmlns:r="http://schemas.openxmlformats.org/officeDocument/2006/relationships" xmlns:p="http://schemas.openxmlformats.org/presentationml/2006/main">
  <p:tag name="NUM" val="3"/>
</p:tagLst>
</file>

<file path=ppt/tags/tag76.xml><?xml version="1.0" encoding="utf-8"?>
<p:tagLst xmlns:a="http://schemas.openxmlformats.org/drawingml/2006/main" xmlns:r="http://schemas.openxmlformats.org/officeDocument/2006/relationships" xmlns:p="http://schemas.openxmlformats.org/presentationml/2006/main">
  <p:tag name="NUM" val="4"/>
</p:tagLst>
</file>

<file path=ppt/tags/tag77.xml><?xml version="1.0" encoding="utf-8"?>
<p:tagLst xmlns:a="http://schemas.openxmlformats.org/drawingml/2006/main" xmlns:r="http://schemas.openxmlformats.org/officeDocument/2006/relationships" xmlns:p="http://schemas.openxmlformats.org/presentationml/2006/main">
  <p:tag name="NUM" val="5"/>
</p:tagLst>
</file>

<file path=ppt/tags/tag78.xml><?xml version="1.0" encoding="utf-8"?>
<p:tagLst xmlns:a="http://schemas.openxmlformats.org/drawingml/2006/main" xmlns:r="http://schemas.openxmlformats.org/officeDocument/2006/relationships" xmlns:p="http://schemas.openxmlformats.org/presentationml/2006/main">
  <p:tag name="NUM" val="1"/>
</p:tagLst>
</file>

<file path=ppt/tags/tag79.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3"/>
</p:tagLst>
</file>

<file path=ppt/tags/tag81.xml><?xml version="1.0" encoding="utf-8"?>
<p:tagLst xmlns:a="http://schemas.openxmlformats.org/drawingml/2006/main" xmlns:r="http://schemas.openxmlformats.org/officeDocument/2006/relationships" xmlns:p="http://schemas.openxmlformats.org/presentationml/2006/main">
  <p:tag name="NUM" val="4"/>
</p:tagLst>
</file>

<file path=ppt/tags/tag82.xml><?xml version="1.0" encoding="utf-8"?>
<p:tagLst xmlns:a="http://schemas.openxmlformats.org/drawingml/2006/main" xmlns:r="http://schemas.openxmlformats.org/officeDocument/2006/relationships" xmlns:p="http://schemas.openxmlformats.org/presentationml/2006/main">
  <p:tag name="NUM" val="5"/>
</p:tagLst>
</file>

<file path=ppt/tags/tag83.xml><?xml version="1.0" encoding="utf-8"?>
<p:tagLst xmlns:a="http://schemas.openxmlformats.org/drawingml/2006/main" xmlns:r="http://schemas.openxmlformats.org/officeDocument/2006/relationships" xmlns:p="http://schemas.openxmlformats.org/presentationml/2006/main">
  <p:tag name="NUM" val="6"/>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NUM" val="4"/>
</p:tagLst>
</file>

<file path=ppt/tags/tag88.xml><?xml version="1.0" encoding="utf-8"?>
<p:tagLst xmlns:a="http://schemas.openxmlformats.org/drawingml/2006/main" xmlns:r="http://schemas.openxmlformats.org/officeDocument/2006/relationships" xmlns:p="http://schemas.openxmlformats.org/presentationml/2006/main">
  <p:tag name="NUM" val="5"/>
</p:tagLst>
</file>

<file path=ppt/tags/tag89.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2"/>
</p:tagLst>
</file>

<file path=ppt/tags/tag91.xml><?xml version="1.0" encoding="utf-8"?>
<p:tagLst xmlns:a="http://schemas.openxmlformats.org/drawingml/2006/main" xmlns:r="http://schemas.openxmlformats.org/officeDocument/2006/relationships" xmlns:p="http://schemas.openxmlformats.org/presentationml/2006/main">
  <p:tag name="NUM" val="3"/>
</p:tagLst>
</file>

<file path=ppt/tags/tag92.xml><?xml version="1.0" encoding="utf-8"?>
<p:tagLst xmlns:a="http://schemas.openxmlformats.org/drawingml/2006/main" xmlns:r="http://schemas.openxmlformats.org/officeDocument/2006/relationships" xmlns:p="http://schemas.openxmlformats.org/presentationml/2006/main">
  <p:tag name="NUM" val="4"/>
</p:tagLst>
</file>

<file path=ppt/tags/tag93.xml><?xml version="1.0" encoding="utf-8"?>
<p:tagLst xmlns:a="http://schemas.openxmlformats.org/drawingml/2006/main" xmlns:r="http://schemas.openxmlformats.org/officeDocument/2006/relationships" xmlns:p="http://schemas.openxmlformats.org/presentationml/2006/main">
  <p:tag name="NUM" val="5"/>
</p:tagLst>
</file>

<file path=ppt/tags/tag94.xml><?xml version="1.0" encoding="utf-8"?>
<p:tagLst xmlns:a="http://schemas.openxmlformats.org/drawingml/2006/main" xmlns:r="http://schemas.openxmlformats.org/officeDocument/2006/relationships" xmlns:p="http://schemas.openxmlformats.org/presentationml/2006/main">
  <p:tag name="NUM" val="1"/>
</p:tagLst>
</file>

<file path=ppt/tags/tag95.xml><?xml version="1.0" encoding="utf-8"?>
<p:tagLst xmlns:a="http://schemas.openxmlformats.org/drawingml/2006/main" xmlns:r="http://schemas.openxmlformats.org/officeDocument/2006/relationships" xmlns:p="http://schemas.openxmlformats.org/presentationml/2006/main">
  <p:tag name="NUM" val="2"/>
</p:tagLst>
</file>

<file path=ppt/tags/tag96.xml><?xml version="1.0" encoding="utf-8"?>
<p:tagLst xmlns:a="http://schemas.openxmlformats.org/drawingml/2006/main" xmlns:r="http://schemas.openxmlformats.org/officeDocument/2006/relationships" xmlns:p="http://schemas.openxmlformats.org/presentationml/2006/main">
  <p:tag name="NUM" val="3"/>
</p:tagLst>
</file>

<file path=ppt/tags/tag97.xml><?xml version="1.0" encoding="utf-8"?>
<p:tagLst xmlns:a="http://schemas.openxmlformats.org/drawingml/2006/main" xmlns:r="http://schemas.openxmlformats.org/officeDocument/2006/relationships" xmlns:p="http://schemas.openxmlformats.org/presentationml/2006/main">
  <p:tag name="NUM" val="4"/>
</p:tagLst>
</file>

<file path=ppt/tags/tag98.xml><?xml version="1.0" encoding="utf-8"?>
<p:tagLst xmlns:a="http://schemas.openxmlformats.org/drawingml/2006/main" xmlns:r="http://schemas.openxmlformats.org/officeDocument/2006/relationships" xmlns:p="http://schemas.openxmlformats.org/presentationml/2006/main">
  <p:tag name="NUM" val="5"/>
</p:tagLst>
</file>

<file path=ppt/tags/tag9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S10188135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INF33307 - R01 - Concepts de gestion de projets</Template>
  <TotalTime>11667</TotalTime>
  <Words>2290</Words>
  <Application>Microsoft Office PowerPoint</Application>
  <PresentationFormat>Affichage à l'écran (4:3)</PresentationFormat>
  <Paragraphs>231</Paragraphs>
  <Slides>31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31</vt:i4>
      </vt:variant>
    </vt:vector>
  </HeadingPairs>
  <TitlesOfParts>
    <vt:vector size="37" baseType="lpstr">
      <vt:lpstr>Arial</vt:lpstr>
      <vt:lpstr>Calibri</vt:lpstr>
      <vt:lpstr>Helvetica</vt:lpstr>
      <vt:lpstr>Times New Roman</vt:lpstr>
      <vt:lpstr>Wingdings</vt:lpstr>
      <vt:lpstr>TS101881352</vt:lpstr>
      <vt:lpstr> Gestion de changement et de configuration </vt:lpstr>
      <vt:lpstr>Plan</vt:lpstr>
      <vt:lpstr>1re loi  de l’ingénierie des systèmes</vt:lpstr>
      <vt:lpstr>Origine des changements</vt:lpstr>
      <vt:lpstr>Éléments d’un système de gestion de configuration</vt:lpstr>
      <vt:lpstr>Base de référence</vt:lpstr>
      <vt:lpstr>Base de référence</vt:lpstr>
      <vt:lpstr>Flux d’activités avec les SCIs</vt:lpstr>
      <vt:lpstr>Flux d’activités avec les SCIs</vt:lpstr>
      <vt:lpstr>Configuration d’un logiciel</vt:lpstr>
      <vt:lpstr>Configuration d’un logiciel - Problèmes</vt:lpstr>
      <vt:lpstr>Référentiel SCM</vt:lpstr>
      <vt:lpstr>Contenu d’un référentiel SCM</vt:lpstr>
      <vt:lpstr>Contrôle de version</vt:lpstr>
      <vt:lpstr>Avantages de l’intégration continue</vt:lpstr>
      <vt:lpstr>Gestion de changement</vt:lpstr>
      <vt:lpstr>Gestion de changement</vt:lpstr>
      <vt:lpstr>Gestion de changement</vt:lpstr>
      <vt:lpstr>Processus de contrôle des changements</vt:lpstr>
      <vt:lpstr>Gestion d’impact</vt:lpstr>
      <vt:lpstr>Audit SCM</vt:lpstr>
      <vt:lpstr>Rapport sur l’état de la configuration</vt:lpstr>
      <vt:lpstr>Changement agile</vt:lpstr>
      <vt:lpstr>Exemple: classes de changements agiles pour les applications Web ou mobiles</vt:lpstr>
      <vt:lpstr>Changement agile pour les applications Web ou mobiles</vt:lpstr>
      <vt:lpstr>Meilleures pratiques SCM</vt:lpstr>
      <vt:lpstr>Gestion de configuration vs Gestion de changement</vt:lpstr>
      <vt:lpstr>Trois différences principales</vt:lpstr>
      <vt:lpstr>Exemple d’outils</vt:lpstr>
      <vt:lpstr>Exemples d’outils</vt:lpstr>
      <vt:lpstr>Exemples d’outils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changement et de configuration</dc:title>
  <dc:creator>Ismail Khriss</dc:creator>
  <cp:lastModifiedBy>Khriss Ismail</cp:lastModifiedBy>
  <cp:revision>312</cp:revision>
  <cp:lastPrinted>2017-09-25T13:43:06Z</cp:lastPrinted>
  <dcterms:created xsi:type="dcterms:W3CDTF">1601-01-01T00:00:00Z</dcterms:created>
  <dcterms:modified xsi:type="dcterms:W3CDTF">2023-10-15T16:07:08Z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ies>
</file>