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0" r:id="rId4"/>
    <p:sldId id="258" r:id="rId5"/>
    <p:sldId id="266" r:id="rId6"/>
    <p:sldId id="268" r:id="rId7"/>
    <p:sldId id="281" r:id="rId8"/>
    <p:sldId id="262" r:id="rId9"/>
    <p:sldId id="260" r:id="rId10"/>
    <p:sldId id="282" r:id="rId11"/>
    <p:sldId id="283" r:id="rId12"/>
    <p:sldId id="285" r:id="rId13"/>
    <p:sldId id="280" r:id="rId14"/>
    <p:sldId id="276" r:id="rId15"/>
    <p:sldId id="286" r:id="rId16"/>
    <p:sldId id="271" r:id="rId17"/>
    <p:sldId id="287" r:id="rId18"/>
    <p:sldId id="288" r:id="rId19"/>
    <p:sldId id="279"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4590"/>
  </p:normalViewPr>
  <p:slideViewPr>
    <p:cSldViewPr snapToGrid="0" snapToObjects="1">
      <p:cViewPr>
        <p:scale>
          <a:sx n="82" d="100"/>
          <a:sy n="82" d="100"/>
        </p:scale>
        <p:origin x="100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23B15-32C9-7F4F-8D0B-A4A8E988C853}"/>
              </a:ext>
            </a:extLst>
          </p:cNvPr>
          <p:cNvSpPr>
            <a:spLocks noGrp="1"/>
          </p:cNvSpPr>
          <p:nvPr>
            <p:ph type="ctrTitle"/>
          </p:nvPr>
        </p:nvSpPr>
        <p:spPr>
          <a:xfrm>
            <a:off x="1524000" y="1122363"/>
            <a:ext cx="9144000" cy="2387600"/>
          </a:xfrm>
        </p:spPr>
        <p:txBody>
          <a:bodyPr anchor="b"/>
          <a:lstStyle>
            <a:lvl1pPr algn="ctr">
              <a:defRPr sz="6000"/>
            </a:lvl1pPr>
          </a:lstStyle>
          <a:p>
            <a:r>
              <a:rPr lang="fr-CA"/>
              <a:t>Modifier le style du titre</a:t>
            </a:r>
            <a:endParaRPr lang="fr-FR"/>
          </a:p>
        </p:txBody>
      </p:sp>
      <p:sp>
        <p:nvSpPr>
          <p:cNvPr id="3" name="Sous-titre 2">
            <a:extLst>
              <a:ext uri="{FF2B5EF4-FFF2-40B4-BE49-F238E27FC236}">
                <a16:creationId xmlns:a16="http://schemas.microsoft.com/office/drawing/2014/main" id="{1A564265-E373-AB42-8F8C-BFAFECA95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fr-FR"/>
          </a:p>
        </p:txBody>
      </p:sp>
      <p:sp>
        <p:nvSpPr>
          <p:cNvPr id="4" name="Espace réservé de la date 3">
            <a:extLst>
              <a:ext uri="{FF2B5EF4-FFF2-40B4-BE49-F238E27FC236}">
                <a16:creationId xmlns:a16="http://schemas.microsoft.com/office/drawing/2014/main" id="{F29A6A92-CE0E-2D4B-982A-C64F7128F366}"/>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50763F24-DD1C-BE4F-A2AC-B9B7013227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C9A2E3-1A49-FD42-B3DA-D394C8FC524E}"/>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12712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517DCC-589C-AB4E-BC51-7968D5A9B614}"/>
              </a:ext>
            </a:extLst>
          </p:cNvPr>
          <p:cNvSpPr>
            <a:spLocks noGrp="1"/>
          </p:cNvSpPr>
          <p:nvPr>
            <p:ph type="title"/>
          </p:nvPr>
        </p:nvSpPr>
        <p:spPr/>
        <p:txBody>
          <a:bodyPr/>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C6495F6C-FDE2-024A-B536-5E57CC67279F}"/>
              </a:ext>
            </a:extLst>
          </p:cNvPr>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F31F3413-8ADE-DB43-8147-94F1F55BA7AC}"/>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AE8001AC-0795-7B4C-ADB4-670D6047EA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46D990-AF79-3A41-9381-39683BA1EDAA}"/>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131511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30C4461-C84E-9649-B678-30CCC82E8776}"/>
              </a:ext>
            </a:extLst>
          </p:cNvPr>
          <p:cNvSpPr>
            <a:spLocks noGrp="1"/>
          </p:cNvSpPr>
          <p:nvPr>
            <p:ph type="title" orient="vert"/>
          </p:nvPr>
        </p:nvSpPr>
        <p:spPr>
          <a:xfrm>
            <a:off x="8724900" y="365125"/>
            <a:ext cx="2628900" cy="5811838"/>
          </a:xfrm>
        </p:spPr>
        <p:txBody>
          <a:bodyPr vert="eaVert"/>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FC7736D1-7290-CB47-B3EF-460CA771FA08}"/>
              </a:ext>
            </a:extLst>
          </p:cNvPr>
          <p:cNvSpPr>
            <a:spLocks noGrp="1"/>
          </p:cNvSpPr>
          <p:nvPr>
            <p:ph type="body" orient="vert" idx="1"/>
          </p:nvPr>
        </p:nvSpPr>
        <p:spPr>
          <a:xfrm>
            <a:off x="838200" y="365125"/>
            <a:ext cx="7734300" cy="5811838"/>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2E9F7AFE-C845-3C4C-8A2C-986CBF0897EE}"/>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D4BC730D-D2FF-814E-A52B-F0074B2A4D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55F742-C907-F94B-A265-D9F39C320F95}"/>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381018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B5CD1-6B77-3D41-98CA-A6BAFA49EBF6}"/>
              </a:ext>
            </a:extLst>
          </p:cNvPr>
          <p:cNvSpPr>
            <a:spLocks noGrp="1"/>
          </p:cNvSpPr>
          <p:nvPr>
            <p:ph type="title"/>
          </p:nvPr>
        </p:nvSpPr>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383CC2C3-0580-0B46-86C3-8219B59598BA}"/>
              </a:ext>
            </a:extLst>
          </p:cNvPr>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765DB66C-1B47-3B42-8F1D-446C47C77B4C}"/>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91AAE75A-551E-D345-882D-4EA4AF31D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5782AA-8735-C942-A6C0-563B7F8C678D}"/>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203227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D0FF6-A67D-C848-AA3F-245EF5127FFF}"/>
              </a:ext>
            </a:extLst>
          </p:cNvPr>
          <p:cNvSpPr>
            <a:spLocks noGrp="1"/>
          </p:cNvSpPr>
          <p:nvPr>
            <p:ph type="title"/>
          </p:nvPr>
        </p:nvSpPr>
        <p:spPr>
          <a:xfrm>
            <a:off x="831850" y="1709738"/>
            <a:ext cx="10515600" cy="2852737"/>
          </a:xfrm>
        </p:spPr>
        <p:txBody>
          <a:bodyPr anchor="b"/>
          <a:lstStyle>
            <a:lvl1pPr>
              <a:defRPr sz="6000"/>
            </a:lvl1pPr>
          </a:lstStyle>
          <a:p>
            <a:r>
              <a:rPr lang="fr-CA"/>
              <a:t>Modifier le style du titre</a:t>
            </a:r>
            <a:endParaRPr lang="fr-FR"/>
          </a:p>
        </p:txBody>
      </p:sp>
      <p:sp>
        <p:nvSpPr>
          <p:cNvPr id="3" name="Espace réservé du texte 2">
            <a:extLst>
              <a:ext uri="{FF2B5EF4-FFF2-40B4-BE49-F238E27FC236}">
                <a16:creationId xmlns:a16="http://schemas.microsoft.com/office/drawing/2014/main" id="{D29E8AC3-8B0B-6342-890A-EAD7E7804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Cliquez pour modifier les styles du texte du masque</a:t>
            </a:r>
          </a:p>
        </p:txBody>
      </p:sp>
      <p:sp>
        <p:nvSpPr>
          <p:cNvPr id="4" name="Espace réservé de la date 3">
            <a:extLst>
              <a:ext uri="{FF2B5EF4-FFF2-40B4-BE49-F238E27FC236}">
                <a16:creationId xmlns:a16="http://schemas.microsoft.com/office/drawing/2014/main" id="{B5D88225-8984-744A-8700-69F9D69C5182}"/>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B9BC75B9-D9C9-E24B-849A-3A02A2380C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06E0B7-6E21-6F40-BD53-F7A99490FCC9}"/>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151716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7EEF9E-2D6B-8347-BEA8-B8525373EB69}"/>
              </a:ext>
            </a:extLst>
          </p:cNvPr>
          <p:cNvSpPr>
            <a:spLocks noGrp="1"/>
          </p:cNvSpPr>
          <p:nvPr>
            <p:ph type="title"/>
          </p:nvPr>
        </p:nvSpPr>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D67A035C-1805-744E-B74B-84C7EE94FBB6}"/>
              </a:ext>
            </a:extLst>
          </p:cNvPr>
          <p:cNvSpPr>
            <a:spLocks noGrp="1"/>
          </p:cNvSpPr>
          <p:nvPr>
            <p:ph sz="half" idx="1"/>
          </p:nvPr>
        </p:nvSpPr>
        <p:spPr>
          <a:xfrm>
            <a:off x="838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contenu 3">
            <a:extLst>
              <a:ext uri="{FF2B5EF4-FFF2-40B4-BE49-F238E27FC236}">
                <a16:creationId xmlns:a16="http://schemas.microsoft.com/office/drawing/2014/main" id="{6424127E-8BC3-DD4E-BAE9-6C1E5E8A2623}"/>
              </a:ext>
            </a:extLst>
          </p:cNvPr>
          <p:cNvSpPr>
            <a:spLocks noGrp="1"/>
          </p:cNvSpPr>
          <p:nvPr>
            <p:ph sz="half" idx="2"/>
          </p:nvPr>
        </p:nvSpPr>
        <p:spPr>
          <a:xfrm>
            <a:off x="6172200" y="1825625"/>
            <a:ext cx="5181600" cy="435133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e la date 4">
            <a:extLst>
              <a:ext uri="{FF2B5EF4-FFF2-40B4-BE49-F238E27FC236}">
                <a16:creationId xmlns:a16="http://schemas.microsoft.com/office/drawing/2014/main" id="{A316C832-980D-694E-9426-403B01045CED}"/>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6" name="Espace réservé du pied de page 5">
            <a:extLst>
              <a:ext uri="{FF2B5EF4-FFF2-40B4-BE49-F238E27FC236}">
                <a16:creationId xmlns:a16="http://schemas.microsoft.com/office/drawing/2014/main" id="{235CE801-1B33-6F4F-A90A-DD52C1EDE4C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3EFAB6-BD13-9941-918C-571D377F7AE1}"/>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371237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D44876-2FDB-0F45-B2B5-E85B49C5D69C}"/>
              </a:ext>
            </a:extLst>
          </p:cNvPr>
          <p:cNvSpPr>
            <a:spLocks noGrp="1"/>
          </p:cNvSpPr>
          <p:nvPr>
            <p:ph type="title"/>
          </p:nvPr>
        </p:nvSpPr>
        <p:spPr>
          <a:xfrm>
            <a:off x="839788" y="365125"/>
            <a:ext cx="10515600" cy="1325563"/>
          </a:xfrm>
        </p:spPr>
        <p:txBody>
          <a:bodyPr/>
          <a:lstStyle/>
          <a:p>
            <a:r>
              <a:rPr lang="fr-CA"/>
              <a:t>Modifier le style du titre</a:t>
            </a:r>
            <a:endParaRPr lang="fr-FR"/>
          </a:p>
        </p:txBody>
      </p:sp>
      <p:sp>
        <p:nvSpPr>
          <p:cNvPr id="3" name="Espace réservé du texte 2">
            <a:extLst>
              <a:ext uri="{FF2B5EF4-FFF2-40B4-BE49-F238E27FC236}">
                <a16:creationId xmlns:a16="http://schemas.microsoft.com/office/drawing/2014/main" id="{91ECBA84-A2D0-9E45-A90F-349248489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a:extLst>
              <a:ext uri="{FF2B5EF4-FFF2-40B4-BE49-F238E27FC236}">
                <a16:creationId xmlns:a16="http://schemas.microsoft.com/office/drawing/2014/main" id="{436E7B44-6E0F-2845-A14C-E34DA7298E4F}"/>
              </a:ext>
            </a:extLst>
          </p:cNvPr>
          <p:cNvSpPr>
            <a:spLocks noGrp="1"/>
          </p:cNvSpPr>
          <p:nvPr>
            <p:ph sz="half" idx="2"/>
          </p:nvPr>
        </p:nvSpPr>
        <p:spPr>
          <a:xfrm>
            <a:off x="839788" y="2505075"/>
            <a:ext cx="5157787"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u texte 4">
            <a:extLst>
              <a:ext uri="{FF2B5EF4-FFF2-40B4-BE49-F238E27FC236}">
                <a16:creationId xmlns:a16="http://schemas.microsoft.com/office/drawing/2014/main" id="{AC58BF73-C204-044B-B238-37C373274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a:extLst>
              <a:ext uri="{FF2B5EF4-FFF2-40B4-BE49-F238E27FC236}">
                <a16:creationId xmlns:a16="http://schemas.microsoft.com/office/drawing/2014/main" id="{7EA346BD-737B-144F-A319-4A97104DE7FC}"/>
              </a:ext>
            </a:extLst>
          </p:cNvPr>
          <p:cNvSpPr>
            <a:spLocks noGrp="1"/>
          </p:cNvSpPr>
          <p:nvPr>
            <p:ph sz="quarter" idx="4"/>
          </p:nvPr>
        </p:nvSpPr>
        <p:spPr>
          <a:xfrm>
            <a:off x="6172200" y="2505075"/>
            <a:ext cx="5183188"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7" name="Espace réservé de la date 6">
            <a:extLst>
              <a:ext uri="{FF2B5EF4-FFF2-40B4-BE49-F238E27FC236}">
                <a16:creationId xmlns:a16="http://schemas.microsoft.com/office/drawing/2014/main" id="{2B2271EE-E5B2-1B44-BCA2-7CDAB4049227}"/>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8" name="Espace réservé du pied de page 7">
            <a:extLst>
              <a:ext uri="{FF2B5EF4-FFF2-40B4-BE49-F238E27FC236}">
                <a16:creationId xmlns:a16="http://schemas.microsoft.com/office/drawing/2014/main" id="{C89312EB-FBCF-C040-B3D0-FC7CBD92D9A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F49061-4694-C546-9FB1-B5BC517C13C8}"/>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852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D37FC-FB3C-3B4F-8A78-C8189C3BCF02}"/>
              </a:ext>
            </a:extLst>
          </p:cNvPr>
          <p:cNvSpPr>
            <a:spLocks noGrp="1"/>
          </p:cNvSpPr>
          <p:nvPr>
            <p:ph type="title"/>
          </p:nvPr>
        </p:nvSpPr>
        <p:spPr/>
        <p:txBody>
          <a:bodyPr/>
          <a:lstStyle/>
          <a:p>
            <a:r>
              <a:rPr lang="fr-CA"/>
              <a:t>Modifier le style du titre</a:t>
            </a:r>
            <a:endParaRPr lang="fr-FR"/>
          </a:p>
        </p:txBody>
      </p:sp>
      <p:sp>
        <p:nvSpPr>
          <p:cNvPr id="3" name="Espace réservé de la date 2">
            <a:extLst>
              <a:ext uri="{FF2B5EF4-FFF2-40B4-BE49-F238E27FC236}">
                <a16:creationId xmlns:a16="http://schemas.microsoft.com/office/drawing/2014/main" id="{06C82DE0-73F0-CD41-92F2-A33A128EAE55}"/>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4" name="Espace réservé du pied de page 3">
            <a:extLst>
              <a:ext uri="{FF2B5EF4-FFF2-40B4-BE49-F238E27FC236}">
                <a16:creationId xmlns:a16="http://schemas.microsoft.com/office/drawing/2014/main" id="{C3282EF1-F721-A945-8F03-996B9CE5BD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9C55A10-8836-6841-AEF2-C31F830ED4BC}"/>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351946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F9253E-AB3A-6A44-8339-9BC1C0AA9EFF}"/>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3" name="Espace réservé du pied de page 2">
            <a:extLst>
              <a:ext uri="{FF2B5EF4-FFF2-40B4-BE49-F238E27FC236}">
                <a16:creationId xmlns:a16="http://schemas.microsoft.com/office/drawing/2014/main" id="{33A4599A-B487-BF4B-B341-0EBAFC5BF5C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C5ADC20-44B9-D940-B224-B47071E39E10}"/>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40288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E21178-6B12-474A-8FF1-8FDCA3094C85}"/>
              </a:ext>
            </a:extLst>
          </p:cNvPr>
          <p:cNvSpPr>
            <a:spLocks noGrp="1"/>
          </p:cNvSpPr>
          <p:nvPr>
            <p:ph type="title"/>
          </p:nvPr>
        </p:nvSpPr>
        <p:spPr>
          <a:xfrm>
            <a:off x="839788" y="457200"/>
            <a:ext cx="3932237" cy="1600200"/>
          </a:xfrm>
        </p:spPr>
        <p:txBody>
          <a:bodyPr anchor="b"/>
          <a:lstStyle>
            <a:lvl1pPr>
              <a:defRPr sz="3200"/>
            </a:lvl1pPr>
          </a:lstStyle>
          <a:p>
            <a:r>
              <a:rPr lang="fr-CA"/>
              <a:t>Modifier le style du titre</a:t>
            </a:r>
            <a:endParaRPr lang="fr-FR"/>
          </a:p>
        </p:txBody>
      </p:sp>
      <p:sp>
        <p:nvSpPr>
          <p:cNvPr id="3" name="Espace réservé du contenu 2">
            <a:extLst>
              <a:ext uri="{FF2B5EF4-FFF2-40B4-BE49-F238E27FC236}">
                <a16:creationId xmlns:a16="http://schemas.microsoft.com/office/drawing/2014/main" id="{2F567747-4354-4640-893A-B67B2E1FE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texte 3">
            <a:extLst>
              <a:ext uri="{FF2B5EF4-FFF2-40B4-BE49-F238E27FC236}">
                <a16:creationId xmlns:a16="http://schemas.microsoft.com/office/drawing/2014/main" id="{374AE04D-AA7F-FF46-A441-252B09D15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F55F089E-C2D5-2543-B563-18401CB974C0}"/>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6" name="Espace réservé du pied de page 5">
            <a:extLst>
              <a:ext uri="{FF2B5EF4-FFF2-40B4-BE49-F238E27FC236}">
                <a16:creationId xmlns:a16="http://schemas.microsoft.com/office/drawing/2014/main" id="{E7625E11-F90A-5948-8C28-9F8924EB4E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7231B1-0762-3A47-8BFD-829014CF6A88}"/>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272271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0EBD9-21EB-0E4C-A745-08552AFD2F93}"/>
              </a:ext>
            </a:extLst>
          </p:cNvPr>
          <p:cNvSpPr>
            <a:spLocks noGrp="1"/>
          </p:cNvSpPr>
          <p:nvPr>
            <p:ph type="title"/>
          </p:nvPr>
        </p:nvSpPr>
        <p:spPr>
          <a:xfrm>
            <a:off x="839788" y="457200"/>
            <a:ext cx="3932237" cy="1600200"/>
          </a:xfrm>
        </p:spPr>
        <p:txBody>
          <a:bodyPr anchor="b"/>
          <a:lstStyle>
            <a:lvl1pPr>
              <a:defRPr sz="3200"/>
            </a:lvl1pPr>
          </a:lstStyle>
          <a:p>
            <a:r>
              <a:rPr lang="fr-CA"/>
              <a:t>Modifier le style du titre</a:t>
            </a:r>
            <a:endParaRPr lang="fr-FR"/>
          </a:p>
        </p:txBody>
      </p:sp>
      <p:sp>
        <p:nvSpPr>
          <p:cNvPr id="3" name="Espace réservé pour une image  2">
            <a:extLst>
              <a:ext uri="{FF2B5EF4-FFF2-40B4-BE49-F238E27FC236}">
                <a16:creationId xmlns:a16="http://schemas.microsoft.com/office/drawing/2014/main" id="{3B886C8C-19D8-FD46-B48B-190066DBE4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63C0D63-A0C3-BF4F-A5AF-BE02F505B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e la date 4">
            <a:extLst>
              <a:ext uri="{FF2B5EF4-FFF2-40B4-BE49-F238E27FC236}">
                <a16:creationId xmlns:a16="http://schemas.microsoft.com/office/drawing/2014/main" id="{1868D1D1-BD6A-7247-873F-01DADAAAC245}"/>
              </a:ext>
            </a:extLst>
          </p:cNvPr>
          <p:cNvSpPr>
            <a:spLocks noGrp="1"/>
          </p:cNvSpPr>
          <p:nvPr>
            <p:ph type="dt" sz="half" idx="10"/>
          </p:nvPr>
        </p:nvSpPr>
        <p:spPr/>
        <p:txBody>
          <a:bodyPr/>
          <a:lstStyle/>
          <a:p>
            <a:fld id="{48E64DA4-223D-C745-ACD1-23590D068379}" type="datetimeFigureOut">
              <a:rPr lang="fr-FR" smtClean="0"/>
              <a:t>07/01/2023</a:t>
            </a:fld>
            <a:endParaRPr lang="fr-FR"/>
          </a:p>
        </p:txBody>
      </p:sp>
      <p:sp>
        <p:nvSpPr>
          <p:cNvPr id="6" name="Espace réservé du pied de page 5">
            <a:extLst>
              <a:ext uri="{FF2B5EF4-FFF2-40B4-BE49-F238E27FC236}">
                <a16:creationId xmlns:a16="http://schemas.microsoft.com/office/drawing/2014/main" id="{32C72F08-E94D-CF4A-A648-EE31EDF697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894D694-B157-8445-BE9E-A39545965AF2}"/>
              </a:ext>
            </a:extLst>
          </p:cNvPr>
          <p:cNvSpPr>
            <a:spLocks noGrp="1"/>
          </p:cNvSpPr>
          <p:nvPr>
            <p:ph type="sldNum" sz="quarter" idx="12"/>
          </p:nvPr>
        </p:nvSpPr>
        <p:spPr/>
        <p:txBody>
          <a:bodyPr/>
          <a:lstStyle/>
          <a:p>
            <a:fld id="{8D136B8C-CD07-1647-AFE3-CB3407C1A71C}" type="slidenum">
              <a:rPr lang="fr-FR" smtClean="0"/>
              <a:t>‹n°›</a:t>
            </a:fld>
            <a:endParaRPr lang="fr-FR"/>
          </a:p>
        </p:txBody>
      </p:sp>
    </p:spTree>
    <p:extLst>
      <p:ext uri="{BB962C8B-B14F-4D97-AF65-F5344CB8AC3E}">
        <p14:creationId xmlns:p14="http://schemas.microsoft.com/office/powerpoint/2010/main" val="33694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76F8A17-F144-2246-A76B-ADC4294E7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Modifier le style du titre</a:t>
            </a:r>
            <a:endParaRPr lang="fr-FR"/>
          </a:p>
        </p:txBody>
      </p:sp>
      <p:sp>
        <p:nvSpPr>
          <p:cNvPr id="3" name="Espace réservé du texte 2">
            <a:extLst>
              <a:ext uri="{FF2B5EF4-FFF2-40B4-BE49-F238E27FC236}">
                <a16:creationId xmlns:a16="http://schemas.microsoft.com/office/drawing/2014/main" id="{3D9C0D5C-29AD-014F-A36F-97AB23309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e la date 3">
            <a:extLst>
              <a:ext uri="{FF2B5EF4-FFF2-40B4-BE49-F238E27FC236}">
                <a16:creationId xmlns:a16="http://schemas.microsoft.com/office/drawing/2014/main" id="{915C1C62-CDC2-A441-8223-4DF408425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64DA4-223D-C745-ACD1-23590D068379}" type="datetimeFigureOut">
              <a:rPr lang="fr-FR" smtClean="0"/>
              <a:t>07/01/2023</a:t>
            </a:fld>
            <a:endParaRPr lang="fr-FR"/>
          </a:p>
        </p:txBody>
      </p:sp>
      <p:sp>
        <p:nvSpPr>
          <p:cNvPr id="5" name="Espace réservé du pied de page 4">
            <a:extLst>
              <a:ext uri="{FF2B5EF4-FFF2-40B4-BE49-F238E27FC236}">
                <a16:creationId xmlns:a16="http://schemas.microsoft.com/office/drawing/2014/main" id="{8089A396-4A33-4D46-8095-7E3129CB96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677D900-CD68-B246-8E0C-154060105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36B8C-CD07-1647-AFE3-CB3407C1A71C}" type="slidenum">
              <a:rPr lang="fr-FR" smtClean="0"/>
              <a:t>‹n°›</a:t>
            </a:fld>
            <a:endParaRPr lang="fr-FR"/>
          </a:p>
        </p:txBody>
      </p:sp>
    </p:spTree>
    <p:extLst>
      <p:ext uri="{BB962C8B-B14F-4D97-AF65-F5344CB8AC3E}">
        <p14:creationId xmlns:p14="http://schemas.microsoft.com/office/powerpoint/2010/main" val="406545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tm.info/fr/infos/reseau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tore.google.com/ca/category/connected_home?hl=fr-C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NKDCGxOevq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arnetsante.gouv.qc.ca/portai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ous-titre 2">
            <a:extLst>
              <a:ext uri="{FF2B5EF4-FFF2-40B4-BE49-F238E27FC236}">
                <a16:creationId xmlns:a16="http://schemas.microsoft.com/office/drawing/2014/main" id="{7F8B0AAB-08C8-DA4B-AD8B-A12399A0823F}"/>
              </a:ext>
            </a:extLst>
          </p:cNvPr>
          <p:cNvSpPr>
            <a:spLocks noGrp="1"/>
          </p:cNvSpPr>
          <p:nvPr>
            <p:ph type="subTitle" idx="1"/>
          </p:nvPr>
        </p:nvSpPr>
        <p:spPr>
          <a:xfrm>
            <a:off x="3008325" y="3197355"/>
            <a:ext cx="6355190" cy="1313051"/>
          </a:xfrm>
          <a:noFill/>
        </p:spPr>
        <p:txBody>
          <a:bodyPr>
            <a:noAutofit/>
          </a:bodyPr>
          <a:lstStyle/>
          <a:p>
            <a:r>
              <a:rPr lang="fr-FR" dirty="0">
                <a:solidFill>
                  <a:srgbClr val="080808"/>
                </a:solidFill>
              </a:rPr>
              <a:t>INF36307 – Séance du </a:t>
            </a:r>
          </a:p>
          <a:p>
            <a:r>
              <a:rPr lang="fr-FR" dirty="0">
                <a:solidFill>
                  <a:srgbClr val="080808"/>
                </a:solidFill>
              </a:rPr>
              <a:t>10 janvier 2023</a:t>
            </a:r>
          </a:p>
          <a:p>
            <a:endParaRPr lang="fr-FR" dirty="0">
              <a:solidFill>
                <a:srgbClr val="080808"/>
              </a:solidFill>
            </a:endParaRPr>
          </a:p>
          <a:p>
            <a:r>
              <a:rPr lang="fr-FR" dirty="0">
                <a:solidFill>
                  <a:srgbClr val="080808"/>
                </a:solidFill>
              </a:rPr>
              <a:t>Lise </a:t>
            </a:r>
            <a:r>
              <a:rPr lang="fr-FR" dirty="0" err="1">
                <a:solidFill>
                  <a:srgbClr val="080808"/>
                </a:solidFill>
              </a:rPr>
              <a:t>Boudreault</a:t>
            </a:r>
            <a:r>
              <a:rPr lang="fr-FR" dirty="0">
                <a:solidFill>
                  <a:srgbClr val="080808"/>
                </a:solidFill>
              </a:rPr>
              <a:t>, chargée de cours</a:t>
            </a:r>
          </a:p>
        </p:txBody>
      </p:sp>
      <p:sp>
        <p:nvSpPr>
          <p:cNvPr id="2" name="Titre 1">
            <a:extLst>
              <a:ext uri="{FF2B5EF4-FFF2-40B4-BE49-F238E27FC236}">
                <a16:creationId xmlns:a16="http://schemas.microsoft.com/office/drawing/2014/main" id="{F91A4787-DCEB-0847-A841-A9E91A35FCAA}"/>
              </a:ext>
            </a:extLst>
          </p:cNvPr>
          <p:cNvSpPr>
            <a:spLocks noGrp="1"/>
          </p:cNvSpPr>
          <p:nvPr>
            <p:ph type="ctrTitle"/>
          </p:nvPr>
        </p:nvSpPr>
        <p:spPr>
          <a:xfrm>
            <a:off x="2216839" y="440290"/>
            <a:ext cx="7983212" cy="2301415"/>
          </a:xfrm>
          <a:noFill/>
        </p:spPr>
        <p:txBody>
          <a:bodyPr anchor="ctr">
            <a:normAutofit/>
          </a:bodyPr>
          <a:lstStyle/>
          <a:p>
            <a:r>
              <a:rPr lang="fr-FR" sz="4800" b="1" dirty="0">
                <a:solidFill>
                  <a:srgbClr val="080808"/>
                </a:solidFill>
              </a:rPr>
              <a:t>Les systèmes distribués</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2EA96D1D-A373-6ECE-3E3F-5FDCB4212111}"/>
              </a:ext>
            </a:extLst>
          </p:cNvPr>
          <p:cNvPicPr>
            <a:picLocks noChangeAspect="1"/>
          </p:cNvPicPr>
          <p:nvPr/>
        </p:nvPicPr>
        <p:blipFill rotWithShape="1">
          <a:blip r:embed="rId2">
            <a:extLst>
              <a:ext uri="{28A0092B-C50C-407E-A947-70E740481C1C}">
                <a14:useLocalDpi xmlns:a14="http://schemas.microsoft.com/office/drawing/2010/main" val="0"/>
              </a:ext>
            </a:extLst>
          </a:blip>
          <a:srcRect b="26516"/>
          <a:stretch/>
        </p:blipFill>
        <p:spPr>
          <a:xfrm>
            <a:off x="9948085" y="698197"/>
            <a:ext cx="1900369" cy="628036"/>
          </a:xfrm>
          <a:prstGeom prst="rect">
            <a:avLst/>
          </a:prstGeom>
        </p:spPr>
      </p:pic>
    </p:spTree>
    <p:extLst>
      <p:ext uri="{BB962C8B-B14F-4D97-AF65-F5344CB8AC3E}">
        <p14:creationId xmlns:p14="http://schemas.microsoft.com/office/powerpoint/2010/main" val="236302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61103-B0FA-8FB9-EADB-082259B62B92}"/>
              </a:ext>
            </a:extLst>
          </p:cNvPr>
          <p:cNvSpPr>
            <a:spLocks noGrp="1"/>
          </p:cNvSpPr>
          <p:nvPr>
            <p:ph type="title"/>
          </p:nvPr>
        </p:nvSpPr>
        <p:spPr/>
        <p:txBody>
          <a:bodyPr/>
          <a:lstStyle/>
          <a:p>
            <a:pPr algn="ctr"/>
            <a:r>
              <a:rPr lang="fr-FR" b="1" dirty="0"/>
              <a:t>Communications interpersonnelles </a:t>
            </a:r>
            <a:br>
              <a:rPr lang="fr-FR" b="1" dirty="0"/>
            </a:br>
            <a:r>
              <a:rPr lang="fr-FR" b="1" dirty="0"/>
              <a:t>et systèmes distribués</a:t>
            </a:r>
          </a:p>
        </p:txBody>
      </p:sp>
      <p:sp>
        <p:nvSpPr>
          <p:cNvPr id="3" name="Espace réservé du contenu 2">
            <a:extLst>
              <a:ext uri="{FF2B5EF4-FFF2-40B4-BE49-F238E27FC236}">
                <a16:creationId xmlns:a16="http://schemas.microsoft.com/office/drawing/2014/main" id="{BF48534C-136F-6A16-19A0-4FC2F8CB2B1D}"/>
              </a:ext>
            </a:extLst>
          </p:cNvPr>
          <p:cNvSpPr>
            <a:spLocks noGrp="1"/>
          </p:cNvSpPr>
          <p:nvPr>
            <p:ph idx="1"/>
          </p:nvPr>
        </p:nvSpPr>
        <p:spPr/>
        <p:txBody>
          <a:bodyPr/>
          <a:lstStyle/>
          <a:p>
            <a:pPr marL="0" indent="0">
              <a:buNone/>
            </a:pPr>
            <a:endParaRPr lang="fr-FR" dirty="0"/>
          </a:p>
          <a:p>
            <a:r>
              <a:rPr lang="fr-FR" dirty="0"/>
              <a:t>Le courrier électronique: GMAIL</a:t>
            </a:r>
          </a:p>
          <a:p>
            <a:r>
              <a:rPr lang="fr-FR" dirty="0"/>
              <a:t>La messagerie électronique instantanée: SMS (texto)</a:t>
            </a:r>
          </a:p>
          <a:p>
            <a:r>
              <a:rPr lang="fr-FR" dirty="0"/>
              <a:t>La messagerie collective: Twitter</a:t>
            </a:r>
          </a:p>
          <a:p>
            <a:r>
              <a:rPr lang="fr-FR" dirty="0"/>
              <a:t>Les réseaux sociaux: Facebook</a:t>
            </a:r>
          </a:p>
          <a:p>
            <a:r>
              <a:rPr lang="fr-FR" dirty="0"/>
              <a:t>Les sites Web collaboratifs: </a:t>
            </a:r>
            <a:r>
              <a:rPr lang="fr-FR" dirty="0" err="1"/>
              <a:t>Wikipedia</a:t>
            </a:r>
            <a:endParaRPr lang="fr-FR" dirty="0"/>
          </a:p>
        </p:txBody>
      </p:sp>
    </p:spTree>
    <p:extLst>
      <p:ext uri="{BB962C8B-B14F-4D97-AF65-F5344CB8AC3E}">
        <p14:creationId xmlns:p14="http://schemas.microsoft.com/office/powerpoint/2010/main" val="273303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077D-C262-E69D-83B4-3473BD98A1D3}"/>
              </a:ext>
            </a:extLst>
          </p:cNvPr>
          <p:cNvSpPr>
            <a:spLocks noGrp="1"/>
          </p:cNvSpPr>
          <p:nvPr>
            <p:ph type="title"/>
          </p:nvPr>
        </p:nvSpPr>
        <p:spPr/>
        <p:txBody>
          <a:bodyPr/>
          <a:lstStyle/>
          <a:p>
            <a:pPr algn="ctr"/>
            <a:r>
              <a:rPr lang="fr-FR" b="1" dirty="0"/>
              <a:t>Commerce électronique </a:t>
            </a:r>
            <a:br>
              <a:rPr lang="fr-FR" b="1" dirty="0"/>
            </a:br>
            <a:r>
              <a:rPr lang="fr-FR" b="1" dirty="0"/>
              <a:t>et systèmes distribués</a:t>
            </a:r>
          </a:p>
        </p:txBody>
      </p:sp>
      <p:graphicFrame>
        <p:nvGraphicFramePr>
          <p:cNvPr id="4" name="Tableau 4">
            <a:extLst>
              <a:ext uri="{FF2B5EF4-FFF2-40B4-BE49-F238E27FC236}">
                <a16:creationId xmlns:a16="http://schemas.microsoft.com/office/drawing/2014/main" id="{3F65ACE7-88BC-9090-421A-B0BD78B1304D}"/>
              </a:ext>
            </a:extLst>
          </p:cNvPr>
          <p:cNvGraphicFramePr>
            <a:graphicFrameLocks noGrp="1"/>
          </p:cNvGraphicFramePr>
          <p:nvPr>
            <p:ph idx="1"/>
            <p:extLst>
              <p:ext uri="{D42A27DB-BD31-4B8C-83A1-F6EECF244321}">
                <p14:modId xmlns:p14="http://schemas.microsoft.com/office/powerpoint/2010/main" val="2878012214"/>
              </p:ext>
            </p:extLst>
          </p:nvPr>
        </p:nvGraphicFramePr>
        <p:xfrm>
          <a:off x="255721" y="1690688"/>
          <a:ext cx="11680557" cy="5308168"/>
        </p:xfrm>
        <a:graphic>
          <a:graphicData uri="http://schemas.openxmlformats.org/drawingml/2006/table">
            <a:tbl>
              <a:tblPr firstRow="1" bandRow="1">
                <a:tableStyleId>{5C22544A-7EE6-4342-B048-85BDC9FD1C3A}</a:tableStyleId>
              </a:tblPr>
              <a:tblGrid>
                <a:gridCol w="3893519">
                  <a:extLst>
                    <a:ext uri="{9D8B030D-6E8A-4147-A177-3AD203B41FA5}">
                      <a16:colId xmlns:a16="http://schemas.microsoft.com/office/drawing/2014/main" val="1313181913"/>
                    </a:ext>
                  </a:extLst>
                </a:gridCol>
                <a:gridCol w="3893519">
                  <a:extLst>
                    <a:ext uri="{9D8B030D-6E8A-4147-A177-3AD203B41FA5}">
                      <a16:colId xmlns:a16="http://schemas.microsoft.com/office/drawing/2014/main" val="3937102220"/>
                    </a:ext>
                  </a:extLst>
                </a:gridCol>
                <a:gridCol w="3893519">
                  <a:extLst>
                    <a:ext uri="{9D8B030D-6E8A-4147-A177-3AD203B41FA5}">
                      <a16:colId xmlns:a16="http://schemas.microsoft.com/office/drawing/2014/main" val="2646178999"/>
                    </a:ext>
                  </a:extLst>
                </a:gridCol>
              </a:tblGrid>
              <a:tr h="618293">
                <a:tc>
                  <a:txBody>
                    <a:bodyPr/>
                    <a:lstStyle/>
                    <a:p>
                      <a:pPr algn="ctr"/>
                      <a:r>
                        <a:rPr lang="fr-FR" dirty="0"/>
                        <a:t>Type</a:t>
                      </a:r>
                    </a:p>
                  </a:txBody>
                  <a:tcPr/>
                </a:tc>
                <a:tc>
                  <a:txBody>
                    <a:bodyPr/>
                    <a:lstStyle/>
                    <a:p>
                      <a:pPr algn="ctr"/>
                      <a:r>
                        <a:rPr lang="fr-FR" dirty="0"/>
                        <a:t>Modèle</a:t>
                      </a:r>
                    </a:p>
                  </a:txBody>
                  <a:tcPr/>
                </a:tc>
                <a:tc>
                  <a:txBody>
                    <a:bodyPr/>
                    <a:lstStyle/>
                    <a:p>
                      <a:pPr algn="ctr"/>
                      <a:r>
                        <a:rPr lang="fr-FR" dirty="0"/>
                        <a:t>Exemple</a:t>
                      </a:r>
                    </a:p>
                  </a:txBody>
                  <a:tcPr/>
                </a:tc>
                <a:extLst>
                  <a:ext uri="{0D108BD9-81ED-4DB2-BD59-A6C34878D82A}">
                    <a16:rowId xmlns:a16="http://schemas.microsoft.com/office/drawing/2014/main" val="254627702"/>
                  </a:ext>
                </a:extLst>
              </a:tr>
              <a:tr h="420352">
                <a:tc>
                  <a:txBody>
                    <a:bodyPr/>
                    <a:lstStyle/>
                    <a:p>
                      <a:pPr algn="l"/>
                      <a:r>
                        <a:rPr lang="fr-FR" dirty="0"/>
                        <a:t>B2C (Business-to-Consumer)</a:t>
                      </a:r>
                    </a:p>
                  </a:txBody>
                  <a:tcPr/>
                </a:tc>
                <a:tc>
                  <a:txBody>
                    <a:bodyPr/>
                    <a:lstStyle/>
                    <a:p>
                      <a:r>
                        <a:rPr lang="fr-FR" dirty="0"/>
                        <a:t>Entreprise à consommateur</a:t>
                      </a:r>
                    </a:p>
                  </a:txBody>
                  <a:tcPr/>
                </a:tc>
                <a:tc>
                  <a:txBody>
                    <a:bodyPr/>
                    <a:lstStyle/>
                    <a:p>
                      <a:r>
                        <a:rPr lang="fr-FR" dirty="0"/>
                        <a:t>Achat en ligne (Amazon)</a:t>
                      </a:r>
                    </a:p>
                  </a:txBody>
                  <a:tcPr/>
                </a:tc>
                <a:extLst>
                  <a:ext uri="{0D108BD9-81ED-4DB2-BD59-A6C34878D82A}">
                    <a16:rowId xmlns:a16="http://schemas.microsoft.com/office/drawing/2014/main" val="640499252"/>
                  </a:ext>
                </a:extLst>
              </a:tr>
              <a:tr h="1675592">
                <a:tc>
                  <a:txBody>
                    <a:bodyPr/>
                    <a:lstStyle/>
                    <a:p>
                      <a:r>
                        <a:rPr lang="fr-FR" dirty="0"/>
                        <a:t>B2B (Business-to-Business)</a:t>
                      </a:r>
                    </a:p>
                  </a:txBody>
                  <a:tcPr/>
                </a:tc>
                <a:tc>
                  <a:txBody>
                    <a:bodyPr/>
                    <a:lstStyle/>
                    <a:p>
                      <a:r>
                        <a:rPr lang="fr-FR" dirty="0"/>
                        <a:t>Entreprise à entreprise</a:t>
                      </a:r>
                    </a:p>
                  </a:txBody>
                  <a:tcPr/>
                </a:tc>
                <a:tc>
                  <a:txBody>
                    <a:bodyPr/>
                    <a:lstStyle/>
                    <a:p>
                      <a:r>
                        <a:rPr lang="fr-FR" dirty="0"/>
                        <a:t>Commande de pièces par le fabricant d’un téléphone intelligent : </a:t>
                      </a:r>
                      <a:r>
                        <a:rPr lang="fr-CA" sz="1800" b="0" i="0" kern="1200" dirty="0">
                          <a:solidFill>
                            <a:schemeClr val="dk1"/>
                          </a:solidFill>
                          <a:effectLst/>
                          <a:latin typeface="+mn-lt"/>
                          <a:ea typeface="+mn-ea"/>
                          <a:cs typeface="+mn-cs"/>
                        </a:rPr>
                        <a:t>processeur, carte mère, accéléromètre, boussole, transistors, ...</a:t>
                      </a:r>
                      <a:endParaRPr lang="fr-FR" dirty="0"/>
                    </a:p>
                  </a:txBody>
                  <a:tcPr/>
                </a:tc>
                <a:extLst>
                  <a:ext uri="{0D108BD9-81ED-4DB2-BD59-A6C34878D82A}">
                    <a16:rowId xmlns:a16="http://schemas.microsoft.com/office/drawing/2014/main" val="3289858590"/>
                  </a:ext>
                </a:extLst>
              </a:tr>
              <a:tr h="733072">
                <a:tc>
                  <a:txBody>
                    <a:bodyPr/>
                    <a:lstStyle/>
                    <a:p>
                      <a:r>
                        <a:rPr lang="fr-FR" dirty="0"/>
                        <a:t>G2C (</a:t>
                      </a:r>
                      <a:r>
                        <a:rPr lang="fr-FR" dirty="0" err="1"/>
                        <a:t>Government</a:t>
                      </a:r>
                      <a:r>
                        <a:rPr lang="fr-FR" dirty="0"/>
                        <a:t>-to-Consumer)</a:t>
                      </a:r>
                    </a:p>
                  </a:txBody>
                  <a:tcPr/>
                </a:tc>
                <a:tc>
                  <a:txBody>
                    <a:bodyPr/>
                    <a:lstStyle/>
                    <a:p>
                      <a:r>
                        <a:rPr lang="fr-FR" dirty="0"/>
                        <a:t>Gouvernement à consommateur</a:t>
                      </a:r>
                    </a:p>
                  </a:txBody>
                  <a:tcPr/>
                </a:tc>
                <a:tc>
                  <a:txBody>
                    <a:bodyPr/>
                    <a:lstStyle/>
                    <a:p>
                      <a:r>
                        <a:rPr lang="fr-FR" dirty="0"/>
                        <a:t>Dossier santé du Québec (DSQ),</a:t>
                      </a:r>
                    </a:p>
                    <a:p>
                      <a:r>
                        <a:rPr lang="fr-FR" dirty="0"/>
                        <a:t>Déclaration de revenus</a:t>
                      </a:r>
                    </a:p>
                  </a:txBody>
                  <a:tcPr/>
                </a:tc>
                <a:extLst>
                  <a:ext uri="{0D108BD9-81ED-4DB2-BD59-A6C34878D82A}">
                    <a16:rowId xmlns:a16="http://schemas.microsoft.com/office/drawing/2014/main" val="727154746"/>
                  </a:ext>
                </a:extLst>
              </a:tr>
              <a:tr h="1020155">
                <a:tc>
                  <a:txBody>
                    <a:bodyPr/>
                    <a:lstStyle/>
                    <a:p>
                      <a:r>
                        <a:rPr lang="fr-FR" dirty="0"/>
                        <a:t>C2C (Consumer-to-Consumer)</a:t>
                      </a:r>
                    </a:p>
                  </a:txBody>
                  <a:tcPr/>
                </a:tc>
                <a:tc>
                  <a:txBody>
                    <a:bodyPr/>
                    <a:lstStyle/>
                    <a:p>
                      <a:r>
                        <a:rPr lang="fr-FR" dirty="0"/>
                        <a:t>Consommateur à consommateur</a:t>
                      </a:r>
                    </a:p>
                  </a:txBody>
                  <a:tcPr/>
                </a:tc>
                <a:tc>
                  <a:txBody>
                    <a:bodyPr/>
                    <a:lstStyle/>
                    <a:p>
                      <a:r>
                        <a:rPr lang="fr-FR" dirty="0"/>
                        <a:t>Vente aux enchères: Kijiji, Marketplace</a:t>
                      </a:r>
                    </a:p>
                  </a:txBody>
                  <a:tcPr/>
                </a:tc>
                <a:extLst>
                  <a:ext uri="{0D108BD9-81ED-4DB2-BD59-A6C34878D82A}">
                    <a16:rowId xmlns:a16="http://schemas.microsoft.com/office/drawing/2014/main" val="4053824810"/>
                  </a:ext>
                </a:extLst>
              </a:tr>
              <a:tr h="420352">
                <a:tc>
                  <a:txBody>
                    <a:bodyPr/>
                    <a:lstStyle/>
                    <a:p>
                      <a:endParaRPr lang="fr-FR" dirty="0"/>
                    </a:p>
                  </a:txBody>
                  <a:tcPr/>
                </a:tc>
                <a:tc>
                  <a:txBody>
                    <a:bodyPr/>
                    <a:lstStyle/>
                    <a:p>
                      <a:endParaRPr lang="fr-FR" dirty="0"/>
                    </a:p>
                  </a:txBody>
                  <a:tcPr/>
                </a:tc>
                <a:tc>
                  <a:txBody>
                    <a:bodyPr/>
                    <a:lstStyle/>
                    <a:p>
                      <a:endParaRPr lang="fr-FR"/>
                    </a:p>
                  </a:txBody>
                  <a:tcPr/>
                </a:tc>
                <a:extLst>
                  <a:ext uri="{0D108BD9-81ED-4DB2-BD59-A6C34878D82A}">
                    <a16:rowId xmlns:a16="http://schemas.microsoft.com/office/drawing/2014/main" val="1905060694"/>
                  </a:ext>
                </a:extLst>
              </a:tr>
              <a:tr h="420352">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4008500101"/>
                  </a:ext>
                </a:extLst>
              </a:tr>
            </a:tbl>
          </a:graphicData>
        </a:graphic>
      </p:graphicFrame>
    </p:spTree>
    <p:extLst>
      <p:ext uri="{BB962C8B-B14F-4D97-AF65-F5344CB8AC3E}">
        <p14:creationId xmlns:p14="http://schemas.microsoft.com/office/powerpoint/2010/main" val="98986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C8492-D224-6467-9EBC-6740F8942142}"/>
              </a:ext>
            </a:extLst>
          </p:cNvPr>
          <p:cNvSpPr>
            <a:spLocks noGrp="1"/>
          </p:cNvSpPr>
          <p:nvPr>
            <p:ph type="title"/>
          </p:nvPr>
        </p:nvSpPr>
        <p:spPr/>
        <p:txBody>
          <a:bodyPr/>
          <a:lstStyle/>
          <a:p>
            <a:r>
              <a:rPr lang="fr-FR" b="1" dirty="0"/>
              <a:t>Loisirs, divertissements et systèmes distribués</a:t>
            </a:r>
          </a:p>
        </p:txBody>
      </p:sp>
      <p:sp>
        <p:nvSpPr>
          <p:cNvPr id="3" name="Espace réservé du contenu 2">
            <a:extLst>
              <a:ext uri="{FF2B5EF4-FFF2-40B4-BE49-F238E27FC236}">
                <a16:creationId xmlns:a16="http://schemas.microsoft.com/office/drawing/2014/main" id="{6F2AA079-DBB8-B9E9-D599-81B9B784FCD9}"/>
              </a:ext>
            </a:extLst>
          </p:cNvPr>
          <p:cNvSpPr>
            <a:spLocks noGrp="1"/>
          </p:cNvSpPr>
          <p:nvPr>
            <p:ph idx="1"/>
          </p:nvPr>
        </p:nvSpPr>
        <p:spPr/>
        <p:txBody>
          <a:bodyPr/>
          <a:lstStyle/>
          <a:p>
            <a:endParaRPr lang="fr-FR" dirty="0"/>
          </a:p>
          <a:p>
            <a:r>
              <a:rPr lang="fr-FR" dirty="0"/>
              <a:t>La distribution en ligne de musique, ex: Spotify</a:t>
            </a:r>
          </a:p>
          <a:p>
            <a:r>
              <a:rPr lang="fr-FR" dirty="0"/>
              <a:t>Les programmes de télévision via IPTV (</a:t>
            </a:r>
            <a:r>
              <a:rPr lang="fr-FR" b="1" dirty="0"/>
              <a:t>I</a:t>
            </a:r>
            <a:r>
              <a:rPr lang="fr-FR" dirty="0"/>
              <a:t>nternet </a:t>
            </a:r>
            <a:r>
              <a:rPr lang="fr-FR" b="1" dirty="0"/>
              <a:t>P</a:t>
            </a:r>
            <a:r>
              <a:rPr lang="fr-FR" dirty="0"/>
              <a:t>rotocol </a:t>
            </a:r>
            <a:r>
              <a:rPr lang="fr-FR" b="1" dirty="0" err="1"/>
              <a:t>T</a:t>
            </a:r>
            <a:r>
              <a:rPr lang="fr-FR" dirty="0" err="1"/>
              <a:t>ele</a:t>
            </a:r>
            <a:r>
              <a:rPr lang="fr-FR" b="1" dirty="0" err="1"/>
              <a:t>V</a:t>
            </a:r>
            <a:r>
              <a:rPr lang="fr-FR" dirty="0" err="1"/>
              <a:t>ision</a:t>
            </a:r>
            <a:r>
              <a:rPr lang="fr-FR" dirty="0"/>
              <a:t>)</a:t>
            </a:r>
          </a:p>
          <a:p>
            <a:r>
              <a:rPr lang="fr-FR" dirty="0"/>
              <a:t> Les films, ex: Netflix</a:t>
            </a:r>
          </a:p>
        </p:txBody>
      </p:sp>
    </p:spTree>
    <p:extLst>
      <p:ext uri="{BB962C8B-B14F-4D97-AF65-F5344CB8AC3E}">
        <p14:creationId xmlns:p14="http://schemas.microsoft.com/office/powerpoint/2010/main" val="264465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5A35B-C13B-6846-B8EE-B718686B4F25}"/>
              </a:ext>
            </a:extLst>
          </p:cNvPr>
          <p:cNvSpPr>
            <a:spLocks noGrp="1"/>
          </p:cNvSpPr>
          <p:nvPr>
            <p:ph type="title"/>
          </p:nvPr>
        </p:nvSpPr>
        <p:spPr/>
        <p:txBody>
          <a:bodyPr/>
          <a:lstStyle/>
          <a:p>
            <a:r>
              <a:rPr lang="fr-FR" dirty="0"/>
              <a:t>La conception de systèmes distribués comporte plusieurs défis…		</a:t>
            </a:r>
          </a:p>
        </p:txBody>
      </p:sp>
      <p:sp>
        <p:nvSpPr>
          <p:cNvPr id="3" name="Espace réservé du contenu 2">
            <a:extLst>
              <a:ext uri="{FF2B5EF4-FFF2-40B4-BE49-F238E27FC236}">
                <a16:creationId xmlns:a16="http://schemas.microsoft.com/office/drawing/2014/main" id="{5FB1F0E2-FA73-A94F-BCAC-CF8D9509B974}"/>
              </a:ext>
            </a:extLst>
          </p:cNvPr>
          <p:cNvSpPr>
            <a:spLocks noGrp="1"/>
          </p:cNvSpPr>
          <p:nvPr>
            <p:ph idx="1"/>
          </p:nvPr>
        </p:nvSpPr>
        <p:spPr>
          <a:xfrm>
            <a:off x="838200" y="1825625"/>
            <a:ext cx="29043390" cy="8524482"/>
          </a:xfrm>
        </p:spPr>
        <p:txBody>
          <a:bodyPr/>
          <a:lstStyle/>
          <a:p>
            <a:pPr marL="0" indent="0">
              <a:buNone/>
            </a:pPr>
            <a:r>
              <a:rPr lang="fr-FR" dirty="0">
                <a:solidFill>
                  <a:srgbClr val="0070C0"/>
                </a:solidFill>
              </a:rPr>
              <a:t>EXEMPLES</a:t>
            </a:r>
            <a:r>
              <a:rPr lang="fr-FR" dirty="0"/>
              <a:t>: un réseau de transport urbain </a:t>
            </a:r>
          </a:p>
          <a:p>
            <a:pPr marL="0" indent="0">
              <a:buNone/>
            </a:pPr>
            <a:r>
              <a:rPr lang="fr-FR" dirty="0">
                <a:hlinkClick r:id="rId2"/>
              </a:rPr>
              <a:t>Société de tansport de Montréal (STM)</a:t>
            </a:r>
            <a:endParaRPr lang="fr-FR" dirty="0"/>
          </a:p>
          <a:p>
            <a:pPr marL="457200" lvl="1" indent="0">
              <a:buNone/>
            </a:pPr>
            <a:endParaRPr lang="fr-FR" dirty="0"/>
          </a:p>
        </p:txBody>
      </p:sp>
      <p:pic>
        <p:nvPicPr>
          <p:cNvPr id="1026" name="Picture 2" descr="Résultats de recherche d'images pour « réseau stm »">
            <a:extLst>
              <a:ext uri="{FF2B5EF4-FFF2-40B4-BE49-F238E27FC236}">
                <a16:creationId xmlns:a16="http://schemas.microsoft.com/office/drawing/2014/main" id="{372C4722-8B78-023D-E7EC-82A067035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453" y="2942047"/>
            <a:ext cx="2442410" cy="369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4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5A35B-C13B-6846-B8EE-B718686B4F25}"/>
              </a:ext>
            </a:extLst>
          </p:cNvPr>
          <p:cNvSpPr>
            <a:spLocks noGrp="1"/>
          </p:cNvSpPr>
          <p:nvPr>
            <p:ph type="title"/>
          </p:nvPr>
        </p:nvSpPr>
        <p:spPr/>
        <p:txBody>
          <a:bodyPr/>
          <a:lstStyle/>
          <a:p>
            <a:pPr algn="ctr"/>
            <a:r>
              <a:rPr lang="fr-FR" b="1" dirty="0"/>
              <a:t>L’internet des objets (</a:t>
            </a:r>
            <a:r>
              <a:rPr lang="fr-FR" b="1" dirty="0" err="1"/>
              <a:t>IdO</a:t>
            </a:r>
            <a:r>
              <a:rPr lang="fr-FR" b="1" dirty="0"/>
              <a:t>) </a:t>
            </a:r>
            <a:br>
              <a:rPr lang="fr-FR" b="1" dirty="0"/>
            </a:br>
            <a:r>
              <a:rPr lang="fr-FR" b="1" dirty="0"/>
              <a:t>et les systèmes distribués</a:t>
            </a:r>
            <a:r>
              <a:rPr lang="fr-FR" dirty="0"/>
              <a:t>	</a:t>
            </a:r>
          </a:p>
        </p:txBody>
      </p:sp>
      <p:sp>
        <p:nvSpPr>
          <p:cNvPr id="3" name="Espace réservé du contenu 2">
            <a:extLst>
              <a:ext uri="{FF2B5EF4-FFF2-40B4-BE49-F238E27FC236}">
                <a16:creationId xmlns:a16="http://schemas.microsoft.com/office/drawing/2014/main" id="{5FB1F0E2-FA73-A94F-BCAC-CF8D9509B974}"/>
              </a:ext>
            </a:extLst>
          </p:cNvPr>
          <p:cNvSpPr>
            <a:spLocks noGrp="1"/>
          </p:cNvSpPr>
          <p:nvPr>
            <p:ph idx="1"/>
          </p:nvPr>
        </p:nvSpPr>
        <p:spPr>
          <a:xfrm>
            <a:off x="474133" y="1219200"/>
            <a:ext cx="11277599" cy="5486400"/>
          </a:xfrm>
        </p:spPr>
        <p:txBody>
          <a:bodyPr>
            <a:normAutofit/>
          </a:bodyPr>
          <a:lstStyle/>
          <a:p>
            <a:pPr marL="457200" lvl="1" indent="0">
              <a:buNone/>
            </a:pPr>
            <a:endParaRPr lang="fr-FR" sz="3200" dirty="0"/>
          </a:p>
          <a:p>
            <a:pPr marL="457200" lvl="1" indent="0">
              <a:buNone/>
            </a:pPr>
            <a:r>
              <a:rPr lang="fr-FR" sz="3200" dirty="0"/>
              <a:t>L’internet des objets: </a:t>
            </a:r>
            <a:r>
              <a:rPr lang="fr-FR" sz="3200" dirty="0" err="1"/>
              <a:t>IdO</a:t>
            </a:r>
            <a:r>
              <a:rPr lang="fr-FR" sz="3200" dirty="0"/>
              <a:t> c’est l’interconnexion entre l’Internet et des objets connectés situés dans des lieux et des environnements physiques</a:t>
            </a:r>
          </a:p>
          <a:p>
            <a:pPr marL="457200" lvl="1" indent="0">
              <a:buNone/>
            </a:pPr>
            <a:endParaRPr lang="fr-FR" sz="3200" dirty="0"/>
          </a:p>
          <a:p>
            <a:pPr marL="457200" lvl="1" indent="0">
              <a:buNone/>
            </a:pPr>
            <a:r>
              <a:rPr lang="fr-FR" sz="3200" dirty="0"/>
              <a:t>Ex: un thermostat qui peut être contrôlé à distance</a:t>
            </a:r>
          </a:p>
          <a:p>
            <a:pPr marL="457200" lvl="1" indent="0">
              <a:buNone/>
            </a:pPr>
            <a:endParaRPr lang="fr-FR" sz="3200" dirty="0"/>
          </a:p>
          <a:p>
            <a:pPr marL="457200" lvl="1" indent="0">
              <a:buNone/>
            </a:pPr>
            <a:endParaRPr lang="fr-FR" sz="3200" dirty="0"/>
          </a:p>
          <a:p>
            <a:pPr marL="457200" lvl="1" indent="0">
              <a:buNone/>
            </a:pPr>
            <a:endParaRPr lang="fr-FR" sz="3200" dirty="0"/>
          </a:p>
          <a:p>
            <a:pPr marL="457200" lvl="1" indent="0">
              <a:buNone/>
            </a:pPr>
            <a:endParaRPr lang="fr-FR" sz="3200" dirty="0"/>
          </a:p>
          <a:p>
            <a:pPr marL="457200" lvl="1" indent="0">
              <a:buNone/>
            </a:pPr>
            <a:endParaRPr lang="fr-FR" sz="3200" dirty="0"/>
          </a:p>
          <a:p>
            <a:pPr marL="457200" lvl="1" indent="0">
              <a:buNone/>
            </a:pPr>
            <a:endParaRPr lang="fr-FR" sz="2800" dirty="0"/>
          </a:p>
          <a:p>
            <a:pPr marL="457200" lvl="1" indent="0">
              <a:buNone/>
            </a:pPr>
            <a:endParaRPr lang="fr-FR" sz="3200" dirty="0"/>
          </a:p>
        </p:txBody>
      </p:sp>
      <p:pic>
        <p:nvPicPr>
          <p:cNvPr id="6148" name="Picture 4" descr="Google Nest Wi-Fi Smart Thermostat 3rd Generation - Stainless Steel (T3007EF)">
            <a:extLst>
              <a:ext uri="{FF2B5EF4-FFF2-40B4-BE49-F238E27FC236}">
                <a16:creationId xmlns:a16="http://schemas.microsoft.com/office/drawing/2014/main" id="{A9B03403-7198-334A-9C50-FE048075F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932" y="3962400"/>
            <a:ext cx="18034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89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5A35B-C13B-6846-B8EE-B718686B4F25}"/>
              </a:ext>
            </a:extLst>
          </p:cNvPr>
          <p:cNvSpPr>
            <a:spLocks noGrp="1"/>
          </p:cNvSpPr>
          <p:nvPr>
            <p:ph type="title"/>
          </p:nvPr>
        </p:nvSpPr>
        <p:spPr>
          <a:xfrm>
            <a:off x="838200" y="152400"/>
            <a:ext cx="10515600" cy="1325563"/>
          </a:xfrm>
        </p:spPr>
        <p:txBody>
          <a:bodyPr/>
          <a:lstStyle/>
          <a:p>
            <a:pPr algn="ctr"/>
            <a:r>
              <a:rPr lang="fr-FR" b="1" dirty="0"/>
              <a:t>L’internet des objets (</a:t>
            </a:r>
            <a:r>
              <a:rPr lang="fr-FR" b="1" dirty="0" err="1"/>
              <a:t>IdO</a:t>
            </a:r>
            <a:r>
              <a:rPr lang="fr-FR" b="1" dirty="0"/>
              <a:t>) </a:t>
            </a:r>
            <a:br>
              <a:rPr lang="fr-FR" b="1" dirty="0"/>
            </a:br>
            <a:r>
              <a:rPr lang="fr-FR" b="1" dirty="0"/>
              <a:t>et les systèmes distribués</a:t>
            </a:r>
            <a:r>
              <a:rPr lang="fr-FR" dirty="0"/>
              <a:t>	</a:t>
            </a:r>
          </a:p>
        </p:txBody>
      </p:sp>
      <p:sp>
        <p:nvSpPr>
          <p:cNvPr id="3" name="Espace réservé du contenu 2">
            <a:extLst>
              <a:ext uri="{FF2B5EF4-FFF2-40B4-BE49-F238E27FC236}">
                <a16:creationId xmlns:a16="http://schemas.microsoft.com/office/drawing/2014/main" id="{5FB1F0E2-FA73-A94F-BCAC-CF8D9509B974}"/>
              </a:ext>
            </a:extLst>
          </p:cNvPr>
          <p:cNvSpPr>
            <a:spLocks noGrp="1"/>
          </p:cNvSpPr>
          <p:nvPr>
            <p:ph idx="1"/>
          </p:nvPr>
        </p:nvSpPr>
        <p:spPr>
          <a:xfrm>
            <a:off x="480447" y="1890793"/>
            <a:ext cx="10873353" cy="3983066"/>
          </a:xfrm>
        </p:spPr>
        <p:txBody>
          <a:bodyPr>
            <a:normAutofit lnSpcReduction="10000"/>
          </a:bodyPr>
          <a:lstStyle/>
          <a:p>
            <a:pPr marL="457200" lvl="1" indent="0">
              <a:buNone/>
            </a:pPr>
            <a:endParaRPr lang="fr-FR" sz="3200" dirty="0"/>
          </a:p>
          <a:p>
            <a:pPr marL="457200" lvl="1" indent="0">
              <a:buNone/>
            </a:pPr>
            <a:endParaRPr lang="fr-FR" sz="3200" dirty="0"/>
          </a:p>
          <a:p>
            <a:pPr marL="457200" lvl="1" indent="0">
              <a:buNone/>
            </a:pPr>
            <a:endParaRPr lang="fr-FR" sz="3200" dirty="0"/>
          </a:p>
          <a:p>
            <a:pPr marL="457200" lvl="1" indent="0">
              <a:buNone/>
            </a:pPr>
            <a:r>
              <a:rPr lang="fr-FR" sz="2800" dirty="0"/>
              <a:t>Une fois de plus, le géant Google ….permet de communiquer à distance avec les objets installés chez soi:</a:t>
            </a:r>
          </a:p>
          <a:p>
            <a:pPr marL="457200" lvl="1" indent="0">
              <a:buNone/>
            </a:pPr>
            <a:endParaRPr lang="fr-FR" sz="2800" dirty="0"/>
          </a:p>
          <a:p>
            <a:pPr marL="457200" lvl="1" indent="0">
              <a:buNone/>
            </a:pPr>
            <a:r>
              <a:rPr lang="fr-FR" sz="2800" dirty="0">
                <a:hlinkClick r:id="rId2"/>
              </a:rPr>
              <a:t>Google NEST</a:t>
            </a:r>
            <a:endParaRPr lang="fr-FR" sz="2800" dirty="0"/>
          </a:p>
          <a:p>
            <a:pPr marL="457200" lvl="1" indent="0">
              <a:buNone/>
            </a:pPr>
            <a:endParaRPr lang="fr-FR" sz="2800" dirty="0"/>
          </a:p>
          <a:p>
            <a:pPr marL="457200" lvl="1" indent="0">
              <a:buNone/>
            </a:pPr>
            <a:r>
              <a:rPr lang="fr-FR" sz="2800" dirty="0"/>
              <a:t> </a:t>
            </a:r>
          </a:p>
          <a:p>
            <a:pPr marL="457200" lvl="1" indent="0">
              <a:buNone/>
            </a:pPr>
            <a:endParaRPr lang="fr-FR" sz="3200" dirty="0"/>
          </a:p>
        </p:txBody>
      </p:sp>
    </p:spTree>
    <p:extLst>
      <p:ext uri="{BB962C8B-B14F-4D97-AF65-F5344CB8AC3E}">
        <p14:creationId xmlns:p14="http://schemas.microsoft.com/office/powerpoint/2010/main" val="1665845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5A35B-C13B-6846-B8EE-B718686B4F25}"/>
              </a:ext>
            </a:extLst>
          </p:cNvPr>
          <p:cNvSpPr>
            <a:spLocks noGrp="1"/>
          </p:cNvSpPr>
          <p:nvPr>
            <p:ph type="title"/>
          </p:nvPr>
        </p:nvSpPr>
        <p:spPr/>
        <p:txBody>
          <a:bodyPr/>
          <a:lstStyle/>
          <a:p>
            <a:r>
              <a:rPr lang="fr-FR" b="1" dirty="0"/>
              <a:t>La conception de systèmes distribués comporte plusieurs défis</a:t>
            </a:r>
            <a:r>
              <a:rPr lang="fr-FR" dirty="0"/>
              <a:t>…		</a:t>
            </a:r>
          </a:p>
        </p:txBody>
      </p:sp>
      <p:sp>
        <p:nvSpPr>
          <p:cNvPr id="3" name="Espace réservé du contenu 2">
            <a:extLst>
              <a:ext uri="{FF2B5EF4-FFF2-40B4-BE49-F238E27FC236}">
                <a16:creationId xmlns:a16="http://schemas.microsoft.com/office/drawing/2014/main" id="{5FB1F0E2-FA73-A94F-BCAC-CF8D9509B974}"/>
              </a:ext>
            </a:extLst>
          </p:cNvPr>
          <p:cNvSpPr>
            <a:spLocks noGrp="1"/>
          </p:cNvSpPr>
          <p:nvPr>
            <p:ph idx="1"/>
          </p:nvPr>
        </p:nvSpPr>
        <p:spPr>
          <a:xfrm>
            <a:off x="581526" y="2326119"/>
            <a:ext cx="10515600" cy="4166756"/>
          </a:xfrm>
        </p:spPr>
        <p:txBody>
          <a:bodyPr>
            <a:normAutofit/>
          </a:bodyPr>
          <a:lstStyle/>
          <a:p>
            <a:pPr marL="0" indent="0">
              <a:buNone/>
            </a:pPr>
            <a:endParaRPr lang="fr-FR" dirty="0"/>
          </a:p>
          <a:p>
            <a:r>
              <a:rPr lang="fr-FR" dirty="0"/>
              <a:t>La gestion et l’intégration de plusieurs projets</a:t>
            </a:r>
          </a:p>
          <a:p>
            <a:r>
              <a:rPr lang="fr-FR" dirty="0"/>
              <a:t>L’autonomie des équipes géographiquement éloignées</a:t>
            </a:r>
          </a:p>
          <a:p>
            <a:r>
              <a:rPr lang="fr-FR" dirty="0"/>
              <a:t>Les responsabilités fonctionnelles/techniques</a:t>
            </a:r>
          </a:p>
          <a:p>
            <a:r>
              <a:rPr lang="fr-FR" dirty="0"/>
              <a:t>La gestion des versions dynamiques</a:t>
            </a:r>
          </a:p>
          <a:p>
            <a:r>
              <a:rPr lang="fr-FR" dirty="0"/>
              <a:t>La gestion des risques: sécurité des informations personnelles</a:t>
            </a:r>
          </a:p>
          <a:p>
            <a:r>
              <a:rPr lang="fr-FR" dirty="0"/>
              <a:t>L’éthique (les valeurs, les notions de bien et de mal)</a:t>
            </a:r>
          </a:p>
          <a:p>
            <a:r>
              <a:rPr lang="fr-FR" dirty="0"/>
              <a:t>…</a:t>
            </a:r>
          </a:p>
          <a:p>
            <a:pPr marL="0" indent="0">
              <a:buNone/>
            </a:pPr>
            <a:endParaRPr lang="fr-FR" dirty="0"/>
          </a:p>
        </p:txBody>
      </p:sp>
    </p:spTree>
    <p:extLst>
      <p:ext uri="{BB962C8B-B14F-4D97-AF65-F5344CB8AC3E}">
        <p14:creationId xmlns:p14="http://schemas.microsoft.com/office/powerpoint/2010/main" val="203808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5A35B-C13B-6846-B8EE-B718686B4F25}"/>
              </a:ext>
            </a:extLst>
          </p:cNvPr>
          <p:cNvSpPr>
            <a:spLocks noGrp="1"/>
          </p:cNvSpPr>
          <p:nvPr>
            <p:ph type="title"/>
          </p:nvPr>
        </p:nvSpPr>
        <p:spPr>
          <a:xfrm>
            <a:off x="838200" y="152400"/>
            <a:ext cx="10515600" cy="1325563"/>
          </a:xfrm>
        </p:spPr>
        <p:txBody>
          <a:bodyPr>
            <a:normAutofit/>
          </a:bodyPr>
          <a:lstStyle/>
          <a:p>
            <a:pPr algn="ctr"/>
            <a:r>
              <a:rPr lang="fr-FR" b="1" dirty="0"/>
              <a:t>L’internet des objets (</a:t>
            </a:r>
            <a:r>
              <a:rPr lang="fr-FR" b="1" dirty="0" err="1"/>
              <a:t>IdO</a:t>
            </a:r>
            <a:r>
              <a:rPr lang="fr-FR" b="1" dirty="0"/>
              <a:t>), les systèmes distribués et … les risques qu’ils représentent</a:t>
            </a:r>
            <a:endParaRPr lang="fr-FR" dirty="0"/>
          </a:p>
        </p:txBody>
      </p:sp>
      <p:sp>
        <p:nvSpPr>
          <p:cNvPr id="3" name="Espace réservé du contenu 2">
            <a:extLst>
              <a:ext uri="{FF2B5EF4-FFF2-40B4-BE49-F238E27FC236}">
                <a16:creationId xmlns:a16="http://schemas.microsoft.com/office/drawing/2014/main" id="{5FB1F0E2-FA73-A94F-BCAC-CF8D9509B974}"/>
              </a:ext>
            </a:extLst>
          </p:cNvPr>
          <p:cNvSpPr>
            <a:spLocks noGrp="1"/>
          </p:cNvSpPr>
          <p:nvPr>
            <p:ph idx="1"/>
          </p:nvPr>
        </p:nvSpPr>
        <p:spPr>
          <a:xfrm>
            <a:off x="480447" y="1890793"/>
            <a:ext cx="10873353" cy="3983066"/>
          </a:xfrm>
        </p:spPr>
        <p:txBody>
          <a:bodyPr>
            <a:normAutofit/>
          </a:bodyPr>
          <a:lstStyle/>
          <a:p>
            <a:pPr marL="457200" lvl="1" indent="0">
              <a:buNone/>
            </a:pPr>
            <a:endParaRPr lang="fr-FR" sz="3200" dirty="0"/>
          </a:p>
          <a:p>
            <a:pPr marL="457200" lvl="1" indent="0">
              <a:buNone/>
            </a:pPr>
            <a:endParaRPr lang="fr-FR" sz="3200" dirty="0"/>
          </a:p>
          <a:p>
            <a:pPr marL="457200" lvl="1" indent="0">
              <a:buNone/>
            </a:pPr>
            <a:endParaRPr lang="fr-FR" sz="3200" dirty="0"/>
          </a:p>
          <a:p>
            <a:pPr marL="457200" lvl="1" indent="0">
              <a:buNone/>
            </a:pPr>
            <a:r>
              <a:rPr lang="fr-FR" sz="2800" dirty="0">
                <a:hlinkClick r:id="rId2"/>
              </a:rPr>
              <a:t>Objets connectés : quels sont les risques ?</a:t>
            </a:r>
            <a:endParaRPr lang="fr-FR" sz="2800" dirty="0"/>
          </a:p>
          <a:p>
            <a:pPr marL="457200" lvl="1" indent="0">
              <a:buNone/>
            </a:pPr>
            <a:r>
              <a:rPr lang="fr-FR" sz="2800" dirty="0"/>
              <a:t> </a:t>
            </a:r>
          </a:p>
          <a:p>
            <a:pPr marL="457200" lvl="1" indent="0">
              <a:buNone/>
            </a:pPr>
            <a:endParaRPr lang="fr-FR" sz="3200" dirty="0"/>
          </a:p>
        </p:txBody>
      </p:sp>
    </p:spTree>
    <p:extLst>
      <p:ext uri="{BB962C8B-B14F-4D97-AF65-F5344CB8AC3E}">
        <p14:creationId xmlns:p14="http://schemas.microsoft.com/office/powerpoint/2010/main" val="285723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76C9B6-2F4C-62B3-7D61-A7EAF55CA2BE}"/>
              </a:ext>
            </a:extLst>
          </p:cNvPr>
          <p:cNvSpPr>
            <a:spLocks noGrp="1"/>
          </p:cNvSpPr>
          <p:nvPr>
            <p:ph type="title"/>
          </p:nvPr>
        </p:nvSpPr>
        <p:spPr/>
        <p:txBody>
          <a:bodyPr/>
          <a:lstStyle/>
          <a:p>
            <a:r>
              <a:rPr lang="fr-FR" b="1" dirty="0"/>
              <a:t>Exercice: 10 minutes</a:t>
            </a:r>
          </a:p>
        </p:txBody>
      </p:sp>
      <p:sp>
        <p:nvSpPr>
          <p:cNvPr id="3" name="Espace réservé du contenu 2">
            <a:extLst>
              <a:ext uri="{FF2B5EF4-FFF2-40B4-BE49-F238E27FC236}">
                <a16:creationId xmlns:a16="http://schemas.microsoft.com/office/drawing/2014/main" id="{C9702B32-6839-C730-7D7C-DB90A0CDE63E}"/>
              </a:ext>
            </a:extLst>
          </p:cNvPr>
          <p:cNvSpPr>
            <a:spLocks noGrp="1"/>
          </p:cNvSpPr>
          <p:nvPr>
            <p:ph idx="1"/>
          </p:nvPr>
        </p:nvSpPr>
        <p:spPr/>
        <p:txBody>
          <a:bodyPr/>
          <a:lstStyle/>
          <a:p>
            <a:endParaRPr lang="fr-FR" dirty="0"/>
          </a:p>
          <a:p>
            <a:r>
              <a:rPr lang="fr-FR" dirty="0"/>
              <a:t>À l’aide d’Internet, trouver un exemple d’un service offert à partir d’une architecture de système distribué</a:t>
            </a:r>
          </a:p>
          <a:p>
            <a:pPr marL="0" indent="0">
              <a:buNone/>
            </a:pPr>
            <a:endParaRPr lang="fr-FR" dirty="0"/>
          </a:p>
          <a:p>
            <a:pPr marL="0" indent="0">
              <a:buNone/>
            </a:pPr>
            <a:r>
              <a:rPr lang="fr-FR" b="1" dirty="0"/>
              <a:t>Rappel de la définition</a:t>
            </a:r>
            <a:r>
              <a:rPr lang="fr-FR" dirty="0"/>
              <a:t>: « Les systèmes distribués </a:t>
            </a:r>
            <a:r>
              <a:rPr lang="fr-FR" b="1" dirty="0"/>
              <a:t>ou</a:t>
            </a:r>
            <a:r>
              <a:rPr lang="fr-FR" dirty="0"/>
              <a:t> l’informatique distribuée </a:t>
            </a:r>
            <a:r>
              <a:rPr lang="fr-FR" b="1" dirty="0"/>
              <a:t>ou</a:t>
            </a:r>
            <a:r>
              <a:rPr lang="fr-FR" dirty="0"/>
              <a:t> l’architecture distribuée désignent un réseau pour lequel l’ensemble des ressources disponibles ne se trouvent pas au même endroit ou sur une même machine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228228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5A35B-C13B-6846-B8EE-B718686B4F25}"/>
              </a:ext>
            </a:extLst>
          </p:cNvPr>
          <p:cNvSpPr>
            <a:spLocks noGrp="1"/>
          </p:cNvSpPr>
          <p:nvPr>
            <p:ph type="title"/>
          </p:nvPr>
        </p:nvSpPr>
        <p:spPr/>
        <p:txBody>
          <a:bodyPr/>
          <a:lstStyle/>
          <a:p>
            <a:pPr algn="ctr"/>
            <a:r>
              <a:rPr lang="fr-FR" dirty="0"/>
              <a:t>	</a:t>
            </a:r>
          </a:p>
        </p:txBody>
      </p:sp>
      <p:sp>
        <p:nvSpPr>
          <p:cNvPr id="3" name="Espace réservé du contenu 2">
            <a:extLst>
              <a:ext uri="{FF2B5EF4-FFF2-40B4-BE49-F238E27FC236}">
                <a16:creationId xmlns:a16="http://schemas.microsoft.com/office/drawing/2014/main" id="{5FB1F0E2-FA73-A94F-BCAC-CF8D9509B974}"/>
              </a:ext>
            </a:extLst>
          </p:cNvPr>
          <p:cNvSpPr>
            <a:spLocks noGrp="1"/>
          </p:cNvSpPr>
          <p:nvPr>
            <p:ph idx="1"/>
          </p:nvPr>
        </p:nvSpPr>
        <p:spPr>
          <a:xfrm>
            <a:off x="474133" y="1219200"/>
            <a:ext cx="11277599" cy="5486400"/>
          </a:xfrm>
        </p:spPr>
        <p:txBody>
          <a:bodyPr>
            <a:normAutofit/>
          </a:bodyPr>
          <a:lstStyle/>
          <a:p>
            <a:pPr marL="457200" lvl="1" indent="0">
              <a:buNone/>
            </a:pPr>
            <a:endParaRPr lang="fr-FR" dirty="0"/>
          </a:p>
          <a:p>
            <a:pPr marL="457200" lvl="1" indent="0">
              <a:buNone/>
            </a:pPr>
            <a:endParaRPr lang="fr-FR" sz="3200" dirty="0"/>
          </a:p>
          <a:p>
            <a:pPr marL="457200" lvl="1" indent="0">
              <a:buNone/>
            </a:pPr>
            <a:endParaRPr lang="fr-FR" sz="3200" dirty="0"/>
          </a:p>
          <a:p>
            <a:pPr marL="457200" lvl="1" indent="0" algn="ctr">
              <a:buNone/>
            </a:pPr>
            <a:r>
              <a:rPr lang="fr-FR" sz="3200" b="1" dirty="0">
                <a:solidFill>
                  <a:srgbClr val="0070C0"/>
                </a:solidFill>
              </a:rPr>
              <a:t>Je vous remercie de votre attention, </a:t>
            </a:r>
          </a:p>
          <a:p>
            <a:pPr marL="457200" lvl="1" indent="0" algn="ctr">
              <a:buNone/>
            </a:pPr>
            <a:r>
              <a:rPr lang="fr-FR" sz="3200" b="1" dirty="0">
                <a:solidFill>
                  <a:srgbClr val="0070C0"/>
                </a:solidFill>
              </a:rPr>
              <a:t>la semaine prochaine</a:t>
            </a:r>
            <a:r>
              <a:rPr lang="fr-FR" sz="3200" dirty="0"/>
              <a:t>:</a:t>
            </a:r>
          </a:p>
          <a:p>
            <a:pPr marL="457200" lvl="1" indent="0" algn="ctr">
              <a:buNone/>
            </a:pPr>
            <a:endParaRPr lang="fr-FR" sz="3200" dirty="0"/>
          </a:p>
          <a:p>
            <a:pPr lvl="1" algn="ctr">
              <a:buFontTx/>
              <a:buChar char="-"/>
            </a:pPr>
            <a:r>
              <a:rPr lang="fr-FR" sz="3200" dirty="0"/>
              <a:t>Réseaux terrestres et satellites</a:t>
            </a:r>
          </a:p>
          <a:p>
            <a:pPr lvl="1" algn="ctr">
              <a:buFontTx/>
              <a:buChar char="-"/>
            </a:pPr>
            <a:r>
              <a:rPr lang="fr-FR" sz="3200" dirty="0"/>
              <a:t>Formation des équipes : travail 1 et 2</a:t>
            </a:r>
          </a:p>
          <a:p>
            <a:pPr marL="457200" lvl="1" indent="0" algn="ctr">
              <a:buNone/>
            </a:pPr>
            <a:endParaRPr lang="fr-FR" sz="3200" dirty="0"/>
          </a:p>
          <a:p>
            <a:pPr marL="457200" lvl="1" indent="0">
              <a:buNone/>
            </a:pPr>
            <a:endParaRPr lang="fr-FR" sz="3200" dirty="0"/>
          </a:p>
          <a:p>
            <a:pPr marL="457200" lvl="1" indent="0">
              <a:buNone/>
            </a:pPr>
            <a:endParaRPr lang="fr-FR" sz="3200" dirty="0"/>
          </a:p>
          <a:p>
            <a:pPr marL="457200" lvl="1" indent="0">
              <a:buNone/>
            </a:pPr>
            <a:endParaRPr lang="fr-FR" sz="3200" dirty="0"/>
          </a:p>
          <a:p>
            <a:pPr marL="457200" lvl="1" indent="0">
              <a:buNone/>
            </a:pPr>
            <a:endParaRPr lang="fr-FR" sz="2800" dirty="0"/>
          </a:p>
          <a:p>
            <a:pPr marL="457200" lvl="1" indent="0">
              <a:buNone/>
            </a:pPr>
            <a:endParaRPr lang="fr-FR" sz="3200" dirty="0"/>
          </a:p>
        </p:txBody>
      </p:sp>
    </p:spTree>
    <p:extLst>
      <p:ext uri="{BB962C8B-B14F-4D97-AF65-F5344CB8AC3E}">
        <p14:creationId xmlns:p14="http://schemas.microsoft.com/office/powerpoint/2010/main" val="338528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E698AA-BACD-894C-8D6D-287900BF6A5B}"/>
              </a:ext>
            </a:extLst>
          </p:cNvPr>
          <p:cNvSpPr>
            <a:spLocks noGrp="1"/>
          </p:cNvSpPr>
          <p:nvPr>
            <p:ph type="title"/>
          </p:nvPr>
        </p:nvSpPr>
        <p:spPr/>
        <p:txBody>
          <a:bodyPr>
            <a:normAutofit/>
          </a:bodyPr>
          <a:lstStyle/>
          <a:p>
            <a:pPr algn="ctr"/>
            <a:r>
              <a:rPr lang="fr-FR" sz="6000" b="1" dirty="0"/>
              <a:t>Plan du cours</a:t>
            </a:r>
          </a:p>
        </p:txBody>
      </p:sp>
      <p:sp>
        <p:nvSpPr>
          <p:cNvPr id="3" name="Espace réservé du contenu 2">
            <a:extLst>
              <a:ext uri="{FF2B5EF4-FFF2-40B4-BE49-F238E27FC236}">
                <a16:creationId xmlns:a16="http://schemas.microsoft.com/office/drawing/2014/main" id="{D9508518-10C6-2741-B0F3-243A600DEFA4}"/>
              </a:ext>
            </a:extLst>
          </p:cNvPr>
          <p:cNvSpPr>
            <a:spLocks noGrp="1"/>
          </p:cNvSpPr>
          <p:nvPr>
            <p:ph idx="1"/>
          </p:nvPr>
        </p:nvSpPr>
        <p:spPr/>
        <p:txBody>
          <a:bodyPr>
            <a:normAutofit/>
          </a:bodyPr>
          <a:lstStyle/>
          <a:p>
            <a:r>
              <a:rPr lang="fr-FR" b="1" dirty="0">
                <a:latin typeface="+mj-lt"/>
                <a:ea typeface="+mj-ea"/>
                <a:cs typeface="+mj-cs"/>
              </a:rPr>
              <a:t>Évolution des technologies de l’information </a:t>
            </a:r>
            <a:r>
              <a:rPr lang="fr-FR" dirty="0">
                <a:latin typeface="+mj-lt"/>
                <a:ea typeface="+mj-ea"/>
                <a:cs typeface="+mj-cs"/>
              </a:rPr>
              <a:t>(TI)</a:t>
            </a:r>
          </a:p>
          <a:p>
            <a:r>
              <a:rPr lang="fr-FR" b="1" dirty="0">
                <a:latin typeface="+mj-lt"/>
                <a:ea typeface="+mj-ea"/>
                <a:cs typeface="+mj-cs"/>
              </a:rPr>
              <a:t>Comment</a:t>
            </a:r>
            <a:r>
              <a:rPr lang="fr-FR" dirty="0">
                <a:latin typeface="+mj-lt"/>
                <a:ea typeface="+mj-ea"/>
                <a:cs typeface="+mj-cs"/>
              </a:rPr>
              <a:t>?</a:t>
            </a:r>
          </a:p>
          <a:p>
            <a:pPr lvl="1"/>
            <a:r>
              <a:rPr lang="fr-FR" dirty="0">
                <a:latin typeface="+mj-lt"/>
                <a:ea typeface="+mj-ea"/>
                <a:cs typeface="+mj-cs"/>
              </a:rPr>
              <a:t>Accès à l’information</a:t>
            </a:r>
          </a:p>
          <a:p>
            <a:pPr lvl="1"/>
            <a:r>
              <a:rPr lang="fr-FR" dirty="0">
                <a:latin typeface="+mj-lt"/>
                <a:ea typeface="+mj-ea"/>
                <a:cs typeface="+mj-cs"/>
              </a:rPr>
              <a:t>Communications interpersonnelles</a:t>
            </a:r>
          </a:p>
          <a:p>
            <a:pPr lvl="1"/>
            <a:r>
              <a:rPr lang="fr-FR" dirty="0">
                <a:latin typeface="+mj-lt"/>
                <a:ea typeface="+mj-ea"/>
                <a:cs typeface="+mj-cs"/>
              </a:rPr>
              <a:t>Commerce électronique</a:t>
            </a:r>
          </a:p>
          <a:p>
            <a:pPr lvl="1"/>
            <a:r>
              <a:rPr lang="fr-FR" dirty="0">
                <a:latin typeface="+mj-lt"/>
                <a:ea typeface="+mj-ea"/>
                <a:cs typeface="+mj-cs"/>
              </a:rPr>
              <a:t>Loisirs et divertissements</a:t>
            </a:r>
          </a:p>
          <a:p>
            <a:pPr lvl="1"/>
            <a:r>
              <a:rPr lang="fr-FR" dirty="0">
                <a:latin typeface="+mj-lt"/>
                <a:ea typeface="+mj-ea"/>
                <a:cs typeface="+mj-cs"/>
              </a:rPr>
              <a:t>Internet des objets (</a:t>
            </a:r>
            <a:r>
              <a:rPr lang="fr-FR" b="1" dirty="0" err="1">
                <a:latin typeface="+mj-lt"/>
                <a:ea typeface="+mj-ea"/>
                <a:cs typeface="+mj-cs"/>
              </a:rPr>
              <a:t>IdO</a:t>
            </a:r>
            <a:r>
              <a:rPr lang="fr-FR" b="1" dirty="0">
                <a:latin typeface="+mj-lt"/>
                <a:ea typeface="+mj-ea"/>
                <a:cs typeface="+mj-cs"/>
              </a:rPr>
              <a:t>, IoT</a:t>
            </a:r>
            <a:r>
              <a:rPr lang="fr-FR" dirty="0">
                <a:latin typeface="+mj-lt"/>
                <a:ea typeface="+mj-ea"/>
                <a:cs typeface="+mj-cs"/>
              </a:rPr>
              <a:t>)</a:t>
            </a:r>
          </a:p>
          <a:p>
            <a:endParaRPr lang="fr-FR" sz="4400" dirty="0">
              <a:latin typeface="+mj-lt"/>
              <a:ea typeface="+mj-ea"/>
              <a:cs typeface="+mj-cs"/>
            </a:endParaRPr>
          </a:p>
        </p:txBody>
      </p:sp>
    </p:spTree>
    <p:extLst>
      <p:ext uri="{BB962C8B-B14F-4D97-AF65-F5344CB8AC3E}">
        <p14:creationId xmlns:p14="http://schemas.microsoft.com/office/powerpoint/2010/main" val="248876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5C928-2C1E-4B4B-90B9-BD10B0CDDDAB}"/>
              </a:ext>
            </a:extLst>
          </p:cNvPr>
          <p:cNvSpPr>
            <a:spLocks noGrp="1"/>
          </p:cNvSpPr>
          <p:nvPr>
            <p:ph type="title"/>
          </p:nvPr>
        </p:nvSpPr>
        <p:spPr/>
        <p:txBody>
          <a:bodyPr/>
          <a:lstStyle/>
          <a:p>
            <a:pPr algn="ctr"/>
            <a:r>
              <a:rPr lang="fr-FR" b="1" dirty="0"/>
              <a:t>Définition: systèmes distribués</a:t>
            </a:r>
          </a:p>
        </p:txBody>
      </p:sp>
      <p:sp>
        <p:nvSpPr>
          <p:cNvPr id="3" name="Espace réservé du contenu 2">
            <a:extLst>
              <a:ext uri="{FF2B5EF4-FFF2-40B4-BE49-F238E27FC236}">
                <a16:creationId xmlns:a16="http://schemas.microsoft.com/office/drawing/2014/main" id="{D0E79207-B67A-C843-B80C-172E832B0296}"/>
              </a:ext>
            </a:extLst>
          </p:cNvPr>
          <p:cNvSpPr>
            <a:spLocks noGrp="1"/>
          </p:cNvSpPr>
          <p:nvPr>
            <p:ph idx="1"/>
          </p:nvPr>
        </p:nvSpPr>
        <p:spPr>
          <a:xfrm>
            <a:off x="214313" y="1825625"/>
            <a:ext cx="11744325" cy="4832350"/>
          </a:xfrm>
        </p:spPr>
        <p:txBody>
          <a:bodyPr>
            <a:normAutofit/>
          </a:bodyPr>
          <a:lstStyle/>
          <a:p>
            <a:endParaRPr lang="fr-FR" dirty="0"/>
          </a:p>
          <a:p>
            <a:r>
              <a:rPr lang="fr-FR" dirty="0"/>
              <a:t>Les systèmes distribués </a:t>
            </a:r>
            <a:r>
              <a:rPr lang="fr-FR" b="1" dirty="0"/>
              <a:t>ou</a:t>
            </a:r>
            <a:r>
              <a:rPr lang="fr-FR" dirty="0"/>
              <a:t> l’informatique distribuée </a:t>
            </a:r>
            <a:r>
              <a:rPr lang="fr-FR" b="1" dirty="0"/>
              <a:t>ou</a:t>
            </a:r>
            <a:r>
              <a:rPr lang="fr-FR" dirty="0"/>
              <a:t> l’architecture distribuée désignent un réseau pour lequel l’ensemble des ressources disponibles ne se trouvent pas au même endroit ou sur une même machine. </a:t>
            </a:r>
          </a:p>
          <a:p>
            <a:pPr marL="0" indent="0">
              <a:buNone/>
            </a:pPr>
            <a:endParaRPr lang="fr-FR" dirty="0"/>
          </a:p>
          <a:p>
            <a:r>
              <a:rPr lang="fr-FR" dirty="0"/>
              <a:t>Un système distribué est différent d’un système centralisé où tous les traitements sont réalisés à partir d’un seul ordinateur.  </a:t>
            </a:r>
          </a:p>
          <a:p>
            <a:pPr marL="0" indent="0">
              <a:buNone/>
            </a:pPr>
            <a:endParaRPr lang="fr-FR" dirty="0"/>
          </a:p>
        </p:txBody>
      </p:sp>
    </p:spTree>
    <p:extLst>
      <p:ext uri="{BB962C8B-B14F-4D97-AF65-F5344CB8AC3E}">
        <p14:creationId xmlns:p14="http://schemas.microsoft.com/office/powerpoint/2010/main" val="334675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622E1E-128A-D346-8867-381A125EA2D2}"/>
              </a:ext>
            </a:extLst>
          </p:cNvPr>
          <p:cNvSpPr>
            <a:spLocks noGrp="1"/>
          </p:cNvSpPr>
          <p:nvPr>
            <p:ph type="title"/>
          </p:nvPr>
        </p:nvSpPr>
        <p:spPr>
          <a:xfrm>
            <a:off x="1" y="365125"/>
            <a:ext cx="11904132" cy="1396768"/>
          </a:xfrm>
        </p:spPr>
        <p:txBody>
          <a:bodyPr/>
          <a:lstStyle/>
          <a:p>
            <a:pPr algn="ctr"/>
            <a:r>
              <a:rPr lang="fr-FR" b="1" dirty="0"/>
              <a:t>Les débuts de l’informatique: </a:t>
            </a:r>
            <a:br>
              <a:rPr lang="fr-FR" b="1" dirty="0"/>
            </a:br>
            <a:r>
              <a:rPr lang="fr-FR" b="1" dirty="0"/>
              <a:t>la centralisation</a:t>
            </a:r>
          </a:p>
        </p:txBody>
      </p:sp>
      <p:sp>
        <p:nvSpPr>
          <p:cNvPr id="3" name="Espace réservé du contenu 2">
            <a:extLst>
              <a:ext uri="{FF2B5EF4-FFF2-40B4-BE49-F238E27FC236}">
                <a16:creationId xmlns:a16="http://schemas.microsoft.com/office/drawing/2014/main" id="{FC0D73C9-E639-2446-93D6-A6B444427A0A}"/>
              </a:ext>
            </a:extLst>
          </p:cNvPr>
          <p:cNvSpPr>
            <a:spLocks noGrp="1"/>
          </p:cNvSpPr>
          <p:nvPr>
            <p:ph idx="1"/>
          </p:nvPr>
        </p:nvSpPr>
        <p:spPr>
          <a:xfrm>
            <a:off x="711201" y="2096429"/>
            <a:ext cx="10752253" cy="4396446"/>
          </a:xfrm>
        </p:spPr>
        <p:txBody>
          <a:bodyPr/>
          <a:lstStyle/>
          <a:p>
            <a:pPr marL="0" indent="0">
              <a:buNone/>
            </a:pPr>
            <a:endParaRPr lang="fr-FR" dirty="0"/>
          </a:p>
          <a:p>
            <a:endParaRPr lang="fr-FR" dirty="0"/>
          </a:p>
        </p:txBody>
      </p:sp>
      <p:pic>
        <p:nvPicPr>
          <p:cNvPr id="4" name="Image 3">
            <a:extLst>
              <a:ext uri="{FF2B5EF4-FFF2-40B4-BE49-F238E27FC236}">
                <a16:creationId xmlns:a16="http://schemas.microsoft.com/office/drawing/2014/main" id="{C25B9EC0-A2BB-A549-BEB0-6327CA9C999E}"/>
              </a:ext>
            </a:extLst>
          </p:cNvPr>
          <p:cNvPicPr>
            <a:picLocks noChangeAspect="1"/>
          </p:cNvPicPr>
          <p:nvPr/>
        </p:nvPicPr>
        <p:blipFill>
          <a:blip r:embed="rId2"/>
          <a:stretch>
            <a:fillRect/>
          </a:stretch>
        </p:blipFill>
        <p:spPr>
          <a:xfrm>
            <a:off x="3318934" y="2446640"/>
            <a:ext cx="5554132" cy="3696023"/>
          </a:xfrm>
          <a:prstGeom prst="rect">
            <a:avLst/>
          </a:prstGeom>
        </p:spPr>
      </p:pic>
    </p:spTree>
    <p:extLst>
      <p:ext uri="{BB962C8B-B14F-4D97-AF65-F5344CB8AC3E}">
        <p14:creationId xmlns:p14="http://schemas.microsoft.com/office/powerpoint/2010/main" val="402129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B0EA262-DF21-3944-8B1C-11089D3D48CE}"/>
              </a:ext>
            </a:extLst>
          </p:cNvPr>
          <p:cNvSpPr>
            <a:spLocks noGrp="1"/>
          </p:cNvSpPr>
          <p:nvPr>
            <p:ph idx="1"/>
          </p:nvPr>
        </p:nvSpPr>
        <p:spPr>
          <a:xfrm>
            <a:off x="401052" y="1017421"/>
            <a:ext cx="11389895" cy="5279326"/>
          </a:xfrm>
        </p:spPr>
        <p:txBody>
          <a:bodyPr/>
          <a:lstStyle/>
          <a:p>
            <a:pPr marL="0" indent="0">
              <a:buNone/>
            </a:pPr>
            <a:r>
              <a:rPr lang="fr-CA" dirty="0"/>
              <a:t>Le modèle client-serveur. Exemple: le transfert de fichiers avec </a:t>
            </a:r>
            <a:r>
              <a:rPr lang="fr-CA" b="1" dirty="0" err="1"/>
              <a:t>FileZilla</a:t>
            </a:r>
            <a:r>
              <a:rPr lang="fr-CA" b="0" i="0" dirty="0">
                <a:solidFill>
                  <a:srgbClr val="374151"/>
                </a:solidFill>
                <a:effectLst/>
                <a:latin typeface="ui-sans-serif"/>
              </a:rPr>
              <a:t> (</a:t>
            </a:r>
            <a:r>
              <a:rPr lang="fr-CA" dirty="0">
                <a:solidFill>
                  <a:srgbClr val="374151"/>
                </a:solidFill>
                <a:latin typeface="ui-sans-serif"/>
              </a:rPr>
              <a:t>années 2000) </a:t>
            </a:r>
            <a:r>
              <a:rPr lang="fr-CA" b="0" i="0" dirty="0">
                <a:solidFill>
                  <a:srgbClr val="374151"/>
                </a:solidFill>
                <a:effectLst/>
                <a:latin typeface="ui-sans-serif"/>
              </a:rPr>
              <a:t>à partir d’un client FTP (File Transfert Protocol). Son rôle est de connecter votre ordinateur (</a:t>
            </a:r>
            <a:r>
              <a:rPr lang="fr-CA" b="1" i="0" dirty="0">
                <a:solidFill>
                  <a:srgbClr val="374151"/>
                </a:solidFill>
                <a:effectLst/>
                <a:latin typeface="ui-sans-serif"/>
              </a:rPr>
              <a:t>client</a:t>
            </a:r>
            <a:r>
              <a:rPr lang="fr-CA" b="0" i="0" dirty="0">
                <a:solidFill>
                  <a:srgbClr val="374151"/>
                </a:solidFill>
                <a:effectLst/>
                <a:latin typeface="ui-sans-serif"/>
              </a:rPr>
              <a:t>) à un </a:t>
            </a:r>
            <a:r>
              <a:rPr lang="fr-CA" b="1" i="0" dirty="0">
                <a:solidFill>
                  <a:srgbClr val="374151"/>
                </a:solidFill>
                <a:effectLst/>
                <a:latin typeface="ui-sans-serif"/>
              </a:rPr>
              <a:t>serveur </a:t>
            </a:r>
            <a:r>
              <a:rPr lang="fr-CA" b="0" i="0" dirty="0">
                <a:solidFill>
                  <a:srgbClr val="374151"/>
                </a:solidFill>
                <a:effectLst/>
                <a:latin typeface="ui-sans-serif"/>
              </a:rPr>
              <a:t>distant pour charger ou télécharger des fichiers sur ce dernier en toute simplicité.</a:t>
            </a:r>
            <a:endParaRPr lang="fr-FR" dirty="0"/>
          </a:p>
          <a:p>
            <a:pPr marL="0" indent="0">
              <a:buNone/>
            </a:pPr>
            <a:endParaRPr lang="fr-FR" dirty="0"/>
          </a:p>
          <a:p>
            <a:pPr marL="0" indent="0">
              <a:buNone/>
            </a:pPr>
            <a:endParaRPr lang="fr-FR" dirty="0"/>
          </a:p>
        </p:txBody>
      </p:sp>
      <p:sp>
        <p:nvSpPr>
          <p:cNvPr id="4" name="Titre 3">
            <a:extLst>
              <a:ext uri="{FF2B5EF4-FFF2-40B4-BE49-F238E27FC236}">
                <a16:creationId xmlns:a16="http://schemas.microsoft.com/office/drawing/2014/main" id="{125AFD67-1899-B047-9561-D838DD77A16D}"/>
              </a:ext>
            </a:extLst>
          </p:cNvPr>
          <p:cNvSpPr>
            <a:spLocks noGrp="1"/>
          </p:cNvSpPr>
          <p:nvPr>
            <p:ph type="title"/>
          </p:nvPr>
        </p:nvSpPr>
        <p:spPr>
          <a:xfrm>
            <a:off x="1203159" y="-78033"/>
            <a:ext cx="11291218" cy="1284842"/>
          </a:xfrm>
        </p:spPr>
        <p:txBody>
          <a:bodyPr/>
          <a:lstStyle/>
          <a:p>
            <a:r>
              <a:rPr lang="fr-FR" b="1" dirty="0"/>
              <a:t>Évolution: le modèle client-serveur</a:t>
            </a:r>
          </a:p>
        </p:txBody>
      </p:sp>
      <p:pic>
        <p:nvPicPr>
          <p:cNvPr id="3074" name="Picture 2" descr="Connexion FileZilla">
            <a:extLst>
              <a:ext uri="{FF2B5EF4-FFF2-40B4-BE49-F238E27FC236}">
                <a16:creationId xmlns:a16="http://schemas.microsoft.com/office/drawing/2014/main" id="{B4A2611F-D00F-D44C-9813-5902E24E0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061" y="2608207"/>
            <a:ext cx="5028642" cy="3999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8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5C928-2C1E-4B4B-90B9-BD10B0CDDDAB}"/>
              </a:ext>
            </a:extLst>
          </p:cNvPr>
          <p:cNvSpPr>
            <a:spLocks noGrp="1"/>
          </p:cNvSpPr>
          <p:nvPr>
            <p:ph type="title"/>
          </p:nvPr>
        </p:nvSpPr>
        <p:spPr/>
        <p:txBody>
          <a:bodyPr/>
          <a:lstStyle/>
          <a:p>
            <a:pPr algn="ctr"/>
            <a:r>
              <a:rPr lang="fr-FR" b="1" dirty="0"/>
              <a:t>Systèmes distribués: pourquoi?</a:t>
            </a:r>
          </a:p>
        </p:txBody>
      </p:sp>
      <p:sp>
        <p:nvSpPr>
          <p:cNvPr id="3" name="Espace réservé du contenu 2">
            <a:extLst>
              <a:ext uri="{FF2B5EF4-FFF2-40B4-BE49-F238E27FC236}">
                <a16:creationId xmlns:a16="http://schemas.microsoft.com/office/drawing/2014/main" id="{D0E79207-B67A-C843-B80C-172E832B0296}"/>
              </a:ext>
            </a:extLst>
          </p:cNvPr>
          <p:cNvSpPr>
            <a:spLocks noGrp="1"/>
          </p:cNvSpPr>
          <p:nvPr>
            <p:ph idx="1"/>
          </p:nvPr>
        </p:nvSpPr>
        <p:spPr/>
        <p:txBody>
          <a:bodyPr>
            <a:normAutofit lnSpcReduction="10000"/>
          </a:bodyPr>
          <a:lstStyle/>
          <a:p>
            <a:endParaRPr lang="fr-FR" dirty="0"/>
          </a:p>
          <a:p>
            <a:r>
              <a:rPr lang="fr-FR" dirty="0"/>
              <a:t>Nous évoluons dans une société numérique où les individus sont interconnectés.</a:t>
            </a:r>
          </a:p>
          <a:p>
            <a:endParaRPr lang="fr-FR" dirty="0"/>
          </a:p>
          <a:p>
            <a:r>
              <a:rPr lang="fr-FR" dirty="0"/>
              <a:t>Le développement d’un système informatique implique très souvent une architecture complexe qui implique plusieurs systèmes localisés à des endroits différents. </a:t>
            </a:r>
          </a:p>
          <a:p>
            <a:endParaRPr lang="fr-FR" dirty="0"/>
          </a:p>
          <a:p>
            <a:r>
              <a:rPr lang="fr-FR" dirty="0"/>
              <a:t>Exemple: le Carnet santé au Québec</a:t>
            </a:r>
          </a:p>
          <a:p>
            <a:r>
              <a:rPr lang="fr-FR" dirty="0" err="1">
                <a:hlinkClick r:id="rId2"/>
              </a:rPr>
              <a:t>carnetsante.gouv.qc.ca</a:t>
            </a:r>
            <a:endParaRPr lang="fr-FR" dirty="0"/>
          </a:p>
          <a:p>
            <a:endParaRPr lang="fr-FR" dirty="0"/>
          </a:p>
          <a:p>
            <a:endParaRPr lang="fr-FR" dirty="0"/>
          </a:p>
        </p:txBody>
      </p:sp>
    </p:spTree>
    <p:extLst>
      <p:ext uri="{BB962C8B-B14F-4D97-AF65-F5344CB8AC3E}">
        <p14:creationId xmlns:p14="http://schemas.microsoft.com/office/powerpoint/2010/main" val="148719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61103-B0FA-8FB9-EADB-082259B62B92}"/>
              </a:ext>
            </a:extLst>
          </p:cNvPr>
          <p:cNvSpPr>
            <a:spLocks noGrp="1"/>
          </p:cNvSpPr>
          <p:nvPr>
            <p:ph type="title"/>
          </p:nvPr>
        </p:nvSpPr>
        <p:spPr/>
        <p:txBody>
          <a:bodyPr/>
          <a:lstStyle/>
          <a:p>
            <a:r>
              <a:rPr lang="fr-FR" b="1" dirty="0"/>
              <a:t>A</a:t>
            </a:r>
            <a:r>
              <a:rPr lang="fr-FR" dirty="0"/>
              <a:t>ccès à l’information et systèmes distribués</a:t>
            </a:r>
          </a:p>
        </p:txBody>
      </p:sp>
      <p:sp>
        <p:nvSpPr>
          <p:cNvPr id="3" name="Espace réservé du contenu 2">
            <a:extLst>
              <a:ext uri="{FF2B5EF4-FFF2-40B4-BE49-F238E27FC236}">
                <a16:creationId xmlns:a16="http://schemas.microsoft.com/office/drawing/2014/main" id="{BF48534C-136F-6A16-19A0-4FC2F8CB2B1D}"/>
              </a:ext>
            </a:extLst>
          </p:cNvPr>
          <p:cNvSpPr>
            <a:spLocks noGrp="1"/>
          </p:cNvSpPr>
          <p:nvPr>
            <p:ph idx="1"/>
          </p:nvPr>
        </p:nvSpPr>
        <p:spPr/>
        <p:txBody>
          <a:bodyPr/>
          <a:lstStyle/>
          <a:p>
            <a:r>
              <a:rPr lang="fr-FR" dirty="0"/>
              <a:t>Internet est le plus vaste réseau mondial d’accès à l’information. </a:t>
            </a:r>
          </a:p>
          <a:p>
            <a:pPr marL="0" indent="0">
              <a:buNone/>
            </a:pPr>
            <a:endParaRPr lang="fr-FR" dirty="0"/>
          </a:p>
          <a:p>
            <a:r>
              <a:rPr lang="fr-FR" dirty="0"/>
              <a:t>Il est formé par un regroupement de différents réseaux, il ne possède pas de nœud central.  Les services offerts ont  en commun certains protocoles ce qui permet aux applications d’échanger des informations de manière transparente.</a:t>
            </a:r>
          </a:p>
          <a:p>
            <a:endParaRPr lang="fr-FR" dirty="0"/>
          </a:p>
          <a:p>
            <a:r>
              <a:rPr lang="fr-FR" dirty="0"/>
              <a:t>Exemple: les services (ou systèmes distribués) offerts par Google</a:t>
            </a:r>
          </a:p>
          <a:p>
            <a:endParaRPr lang="fr-FR" dirty="0"/>
          </a:p>
        </p:txBody>
      </p:sp>
    </p:spTree>
    <p:extLst>
      <p:ext uri="{BB962C8B-B14F-4D97-AF65-F5344CB8AC3E}">
        <p14:creationId xmlns:p14="http://schemas.microsoft.com/office/powerpoint/2010/main" val="41789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B0EA262-DF21-3944-8B1C-11089D3D48CE}"/>
              </a:ext>
            </a:extLst>
          </p:cNvPr>
          <p:cNvSpPr>
            <a:spLocks noGrp="1"/>
          </p:cNvSpPr>
          <p:nvPr>
            <p:ph idx="1"/>
          </p:nvPr>
        </p:nvSpPr>
        <p:spPr>
          <a:xfrm>
            <a:off x="0" y="2189747"/>
            <a:ext cx="11811000" cy="2478506"/>
          </a:xfrm>
        </p:spPr>
        <p:txBody>
          <a:bodyPr>
            <a:normAutofit fontScale="85000" lnSpcReduction="10000"/>
          </a:bodyPr>
          <a:lstStyle/>
          <a:p>
            <a:pPr marL="0" indent="0">
              <a:buNone/>
            </a:pPr>
            <a:r>
              <a:rPr lang="fr-FR" dirty="0"/>
              <a:t>Aujourd’hui, en 2023, les utilisateurs d’une application n’ont pas besoin de connaissances techniques, de connaître les protocoles ou les composantes d’un réseau. Ils utilisent des systèmes répartis sur une architecture distribuée. Le tout de manière transparente (ou invisible) aux utilisateurs.  </a:t>
            </a:r>
          </a:p>
          <a:p>
            <a:pPr marL="0" indent="0">
              <a:buNone/>
            </a:pPr>
            <a:endParaRPr lang="fr-FR" dirty="0"/>
          </a:p>
          <a:p>
            <a:pPr marL="0" indent="0">
              <a:buNone/>
            </a:pPr>
            <a:r>
              <a:rPr lang="fr-FR" dirty="0"/>
              <a:t>Exemple: un transfert de fichiers volumineux d’un ordinateur personnel vers google drive et son partage ou sa mise à jour par plusieurs individus à partir de leur ordinateur.</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4" name="Titre 3">
            <a:extLst>
              <a:ext uri="{FF2B5EF4-FFF2-40B4-BE49-F238E27FC236}">
                <a16:creationId xmlns:a16="http://schemas.microsoft.com/office/drawing/2014/main" id="{125AFD67-1899-B047-9561-D838DD77A16D}"/>
              </a:ext>
            </a:extLst>
          </p:cNvPr>
          <p:cNvSpPr>
            <a:spLocks noGrp="1"/>
          </p:cNvSpPr>
          <p:nvPr>
            <p:ph type="title"/>
          </p:nvPr>
        </p:nvSpPr>
        <p:spPr>
          <a:xfrm>
            <a:off x="1" y="146916"/>
            <a:ext cx="12192000" cy="1450064"/>
          </a:xfrm>
        </p:spPr>
        <p:txBody>
          <a:bodyPr/>
          <a:lstStyle/>
          <a:p>
            <a:r>
              <a:rPr lang="fr-FR" b="1" dirty="0"/>
              <a:t>Évolution des connaissances techniques: </a:t>
            </a:r>
            <a:br>
              <a:rPr lang="fr-FR" b="1" dirty="0"/>
            </a:br>
            <a:r>
              <a:rPr lang="fr-FR" b="1" dirty="0"/>
              <a:t>les systèmes distribués</a:t>
            </a:r>
          </a:p>
        </p:txBody>
      </p:sp>
      <p:pic>
        <p:nvPicPr>
          <p:cNvPr id="2" name="Image 1">
            <a:extLst>
              <a:ext uri="{FF2B5EF4-FFF2-40B4-BE49-F238E27FC236}">
                <a16:creationId xmlns:a16="http://schemas.microsoft.com/office/drawing/2014/main" id="{19A4FD14-9816-F06A-DD4D-7F8C9F56AD4F}"/>
              </a:ext>
            </a:extLst>
          </p:cNvPr>
          <p:cNvPicPr>
            <a:picLocks noChangeAspect="1"/>
          </p:cNvPicPr>
          <p:nvPr/>
        </p:nvPicPr>
        <p:blipFill rotWithShape="1">
          <a:blip r:embed="rId2"/>
          <a:srcRect l="41590" r="38899" b="48787"/>
          <a:stretch/>
        </p:blipFill>
        <p:spPr>
          <a:xfrm>
            <a:off x="5281863" y="4718704"/>
            <a:ext cx="914400" cy="1020359"/>
          </a:xfrm>
          <a:prstGeom prst="rect">
            <a:avLst/>
          </a:prstGeom>
        </p:spPr>
      </p:pic>
      <p:sp>
        <p:nvSpPr>
          <p:cNvPr id="5" name="ZoneTexte 4">
            <a:extLst>
              <a:ext uri="{FF2B5EF4-FFF2-40B4-BE49-F238E27FC236}">
                <a16:creationId xmlns:a16="http://schemas.microsoft.com/office/drawing/2014/main" id="{7BE7C60B-9680-DD51-E5C9-56BB90156BEE}"/>
              </a:ext>
            </a:extLst>
          </p:cNvPr>
          <p:cNvSpPr txBox="1"/>
          <p:nvPr/>
        </p:nvSpPr>
        <p:spPr>
          <a:xfrm>
            <a:off x="5424237" y="5554397"/>
            <a:ext cx="962526" cy="369332"/>
          </a:xfrm>
          <a:prstGeom prst="rect">
            <a:avLst/>
          </a:prstGeom>
          <a:noFill/>
        </p:spPr>
        <p:txBody>
          <a:bodyPr wrap="square" rtlCol="0">
            <a:spAutoFit/>
          </a:bodyPr>
          <a:lstStyle/>
          <a:p>
            <a:r>
              <a:rPr lang="fr-FR" dirty="0"/>
              <a:t>DRIVE</a:t>
            </a:r>
          </a:p>
        </p:txBody>
      </p:sp>
    </p:spTree>
    <p:extLst>
      <p:ext uri="{BB962C8B-B14F-4D97-AF65-F5344CB8AC3E}">
        <p14:creationId xmlns:p14="http://schemas.microsoft.com/office/powerpoint/2010/main" val="3613148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622E1E-128A-D346-8867-381A125EA2D2}"/>
              </a:ext>
            </a:extLst>
          </p:cNvPr>
          <p:cNvSpPr>
            <a:spLocks noGrp="1"/>
          </p:cNvSpPr>
          <p:nvPr>
            <p:ph type="title"/>
          </p:nvPr>
        </p:nvSpPr>
        <p:spPr/>
        <p:txBody>
          <a:bodyPr/>
          <a:lstStyle/>
          <a:p>
            <a:pPr algn="ctr"/>
            <a:r>
              <a:rPr lang="fr-FR" b="1" dirty="0"/>
              <a:t>Systèmes distribués: </a:t>
            </a:r>
          </a:p>
        </p:txBody>
      </p:sp>
      <p:sp>
        <p:nvSpPr>
          <p:cNvPr id="3" name="Espace réservé du contenu 2">
            <a:extLst>
              <a:ext uri="{FF2B5EF4-FFF2-40B4-BE49-F238E27FC236}">
                <a16:creationId xmlns:a16="http://schemas.microsoft.com/office/drawing/2014/main" id="{FC0D73C9-E639-2446-93D6-A6B444427A0A}"/>
              </a:ext>
            </a:extLst>
          </p:cNvPr>
          <p:cNvSpPr>
            <a:spLocks noGrp="1"/>
          </p:cNvSpPr>
          <p:nvPr>
            <p:ph idx="1"/>
          </p:nvPr>
        </p:nvSpPr>
        <p:spPr>
          <a:xfrm>
            <a:off x="711201" y="1354667"/>
            <a:ext cx="11192932" cy="5138208"/>
          </a:xfrm>
        </p:spPr>
        <p:txBody>
          <a:bodyPr/>
          <a:lstStyle/>
          <a:p>
            <a:pPr marL="457200" lvl="1" indent="0">
              <a:buNone/>
            </a:pPr>
            <a:r>
              <a:rPr lang="fr-FR" dirty="0"/>
              <a:t>Les services offerts par google sont accessibles à partir de différents systèmes d’exploitation (Linux, Windows, </a:t>
            </a:r>
            <a:r>
              <a:rPr lang="fr-FR" dirty="0" err="1"/>
              <a:t>MacOS</a:t>
            </a:r>
            <a:r>
              <a:rPr lang="fr-FR" dirty="0"/>
              <a:t>) qui communiquent entre eux de manière complètement transparente pour les utilisateurs. </a:t>
            </a:r>
          </a:p>
          <a:p>
            <a:pPr marL="457200" lvl="1" indent="0">
              <a:buNone/>
            </a:pPr>
            <a:r>
              <a:rPr lang="fr-FR" dirty="0"/>
              <a:t>Par exemple, l’agenda mis à jour dans un environnement Windows est également accessible dans un environnement Linux ou </a:t>
            </a:r>
            <a:r>
              <a:rPr lang="fr-FR" dirty="0" err="1"/>
              <a:t>MacOS</a:t>
            </a:r>
            <a:r>
              <a:rPr lang="fr-FR" dirty="0"/>
              <a:t>. </a:t>
            </a:r>
          </a:p>
          <a:p>
            <a:pPr marL="457200" lvl="1" indent="0">
              <a:buNone/>
            </a:pPr>
            <a:endParaRPr lang="fr-FR" dirty="0"/>
          </a:p>
          <a:p>
            <a:endParaRPr lang="fr-FR" dirty="0"/>
          </a:p>
          <a:p>
            <a:endParaRPr lang="fr-FR" dirty="0"/>
          </a:p>
        </p:txBody>
      </p:sp>
      <p:pic>
        <p:nvPicPr>
          <p:cNvPr id="3074" name="Picture 2" descr="Avantages d'utiliser les outils google pour le SEO | LOVE-MOI &lt;br&gt; Seo  Holistique, Consultant SEO Marseille visibilité Google Jessyseonoob">
            <a:extLst>
              <a:ext uri="{FF2B5EF4-FFF2-40B4-BE49-F238E27FC236}">
                <a16:creationId xmlns:a16="http://schemas.microsoft.com/office/drawing/2014/main" id="{3349A167-5D50-9394-0363-A271F2CC6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3181349"/>
            <a:ext cx="6521450" cy="371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1037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850</Words>
  <Application>Microsoft Macintosh PowerPoint</Application>
  <PresentationFormat>Grand écran</PresentationFormat>
  <Paragraphs>132</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Calibri</vt:lpstr>
      <vt:lpstr>Calibri Light</vt:lpstr>
      <vt:lpstr>ui-sans-serif</vt:lpstr>
      <vt:lpstr>Thème Office</vt:lpstr>
      <vt:lpstr>Les systèmes distribués</vt:lpstr>
      <vt:lpstr>Plan du cours</vt:lpstr>
      <vt:lpstr>Définition: systèmes distribués</vt:lpstr>
      <vt:lpstr>Les débuts de l’informatique:  la centralisation</vt:lpstr>
      <vt:lpstr>Évolution: le modèle client-serveur</vt:lpstr>
      <vt:lpstr>Systèmes distribués: pourquoi?</vt:lpstr>
      <vt:lpstr>Accès à l’information et systèmes distribués</vt:lpstr>
      <vt:lpstr>Évolution des connaissances techniques:  les systèmes distribués</vt:lpstr>
      <vt:lpstr>Systèmes distribués: </vt:lpstr>
      <vt:lpstr>Communications interpersonnelles  et systèmes distribués</vt:lpstr>
      <vt:lpstr>Commerce électronique  et systèmes distribués</vt:lpstr>
      <vt:lpstr>Loisirs, divertissements et systèmes distribués</vt:lpstr>
      <vt:lpstr>La conception de systèmes distribués comporte plusieurs défis…  </vt:lpstr>
      <vt:lpstr>L’internet des objets (IdO)  et les systèmes distribués </vt:lpstr>
      <vt:lpstr>L’internet des objets (IdO)  et les systèmes distribués </vt:lpstr>
      <vt:lpstr>La conception de systèmes distribués comporte plusieurs défis…  </vt:lpstr>
      <vt:lpstr>L’internet des objets (IdO), les systèmes distribués et … les risques qu’ils représentent</vt:lpstr>
      <vt:lpstr>Exercice: 10 minutes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Lise Boudreault</dc:creator>
  <cp:lastModifiedBy>Lise Boudreault</cp:lastModifiedBy>
  <cp:revision>70</cp:revision>
  <dcterms:created xsi:type="dcterms:W3CDTF">2022-01-10T12:41:20Z</dcterms:created>
  <dcterms:modified xsi:type="dcterms:W3CDTF">2023-01-07T23:25:29Z</dcterms:modified>
</cp:coreProperties>
</file>