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1.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notesSlides/notesSlide2.xml" ContentType="application/vnd.openxmlformats-officedocument.presentationml.notesSlide+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notesSlides/notesSlide3.xml" ContentType="application/vnd.openxmlformats-officedocument.presentationml.notesSlide+xml"/>
  <Override PartName="/ppt/tags/tag409.xml" ContentType="application/vnd.openxmlformats-officedocument.presentationml.tags+xml"/>
  <Override PartName="/ppt/tags/tag410.xml" ContentType="application/vnd.openxmlformats-officedocument.presentationml.tags+xml"/>
  <Override PartName="/ppt/notesSlides/notesSlide4.xml" ContentType="application/vnd.openxmlformats-officedocument.presentationml.notesSlide+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notesSlides/notesSlide5.xml" ContentType="application/vnd.openxmlformats-officedocument.presentationml.notesSlide+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notesSlides/notesSlide6.xml" ContentType="application/vnd.openxmlformats-officedocument.presentationml.notesSlide+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notesSlides/notesSlide7.xml" ContentType="application/vnd.openxmlformats-officedocument.presentationml.notesSlide+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notesSlides/notesSlide8.xml" ContentType="application/vnd.openxmlformats-officedocument.presentationml.notesSlide+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1" r:id="rId1"/>
  </p:sldMasterIdLst>
  <p:notesMasterIdLst>
    <p:notesMasterId r:id="rId144"/>
  </p:notesMasterIdLst>
  <p:handoutMasterIdLst>
    <p:handoutMasterId r:id="rId145"/>
  </p:handoutMasterIdLst>
  <p:sldIdLst>
    <p:sldId id="392" r:id="rId2"/>
    <p:sldId id="301" r:id="rId3"/>
    <p:sldId id="707" r:id="rId4"/>
    <p:sldId id="708" r:id="rId5"/>
    <p:sldId id="701" r:id="rId6"/>
    <p:sldId id="702" r:id="rId7"/>
    <p:sldId id="704" r:id="rId8"/>
    <p:sldId id="705" r:id="rId9"/>
    <p:sldId id="706" r:id="rId10"/>
    <p:sldId id="709" r:id="rId11"/>
    <p:sldId id="711" r:id="rId12"/>
    <p:sldId id="264" r:id="rId13"/>
    <p:sldId id="268" r:id="rId14"/>
    <p:sldId id="275" r:id="rId15"/>
    <p:sldId id="439" r:id="rId16"/>
    <p:sldId id="276" r:id="rId17"/>
    <p:sldId id="277" r:id="rId18"/>
    <p:sldId id="278" r:id="rId19"/>
    <p:sldId id="286" r:id="rId20"/>
    <p:sldId id="287" r:id="rId21"/>
    <p:sldId id="288" r:id="rId22"/>
    <p:sldId id="434" r:id="rId23"/>
    <p:sldId id="270" r:id="rId24"/>
    <p:sldId id="271" r:id="rId25"/>
    <p:sldId id="272" r:id="rId26"/>
    <p:sldId id="279" r:id="rId27"/>
    <p:sldId id="280" r:id="rId28"/>
    <p:sldId id="281" r:id="rId29"/>
    <p:sldId id="436" r:id="rId30"/>
    <p:sldId id="283" r:id="rId31"/>
    <p:sldId id="284" r:id="rId32"/>
    <p:sldId id="285" r:id="rId33"/>
    <p:sldId id="290" r:id="rId34"/>
    <p:sldId id="282" r:id="rId35"/>
    <p:sldId id="405" r:id="rId36"/>
    <p:sldId id="440" r:id="rId37"/>
    <p:sldId id="299" r:id="rId38"/>
    <p:sldId id="474" r:id="rId39"/>
    <p:sldId id="475" r:id="rId40"/>
    <p:sldId id="262" r:id="rId41"/>
    <p:sldId id="476" r:id="rId42"/>
    <p:sldId id="477" r:id="rId43"/>
    <p:sldId id="478" r:id="rId44"/>
    <p:sldId id="266" r:id="rId45"/>
    <p:sldId id="482" r:id="rId46"/>
    <p:sldId id="274" r:id="rId47"/>
    <p:sldId id="484" r:id="rId48"/>
    <p:sldId id="485" r:id="rId49"/>
    <p:sldId id="486" r:id="rId50"/>
    <p:sldId id="487" r:id="rId51"/>
    <p:sldId id="488" r:id="rId52"/>
    <p:sldId id="489" r:id="rId53"/>
    <p:sldId id="490" r:id="rId54"/>
    <p:sldId id="491" r:id="rId55"/>
    <p:sldId id="572" r:id="rId56"/>
    <p:sldId id="493" r:id="rId57"/>
    <p:sldId id="573" r:id="rId58"/>
    <p:sldId id="289" r:id="rId59"/>
    <p:sldId id="291" r:id="rId60"/>
    <p:sldId id="712" r:id="rId61"/>
    <p:sldId id="703" r:id="rId62"/>
    <p:sldId id="574" r:id="rId63"/>
    <p:sldId id="582" r:id="rId64"/>
    <p:sldId id="583" r:id="rId65"/>
    <p:sldId id="584" r:id="rId66"/>
    <p:sldId id="585" r:id="rId67"/>
    <p:sldId id="587" r:id="rId68"/>
    <p:sldId id="588" r:id="rId69"/>
    <p:sldId id="589" r:id="rId70"/>
    <p:sldId id="591" r:id="rId71"/>
    <p:sldId id="593" r:id="rId72"/>
    <p:sldId id="594" r:id="rId73"/>
    <p:sldId id="595" r:id="rId74"/>
    <p:sldId id="596" r:id="rId75"/>
    <p:sldId id="599" r:id="rId76"/>
    <p:sldId id="604" r:id="rId77"/>
    <p:sldId id="605" r:id="rId78"/>
    <p:sldId id="598" r:id="rId79"/>
    <p:sldId id="606" r:id="rId80"/>
    <p:sldId id="607" r:id="rId81"/>
    <p:sldId id="608" r:id="rId82"/>
    <p:sldId id="600" r:id="rId83"/>
    <p:sldId id="601" r:id="rId84"/>
    <p:sldId id="609" r:id="rId85"/>
    <p:sldId id="610" r:id="rId86"/>
    <p:sldId id="611" r:id="rId87"/>
    <p:sldId id="603" r:id="rId88"/>
    <p:sldId id="612" r:id="rId89"/>
    <p:sldId id="713" r:id="rId90"/>
    <p:sldId id="602" r:id="rId91"/>
    <p:sldId id="613" r:id="rId92"/>
    <p:sldId id="614" r:id="rId93"/>
    <p:sldId id="615" r:id="rId94"/>
    <p:sldId id="616" r:id="rId95"/>
    <p:sldId id="617" r:id="rId96"/>
    <p:sldId id="618" r:id="rId97"/>
    <p:sldId id="619" r:id="rId98"/>
    <p:sldId id="620" r:id="rId99"/>
    <p:sldId id="621" r:id="rId100"/>
    <p:sldId id="622" r:id="rId101"/>
    <p:sldId id="623" r:id="rId102"/>
    <p:sldId id="624" r:id="rId103"/>
    <p:sldId id="625" r:id="rId104"/>
    <p:sldId id="626" r:id="rId105"/>
    <p:sldId id="627" r:id="rId106"/>
    <p:sldId id="628" r:id="rId107"/>
    <p:sldId id="629" r:id="rId108"/>
    <p:sldId id="630" r:id="rId109"/>
    <p:sldId id="581" r:id="rId110"/>
    <p:sldId id="632" r:id="rId111"/>
    <p:sldId id="492" r:id="rId112"/>
    <p:sldId id="496" r:id="rId113"/>
    <p:sldId id="568" r:id="rId114"/>
    <p:sldId id="569" r:id="rId115"/>
    <p:sldId id="570" r:id="rId116"/>
    <p:sldId id="571" r:id="rId117"/>
    <p:sldId id="575" r:id="rId118"/>
    <p:sldId id="577" r:id="rId119"/>
    <p:sldId id="578" r:id="rId120"/>
    <p:sldId id="579" r:id="rId121"/>
    <p:sldId id="580" r:id="rId122"/>
    <p:sldId id="644" r:id="rId123"/>
    <p:sldId id="645" r:id="rId124"/>
    <p:sldId id="647" r:id="rId125"/>
    <p:sldId id="646" r:id="rId126"/>
    <p:sldId id="648" r:id="rId127"/>
    <p:sldId id="649" r:id="rId128"/>
    <p:sldId id="650" r:id="rId129"/>
    <p:sldId id="651" r:id="rId130"/>
    <p:sldId id="652" r:id="rId131"/>
    <p:sldId id="653" r:id="rId132"/>
    <p:sldId id="654" r:id="rId133"/>
    <p:sldId id="641" r:id="rId134"/>
    <p:sldId id="643" r:id="rId135"/>
    <p:sldId id="633" r:id="rId136"/>
    <p:sldId id="634" r:id="rId137"/>
    <p:sldId id="635" r:id="rId138"/>
    <p:sldId id="636" r:id="rId139"/>
    <p:sldId id="637" r:id="rId140"/>
    <p:sldId id="638" r:id="rId141"/>
    <p:sldId id="640" r:id="rId142"/>
    <p:sldId id="639" r:id="rId1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96709"/>
    <a:srgbClr val="E46D0A"/>
    <a:srgbClr val="CC3300"/>
    <a:srgbClr val="008080"/>
    <a:srgbClr val="FF9966"/>
    <a:srgbClr val="DDDDDD"/>
    <a:srgbClr val="003399"/>
    <a:srgbClr val="3366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74" autoAdjust="0"/>
    <p:restoredTop sz="95033" autoAdjust="0"/>
  </p:normalViewPr>
  <p:slideViewPr>
    <p:cSldViewPr>
      <p:cViewPr varScale="1">
        <p:scale>
          <a:sx n="82" d="100"/>
          <a:sy n="82" d="100"/>
        </p:scale>
        <p:origin x="1651"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3226" y="77"/>
      </p:cViewPr>
      <p:guideLst/>
    </p:cSldViewPr>
  </p:notes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 Id="rId90" Type="http://schemas.openxmlformats.org/officeDocument/2006/relationships/slide" Target="slides/slide89.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74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fr-FR"/>
          </a:p>
        </p:txBody>
      </p:sp>
      <p:sp>
        <p:nvSpPr>
          <p:cNvPr id="174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pPr>
              <a:defRPr/>
            </a:pPr>
            <a:fld id="{50AF7509-6CBD-40DD-996F-77D706C9FAA3}" type="slidenum">
              <a:rPr lang="en-US"/>
              <a:pPr>
                <a:defRPr/>
              </a:pPr>
              <a:t>‹N°›</a:t>
            </a:fld>
            <a:endParaRPr lang="en-US"/>
          </a:p>
        </p:txBody>
      </p:sp>
    </p:spTree>
    <p:extLst>
      <p:ext uri="{BB962C8B-B14F-4D97-AF65-F5344CB8AC3E}">
        <p14:creationId xmlns:p14="http://schemas.microsoft.com/office/powerpoint/2010/main" val="10854681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fr-FR"/>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pPr>
              <a:defRPr/>
            </a:pPr>
            <a:fld id="{299F8C3F-989D-4FD3-9C80-84BEE369520B}" type="slidenum">
              <a:rPr lang="en-US"/>
              <a:pPr>
                <a:defRPr/>
              </a:pPr>
              <a:t>‹N°›</a:t>
            </a:fld>
            <a:endParaRPr lang="en-US"/>
          </a:p>
        </p:txBody>
      </p:sp>
    </p:spTree>
    <p:extLst>
      <p:ext uri="{BB962C8B-B14F-4D97-AF65-F5344CB8AC3E}">
        <p14:creationId xmlns:p14="http://schemas.microsoft.com/office/powerpoint/2010/main" val="2155223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pPr>
              <a:defRPr/>
            </a:pPr>
            <a:fld id="{299F8C3F-989D-4FD3-9C80-84BEE369520B}" type="slidenum">
              <a:rPr lang="en-US" smtClean="0"/>
              <a:pPr>
                <a:defRPr/>
              </a:pPr>
              <a:t>73</a:t>
            </a:fld>
            <a:endParaRPr lang="en-US"/>
          </a:p>
        </p:txBody>
      </p:sp>
    </p:spTree>
    <p:extLst>
      <p:ext uri="{BB962C8B-B14F-4D97-AF65-F5344CB8AC3E}">
        <p14:creationId xmlns:p14="http://schemas.microsoft.com/office/powerpoint/2010/main" val="3144156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pPr>
              <a:defRPr/>
            </a:pPr>
            <a:fld id="{299F8C3F-989D-4FD3-9C80-84BEE369520B}" type="slidenum">
              <a:rPr lang="en-US" smtClean="0"/>
              <a:pPr>
                <a:defRPr/>
              </a:pPr>
              <a:t>74</a:t>
            </a:fld>
            <a:endParaRPr lang="en-US"/>
          </a:p>
        </p:txBody>
      </p:sp>
    </p:spTree>
    <p:extLst>
      <p:ext uri="{BB962C8B-B14F-4D97-AF65-F5344CB8AC3E}">
        <p14:creationId xmlns:p14="http://schemas.microsoft.com/office/powerpoint/2010/main" val="3077467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rtlCol="0"/>
          <a:lstStyle/>
          <a:p>
            <a:pPr marL="171450" indent="-171450" rtl="0">
              <a:buFont typeface="Arial" panose="020B0604020202020204" pitchFamily="34" charset="0"/>
              <a:buChar char="•"/>
            </a:pPr>
            <a:endParaRPr lang="fr-FR"/>
          </a:p>
        </p:txBody>
      </p:sp>
      <p:sp>
        <p:nvSpPr>
          <p:cNvPr id="4" name="Espace réservé du numéro de diapositive 3"/>
          <p:cNvSpPr>
            <a:spLocks noGrp="1"/>
          </p:cNvSpPr>
          <p:nvPr>
            <p:ph type="sldNum" sz="quarter" idx="10"/>
          </p:nvPr>
        </p:nvSpPr>
        <p:spPr/>
        <p:txBody>
          <a:bodyPr rtlCol="0"/>
          <a:lstStyle/>
          <a:p>
            <a:pPr rtl="0"/>
            <a:fld id="{CF2FD335-6D8E-486A-8F5F-DFC7325903FF}" type="slidenum">
              <a:rPr lang="fr-FR" smtClean="0"/>
              <a:t>111</a:t>
            </a:fld>
            <a:endParaRPr lang="fr-FR"/>
          </a:p>
        </p:txBody>
      </p:sp>
    </p:spTree>
    <p:extLst>
      <p:ext uri="{BB962C8B-B14F-4D97-AF65-F5344CB8AC3E}">
        <p14:creationId xmlns:p14="http://schemas.microsoft.com/office/powerpoint/2010/main" val="2443171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rtlCol="0"/>
          <a:lstStyle/>
          <a:p>
            <a:pPr marL="171450" indent="-171450" rtl="0">
              <a:buFont typeface="Arial" panose="020B0604020202020204" pitchFamily="34" charset="0"/>
              <a:buChar char="•"/>
            </a:pPr>
            <a:endParaRPr lang="fr-FR"/>
          </a:p>
        </p:txBody>
      </p:sp>
      <p:sp>
        <p:nvSpPr>
          <p:cNvPr id="4" name="Espace réservé du numéro de diapositive 3"/>
          <p:cNvSpPr>
            <a:spLocks noGrp="1"/>
          </p:cNvSpPr>
          <p:nvPr>
            <p:ph type="sldNum" sz="quarter" idx="10"/>
          </p:nvPr>
        </p:nvSpPr>
        <p:spPr/>
        <p:txBody>
          <a:bodyPr rtlCol="0"/>
          <a:lstStyle/>
          <a:p>
            <a:pPr rtl="0"/>
            <a:fld id="{CF2FD335-6D8E-486A-8F5F-DFC7325903FF}" type="slidenum">
              <a:rPr lang="fr-FR" smtClean="0"/>
              <a:t>112</a:t>
            </a:fld>
            <a:endParaRPr lang="fr-FR"/>
          </a:p>
        </p:txBody>
      </p:sp>
    </p:spTree>
    <p:extLst>
      <p:ext uri="{BB962C8B-B14F-4D97-AF65-F5344CB8AC3E}">
        <p14:creationId xmlns:p14="http://schemas.microsoft.com/office/powerpoint/2010/main" val="1608316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rtlCol="0"/>
          <a:lstStyle/>
          <a:p>
            <a:pPr marL="171450" indent="-171450" rtl="0">
              <a:buFont typeface="Arial" panose="020B0604020202020204" pitchFamily="34" charset="0"/>
              <a:buChar char="•"/>
            </a:pPr>
            <a:endParaRPr lang="fr-FR"/>
          </a:p>
        </p:txBody>
      </p:sp>
      <p:sp>
        <p:nvSpPr>
          <p:cNvPr id="4" name="Espace réservé du numéro de diapositive 3"/>
          <p:cNvSpPr>
            <a:spLocks noGrp="1"/>
          </p:cNvSpPr>
          <p:nvPr>
            <p:ph type="sldNum" sz="quarter" idx="10"/>
          </p:nvPr>
        </p:nvSpPr>
        <p:spPr/>
        <p:txBody>
          <a:bodyPr rtlCol="0"/>
          <a:lstStyle/>
          <a:p>
            <a:pPr rtl="0"/>
            <a:fld id="{CF2FD335-6D8E-486A-8F5F-DFC7325903FF}" type="slidenum">
              <a:rPr lang="fr-FR" smtClean="0"/>
              <a:t>113</a:t>
            </a:fld>
            <a:endParaRPr lang="fr-FR"/>
          </a:p>
        </p:txBody>
      </p:sp>
    </p:spTree>
    <p:extLst>
      <p:ext uri="{BB962C8B-B14F-4D97-AF65-F5344CB8AC3E}">
        <p14:creationId xmlns:p14="http://schemas.microsoft.com/office/powerpoint/2010/main" val="3955857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rtlCol="0"/>
          <a:lstStyle/>
          <a:p>
            <a:pPr marL="171450" indent="-171450" rtl="0">
              <a:buFont typeface="Arial" panose="020B0604020202020204" pitchFamily="34" charset="0"/>
              <a:buChar char="•"/>
            </a:pPr>
            <a:endParaRPr lang="fr-FR"/>
          </a:p>
        </p:txBody>
      </p:sp>
      <p:sp>
        <p:nvSpPr>
          <p:cNvPr id="4" name="Espace réservé du numéro de diapositive 3"/>
          <p:cNvSpPr>
            <a:spLocks noGrp="1"/>
          </p:cNvSpPr>
          <p:nvPr>
            <p:ph type="sldNum" sz="quarter" idx="10"/>
          </p:nvPr>
        </p:nvSpPr>
        <p:spPr/>
        <p:txBody>
          <a:bodyPr rtlCol="0"/>
          <a:lstStyle/>
          <a:p>
            <a:pPr rtl="0"/>
            <a:fld id="{CF2FD335-6D8E-486A-8F5F-DFC7325903FF}" type="slidenum">
              <a:rPr lang="fr-FR" smtClean="0"/>
              <a:t>114</a:t>
            </a:fld>
            <a:endParaRPr lang="fr-FR"/>
          </a:p>
        </p:txBody>
      </p:sp>
    </p:spTree>
    <p:extLst>
      <p:ext uri="{BB962C8B-B14F-4D97-AF65-F5344CB8AC3E}">
        <p14:creationId xmlns:p14="http://schemas.microsoft.com/office/powerpoint/2010/main" val="993992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rtlCol="0"/>
          <a:lstStyle/>
          <a:p>
            <a:pPr marL="171450" indent="-171450" rtl="0">
              <a:buFont typeface="Arial" panose="020B0604020202020204" pitchFamily="34" charset="0"/>
              <a:buChar char="•"/>
            </a:pPr>
            <a:endParaRPr lang="fr-FR"/>
          </a:p>
        </p:txBody>
      </p:sp>
      <p:sp>
        <p:nvSpPr>
          <p:cNvPr id="4" name="Espace réservé du numéro de diapositive 3"/>
          <p:cNvSpPr>
            <a:spLocks noGrp="1"/>
          </p:cNvSpPr>
          <p:nvPr>
            <p:ph type="sldNum" sz="quarter" idx="10"/>
          </p:nvPr>
        </p:nvSpPr>
        <p:spPr/>
        <p:txBody>
          <a:bodyPr rtlCol="0"/>
          <a:lstStyle/>
          <a:p>
            <a:pPr rtl="0"/>
            <a:fld id="{CF2FD335-6D8E-486A-8F5F-DFC7325903FF}" type="slidenum">
              <a:rPr lang="fr-FR" smtClean="0"/>
              <a:t>115</a:t>
            </a:fld>
            <a:endParaRPr lang="fr-FR"/>
          </a:p>
        </p:txBody>
      </p:sp>
    </p:spTree>
    <p:extLst>
      <p:ext uri="{BB962C8B-B14F-4D97-AF65-F5344CB8AC3E}">
        <p14:creationId xmlns:p14="http://schemas.microsoft.com/office/powerpoint/2010/main" val="3771045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rtlCol="0"/>
          <a:lstStyle/>
          <a:p>
            <a:pPr marL="171450" indent="-171450" rtl="0">
              <a:buFont typeface="Arial" panose="020B0604020202020204" pitchFamily="34" charset="0"/>
              <a:buChar char="•"/>
            </a:pPr>
            <a:endParaRPr lang="fr-FR"/>
          </a:p>
        </p:txBody>
      </p:sp>
      <p:sp>
        <p:nvSpPr>
          <p:cNvPr id="4" name="Espace réservé du numéro de diapositive 3"/>
          <p:cNvSpPr>
            <a:spLocks noGrp="1"/>
          </p:cNvSpPr>
          <p:nvPr>
            <p:ph type="sldNum" sz="quarter" idx="10"/>
          </p:nvPr>
        </p:nvSpPr>
        <p:spPr/>
        <p:txBody>
          <a:bodyPr rtlCol="0"/>
          <a:lstStyle/>
          <a:p>
            <a:pPr rtl="0"/>
            <a:fld id="{CF2FD335-6D8E-486A-8F5F-DFC7325903FF}" type="slidenum">
              <a:rPr lang="fr-FR" smtClean="0"/>
              <a:t>116</a:t>
            </a:fld>
            <a:endParaRPr lang="fr-FR"/>
          </a:p>
        </p:txBody>
      </p:sp>
    </p:spTree>
    <p:extLst>
      <p:ext uri="{BB962C8B-B14F-4D97-AF65-F5344CB8AC3E}">
        <p14:creationId xmlns:p14="http://schemas.microsoft.com/office/powerpoint/2010/main" val="597461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2325" y="762000"/>
            <a:ext cx="5111675" cy="2667000"/>
          </a:xfrm>
        </p:spPr>
        <p:txBody>
          <a:bodyPr/>
          <a:lstStyle/>
          <a:p>
            <a:r>
              <a:rPr lang="fr-FR"/>
              <a:t>Modifiez le style du titre</a:t>
            </a:r>
            <a:endParaRPr lang="en-US"/>
          </a:p>
        </p:txBody>
      </p:sp>
      <p:sp>
        <p:nvSpPr>
          <p:cNvPr id="3" name="Subtitle 2"/>
          <p:cNvSpPr>
            <a:spLocks noGrp="1"/>
          </p:cNvSpPr>
          <p:nvPr>
            <p:ph type="subTitle" idx="1"/>
          </p:nvPr>
        </p:nvSpPr>
        <p:spPr>
          <a:xfrm>
            <a:off x="228600" y="3810000"/>
            <a:ext cx="5105400" cy="2133600"/>
          </a:xfrm>
        </p:spPr>
        <p:txBody>
          <a:bodyPr/>
          <a:lstStyle>
            <a:lvl1pPr marL="0" indent="0" algn="l">
              <a:buNone/>
              <a:defRPr b="1">
                <a:solidFill>
                  <a:schemeClr val="tx1"/>
                </a:solidFill>
                <a:effectLst>
                  <a:reflection blurRad="6350" stA="55000" endA="300" endPos="45500" dir="5400000" sy="-100000" algn="bl" rotWithShape="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a:p>
        </p:txBody>
      </p:sp>
      <p:sp>
        <p:nvSpPr>
          <p:cNvPr id="4" name="Date Placeholder 3"/>
          <p:cNvSpPr>
            <a:spLocks noGrp="1"/>
          </p:cNvSpPr>
          <p:nvPr>
            <p:ph type="dt" sz="half" idx="10"/>
          </p:nvPr>
        </p:nvSpPr>
        <p:spPr/>
        <p:txBody>
          <a:bodyPr/>
          <a:lstStyle/>
          <a:p>
            <a:pPr>
              <a:defRPr/>
            </a:pPr>
            <a:fld id="{7AD8B14E-67E0-4763-84C4-1A1E7BAC62DF}" type="datetime1">
              <a:rPr lang="en-US" smtClean="0"/>
              <a:t>11/20/2023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8B8C112D-CD45-498D-B711-AC5354742DF6}" type="slidenum">
              <a:rPr lang="en-US" altLang="en-US" smtClean="0"/>
              <a:pPr>
                <a:defRPr/>
              </a:pPr>
              <a:t>‹N°›</a:t>
            </a:fld>
            <a:endParaRPr lang="en-US" altLang="en-US"/>
          </a:p>
        </p:txBody>
      </p:sp>
      <p:sp>
        <p:nvSpPr>
          <p:cNvPr id="7" name="Text Box 43"/>
          <p:cNvSpPr txBox="1">
            <a:spLocks noChangeArrowheads="1"/>
          </p:cNvSpPr>
          <p:nvPr/>
        </p:nvSpPr>
        <p:spPr bwMode="auto">
          <a:xfrm>
            <a:off x="2951163" y="6165850"/>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
        <p:nvSpPr>
          <p:cNvPr id="8" name="Text Box 43">
            <a:extLst>
              <a:ext uri="{FF2B5EF4-FFF2-40B4-BE49-F238E27FC236}">
                <a16:creationId xmlns:a16="http://schemas.microsoft.com/office/drawing/2014/main" id="{3E2714E5-0C38-4E70-84F1-EB88B31732FD}"/>
              </a:ext>
            </a:extLst>
          </p:cNvPr>
          <p:cNvSpPr txBox="1">
            <a:spLocks noChangeArrowheads="1"/>
          </p:cNvSpPr>
          <p:nvPr/>
        </p:nvSpPr>
        <p:spPr bwMode="auto">
          <a:xfrm>
            <a:off x="2951163" y="6165850"/>
            <a:ext cx="3095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endParaRPr lang="fr-FR" sz="1400">
              <a:sym typeface="Symbol" pitchFamily="18" charset="2"/>
            </a:endParaRPr>
          </a:p>
        </p:txBody>
      </p:sp>
      <p:sp>
        <p:nvSpPr>
          <p:cNvPr id="9" name="Text Box 43">
            <a:extLst>
              <a:ext uri="{FF2B5EF4-FFF2-40B4-BE49-F238E27FC236}">
                <a16:creationId xmlns:a16="http://schemas.microsoft.com/office/drawing/2014/main" id="{E7205C9F-C7CD-4FF9-B80F-85E97A4312A6}"/>
              </a:ext>
            </a:extLst>
          </p:cNvPr>
          <p:cNvSpPr txBox="1">
            <a:spLocks noChangeArrowheads="1"/>
          </p:cNvSpPr>
          <p:nvPr userDrawn="1"/>
        </p:nvSpPr>
        <p:spPr bwMode="auto">
          <a:xfrm>
            <a:off x="2951163" y="6165850"/>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Tree>
    <p:extLst>
      <p:ext uri="{BB962C8B-B14F-4D97-AF65-F5344CB8AC3E}">
        <p14:creationId xmlns:p14="http://schemas.microsoft.com/office/powerpoint/2010/main" val="1583317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a:xfrm>
            <a:off x="228600" y="1403874"/>
            <a:ext cx="7239000" cy="48768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pPr>
              <a:defRPr/>
            </a:pPr>
            <a:fld id="{914AB739-32A9-426D-AEBA-A63C84234CDE}" type="datetime1">
              <a:rPr lang="en-US" smtClean="0"/>
              <a:t>11/20/2023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A0DAB16C-4F15-4A7A-A06A-CA540DD2E191}" type="slidenum">
              <a:rPr lang="en-US" altLang="en-US" smtClean="0"/>
              <a:pPr>
                <a:defRPr/>
              </a:pPr>
              <a:t>‹N°›</a:t>
            </a:fld>
            <a:endParaRPr lang="en-US" altLang="en-US"/>
          </a:p>
        </p:txBody>
      </p:sp>
    </p:spTree>
    <p:extLst>
      <p:ext uri="{BB962C8B-B14F-4D97-AF65-F5344CB8AC3E}">
        <p14:creationId xmlns:p14="http://schemas.microsoft.com/office/powerpoint/2010/main" val="2928307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19800" y="1371600"/>
            <a:ext cx="1828800" cy="4953000"/>
          </a:xfrm>
        </p:spPr>
        <p:txBody>
          <a:bodyPr vert="eaVert"/>
          <a:lstStyle>
            <a:lvl1pPr>
              <a:defRPr>
                <a:solidFill>
                  <a:schemeClr val="tx1"/>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228600" y="1371600"/>
            <a:ext cx="5791200" cy="49530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defRPr/>
            </a:pPr>
            <a:fld id="{9FE0E895-D285-454D-9B9C-68431715838C}" type="datetime1">
              <a:rPr lang="en-US" smtClean="0"/>
              <a:t>11/20/2023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581BB03C-FD6B-4392-98A5-97EC70AAAFF4}" type="slidenum">
              <a:rPr lang="en-US" altLang="en-US" smtClean="0"/>
              <a:pPr>
                <a:defRPr/>
              </a:pPr>
              <a:t>‹N°›</a:t>
            </a:fld>
            <a:endParaRPr lang="en-US" altLang="en-US"/>
          </a:p>
        </p:txBody>
      </p:sp>
    </p:spTree>
    <p:extLst>
      <p:ext uri="{BB962C8B-B14F-4D97-AF65-F5344CB8AC3E}">
        <p14:creationId xmlns:p14="http://schemas.microsoft.com/office/powerpoint/2010/main" val="3408007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re et diagramme ou organigramme">
    <p:spTree>
      <p:nvGrpSpPr>
        <p:cNvPr id="1" name=""/>
        <p:cNvGrpSpPr/>
        <p:nvPr/>
      </p:nvGrpSpPr>
      <p:grpSpPr>
        <a:xfrm>
          <a:off x="0" y="0"/>
          <a:ext cx="0" cy="0"/>
          <a:chOff x="0" y="0"/>
          <a:chExt cx="0" cy="0"/>
        </a:xfrm>
      </p:grpSpPr>
      <p:sp>
        <p:nvSpPr>
          <p:cNvPr id="2" name="Titre 1"/>
          <p:cNvSpPr>
            <a:spLocks noGrp="1"/>
          </p:cNvSpPr>
          <p:nvPr>
            <p:ph type="title"/>
          </p:nvPr>
        </p:nvSpPr>
        <p:spPr>
          <a:xfrm>
            <a:off x="457200" y="457200"/>
            <a:ext cx="8229600" cy="1371600"/>
          </a:xfrm>
        </p:spPr>
        <p:txBody>
          <a:bodyPr/>
          <a:lstStyle/>
          <a:p>
            <a:r>
              <a:rPr lang="fr-FR"/>
              <a:t>Modifiez le style du titre</a:t>
            </a:r>
            <a:endParaRPr lang="fr-CA"/>
          </a:p>
        </p:txBody>
      </p:sp>
      <p:sp>
        <p:nvSpPr>
          <p:cNvPr id="3" name="Espace réservé du graphique SmartArt 2"/>
          <p:cNvSpPr>
            <a:spLocks noGrp="1"/>
          </p:cNvSpPr>
          <p:nvPr>
            <p:ph type="dgm" idx="1"/>
          </p:nvPr>
        </p:nvSpPr>
        <p:spPr>
          <a:xfrm>
            <a:off x="457200" y="1981200"/>
            <a:ext cx="8229600" cy="3886200"/>
          </a:xfrm>
        </p:spPr>
        <p:txBody>
          <a:bodyPr/>
          <a:lstStyle/>
          <a:p>
            <a:pPr lvl="0"/>
            <a:r>
              <a:rPr lang="fr-FR" noProof="0"/>
              <a:t>Cliquez sur l'icône pour ajouter un graphique SmartArt</a:t>
            </a:r>
            <a:endParaRPr lang="fr-CA" noProof="0"/>
          </a:p>
        </p:txBody>
      </p:sp>
      <p:sp>
        <p:nvSpPr>
          <p:cNvPr id="4" name="Rectangle 2"/>
          <p:cNvSpPr>
            <a:spLocks noGrp="1" noChangeArrowheads="1"/>
          </p:cNvSpPr>
          <p:nvPr>
            <p:ph type="ftr" sz="quarter" idx="10"/>
          </p:nvPr>
        </p:nvSpPr>
        <p:spPr>
          <a:ln/>
        </p:spPr>
        <p:txBody>
          <a:bodyPr/>
          <a:lstStyle>
            <a:lvl1pPr>
              <a:defRPr/>
            </a:lvl1pPr>
          </a:lstStyle>
          <a:p>
            <a:pPr>
              <a:defRPr/>
            </a:pPr>
            <a:endParaRPr lang="fr-CA"/>
          </a:p>
        </p:txBody>
      </p:sp>
      <p:sp>
        <p:nvSpPr>
          <p:cNvPr id="5" name="Rectangle 3"/>
          <p:cNvSpPr>
            <a:spLocks noGrp="1" noChangeArrowheads="1"/>
          </p:cNvSpPr>
          <p:nvPr>
            <p:ph type="sldNum" sz="quarter" idx="11"/>
          </p:nvPr>
        </p:nvSpPr>
        <p:spPr>
          <a:ln/>
        </p:spPr>
        <p:txBody>
          <a:bodyPr/>
          <a:lstStyle>
            <a:lvl1pPr>
              <a:defRPr/>
            </a:lvl1pPr>
          </a:lstStyle>
          <a:p>
            <a:pPr>
              <a:defRPr/>
            </a:pPr>
            <a:fld id="{768EB5D8-1891-412D-8094-F73C42FC7F45}" type="slidenum">
              <a:rPr lang="en-US" altLang="en-US" smtClean="0"/>
              <a:pPr>
                <a:defRPr/>
              </a:pPr>
              <a:t>‹N°›</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fld id="{9723E810-45F5-4384-8BC9-C71AE91F9572}" type="datetime1">
              <a:rPr lang="en-US" smtClean="0"/>
              <a:t>11/20/2023</a:t>
            </a:fld>
            <a:endParaRPr lang="en-US" altLang="en-US"/>
          </a:p>
        </p:txBody>
      </p:sp>
    </p:spTree>
    <p:extLst>
      <p:ext uri="{BB962C8B-B14F-4D97-AF65-F5344CB8AC3E}">
        <p14:creationId xmlns:p14="http://schemas.microsoft.com/office/powerpoint/2010/main" val="53348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22238"/>
            <a:ext cx="7543800" cy="1295400"/>
          </a:xfrm>
        </p:spPr>
        <p:txBody>
          <a:bodyPr/>
          <a:lstStyle/>
          <a:p>
            <a:r>
              <a:rPr lang="fr-FR"/>
              <a:t>Modifiez le style du titre</a:t>
            </a:r>
            <a:endParaRPr lang="fr-CA"/>
          </a:p>
        </p:txBody>
      </p:sp>
      <p:sp>
        <p:nvSpPr>
          <p:cNvPr id="3" name="Espace réservé du texte 2"/>
          <p:cNvSpPr>
            <a:spLocks noGrp="1"/>
          </p:cNvSpPr>
          <p:nvPr>
            <p:ph type="body" sz="half" idx="1"/>
          </p:nvPr>
        </p:nvSpPr>
        <p:spPr>
          <a:xfrm>
            <a:off x="457200" y="1719263"/>
            <a:ext cx="4038600" cy="44116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48200" y="1719263"/>
            <a:ext cx="4038600" cy="44116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5"/>
          <p:cNvSpPr>
            <a:spLocks noGrp="1" noChangeArrowheads="1"/>
          </p:cNvSpPr>
          <p:nvPr>
            <p:ph type="dt" sz="half" idx="10"/>
          </p:nvPr>
        </p:nvSpPr>
        <p:spPr>
          <a:ln/>
        </p:spPr>
        <p:txBody>
          <a:bodyPr/>
          <a:lstStyle>
            <a:lvl1pPr>
              <a:defRPr/>
            </a:lvl1pPr>
          </a:lstStyle>
          <a:p>
            <a:pPr>
              <a:defRPr/>
            </a:pPr>
            <a:fld id="{E3866633-D1A4-47A1-8BE5-A93F8CCE1D49}" type="datetime1">
              <a:rPr lang="en-US" smtClean="0"/>
              <a:t>11/20/2023</a:t>
            </a:fld>
            <a:endParaRPr lang="en-US" altLang="en-US"/>
          </a:p>
        </p:txBody>
      </p:sp>
      <p:sp>
        <p:nvSpPr>
          <p:cNvPr id="6" name="Rectangle 7"/>
          <p:cNvSpPr>
            <a:spLocks noGrp="1" noChangeArrowheads="1"/>
          </p:cNvSpPr>
          <p:nvPr>
            <p:ph type="sldNum" sz="quarter" idx="11"/>
          </p:nvPr>
        </p:nvSpPr>
        <p:spPr>
          <a:ln/>
        </p:spPr>
        <p:txBody>
          <a:bodyPr/>
          <a:lstStyle>
            <a:lvl1pPr>
              <a:defRPr/>
            </a:lvl1pPr>
          </a:lstStyle>
          <a:p>
            <a:pPr>
              <a:defRPr/>
            </a:pPr>
            <a:fld id="{768EB5D8-1891-412D-8094-F73C42FC7F45}" type="slidenum">
              <a:rPr lang="en-US" altLang="en-US" smtClean="0"/>
              <a:pPr>
                <a:defRPr/>
              </a:pPr>
              <a:t>‹N°›</a:t>
            </a:fld>
            <a:endParaRPr lang="en-US" altLang="en-US"/>
          </a:p>
        </p:txBody>
      </p:sp>
    </p:spTree>
    <p:extLst>
      <p:ext uri="{BB962C8B-B14F-4D97-AF65-F5344CB8AC3E}">
        <p14:creationId xmlns:p14="http://schemas.microsoft.com/office/powerpoint/2010/main" val="1309956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defRPr/>
            </a:pPr>
            <a:fld id="{B28D34F3-DA36-45C8-8D98-1F6F568F77A0}" type="datetime1">
              <a:rPr lang="en-US" smtClean="0"/>
              <a:t>11/20/2023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7FEE665E-3450-413D-913D-057FF7C87532}" type="slidenum">
              <a:rPr lang="en-US" altLang="en-US" smtClean="0"/>
              <a:pPr>
                <a:defRPr/>
              </a:pPr>
              <a:t>‹N°›</a:t>
            </a:fld>
            <a:endParaRPr lang="en-US" altLang="en-US"/>
          </a:p>
        </p:txBody>
      </p:sp>
    </p:spTree>
    <p:extLst>
      <p:ext uri="{BB962C8B-B14F-4D97-AF65-F5344CB8AC3E}">
        <p14:creationId xmlns:p14="http://schemas.microsoft.com/office/powerpoint/2010/main" val="2811539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4929187"/>
            <a:ext cx="5105400" cy="1362075"/>
          </a:xfrm>
        </p:spPr>
        <p:txBody>
          <a:bodyPr anchor="t"/>
          <a:lstStyle>
            <a:lvl1pPr algn="l">
              <a:defRPr sz="4000" b="1" cap="all">
                <a:solidFill>
                  <a:schemeClr val="tx1"/>
                </a:solidFill>
              </a:defRPr>
            </a:lvl1pPr>
          </a:lstStyle>
          <a:p>
            <a:r>
              <a:rPr lang="fr-FR"/>
              <a:t>Modifiez le style du titre</a:t>
            </a:r>
            <a:endParaRPr lang="en-US"/>
          </a:p>
        </p:txBody>
      </p:sp>
      <p:sp>
        <p:nvSpPr>
          <p:cNvPr id="3" name="Text Placeholder 2"/>
          <p:cNvSpPr>
            <a:spLocks noGrp="1"/>
          </p:cNvSpPr>
          <p:nvPr>
            <p:ph type="body" idx="1"/>
          </p:nvPr>
        </p:nvSpPr>
        <p:spPr>
          <a:xfrm>
            <a:off x="228600" y="3733800"/>
            <a:ext cx="5105400" cy="11953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pPr>
              <a:defRPr/>
            </a:pPr>
            <a:fld id="{F0D680AB-F908-49F6-8D5E-D22C282DF577}" type="datetime1">
              <a:rPr lang="en-US" smtClean="0"/>
              <a:t>11/20/2023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B1F7837F-1D4D-4CA1-A8E1-5AD01247757E}" type="slidenum">
              <a:rPr lang="en-US" altLang="en-US" smtClean="0"/>
              <a:pPr>
                <a:defRPr/>
              </a:pPr>
              <a:t>‹N°›</a:t>
            </a:fld>
            <a:endParaRPr lang="en-US" altLang="en-US"/>
          </a:p>
        </p:txBody>
      </p:sp>
    </p:spTree>
    <p:extLst>
      <p:ext uri="{BB962C8B-B14F-4D97-AF65-F5344CB8AC3E}">
        <p14:creationId xmlns:p14="http://schemas.microsoft.com/office/powerpoint/2010/main" val="357117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2286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46482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a:defRPr/>
            </a:pPr>
            <a:fld id="{C72FD6C6-802F-43D0-B4A9-84B1AF9F02B6}" type="datetime1">
              <a:rPr lang="en-US" smtClean="0"/>
              <a:t>11/20/2023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DE293F36-9297-4821-9A0C-D21D7A4CC37B}" type="slidenum">
              <a:rPr lang="en-US" altLang="en-US" smtClean="0"/>
              <a:pPr>
                <a:defRPr/>
              </a:pPr>
              <a:t>‹N°›</a:t>
            </a:fld>
            <a:endParaRPr lang="en-US" altLang="en-US"/>
          </a:p>
        </p:txBody>
      </p:sp>
    </p:spTree>
    <p:extLst>
      <p:ext uri="{BB962C8B-B14F-4D97-AF65-F5344CB8AC3E}">
        <p14:creationId xmlns:p14="http://schemas.microsoft.com/office/powerpoint/2010/main" val="216536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228600" y="1733550"/>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228600" y="2373312"/>
            <a:ext cx="42687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4645025" y="173355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4645025" y="2373312"/>
            <a:ext cx="42703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pPr>
              <a:defRPr/>
            </a:pPr>
            <a:fld id="{D88FB73D-8651-41E3-97B6-466F7DA7E4E5}" type="datetime1">
              <a:rPr lang="en-US" smtClean="0"/>
              <a:t>11/20/2023</a:t>
            </a:fld>
            <a:endParaRPr lang="en-US" altLang="en-US"/>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pPr>
              <a:defRPr/>
            </a:pPr>
            <a:fld id="{13095562-A83A-4D37-B267-CD729BC3FC17}" type="slidenum">
              <a:rPr lang="en-US" altLang="en-US" smtClean="0"/>
              <a:pPr>
                <a:defRPr/>
              </a:pPr>
              <a:t>‹N°›</a:t>
            </a:fld>
            <a:endParaRPr lang="en-US" altLang="en-US"/>
          </a:p>
        </p:txBody>
      </p:sp>
    </p:spTree>
    <p:extLst>
      <p:ext uri="{BB962C8B-B14F-4D97-AF65-F5344CB8AC3E}">
        <p14:creationId xmlns:p14="http://schemas.microsoft.com/office/powerpoint/2010/main" val="219209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pPr>
              <a:defRPr/>
            </a:pPr>
            <a:fld id="{40CE92BD-0A12-46B6-9799-94770E005DC3}" type="datetime1">
              <a:rPr lang="en-US" smtClean="0"/>
              <a:t>11/20/2023</a:t>
            </a:fld>
            <a:endParaRPr lang="en-US" altLang="en-US"/>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pPr>
              <a:defRPr/>
            </a:pPr>
            <a:fld id="{3B1E4088-4144-4531-AD60-E3883B742C1B}" type="slidenum">
              <a:rPr lang="en-US" altLang="en-US" smtClean="0"/>
              <a:pPr>
                <a:defRPr/>
              </a:pPr>
              <a:t>‹N°›</a:t>
            </a:fld>
            <a:endParaRPr lang="en-US" altLang="en-US"/>
          </a:p>
        </p:txBody>
      </p:sp>
    </p:spTree>
    <p:extLst>
      <p:ext uri="{BB962C8B-B14F-4D97-AF65-F5344CB8AC3E}">
        <p14:creationId xmlns:p14="http://schemas.microsoft.com/office/powerpoint/2010/main" val="150513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012FAB9-739D-40B0-8DAF-34C07240F054}" type="datetime1">
              <a:rPr lang="en-US" smtClean="0"/>
              <a:t>11/20/2023</a:t>
            </a:fld>
            <a:endParaRPr lang="en-US" altLang="en-US"/>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pPr>
              <a:defRPr/>
            </a:pPr>
            <a:fld id="{A3F0DE2A-C6FA-4F12-9420-08E7A0CB6A00}" type="slidenum">
              <a:rPr lang="en-US" altLang="en-US" smtClean="0"/>
              <a:pPr>
                <a:defRPr/>
              </a:pPr>
              <a:t>‹N°›</a:t>
            </a:fld>
            <a:endParaRPr lang="en-US" altLang="en-US"/>
          </a:p>
        </p:txBody>
      </p:sp>
    </p:spTree>
    <p:extLst>
      <p:ext uri="{BB962C8B-B14F-4D97-AF65-F5344CB8AC3E}">
        <p14:creationId xmlns:p14="http://schemas.microsoft.com/office/powerpoint/2010/main" val="105085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8600" y="86958"/>
            <a:ext cx="3236913" cy="1162050"/>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3575050" y="1371600"/>
            <a:ext cx="3968750" cy="49090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228600" y="1371600"/>
            <a:ext cx="3236913" cy="49136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pPr>
              <a:defRPr/>
            </a:pPr>
            <a:fld id="{9331145C-7451-4B9E-A760-F835641B5073}" type="datetime1">
              <a:rPr lang="en-US" smtClean="0"/>
              <a:t>11/20/2023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DF659703-B6A9-49AC-8B9A-8AC8E21B644D}" type="slidenum">
              <a:rPr lang="en-US" altLang="en-US" smtClean="0"/>
              <a:pPr>
                <a:defRPr/>
              </a:pPr>
              <a:t>‹N°›</a:t>
            </a:fld>
            <a:endParaRPr lang="en-US" altLang="en-US"/>
          </a:p>
        </p:txBody>
      </p:sp>
    </p:spTree>
    <p:extLst>
      <p:ext uri="{BB962C8B-B14F-4D97-AF65-F5344CB8AC3E}">
        <p14:creationId xmlns:p14="http://schemas.microsoft.com/office/powerpoint/2010/main" val="224444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3000" y="4800600"/>
            <a:ext cx="5486400" cy="566738"/>
          </a:xfrm>
        </p:spPr>
        <p:txBody>
          <a:bodyPr anchor="b"/>
          <a:lstStyle>
            <a:lvl1pPr algn="l">
              <a:defRPr sz="2000" b="1">
                <a:solidFill>
                  <a:schemeClr val="tx1"/>
                </a:solidFill>
              </a:defRPr>
            </a:lvl1pPr>
          </a:lstStyle>
          <a:p>
            <a:r>
              <a:rPr lang="fr-FR"/>
              <a:t>Modifiez le style du titre</a:t>
            </a:r>
            <a:endParaRPr lang="en-US"/>
          </a:p>
        </p:txBody>
      </p:sp>
      <p:sp>
        <p:nvSpPr>
          <p:cNvPr id="3" name="Picture Placeholder 2"/>
          <p:cNvSpPr>
            <a:spLocks noGrp="1"/>
          </p:cNvSpPr>
          <p:nvPr>
            <p:ph type="pic" idx="1"/>
          </p:nvPr>
        </p:nvSpPr>
        <p:spPr>
          <a:xfrm>
            <a:off x="11430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11430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pPr>
              <a:defRPr/>
            </a:pPr>
            <a:fld id="{C7E55113-B901-45E9-B1FC-4922DA1FB89F}" type="datetime1">
              <a:rPr lang="en-US" smtClean="0"/>
              <a:t>11/20/2023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F5EFF904-D263-465B-BDB0-083A7E2ACE75}" type="slidenum">
              <a:rPr lang="en-US" altLang="en-US" smtClean="0"/>
              <a:pPr>
                <a:defRPr/>
              </a:pPr>
              <a:t>‹N°›</a:t>
            </a:fld>
            <a:endParaRPr lang="en-US" altLang="en-US"/>
          </a:p>
        </p:txBody>
      </p:sp>
    </p:spTree>
    <p:extLst>
      <p:ext uri="{BB962C8B-B14F-4D97-AF65-F5344CB8AC3E}">
        <p14:creationId xmlns:p14="http://schemas.microsoft.com/office/powerpoint/2010/main" val="3876418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76200"/>
            <a:ext cx="7239000" cy="1143000"/>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p:cNvSpPr>
            <a:spLocks noGrp="1"/>
          </p:cNvSpPr>
          <p:nvPr>
            <p:ph type="body" idx="1"/>
          </p:nvPr>
        </p:nvSpPr>
        <p:spPr>
          <a:xfrm>
            <a:off x="228600" y="1403874"/>
            <a:ext cx="8686800" cy="4876800"/>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214256"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AC92B06-E5F2-439A-8E97-FD13C4EC9710}" type="datetime1">
              <a:rPr lang="en-US" smtClean="0"/>
              <a:t>11/20/2023</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Slide Number Placeholder 5"/>
          <p:cNvSpPr>
            <a:spLocks noGrp="1"/>
          </p:cNvSpPr>
          <p:nvPr>
            <p:ph type="sldNum" sz="quarter" idx="4"/>
          </p:nvPr>
        </p:nvSpPr>
        <p:spPr>
          <a:xfrm>
            <a:off x="6773732"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68EB5D8-1891-412D-8094-F73C42FC7F45}" type="slidenum">
              <a:rPr lang="en-US" altLang="en-US" smtClean="0"/>
              <a:pPr>
                <a:defRPr/>
              </a:pPr>
              <a:t>‹N°›</a:t>
            </a:fld>
            <a:endParaRPr lang="en-US" altLang="en-US"/>
          </a:p>
        </p:txBody>
      </p:sp>
      <p:sp>
        <p:nvSpPr>
          <p:cNvPr id="7" name="Text Box 40"/>
          <p:cNvSpPr txBox="1">
            <a:spLocks noChangeArrowheads="1"/>
          </p:cNvSpPr>
          <p:nvPr/>
        </p:nvSpPr>
        <p:spPr bwMode="auto">
          <a:xfrm>
            <a:off x="2987675" y="6200775"/>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
        <p:nvSpPr>
          <p:cNvPr id="8" name="Text Box 40">
            <a:extLst>
              <a:ext uri="{FF2B5EF4-FFF2-40B4-BE49-F238E27FC236}">
                <a16:creationId xmlns:a16="http://schemas.microsoft.com/office/drawing/2014/main" id="{8420F1FA-9018-47E5-876D-49BA94BB90B1}"/>
              </a:ext>
            </a:extLst>
          </p:cNvPr>
          <p:cNvSpPr txBox="1">
            <a:spLocks noChangeArrowheads="1"/>
          </p:cNvSpPr>
          <p:nvPr/>
        </p:nvSpPr>
        <p:spPr bwMode="auto">
          <a:xfrm>
            <a:off x="2987675" y="6200775"/>
            <a:ext cx="3095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endParaRPr lang="fr-FR" sz="1400">
              <a:sym typeface="Symbol" pitchFamily="18" charset="2"/>
            </a:endParaRPr>
          </a:p>
        </p:txBody>
      </p:sp>
      <p:sp>
        <p:nvSpPr>
          <p:cNvPr id="9" name="Text Box 40">
            <a:extLst>
              <a:ext uri="{FF2B5EF4-FFF2-40B4-BE49-F238E27FC236}">
                <a16:creationId xmlns:a16="http://schemas.microsoft.com/office/drawing/2014/main" id="{FD5093A3-421D-4DC0-B19D-FDD8AD9F225A}"/>
              </a:ext>
            </a:extLst>
          </p:cNvPr>
          <p:cNvSpPr txBox="1">
            <a:spLocks noChangeArrowheads="1"/>
          </p:cNvSpPr>
          <p:nvPr userDrawn="1"/>
        </p:nvSpPr>
        <p:spPr bwMode="auto">
          <a:xfrm>
            <a:off x="2987675" y="6200775"/>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Tree>
    <p:extLst>
      <p:ext uri="{BB962C8B-B14F-4D97-AF65-F5344CB8AC3E}">
        <p14:creationId xmlns:p14="http://schemas.microsoft.com/office/powerpoint/2010/main" val="4271872296"/>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Lst>
  <p:hf hdr="0" ftr="0" dt="0"/>
  <p:txStyles>
    <p:titleStyle>
      <a:lvl1pPr algn="l" defTabSz="914400" rtl="0" eaLnBrk="1" latinLnBrk="0" hangingPunct="1">
        <a:spcBef>
          <a:spcPct val="0"/>
        </a:spcBef>
        <a:buNone/>
        <a:defRPr sz="4400" b="1" kern="120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8.png"/><Relationship Id="rId5" Type="http://schemas.openxmlformats.org/officeDocument/2006/relationships/slideLayout" Target="../slideLayouts/slideLayout2.xml"/><Relationship Id="rId4" Type="http://schemas.openxmlformats.org/officeDocument/2006/relationships/tags" Target="../tags/tag42.xml"/></Relationships>
</file>

<file path=ppt/slides/_rels/slide100.xml.rels><?xml version="1.0" encoding="UTF-8" standalone="yes"?>
<Relationships xmlns="http://schemas.openxmlformats.org/package/2006/relationships"><Relationship Id="rId3" Type="http://schemas.openxmlformats.org/officeDocument/2006/relationships/tags" Target="../tags/tag364.xml"/><Relationship Id="rId2" Type="http://schemas.openxmlformats.org/officeDocument/2006/relationships/tags" Target="../tags/tag363.xml"/><Relationship Id="rId1" Type="http://schemas.openxmlformats.org/officeDocument/2006/relationships/tags" Target="../tags/tag362.xml"/><Relationship Id="rId5" Type="http://schemas.openxmlformats.org/officeDocument/2006/relationships/slideLayout" Target="../slideLayouts/slideLayout2.xml"/><Relationship Id="rId4" Type="http://schemas.openxmlformats.org/officeDocument/2006/relationships/tags" Target="../tags/tag365.xml"/></Relationships>
</file>

<file path=ppt/slides/_rels/slide101.xml.rels><?xml version="1.0" encoding="UTF-8" standalone="yes"?>
<Relationships xmlns="http://schemas.openxmlformats.org/package/2006/relationships"><Relationship Id="rId3" Type="http://schemas.openxmlformats.org/officeDocument/2006/relationships/tags" Target="../tags/tag368.xml"/><Relationship Id="rId2" Type="http://schemas.openxmlformats.org/officeDocument/2006/relationships/tags" Target="../tags/tag367.xml"/><Relationship Id="rId1" Type="http://schemas.openxmlformats.org/officeDocument/2006/relationships/tags" Target="../tags/tag366.xml"/><Relationship Id="rId5" Type="http://schemas.openxmlformats.org/officeDocument/2006/relationships/slideLayout" Target="../slideLayouts/slideLayout2.xml"/><Relationship Id="rId4" Type="http://schemas.openxmlformats.org/officeDocument/2006/relationships/tags" Target="../tags/tag369.xml"/></Relationships>
</file>

<file path=ppt/slides/_rels/slide102.xml.rels><?xml version="1.0" encoding="UTF-8" standalone="yes"?>
<Relationships xmlns="http://schemas.openxmlformats.org/package/2006/relationships"><Relationship Id="rId3" Type="http://schemas.openxmlformats.org/officeDocument/2006/relationships/tags" Target="../tags/tag372.xml"/><Relationship Id="rId2" Type="http://schemas.openxmlformats.org/officeDocument/2006/relationships/tags" Target="../tags/tag371.xml"/><Relationship Id="rId1" Type="http://schemas.openxmlformats.org/officeDocument/2006/relationships/tags" Target="../tags/tag370.xml"/><Relationship Id="rId5" Type="http://schemas.openxmlformats.org/officeDocument/2006/relationships/slideLayout" Target="../slideLayouts/slideLayout2.xml"/><Relationship Id="rId4" Type="http://schemas.openxmlformats.org/officeDocument/2006/relationships/tags" Target="../tags/tag373.xml"/></Relationships>
</file>

<file path=ppt/slides/_rels/slide103.xml.rels><?xml version="1.0" encoding="UTF-8" standalone="yes"?>
<Relationships xmlns="http://schemas.openxmlformats.org/package/2006/relationships"><Relationship Id="rId3" Type="http://schemas.openxmlformats.org/officeDocument/2006/relationships/tags" Target="../tags/tag376.xml"/><Relationship Id="rId2" Type="http://schemas.openxmlformats.org/officeDocument/2006/relationships/tags" Target="../tags/tag375.xml"/><Relationship Id="rId1" Type="http://schemas.openxmlformats.org/officeDocument/2006/relationships/tags" Target="../tags/tag374.xml"/><Relationship Id="rId5" Type="http://schemas.openxmlformats.org/officeDocument/2006/relationships/slideLayout" Target="../slideLayouts/slideLayout2.xml"/><Relationship Id="rId4" Type="http://schemas.openxmlformats.org/officeDocument/2006/relationships/tags" Target="../tags/tag377.xml"/></Relationships>
</file>

<file path=ppt/slides/_rels/slide104.xml.rels><?xml version="1.0" encoding="UTF-8" standalone="yes"?>
<Relationships xmlns="http://schemas.openxmlformats.org/package/2006/relationships"><Relationship Id="rId3" Type="http://schemas.openxmlformats.org/officeDocument/2006/relationships/tags" Target="../tags/tag380.xml"/><Relationship Id="rId2" Type="http://schemas.openxmlformats.org/officeDocument/2006/relationships/tags" Target="../tags/tag379.xml"/><Relationship Id="rId1" Type="http://schemas.openxmlformats.org/officeDocument/2006/relationships/tags" Target="../tags/tag378.xml"/><Relationship Id="rId5" Type="http://schemas.openxmlformats.org/officeDocument/2006/relationships/slideLayout" Target="../slideLayouts/slideLayout2.xml"/><Relationship Id="rId4" Type="http://schemas.openxmlformats.org/officeDocument/2006/relationships/tags" Target="../tags/tag381.xml"/></Relationships>
</file>

<file path=ppt/slides/_rels/slide105.xml.rels><?xml version="1.0" encoding="UTF-8" standalone="yes"?>
<Relationships xmlns="http://schemas.openxmlformats.org/package/2006/relationships"><Relationship Id="rId3" Type="http://schemas.openxmlformats.org/officeDocument/2006/relationships/tags" Target="../tags/tag384.xml"/><Relationship Id="rId2" Type="http://schemas.openxmlformats.org/officeDocument/2006/relationships/tags" Target="../tags/tag383.xml"/><Relationship Id="rId1" Type="http://schemas.openxmlformats.org/officeDocument/2006/relationships/tags" Target="../tags/tag382.xml"/><Relationship Id="rId5" Type="http://schemas.openxmlformats.org/officeDocument/2006/relationships/slideLayout" Target="../slideLayouts/slideLayout2.xml"/><Relationship Id="rId4" Type="http://schemas.openxmlformats.org/officeDocument/2006/relationships/tags" Target="../tags/tag385.xml"/></Relationships>
</file>

<file path=ppt/slides/_rels/slide106.xml.rels><?xml version="1.0" encoding="UTF-8" standalone="yes"?>
<Relationships xmlns="http://schemas.openxmlformats.org/package/2006/relationships"><Relationship Id="rId3" Type="http://schemas.openxmlformats.org/officeDocument/2006/relationships/tags" Target="../tags/tag388.xml"/><Relationship Id="rId2" Type="http://schemas.openxmlformats.org/officeDocument/2006/relationships/tags" Target="../tags/tag387.xml"/><Relationship Id="rId1" Type="http://schemas.openxmlformats.org/officeDocument/2006/relationships/tags" Target="../tags/tag386.xml"/><Relationship Id="rId5" Type="http://schemas.openxmlformats.org/officeDocument/2006/relationships/slideLayout" Target="../slideLayouts/slideLayout2.xml"/><Relationship Id="rId4" Type="http://schemas.openxmlformats.org/officeDocument/2006/relationships/tags" Target="../tags/tag389.xml"/></Relationships>
</file>

<file path=ppt/slides/_rels/slide107.xml.rels><?xml version="1.0" encoding="UTF-8" standalone="yes"?>
<Relationships xmlns="http://schemas.openxmlformats.org/package/2006/relationships"><Relationship Id="rId3" Type="http://schemas.openxmlformats.org/officeDocument/2006/relationships/tags" Target="../tags/tag392.xml"/><Relationship Id="rId2" Type="http://schemas.openxmlformats.org/officeDocument/2006/relationships/tags" Target="../tags/tag391.xml"/><Relationship Id="rId1" Type="http://schemas.openxmlformats.org/officeDocument/2006/relationships/tags" Target="../tags/tag390.xml"/><Relationship Id="rId5" Type="http://schemas.openxmlformats.org/officeDocument/2006/relationships/slideLayout" Target="../slideLayouts/slideLayout2.xml"/><Relationship Id="rId4" Type="http://schemas.openxmlformats.org/officeDocument/2006/relationships/tags" Target="../tags/tag393.xml"/></Relationships>
</file>

<file path=ppt/slides/_rels/slide108.xml.rels><?xml version="1.0" encoding="UTF-8" standalone="yes"?>
<Relationships xmlns="http://schemas.openxmlformats.org/package/2006/relationships"><Relationship Id="rId3" Type="http://schemas.openxmlformats.org/officeDocument/2006/relationships/tags" Target="../tags/tag396.xml"/><Relationship Id="rId2" Type="http://schemas.openxmlformats.org/officeDocument/2006/relationships/tags" Target="../tags/tag395.xml"/><Relationship Id="rId1" Type="http://schemas.openxmlformats.org/officeDocument/2006/relationships/tags" Target="../tags/tag394.xml"/><Relationship Id="rId5" Type="http://schemas.openxmlformats.org/officeDocument/2006/relationships/slideLayout" Target="../slideLayouts/slideLayout2.xml"/><Relationship Id="rId4" Type="http://schemas.openxmlformats.org/officeDocument/2006/relationships/tags" Target="../tags/tag397.xml"/></Relationships>
</file>

<file path=ppt/slides/_rels/slide109.xml.rels><?xml version="1.0" encoding="UTF-8" standalone="yes"?>
<Relationships xmlns="http://schemas.openxmlformats.org/package/2006/relationships"><Relationship Id="rId3" Type="http://schemas.openxmlformats.org/officeDocument/2006/relationships/tags" Target="../tags/tag400.xml"/><Relationship Id="rId2" Type="http://schemas.openxmlformats.org/officeDocument/2006/relationships/tags" Target="../tags/tag399.xml"/><Relationship Id="rId1" Type="http://schemas.openxmlformats.org/officeDocument/2006/relationships/tags" Target="../tags/tag398.xml"/><Relationship Id="rId6" Type="http://schemas.openxmlformats.org/officeDocument/2006/relationships/image" Target="../media/image19.png"/><Relationship Id="rId5" Type="http://schemas.openxmlformats.org/officeDocument/2006/relationships/slideLayout" Target="../slideLayouts/slideLayout2.xml"/><Relationship Id="rId4" Type="http://schemas.openxmlformats.org/officeDocument/2006/relationships/tags" Target="../tags/tag401.xml"/></Relationships>
</file>

<file path=ppt/slides/_rels/slide11.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tags" Target="../tags/tag404.xml"/><Relationship Id="rId2" Type="http://schemas.openxmlformats.org/officeDocument/2006/relationships/tags" Target="../tags/tag403.xml"/><Relationship Id="rId1" Type="http://schemas.openxmlformats.org/officeDocument/2006/relationships/tags" Target="../tags/tag402.xml"/><Relationship Id="rId4"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407.xml"/><Relationship Id="rId7" Type="http://schemas.openxmlformats.org/officeDocument/2006/relationships/hyperlink" Target="https://docs.microsoft.com/en-us/aspnet/core/tutorials/first-web-api?view=aspnetcore-3.1&amp;tabs=visual-studio" TargetMode="External"/><Relationship Id="rId2" Type="http://schemas.openxmlformats.org/officeDocument/2006/relationships/tags" Target="../tags/tag406.xml"/><Relationship Id="rId1" Type="http://schemas.openxmlformats.org/officeDocument/2006/relationships/tags" Target="../tags/tag405.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408.xml"/></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0.xml"/><Relationship Id="rId1" Type="http://schemas.openxmlformats.org/officeDocument/2006/relationships/tags" Target="../tags/tag409.xml"/><Relationship Id="rId5" Type="http://schemas.openxmlformats.org/officeDocument/2006/relationships/image" Target="../media/image21.png"/><Relationship Id="rId4" Type="http://schemas.openxmlformats.org/officeDocument/2006/relationships/notesSlide" Target="../notesSlides/notesSlide4.xml"/></Relationships>
</file>

<file path=ppt/slides/_rels/slide113.xml.rels><?xml version="1.0" encoding="UTF-8" standalone="yes"?>
<Relationships xmlns="http://schemas.openxmlformats.org/package/2006/relationships"><Relationship Id="rId3" Type="http://schemas.openxmlformats.org/officeDocument/2006/relationships/tags" Target="../tags/tag413.xml"/><Relationship Id="rId7" Type="http://schemas.openxmlformats.org/officeDocument/2006/relationships/image" Target="../media/image22.png"/><Relationship Id="rId2" Type="http://schemas.openxmlformats.org/officeDocument/2006/relationships/tags" Target="../tags/tag412.xml"/><Relationship Id="rId1" Type="http://schemas.openxmlformats.org/officeDocument/2006/relationships/tags" Target="../tags/tag411.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414.xml"/></Relationships>
</file>

<file path=ppt/slides/_rels/slide114.xml.rels><?xml version="1.0" encoding="UTF-8" standalone="yes"?>
<Relationships xmlns="http://schemas.openxmlformats.org/package/2006/relationships"><Relationship Id="rId8" Type="http://schemas.openxmlformats.org/officeDocument/2006/relationships/hyperlink" Target="https://www.postman.com/" TargetMode="External"/><Relationship Id="rId3" Type="http://schemas.openxmlformats.org/officeDocument/2006/relationships/tags" Target="../tags/tag417.xml"/><Relationship Id="rId7" Type="http://schemas.openxmlformats.org/officeDocument/2006/relationships/notesSlide" Target="../notesSlides/notesSlide6.xml"/><Relationship Id="rId2" Type="http://schemas.openxmlformats.org/officeDocument/2006/relationships/tags" Target="../tags/tag416.xml"/><Relationship Id="rId1" Type="http://schemas.openxmlformats.org/officeDocument/2006/relationships/tags" Target="../tags/tag415.xml"/><Relationship Id="rId6" Type="http://schemas.openxmlformats.org/officeDocument/2006/relationships/slideLayout" Target="../slideLayouts/slideLayout2.xml"/><Relationship Id="rId11" Type="http://schemas.openxmlformats.org/officeDocument/2006/relationships/image" Target="../media/image24.png"/><Relationship Id="rId5" Type="http://schemas.openxmlformats.org/officeDocument/2006/relationships/tags" Target="../tags/tag419.xml"/><Relationship Id="rId10" Type="http://schemas.openxmlformats.org/officeDocument/2006/relationships/image" Target="../media/image23.png"/><Relationship Id="rId4" Type="http://schemas.openxmlformats.org/officeDocument/2006/relationships/tags" Target="../tags/tag418.xml"/><Relationship Id="rId9" Type="http://schemas.openxmlformats.org/officeDocument/2006/relationships/hyperlink" Target="https://learning.postman.com/getting-started/" TargetMode="External"/></Relationships>
</file>

<file path=ppt/slides/_rels/slide115.xml.rels><?xml version="1.0" encoding="UTF-8" standalone="yes"?>
<Relationships xmlns="http://schemas.openxmlformats.org/package/2006/relationships"><Relationship Id="rId3" Type="http://schemas.openxmlformats.org/officeDocument/2006/relationships/tags" Target="../tags/tag422.xml"/><Relationship Id="rId7" Type="http://schemas.openxmlformats.org/officeDocument/2006/relationships/image" Target="../media/image25.png"/><Relationship Id="rId2" Type="http://schemas.openxmlformats.org/officeDocument/2006/relationships/tags" Target="../tags/tag421.xml"/><Relationship Id="rId1" Type="http://schemas.openxmlformats.org/officeDocument/2006/relationships/tags" Target="../tags/tag420.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423.xml"/></Relationships>
</file>

<file path=ppt/slides/_rels/slide116.xml.rels><?xml version="1.0" encoding="UTF-8" standalone="yes"?>
<Relationships xmlns="http://schemas.openxmlformats.org/package/2006/relationships"><Relationship Id="rId3" Type="http://schemas.openxmlformats.org/officeDocument/2006/relationships/tags" Target="../tags/tag426.xml"/><Relationship Id="rId7" Type="http://schemas.openxmlformats.org/officeDocument/2006/relationships/image" Target="../media/image26.png"/><Relationship Id="rId2" Type="http://schemas.openxmlformats.org/officeDocument/2006/relationships/tags" Target="../tags/tag425.xml"/><Relationship Id="rId1" Type="http://schemas.openxmlformats.org/officeDocument/2006/relationships/tags" Target="../tags/tag424.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427.xml"/></Relationships>
</file>

<file path=ppt/slides/_rels/slide117.xml.rels><?xml version="1.0" encoding="UTF-8" standalone="yes"?>
<Relationships xmlns="http://schemas.openxmlformats.org/package/2006/relationships"><Relationship Id="rId3" Type="http://schemas.openxmlformats.org/officeDocument/2006/relationships/tags" Target="../tags/tag430.xml"/><Relationship Id="rId2" Type="http://schemas.openxmlformats.org/officeDocument/2006/relationships/tags" Target="../tags/tag429.xml"/><Relationship Id="rId1" Type="http://schemas.openxmlformats.org/officeDocument/2006/relationships/tags" Target="../tags/tag428.xml"/><Relationship Id="rId6" Type="http://schemas.openxmlformats.org/officeDocument/2006/relationships/image" Target="../media/image27.png"/><Relationship Id="rId5" Type="http://schemas.openxmlformats.org/officeDocument/2006/relationships/slideLayout" Target="../slideLayouts/slideLayout2.xml"/><Relationship Id="rId4" Type="http://schemas.openxmlformats.org/officeDocument/2006/relationships/tags" Target="../tags/tag431.xml"/></Relationships>
</file>

<file path=ppt/slides/_rels/slide118.xml.rels><?xml version="1.0" encoding="UTF-8" standalone="yes"?>
<Relationships xmlns="http://schemas.openxmlformats.org/package/2006/relationships"><Relationship Id="rId3" Type="http://schemas.openxmlformats.org/officeDocument/2006/relationships/tags" Target="../tags/tag434.xml"/><Relationship Id="rId2" Type="http://schemas.openxmlformats.org/officeDocument/2006/relationships/tags" Target="../tags/tag433.xml"/><Relationship Id="rId1" Type="http://schemas.openxmlformats.org/officeDocument/2006/relationships/tags" Target="../tags/tag432.xml"/><Relationship Id="rId4"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tags" Target="../tags/tag437.xml"/><Relationship Id="rId2" Type="http://schemas.openxmlformats.org/officeDocument/2006/relationships/tags" Target="../tags/tag436.xml"/><Relationship Id="rId1" Type="http://schemas.openxmlformats.org/officeDocument/2006/relationships/tags" Target="../tags/tag435.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tags" Target="../tags/tag440.xml"/><Relationship Id="rId2" Type="http://schemas.openxmlformats.org/officeDocument/2006/relationships/tags" Target="../tags/tag439.xml"/><Relationship Id="rId1" Type="http://schemas.openxmlformats.org/officeDocument/2006/relationships/tags" Target="../tags/tag438.xml"/><Relationship Id="rId4"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tags" Target="../tags/tag443.xml"/><Relationship Id="rId2" Type="http://schemas.openxmlformats.org/officeDocument/2006/relationships/tags" Target="../tags/tag442.xml"/><Relationship Id="rId1" Type="http://schemas.openxmlformats.org/officeDocument/2006/relationships/tags" Target="../tags/tag441.xml"/><Relationship Id="rId4"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tags" Target="../tags/tag446.xml"/><Relationship Id="rId2" Type="http://schemas.openxmlformats.org/officeDocument/2006/relationships/tags" Target="../tags/tag445.xml"/><Relationship Id="rId1" Type="http://schemas.openxmlformats.org/officeDocument/2006/relationships/tags" Target="../tags/tag444.xml"/><Relationship Id="rId4"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tags" Target="../tags/tag449.xml"/><Relationship Id="rId2" Type="http://schemas.openxmlformats.org/officeDocument/2006/relationships/tags" Target="../tags/tag448.xml"/><Relationship Id="rId1" Type="http://schemas.openxmlformats.org/officeDocument/2006/relationships/tags" Target="../tags/tag447.xml"/><Relationship Id="rId4"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tags" Target="../tags/tag452.xml"/><Relationship Id="rId2" Type="http://schemas.openxmlformats.org/officeDocument/2006/relationships/tags" Target="../tags/tag451.xml"/><Relationship Id="rId1" Type="http://schemas.openxmlformats.org/officeDocument/2006/relationships/tags" Target="../tags/tag450.xml"/><Relationship Id="rId5" Type="http://schemas.openxmlformats.org/officeDocument/2006/relationships/slideLayout" Target="../slideLayouts/slideLayout2.xml"/><Relationship Id="rId4" Type="http://schemas.openxmlformats.org/officeDocument/2006/relationships/tags" Target="../tags/tag453.xml"/></Relationships>
</file>

<file path=ppt/slides/_rels/slide125.xml.rels><?xml version="1.0" encoding="UTF-8" standalone="yes"?>
<Relationships xmlns="http://schemas.openxmlformats.org/package/2006/relationships"><Relationship Id="rId3" Type="http://schemas.openxmlformats.org/officeDocument/2006/relationships/tags" Target="../tags/tag456.xml"/><Relationship Id="rId2" Type="http://schemas.openxmlformats.org/officeDocument/2006/relationships/tags" Target="../tags/tag455.xml"/><Relationship Id="rId1" Type="http://schemas.openxmlformats.org/officeDocument/2006/relationships/tags" Target="../tags/tag454.xml"/><Relationship Id="rId5" Type="http://schemas.openxmlformats.org/officeDocument/2006/relationships/slideLayout" Target="../slideLayouts/slideLayout2.xml"/><Relationship Id="rId4" Type="http://schemas.openxmlformats.org/officeDocument/2006/relationships/tags" Target="../tags/tag457.xml"/></Relationships>
</file>

<file path=ppt/slides/_rels/slide126.xml.rels><?xml version="1.0" encoding="UTF-8" standalone="yes"?>
<Relationships xmlns="http://schemas.openxmlformats.org/package/2006/relationships"><Relationship Id="rId3" Type="http://schemas.openxmlformats.org/officeDocument/2006/relationships/tags" Target="../tags/tag460.xml"/><Relationship Id="rId2" Type="http://schemas.openxmlformats.org/officeDocument/2006/relationships/tags" Target="../tags/tag459.xml"/><Relationship Id="rId1" Type="http://schemas.openxmlformats.org/officeDocument/2006/relationships/tags" Target="../tags/tag458.xml"/><Relationship Id="rId4"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tags" Target="../tags/tag463.xml"/><Relationship Id="rId2" Type="http://schemas.openxmlformats.org/officeDocument/2006/relationships/tags" Target="../tags/tag462.xml"/><Relationship Id="rId1" Type="http://schemas.openxmlformats.org/officeDocument/2006/relationships/tags" Target="../tags/tag461.xml"/><Relationship Id="rId5" Type="http://schemas.openxmlformats.org/officeDocument/2006/relationships/slideLayout" Target="../slideLayouts/slideLayout2.xml"/><Relationship Id="rId4" Type="http://schemas.openxmlformats.org/officeDocument/2006/relationships/tags" Target="../tags/tag464.xml"/></Relationships>
</file>

<file path=ppt/slides/_rels/slide128.xml.rels><?xml version="1.0" encoding="UTF-8" standalone="yes"?>
<Relationships xmlns="http://schemas.openxmlformats.org/package/2006/relationships"><Relationship Id="rId3" Type="http://schemas.openxmlformats.org/officeDocument/2006/relationships/tags" Target="../tags/tag467.xml"/><Relationship Id="rId2" Type="http://schemas.openxmlformats.org/officeDocument/2006/relationships/tags" Target="../tags/tag466.xml"/><Relationship Id="rId1" Type="http://schemas.openxmlformats.org/officeDocument/2006/relationships/tags" Target="../tags/tag465.xml"/><Relationship Id="rId5" Type="http://schemas.openxmlformats.org/officeDocument/2006/relationships/slideLayout" Target="../slideLayouts/slideLayout2.xml"/><Relationship Id="rId4" Type="http://schemas.openxmlformats.org/officeDocument/2006/relationships/tags" Target="../tags/tag468.xml"/></Relationships>
</file>

<file path=ppt/slides/_rels/slide129.xml.rels><?xml version="1.0" encoding="UTF-8" standalone="yes"?>
<Relationships xmlns="http://schemas.openxmlformats.org/package/2006/relationships"><Relationship Id="rId3" Type="http://schemas.openxmlformats.org/officeDocument/2006/relationships/tags" Target="../tags/tag471.xml"/><Relationship Id="rId2" Type="http://schemas.openxmlformats.org/officeDocument/2006/relationships/tags" Target="../tags/tag470.xml"/><Relationship Id="rId1" Type="http://schemas.openxmlformats.org/officeDocument/2006/relationships/tags" Target="../tags/tag469.xml"/><Relationship Id="rId6" Type="http://schemas.openxmlformats.org/officeDocument/2006/relationships/image" Target="../media/image28.png"/><Relationship Id="rId5" Type="http://schemas.openxmlformats.org/officeDocument/2006/relationships/slideLayout" Target="../slideLayouts/slideLayout2.xml"/><Relationship Id="rId4" Type="http://schemas.openxmlformats.org/officeDocument/2006/relationships/tags" Target="../tags/tag472.xml"/></Relationships>
</file>

<file path=ppt/slides/_rels/slide13.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tags" Target="../tags/tag475.xml"/><Relationship Id="rId2" Type="http://schemas.openxmlformats.org/officeDocument/2006/relationships/tags" Target="../tags/tag474.xml"/><Relationship Id="rId1" Type="http://schemas.openxmlformats.org/officeDocument/2006/relationships/tags" Target="../tags/tag473.xml"/><Relationship Id="rId6" Type="http://schemas.openxmlformats.org/officeDocument/2006/relationships/image" Target="../media/image29.png"/><Relationship Id="rId5" Type="http://schemas.openxmlformats.org/officeDocument/2006/relationships/slideLayout" Target="../slideLayouts/slideLayout2.xml"/><Relationship Id="rId4" Type="http://schemas.openxmlformats.org/officeDocument/2006/relationships/tags" Target="../tags/tag476.xml"/></Relationships>
</file>

<file path=ppt/slides/_rels/slide131.xml.rels><?xml version="1.0" encoding="UTF-8" standalone="yes"?>
<Relationships xmlns="http://schemas.openxmlformats.org/package/2006/relationships"><Relationship Id="rId3" Type="http://schemas.openxmlformats.org/officeDocument/2006/relationships/tags" Target="../tags/tag479.xml"/><Relationship Id="rId2" Type="http://schemas.openxmlformats.org/officeDocument/2006/relationships/tags" Target="../tags/tag478.xml"/><Relationship Id="rId1" Type="http://schemas.openxmlformats.org/officeDocument/2006/relationships/tags" Target="../tags/tag477.xml"/><Relationship Id="rId4"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tags" Target="../tags/tag482.xml"/><Relationship Id="rId2" Type="http://schemas.openxmlformats.org/officeDocument/2006/relationships/tags" Target="../tags/tag481.xml"/><Relationship Id="rId1" Type="http://schemas.openxmlformats.org/officeDocument/2006/relationships/tags" Target="../tags/tag480.xml"/><Relationship Id="rId5" Type="http://schemas.openxmlformats.org/officeDocument/2006/relationships/slideLayout" Target="../slideLayouts/slideLayout2.xml"/><Relationship Id="rId4" Type="http://schemas.openxmlformats.org/officeDocument/2006/relationships/tags" Target="../tags/tag483.xml"/></Relationships>
</file>

<file path=ppt/slides/_rels/slide133.xml.rels><?xml version="1.0" encoding="UTF-8" standalone="yes"?>
<Relationships xmlns="http://schemas.openxmlformats.org/package/2006/relationships"><Relationship Id="rId3" Type="http://schemas.openxmlformats.org/officeDocument/2006/relationships/tags" Target="../tags/tag486.xml"/><Relationship Id="rId2" Type="http://schemas.openxmlformats.org/officeDocument/2006/relationships/tags" Target="../tags/tag485.xml"/><Relationship Id="rId1" Type="http://schemas.openxmlformats.org/officeDocument/2006/relationships/tags" Target="../tags/tag484.xml"/><Relationship Id="rId4"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tags" Target="../tags/tag489.xml"/><Relationship Id="rId2" Type="http://schemas.openxmlformats.org/officeDocument/2006/relationships/tags" Target="../tags/tag488.xml"/><Relationship Id="rId1" Type="http://schemas.openxmlformats.org/officeDocument/2006/relationships/tags" Target="../tags/tag487.xml"/><Relationship Id="rId4"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tags" Target="../tags/tag492.xml"/><Relationship Id="rId2" Type="http://schemas.openxmlformats.org/officeDocument/2006/relationships/tags" Target="../tags/tag491.xml"/><Relationship Id="rId1" Type="http://schemas.openxmlformats.org/officeDocument/2006/relationships/tags" Target="../tags/tag490.xml"/><Relationship Id="rId4"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tags" Target="../tags/tag495.xml"/><Relationship Id="rId2" Type="http://schemas.openxmlformats.org/officeDocument/2006/relationships/tags" Target="../tags/tag494.xml"/><Relationship Id="rId1" Type="http://schemas.openxmlformats.org/officeDocument/2006/relationships/tags" Target="../tags/tag493.xml"/><Relationship Id="rId4"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tags" Target="../tags/tag498.xml"/><Relationship Id="rId2" Type="http://schemas.openxmlformats.org/officeDocument/2006/relationships/tags" Target="../tags/tag497.xml"/><Relationship Id="rId1" Type="http://schemas.openxmlformats.org/officeDocument/2006/relationships/tags" Target="../tags/tag496.xml"/><Relationship Id="rId4"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tags" Target="../tags/tag501.xml"/><Relationship Id="rId2" Type="http://schemas.openxmlformats.org/officeDocument/2006/relationships/tags" Target="../tags/tag500.xml"/><Relationship Id="rId1" Type="http://schemas.openxmlformats.org/officeDocument/2006/relationships/tags" Target="../tags/tag499.xml"/><Relationship Id="rId4"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tags" Target="../tags/tag504.xml"/><Relationship Id="rId2" Type="http://schemas.openxmlformats.org/officeDocument/2006/relationships/tags" Target="../tags/tag503.xml"/><Relationship Id="rId1" Type="http://schemas.openxmlformats.org/officeDocument/2006/relationships/tags" Target="../tags/tag502.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tags" Target="../tags/tag507.xml"/><Relationship Id="rId2" Type="http://schemas.openxmlformats.org/officeDocument/2006/relationships/tags" Target="../tags/tag506.xml"/><Relationship Id="rId1" Type="http://schemas.openxmlformats.org/officeDocument/2006/relationships/tags" Target="../tags/tag505.xml"/><Relationship Id="rId4"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tags" Target="../tags/tag510.xml"/><Relationship Id="rId2" Type="http://schemas.openxmlformats.org/officeDocument/2006/relationships/tags" Target="../tags/tag509.xml"/><Relationship Id="rId1" Type="http://schemas.openxmlformats.org/officeDocument/2006/relationships/tags" Target="../tags/tag508.xml"/><Relationship Id="rId5" Type="http://schemas.openxmlformats.org/officeDocument/2006/relationships/image" Target="../media/image30.png"/><Relationship Id="rId4"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tags" Target="../tags/tag513.xml"/><Relationship Id="rId2" Type="http://schemas.openxmlformats.org/officeDocument/2006/relationships/tags" Target="../tags/tag512.xml"/><Relationship Id="rId1" Type="http://schemas.openxmlformats.org/officeDocument/2006/relationships/tags" Target="../tags/tag511.xml"/><Relationship Id="rId5" Type="http://schemas.openxmlformats.org/officeDocument/2006/relationships/hyperlink" Target="https://docs.microsoft.com/en-us/aspnet/core/fundamentals/middleware/?view=aspnetcore-6.0" TargetMode="Externa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tags" Target="../tags/tag94.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5.png"/><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4.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slideLayout" Target="../slideLayouts/slideLayout2.xml"/><Relationship Id="rId5" Type="http://schemas.openxmlformats.org/officeDocument/2006/relationships/tags" Target="../tags/tag1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s>
</file>

<file path=ppt/slides/_rels/slide30.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28.xml"/><Relationship Id="rId7" Type="http://schemas.openxmlformats.org/officeDocument/2006/relationships/image" Target="../media/image10.png"/><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slideLayout" Target="../slideLayouts/slideLayout2.xml"/><Relationship Id="rId5" Type="http://schemas.openxmlformats.org/officeDocument/2006/relationships/tags" Target="../tags/tag130.xml"/><Relationship Id="rId4" Type="http://schemas.openxmlformats.org/officeDocument/2006/relationships/tags" Target="../tags/tag129.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10" Type="http://schemas.openxmlformats.org/officeDocument/2006/relationships/image" Target="../media/image5.png"/><Relationship Id="rId4" Type="http://schemas.openxmlformats.org/officeDocument/2006/relationships/tags" Target="../tags/tag20.xml"/><Relationship Id="rId9"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5" Type="http://schemas.openxmlformats.org/officeDocument/2006/relationships/slideLayout" Target="../slideLayouts/slideLayout2.xml"/><Relationship Id="rId4" Type="http://schemas.openxmlformats.org/officeDocument/2006/relationships/tags" Target="../tags/tag137.xml"/></Relationships>
</file>

<file path=ppt/slides/_rels/slide42.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image" Target="../media/image12.png"/><Relationship Id="rId5" Type="http://schemas.openxmlformats.org/officeDocument/2006/relationships/slideLayout" Target="../slideLayouts/slideLayout2.xml"/><Relationship Id="rId4" Type="http://schemas.openxmlformats.org/officeDocument/2006/relationships/tags" Target="../tags/tag141.xml"/></Relationships>
</file>

<file path=ppt/slides/_rels/slide43.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5" Type="http://schemas.openxmlformats.org/officeDocument/2006/relationships/slideLayout" Target="../slideLayouts/slideLayout2.xml"/><Relationship Id="rId4" Type="http://schemas.openxmlformats.org/officeDocument/2006/relationships/tags" Target="../tags/tag148.xml"/></Relationships>
</file>

<file path=ppt/slides/_rels/slide45.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image" Target="../media/image13.png"/><Relationship Id="rId5" Type="http://schemas.openxmlformats.org/officeDocument/2006/relationships/slideLayout" Target="../slideLayouts/slideLayout2.xml"/><Relationship Id="rId4" Type="http://schemas.openxmlformats.org/officeDocument/2006/relationships/tags" Target="../tags/tag155.xml"/></Relationships>
</file>

<file path=ppt/slides/_rels/slide47.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5" Type="http://schemas.openxmlformats.org/officeDocument/2006/relationships/slideLayout" Target="../slideLayouts/slideLayout2.xml"/><Relationship Id="rId4" Type="http://schemas.openxmlformats.org/officeDocument/2006/relationships/tags" Target="../tags/tag159.xml"/></Relationships>
</file>

<file path=ppt/slides/_rels/slide48.xml.rels><?xml version="1.0" encoding="UTF-8" standalone="yes"?>
<Relationships xmlns="http://schemas.openxmlformats.org/package/2006/relationships"><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hyperlink" Target="https://github.com/moq/moq4" TargetMode="External"/><Relationship Id="rId5" Type="http://schemas.openxmlformats.org/officeDocument/2006/relationships/slideLayout" Target="../slideLayouts/slideLayout2.xml"/><Relationship Id="rId4" Type="http://schemas.openxmlformats.org/officeDocument/2006/relationships/tags" Target="../tags/tag163.xml"/></Relationships>
</file>

<file path=ppt/slides/_rels/slide49.xml.rels><?xml version="1.0" encoding="UTF-8" standalone="yes"?>
<Relationships xmlns="http://schemas.openxmlformats.org/package/2006/relationships"><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 Id="rId5" Type="http://schemas.openxmlformats.org/officeDocument/2006/relationships/slideLayout" Target="../slideLayouts/slideLayout2.xml"/><Relationship Id="rId4" Type="http://schemas.openxmlformats.org/officeDocument/2006/relationships/tags" Target="../tags/tag167.xml"/></Relationships>
</file>

<file path=ppt/slides/_rels/slide5.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hyperlink" Target="https://github.com/ardalis/cleanarchitecture" TargetMode="External"/><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4"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4"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5" Type="http://schemas.openxmlformats.org/officeDocument/2006/relationships/slideLayout" Target="../slideLayouts/slideLayout2.xml"/><Relationship Id="rId4" Type="http://schemas.openxmlformats.org/officeDocument/2006/relationships/tags" Target="../tags/tag192.xml"/></Relationships>
</file>

<file path=ppt/slides/_rels/slide58.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 Id="rId5" Type="http://schemas.openxmlformats.org/officeDocument/2006/relationships/slideLayout" Target="../slideLayouts/slideLayout2.xml"/><Relationship Id="rId4" Type="http://schemas.openxmlformats.org/officeDocument/2006/relationships/tags" Target="../tags/tag196.xml"/></Relationships>
</file>

<file path=ppt/slides/_rels/slide59.xml.rels><?xml version="1.0" encoding="UTF-8" standalone="yes"?>
<Relationships xmlns="http://schemas.openxmlformats.org/package/2006/relationships"><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 Id="rId5" Type="http://schemas.openxmlformats.org/officeDocument/2006/relationships/slideLayout" Target="../slideLayouts/slideLayout2.xml"/><Relationship Id="rId4" Type="http://schemas.openxmlformats.org/officeDocument/2006/relationships/tags" Target="../tags/tag200.xml"/></Relationships>
</file>

<file path=ppt/slides/_rels/slide6.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tags" Target="../tags/tag208.xml"/><Relationship Id="rId13" Type="http://schemas.openxmlformats.org/officeDocument/2006/relationships/image" Target="../media/image4.png"/><Relationship Id="rId3" Type="http://schemas.openxmlformats.org/officeDocument/2006/relationships/tags" Target="../tags/tag203.xml"/><Relationship Id="rId7" Type="http://schemas.openxmlformats.org/officeDocument/2006/relationships/tags" Target="../tags/tag207.xml"/><Relationship Id="rId12" Type="http://schemas.openxmlformats.org/officeDocument/2006/relationships/slideLayout" Target="../slideLayouts/slideLayout2.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tags" Target="../tags/tag206.xml"/><Relationship Id="rId11" Type="http://schemas.openxmlformats.org/officeDocument/2006/relationships/tags" Target="../tags/tag211.xml"/><Relationship Id="rId5" Type="http://schemas.openxmlformats.org/officeDocument/2006/relationships/tags" Target="../tags/tag205.xml"/><Relationship Id="rId10" Type="http://schemas.openxmlformats.org/officeDocument/2006/relationships/tags" Target="../tags/tag210.xml"/><Relationship Id="rId4" Type="http://schemas.openxmlformats.org/officeDocument/2006/relationships/tags" Target="../tags/tag204.xml"/><Relationship Id="rId9" Type="http://schemas.openxmlformats.org/officeDocument/2006/relationships/tags" Target="../tags/tag209.xml"/><Relationship Id="rId1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tags" Target="../tags/tag218.xml"/><Relationship Id="rId4"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 Id="rId4"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 Id="rId4"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 Id="rId4"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4"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4"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 Id="rId4"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tags" Target="../tags/tag245.xml"/><Relationship Id="rId4"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256.xml"/><Relationship Id="rId7" Type="http://schemas.openxmlformats.org/officeDocument/2006/relationships/slideLayout" Target="../slideLayouts/slideLayout2.xml"/><Relationship Id="rId2" Type="http://schemas.openxmlformats.org/officeDocument/2006/relationships/tags" Target="../tags/tag255.xml"/><Relationship Id="rId1" Type="http://schemas.openxmlformats.org/officeDocument/2006/relationships/tags" Target="../tags/tag254.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s>
</file>

<file path=ppt/slides/_rels/slide76.xml.rels><?xml version="1.0" encoding="UTF-8" standalone="yes"?>
<Relationships xmlns="http://schemas.openxmlformats.org/package/2006/relationships"><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 Id="rId5" Type="http://schemas.openxmlformats.org/officeDocument/2006/relationships/slideLayout" Target="../slideLayouts/slideLayout2.xml"/><Relationship Id="rId4" Type="http://schemas.openxmlformats.org/officeDocument/2006/relationships/tags" Target="../tags/tag263.xml"/></Relationships>
</file>

<file path=ppt/slides/_rels/slide77.xml.rels><?xml version="1.0" encoding="UTF-8" standalone="yes"?>
<Relationships xmlns="http://schemas.openxmlformats.org/package/2006/relationships"><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 Id="rId5" Type="http://schemas.openxmlformats.org/officeDocument/2006/relationships/slideLayout" Target="../slideLayouts/slideLayout2.xml"/><Relationship Id="rId4" Type="http://schemas.openxmlformats.org/officeDocument/2006/relationships/tags" Target="../tags/tag267.xml"/></Relationships>
</file>

<file path=ppt/slides/_rels/slide7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270.xml"/><Relationship Id="rId7" Type="http://schemas.openxmlformats.org/officeDocument/2006/relationships/slideLayout" Target="../slideLayouts/slideLayout2.xml"/><Relationship Id="rId2" Type="http://schemas.openxmlformats.org/officeDocument/2006/relationships/tags" Target="../tags/tag269.xml"/><Relationship Id="rId1" Type="http://schemas.openxmlformats.org/officeDocument/2006/relationships/tags" Target="../tags/tag268.xml"/><Relationship Id="rId6" Type="http://schemas.openxmlformats.org/officeDocument/2006/relationships/tags" Target="../tags/tag273.xml"/><Relationship Id="rId5" Type="http://schemas.openxmlformats.org/officeDocument/2006/relationships/tags" Target="../tags/tag272.xml"/><Relationship Id="rId4" Type="http://schemas.openxmlformats.org/officeDocument/2006/relationships/tags" Target="../tags/tag271.xml"/></Relationships>
</file>

<file path=ppt/slides/_rels/slide79.xml.rels><?xml version="1.0" encoding="UTF-8" standalone="yes"?>
<Relationships xmlns="http://schemas.openxmlformats.org/package/2006/relationships"><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 Id="rId5" Type="http://schemas.openxmlformats.org/officeDocument/2006/relationships/slideLayout" Target="../slideLayouts/slideLayout2.xml"/><Relationship Id="rId4" Type="http://schemas.openxmlformats.org/officeDocument/2006/relationships/tags" Target="../tags/tag277.xml"/></Relationships>
</file>

<file path=ppt/slides/_rels/slide8.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7.png"/><Relationship Id="rId4"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 Id="rId5" Type="http://schemas.openxmlformats.org/officeDocument/2006/relationships/slideLayout" Target="../slideLayouts/slideLayout2.xml"/><Relationship Id="rId4" Type="http://schemas.openxmlformats.org/officeDocument/2006/relationships/tags" Target="../tags/tag281.xml"/></Relationships>
</file>

<file path=ppt/slides/_rels/slide81.xml.rels><?xml version="1.0" encoding="UTF-8" standalone="yes"?>
<Relationships xmlns="http://schemas.openxmlformats.org/package/2006/relationships"><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tags" Target="../tags/tag282.xml"/><Relationship Id="rId5" Type="http://schemas.openxmlformats.org/officeDocument/2006/relationships/slideLayout" Target="../slideLayouts/slideLayout2.xml"/><Relationship Id="rId4" Type="http://schemas.openxmlformats.org/officeDocument/2006/relationships/tags" Target="../tags/tag285.xml"/></Relationships>
</file>

<file path=ppt/slides/_rels/slide8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288.xml"/><Relationship Id="rId7" Type="http://schemas.openxmlformats.org/officeDocument/2006/relationships/slideLayout" Target="../slideLayouts/slideLayout2.xml"/><Relationship Id="rId2" Type="http://schemas.openxmlformats.org/officeDocument/2006/relationships/tags" Target="../tags/tag287.xml"/><Relationship Id="rId1" Type="http://schemas.openxmlformats.org/officeDocument/2006/relationships/tags" Target="../tags/tag286.xml"/><Relationship Id="rId6" Type="http://schemas.openxmlformats.org/officeDocument/2006/relationships/tags" Target="../tags/tag291.xml"/><Relationship Id="rId5" Type="http://schemas.openxmlformats.org/officeDocument/2006/relationships/tags" Target="../tags/tag290.xml"/><Relationship Id="rId4" Type="http://schemas.openxmlformats.org/officeDocument/2006/relationships/tags" Target="../tags/tag289.xml"/></Relationships>
</file>

<file path=ppt/slides/_rels/slide83.xml.rels><?xml version="1.0" encoding="UTF-8" standalone="yes"?>
<Relationships xmlns="http://schemas.openxmlformats.org/package/2006/relationships"><Relationship Id="rId3" Type="http://schemas.openxmlformats.org/officeDocument/2006/relationships/tags" Target="../tags/tag294.xml"/><Relationship Id="rId2" Type="http://schemas.openxmlformats.org/officeDocument/2006/relationships/tags" Target="../tags/tag293.xml"/><Relationship Id="rId1" Type="http://schemas.openxmlformats.org/officeDocument/2006/relationships/tags" Target="../tags/tag292.xml"/><Relationship Id="rId5" Type="http://schemas.openxmlformats.org/officeDocument/2006/relationships/slideLayout" Target="../slideLayouts/slideLayout2.xml"/><Relationship Id="rId4" Type="http://schemas.openxmlformats.org/officeDocument/2006/relationships/tags" Target="../tags/tag295.xml"/></Relationships>
</file>

<file path=ppt/slides/_rels/slide84.xml.rels><?xml version="1.0" encoding="UTF-8" standalone="yes"?>
<Relationships xmlns="http://schemas.openxmlformats.org/package/2006/relationships"><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tags" Target="../tags/tag296.xml"/><Relationship Id="rId5" Type="http://schemas.openxmlformats.org/officeDocument/2006/relationships/slideLayout" Target="../slideLayouts/slideLayout2.xml"/><Relationship Id="rId4" Type="http://schemas.openxmlformats.org/officeDocument/2006/relationships/tags" Target="../tags/tag299.xml"/></Relationships>
</file>

<file path=ppt/slides/_rels/slide85.xml.rels><?xml version="1.0" encoding="UTF-8" standalone="yes"?>
<Relationships xmlns="http://schemas.openxmlformats.org/package/2006/relationships"><Relationship Id="rId3" Type="http://schemas.openxmlformats.org/officeDocument/2006/relationships/tags" Target="../tags/tag302.xml"/><Relationship Id="rId2" Type="http://schemas.openxmlformats.org/officeDocument/2006/relationships/tags" Target="../tags/tag301.xml"/><Relationship Id="rId1" Type="http://schemas.openxmlformats.org/officeDocument/2006/relationships/tags" Target="../tags/tag300.xml"/><Relationship Id="rId5" Type="http://schemas.openxmlformats.org/officeDocument/2006/relationships/slideLayout" Target="../slideLayouts/slideLayout2.xml"/><Relationship Id="rId4" Type="http://schemas.openxmlformats.org/officeDocument/2006/relationships/tags" Target="../tags/tag303.xml"/></Relationships>
</file>

<file path=ppt/slides/_rels/slide86.xml.rels><?xml version="1.0" encoding="UTF-8" standalone="yes"?>
<Relationships xmlns="http://schemas.openxmlformats.org/package/2006/relationships"><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tags" Target="../tags/tag304.xml"/><Relationship Id="rId5" Type="http://schemas.openxmlformats.org/officeDocument/2006/relationships/slideLayout" Target="../slideLayouts/slideLayout2.xml"/><Relationship Id="rId4" Type="http://schemas.openxmlformats.org/officeDocument/2006/relationships/tags" Target="../tags/tag307.xml"/></Relationships>
</file>

<file path=ppt/slides/_rels/slide87.xml.rels><?xml version="1.0" encoding="UTF-8" standalone="yes"?>
<Relationships xmlns="http://schemas.openxmlformats.org/package/2006/relationships"><Relationship Id="rId3" Type="http://schemas.openxmlformats.org/officeDocument/2006/relationships/tags" Target="../tags/tag310.xml"/><Relationship Id="rId2" Type="http://schemas.openxmlformats.org/officeDocument/2006/relationships/tags" Target="../tags/tag309.xml"/><Relationship Id="rId1" Type="http://schemas.openxmlformats.org/officeDocument/2006/relationships/tags" Target="../tags/tag308.xml"/><Relationship Id="rId5" Type="http://schemas.openxmlformats.org/officeDocument/2006/relationships/slideLayout" Target="../slideLayouts/slideLayout2.xml"/><Relationship Id="rId4" Type="http://schemas.openxmlformats.org/officeDocument/2006/relationships/tags" Target="../tags/tag311.xml"/></Relationships>
</file>

<file path=ppt/slides/_rels/slide88.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Layout" Target="../slideLayouts/slideLayout2.xml"/><Relationship Id="rId4" Type="http://schemas.openxmlformats.org/officeDocument/2006/relationships/tags" Target="../tags/tag315.xml"/></Relationships>
</file>

<file path=ppt/slides/_rels/slide89.xml.rels><?xml version="1.0" encoding="UTF-8" standalone="yes"?>
<Relationships xmlns="http://schemas.openxmlformats.org/package/2006/relationships"><Relationship Id="rId3" Type="http://schemas.openxmlformats.org/officeDocument/2006/relationships/tags" Target="../tags/tag318.xml"/><Relationship Id="rId2" Type="http://schemas.openxmlformats.org/officeDocument/2006/relationships/tags" Target="../tags/tag317.xml"/><Relationship Id="rId1" Type="http://schemas.openxmlformats.org/officeDocument/2006/relationships/tags" Target="../tags/tag316.xml"/><Relationship Id="rId5" Type="http://schemas.openxmlformats.org/officeDocument/2006/relationships/slideLayout" Target="../slideLayouts/slideLayout2.xml"/><Relationship Id="rId4" Type="http://schemas.openxmlformats.org/officeDocument/2006/relationships/tags" Target="../tags/tag319.xml"/></Relationships>
</file>

<file path=ppt/slides/_rels/slide9.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322.xml"/><Relationship Id="rId7" Type="http://schemas.openxmlformats.org/officeDocument/2006/relationships/slideLayout" Target="../slideLayouts/slideLayout2.xml"/><Relationship Id="rId2" Type="http://schemas.openxmlformats.org/officeDocument/2006/relationships/tags" Target="../tags/tag321.xml"/><Relationship Id="rId1" Type="http://schemas.openxmlformats.org/officeDocument/2006/relationships/tags" Target="../tags/tag320.xml"/><Relationship Id="rId6" Type="http://schemas.openxmlformats.org/officeDocument/2006/relationships/tags" Target="../tags/tag325.xml"/><Relationship Id="rId5" Type="http://schemas.openxmlformats.org/officeDocument/2006/relationships/tags" Target="../tags/tag324.xml"/><Relationship Id="rId4" Type="http://schemas.openxmlformats.org/officeDocument/2006/relationships/tags" Target="../tags/tag323.xml"/></Relationships>
</file>

<file path=ppt/slides/_rels/slide91.xml.rels><?xml version="1.0" encoding="UTF-8" standalone="yes"?>
<Relationships xmlns="http://schemas.openxmlformats.org/package/2006/relationships"><Relationship Id="rId3" Type="http://schemas.openxmlformats.org/officeDocument/2006/relationships/tags" Target="../tags/tag328.xml"/><Relationship Id="rId2" Type="http://schemas.openxmlformats.org/officeDocument/2006/relationships/tags" Target="../tags/tag327.xml"/><Relationship Id="rId1" Type="http://schemas.openxmlformats.org/officeDocument/2006/relationships/tags" Target="../tags/tag326.xml"/><Relationship Id="rId5" Type="http://schemas.openxmlformats.org/officeDocument/2006/relationships/slideLayout" Target="../slideLayouts/slideLayout2.xml"/><Relationship Id="rId4" Type="http://schemas.openxmlformats.org/officeDocument/2006/relationships/tags" Target="../tags/tag329.xml"/></Relationships>
</file>

<file path=ppt/slides/_rels/slide92.xml.rels><?xml version="1.0" encoding="UTF-8" standalone="yes"?>
<Relationships xmlns="http://schemas.openxmlformats.org/package/2006/relationships"><Relationship Id="rId3" Type="http://schemas.openxmlformats.org/officeDocument/2006/relationships/tags" Target="../tags/tag332.xml"/><Relationship Id="rId2" Type="http://schemas.openxmlformats.org/officeDocument/2006/relationships/tags" Target="../tags/tag331.xml"/><Relationship Id="rId1" Type="http://schemas.openxmlformats.org/officeDocument/2006/relationships/tags" Target="../tags/tag330.xml"/><Relationship Id="rId5" Type="http://schemas.openxmlformats.org/officeDocument/2006/relationships/slideLayout" Target="../slideLayouts/slideLayout2.xml"/><Relationship Id="rId4" Type="http://schemas.openxmlformats.org/officeDocument/2006/relationships/tags" Target="../tags/tag333.xml"/></Relationships>
</file>

<file path=ppt/slides/_rels/slide93.xml.rels><?xml version="1.0" encoding="UTF-8" standalone="yes"?>
<Relationships xmlns="http://schemas.openxmlformats.org/package/2006/relationships"><Relationship Id="rId3" Type="http://schemas.openxmlformats.org/officeDocument/2006/relationships/tags" Target="../tags/tag336.xml"/><Relationship Id="rId2" Type="http://schemas.openxmlformats.org/officeDocument/2006/relationships/tags" Target="../tags/tag335.xml"/><Relationship Id="rId1" Type="http://schemas.openxmlformats.org/officeDocument/2006/relationships/tags" Target="../tags/tag334.xml"/><Relationship Id="rId5" Type="http://schemas.openxmlformats.org/officeDocument/2006/relationships/slideLayout" Target="../slideLayouts/slideLayout2.xml"/><Relationship Id="rId4" Type="http://schemas.openxmlformats.org/officeDocument/2006/relationships/tags" Target="../tags/tag337.xml"/></Relationships>
</file>

<file path=ppt/slides/_rels/slide94.xml.rels><?xml version="1.0" encoding="UTF-8" standalone="yes"?>
<Relationships xmlns="http://schemas.openxmlformats.org/package/2006/relationships"><Relationship Id="rId3" Type="http://schemas.openxmlformats.org/officeDocument/2006/relationships/tags" Target="../tags/tag340.xml"/><Relationship Id="rId2" Type="http://schemas.openxmlformats.org/officeDocument/2006/relationships/tags" Target="../tags/tag339.xml"/><Relationship Id="rId1" Type="http://schemas.openxmlformats.org/officeDocument/2006/relationships/tags" Target="../tags/tag338.xml"/><Relationship Id="rId5" Type="http://schemas.openxmlformats.org/officeDocument/2006/relationships/slideLayout" Target="../slideLayouts/slideLayout2.xml"/><Relationship Id="rId4" Type="http://schemas.openxmlformats.org/officeDocument/2006/relationships/tags" Target="../tags/tag341.xml"/></Relationships>
</file>

<file path=ppt/slides/_rels/slide95.xml.rels><?xml version="1.0" encoding="UTF-8" standalone="yes"?>
<Relationships xmlns="http://schemas.openxmlformats.org/package/2006/relationships"><Relationship Id="rId3" Type="http://schemas.openxmlformats.org/officeDocument/2006/relationships/tags" Target="../tags/tag344.xml"/><Relationship Id="rId2" Type="http://schemas.openxmlformats.org/officeDocument/2006/relationships/tags" Target="../tags/tag343.xml"/><Relationship Id="rId1" Type="http://schemas.openxmlformats.org/officeDocument/2006/relationships/tags" Target="../tags/tag342.xml"/><Relationship Id="rId5" Type="http://schemas.openxmlformats.org/officeDocument/2006/relationships/slideLayout" Target="../slideLayouts/slideLayout2.xml"/><Relationship Id="rId4" Type="http://schemas.openxmlformats.org/officeDocument/2006/relationships/tags" Target="../tags/tag345.xml"/></Relationships>
</file>

<file path=ppt/slides/_rels/slide96.xml.rels><?xml version="1.0" encoding="UTF-8" standalone="yes"?>
<Relationships xmlns="http://schemas.openxmlformats.org/package/2006/relationships"><Relationship Id="rId3" Type="http://schemas.openxmlformats.org/officeDocument/2006/relationships/tags" Target="../tags/tag348.xml"/><Relationship Id="rId2" Type="http://schemas.openxmlformats.org/officeDocument/2006/relationships/tags" Target="../tags/tag347.xml"/><Relationship Id="rId1" Type="http://schemas.openxmlformats.org/officeDocument/2006/relationships/tags" Target="../tags/tag346.xml"/><Relationship Id="rId5" Type="http://schemas.openxmlformats.org/officeDocument/2006/relationships/slideLayout" Target="../slideLayouts/slideLayout2.xml"/><Relationship Id="rId4" Type="http://schemas.openxmlformats.org/officeDocument/2006/relationships/tags" Target="../tags/tag349.xml"/></Relationships>
</file>

<file path=ppt/slides/_rels/slide97.xml.rels><?xml version="1.0" encoding="UTF-8" standalone="yes"?>
<Relationships xmlns="http://schemas.openxmlformats.org/package/2006/relationships"><Relationship Id="rId3" Type="http://schemas.openxmlformats.org/officeDocument/2006/relationships/tags" Target="../tags/tag352.xml"/><Relationship Id="rId2" Type="http://schemas.openxmlformats.org/officeDocument/2006/relationships/tags" Target="../tags/tag351.xml"/><Relationship Id="rId1" Type="http://schemas.openxmlformats.org/officeDocument/2006/relationships/tags" Target="../tags/tag350.xml"/><Relationship Id="rId5" Type="http://schemas.openxmlformats.org/officeDocument/2006/relationships/slideLayout" Target="../slideLayouts/slideLayout2.xml"/><Relationship Id="rId4" Type="http://schemas.openxmlformats.org/officeDocument/2006/relationships/tags" Target="../tags/tag353.xml"/></Relationships>
</file>

<file path=ppt/slides/_rels/slide98.xml.rels><?xml version="1.0" encoding="UTF-8" standalone="yes"?>
<Relationships xmlns="http://schemas.openxmlformats.org/package/2006/relationships"><Relationship Id="rId3" Type="http://schemas.openxmlformats.org/officeDocument/2006/relationships/tags" Target="../tags/tag356.xml"/><Relationship Id="rId2" Type="http://schemas.openxmlformats.org/officeDocument/2006/relationships/tags" Target="../tags/tag355.xml"/><Relationship Id="rId1" Type="http://schemas.openxmlformats.org/officeDocument/2006/relationships/tags" Target="../tags/tag354.xml"/><Relationship Id="rId5" Type="http://schemas.openxmlformats.org/officeDocument/2006/relationships/slideLayout" Target="../slideLayouts/slideLayout2.xml"/><Relationship Id="rId4" Type="http://schemas.openxmlformats.org/officeDocument/2006/relationships/tags" Target="../tags/tag357.xml"/></Relationships>
</file>

<file path=ppt/slides/_rels/slide99.xml.rels><?xml version="1.0" encoding="UTF-8" standalone="yes"?>
<Relationships xmlns="http://schemas.openxmlformats.org/package/2006/relationships"><Relationship Id="rId3" Type="http://schemas.openxmlformats.org/officeDocument/2006/relationships/tags" Target="../tags/tag360.xml"/><Relationship Id="rId2" Type="http://schemas.openxmlformats.org/officeDocument/2006/relationships/tags" Target="../tags/tag359.xml"/><Relationship Id="rId1" Type="http://schemas.openxmlformats.org/officeDocument/2006/relationships/tags" Target="../tags/tag358.xml"/><Relationship Id="rId5" Type="http://schemas.openxmlformats.org/officeDocument/2006/relationships/slideLayout" Target="../slideLayouts/slideLayout2.xml"/><Relationship Id="rId4" Type="http://schemas.openxmlformats.org/officeDocument/2006/relationships/tags" Target="../tags/tag3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6"/>
          <p:cNvSpPr>
            <a:spLocks noGrp="1" noChangeArrowheads="1"/>
          </p:cNvSpPr>
          <p:nvPr>
            <p:ph type="ctrTitle"/>
            <p:custDataLst>
              <p:tags r:id="rId1"/>
            </p:custDataLst>
          </p:nvPr>
        </p:nvSpPr>
        <p:spPr>
          <a:xfrm>
            <a:off x="222325" y="762000"/>
            <a:ext cx="7698047" cy="2667000"/>
          </a:xfrm>
        </p:spPr>
        <p:txBody>
          <a:bodyPr>
            <a:normAutofit/>
          </a:bodyPr>
          <a:lstStyle/>
          <a:p>
            <a:r>
              <a:rPr lang="fr-CA" b="1" dirty="0"/>
              <a:t>Implémentation d’une architecture Clean</a:t>
            </a:r>
            <a:endParaRPr lang="en-US" dirty="0"/>
          </a:p>
        </p:txBody>
      </p:sp>
      <p:sp>
        <p:nvSpPr>
          <p:cNvPr id="8" name="Rectangle 7">
            <a:extLst>
              <a:ext uri="{FF2B5EF4-FFF2-40B4-BE49-F238E27FC236}">
                <a16:creationId xmlns:a16="http://schemas.microsoft.com/office/drawing/2014/main" id="{07121619-E532-4AC1-906D-91A76E2BA783}"/>
              </a:ext>
            </a:extLst>
          </p:cNvPr>
          <p:cNvSpPr>
            <a:spLocks noGrp="1" noChangeArrowheads="1"/>
          </p:cNvSpPr>
          <p:nvPr>
            <p:ph type="subTitle" idx="1"/>
            <p:custDataLst>
              <p:tags r:id="rId2"/>
            </p:custDataLst>
          </p:nvPr>
        </p:nvSpPr>
        <p:spPr>
          <a:xfrm>
            <a:off x="228600" y="3810000"/>
            <a:ext cx="8231832" cy="2133600"/>
          </a:xfrm>
        </p:spPr>
        <p:txBody>
          <a:bodyPr>
            <a:normAutofit/>
          </a:bodyPr>
          <a:lstStyle/>
          <a:p>
            <a:r>
              <a:rPr lang="fr-CA" sz="3200" dirty="0"/>
              <a:t>Génie logiciel du commerce électronique</a:t>
            </a:r>
            <a:r>
              <a:rPr lang="fr-CA" dirty="0"/>
              <a:t>				</a:t>
            </a:r>
          </a:p>
          <a:p>
            <a:r>
              <a:rPr lang="fr-CA" dirty="0"/>
              <a:t>						Ismaïl Khriss</a:t>
            </a:r>
            <a:endParaRPr lang="en-US" dirty="0"/>
          </a:p>
        </p:txBody>
      </p:sp>
    </p:spTree>
    <p:extLst>
      <p:ext uri="{BB962C8B-B14F-4D97-AF65-F5344CB8AC3E}">
        <p14:creationId xmlns:p14="http://schemas.microsoft.com/office/powerpoint/2010/main" val="2518765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Projet infrastructure</a:t>
            </a:r>
            <a:endParaRPr lang="en-US" altLang="fr-FR" dirty="0"/>
          </a:p>
        </p:txBody>
      </p:sp>
      <p:sp>
        <p:nvSpPr>
          <p:cNvPr id="4101" name="Rectangle 3"/>
          <p:cNvSpPr>
            <a:spLocks noGrp="1" noChangeArrowheads="1"/>
          </p:cNvSpPr>
          <p:nvPr>
            <p:ph idx="1"/>
            <p:custDataLst>
              <p:tags r:id="rId2"/>
            </p:custDataLst>
          </p:nvPr>
        </p:nvSpPr>
        <p:spPr>
          <a:xfrm>
            <a:off x="228600" y="1403874"/>
            <a:ext cx="8686800" cy="5121470"/>
          </a:xfrm>
        </p:spPr>
        <p:txBody>
          <a:bodyPr>
            <a:noAutofit/>
          </a:bodyPr>
          <a:lstStyle/>
          <a:p>
            <a:r>
              <a:rPr lang="fr-CA" sz="2000" dirty="0"/>
              <a:t>Ajouter la dépendance au </a:t>
            </a:r>
            <a:r>
              <a:rPr lang="fr-CA" sz="2000" dirty="0" err="1"/>
              <a:t>Core</a:t>
            </a:r>
            <a:endParaRPr lang="fr-CA" sz="2000" dirty="0"/>
          </a:p>
          <a:p>
            <a:r>
              <a:rPr lang="fr-CA" sz="2000" dirty="0"/>
              <a:t>Installer les packages </a:t>
            </a:r>
            <a:r>
              <a:rPr lang="fr-CA" sz="2000" dirty="0" err="1"/>
              <a:t>NuGet</a:t>
            </a:r>
            <a:r>
              <a:rPr lang="fr-CA" sz="2000" dirty="0"/>
              <a:t> « </a:t>
            </a:r>
            <a:r>
              <a:rPr lang="fr-CA" sz="2000" dirty="0" err="1"/>
              <a:t>EntityFrameworkCore</a:t>
            </a:r>
            <a:r>
              <a:rPr lang="fr-CA" sz="2000" dirty="0"/>
              <a:t> » et «  </a:t>
            </a:r>
            <a:r>
              <a:rPr lang="fr-CA" sz="2000" dirty="0" err="1"/>
              <a:t>EntityFrameworkCore.SqlServer</a:t>
            </a:r>
            <a:r>
              <a:rPr lang="fr-CA" sz="2000" dirty="0"/>
              <a:t> »  dans votre projet</a:t>
            </a:r>
          </a:p>
          <a:p>
            <a:r>
              <a:rPr lang="fr-CA" sz="2000" dirty="0"/>
              <a:t>Créer dans votre projet la classe «  </a:t>
            </a:r>
            <a:r>
              <a:rPr lang="fr-CA" sz="2000" dirty="0" err="1"/>
              <a:t>EAISolutionFrontEndContext</a:t>
            </a:r>
            <a:r>
              <a:rPr lang="fr-CA" sz="2000" dirty="0"/>
              <a:t> » </a:t>
            </a:r>
          </a:p>
          <a:p>
            <a:r>
              <a:rPr lang="fr-CA" sz="2000" dirty="0"/>
              <a:t>Créer aussi la classe « </a:t>
            </a:r>
            <a:r>
              <a:rPr lang="fr-CA" sz="2000" dirty="0" err="1"/>
              <a:t>EAISolutionFrontEndContextFactory</a:t>
            </a:r>
            <a:r>
              <a:rPr lang="fr-CA" sz="2000" dirty="0"/>
              <a:t> »</a:t>
            </a:r>
          </a:p>
          <a:p>
            <a:pPr lvl="1"/>
            <a:r>
              <a:rPr lang="fr-CA" sz="1800" dirty="0"/>
              <a:t>Voir l’utilité de cette classe dans </a:t>
            </a:r>
            <a:r>
              <a:rPr lang="fr-CA" sz="1800" i="1" dirty="0"/>
              <a:t>https://docs.microsoft.com/fr-fr/ef/core/cli/dbcontext-creation?tabs=dotnet-core-cli</a:t>
            </a:r>
          </a:p>
          <a:p>
            <a:r>
              <a:rPr lang="fr-CA" sz="2000" dirty="0"/>
              <a:t>Ajouter la migration</a:t>
            </a:r>
          </a:p>
          <a:p>
            <a:pPr lvl="1"/>
            <a:r>
              <a:rPr lang="fr-CA" sz="1800" dirty="0"/>
              <a:t>Installer le package « </a:t>
            </a:r>
            <a:r>
              <a:rPr lang="fr-CA" sz="1800" dirty="0" err="1"/>
              <a:t>Microsoft.EntityFrameworkCore.Tools</a:t>
            </a:r>
            <a:r>
              <a:rPr lang="fr-CA" sz="1800" dirty="0"/>
              <a:t> » dans le projet</a:t>
            </a:r>
          </a:p>
          <a:p>
            <a:pPr lvl="1"/>
            <a:r>
              <a:rPr lang="fr-CA" sz="1800" dirty="0"/>
              <a:t>Via la console de gestionnaire de package, exécuter la commande </a:t>
            </a:r>
          </a:p>
          <a:p>
            <a:pPr marL="411480" lvl="1" indent="0">
              <a:buNone/>
            </a:pPr>
            <a:r>
              <a:rPr lang="fr-CA" sz="1800" dirty="0"/>
              <a:t>	</a:t>
            </a:r>
            <a:r>
              <a:rPr lang="fr-CA" sz="1800" i="1" dirty="0" err="1"/>
              <a:t>add</a:t>
            </a:r>
            <a:r>
              <a:rPr lang="fr-CA" sz="1800" i="1" dirty="0"/>
              <a:t>-migration </a:t>
            </a:r>
            <a:r>
              <a:rPr lang="fr-CA" sz="1800" i="1" dirty="0" err="1"/>
              <a:t>CreateEAISolutionFrontEndDB</a:t>
            </a:r>
            <a:endParaRPr lang="fr-CA" sz="1800" i="1" dirty="0"/>
          </a:p>
          <a:p>
            <a:pPr lvl="2"/>
            <a:r>
              <a:rPr lang="fr-CA" sz="1800" dirty="0"/>
              <a:t>Note! Le projet Infrastructure doit être sélectionné </a:t>
            </a:r>
            <a:endParaRPr lang="fr-CA" sz="2000" dirty="0"/>
          </a:p>
          <a:p>
            <a:pPr lvl="2"/>
            <a:endParaRPr lang="fr-CA" sz="2000" dirty="0"/>
          </a:p>
          <a:p>
            <a:pPr lvl="2"/>
            <a:endParaRPr lang="fr-CA" sz="2000" dirty="0"/>
          </a:p>
          <a:p>
            <a:r>
              <a:rPr lang="fr-CA" sz="2000" dirty="0"/>
              <a:t>Créer la BD en utilisant la commande </a:t>
            </a:r>
            <a:r>
              <a:rPr lang="fr-CA" sz="2000" i="1" dirty="0"/>
              <a:t>update-</a:t>
            </a:r>
            <a:r>
              <a:rPr lang="fr-CA" sz="2000" i="1" dirty="0" err="1"/>
              <a:t>database</a:t>
            </a:r>
            <a:r>
              <a:rPr lang="fr-CA" sz="2000" i="1" dirty="0"/>
              <a:t> –</a:t>
            </a:r>
            <a:r>
              <a:rPr lang="fr-CA" sz="2000" i="1" dirty="0" err="1"/>
              <a:t>verbose</a:t>
            </a:r>
            <a:endParaRPr lang="fr-CA" sz="2000" i="1" dirty="0"/>
          </a:p>
          <a:p>
            <a:pPr lvl="2"/>
            <a:endParaRPr lang="fr-CA" dirty="0"/>
          </a:p>
          <a:p>
            <a:pPr lvl="2"/>
            <a:endParaRPr lang="fr-CA" dirty="0"/>
          </a:p>
          <a:p>
            <a:endParaRPr lang="fr-CA" sz="24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10</a:t>
            </a:fld>
            <a:endParaRPr lang="en-US" altLang="en-US"/>
          </a:p>
        </p:txBody>
      </p:sp>
      <p:pic>
        <p:nvPicPr>
          <p:cNvPr id="2" name="Image 1">
            <a:extLst>
              <a:ext uri="{FF2B5EF4-FFF2-40B4-BE49-F238E27FC236}">
                <a16:creationId xmlns:a16="http://schemas.microsoft.com/office/drawing/2014/main" id="{FFC76C9A-879A-AF33-5883-54BBBA968939}"/>
              </a:ext>
            </a:extLst>
          </p:cNvPr>
          <p:cNvPicPr>
            <a:picLocks noChangeAspect="1"/>
          </p:cNvPicPr>
          <p:nvPr>
            <p:custDataLst>
              <p:tags r:id="rId4"/>
            </p:custDataLst>
          </p:nvPr>
        </p:nvPicPr>
        <p:blipFill>
          <a:blip r:embed="rId6"/>
          <a:stretch>
            <a:fillRect/>
          </a:stretch>
        </p:blipFill>
        <p:spPr>
          <a:xfrm>
            <a:off x="539552" y="5481228"/>
            <a:ext cx="7896687" cy="619125"/>
          </a:xfrm>
          <a:prstGeom prst="rect">
            <a:avLst/>
          </a:prstGeom>
        </p:spPr>
      </p:pic>
    </p:spTree>
    <p:extLst>
      <p:ext uri="{BB962C8B-B14F-4D97-AF65-F5344CB8AC3E}">
        <p14:creationId xmlns:p14="http://schemas.microsoft.com/office/powerpoint/2010/main" val="203274795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31540" y="1448780"/>
            <a:ext cx="8123383" cy="4373051"/>
          </a:xfrm>
        </p:spPr>
        <p:txBody>
          <a:bodyPr>
            <a:noAutofit/>
          </a:bodyPr>
          <a:lstStyle/>
          <a:p>
            <a:pPr>
              <a:lnSpc>
                <a:spcPct val="120000"/>
              </a:lnSpc>
            </a:pPr>
            <a:r>
              <a:rPr lang="fr-CA" sz="2400" dirty="0"/>
              <a:t>Qu’en est-il des actions qui ne rentrent pas dans le monde des opérations CRUD ?</a:t>
            </a:r>
          </a:p>
          <a:p>
            <a:pPr lvl="1">
              <a:lnSpc>
                <a:spcPct val="120000"/>
              </a:lnSpc>
            </a:pPr>
            <a:r>
              <a:rPr lang="fr-CA" sz="2000" dirty="0"/>
              <a:t>C'est là que les choses peuvent devenir floues</a:t>
            </a:r>
          </a:p>
          <a:p>
            <a:pPr lvl="1">
              <a:lnSpc>
                <a:spcPct val="120000"/>
              </a:lnSpc>
            </a:pPr>
            <a:r>
              <a:rPr lang="fr-CA" sz="2000" dirty="0"/>
              <a:t>Il existe plusieurs approches :</a:t>
            </a:r>
          </a:p>
          <a:p>
            <a:pPr lvl="2">
              <a:lnSpc>
                <a:spcPct val="120000"/>
              </a:lnSpc>
            </a:pPr>
            <a:r>
              <a:rPr lang="fr-CA" sz="1800" dirty="0"/>
              <a:t>Restructurer l’action pour qu’elle apparaisse comme le champ d’une ressource. Cela fonctionne si l’action ne prend pas de paramètres</a:t>
            </a:r>
          </a:p>
          <a:p>
            <a:pPr lvl="2">
              <a:lnSpc>
                <a:spcPct val="120000"/>
              </a:lnSpc>
            </a:pPr>
            <a:r>
              <a:rPr lang="fr-CA" sz="1800" dirty="0"/>
              <a:t>Par exemple, une action d’activation peut être mappée sur un champ booléen </a:t>
            </a:r>
            <a:r>
              <a:rPr lang="fr-CA" sz="1800" i="1" dirty="0"/>
              <a:t>activé</a:t>
            </a:r>
            <a:r>
              <a:rPr lang="fr-CA" sz="1800" dirty="0"/>
              <a:t> et mise à jour via un PATCH vers la ressource</a:t>
            </a:r>
          </a:p>
          <a:p>
            <a:pPr lvl="2">
              <a:lnSpc>
                <a:spcPct val="120000"/>
              </a:lnSpc>
            </a:pPr>
            <a:r>
              <a:rPr lang="fr-CA" sz="1800" dirty="0"/>
              <a:t>Traitez-la comme une sous ressource avec des principes RESTful. Par exemple, l’API de GitHub vous permet d’étoiler un </a:t>
            </a:r>
            <a:r>
              <a:rPr lang="fr-CA" sz="1800" dirty="0" err="1"/>
              <a:t>gist</a:t>
            </a:r>
            <a:r>
              <a:rPr lang="fr-CA" sz="1800" dirty="0"/>
              <a:t> avec </a:t>
            </a:r>
            <a:r>
              <a:rPr lang="fr-CA" sz="1800" i="1" dirty="0"/>
              <a:t>PUT /</a:t>
            </a:r>
            <a:r>
              <a:rPr lang="fr-CA" sz="1800" i="1" dirty="0" err="1"/>
              <a:t>gists</a:t>
            </a:r>
            <a:r>
              <a:rPr lang="fr-CA" sz="1800" i="1" dirty="0"/>
              <a:t>/:id/star </a:t>
            </a:r>
            <a:r>
              <a:rPr lang="fr-CA" sz="1800" dirty="0"/>
              <a:t>et d’enlever l’étoile avec </a:t>
            </a:r>
            <a:r>
              <a:rPr lang="fr-CA" sz="1800" i="1" dirty="0"/>
              <a:t>DELETE /</a:t>
            </a:r>
            <a:r>
              <a:rPr lang="fr-CA" sz="1800" i="1" dirty="0" err="1"/>
              <a:t>gists</a:t>
            </a:r>
            <a:r>
              <a:rPr lang="fr-CA" sz="1800" i="1" dirty="0"/>
              <a:t>/:id/star</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20A3D5B2-B459-554B-B8CE-ACA938521185}"/>
              </a:ext>
            </a:extLst>
          </p:cNvPr>
          <p:cNvSpPr>
            <a:spLocks noGrp="1"/>
          </p:cNvSpPr>
          <p:nvPr>
            <p:ph type="title"/>
            <p:custDataLst>
              <p:tags r:id="rId3"/>
            </p:custDataLst>
          </p:nvPr>
        </p:nvSpPr>
        <p:spPr/>
        <p:txBody>
          <a:bodyPr>
            <a:normAutofit fontScale="90000"/>
          </a:bodyPr>
          <a:lstStyle/>
          <a:p>
            <a:r>
              <a:rPr lang="fr-CA" sz="4400" dirty="0"/>
              <a:t>Meilleures pratiques pour la conception des API </a:t>
            </a:r>
            <a:r>
              <a:rPr lang="fr-CA" sz="4400" dirty="0" err="1"/>
              <a:t>RESTFul</a:t>
            </a:r>
            <a:endParaRPr lang="fr-CA" dirty="0"/>
          </a:p>
        </p:txBody>
      </p:sp>
      <p:sp>
        <p:nvSpPr>
          <p:cNvPr id="2" name="Espace réservé du numéro de diapositive 4">
            <a:extLst>
              <a:ext uri="{FF2B5EF4-FFF2-40B4-BE49-F238E27FC236}">
                <a16:creationId xmlns:a16="http://schemas.microsoft.com/office/drawing/2014/main" id="{DC8163B3-C441-AFC0-F517-3FCD8BAC5671}"/>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100</a:t>
            </a:fld>
            <a:endParaRPr lang="en-US" altLang="en-US" dirty="0"/>
          </a:p>
        </p:txBody>
      </p:sp>
    </p:spTree>
    <p:extLst>
      <p:ext uri="{BB962C8B-B14F-4D97-AF65-F5344CB8AC3E}">
        <p14:creationId xmlns:p14="http://schemas.microsoft.com/office/powerpoint/2010/main" val="86359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67544" y="1376772"/>
            <a:ext cx="8123383" cy="4373051"/>
          </a:xfrm>
        </p:spPr>
        <p:txBody>
          <a:bodyPr>
            <a:noAutofit/>
          </a:bodyPr>
          <a:lstStyle/>
          <a:p>
            <a:pPr lvl="2">
              <a:lnSpc>
                <a:spcPct val="120000"/>
              </a:lnSpc>
            </a:pPr>
            <a:r>
              <a:rPr lang="fr-CA" sz="1800" dirty="0"/>
              <a:t>Parfois, vous n’avez vraiment aucun moyen de mapper l’action à une structure RESTful sensible</a:t>
            </a:r>
          </a:p>
          <a:p>
            <a:pPr lvl="2">
              <a:lnSpc>
                <a:spcPct val="120000"/>
              </a:lnSpc>
            </a:pPr>
            <a:r>
              <a:rPr lang="fr-CA" sz="1800" dirty="0"/>
              <a:t>Par exemple, une recherche </a:t>
            </a:r>
            <a:r>
              <a:rPr lang="fr-CA" sz="1800" dirty="0" err="1"/>
              <a:t>multiressource</a:t>
            </a:r>
            <a:r>
              <a:rPr lang="fr-CA" sz="1800" dirty="0"/>
              <a:t> n’a pas vraiment de sens pour être appliquée au point de terminaison d’une ressource spécifique</a:t>
            </a:r>
          </a:p>
          <a:p>
            <a:pPr lvl="2">
              <a:lnSpc>
                <a:spcPct val="120000"/>
              </a:lnSpc>
            </a:pPr>
            <a:r>
              <a:rPr lang="fr-CA" sz="1800" dirty="0"/>
              <a:t>Dans ce cas</a:t>
            </a:r>
            <a:r>
              <a:rPr lang="fr-CA" sz="1800" i="1" dirty="0"/>
              <a:t>, /</a:t>
            </a:r>
            <a:r>
              <a:rPr lang="fr-CA" sz="1800" i="1" dirty="0" err="1"/>
              <a:t>search</a:t>
            </a:r>
            <a:r>
              <a:rPr lang="fr-CA" sz="1800" i="1" dirty="0"/>
              <a:t> </a:t>
            </a:r>
            <a:r>
              <a:rPr lang="fr-CA" sz="1800" dirty="0"/>
              <a:t>aurait le plus de sens même s’il ne s’agit pas d’une ressourc</a:t>
            </a:r>
            <a:r>
              <a:rPr lang="fr-CA" sz="1600" dirty="0"/>
              <a:t>e</a:t>
            </a:r>
          </a:p>
          <a:p>
            <a:pPr>
              <a:lnSpc>
                <a:spcPct val="120000"/>
              </a:lnSpc>
            </a:pPr>
            <a:r>
              <a:rPr lang="fr-CA" sz="2000" dirty="0"/>
              <a:t>SSL tout le temps</a:t>
            </a:r>
          </a:p>
          <a:p>
            <a:pPr lvl="1">
              <a:lnSpc>
                <a:spcPct val="120000"/>
              </a:lnSpc>
            </a:pPr>
            <a:r>
              <a:rPr lang="fr-CA" sz="1800" dirty="0"/>
              <a:t>Utilisez toujours SSL</a:t>
            </a:r>
          </a:p>
          <a:p>
            <a:pPr lvl="1">
              <a:lnSpc>
                <a:spcPct val="120000"/>
              </a:lnSpc>
            </a:pPr>
            <a:r>
              <a:rPr lang="fr-CA" sz="1800" dirty="0"/>
              <a:t>Aujourd’hui, vos API Web sont accessibles depuis n’importe où sur Internet</a:t>
            </a:r>
          </a:p>
          <a:p>
            <a:pPr lvl="1">
              <a:lnSpc>
                <a:spcPct val="120000"/>
              </a:lnSpc>
            </a:pPr>
            <a:r>
              <a:rPr lang="fr-CA" sz="1800" dirty="0"/>
              <a:t>Tous ne sont pas sécurisés</a:t>
            </a:r>
          </a:p>
          <a:p>
            <a:pPr lvl="1">
              <a:lnSpc>
                <a:spcPct val="120000"/>
              </a:lnSpc>
            </a:pPr>
            <a:r>
              <a:rPr lang="fr-CA" sz="1800" dirty="0"/>
              <a:t>Beaucoup ne cryptent pas du tout les communications, ce qui permet une écoute ou une usurpation d'identité facile si les informations d’authentification sont piratées</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B3F53AB9-689C-A6CB-40E7-F7013295FD23}"/>
              </a:ext>
            </a:extLst>
          </p:cNvPr>
          <p:cNvSpPr>
            <a:spLocks noGrp="1"/>
          </p:cNvSpPr>
          <p:nvPr>
            <p:ph type="title"/>
            <p:custDataLst>
              <p:tags r:id="rId3"/>
            </p:custDataLst>
          </p:nvPr>
        </p:nvSpPr>
        <p:spPr/>
        <p:txBody>
          <a:bodyPr>
            <a:normAutofit fontScale="90000"/>
          </a:bodyPr>
          <a:lstStyle/>
          <a:p>
            <a:r>
              <a:rPr lang="fr-CA" sz="4400" dirty="0"/>
              <a:t>Meilleures pratiques pour la conception des API </a:t>
            </a:r>
            <a:r>
              <a:rPr lang="fr-CA" sz="4400" dirty="0" err="1"/>
              <a:t>RESTFul</a:t>
            </a:r>
            <a:endParaRPr lang="fr-CA" dirty="0"/>
          </a:p>
        </p:txBody>
      </p:sp>
      <p:sp>
        <p:nvSpPr>
          <p:cNvPr id="2" name="Espace réservé du numéro de diapositive 4">
            <a:extLst>
              <a:ext uri="{FF2B5EF4-FFF2-40B4-BE49-F238E27FC236}">
                <a16:creationId xmlns:a16="http://schemas.microsoft.com/office/drawing/2014/main" id="{ABD06EA9-942C-F647-018D-21E479D459C2}"/>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101</a:t>
            </a:fld>
            <a:endParaRPr lang="en-US" altLang="en-US" dirty="0"/>
          </a:p>
        </p:txBody>
      </p:sp>
    </p:spTree>
    <p:extLst>
      <p:ext uri="{BB962C8B-B14F-4D97-AF65-F5344CB8AC3E}">
        <p14:creationId xmlns:p14="http://schemas.microsoft.com/office/powerpoint/2010/main" val="296001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323528" y="1268760"/>
            <a:ext cx="8123383" cy="5661248"/>
          </a:xfrm>
        </p:spPr>
        <p:txBody>
          <a:bodyPr>
            <a:noAutofit/>
          </a:bodyPr>
          <a:lstStyle/>
          <a:p>
            <a:pPr lvl="1">
              <a:lnSpc>
                <a:spcPct val="120000"/>
              </a:lnSpc>
            </a:pPr>
            <a:r>
              <a:rPr lang="fr-CA" sz="2000" dirty="0"/>
              <a:t>Un autre avantage de toujours utiliser SSL est que les communications cryptées garanties simplifient les efforts d’authentification</a:t>
            </a:r>
          </a:p>
          <a:p>
            <a:pPr lvl="2">
              <a:lnSpc>
                <a:spcPct val="120000"/>
              </a:lnSpc>
            </a:pPr>
            <a:r>
              <a:rPr lang="fr-CA" sz="1800" dirty="0"/>
              <a:t>Vous pouvez vous en tirer avec de simples jetons d’accès au lieu d'avoir à signer chaque demande d’API</a:t>
            </a:r>
          </a:p>
          <a:p>
            <a:pPr>
              <a:lnSpc>
                <a:spcPct val="120000"/>
              </a:lnSpc>
            </a:pPr>
            <a:r>
              <a:rPr lang="fr-CA" sz="2400" dirty="0"/>
              <a:t>Documentation</a:t>
            </a:r>
          </a:p>
          <a:p>
            <a:pPr lvl="1">
              <a:lnSpc>
                <a:spcPct val="120000"/>
              </a:lnSpc>
            </a:pPr>
            <a:r>
              <a:rPr lang="fr-CA" sz="2000" dirty="0"/>
              <a:t>Une API est aussi bonne que sa documentation</a:t>
            </a:r>
          </a:p>
          <a:p>
            <a:pPr lvl="1">
              <a:lnSpc>
                <a:spcPct val="120000"/>
              </a:lnSpc>
            </a:pPr>
            <a:r>
              <a:rPr lang="fr-CA" sz="2000" dirty="0"/>
              <a:t>Les documents doivent être faciles à trouver et accessibles au public</a:t>
            </a:r>
          </a:p>
          <a:p>
            <a:pPr lvl="1">
              <a:lnSpc>
                <a:spcPct val="120000"/>
              </a:lnSpc>
            </a:pPr>
            <a:r>
              <a:rPr lang="fr-CA" sz="2000" dirty="0"/>
              <a:t>Les documents doivent montrer des exemples de cycles complets de demande/réponse</a:t>
            </a:r>
          </a:p>
          <a:p>
            <a:pPr lvl="1">
              <a:lnSpc>
                <a:spcPct val="120000"/>
              </a:lnSpc>
            </a:pPr>
            <a:r>
              <a:rPr lang="fr-CA" sz="2000" dirty="0"/>
              <a:t>Une fois que vous avez publié une API publique, vous vous êtes engagé à ne rien casser sans préavis</a:t>
            </a:r>
          </a:p>
          <a:p>
            <a:pPr lvl="1">
              <a:lnSpc>
                <a:spcPct val="120000"/>
              </a:lnSpc>
            </a:pPr>
            <a:r>
              <a:rPr lang="fr-CA" sz="2000" dirty="0"/>
              <a:t>La documentation doit inclure tous les calendriers d’obsolescence et les détails concernant les mises à jour d’API visibles de l’extérieur</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CF2F0BC6-5D44-18E6-B3D6-C0D6CB97B889}"/>
              </a:ext>
            </a:extLst>
          </p:cNvPr>
          <p:cNvSpPr>
            <a:spLocks noGrp="1"/>
          </p:cNvSpPr>
          <p:nvPr>
            <p:ph type="title"/>
            <p:custDataLst>
              <p:tags r:id="rId3"/>
            </p:custDataLst>
          </p:nvPr>
        </p:nvSpPr>
        <p:spPr/>
        <p:txBody>
          <a:bodyPr>
            <a:normAutofit fontScale="90000"/>
          </a:bodyPr>
          <a:lstStyle/>
          <a:p>
            <a:r>
              <a:rPr lang="fr-CA" sz="4400" dirty="0"/>
              <a:t>Meilleures pratiques pour la conception des API </a:t>
            </a:r>
            <a:r>
              <a:rPr lang="fr-CA" sz="4400" dirty="0" err="1"/>
              <a:t>RESTFul</a:t>
            </a:r>
            <a:endParaRPr lang="fr-CA" dirty="0"/>
          </a:p>
        </p:txBody>
      </p:sp>
      <p:sp>
        <p:nvSpPr>
          <p:cNvPr id="2" name="Espace réservé du numéro de diapositive 4">
            <a:extLst>
              <a:ext uri="{FF2B5EF4-FFF2-40B4-BE49-F238E27FC236}">
                <a16:creationId xmlns:a16="http://schemas.microsoft.com/office/drawing/2014/main" id="{5BA9F8D7-7D07-DBA4-23BC-A40C67EDFC11}"/>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102</a:t>
            </a:fld>
            <a:endParaRPr lang="en-US" altLang="en-US" dirty="0"/>
          </a:p>
        </p:txBody>
      </p:sp>
    </p:spTree>
    <p:extLst>
      <p:ext uri="{BB962C8B-B14F-4D97-AF65-F5344CB8AC3E}">
        <p14:creationId xmlns:p14="http://schemas.microsoft.com/office/powerpoint/2010/main" val="257069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67544" y="1592796"/>
            <a:ext cx="8123383" cy="4373051"/>
          </a:xfrm>
        </p:spPr>
        <p:txBody>
          <a:bodyPr>
            <a:noAutofit/>
          </a:bodyPr>
          <a:lstStyle/>
          <a:p>
            <a:pPr>
              <a:lnSpc>
                <a:spcPct val="120000"/>
              </a:lnSpc>
            </a:pPr>
            <a:r>
              <a:rPr lang="fr-CA" sz="2400" dirty="0"/>
              <a:t>Filtrage, tri et recherche des résultats</a:t>
            </a:r>
          </a:p>
          <a:p>
            <a:pPr lvl="1">
              <a:lnSpc>
                <a:spcPct val="120000"/>
              </a:lnSpc>
            </a:pPr>
            <a:r>
              <a:rPr lang="fr-CA" sz="2000" dirty="0"/>
              <a:t>Il est préférable de garder les URL des ressources de base aussi légères que possible</a:t>
            </a:r>
          </a:p>
          <a:p>
            <a:pPr lvl="1">
              <a:lnSpc>
                <a:spcPct val="120000"/>
              </a:lnSpc>
            </a:pPr>
            <a:r>
              <a:rPr lang="fr-CA" sz="2000" dirty="0"/>
              <a:t>Les filtres de résultats complexes, les exigences de tri et la recherche avancée (lorsqu’ils sont limités à un seul type de ressource) peuvent tous être facilement mis en œuvre en tant que paramètres de requête au-dessus de l'URL de base</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1F77BDC4-7B1B-F4DA-51AE-F741166FDBEE}"/>
              </a:ext>
            </a:extLst>
          </p:cNvPr>
          <p:cNvSpPr>
            <a:spLocks noGrp="1"/>
          </p:cNvSpPr>
          <p:nvPr>
            <p:ph type="title"/>
            <p:custDataLst>
              <p:tags r:id="rId3"/>
            </p:custDataLst>
          </p:nvPr>
        </p:nvSpPr>
        <p:spPr/>
        <p:txBody>
          <a:bodyPr>
            <a:normAutofit fontScale="90000"/>
          </a:bodyPr>
          <a:lstStyle/>
          <a:p>
            <a:r>
              <a:rPr lang="fr-CA" sz="4400" dirty="0"/>
              <a:t>Meilleures pratiques pour la conception des API </a:t>
            </a:r>
            <a:r>
              <a:rPr lang="fr-CA" sz="4400" dirty="0" err="1"/>
              <a:t>RESTFul</a:t>
            </a:r>
            <a:endParaRPr lang="fr-CA" dirty="0"/>
          </a:p>
        </p:txBody>
      </p:sp>
      <p:sp>
        <p:nvSpPr>
          <p:cNvPr id="2" name="Espace réservé du numéro de diapositive 4">
            <a:extLst>
              <a:ext uri="{FF2B5EF4-FFF2-40B4-BE49-F238E27FC236}">
                <a16:creationId xmlns:a16="http://schemas.microsoft.com/office/drawing/2014/main" id="{966F4CF8-FA67-64A3-9905-30720AB535F3}"/>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103</a:t>
            </a:fld>
            <a:endParaRPr lang="en-US" altLang="en-US" dirty="0"/>
          </a:p>
        </p:txBody>
      </p:sp>
    </p:spTree>
    <p:extLst>
      <p:ext uri="{BB962C8B-B14F-4D97-AF65-F5344CB8AC3E}">
        <p14:creationId xmlns:p14="http://schemas.microsoft.com/office/powerpoint/2010/main" val="43200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395536" y="1628800"/>
            <a:ext cx="8123383" cy="4373051"/>
          </a:xfrm>
        </p:spPr>
        <p:txBody>
          <a:bodyPr>
            <a:noAutofit/>
          </a:bodyPr>
          <a:lstStyle/>
          <a:p>
            <a:pPr lvl="1">
              <a:lnSpc>
                <a:spcPct val="120000"/>
              </a:lnSpc>
            </a:pPr>
            <a:r>
              <a:rPr lang="fr-CA" sz="2400" dirty="0"/>
              <a:t>Filtrage</a:t>
            </a:r>
          </a:p>
          <a:p>
            <a:pPr lvl="2">
              <a:lnSpc>
                <a:spcPct val="120000"/>
              </a:lnSpc>
            </a:pPr>
            <a:r>
              <a:rPr lang="fr-CA" sz="2000" dirty="0"/>
              <a:t>Utilisez un paramètre de requête unique pour chaque champ qui implémente le filtrage</a:t>
            </a:r>
          </a:p>
          <a:p>
            <a:pPr lvl="2">
              <a:lnSpc>
                <a:spcPct val="120000"/>
              </a:lnSpc>
            </a:pPr>
            <a:r>
              <a:rPr lang="fr-CA" sz="2000" dirty="0"/>
              <a:t>Ex.: lorsque vous demandez une liste de tickets à partir du point de terminaison /tickets , vous souhaiterez peut-être les limiter à ceux qui sont à l’état ouvert</a:t>
            </a:r>
          </a:p>
          <a:p>
            <a:pPr lvl="2">
              <a:lnSpc>
                <a:spcPct val="120000"/>
              </a:lnSpc>
            </a:pPr>
            <a:r>
              <a:rPr lang="fr-CA" sz="2000" dirty="0"/>
              <a:t>Cela pourrait être accompli avec une requête comme </a:t>
            </a:r>
            <a:r>
              <a:rPr lang="fr-CA" sz="2000" i="1" dirty="0"/>
              <a:t>GET /</a:t>
            </a:r>
            <a:r>
              <a:rPr lang="fr-CA" sz="2000" i="1" dirty="0" err="1"/>
              <a:t>tickets?state</a:t>
            </a:r>
            <a:r>
              <a:rPr lang="fr-CA" sz="2000" i="1" dirty="0"/>
              <a:t>=open </a:t>
            </a:r>
          </a:p>
          <a:p>
            <a:pPr lvl="2">
              <a:lnSpc>
                <a:spcPct val="120000"/>
              </a:lnSpc>
            </a:pPr>
            <a:r>
              <a:rPr lang="fr-CA" sz="2000" dirty="0"/>
              <a:t>Ici, </a:t>
            </a:r>
            <a:r>
              <a:rPr lang="fr-CA" sz="2000" i="1" dirty="0"/>
              <a:t>state</a:t>
            </a:r>
            <a:r>
              <a:rPr lang="fr-CA" sz="2000" dirty="0"/>
              <a:t> est un paramètre de requête qui implémente un filtre</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A4E9B2AB-AA07-D59C-3787-BECDCD109547}"/>
              </a:ext>
            </a:extLst>
          </p:cNvPr>
          <p:cNvSpPr>
            <a:spLocks noGrp="1"/>
          </p:cNvSpPr>
          <p:nvPr>
            <p:ph type="title"/>
            <p:custDataLst>
              <p:tags r:id="rId3"/>
            </p:custDataLst>
          </p:nvPr>
        </p:nvSpPr>
        <p:spPr/>
        <p:txBody>
          <a:bodyPr>
            <a:normAutofit fontScale="90000"/>
          </a:bodyPr>
          <a:lstStyle/>
          <a:p>
            <a:r>
              <a:rPr lang="fr-CA" sz="4400" dirty="0"/>
              <a:t>Meilleures pratiques pour la conception des API </a:t>
            </a:r>
            <a:r>
              <a:rPr lang="fr-CA" sz="4400" dirty="0" err="1"/>
              <a:t>RESTFul</a:t>
            </a:r>
            <a:endParaRPr lang="fr-CA" dirty="0"/>
          </a:p>
        </p:txBody>
      </p:sp>
      <p:sp>
        <p:nvSpPr>
          <p:cNvPr id="2" name="Espace réservé du numéro de diapositive 4">
            <a:extLst>
              <a:ext uri="{FF2B5EF4-FFF2-40B4-BE49-F238E27FC236}">
                <a16:creationId xmlns:a16="http://schemas.microsoft.com/office/drawing/2014/main" id="{5A74509A-8067-C042-C616-A9772BCC3385}"/>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104</a:t>
            </a:fld>
            <a:endParaRPr lang="en-US" altLang="en-US" dirty="0"/>
          </a:p>
        </p:txBody>
      </p:sp>
    </p:spTree>
    <p:extLst>
      <p:ext uri="{BB962C8B-B14F-4D97-AF65-F5344CB8AC3E}">
        <p14:creationId xmlns:p14="http://schemas.microsoft.com/office/powerpoint/2010/main" val="266293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395536" y="1628800"/>
            <a:ext cx="8123383" cy="4373051"/>
          </a:xfrm>
        </p:spPr>
        <p:txBody>
          <a:bodyPr>
            <a:noAutofit/>
          </a:bodyPr>
          <a:lstStyle/>
          <a:p>
            <a:pPr lvl="1">
              <a:lnSpc>
                <a:spcPct val="120000"/>
              </a:lnSpc>
            </a:pPr>
            <a:r>
              <a:rPr lang="fr-CA" sz="2400" dirty="0"/>
              <a:t>Tri</a:t>
            </a:r>
          </a:p>
          <a:p>
            <a:pPr lvl="2">
              <a:lnSpc>
                <a:spcPct val="120000"/>
              </a:lnSpc>
            </a:pPr>
            <a:r>
              <a:rPr lang="fr-CA" sz="2000" dirty="0"/>
              <a:t>Similaire au filtrage, un tri par paramètre générique peut être utilisé pour décrire les règles de tri</a:t>
            </a:r>
          </a:p>
          <a:p>
            <a:pPr lvl="2">
              <a:lnSpc>
                <a:spcPct val="120000"/>
              </a:lnSpc>
            </a:pPr>
            <a:r>
              <a:rPr lang="fr-CA" sz="2000" dirty="0"/>
              <a:t>Répondez aux exigences de tri complexes en laissant le paramètre de tri prendre en compte une liste de champs séparés par des virgules</a:t>
            </a:r>
          </a:p>
          <a:p>
            <a:pPr lvl="2">
              <a:lnSpc>
                <a:spcPct val="120000"/>
              </a:lnSpc>
            </a:pPr>
            <a:r>
              <a:rPr lang="fr-CA" sz="2000" dirty="0"/>
              <a:t>Ex.:</a:t>
            </a:r>
          </a:p>
          <a:p>
            <a:pPr lvl="3">
              <a:lnSpc>
                <a:spcPct val="120000"/>
              </a:lnSpc>
            </a:pPr>
            <a:r>
              <a:rPr lang="fr-CA" sz="1800" dirty="0"/>
              <a:t>GET /</a:t>
            </a:r>
            <a:r>
              <a:rPr lang="fr-CA" sz="1800" dirty="0" err="1"/>
              <a:t>tickets?sort</a:t>
            </a:r>
            <a:r>
              <a:rPr lang="fr-CA" sz="1800" dirty="0"/>
              <a:t>=-</a:t>
            </a:r>
            <a:r>
              <a:rPr lang="fr-CA" sz="1800" dirty="0" err="1"/>
              <a:t>priority</a:t>
            </a:r>
            <a:r>
              <a:rPr lang="fr-CA" sz="1800" dirty="0"/>
              <a:t> - Récupère une liste de tickets par ordre décroissant de priorité</a:t>
            </a:r>
          </a:p>
          <a:p>
            <a:pPr lvl="3">
              <a:lnSpc>
                <a:spcPct val="120000"/>
              </a:lnSpc>
            </a:pPr>
            <a:r>
              <a:rPr lang="fr-CA" sz="1800" dirty="0"/>
              <a:t>GET /</a:t>
            </a:r>
            <a:r>
              <a:rPr lang="fr-CA" sz="1800" dirty="0" err="1"/>
              <a:t>tickets?sort</a:t>
            </a:r>
            <a:r>
              <a:rPr lang="fr-CA" sz="1800" dirty="0"/>
              <a:t>=-</a:t>
            </a:r>
            <a:r>
              <a:rPr lang="fr-CA" sz="1800" dirty="0" err="1"/>
              <a:t>priority,created_at</a:t>
            </a:r>
            <a:r>
              <a:rPr lang="fr-CA" sz="1800" dirty="0"/>
              <a:t> - Récupère une liste de tickets par ordre décroissant de priorité</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BD88C17D-00C4-1ABD-E627-141E6F29A638}"/>
              </a:ext>
            </a:extLst>
          </p:cNvPr>
          <p:cNvSpPr>
            <a:spLocks noGrp="1"/>
          </p:cNvSpPr>
          <p:nvPr>
            <p:ph type="title"/>
            <p:custDataLst>
              <p:tags r:id="rId3"/>
            </p:custDataLst>
          </p:nvPr>
        </p:nvSpPr>
        <p:spPr/>
        <p:txBody>
          <a:bodyPr>
            <a:normAutofit fontScale="90000"/>
          </a:bodyPr>
          <a:lstStyle/>
          <a:p>
            <a:r>
              <a:rPr lang="fr-CA" sz="4400" dirty="0"/>
              <a:t>Meilleures pratiques pour la conception des API </a:t>
            </a:r>
            <a:r>
              <a:rPr lang="fr-CA" sz="4400" dirty="0" err="1"/>
              <a:t>RESTFul</a:t>
            </a:r>
            <a:endParaRPr lang="fr-CA" dirty="0"/>
          </a:p>
        </p:txBody>
      </p:sp>
      <p:sp>
        <p:nvSpPr>
          <p:cNvPr id="2" name="Espace réservé du numéro de diapositive 4">
            <a:extLst>
              <a:ext uri="{FF2B5EF4-FFF2-40B4-BE49-F238E27FC236}">
                <a16:creationId xmlns:a16="http://schemas.microsoft.com/office/drawing/2014/main" id="{D1696B55-5639-555E-2BC1-3439A5606498}"/>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105</a:t>
            </a:fld>
            <a:endParaRPr lang="en-US" altLang="en-US" dirty="0"/>
          </a:p>
        </p:txBody>
      </p:sp>
    </p:spTree>
    <p:extLst>
      <p:ext uri="{BB962C8B-B14F-4D97-AF65-F5344CB8AC3E}">
        <p14:creationId xmlns:p14="http://schemas.microsoft.com/office/powerpoint/2010/main" val="271478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31540" y="1412776"/>
            <a:ext cx="8123383" cy="5076564"/>
          </a:xfrm>
        </p:spPr>
        <p:txBody>
          <a:bodyPr>
            <a:noAutofit/>
          </a:bodyPr>
          <a:lstStyle/>
          <a:p>
            <a:pPr lvl="1">
              <a:lnSpc>
                <a:spcPct val="120000"/>
              </a:lnSpc>
            </a:pPr>
            <a:r>
              <a:rPr lang="fr-CA" sz="2000" dirty="0"/>
              <a:t>Recherche</a:t>
            </a:r>
          </a:p>
          <a:p>
            <a:pPr lvl="2">
              <a:lnSpc>
                <a:spcPct val="120000"/>
              </a:lnSpc>
            </a:pPr>
            <a:r>
              <a:rPr lang="fr-CA" sz="1800" dirty="0"/>
              <a:t>Parfois, les filtres de base ne suffisent pas et vous avez besoin de la puissance de la recherche en texte intégral</a:t>
            </a:r>
          </a:p>
          <a:p>
            <a:pPr lvl="2">
              <a:lnSpc>
                <a:spcPct val="120000"/>
              </a:lnSpc>
            </a:pPr>
            <a:r>
              <a:rPr lang="fr-CA" sz="1800" dirty="0"/>
              <a:t>Lorsque la recherche en texte intégral est utilisée comme mécanisme de récupération d’instances de ressource pour un type spécifique de ressource, elle peut être exposée sur l’API en tant que paramètre de requête sur le point de terminaison de la ressource</a:t>
            </a:r>
          </a:p>
          <a:p>
            <a:pPr>
              <a:lnSpc>
                <a:spcPct val="120000"/>
              </a:lnSpc>
            </a:pPr>
            <a:r>
              <a:rPr lang="fr-CA" sz="2400" dirty="0"/>
              <a:t>Alias ​​pour les requêtes courantes</a:t>
            </a:r>
          </a:p>
          <a:p>
            <a:pPr lvl="1">
              <a:lnSpc>
                <a:spcPct val="120000"/>
              </a:lnSpc>
            </a:pPr>
            <a:r>
              <a:rPr lang="fr-CA" sz="2000" dirty="0"/>
              <a:t>Pour rendre l’expérience de l’API plus agréable pour le consommateur moyen, envisagez de regrouper des ensembles de conditions dans des chemins RESTful facilement accessibles</a:t>
            </a:r>
          </a:p>
          <a:p>
            <a:pPr lvl="1">
              <a:lnSpc>
                <a:spcPct val="120000"/>
              </a:lnSpc>
            </a:pPr>
            <a:r>
              <a:rPr lang="fr-CA" sz="2000" dirty="0"/>
              <a:t>EX: la requête de billets récemment fermée pourrait être regroupée sous la forme </a:t>
            </a:r>
            <a:r>
              <a:rPr lang="fr-CA" sz="2000" i="1" dirty="0"/>
              <a:t>GET /tickets/</a:t>
            </a:r>
            <a:r>
              <a:rPr lang="fr-CA" sz="2000" i="1" dirty="0" err="1"/>
              <a:t>recently_closed</a:t>
            </a:r>
            <a:endParaRPr lang="fr-CA" sz="2000" i="1" dirty="0"/>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CF81A8E6-C13E-B568-4A68-37246E031CE7}"/>
              </a:ext>
            </a:extLst>
          </p:cNvPr>
          <p:cNvSpPr>
            <a:spLocks noGrp="1"/>
          </p:cNvSpPr>
          <p:nvPr>
            <p:ph type="title"/>
            <p:custDataLst>
              <p:tags r:id="rId3"/>
            </p:custDataLst>
          </p:nvPr>
        </p:nvSpPr>
        <p:spPr/>
        <p:txBody>
          <a:bodyPr>
            <a:normAutofit fontScale="90000"/>
          </a:bodyPr>
          <a:lstStyle/>
          <a:p>
            <a:r>
              <a:rPr lang="fr-CA" sz="4400" dirty="0"/>
              <a:t>Meilleures pratiques pour la conception des API </a:t>
            </a:r>
            <a:r>
              <a:rPr lang="fr-CA" sz="4400" dirty="0" err="1"/>
              <a:t>RESTFul</a:t>
            </a:r>
            <a:endParaRPr lang="fr-CA" dirty="0"/>
          </a:p>
        </p:txBody>
      </p:sp>
      <p:sp>
        <p:nvSpPr>
          <p:cNvPr id="2" name="Espace réservé du numéro de diapositive 4">
            <a:extLst>
              <a:ext uri="{FF2B5EF4-FFF2-40B4-BE49-F238E27FC236}">
                <a16:creationId xmlns:a16="http://schemas.microsoft.com/office/drawing/2014/main" id="{1FD9FC28-8CDD-37D8-CF86-2F7BA4CFAAFF}"/>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106</a:t>
            </a:fld>
            <a:endParaRPr lang="en-US" altLang="en-US" dirty="0"/>
          </a:p>
        </p:txBody>
      </p:sp>
    </p:spTree>
    <p:extLst>
      <p:ext uri="{BB962C8B-B14F-4D97-AF65-F5344CB8AC3E}">
        <p14:creationId xmlns:p14="http://schemas.microsoft.com/office/powerpoint/2010/main" val="70563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395536" y="1556792"/>
            <a:ext cx="8123383" cy="4896544"/>
          </a:xfrm>
        </p:spPr>
        <p:txBody>
          <a:bodyPr>
            <a:noAutofit/>
          </a:bodyPr>
          <a:lstStyle/>
          <a:p>
            <a:pPr>
              <a:lnSpc>
                <a:spcPct val="120000"/>
              </a:lnSpc>
            </a:pPr>
            <a:r>
              <a:rPr lang="fr-CA" sz="2400" dirty="0"/>
              <a:t>Limitation des champs renvoyés par l’API</a:t>
            </a:r>
          </a:p>
          <a:p>
            <a:pPr lvl="1">
              <a:lnSpc>
                <a:spcPct val="120000"/>
              </a:lnSpc>
            </a:pPr>
            <a:r>
              <a:rPr lang="fr-CA" sz="2000" dirty="0"/>
              <a:t>Le consommateur d’API n’a pas toujours besoin de la représentation complète d’une ressource</a:t>
            </a:r>
          </a:p>
          <a:p>
            <a:pPr lvl="1">
              <a:lnSpc>
                <a:spcPct val="120000"/>
              </a:lnSpc>
            </a:pPr>
            <a:r>
              <a:rPr lang="fr-CA" sz="2000" dirty="0"/>
              <a:t>La possibilité de sélectionner et de choisir les champs renvoyés permet au consommateur d’API de minimiser le trafic réseau et d’accélérer sa propre utilisation de l’API</a:t>
            </a:r>
          </a:p>
          <a:p>
            <a:pPr lvl="1">
              <a:lnSpc>
                <a:spcPct val="120000"/>
              </a:lnSpc>
            </a:pPr>
            <a:r>
              <a:rPr lang="fr-CA" sz="2000" dirty="0"/>
              <a:t>Utiliser un paramètre de requête de champs qui prend une liste de champs séparés par des virgules à inclure</a:t>
            </a:r>
          </a:p>
          <a:p>
            <a:pPr lvl="1">
              <a:lnSpc>
                <a:spcPct val="120000"/>
              </a:lnSpc>
            </a:pPr>
            <a:r>
              <a:rPr lang="fr-CA" sz="2000" dirty="0"/>
              <a:t>Ex.: la requête suivante récupèrerait juste assez d’informations pour afficher une liste triée des tickets ouverts :</a:t>
            </a:r>
          </a:p>
          <a:p>
            <a:pPr marL="704088" lvl="2" indent="0">
              <a:lnSpc>
                <a:spcPct val="120000"/>
              </a:lnSpc>
              <a:buNone/>
            </a:pPr>
            <a:r>
              <a:rPr lang="fr-CA" sz="2000" i="1" dirty="0"/>
              <a:t>GET /</a:t>
            </a:r>
            <a:r>
              <a:rPr lang="fr-CA" sz="2000" i="1" dirty="0" err="1"/>
              <a:t>tickets?fields</a:t>
            </a:r>
            <a:r>
              <a:rPr lang="fr-CA" sz="2000" i="1" dirty="0"/>
              <a:t>=</a:t>
            </a:r>
            <a:r>
              <a:rPr lang="fr-CA" sz="2000" i="1" dirty="0" err="1"/>
              <a:t>id,subject,updated_at&amp;state</a:t>
            </a:r>
            <a:r>
              <a:rPr lang="fr-CA" sz="2000" i="1" dirty="0"/>
              <a:t>=</a:t>
            </a:r>
            <a:r>
              <a:rPr lang="fr-CA" sz="2000" i="1" dirty="0" err="1"/>
              <a:t>open&amp;sort</a:t>
            </a:r>
            <a:r>
              <a:rPr lang="fr-CA" sz="2000" i="1" dirty="0"/>
              <a:t>=-</a:t>
            </a:r>
            <a:r>
              <a:rPr lang="fr-CA" sz="2000" i="1" dirty="0" err="1"/>
              <a:t>updated_at</a:t>
            </a:r>
            <a:endParaRPr lang="fr-CA" sz="2000" i="1" dirty="0"/>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C372FAFC-730A-B540-C96B-895695636054}"/>
              </a:ext>
            </a:extLst>
          </p:cNvPr>
          <p:cNvSpPr>
            <a:spLocks noGrp="1"/>
          </p:cNvSpPr>
          <p:nvPr>
            <p:ph type="title"/>
            <p:custDataLst>
              <p:tags r:id="rId3"/>
            </p:custDataLst>
          </p:nvPr>
        </p:nvSpPr>
        <p:spPr/>
        <p:txBody>
          <a:bodyPr>
            <a:normAutofit fontScale="90000"/>
          </a:bodyPr>
          <a:lstStyle/>
          <a:p>
            <a:r>
              <a:rPr lang="fr-CA" sz="4400" dirty="0"/>
              <a:t>Meilleures pratiques pour la conception des API </a:t>
            </a:r>
            <a:r>
              <a:rPr lang="fr-CA" sz="4400" dirty="0" err="1"/>
              <a:t>RESTFul</a:t>
            </a:r>
            <a:endParaRPr lang="fr-CA" dirty="0"/>
          </a:p>
        </p:txBody>
      </p:sp>
      <p:sp>
        <p:nvSpPr>
          <p:cNvPr id="2" name="Espace réservé du numéro de diapositive 4">
            <a:extLst>
              <a:ext uri="{FF2B5EF4-FFF2-40B4-BE49-F238E27FC236}">
                <a16:creationId xmlns:a16="http://schemas.microsoft.com/office/drawing/2014/main" id="{637481E1-6E84-1FD4-F06D-EF18969A7EA2}"/>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107</a:t>
            </a:fld>
            <a:endParaRPr lang="en-US" altLang="en-US" dirty="0"/>
          </a:p>
        </p:txBody>
      </p:sp>
    </p:spTree>
    <p:extLst>
      <p:ext uri="{BB962C8B-B14F-4D97-AF65-F5344CB8AC3E}">
        <p14:creationId xmlns:p14="http://schemas.microsoft.com/office/powerpoint/2010/main" val="400064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395536" y="1520788"/>
            <a:ext cx="8123383" cy="5076564"/>
          </a:xfrm>
        </p:spPr>
        <p:txBody>
          <a:bodyPr>
            <a:noAutofit/>
          </a:bodyPr>
          <a:lstStyle/>
          <a:p>
            <a:pPr>
              <a:lnSpc>
                <a:spcPct val="120000"/>
              </a:lnSpc>
            </a:pPr>
            <a:r>
              <a:rPr lang="fr-CA" sz="2400" dirty="0"/>
              <a:t>Les mises à jour et la création doivent renvoyer une représentation de ressource</a:t>
            </a:r>
          </a:p>
          <a:p>
            <a:pPr lvl="1">
              <a:lnSpc>
                <a:spcPct val="120000"/>
              </a:lnSpc>
            </a:pPr>
            <a:r>
              <a:rPr lang="fr-CA" sz="2000" dirty="0"/>
              <a:t>Un appel PUT, POST ou PATCH peut apporter des modifications aux champs de la ressource sous-jacente qui ne faisaient pas partie des paramètres fournis</a:t>
            </a:r>
          </a:p>
          <a:p>
            <a:pPr lvl="1">
              <a:lnSpc>
                <a:spcPct val="120000"/>
              </a:lnSpc>
            </a:pPr>
            <a:r>
              <a:rPr lang="fr-CA" sz="2000" dirty="0"/>
              <a:t>Pour éviter qu’un consommateur d’API n’ait à accéder à nouveau à l’API pour une représentation mise à jour, demandez à l'API de renvoyer la représentation mise à jour (ou créée) dans le cadre de la réponse</a:t>
            </a:r>
          </a:p>
          <a:p>
            <a:pPr lvl="1">
              <a:lnSpc>
                <a:spcPct val="120000"/>
              </a:lnSpc>
            </a:pPr>
            <a:r>
              <a:rPr lang="fr-CA" sz="2000" dirty="0"/>
              <a:t>Dans le cas d'un POST qui a abouti à une création, utilisez un code d’état HTTP 201 et incluez un en- tête Location qui pointe vers l’URL de la nouvelle ressource</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47310248-55EB-6C55-2357-0FC5C818C7D8}"/>
              </a:ext>
            </a:extLst>
          </p:cNvPr>
          <p:cNvSpPr>
            <a:spLocks noGrp="1"/>
          </p:cNvSpPr>
          <p:nvPr>
            <p:ph type="title"/>
            <p:custDataLst>
              <p:tags r:id="rId3"/>
            </p:custDataLst>
          </p:nvPr>
        </p:nvSpPr>
        <p:spPr/>
        <p:txBody>
          <a:bodyPr>
            <a:normAutofit fontScale="90000"/>
          </a:bodyPr>
          <a:lstStyle/>
          <a:p>
            <a:r>
              <a:rPr lang="fr-CA" sz="4400" dirty="0"/>
              <a:t>Meilleures pratiques pour la conception des API </a:t>
            </a:r>
            <a:r>
              <a:rPr lang="fr-CA" sz="4400" dirty="0" err="1"/>
              <a:t>RESTFul</a:t>
            </a:r>
            <a:endParaRPr lang="fr-CA" dirty="0"/>
          </a:p>
        </p:txBody>
      </p:sp>
      <p:sp>
        <p:nvSpPr>
          <p:cNvPr id="2" name="Espace réservé du numéro de diapositive 4">
            <a:extLst>
              <a:ext uri="{FF2B5EF4-FFF2-40B4-BE49-F238E27FC236}">
                <a16:creationId xmlns:a16="http://schemas.microsoft.com/office/drawing/2014/main" id="{60F19CA2-A036-25A3-7676-EA68AECCA205}"/>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108</a:t>
            </a:fld>
            <a:endParaRPr lang="en-US" altLang="en-US" dirty="0"/>
          </a:p>
        </p:txBody>
      </p:sp>
    </p:spTree>
    <p:extLst>
      <p:ext uri="{BB962C8B-B14F-4D97-AF65-F5344CB8AC3E}">
        <p14:creationId xmlns:p14="http://schemas.microsoft.com/office/powerpoint/2010/main" val="200399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Le projet Web API</a:t>
            </a:r>
          </a:p>
        </p:txBody>
      </p:sp>
      <p:sp>
        <p:nvSpPr>
          <p:cNvPr id="3" name="Espace réservé du contenu 2"/>
          <p:cNvSpPr>
            <a:spLocks noGrp="1"/>
          </p:cNvSpPr>
          <p:nvPr>
            <p:ph idx="1"/>
            <p:custDataLst>
              <p:tags r:id="rId2"/>
            </p:custDataLst>
          </p:nvPr>
        </p:nvSpPr>
        <p:spPr>
          <a:xfrm>
            <a:off x="395536" y="1664804"/>
            <a:ext cx="7550458" cy="1532463"/>
          </a:xfrm>
        </p:spPr>
        <p:txBody>
          <a:bodyPr>
            <a:normAutofit fontScale="70000" lnSpcReduction="20000"/>
          </a:bodyPr>
          <a:lstStyle/>
          <a:p>
            <a:r>
              <a:rPr lang="fr-CA" sz="3400" dirty="0"/>
              <a:t>D’abord, ajouter un projet </a:t>
            </a:r>
            <a:r>
              <a:rPr lang="fr-CA" sz="3400" dirty="0" err="1"/>
              <a:t>ASPNet</a:t>
            </a:r>
            <a:r>
              <a:rPr lang="fr-CA" sz="3400" dirty="0"/>
              <a:t> </a:t>
            </a:r>
            <a:r>
              <a:rPr lang="fr-CA" sz="3400" dirty="0" err="1"/>
              <a:t>Core</a:t>
            </a:r>
            <a:r>
              <a:rPr lang="fr-CA" sz="3400" dirty="0"/>
              <a:t> (API.) (.Net 5) à votre solution et ajouter les dépendances aux projets </a:t>
            </a:r>
            <a:r>
              <a:rPr lang="fr-CA" sz="3400" dirty="0" err="1"/>
              <a:t>Core</a:t>
            </a:r>
            <a:r>
              <a:rPr lang="fr-CA" sz="3400" dirty="0"/>
              <a:t> et Infrastructure</a:t>
            </a:r>
          </a:p>
          <a:p>
            <a:r>
              <a:rPr lang="fr-CA" sz="3400" dirty="0"/>
              <a:t>Ajouter la dépendance au package </a:t>
            </a:r>
            <a:r>
              <a:rPr lang="fr-CA" sz="3400" dirty="0" err="1"/>
              <a:t>NuGet</a:t>
            </a:r>
            <a:r>
              <a:rPr lang="fr-CA" sz="3400" dirty="0"/>
              <a:t> </a:t>
            </a:r>
            <a:r>
              <a:rPr lang="fr-CA" sz="3400" dirty="0" err="1"/>
              <a:t>AutoMapper</a:t>
            </a:r>
            <a:r>
              <a:rPr lang="fr-CA" sz="3400" dirty="0"/>
              <a:t> </a:t>
            </a:r>
          </a:p>
          <a:p>
            <a:endParaRPr lang="fr-CA" sz="3400" dirty="0"/>
          </a:p>
          <a:p>
            <a:endParaRPr lang="fr-CA" dirty="0"/>
          </a:p>
          <a:p>
            <a:endParaRPr lang="fr-CA" dirty="0"/>
          </a:p>
          <a:p>
            <a:endParaRPr lang="fr-CA" dirty="0"/>
          </a:p>
        </p:txBody>
      </p:sp>
      <p:pic>
        <p:nvPicPr>
          <p:cNvPr id="7" name="Image 6">
            <a:extLst>
              <a:ext uri="{FF2B5EF4-FFF2-40B4-BE49-F238E27FC236}">
                <a16:creationId xmlns:a16="http://schemas.microsoft.com/office/drawing/2014/main" id="{433C0587-9A53-4396-95A3-83794F6C36C2}"/>
              </a:ext>
            </a:extLst>
          </p:cNvPr>
          <p:cNvPicPr>
            <a:picLocks noChangeAspect="1"/>
          </p:cNvPicPr>
          <p:nvPr>
            <p:custDataLst>
              <p:tags r:id="rId3"/>
            </p:custDataLst>
          </p:nvPr>
        </p:nvPicPr>
        <p:blipFill>
          <a:blip r:embed="rId6"/>
          <a:stretch>
            <a:fillRect/>
          </a:stretch>
        </p:blipFill>
        <p:spPr>
          <a:xfrm>
            <a:off x="2718972" y="3824885"/>
            <a:ext cx="3848100" cy="2609850"/>
          </a:xfrm>
          <a:prstGeom prst="rect">
            <a:avLst/>
          </a:prstGeom>
        </p:spPr>
      </p:pic>
      <p:sp>
        <p:nvSpPr>
          <p:cNvPr id="4" name="Espace réservé du numéro de diapositive 4">
            <a:extLst>
              <a:ext uri="{FF2B5EF4-FFF2-40B4-BE49-F238E27FC236}">
                <a16:creationId xmlns:a16="http://schemas.microsoft.com/office/drawing/2014/main" id="{BF18AAEB-A7FE-3209-2F81-4CA4C52A5347}"/>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109</a:t>
            </a:fld>
            <a:endParaRPr lang="en-US" altLang="en-US" dirty="0"/>
          </a:p>
        </p:txBody>
      </p:sp>
    </p:spTree>
    <p:extLst>
      <p:ext uri="{BB962C8B-B14F-4D97-AF65-F5344CB8AC3E}">
        <p14:creationId xmlns:p14="http://schemas.microsoft.com/office/powerpoint/2010/main" val="392318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Projet infrastructure</a:t>
            </a:r>
            <a:endParaRPr lang="en-US" altLang="fr-FR" dirty="0"/>
          </a:p>
        </p:txBody>
      </p:sp>
      <p:sp>
        <p:nvSpPr>
          <p:cNvPr id="4101" name="Rectangle 3"/>
          <p:cNvSpPr>
            <a:spLocks noGrp="1" noChangeArrowheads="1"/>
          </p:cNvSpPr>
          <p:nvPr>
            <p:ph idx="1"/>
            <p:custDataLst>
              <p:tags r:id="rId2"/>
            </p:custDataLst>
          </p:nvPr>
        </p:nvSpPr>
        <p:spPr>
          <a:xfrm>
            <a:off x="228600" y="1403874"/>
            <a:ext cx="8686800" cy="5121470"/>
          </a:xfrm>
        </p:spPr>
        <p:txBody>
          <a:bodyPr>
            <a:noAutofit/>
          </a:bodyPr>
          <a:lstStyle/>
          <a:p>
            <a:r>
              <a:rPr lang="fr-CA" sz="2400" dirty="0"/>
              <a:t>Insérer la classe «  </a:t>
            </a:r>
            <a:r>
              <a:rPr lang="fr-CA" sz="2400" dirty="0" err="1"/>
              <a:t>SpecificationEvaluator</a:t>
            </a:r>
            <a:r>
              <a:rPr lang="fr-CA" sz="2400" dirty="0"/>
              <a:t> »</a:t>
            </a:r>
          </a:p>
          <a:p>
            <a:pPr lvl="1"/>
            <a:r>
              <a:rPr lang="fr-CA" sz="2000" dirty="0"/>
              <a:t>La classe est fournie dans le dossier « Code de départ Clean Architecture </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11</a:t>
            </a:fld>
            <a:endParaRPr lang="en-US" altLang="en-US"/>
          </a:p>
        </p:txBody>
      </p:sp>
    </p:spTree>
    <p:extLst>
      <p:ext uri="{BB962C8B-B14F-4D97-AF65-F5344CB8AC3E}">
        <p14:creationId xmlns:p14="http://schemas.microsoft.com/office/powerpoint/2010/main" val="31767871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47964" y="1492041"/>
            <a:ext cx="7550458" cy="4871813"/>
          </a:xfrm>
        </p:spPr>
        <p:txBody>
          <a:bodyPr>
            <a:normAutofit fontScale="32500" lnSpcReduction="20000"/>
          </a:bodyPr>
          <a:lstStyle/>
          <a:p>
            <a:pPr>
              <a:lnSpc>
                <a:spcPct val="120000"/>
              </a:lnSpc>
            </a:pPr>
            <a:r>
              <a:rPr lang="fr-CA" sz="5100" dirty="0" err="1"/>
              <a:t>AutoMapper</a:t>
            </a:r>
            <a:r>
              <a:rPr lang="fr-CA" sz="5100" dirty="0"/>
              <a:t> est un mappeur objet-objet</a:t>
            </a:r>
          </a:p>
          <a:p>
            <a:pPr>
              <a:lnSpc>
                <a:spcPct val="120000"/>
              </a:lnSpc>
            </a:pPr>
            <a:r>
              <a:rPr lang="fr-CA" sz="5100" dirty="0"/>
              <a:t>Le mappage objet-objet fonctionne en transformant un objet d’entrée d’un type en un objet de sortie d’un type différent</a:t>
            </a:r>
          </a:p>
          <a:p>
            <a:pPr>
              <a:lnSpc>
                <a:spcPct val="120000"/>
              </a:lnSpc>
            </a:pPr>
            <a:r>
              <a:rPr lang="fr-CA" sz="5100" dirty="0"/>
              <a:t>Ce qui rend </a:t>
            </a:r>
            <a:r>
              <a:rPr lang="fr-CA" sz="5100" dirty="0" err="1"/>
              <a:t>AutoMapper</a:t>
            </a:r>
            <a:r>
              <a:rPr lang="fr-CA" sz="5100" dirty="0"/>
              <a:t> intéressant, c’est qu’il fournit des conventions intéressantes pour simplifier la tâche de déterminer comment mapper le type A sur le type B</a:t>
            </a:r>
          </a:p>
          <a:p>
            <a:pPr>
              <a:lnSpc>
                <a:spcPct val="120000"/>
              </a:lnSpc>
            </a:pPr>
            <a:r>
              <a:rPr lang="fr-CA" sz="5100" dirty="0"/>
              <a:t>Tant que le type B suit la convention établie d’</a:t>
            </a:r>
            <a:r>
              <a:rPr lang="fr-CA" sz="5100" dirty="0" err="1"/>
              <a:t>AutoMapper</a:t>
            </a:r>
            <a:r>
              <a:rPr lang="fr-CA" sz="5100" dirty="0"/>
              <a:t>, presque aucune configuration n’est nécessaire pour mapper deux types</a:t>
            </a:r>
          </a:p>
          <a:p>
            <a:pPr>
              <a:lnSpc>
                <a:spcPct val="120000"/>
              </a:lnSpc>
            </a:pPr>
            <a:r>
              <a:rPr lang="fr-CA" sz="5100" dirty="0"/>
              <a:t>Le mappage peut se produire à de nombreux endroits dans une application, mais principalement dans les limites entre les couches</a:t>
            </a:r>
          </a:p>
          <a:p>
            <a:pPr>
              <a:lnSpc>
                <a:spcPct val="120000"/>
              </a:lnSpc>
            </a:pPr>
            <a:r>
              <a:rPr lang="fr-CA" sz="5100" dirty="0"/>
              <a:t>Les préoccupations d’une couche entrent souvent en conflit avec les préoccupations d’une autre, de sorte que le mappage objet-objet conduit à des modèles séparés, où les préoccupations pour chaque couche peuvent affecter uniquement les types de cette couche</a:t>
            </a:r>
          </a:p>
          <a:p>
            <a:pPr>
              <a:lnSpc>
                <a:spcPct val="120000"/>
              </a:lnSpc>
            </a:pPr>
            <a:r>
              <a:rPr lang="fr-CA" sz="5100" dirty="0"/>
              <a:t>Voir exemple dans la solution </a:t>
            </a:r>
            <a:r>
              <a:rPr lang="fr-CA" sz="5100" dirty="0" err="1"/>
              <a:t>EAISolution</a:t>
            </a:r>
            <a:endParaRPr lang="fr-CA" sz="5100" dirty="0"/>
          </a:p>
          <a:p>
            <a:pPr>
              <a:lnSpc>
                <a:spcPct val="120000"/>
              </a:lnSpc>
            </a:pPr>
            <a:r>
              <a:rPr lang="fr-CA" sz="5100" dirty="0"/>
              <a:t>Pour plus d’information sur </a:t>
            </a:r>
            <a:r>
              <a:rPr lang="fr-CA" sz="5100" dirty="0" err="1"/>
              <a:t>AutoMapper</a:t>
            </a:r>
            <a:r>
              <a:rPr lang="fr-CA" sz="5100" dirty="0"/>
              <a:t>, voir https://docs.automapper.org/en/latest/Getting-started.html</a:t>
            </a:r>
          </a:p>
          <a:p>
            <a:pPr marL="109728" indent="0">
              <a:buNone/>
            </a:pPr>
            <a:endParaRPr lang="fr-CA" sz="5100" dirty="0"/>
          </a:p>
          <a:p>
            <a:endParaRPr lang="fr-CA" sz="5100" dirty="0"/>
          </a:p>
          <a:p>
            <a:endParaRPr lang="fr-CA" dirty="0"/>
          </a:p>
        </p:txBody>
      </p:sp>
      <p:sp>
        <p:nvSpPr>
          <p:cNvPr id="5" name="Titre 4">
            <a:extLst>
              <a:ext uri="{FF2B5EF4-FFF2-40B4-BE49-F238E27FC236}">
                <a16:creationId xmlns:a16="http://schemas.microsoft.com/office/drawing/2014/main" id="{B6B5660D-2775-C383-C0A4-1BF737DA790B}"/>
              </a:ext>
            </a:extLst>
          </p:cNvPr>
          <p:cNvSpPr>
            <a:spLocks noGrp="1"/>
          </p:cNvSpPr>
          <p:nvPr>
            <p:ph type="title"/>
            <p:custDataLst>
              <p:tags r:id="rId2"/>
            </p:custDataLst>
          </p:nvPr>
        </p:nvSpPr>
        <p:spPr/>
        <p:txBody>
          <a:bodyPr/>
          <a:lstStyle/>
          <a:p>
            <a:r>
              <a:rPr lang="fr-CA" dirty="0" err="1"/>
              <a:t>AutoMapper</a:t>
            </a:r>
            <a:endParaRPr lang="fr-CA" dirty="0"/>
          </a:p>
        </p:txBody>
      </p:sp>
      <p:sp>
        <p:nvSpPr>
          <p:cNvPr id="2" name="Espace réservé du numéro de diapositive 4">
            <a:extLst>
              <a:ext uri="{FF2B5EF4-FFF2-40B4-BE49-F238E27FC236}">
                <a16:creationId xmlns:a16="http://schemas.microsoft.com/office/drawing/2014/main" id="{6D551E87-CBD8-09C5-E2B5-2A2B49D0C668}"/>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110</a:t>
            </a:fld>
            <a:endParaRPr lang="en-US" altLang="en-US" dirty="0"/>
          </a:p>
        </p:txBody>
      </p:sp>
    </p:spTree>
    <p:extLst>
      <p:ext uri="{BB962C8B-B14F-4D97-AF65-F5344CB8AC3E}">
        <p14:creationId xmlns:p14="http://schemas.microsoft.com/office/powerpoint/2010/main" val="100134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262028" y="1467096"/>
            <a:ext cx="8619943" cy="4482184"/>
          </a:xfrm>
        </p:spPr>
        <p:txBody>
          <a:bodyPr rtlCol="0">
            <a:normAutofit fontScale="70000" lnSpcReduction="20000"/>
          </a:bodyPr>
          <a:lstStyle/>
          <a:p>
            <a:r>
              <a:rPr lang="fr-CA" sz="3400" dirty="0"/>
              <a:t>Le dossier </a:t>
            </a:r>
            <a:r>
              <a:rPr lang="fr-CA" sz="3400" dirty="0" err="1"/>
              <a:t>Controllers</a:t>
            </a:r>
            <a:r>
              <a:rPr lang="fr-CA" sz="3400" dirty="0"/>
              <a:t> contient les contrôleurs de la partie API de l’application</a:t>
            </a:r>
          </a:p>
          <a:p>
            <a:r>
              <a:rPr lang="fr-CA" sz="3400" dirty="0"/>
              <a:t>Ce sont des </a:t>
            </a:r>
            <a:r>
              <a:rPr lang="fr-CA" sz="3400" b="1" dirty="0"/>
              <a:t>points d’extrémités </a:t>
            </a:r>
            <a:r>
              <a:rPr lang="fr-CA" sz="3400" dirty="0"/>
              <a:t>(</a:t>
            </a:r>
            <a:r>
              <a:rPr lang="fr-CA" sz="3400" b="1" dirty="0" err="1"/>
              <a:t>endpoints</a:t>
            </a:r>
            <a:r>
              <a:rPr lang="fr-CA" sz="3400" dirty="0"/>
              <a:t>) et des routes de notre API de l’application</a:t>
            </a:r>
          </a:p>
          <a:p>
            <a:r>
              <a:rPr lang="fr-CA" sz="3400" dirty="0"/>
              <a:t>Par défaut VS donne un exemple de contrôleur </a:t>
            </a:r>
            <a:r>
              <a:rPr lang="fr-CA" sz="3400" i="1" dirty="0" err="1"/>
              <a:t>WeatherForecastController</a:t>
            </a:r>
            <a:endParaRPr lang="fr-CA" sz="3400" i="1" dirty="0"/>
          </a:p>
          <a:p>
            <a:r>
              <a:rPr lang="fr-CA" sz="3400" dirty="0"/>
              <a:t>Dans ces contrôleurs, vous pouvez spécifier les méthodes </a:t>
            </a:r>
            <a:r>
              <a:rPr lang="fr-CA" sz="3400" b="1" dirty="0"/>
              <a:t>GET</a:t>
            </a:r>
            <a:r>
              <a:rPr lang="fr-CA" sz="3400" dirty="0"/>
              <a:t>, </a:t>
            </a:r>
            <a:r>
              <a:rPr lang="fr-CA" sz="3400" b="1" dirty="0"/>
              <a:t>POST</a:t>
            </a:r>
            <a:r>
              <a:rPr lang="fr-CA" sz="3400" dirty="0"/>
              <a:t>, </a:t>
            </a:r>
            <a:r>
              <a:rPr lang="fr-CA" sz="3400" b="1" dirty="0"/>
              <a:t>PUT</a:t>
            </a:r>
            <a:r>
              <a:rPr lang="fr-CA" sz="3400" dirty="0"/>
              <a:t>, etc.</a:t>
            </a:r>
          </a:p>
          <a:p>
            <a:r>
              <a:rPr lang="fr-CA" sz="3400" dirty="0"/>
              <a:t>Pour plus d’information, voir </a:t>
            </a:r>
            <a:r>
              <a:rPr lang="fr-CA" sz="3400" dirty="0">
                <a:hlinkClick r:id="rId7"/>
              </a:rPr>
              <a:t>https://docs.microsoft.com/en-us/aspnet/core/tutorials/first-web-api?view=aspnetcore-3.1&amp;tabs=visual-studio</a:t>
            </a:r>
            <a:endParaRPr lang="fr-CA" sz="3400" dirty="0"/>
          </a:p>
          <a:p>
            <a:r>
              <a:rPr lang="fr-CA" sz="3400" dirty="0"/>
              <a:t>Par défaut il y a un contrôleur pour </a:t>
            </a:r>
            <a:r>
              <a:rPr lang="fr-CA" sz="3400" dirty="0" err="1"/>
              <a:t>WeatherForecast</a:t>
            </a:r>
            <a:endParaRPr lang="fr-CA" sz="3400" dirty="0"/>
          </a:p>
          <a:p>
            <a:pPr lvl="1"/>
            <a:r>
              <a:rPr lang="fr-CA" sz="3400" dirty="0"/>
              <a:t>C’est l’équivalent de Hello World….</a:t>
            </a:r>
          </a:p>
          <a:p>
            <a:endParaRPr lang="fr-CA" sz="1900" dirty="0"/>
          </a:p>
          <a:p>
            <a:pPr lvl="1"/>
            <a:endParaRPr lang="fr-FR" dirty="0"/>
          </a:p>
        </p:txBody>
      </p:sp>
      <p:pic>
        <p:nvPicPr>
          <p:cNvPr id="4" name="Image 3">
            <a:extLst>
              <a:ext uri="{FF2B5EF4-FFF2-40B4-BE49-F238E27FC236}">
                <a16:creationId xmlns:a16="http://schemas.microsoft.com/office/drawing/2014/main" id="{CCD80A4B-7A0D-498D-BDB7-9E51EF2EA74E}"/>
              </a:ext>
            </a:extLst>
          </p:cNvPr>
          <p:cNvPicPr>
            <a:picLocks noChangeAspect="1"/>
          </p:cNvPicPr>
          <p:nvPr>
            <p:custDataLst>
              <p:tags r:id="rId2"/>
            </p:custDataLst>
          </p:nvPr>
        </p:nvPicPr>
        <p:blipFill>
          <a:blip r:embed="rId8"/>
          <a:stretch>
            <a:fillRect/>
          </a:stretch>
        </p:blipFill>
        <p:spPr>
          <a:xfrm>
            <a:off x="2411760" y="6093296"/>
            <a:ext cx="3286125" cy="542925"/>
          </a:xfrm>
          <a:prstGeom prst="rect">
            <a:avLst/>
          </a:prstGeom>
        </p:spPr>
      </p:pic>
      <p:sp>
        <p:nvSpPr>
          <p:cNvPr id="6" name="Titre 5">
            <a:extLst>
              <a:ext uri="{FF2B5EF4-FFF2-40B4-BE49-F238E27FC236}">
                <a16:creationId xmlns:a16="http://schemas.microsoft.com/office/drawing/2014/main" id="{4006DDAE-22B4-A44B-0B27-7E25ED83BFF3}"/>
              </a:ext>
            </a:extLst>
          </p:cNvPr>
          <p:cNvSpPr>
            <a:spLocks noGrp="1"/>
          </p:cNvSpPr>
          <p:nvPr>
            <p:ph type="title"/>
            <p:custDataLst>
              <p:tags r:id="rId3"/>
            </p:custDataLst>
          </p:nvPr>
        </p:nvSpPr>
        <p:spPr/>
        <p:txBody>
          <a:bodyPr>
            <a:normAutofit fontScale="90000"/>
          </a:bodyPr>
          <a:lstStyle/>
          <a:p>
            <a:r>
              <a:rPr lang="fr-CA" sz="4400" dirty="0"/>
              <a:t>Les dossiers </a:t>
            </a:r>
            <a:r>
              <a:rPr lang="fr-CA" sz="4400" dirty="0" err="1"/>
              <a:t>Controllers</a:t>
            </a:r>
            <a:r>
              <a:rPr lang="fr-CA" sz="4400" dirty="0"/>
              <a:t> et Pages</a:t>
            </a:r>
            <a:endParaRPr lang="fr-CA" dirty="0"/>
          </a:p>
        </p:txBody>
      </p:sp>
      <p:sp>
        <p:nvSpPr>
          <p:cNvPr id="2" name="Espace réservé du numéro de diapositive 4">
            <a:extLst>
              <a:ext uri="{FF2B5EF4-FFF2-40B4-BE49-F238E27FC236}">
                <a16:creationId xmlns:a16="http://schemas.microsoft.com/office/drawing/2014/main" id="{541370FC-2462-AFB7-14B6-5D7D72C9EE10}"/>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111</a:t>
            </a:fld>
            <a:endParaRPr lang="en-US" altLang="en-US" dirty="0"/>
          </a:p>
        </p:txBody>
      </p:sp>
    </p:spTree>
    <p:extLst>
      <p:ext uri="{BB962C8B-B14F-4D97-AF65-F5344CB8AC3E}">
        <p14:creationId xmlns:p14="http://schemas.microsoft.com/office/powerpoint/2010/main" val="1603837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6A2D5D8-5E82-4F20-A6DC-BC1CF3987E69}"/>
              </a:ext>
            </a:extLst>
          </p:cNvPr>
          <p:cNvPicPr>
            <a:picLocks noChangeAspect="1"/>
          </p:cNvPicPr>
          <p:nvPr>
            <p:custDataLst>
              <p:tags r:id="rId1"/>
            </p:custDataLst>
          </p:nvPr>
        </p:nvPicPr>
        <p:blipFill>
          <a:blip r:embed="rId5"/>
          <a:stretch>
            <a:fillRect/>
          </a:stretch>
        </p:blipFill>
        <p:spPr>
          <a:xfrm>
            <a:off x="71021" y="1484784"/>
            <a:ext cx="9144000" cy="5298022"/>
          </a:xfrm>
          <a:prstGeom prst="rect">
            <a:avLst/>
          </a:prstGeom>
        </p:spPr>
      </p:pic>
      <p:sp>
        <p:nvSpPr>
          <p:cNvPr id="5" name="Titre 4">
            <a:extLst>
              <a:ext uri="{FF2B5EF4-FFF2-40B4-BE49-F238E27FC236}">
                <a16:creationId xmlns:a16="http://schemas.microsoft.com/office/drawing/2014/main" id="{BF6A69E7-FA1B-9CCD-3418-4C42535ED215}"/>
              </a:ext>
            </a:extLst>
          </p:cNvPr>
          <p:cNvSpPr>
            <a:spLocks noGrp="1"/>
          </p:cNvSpPr>
          <p:nvPr>
            <p:ph type="title"/>
            <p:custDataLst>
              <p:tags r:id="rId2"/>
            </p:custDataLst>
          </p:nvPr>
        </p:nvSpPr>
        <p:spPr/>
        <p:txBody>
          <a:bodyPr>
            <a:normAutofit fontScale="90000"/>
          </a:bodyPr>
          <a:lstStyle/>
          <a:p>
            <a:r>
              <a:rPr lang="fr-CA" sz="4400" dirty="0"/>
              <a:t>Exemple de contrôleur : </a:t>
            </a:r>
            <a:r>
              <a:rPr lang="fr-CA" sz="4400" dirty="0" err="1"/>
              <a:t>WeatherForecastControler</a:t>
            </a:r>
            <a:endParaRPr lang="fr-CA" dirty="0"/>
          </a:p>
        </p:txBody>
      </p:sp>
    </p:spTree>
    <p:extLst>
      <p:ext uri="{BB962C8B-B14F-4D97-AF65-F5344CB8AC3E}">
        <p14:creationId xmlns:p14="http://schemas.microsoft.com/office/powerpoint/2010/main" val="89236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AC59449C-49F0-4CAC-96C6-676B7CE117BC}"/>
              </a:ext>
            </a:extLst>
          </p:cNvPr>
          <p:cNvSpPr>
            <a:spLocks noGrp="1"/>
          </p:cNvSpPr>
          <p:nvPr>
            <p:ph idx="1"/>
            <p:custDataLst>
              <p:tags r:id="rId1"/>
            </p:custDataLst>
          </p:nvPr>
        </p:nvSpPr>
        <p:spPr>
          <a:xfrm>
            <a:off x="457200" y="1386404"/>
            <a:ext cx="8446416" cy="2042596"/>
          </a:xfrm>
        </p:spPr>
        <p:txBody>
          <a:bodyPr rtlCol="0">
            <a:noAutofit/>
          </a:bodyPr>
          <a:lstStyle/>
          <a:p>
            <a:r>
              <a:rPr lang="fr-CA" sz="2400" dirty="0"/>
              <a:t>Rappelez-vous que note API par défaut contient un seul contrôleur </a:t>
            </a:r>
            <a:r>
              <a:rPr lang="fr-CA" sz="2400" dirty="0" err="1"/>
              <a:t>WeatherForecastController</a:t>
            </a:r>
            <a:r>
              <a:rPr lang="fr-CA" sz="2400" dirty="0"/>
              <a:t> où il a une seule méthode de type HTTP GET </a:t>
            </a:r>
          </a:p>
          <a:p>
            <a:r>
              <a:rPr lang="fr-CA" sz="2400" dirty="0"/>
              <a:t>Il est toujours recommandé de tester votre API sans passer par le front end</a:t>
            </a:r>
          </a:p>
          <a:p>
            <a:r>
              <a:rPr lang="fr-CA" sz="2400" dirty="0"/>
              <a:t>Voir le résultat en le faisant sur un navigateur </a:t>
            </a:r>
            <a:endParaRPr lang="fr-FR" sz="2400" dirty="0"/>
          </a:p>
        </p:txBody>
      </p:sp>
      <p:pic>
        <p:nvPicPr>
          <p:cNvPr id="3" name="Image 2">
            <a:extLst>
              <a:ext uri="{FF2B5EF4-FFF2-40B4-BE49-F238E27FC236}">
                <a16:creationId xmlns:a16="http://schemas.microsoft.com/office/drawing/2014/main" id="{39E325C5-0413-40B4-957D-A174F568200C}"/>
              </a:ext>
            </a:extLst>
          </p:cNvPr>
          <p:cNvPicPr>
            <a:picLocks noChangeAspect="1"/>
          </p:cNvPicPr>
          <p:nvPr>
            <p:custDataLst>
              <p:tags r:id="rId2"/>
            </p:custDataLst>
          </p:nvPr>
        </p:nvPicPr>
        <p:blipFill>
          <a:blip r:embed="rId7"/>
          <a:stretch>
            <a:fillRect/>
          </a:stretch>
        </p:blipFill>
        <p:spPr>
          <a:xfrm>
            <a:off x="719572" y="4329100"/>
            <a:ext cx="7583406" cy="1544531"/>
          </a:xfrm>
          <a:prstGeom prst="rect">
            <a:avLst/>
          </a:prstGeom>
        </p:spPr>
      </p:pic>
      <p:sp>
        <p:nvSpPr>
          <p:cNvPr id="4" name="Titre 3">
            <a:extLst>
              <a:ext uri="{FF2B5EF4-FFF2-40B4-BE49-F238E27FC236}">
                <a16:creationId xmlns:a16="http://schemas.microsoft.com/office/drawing/2014/main" id="{CA7C2DE8-9D62-2859-84B0-BF2F0DF4FEEA}"/>
              </a:ext>
            </a:extLst>
          </p:cNvPr>
          <p:cNvSpPr>
            <a:spLocks noGrp="1"/>
          </p:cNvSpPr>
          <p:nvPr>
            <p:ph type="title"/>
            <p:custDataLst>
              <p:tags r:id="rId3"/>
            </p:custDataLst>
          </p:nvPr>
        </p:nvSpPr>
        <p:spPr/>
        <p:txBody>
          <a:bodyPr>
            <a:normAutofit fontScale="90000"/>
          </a:bodyPr>
          <a:lstStyle/>
          <a:p>
            <a:r>
              <a:rPr lang="fr-CA" sz="4400" dirty="0"/>
              <a:t>Tester l’API Web de l’application</a:t>
            </a:r>
            <a:endParaRPr lang="fr-CA" dirty="0"/>
          </a:p>
        </p:txBody>
      </p:sp>
      <p:sp>
        <p:nvSpPr>
          <p:cNvPr id="2" name="Espace réservé du numéro de diapositive 4">
            <a:extLst>
              <a:ext uri="{FF2B5EF4-FFF2-40B4-BE49-F238E27FC236}">
                <a16:creationId xmlns:a16="http://schemas.microsoft.com/office/drawing/2014/main" id="{95A41D3A-D82E-9149-C6F9-C46702CC54CF}"/>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113</a:t>
            </a:fld>
            <a:endParaRPr lang="en-US" altLang="en-US" dirty="0"/>
          </a:p>
        </p:txBody>
      </p:sp>
    </p:spTree>
    <p:extLst>
      <p:ext uri="{BB962C8B-B14F-4D97-AF65-F5344CB8AC3E}">
        <p14:creationId xmlns:p14="http://schemas.microsoft.com/office/powerpoint/2010/main" val="289134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AC59449C-49F0-4CAC-96C6-676B7CE117BC}"/>
              </a:ext>
            </a:extLst>
          </p:cNvPr>
          <p:cNvSpPr>
            <a:spLocks noGrp="1"/>
          </p:cNvSpPr>
          <p:nvPr>
            <p:ph idx="1"/>
            <p:custDataLst>
              <p:tags r:id="rId1"/>
            </p:custDataLst>
          </p:nvPr>
        </p:nvSpPr>
        <p:spPr>
          <a:xfrm>
            <a:off x="323528" y="1412776"/>
            <a:ext cx="8446416" cy="1857080"/>
          </a:xfrm>
        </p:spPr>
        <p:txBody>
          <a:bodyPr rtlCol="0">
            <a:noAutofit/>
          </a:bodyPr>
          <a:lstStyle/>
          <a:p>
            <a:r>
              <a:rPr lang="fr-CA" sz="2400" dirty="0"/>
              <a:t>Une meilleure pratique serait d’utiliser une plateforme de collaboration pour le développement d’API comme Postman (</a:t>
            </a:r>
            <a:r>
              <a:rPr lang="fr-CA" sz="2400" dirty="0">
                <a:hlinkClick r:id="rId8"/>
              </a:rPr>
              <a:t>https://www.postman.com/</a:t>
            </a:r>
            <a:r>
              <a:rPr lang="fr-CA" sz="2400" dirty="0"/>
              <a:t>)</a:t>
            </a:r>
          </a:p>
          <a:p>
            <a:r>
              <a:rPr lang="fr-CA" sz="2400" dirty="0"/>
              <a:t>Voir </a:t>
            </a:r>
            <a:r>
              <a:rPr lang="fr-CA" sz="2400" dirty="0">
                <a:hlinkClick r:id="rId9"/>
              </a:rPr>
              <a:t>https://learning.postman.com/getting-started/</a:t>
            </a:r>
            <a:r>
              <a:rPr lang="fr-CA" sz="2400" dirty="0"/>
              <a:t> pour apprendre comment utiliser </a:t>
            </a:r>
            <a:r>
              <a:rPr lang="fr-CA" sz="2400" dirty="0" err="1"/>
              <a:t>Postaman</a:t>
            </a:r>
            <a:r>
              <a:rPr lang="fr-CA" sz="2400" dirty="0"/>
              <a:t> pour tester les appels d’une API Web</a:t>
            </a:r>
          </a:p>
          <a:p>
            <a:r>
              <a:rPr lang="fr-CA" sz="2400" dirty="0"/>
              <a:t>Installer donc Postman et tester votre API, vous allez obtenir</a:t>
            </a:r>
            <a:endParaRPr lang="fr-FR" sz="2400" dirty="0"/>
          </a:p>
        </p:txBody>
      </p:sp>
      <p:pic>
        <p:nvPicPr>
          <p:cNvPr id="2" name="Image 1">
            <a:extLst>
              <a:ext uri="{FF2B5EF4-FFF2-40B4-BE49-F238E27FC236}">
                <a16:creationId xmlns:a16="http://schemas.microsoft.com/office/drawing/2014/main" id="{41689304-7650-4D6D-8138-FBBFFFF4CF94}"/>
              </a:ext>
            </a:extLst>
          </p:cNvPr>
          <p:cNvPicPr>
            <a:picLocks noChangeAspect="1"/>
          </p:cNvPicPr>
          <p:nvPr>
            <p:custDataLst>
              <p:tags r:id="rId2"/>
            </p:custDataLst>
          </p:nvPr>
        </p:nvPicPr>
        <p:blipFill>
          <a:blip r:embed="rId10"/>
          <a:stretch>
            <a:fillRect/>
          </a:stretch>
        </p:blipFill>
        <p:spPr>
          <a:xfrm>
            <a:off x="107504" y="4761148"/>
            <a:ext cx="8753475" cy="1908212"/>
          </a:xfrm>
          <a:prstGeom prst="rect">
            <a:avLst/>
          </a:prstGeom>
        </p:spPr>
      </p:pic>
      <p:pic>
        <p:nvPicPr>
          <p:cNvPr id="4" name="Image 3">
            <a:extLst>
              <a:ext uri="{FF2B5EF4-FFF2-40B4-BE49-F238E27FC236}">
                <a16:creationId xmlns:a16="http://schemas.microsoft.com/office/drawing/2014/main" id="{63C613E7-CA87-421D-A560-92C3433CF716}"/>
              </a:ext>
            </a:extLst>
          </p:cNvPr>
          <p:cNvPicPr>
            <a:picLocks noChangeAspect="1"/>
          </p:cNvPicPr>
          <p:nvPr>
            <p:custDataLst>
              <p:tags r:id="rId3"/>
            </p:custDataLst>
          </p:nvPr>
        </p:nvPicPr>
        <p:blipFill>
          <a:blip r:embed="rId11"/>
          <a:stretch>
            <a:fillRect/>
          </a:stretch>
        </p:blipFill>
        <p:spPr>
          <a:xfrm>
            <a:off x="-13871" y="3717032"/>
            <a:ext cx="8978359" cy="847023"/>
          </a:xfrm>
          <a:prstGeom prst="rect">
            <a:avLst/>
          </a:prstGeom>
        </p:spPr>
      </p:pic>
      <p:sp>
        <p:nvSpPr>
          <p:cNvPr id="7" name="Titre 6">
            <a:extLst>
              <a:ext uri="{FF2B5EF4-FFF2-40B4-BE49-F238E27FC236}">
                <a16:creationId xmlns:a16="http://schemas.microsoft.com/office/drawing/2014/main" id="{4517670E-8B03-FA7C-411D-86E02AC6BEA0}"/>
              </a:ext>
            </a:extLst>
          </p:cNvPr>
          <p:cNvSpPr>
            <a:spLocks noGrp="1"/>
          </p:cNvSpPr>
          <p:nvPr>
            <p:ph type="title"/>
            <p:custDataLst>
              <p:tags r:id="rId4"/>
            </p:custDataLst>
          </p:nvPr>
        </p:nvSpPr>
        <p:spPr/>
        <p:txBody>
          <a:bodyPr>
            <a:normAutofit fontScale="90000"/>
          </a:bodyPr>
          <a:lstStyle/>
          <a:p>
            <a:r>
              <a:rPr lang="fr-CA" sz="4400" dirty="0"/>
              <a:t>Tester l’API Web de l’application</a:t>
            </a:r>
            <a:endParaRPr lang="fr-CA" dirty="0"/>
          </a:p>
        </p:txBody>
      </p:sp>
      <p:sp>
        <p:nvSpPr>
          <p:cNvPr id="3" name="Espace réservé du numéro de diapositive 4">
            <a:extLst>
              <a:ext uri="{FF2B5EF4-FFF2-40B4-BE49-F238E27FC236}">
                <a16:creationId xmlns:a16="http://schemas.microsoft.com/office/drawing/2014/main" id="{4AE5ADDB-FB1C-2949-A3BC-91CEF9C5D004}"/>
              </a:ext>
            </a:extLst>
          </p:cNvPr>
          <p:cNvSpPr>
            <a:spLocks noGrp="1"/>
          </p:cNvSpPr>
          <p:nvPr>
            <p:ph type="sldNum" sz="quarter" idx="12"/>
            <p:custDataLst>
              <p:tags r:id="rId5"/>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114</a:t>
            </a:fld>
            <a:endParaRPr lang="en-US" altLang="en-US" dirty="0"/>
          </a:p>
        </p:txBody>
      </p:sp>
    </p:spTree>
    <p:extLst>
      <p:ext uri="{BB962C8B-B14F-4D97-AF65-F5344CB8AC3E}">
        <p14:creationId xmlns:p14="http://schemas.microsoft.com/office/powerpoint/2010/main" val="31217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AC59449C-49F0-4CAC-96C6-676B7CE117BC}"/>
              </a:ext>
            </a:extLst>
          </p:cNvPr>
          <p:cNvSpPr>
            <a:spLocks noGrp="1"/>
          </p:cNvSpPr>
          <p:nvPr>
            <p:ph idx="1"/>
            <p:custDataLst>
              <p:tags r:id="rId1"/>
            </p:custDataLst>
          </p:nvPr>
        </p:nvSpPr>
        <p:spPr>
          <a:xfrm>
            <a:off x="457200" y="1346982"/>
            <a:ext cx="8446416" cy="924010"/>
          </a:xfrm>
        </p:spPr>
        <p:txBody>
          <a:bodyPr rtlCol="0">
            <a:normAutofit/>
          </a:bodyPr>
          <a:lstStyle/>
          <a:p>
            <a:r>
              <a:rPr lang="fr-CA" sz="2400" dirty="0"/>
              <a:t>Pour résoudre ce problème, dans Settings du menu File, mettre l’option SSL </a:t>
            </a:r>
            <a:r>
              <a:rPr lang="fr-CA" sz="2400" dirty="0" err="1"/>
              <a:t>certificate</a:t>
            </a:r>
            <a:r>
              <a:rPr lang="fr-CA" sz="2400" dirty="0"/>
              <a:t> </a:t>
            </a:r>
            <a:r>
              <a:rPr lang="fr-CA" sz="2400" dirty="0" err="1"/>
              <a:t>verification</a:t>
            </a:r>
            <a:r>
              <a:rPr lang="fr-CA" sz="2400" dirty="0"/>
              <a:t> à OFF</a:t>
            </a:r>
            <a:endParaRPr lang="fr-FR" sz="2400" dirty="0"/>
          </a:p>
        </p:txBody>
      </p:sp>
      <p:pic>
        <p:nvPicPr>
          <p:cNvPr id="9" name="Image 8">
            <a:extLst>
              <a:ext uri="{FF2B5EF4-FFF2-40B4-BE49-F238E27FC236}">
                <a16:creationId xmlns:a16="http://schemas.microsoft.com/office/drawing/2014/main" id="{915D700C-1409-43A4-907C-76B843FE3A70}"/>
              </a:ext>
            </a:extLst>
          </p:cNvPr>
          <p:cNvPicPr>
            <a:picLocks noChangeAspect="1"/>
          </p:cNvPicPr>
          <p:nvPr>
            <p:custDataLst>
              <p:tags r:id="rId2"/>
            </p:custDataLst>
          </p:nvPr>
        </p:nvPicPr>
        <p:blipFill>
          <a:blip r:embed="rId7"/>
          <a:stretch>
            <a:fillRect/>
          </a:stretch>
        </p:blipFill>
        <p:spPr>
          <a:xfrm>
            <a:off x="1124698" y="2411343"/>
            <a:ext cx="6216970" cy="3302170"/>
          </a:xfrm>
          <a:prstGeom prst="rect">
            <a:avLst/>
          </a:prstGeom>
        </p:spPr>
      </p:pic>
      <p:sp>
        <p:nvSpPr>
          <p:cNvPr id="3" name="Titre 2">
            <a:extLst>
              <a:ext uri="{FF2B5EF4-FFF2-40B4-BE49-F238E27FC236}">
                <a16:creationId xmlns:a16="http://schemas.microsoft.com/office/drawing/2014/main" id="{7191C034-4580-6485-6509-B5A5F2565897}"/>
              </a:ext>
            </a:extLst>
          </p:cNvPr>
          <p:cNvSpPr>
            <a:spLocks noGrp="1"/>
          </p:cNvSpPr>
          <p:nvPr>
            <p:ph type="title"/>
            <p:custDataLst>
              <p:tags r:id="rId3"/>
            </p:custDataLst>
          </p:nvPr>
        </p:nvSpPr>
        <p:spPr/>
        <p:txBody>
          <a:bodyPr>
            <a:normAutofit fontScale="90000"/>
          </a:bodyPr>
          <a:lstStyle/>
          <a:p>
            <a:r>
              <a:rPr lang="fr-CA" sz="4400" dirty="0"/>
              <a:t>Tester l’API Web de l’application</a:t>
            </a:r>
            <a:endParaRPr lang="fr-CA" dirty="0"/>
          </a:p>
        </p:txBody>
      </p:sp>
      <p:sp>
        <p:nvSpPr>
          <p:cNvPr id="2" name="Espace réservé du numéro de diapositive 4">
            <a:extLst>
              <a:ext uri="{FF2B5EF4-FFF2-40B4-BE49-F238E27FC236}">
                <a16:creationId xmlns:a16="http://schemas.microsoft.com/office/drawing/2014/main" id="{F610FC2D-5B46-AF2C-FF32-433C7ADDCB0A}"/>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115</a:t>
            </a:fld>
            <a:endParaRPr lang="en-US" altLang="en-US" dirty="0"/>
          </a:p>
        </p:txBody>
      </p:sp>
    </p:spTree>
    <p:extLst>
      <p:ext uri="{BB962C8B-B14F-4D97-AF65-F5344CB8AC3E}">
        <p14:creationId xmlns:p14="http://schemas.microsoft.com/office/powerpoint/2010/main" val="394392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AC59449C-49F0-4CAC-96C6-676B7CE117BC}"/>
              </a:ext>
            </a:extLst>
          </p:cNvPr>
          <p:cNvSpPr>
            <a:spLocks noGrp="1"/>
          </p:cNvSpPr>
          <p:nvPr>
            <p:ph idx="1"/>
            <p:custDataLst>
              <p:tags r:id="rId1"/>
            </p:custDataLst>
          </p:nvPr>
        </p:nvSpPr>
        <p:spPr>
          <a:xfrm>
            <a:off x="323528" y="1556792"/>
            <a:ext cx="8446416" cy="566185"/>
          </a:xfrm>
        </p:spPr>
        <p:txBody>
          <a:bodyPr rtlCol="0">
            <a:normAutofit/>
          </a:bodyPr>
          <a:lstStyle/>
          <a:p>
            <a:r>
              <a:rPr lang="fr-CA" sz="2400" dirty="0"/>
              <a:t>Nous aurons donc comme résultat sous format JSON</a:t>
            </a:r>
            <a:endParaRPr lang="fr-FR" sz="2400" dirty="0"/>
          </a:p>
        </p:txBody>
      </p:sp>
      <p:pic>
        <p:nvPicPr>
          <p:cNvPr id="2" name="Image 1">
            <a:extLst>
              <a:ext uri="{FF2B5EF4-FFF2-40B4-BE49-F238E27FC236}">
                <a16:creationId xmlns:a16="http://schemas.microsoft.com/office/drawing/2014/main" id="{27FFC176-CA7B-4279-9B2B-6118EFAD660C}"/>
              </a:ext>
            </a:extLst>
          </p:cNvPr>
          <p:cNvPicPr>
            <a:picLocks noChangeAspect="1"/>
          </p:cNvPicPr>
          <p:nvPr>
            <p:custDataLst>
              <p:tags r:id="rId2"/>
            </p:custDataLst>
          </p:nvPr>
        </p:nvPicPr>
        <p:blipFill>
          <a:blip r:embed="rId7"/>
          <a:stretch>
            <a:fillRect/>
          </a:stretch>
        </p:blipFill>
        <p:spPr>
          <a:xfrm>
            <a:off x="107504" y="2276872"/>
            <a:ext cx="8598342" cy="3606985"/>
          </a:xfrm>
          <a:prstGeom prst="rect">
            <a:avLst/>
          </a:prstGeom>
        </p:spPr>
      </p:pic>
      <p:sp>
        <p:nvSpPr>
          <p:cNvPr id="7" name="Titre 6">
            <a:extLst>
              <a:ext uri="{FF2B5EF4-FFF2-40B4-BE49-F238E27FC236}">
                <a16:creationId xmlns:a16="http://schemas.microsoft.com/office/drawing/2014/main" id="{264C954D-FD94-78EA-55FB-77DBAE1BA6B3}"/>
              </a:ext>
            </a:extLst>
          </p:cNvPr>
          <p:cNvSpPr>
            <a:spLocks noGrp="1"/>
          </p:cNvSpPr>
          <p:nvPr>
            <p:ph type="title"/>
            <p:custDataLst>
              <p:tags r:id="rId3"/>
            </p:custDataLst>
          </p:nvPr>
        </p:nvSpPr>
        <p:spPr/>
        <p:txBody>
          <a:bodyPr>
            <a:normAutofit fontScale="90000"/>
          </a:bodyPr>
          <a:lstStyle/>
          <a:p>
            <a:r>
              <a:rPr lang="fr-CA" sz="4400" dirty="0"/>
              <a:t>Tester l’API Web de l’application</a:t>
            </a:r>
            <a:endParaRPr lang="fr-CA" dirty="0"/>
          </a:p>
        </p:txBody>
      </p:sp>
      <p:sp>
        <p:nvSpPr>
          <p:cNvPr id="3" name="Espace réservé du numéro de diapositive 4">
            <a:extLst>
              <a:ext uri="{FF2B5EF4-FFF2-40B4-BE49-F238E27FC236}">
                <a16:creationId xmlns:a16="http://schemas.microsoft.com/office/drawing/2014/main" id="{E99C4685-7EF9-A605-8221-8FE4A878D001}"/>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116</a:t>
            </a:fld>
            <a:endParaRPr lang="en-US" altLang="en-US" dirty="0"/>
          </a:p>
        </p:txBody>
      </p:sp>
    </p:spTree>
    <p:extLst>
      <p:ext uri="{BB962C8B-B14F-4D97-AF65-F5344CB8AC3E}">
        <p14:creationId xmlns:p14="http://schemas.microsoft.com/office/powerpoint/2010/main" val="103708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395536" y="3176972"/>
            <a:ext cx="8136904" cy="3245854"/>
          </a:xfrm>
        </p:spPr>
        <p:txBody>
          <a:bodyPr>
            <a:normAutofit fontScale="70000" lnSpcReduction="20000"/>
          </a:bodyPr>
          <a:lstStyle/>
          <a:p>
            <a:r>
              <a:rPr lang="fr-CA" sz="3400" dirty="0"/>
              <a:t>Lorsque vous travaillez avec une interface distante, chaque appel est coûteux</a:t>
            </a:r>
          </a:p>
          <a:p>
            <a:r>
              <a:rPr lang="fr-CA" sz="3400" dirty="0"/>
              <a:t>En conséquence, vous devez réduire le nombre d’appels, ce qui signifie que vous devez transférer plus de données à chaque appel</a:t>
            </a:r>
          </a:p>
          <a:p>
            <a:r>
              <a:rPr lang="fr-CA" sz="3400" dirty="0"/>
              <a:t>Une façon de faire est d’utiliser de nombreux paramètres</a:t>
            </a:r>
          </a:p>
          <a:p>
            <a:r>
              <a:rPr lang="fr-CA" sz="3400" dirty="0"/>
              <a:t>Cependant, cela est souvent difficile à programmer et même c’est souvent impossible avec des langages qui ne renvoient qu’une seule valeur</a:t>
            </a:r>
          </a:p>
          <a:p>
            <a:endParaRPr lang="fr-CA" dirty="0"/>
          </a:p>
          <a:p>
            <a:endParaRPr lang="fr-CA" dirty="0"/>
          </a:p>
          <a:p>
            <a:endParaRPr lang="fr-CA" dirty="0"/>
          </a:p>
        </p:txBody>
      </p:sp>
      <p:pic>
        <p:nvPicPr>
          <p:cNvPr id="5" name="Image 4">
            <a:extLst>
              <a:ext uri="{FF2B5EF4-FFF2-40B4-BE49-F238E27FC236}">
                <a16:creationId xmlns:a16="http://schemas.microsoft.com/office/drawing/2014/main" id="{C8F33E36-CCA8-475E-99C7-1B879F4551E0}"/>
              </a:ext>
            </a:extLst>
          </p:cNvPr>
          <p:cNvPicPr>
            <a:picLocks noChangeAspect="1"/>
          </p:cNvPicPr>
          <p:nvPr>
            <p:custDataLst>
              <p:tags r:id="rId2"/>
            </p:custDataLst>
          </p:nvPr>
        </p:nvPicPr>
        <p:blipFill>
          <a:blip r:embed="rId6"/>
          <a:stretch>
            <a:fillRect/>
          </a:stretch>
        </p:blipFill>
        <p:spPr>
          <a:xfrm>
            <a:off x="1223628" y="1412776"/>
            <a:ext cx="6419850" cy="1760460"/>
          </a:xfrm>
          <a:prstGeom prst="rect">
            <a:avLst/>
          </a:prstGeom>
        </p:spPr>
      </p:pic>
      <p:sp>
        <p:nvSpPr>
          <p:cNvPr id="6" name="Titre 5">
            <a:extLst>
              <a:ext uri="{FF2B5EF4-FFF2-40B4-BE49-F238E27FC236}">
                <a16:creationId xmlns:a16="http://schemas.microsoft.com/office/drawing/2014/main" id="{F054E179-5B0B-7AD8-6919-F3A1F66DE7B6}"/>
              </a:ext>
            </a:extLst>
          </p:cNvPr>
          <p:cNvSpPr>
            <a:spLocks noGrp="1"/>
          </p:cNvSpPr>
          <p:nvPr>
            <p:ph type="title"/>
            <p:custDataLst>
              <p:tags r:id="rId3"/>
            </p:custDataLst>
          </p:nvPr>
        </p:nvSpPr>
        <p:spPr/>
        <p:txBody>
          <a:bodyPr/>
          <a:lstStyle/>
          <a:p>
            <a:r>
              <a:rPr lang="fr-CA" dirty="0"/>
              <a:t>Data Transfer Object</a:t>
            </a:r>
          </a:p>
        </p:txBody>
      </p:sp>
      <p:sp>
        <p:nvSpPr>
          <p:cNvPr id="2" name="Espace réservé du numéro de diapositive 4">
            <a:extLst>
              <a:ext uri="{FF2B5EF4-FFF2-40B4-BE49-F238E27FC236}">
                <a16:creationId xmlns:a16="http://schemas.microsoft.com/office/drawing/2014/main" id="{544F980C-9EA9-CF02-930C-BAF1F6CA13B3}"/>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117</a:t>
            </a:fld>
            <a:endParaRPr lang="en-US" altLang="en-US" dirty="0"/>
          </a:p>
        </p:txBody>
      </p:sp>
    </p:spTree>
    <p:extLst>
      <p:ext uri="{BB962C8B-B14F-4D97-AF65-F5344CB8AC3E}">
        <p14:creationId xmlns:p14="http://schemas.microsoft.com/office/powerpoint/2010/main" val="137243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530440" y="1625766"/>
            <a:ext cx="7943295" cy="4337807"/>
          </a:xfrm>
        </p:spPr>
        <p:txBody>
          <a:bodyPr>
            <a:normAutofit fontScale="92500" lnSpcReduction="10000"/>
          </a:bodyPr>
          <a:lstStyle/>
          <a:p>
            <a:r>
              <a:rPr lang="fr-CA" sz="2600" dirty="0"/>
              <a:t>La solution consiste à créer un objet de transfert de données pouvant contenir toutes les données de l’appel</a:t>
            </a:r>
          </a:p>
          <a:p>
            <a:r>
              <a:rPr lang="fr-CA" sz="2600" dirty="0"/>
              <a:t>Il doit être sérialisable pour traverser la connexion</a:t>
            </a:r>
          </a:p>
          <a:p>
            <a:r>
              <a:rPr lang="fr-CA" sz="2600" dirty="0"/>
              <a:t>En général, un assembleur est utilisé côté serveur pour transférer des données entre le DTO et tous les objets de domaine</a:t>
            </a:r>
          </a:p>
          <a:p>
            <a:r>
              <a:rPr lang="fr-CA" sz="2600" dirty="0"/>
              <a:t>Un autre avantage est d’encapsuler le mécanisme de sérialisation pour le transfert de données sur le fil</a:t>
            </a:r>
          </a:p>
          <a:p>
            <a:pPr lvl="1"/>
            <a:r>
              <a:rPr lang="fr-CA" dirty="0"/>
              <a:t>Les </a:t>
            </a:r>
            <a:r>
              <a:rPr lang="fr-CA" dirty="0" err="1"/>
              <a:t>Dtos</a:t>
            </a:r>
            <a:r>
              <a:rPr lang="fr-CA" dirty="0"/>
              <a:t> gardent cette logique hors du reste du code et fournissent également un point clair pour changer la sérialisation si vous le souhaitez</a:t>
            </a:r>
          </a:p>
          <a:p>
            <a:endParaRPr lang="fr-CA" dirty="0"/>
          </a:p>
          <a:p>
            <a:endParaRPr lang="fr-CA" dirty="0"/>
          </a:p>
        </p:txBody>
      </p:sp>
      <p:sp>
        <p:nvSpPr>
          <p:cNvPr id="5" name="Titre 4">
            <a:extLst>
              <a:ext uri="{FF2B5EF4-FFF2-40B4-BE49-F238E27FC236}">
                <a16:creationId xmlns:a16="http://schemas.microsoft.com/office/drawing/2014/main" id="{1506C36F-CE17-BB3A-99DD-E2AB468EB454}"/>
              </a:ext>
            </a:extLst>
          </p:cNvPr>
          <p:cNvSpPr>
            <a:spLocks noGrp="1"/>
          </p:cNvSpPr>
          <p:nvPr>
            <p:ph type="title"/>
            <p:custDataLst>
              <p:tags r:id="rId2"/>
            </p:custDataLst>
          </p:nvPr>
        </p:nvSpPr>
        <p:spPr/>
        <p:txBody>
          <a:bodyPr/>
          <a:lstStyle/>
          <a:p>
            <a:r>
              <a:rPr lang="fr-CA" dirty="0"/>
              <a:t>Data Transfer Object</a:t>
            </a:r>
          </a:p>
        </p:txBody>
      </p:sp>
      <p:sp>
        <p:nvSpPr>
          <p:cNvPr id="2" name="Espace réservé du numéro de diapositive 4">
            <a:extLst>
              <a:ext uri="{FF2B5EF4-FFF2-40B4-BE49-F238E27FC236}">
                <a16:creationId xmlns:a16="http://schemas.microsoft.com/office/drawing/2014/main" id="{D2856F89-04FE-917D-15E9-E7E7A7CA86D2}"/>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118</a:t>
            </a:fld>
            <a:endParaRPr lang="en-US" altLang="en-US" dirty="0"/>
          </a:p>
        </p:txBody>
      </p:sp>
    </p:spTree>
    <p:extLst>
      <p:ext uri="{BB962C8B-B14F-4D97-AF65-F5344CB8AC3E}">
        <p14:creationId xmlns:p14="http://schemas.microsoft.com/office/powerpoint/2010/main" val="17527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530440" y="1625766"/>
            <a:ext cx="7943295" cy="4337807"/>
          </a:xfrm>
        </p:spPr>
        <p:txBody>
          <a:bodyPr>
            <a:normAutofit fontScale="92500" lnSpcReduction="10000"/>
          </a:bodyPr>
          <a:lstStyle/>
          <a:p>
            <a:r>
              <a:rPr lang="fr-CA" sz="2600" dirty="0"/>
              <a:t>Créer un dossier </a:t>
            </a:r>
            <a:r>
              <a:rPr lang="fr-CA" sz="2600" dirty="0" err="1"/>
              <a:t>Dtos</a:t>
            </a:r>
            <a:r>
              <a:rPr lang="fr-CA" sz="2600" dirty="0"/>
              <a:t> dans le projet Web API</a:t>
            </a:r>
          </a:p>
          <a:p>
            <a:r>
              <a:rPr lang="fr-CA" sz="2600" dirty="0"/>
              <a:t>Nous allons créer les </a:t>
            </a:r>
            <a:r>
              <a:rPr lang="fr-CA" sz="2600" dirty="0" err="1"/>
              <a:t>Dtos</a:t>
            </a:r>
            <a:r>
              <a:rPr lang="fr-CA" sz="2600" dirty="0"/>
              <a:t> suivants:</a:t>
            </a:r>
          </a:p>
          <a:p>
            <a:pPr lvl="1"/>
            <a:r>
              <a:rPr lang="fr-CA" sz="2400" dirty="0" err="1"/>
              <a:t>RequestForDetailedDto</a:t>
            </a:r>
            <a:endParaRPr lang="fr-CA" sz="2400" dirty="0"/>
          </a:p>
          <a:p>
            <a:pPr lvl="1"/>
            <a:r>
              <a:rPr lang="fr-CA" sz="2400" dirty="0" err="1"/>
              <a:t>RequestForListDto</a:t>
            </a:r>
            <a:endParaRPr lang="fr-CA" sz="2400" dirty="0"/>
          </a:p>
          <a:p>
            <a:pPr lvl="1"/>
            <a:r>
              <a:rPr lang="fr-CA" sz="2400" dirty="0" err="1"/>
              <a:t>RequestItemForListDto</a:t>
            </a:r>
            <a:endParaRPr lang="fr-CA" sz="2400" dirty="0"/>
          </a:p>
          <a:p>
            <a:pPr lvl="1"/>
            <a:r>
              <a:rPr lang="fr-CA" sz="2400" dirty="0" err="1"/>
              <a:t>RequestItemForDetailedDto</a:t>
            </a:r>
            <a:endParaRPr lang="fr-CA" sz="2400" dirty="0"/>
          </a:p>
          <a:p>
            <a:pPr lvl="1"/>
            <a:r>
              <a:rPr lang="fr-CA" sz="2400" dirty="0" err="1"/>
              <a:t>UserForDetailedDto</a:t>
            </a:r>
            <a:endParaRPr lang="fr-CA" sz="2400" dirty="0"/>
          </a:p>
          <a:p>
            <a:pPr lvl="1"/>
            <a:r>
              <a:rPr lang="fr-CA" sz="2400" dirty="0" err="1"/>
              <a:t>UserForListDto</a:t>
            </a:r>
            <a:endParaRPr lang="fr-CA" sz="2400" dirty="0"/>
          </a:p>
          <a:p>
            <a:pPr lvl="1"/>
            <a:r>
              <a:rPr lang="fr-CA" sz="2400" dirty="0" err="1"/>
              <a:t>UserForLoginDto</a:t>
            </a:r>
            <a:endParaRPr lang="fr-CA" sz="2400" dirty="0"/>
          </a:p>
          <a:p>
            <a:pPr lvl="1"/>
            <a:r>
              <a:rPr lang="fr-CA" sz="2400" dirty="0" err="1"/>
              <a:t>UserForRegisterDto</a:t>
            </a:r>
            <a:endParaRPr lang="fr-CA" sz="2400" dirty="0"/>
          </a:p>
          <a:p>
            <a:r>
              <a:rPr lang="fr-CA" sz="2600" dirty="0"/>
              <a:t>Voir le contenu de ces </a:t>
            </a:r>
            <a:r>
              <a:rPr lang="fr-CA" sz="2600" dirty="0" err="1"/>
              <a:t>Dtos</a:t>
            </a:r>
            <a:r>
              <a:rPr lang="fr-CA" sz="2600" dirty="0"/>
              <a:t> dans le code du projet</a:t>
            </a:r>
          </a:p>
          <a:p>
            <a:pPr lvl="1"/>
            <a:endParaRPr lang="fr-CA" dirty="0"/>
          </a:p>
          <a:p>
            <a:endParaRPr lang="fr-CA" dirty="0"/>
          </a:p>
          <a:p>
            <a:endParaRPr lang="fr-CA" dirty="0"/>
          </a:p>
        </p:txBody>
      </p:sp>
      <p:sp>
        <p:nvSpPr>
          <p:cNvPr id="5" name="Titre 4">
            <a:extLst>
              <a:ext uri="{FF2B5EF4-FFF2-40B4-BE49-F238E27FC236}">
                <a16:creationId xmlns:a16="http://schemas.microsoft.com/office/drawing/2014/main" id="{3998E1BB-A79B-5BF1-83A6-3285C1A67F4E}"/>
              </a:ext>
            </a:extLst>
          </p:cNvPr>
          <p:cNvSpPr>
            <a:spLocks noGrp="1"/>
          </p:cNvSpPr>
          <p:nvPr>
            <p:ph type="title"/>
            <p:custDataLst>
              <p:tags r:id="rId2"/>
            </p:custDataLst>
          </p:nvPr>
        </p:nvSpPr>
        <p:spPr/>
        <p:txBody>
          <a:bodyPr/>
          <a:lstStyle/>
          <a:p>
            <a:r>
              <a:rPr lang="fr-CA" dirty="0"/>
              <a:t>Data Transfer Object</a:t>
            </a:r>
          </a:p>
        </p:txBody>
      </p:sp>
      <p:sp>
        <p:nvSpPr>
          <p:cNvPr id="2" name="Espace réservé du numéro de diapositive 4">
            <a:extLst>
              <a:ext uri="{FF2B5EF4-FFF2-40B4-BE49-F238E27FC236}">
                <a16:creationId xmlns:a16="http://schemas.microsoft.com/office/drawing/2014/main" id="{E91EF560-9D64-8F0A-721B-79ECCB8468F8}"/>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119</a:t>
            </a:fld>
            <a:endParaRPr lang="en-US" altLang="en-US" dirty="0"/>
          </a:p>
        </p:txBody>
      </p:sp>
    </p:spTree>
    <p:extLst>
      <p:ext uri="{BB962C8B-B14F-4D97-AF65-F5344CB8AC3E}">
        <p14:creationId xmlns:p14="http://schemas.microsoft.com/office/powerpoint/2010/main" val="69498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normAutofit fontScale="90000"/>
          </a:bodyPr>
          <a:lstStyle/>
          <a:p>
            <a:r>
              <a:rPr lang="fr-CA" dirty="0"/>
              <a:t>Test avec l’utilisation du contexte</a:t>
            </a:r>
          </a:p>
        </p:txBody>
      </p:sp>
      <p:sp>
        <p:nvSpPr>
          <p:cNvPr id="3" name="Espace réservé du contenu 2"/>
          <p:cNvSpPr>
            <a:spLocks noGrp="1"/>
          </p:cNvSpPr>
          <p:nvPr>
            <p:ph idx="1"/>
            <p:custDataLst>
              <p:tags r:id="rId2"/>
            </p:custDataLst>
          </p:nvPr>
        </p:nvSpPr>
        <p:spPr/>
        <p:txBody>
          <a:bodyPr>
            <a:normAutofit/>
          </a:bodyPr>
          <a:lstStyle/>
          <a:p>
            <a:r>
              <a:rPr lang="fr-CA" sz="2400" dirty="0"/>
              <a:t>Dans l’application console de test (projet </a:t>
            </a:r>
            <a:r>
              <a:rPr lang="fr-CA" sz="2400" dirty="0" err="1"/>
              <a:t>ConsoleTestApp</a:t>
            </a:r>
            <a:r>
              <a:rPr lang="fr-CA" sz="2400" dirty="0"/>
              <a:t>)</a:t>
            </a:r>
          </a:p>
          <a:p>
            <a:pPr lvl="1"/>
            <a:r>
              <a:rPr lang="fr-CA" sz="2400" dirty="0"/>
              <a:t>Ajouter les dépendances aux projets </a:t>
            </a:r>
            <a:r>
              <a:rPr lang="fr-CA" sz="2400" dirty="0" err="1"/>
              <a:t>Core</a:t>
            </a:r>
            <a:r>
              <a:rPr lang="fr-CA" sz="2400" dirty="0"/>
              <a:t>, Infrastructure et </a:t>
            </a:r>
            <a:r>
              <a:rPr lang="fr-CA" sz="2400" dirty="0" err="1"/>
              <a:t>SharedKernel</a:t>
            </a:r>
            <a:endParaRPr lang="fr-CA" sz="2400" dirty="0"/>
          </a:p>
          <a:p>
            <a:pPr lvl="1"/>
            <a:r>
              <a:rPr lang="fr-CA" sz="2400" dirty="0"/>
              <a:t>Installer le package </a:t>
            </a:r>
            <a:r>
              <a:rPr lang="fr-CA" sz="2400" dirty="0" err="1"/>
              <a:t>NuGet</a:t>
            </a:r>
            <a:r>
              <a:rPr lang="fr-CA" sz="2400" dirty="0"/>
              <a:t> « </a:t>
            </a:r>
            <a:r>
              <a:rPr lang="fr-CA" sz="2400" dirty="0" err="1"/>
              <a:t>EntityFrameworkCore</a:t>
            </a:r>
            <a:r>
              <a:rPr lang="fr-CA" sz="2400" dirty="0"/>
              <a:t> »</a:t>
            </a:r>
          </a:p>
          <a:p>
            <a:r>
              <a:rPr lang="fr-CA" sz="2400" dirty="0"/>
              <a:t>Voir Test1: ajout d’un </a:t>
            </a:r>
            <a:r>
              <a:rPr lang="fr-CA" sz="2400" i="1" dirty="0"/>
              <a:t>user</a:t>
            </a:r>
            <a:r>
              <a:rPr lang="fr-CA" sz="2400" dirty="0"/>
              <a:t> et d’une </a:t>
            </a:r>
            <a:r>
              <a:rPr lang="en-CA" sz="2400" i="1" dirty="0"/>
              <a:t>request</a:t>
            </a:r>
            <a:r>
              <a:rPr lang="fr-CA" sz="2400" dirty="0"/>
              <a:t> dans la solution (dossier </a:t>
            </a:r>
            <a:r>
              <a:rPr lang="fr-CA" sz="2400" dirty="0" err="1"/>
              <a:t>EAISolutionFrontEnd_CleanArchitecture</a:t>
            </a:r>
            <a:r>
              <a:rPr lang="fr-CA" sz="2400" dirty="0"/>
              <a:t>)</a:t>
            </a:r>
          </a:p>
          <a:p>
            <a:endParaRPr lang="fr-CA" dirty="0"/>
          </a:p>
          <a:p>
            <a:endParaRPr lang="fr-CA" dirty="0"/>
          </a:p>
          <a:p>
            <a:endParaRPr lang="fr-CA" dirty="0"/>
          </a:p>
        </p:txBody>
      </p:sp>
      <p:sp>
        <p:nvSpPr>
          <p:cNvPr id="4" name="Espace réservé du numéro de diapositive 4">
            <a:extLst>
              <a:ext uri="{FF2B5EF4-FFF2-40B4-BE49-F238E27FC236}">
                <a16:creationId xmlns:a16="http://schemas.microsoft.com/office/drawing/2014/main" id="{1A875987-C024-4503-C9A0-5C70C3B61FFB}"/>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12</a:t>
            </a:fld>
            <a:endParaRPr lang="en-US" altLang="en-US" dirty="0"/>
          </a:p>
        </p:txBody>
      </p:sp>
    </p:spTree>
    <p:extLst>
      <p:ext uri="{BB962C8B-B14F-4D97-AF65-F5344CB8AC3E}">
        <p14:creationId xmlns:p14="http://schemas.microsoft.com/office/powerpoint/2010/main" val="260992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530440" y="1625766"/>
            <a:ext cx="7943295" cy="4337807"/>
          </a:xfrm>
        </p:spPr>
        <p:txBody>
          <a:bodyPr>
            <a:normAutofit/>
          </a:bodyPr>
          <a:lstStyle/>
          <a:p>
            <a:r>
              <a:rPr lang="fr-CA" sz="4000" dirty="0" err="1"/>
              <a:t>AuthorizationController</a:t>
            </a:r>
            <a:endParaRPr lang="fr-CA" sz="4000" dirty="0"/>
          </a:p>
          <a:p>
            <a:r>
              <a:rPr lang="fr-CA" sz="4000" dirty="0" err="1"/>
              <a:t>RequestController</a:t>
            </a:r>
            <a:endParaRPr lang="fr-CA" sz="4000" dirty="0"/>
          </a:p>
          <a:p>
            <a:pPr lvl="1"/>
            <a:endParaRPr lang="fr-CA" dirty="0"/>
          </a:p>
          <a:p>
            <a:endParaRPr lang="fr-CA" dirty="0"/>
          </a:p>
          <a:p>
            <a:endParaRPr lang="fr-CA" dirty="0"/>
          </a:p>
        </p:txBody>
      </p:sp>
      <p:sp>
        <p:nvSpPr>
          <p:cNvPr id="5" name="Titre 4">
            <a:extLst>
              <a:ext uri="{FF2B5EF4-FFF2-40B4-BE49-F238E27FC236}">
                <a16:creationId xmlns:a16="http://schemas.microsoft.com/office/drawing/2014/main" id="{8B5ED858-B779-7C5C-9183-ADBFFBD1FC9F}"/>
              </a:ext>
            </a:extLst>
          </p:cNvPr>
          <p:cNvSpPr>
            <a:spLocks noGrp="1"/>
          </p:cNvSpPr>
          <p:nvPr>
            <p:ph type="title"/>
            <p:custDataLst>
              <p:tags r:id="rId2"/>
            </p:custDataLst>
          </p:nvPr>
        </p:nvSpPr>
        <p:spPr/>
        <p:txBody>
          <a:bodyPr>
            <a:normAutofit fontScale="90000"/>
          </a:bodyPr>
          <a:lstStyle/>
          <a:p>
            <a:r>
              <a:rPr lang="fr-CA" dirty="0"/>
              <a:t>Les contrôleurs pour la solution</a:t>
            </a:r>
          </a:p>
        </p:txBody>
      </p:sp>
      <p:sp>
        <p:nvSpPr>
          <p:cNvPr id="2" name="Espace réservé du numéro de diapositive 4">
            <a:extLst>
              <a:ext uri="{FF2B5EF4-FFF2-40B4-BE49-F238E27FC236}">
                <a16:creationId xmlns:a16="http://schemas.microsoft.com/office/drawing/2014/main" id="{4A610741-9714-EC2D-BB23-4B5D4436C41D}"/>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120</a:t>
            </a:fld>
            <a:endParaRPr lang="en-US" altLang="en-US" dirty="0"/>
          </a:p>
        </p:txBody>
      </p:sp>
    </p:spTree>
    <p:extLst>
      <p:ext uri="{BB962C8B-B14F-4D97-AF65-F5344CB8AC3E}">
        <p14:creationId xmlns:p14="http://schemas.microsoft.com/office/powerpoint/2010/main" val="28073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530440" y="1625766"/>
            <a:ext cx="8338352" cy="4337807"/>
          </a:xfrm>
        </p:spPr>
        <p:txBody>
          <a:bodyPr>
            <a:normAutofit/>
          </a:bodyPr>
          <a:lstStyle/>
          <a:p>
            <a:endParaRPr lang="fr-CA" sz="2600" dirty="0"/>
          </a:p>
          <a:p>
            <a:r>
              <a:rPr lang="fr-CA" sz="2600" dirty="0" err="1"/>
              <a:t>Register</a:t>
            </a:r>
            <a:endParaRPr lang="fr-CA" sz="2600" dirty="0"/>
          </a:p>
          <a:p>
            <a:pPr marL="109728" indent="0">
              <a:buNone/>
            </a:pPr>
            <a:r>
              <a:rPr lang="fr-CA" sz="1800" dirty="0">
                <a:solidFill>
                  <a:srgbClr val="000000"/>
                </a:solidFill>
                <a:latin typeface="Consolas" panose="020B0609020204030204" pitchFamily="49" charset="0"/>
              </a:rPr>
              <a:t>[</a:t>
            </a:r>
            <a:r>
              <a:rPr lang="fr-CA" sz="1800" dirty="0" err="1">
                <a:solidFill>
                  <a:srgbClr val="000000"/>
                </a:solidFill>
                <a:latin typeface="Consolas" panose="020B0609020204030204" pitchFamily="49" charset="0"/>
              </a:rPr>
              <a:t>HttpPost</a:t>
            </a:r>
            <a:r>
              <a:rPr lang="fr-CA" sz="1800" dirty="0">
                <a:solidFill>
                  <a:srgbClr val="000000"/>
                </a:solidFill>
                <a:latin typeface="Consolas" panose="020B0609020204030204" pitchFamily="49" charset="0"/>
              </a:rPr>
              <a:t>(</a:t>
            </a:r>
            <a:r>
              <a:rPr lang="fr-CA" sz="1800" dirty="0">
                <a:solidFill>
                  <a:srgbClr val="A31515"/>
                </a:solidFill>
                <a:latin typeface="Consolas" panose="020B0609020204030204" pitchFamily="49" charset="0"/>
              </a:rPr>
              <a:t>"registration"</a:t>
            </a:r>
            <a:r>
              <a:rPr lang="fr-CA" sz="1800" dirty="0">
                <a:solidFill>
                  <a:srgbClr val="000000"/>
                </a:solidFill>
                <a:latin typeface="Consolas" panose="020B0609020204030204" pitchFamily="49" charset="0"/>
              </a:rPr>
              <a:t>)]</a:t>
            </a:r>
          </a:p>
          <a:p>
            <a:pPr marL="109728" indent="0">
              <a:buNone/>
            </a:pPr>
            <a:r>
              <a:rPr lang="fr-CA" sz="1800" dirty="0">
                <a:solidFill>
                  <a:srgbClr val="0000FF"/>
                </a:solidFill>
                <a:latin typeface="Consolas" panose="020B0609020204030204" pitchFamily="49" charset="0"/>
              </a:rPr>
              <a:t>public</a:t>
            </a:r>
            <a:r>
              <a:rPr lang="fr-CA" sz="1800" dirty="0">
                <a:solidFill>
                  <a:srgbClr val="000000"/>
                </a:solidFill>
                <a:latin typeface="Consolas" panose="020B0609020204030204" pitchFamily="49" charset="0"/>
              </a:rPr>
              <a:t> </a:t>
            </a:r>
            <a:r>
              <a:rPr lang="fr-CA" sz="1800" dirty="0" err="1">
                <a:solidFill>
                  <a:srgbClr val="0000FF"/>
                </a:solidFill>
                <a:latin typeface="Consolas" panose="020B0609020204030204" pitchFamily="49" charset="0"/>
              </a:rPr>
              <a:t>async</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Task</a:t>
            </a:r>
            <a:r>
              <a:rPr lang="fr-CA" sz="1800" dirty="0">
                <a:solidFill>
                  <a:srgbClr val="000000"/>
                </a:solidFill>
                <a:latin typeface="Consolas" panose="020B0609020204030204" pitchFamily="49" charset="0"/>
              </a:rPr>
              <a:t>&lt;</a:t>
            </a:r>
            <a:r>
              <a:rPr lang="fr-CA" sz="1800" dirty="0" err="1">
                <a:solidFill>
                  <a:srgbClr val="000000"/>
                </a:solidFill>
                <a:latin typeface="Consolas" panose="020B0609020204030204" pitchFamily="49" charset="0"/>
              </a:rPr>
              <a:t>IActionResult</a:t>
            </a:r>
            <a:r>
              <a:rPr lang="fr-CA" sz="1800" dirty="0">
                <a:solidFill>
                  <a:srgbClr val="000000"/>
                </a:solidFill>
                <a:latin typeface="Consolas" panose="020B0609020204030204" pitchFamily="49" charset="0"/>
              </a:rPr>
              <a:t>&gt; </a:t>
            </a:r>
            <a:r>
              <a:rPr lang="fr-CA" sz="1800" dirty="0" err="1">
                <a:solidFill>
                  <a:srgbClr val="000000"/>
                </a:solidFill>
                <a:latin typeface="Consolas" panose="020B0609020204030204" pitchFamily="49" charset="0"/>
              </a:rPr>
              <a:t>Register</a:t>
            </a:r>
            <a:r>
              <a:rPr lang="fr-CA" sz="1800" dirty="0">
                <a:solidFill>
                  <a:srgbClr val="000000"/>
                </a:solidFill>
                <a:latin typeface="Consolas" panose="020B0609020204030204" pitchFamily="49" charset="0"/>
              </a:rPr>
              <a:t>(</a:t>
            </a:r>
            <a:r>
              <a:rPr lang="fr-CA" sz="1800" dirty="0" err="1">
                <a:solidFill>
                  <a:srgbClr val="000000"/>
                </a:solidFill>
                <a:latin typeface="Consolas" panose="020B0609020204030204" pitchFamily="49" charset="0"/>
              </a:rPr>
              <a:t>UserForRegisterDto</a:t>
            </a:r>
            <a:r>
              <a:rPr lang="fr-CA" sz="1800" dirty="0">
                <a:solidFill>
                  <a:srgbClr val="000000"/>
                </a:solidFill>
                <a:latin typeface="Consolas" panose="020B0609020204030204" pitchFamily="49" charset="0"/>
              </a:rPr>
              <a:t> </a:t>
            </a:r>
          </a:p>
          <a:p>
            <a:pPr marL="109728" indent="0">
              <a:buNone/>
            </a:pP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userForRegisterDto</a:t>
            </a:r>
            <a:r>
              <a:rPr lang="fr-CA" sz="1800" dirty="0">
                <a:solidFill>
                  <a:srgbClr val="000000"/>
                </a:solidFill>
                <a:latin typeface="Consolas" panose="020B0609020204030204" pitchFamily="49" charset="0"/>
              </a:rPr>
              <a:t>)</a:t>
            </a:r>
            <a:endParaRPr lang="fr-CA" sz="1800" dirty="0"/>
          </a:p>
          <a:p>
            <a:r>
              <a:rPr lang="fr-CA" sz="2600" dirty="0"/>
              <a:t>Login</a:t>
            </a:r>
          </a:p>
          <a:p>
            <a:pPr marL="109728" indent="0">
              <a:buNone/>
            </a:pPr>
            <a:r>
              <a:rPr lang="fr-CA" sz="1800" dirty="0">
                <a:solidFill>
                  <a:srgbClr val="000000"/>
                </a:solidFill>
                <a:latin typeface="Consolas" panose="020B0609020204030204" pitchFamily="49" charset="0"/>
              </a:rPr>
              <a:t>[</a:t>
            </a:r>
            <a:r>
              <a:rPr lang="fr-CA" sz="1800" dirty="0" err="1">
                <a:solidFill>
                  <a:srgbClr val="000000"/>
                </a:solidFill>
                <a:latin typeface="Consolas" panose="020B0609020204030204" pitchFamily="49" charset="0"/>
              </a:rPr>
              <a:t>HttpPost</a:t>
            </a:r>
            <a:r>
              <a:rPr lang="fr-CA" sz="1800" dirty="0">
                <a:solidFill>
                  <a:srgbClr val="000000"/>
                </a:solidFill>
                <a:latin typeface="Consolas" panose="020B0609020204030204" pitchFamily="49" charset="0"/>
              </a:rPr>
              <a:t>(</a:t>
            </a:r>
            <a:r>
              <a:rPr lang="fr-CA" sz="1800" dirty="0">
                <a:solidFill>
                  <a:srgbClr val="A31515"/>
                </a:solidFill>
                <a:latin typeface="Consolas" panose="020B0609020204030204" pitchFamily="49" charset="0"/>
              </a:rPr>
              <a:t>"login"</a:t>
            </a:r>
            <a:r>
              <a:rPr lang="fr-CA" sz="1800" dirty="0">
                <a:solidFill>
                  <a:srgbClr val="000000"/>
                </a:solidFill>
                <a:latin typeface="Consolas" panose="020B0609020204030204" pitchFamily="49" charset="0"/>
              </a:rPr>
              <a:t>)]</a:t>
            </a:r>
          </a:p>
          <a:p>
            <a:pPr marL="109728" indent="0">
              <a:buNone/>
            </a:pPr>
            <a:r>
              <a:rPr lang="fr-CA" sz="1800" dirty="0">
                <a:solidFill>
                  <a:srgbClr val="0000FF"/>
                </a:solidFill>
                <a:latin typeface="Consolas" panose="020B0609020204030204" pitchFamily="49" charset="0"/>
              </a:rPr>
              <a:t>public</a:t>
            </a:r>
            <a:r>
              <a:rPr lang="fr-CA" sz="1800" dirty="0">
                <a:solidFill>
                  <a:srgbClr val="000000"/>
                </a:solidFill>
                <a:latin typeface="Consolas" panose="020B0609020204030204" pitchFamily="49" charset="0"/>
              </a:rPr>
              <a:t> </a:t>
            </a:r>
            <a:r>
              <a:rPr lang="fr-CA" sz="1800" dirty="0" err="1">
                <a:solidFill>
                  <a:srgbClr val="0000FF"/>
                </a:solidFill>
                <a:latin typeface="Consolas" panose="020B0609020204030204" pitchFamily="49" charset="0"/>
              </a:rPr>
              <a:t>async</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Task</a:t>
            </a:r>
            <a:r>
              <a:rPr lang="fr-CA" sz="1800" dirty="0">
                <a:solidFill>
                  <a:srgbClr val="000000"/>
                </a:solidFill>
                <a:latin typeface="Consolas" panose="020B0609020204030204" pitchFamily="49" charset="0"/>
              </a:rPr>
              <a:t>&lt;</a:t>
            </a:r>
            <a:r>
              <a:rPr lang="fr-CA" sz="1800" dirty="0" err="1">
                <a:solidFill>
                  <a:srgbClr val="000000"/>
                </a:solidFill>
                <a:latin typeface="Consolas" panose="020B0609020204030204" pitchFamily="49" charset="0"/>
              </a:rPr>
              <a:t>IActionResult</a:t>
            </a:r>
            <a:r>
              <a:rPr lang="fr-CA" sz="1800" dirty="0">
                <a:solidFill>
                  <a:srgbClr val="000000"/>
                </a:solidFill>
                <a:latin typeface="Consolas" panose="020B0609020204030204" pitchFamily="49" charset="0"/>
              </a:rPr>
              <a:t>&gt; Login(</a:t>
            </a:r>
            <a:r>
              <a:rPr lang="fr-CA" sz="1800" dirty="0" err="1">
                <a:solidFill>
                  <a:srgbClr val="000000"/>
                </a:solidFill>
                <a:latin typeface="Consolas" panose="020B0609020204030204" pitchFamily="49" charset="0"/>
              </a:rPr>
              <a:t>UserForLoginDto</a:t>
            </a:r>
            <a:r>
              <a:rPr lang="fr-CA" sz="1800" dirty="0">
                <a:solidFill>
                  <a:srgbClr val="000000"/>
                </a:solidFill>
                <a:latin typeface="Consolas" panose="020B0609020204030204" pitchFamily="49" charset="0"/>
              </a:rPr>
              <a:t> </a:t>
            </a:r>
          </a:p>
          <a:p>
            <a:pPr marL="109728" indent="0">
              <a:buNone/>
            </a:pP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userForLoginDto</a:t>
            </a:r>
            <a:r>
              <a:rPr lang="fr-CA" sz="1800" dirty="0">
                <a:solidFill>
                  <a:srgbClr val="000000"/>
                </a:solidFill>
                <a:latin typeface="Consolas" panose="020B0609020204030204" pitchFamily="49" charset="0"/>
              </a:rPr>
              <a:t>)</a:t>
            </a:r>
            <a:endParaRPr lang="fr-CA" sz="1800" dirty="0"/>
          </a:p>
          <a:p>
            <a:pPr marL="146304" indent="0">
              <a:buNone/>
            </a:pPr>
            <a:endParaRPr lang="fr-CA" dirty="0"/>
          </a:p>
          <a:p>
            <a:endParaRPr lang="fr-CA" dirty="0"/>
          </a:p>
          <a:p>
            <a:endParaRPr lang="fr-CA" dirty="0"/>
          </a:p>
        </p:txBody>
      </p:sp>
      <p:sp>
        <p:nvSpPr>
          <p:cNvPr id="5" name="Titre 4">
            <a:extLst>
              <a:ext uri="{FF2B5EF4-FFF2-40B4-BE49-F238E27FC236}">
                <a16:creationId xmlns:a16="http://schemas.microsoft.com/office/drawing/2014/main" id="{F1834160-F3C5-CAD4-C09F-D828CB19DAC6}"/>
              </a:ext>
            </a:extLst>
          </p:cNvPr>
          <p:cNvSpPr>
            <a:spLocks noGrp="1"/>
          </p:cNvSpPr>
          <p:nvPr>
            <p:ph type="title"/>
            <p:custDataLst>
              <p:tags r:id="rId2"/>
            </p:custDataLst>
          </p:nvPr>
        </p:nvSpPr>
        <p:spPr/>
        <p:txBody>
          <a:bodyPr/>
          <a:lstStyle/>
          <a:p>
            <a:r>
              <a:rPr lang="fr-CA" dirty="0"/>
              <a:t>API d’</a:t>
            </a:r>
            <a:r>
              <a:rPr lang="fr-CA" dirty="0" err="1"/>
              <a:t>AuthorizationController</a:t>
            </a:r>
            <a:endParaRPr lang="fr-CA" dirty="0"/>
          </a:p>
        </p:txBody>
      </p:sp>
      <p:sp>
        <p:nvSpPr>
          <p:cNvPr id="2" name="Espace réservé du numéro de diapositive 4">
            <a:extLst>
              <a:ext uri="{FF2B5EF4-FFF2-40B4-BE49-F238E27FC236}">
                <a16:creationId xmlns:a16="http://schemas.microsoft.com/office/drawing/2014/main" id="{D1EAD3F2-ED41-40CD-0F43-B956A86B1684}"/>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121</a:t>
            </a:fld>
            <a:endParaRPr lang="en-US" altLang="en-US" dirty="0"/>
          </a:p>
        </p:txBody>
      </p:sp>
    </p:spTree>
    <p:extLst>
      <p:ext uri="{BB962C8B-B14F-4D97-AF65-F5344CB8AC3E}">
        <p14:creationId xmlns:p14="http://schemas.microsoft.com/office/powerpoint/2010/main" val="401684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530440" y="1625766"/>
            <a:ext cx="7943295" cy="4337807"/>
          </a:xfrm>
        </p:spPr>
        <p:txBody>
          <a:bodyPr>
            <a:normAutofit/>
          </a:bodyPr>
          <a:lstStyle/>
          <a:p>
            <a:r>
              <a:rPr lang="fr-CA" sz="2400" dirty="0"/>
              <a:t>JSON Web </a:t>
            </a:r>
            <a:r>
              <a:rPr lang="fr-CA" sz="2400" dirty="0" err="1"/>
              <a:t>Token</a:t>
            </a:r>
            <a:r>
              <a:rPr lang="fr-CA" sz="2400" dirty="0"/>
              <a:t> (JWT) est une norme ouverte (RFC 7519) qui définit un moyen compact et autonome de transmettre en toute sécurité des informations entre les parties en tant qu’objet JSON</a:t>
            </a:r>
          </a:p>
          <a:p>
            <a:r>
              <a:rPr lang="fr-CA" sz="2400" dirty="0"/>
              <a:t>Ces informations peuvent être vérifiées et fiables, car elles sont signées numériquement</a:t>
            </a:r>
          </a:p>
          <a:p>
            <a:r>
              <a:rPr lang="fr-CA" sz="2400" dirty="0"/>
              <a:t>Les JWT peuvent être signés à l’aide d’un secret (avec        l’algorithme HMAC ) ou d’une paire de clés publique/privée utilisant RSA ou ECDSA</a:t>
            </a:r>
            <a:endParaRPr lang="fr-CA" dirty="0"/>
          </a:p>
          <a:p>
            <a:endParaRPr lang="fr-CA" dirty="0"/>
          </a:p>
        </p:txBody>
      </p:sp>
      <p:sp>
        <p:nvSpPr>
          <p:cNvPr id="5" name="Titre 4">
            <a:extLst>
              <a:ext uri="{FF2B5EF4-FFF2-40B4-BE49-F238E27FC236}">
                <a16:creationId xmlns:a16="http://schemas.microsoft.com/office/drawing/2014/main" id="{C018B9C9-8333-BE62-EB20-5262409223E8}"/>
              </a:ext>
            </a:extLst>
          </p:cNvPr>
          <p:cNvSpPr>
            <a:spLocks noGrp="1"/>
          </p:cNvSpPr>
          <p:nvPr>
            <p:ph type="title"/>
            <p:custDataLst>
              <p:tags r:id="rId2"/>
            </p:custDataLst>
          </p:nvPr>
        </p:nvSpPr>
        <p:spPr/>
        <p:txBody>
          <a:bodyPr/>
          <a:lstStyle/>
          <a:p>
            <a:r>
              <a:rPr lang="fr-CA" dirty="0"/>
              <a:t>JSON Web </a:t>
            </a:r>
            <a:r>
              <a:rPr lang="fr-CA" dirty="0" err="1"/>
              <a:t>Token</a:t>
            </a:r>
            <a:endParaRPr lang="fr-CA" dirty="0"/>
          </a:p>
        </p:txBody>
      </p:sp>
      <p:sp>
        <p:nvSpPr>
          <p:cNvPr id="2" name="Espace réservé du numéro de diapositive 4">
            <a:extLst>
              <a:ext uri="{FF2B5EF4-FFF2-40B4-BE49-F238E27FC236}">
                <a16:creationId xmlns:a16="http://schemas.microsoft.com/office/drawing/2014/main" id="{EC7F2FA7-7AFB-0543-B5AD-987951F20483}"/>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122</a:t>
            </a:fld>
            <a:endParaRPr lang="en-US" altLang="en-US" dirty="0"/>
          </a:p>
        </p:txBody>
      </p:sp>
    </p:spTree>
    <p:extLst>
      <p:ext uri="{BB962C8B-B14F-4D97-AF65-F5344CB8AC3E}">
        <p14:creationId xmlns:p14="http://schemas.microsoft.com/office/powerpoint/2010/main" val="296997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530440" y="1625766"/>
            <a:ext cx="7943295" cy="4899578"/>
          </a:xfrm>
        </p:spPr>
        <p:txBody>
          <a:bodyPr>
            <a:noAutofit/>
          </a:bodyPr>
          <a:lstStyle/>
          <a:p>
            <a:r>
              <a:rPr lang="fr-CA" sz="2400" dirty="0"/>
              <a:t>Autorisation</a:t>
            </a:r>
          </a:p>
          <a:p>
            <a:pPr lvl="1"/>
            <a:r>
              <a:rPr lang="fr-CA" sz="2000" dirty="0"/>
              <a:t>C’est le scénario le plus courant pour l’utilisation de JWT</a:t>
            </a:r>
          </a:p>
          <a:p>
            <a:pPr lvl="1"/>
            <a:r>
              <a:rPr lang="fr-CA" sz="2000" dirty="0"/>
              <a:t>Une fois que l’utilisateur est connecté, chaque requête suivante inclura le JWT, permettant à l’utilisateur d’accéder aux routes, services et ressources autorisés avec ce jeton</a:t>
            </a:r>
          </a:p>
          <a:p>
            <a:r>
              <a:rPr lang="fr-CA" sz="2400" dirty="0"/>
              <a:t>Échange d’informations</a:t>
            </a:r>
          </a:p>
          <a:p>
            <a:pPr lvl="1"/>
            <a:r>
              <a:rPr lang="fr-CA" sz="2000" dirty="0"/>
              <a:t>Les jetons Web JSON sont un bon moyen de transmettre des informations en toute sécurité entre les parties</a:t>
            </a:r>
          </a:p>
          <a:p>
            <a:pPr lvl="1"/>
            <a:r>
              <a:rPr lang="fr-CA" sz="2000" dirty="0"/>
              <a:t>Étant donné que les JWT peuvent être signés, par exemple à l’aide de paires de clés publiques/privées, vous pouvez être sûr que les expéditeurs sont bien ceux qu'ils prétendent être</a:t>
            </a:r>
          </a:p>
          <a:p>
            <a:pPr lvl="1"/>
            <a:r>
              <a:rPr lang="fr-CA" sz="2000" dirty="0"/>
              <a:t>De plus, comme la signature est calculée à l’aide de l’en-tête et de la donnée utile (</a:t>
            </a:r>
            <a:r>
              <a:rPr lang="fr-CA" sz="2000" i="1" dirty="0" err="1"/>
              <a:t>payload</a:t>
            </a:r>
            <a:r>
              <a:rPr lang="fr-CA" sz="2000" dirty="0"/>
              <a:t>), vous pouvez également vérifier que le contenu n’a pas été falsifié</a:t>
            </a:r>
          </a:p>
        </p:txBody>
      </p:sp>
      <p:sp>
        <p:nvSpPr>
          <p:cNvPr id="5" name="Titre 4">
            <a:extLst>
              <a:ext uri="{FF2B5EF4-FFF2-40B4-BE49-F238E27FC236}">
                <a16:creationId xmlns:a16="http://schemas.microsoft.com/office/drawing/2014/main" id="{B2DEA5A7-4007-27CD-59B6-2583CA0C6FBF}"/>
              </a:ext>
            </a:extLst>
          </p:cNvPr>
          <p:cNvSpPr>
            <a:spLocks noGrp="1"/>
          </p:cNvSpPr>
          <p:nvPr>
            <p:ph type="title"/>
            <p:custDataLst>
              <p:tags r:id="rId2"/>
            </p:custDataLst>
          </p:nvPr>
        </p:nvSpPr>
        <p:spPr/>
        <p:txBody>
          <a:bodyPr>
            <a:normAutofit fontScale="90000"/>
          </a:bodyPr>
          <a:lstStyle/>
          <a:p>
            <a:r>
              <a:rPr lang="fr-CA" sz="4400" dirty="0"/>
              <a:t>Quand devez-vous utiliser les jetons Web JSON ?</a:t>
            </a:r>
            <a:endParaRPr lang="fr-CA" dirty="0"/>
          </a:p>
        </p:txBody>
      </p:sp>
      <p:sp>
        <p:nvSpPr>
          <p:cNvPr id="2" name="Espace réservé du numéro de diapositive 4">
            <a:extLst>
              <a:ext uri="{FF2B5EF4-FFF2-40B4-BE49-F238E27FC236}">
                <a16:creationId xmlns:a16="http://schemas.microsoft.com/office/drawing/2014/main" id="{F8139F7D-0FD6-7D7E-43B5-D8982D43D44E}"/>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123</a:t>
            </a:fld>
            <a:endParaRPr lang="en-US" altLang="en-US" dirty="0"/>
          </a:p>
        </p:txBody>
      </p:sp>
    </p:spTree>
    <p:extLst>
      <p:ext uri="{BB962C8B-B14F-4D97-AF65-F5344CB8AC3E}">
        <p14:creationId xmlns:p14="http://schemas.microsoft.com/office/powerpoint/2010/main" val="15839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281060" y="1625766"/>
            <a:ext cx="8467404" cy="4337807"/>
          </a:xfrm>
        </p:spPr>
        <p:txBody>
          <a:bodyPr>
            <a:normAutofit/>
          </a:bodyPr>
          <a:lstStyle/>
          <a:p>
            <a:r>
              <a:rPr lang="fr-CA" sz="2400" dirty="0"/>
              <a:t> Les jetons Web JSON se composent de trois parties séparées par des points ( .), qui sont :</a:t>
            </a:r>
          </a:p>
          <a:p>
            <a:r>
              <a:rPr lang="fr-CA" sz="2400" dirty="0"/>
              <a:t>Entête</a:t>
            </a:r>
          </a:p>
          <a:p>
            <a:r>
              <a:rPr lang="fr-CA" sz="2400" dirty="0"/>
              <a:t>Donnée utile</a:t>
            </a:r>
          </a:p>
          <a:p>
            <a:r>
              <a:rPr lang="fr-CA" sz="2400" dirty="0"/>
              <a:t>Signature</a:t>
            </a:r>
            <a:endParaRPr lang="fr-CA" sz="2200" dirty="0"/>
          </a:p>
        </p:txBody>
      </p:sp>
      <p:sp>
        <p:nvSpPr>
          <p:cNvPr id="5" name="ZoneTexte 4">
            <a:extLst>
              <a:ext uri="{FF2B5EF4-FFF2-40B4-BE49-F238E27FC236}">
                <a16:creationId xmlns:a16="http://schemas.microsoft.com/office/drawing/2014/main" id="{84F45632-92B8-494A-9C13-7615264FA970}"/>
              </a:ext>
            </a:extLst>
          </p:cNvPr>
          <p:cNvSpPr txBox="1"/>
          <p:nvPr>
            <p:custDataLst>
              <p:tags r:id="rId2"/>
            </p:custDataLst>
          </p:nvPr>
        </p:nvSpPr>
        <p:spPr>
          <a:xfrm>
            <a:off x="4644008" y="2168860"/>
            <a:ext cx="2703264" cy="369332"/>
          </a:xfrm>
          <a:prstGeom prst="rect">
            <a:avLst/>
          </a:prstGeom>
          <a:solidFill>
            <a:schemeClr val="accent1">
              <a:alpha val="87000"/>
            </a:schemeClr>
          </a:solidFill>
          <a:ln>
            <a:noFill/>
          </a:ln>
        </p:spPr>
        <p:txBody>
          <a:bodyPr wrap="square">
            <a:spAutoFit/>
          </a:bodyPr>
          <a:lstStyle/>
          <a:p>
            <a:r>
              <a:rPr lang="fr-CA" b="0" i="0" dirty="0" err="1">
                <a:solidFill>
                  <a:srgbClr val="FF0000"/>
                </a:solidFill>
                <a:effectLst/>
                <a:latin typeface="Roboto Mono"/>
              </a:rPr>
              <a:t>xxxxx.yyyyy.zzzzz</a:t>
            </a:r>
            <a:endParaRPr lang="fr-CA" dirty="0">
              <a:solidFill>
                <a:srgbClr val="FF0000"/>
              </a:solidFill>
            </a:endParaRPr>
          </a:p>
        </p:txBody>
      </p:sp>
      <p:sp>
        <p:nvSpPr>
          <p:cNvPr id="6" name="Titre 5">
            <a:extLst>
              <a:ext uri="{FF2B5EF4-FFF2-40B4-BE49-F238E27FC236}">
                <a16:creationId xmlns:a16="http://schemas.microsoft.com/office/drawing/2014/main" id="{38E25569-BB55-1E5E-CDF2-3C200BAB46F9}"/>
              </a:ext>
            </a:extLst>
          </p:cNvPr>
          <p:cNvSpPr>
            <a:spLocks noGrp="1"/>
          </p:cNvSpPr>
          <p:nvPr>
            <p:ph type="title"/>
            <p:custDataLst>
              <p:tags r:id="rId3"/>
            </p:custDataLst>
          </p:nvPr>
        </p:nvSpPr>
        <p:spPr/>
        <p:txBody>
          <a:bodyPr/>
          <a:lstStyle/>
          <a:p>
            <a:r>
              <a:rPr lang="fr-CA" sz="4400" dirty="0"/>
              <a:t>Structure du jeton Web JSON?</a:t>
            </a:r>
            <a:endParaRPr lang="fr-CA" dirty="0"/>
          </a:p>
        </p:txBody>
      </p:sp>
      <p:sp>
        <p:nvSpPr>
          <p:cNvPr id="2" name="Espace réservé du numéro de diapositive 4">
            <a:extLst>
              <a:ext uri="{FF2B5EF4-FFF2-40B4-BE49-F238E27FC236}">
                <a16:creationId xmlns:a16="http://schemas.microsoft.com/office/drawing/2014/main" id="{CECD4655-F5F2-3494-F88B-E2C7519C5E1A}"/>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124</a:t>
            </a:fld>
            <a:endParaRPr lang="en-US" altLang="en-US" dirty="0"/>
          </a:p>
        </p:txBody>
      </p:sp>
    </p:spTree>
    <p:extLst>
      <p:ext uri="{BB962C8B-B14F-4D97-AF65-F5344CB8AC3E}">
        <p14:creationId xmlns:p14="http://schemas.microsoft.com/office/powerpoint/2010/main" val="213908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281059" y="1625767"/>
            <a:ext cx="8179449" cy="1422234"/>
          </a:xfrm>
        </p:spPr>
        <p:txBody>
          <a:bodyPr>
            <a:normAutofit/>
          </a:bodyPr>
          <a:lstStyle/>
          <a:p>
            <a:r>
              <a:rPr lang="fr-CA" sz="2400" dirty="0"/>
              <a:t>Se compose généralement de deux parties : le type de jeton, qui est JWT, et l’algorithme de signature utilisé, tel que HMAC SHA256 ou RSA</a:t>
            </a:r>
          </a:p>
        </p:txBody>
      </p:sp>
      <p:sp>
        <p:nvSpPr>
          <p:cNvPr id="7" name="ZoneTexte 6">
            <a:extLst>
              <a:ext uri="{FF2B5EF4-FFF2-40B4-BE49-F238E27FC236}">
                <a16:creationId xmlns:a16="http://schemas.microsoft.com/office/drawing/2014/main" id="{D3F607C5-C22C-4C77-80BB-468E34F58481}"/>
              </a:ext>
            </a:extLst>
          </p:cNvPr>
          <p:cNvSpPr txBox="1"/>
          <p:nvPr>
            <p:custDataLst>
              <p:tags r:id="rId2"/>
            </p:custDataLst>
          </p:nvPr>
        </p:nvSpPr>
        <p:spPr>
          <a:xfrm>
            <a:off x="2729346" y="3163515"/>
            <a:ext cx="3209637" cy="923330"/>
          </a:xfrm>
          <a:prstGeom prst="rect">
            <a:avLst/>
          </a:prstGeom>
          <a:solidFill>
            <a:schemeClr val="accent1"/>
          </a:solidFill>
          <a:ln>
            <a:noFill/>
          </a:ln>
        </p:spPr>
        <p:txBody>
          <a:bodyPr wrap="square">
            <a:spAutoFit/>
          </a:bodyPr>
          <a:lstStyle/>
          <a:p>
            <a:r>
              <a:rPr lang="fr-CA" b="0" i="0" dirty="0">
                <a:solidFill>
                  <a:srgbClr val="FF0000"/>
                </a:solidFill>
                <a:effectLst/>
                <a:latin typeface="Roboto Mono"/>
              </a:rPr>
              <a:t>{ </a:t>
            </a:r>
          </a:p>
          <a:p>
            <a:r>
              <a:rPr lang="fr-CA" b="0" i="0" dirty="0">
                <a:solidFill>
                  <a:srgbClr val="FF0000"/>
                </a:solidFill>
                <a:effectLst/>
                <a:latin typeface="Roboto Mono"/>
              </a:rPr>
              <a:t>   "</a:t>
            </a:r>
            <a:r>
              <a:rPr lang="fr-CA" b="0" i="0" dirty="0" err="1">
                <a:solidFill>
                  <a:srgbClr val="FF0000"/>
                </a:solidFill>
                <a:effectLst/>
                <a:latin typeface="Roboto Mono"/>
              </a:rPr>
              <a:t>alg</a:t>
            </a:r>
            <a:r>
              <a:rPr lang="fr-CA" b="0" i="0" dirty="0">
                <a:solidFill>
                  <a:srgbClr val="FF0000"/>
                </a:solidFill>
                <a:effectLst/>
                <a:latin typeface="Roboto Mono"/>
              </a:rPr>
              <a:t>": "HS256", "</a:t>
            </a:r>
            <a:r>
              <a:rPr lang="fr-CA" b="0" i="0" dirty="0" err="1">
                <a:solidFill>
                  <a:srgbClr val="FF0000"/>
                </a:solidFill>
                <a:effectLst/>
                <a:latin typeface="Roboto Mono"/>
              </a:rPr>
              <a:t>typ</a:t>
            </a:r>
            <a:r>
              <a:rPr lang="fr-CA" b="0" i="0" dirty="0">
                <a:solidFill>
                  <a:srgbClr val="FF0000"/>
                </a:solidFill>
                <a:effectLst/>
                <a:latin typeface="Roboto Mono"/>
              </a:rPr>
              <a:t>": "JWT" }</a:t>
            </a:r>
            <a:endParaRPr lang="fr-CA" dirty="0">
              <a:solidFill>
                <a:srgbClr val="FF0000"/>
              </a:solidFill>
            </a:endParaRPr>
          </a:p>
        </p:txBody>
      </p:sp>
      <p:sp>
        <p:nvSpPr>
          <p:cNvPr id="5" name="Titre 4">
            <a:extLst>
              <a:ext uri="{FF2B5EF4-FFF2-40B4-BE49-F238E27FC236}">
                <a16:creationId xmlns:a16="http://schemas.microsoft.com/office/drawing/2014/main" id="{C2FDF213-3C72-2444-6B9D-CCCF4483896A}"/>
              </a:ext>
            </a:extLst>
          </p:cNvPr>
          <p:cNvSpPr>
            <a:spLocks noGrp="1"/>
          </p:cNvSpPr>
          <p:nvPr>
            <p:ph type="title"/>
            <p:custDataLst>
              <p:tags r:id="rId3"/>
            </p:custDataLst>
          </p:nvPr>
        </p:nvSpPr>
        <p:spPr/>
        <p:txBody>
          <a:bodyPr/>
          <a:lstStyle/>
          <a:p>
            <a:r>
              <a:rPr lang="fr-CA" sz="4400" dirty="0"/>
              <a:t>Entête</a:t>
            </a:r>
            <a:endParaRPr lang="fr-CA" dirty="0"/>
          </a:p>
        </p:txBody>
      </p:sp>
      <p:sp>
        <p:nvSpPr>
          <p:cNvPr id="2" name="Espace réservé du numéro de diapositive 4">
            <a:extLst>
              <a:ext uri="{FF2B5EF4-FFF2-40B4-BE49-F238E27FC236}">
                <a16:creationId xmlns:a16="http://schemas.microsoft.com/office/drawing/2014/main" id="{E1E6B6D3-A216-3753-C30B-5C14E2621E2F}"/>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125</a:t>
            </a:fld>
            <a:endParaRPr lang="en-US" altLang="en-US" dirty="0"/>
          </a:p>
        </p:txBody>
      </p:sp>
    </p:spTree>
    <p:extLst>
      <p:ext uri="{BB962C8B-B14F-4D97-AF65-F5344CB8AC3E}">
        <p14:creationId xmlns:p14="http://schemas.microsoft.com/office/powerpoint/2010/main" val="365841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281059" y="1625766"/>
            <a:ext cx="8179449" cy="4885870"/>
          </a:xfrm>
        </p:spPr>
        <p:txBody>
          <a:bodyPr>
            <a:noAutofit/>
          </a:bodyPr>
          <a:lstStyle/>
          <a:p>
            <a:pPr>
              <a:lnSpc>
                <a:spcPct val="120000"/>
              </a:lnSpc>
            </a:pPr>
            <a:r>
              <a:rPr lang="fr-CA" sz="2400" dirty="0"/>
              <a:t>Contient les revendications (</a:t>
            </a:r>
            <a:r>
              <a:rPr lang="fr-CA" sz="2400" i="1" dirty="0"/>
              <a:t>claims</a:t>
            </a:r>
            <a:r>
              <a:rPr lang="fr-CA" sz="2400" dirty="0"/>
              <a:t>)</a:t>
            </a:r>
          </a:p>
          <a:p>
            <a:pPr>
              <a:lnSpc>
                <a:spcPct val="120000"/>
              </a:lnSpc>
            </a:pPr>
            <a:r>
              <a:rPr lang="fr-CA" sz="2400" dirty="0"/>
              <a:t>Les revendications sont des déclarations sur une entité (généralement, l’utilisateur) et des données supplémentaires</a:t>
            </a:r>
          </a:p>
          <a:p>
            <a:pPr>
              <a:lnSpc>
                <a:spcPct val="120000"/>
              </a:lnSpc>
            </a:pPr>
            <a:r>
              <a:rPr lang="fr-CA" sz="2400" dirty="0"/>
              <a:t>Il existe trois types de réclamations : </a:t>
            </a:r>
          </a:p>
          <a:p>
            <a:pPr lvl="1">
              <a:lnSpc>
                <a:spcPct val="120000"/>
              </a:lnSpc>
            </a:pPr>
            <a:r>
              <a:rPr lang="fr-CA" sz="2000" dirty="0"/>
              <a:t>Les revendications enregistrées</a:t>
            </a:r>
          </a:p>
          <a:p>
            <a:pPr lvl="2">
              <a:lnSpc>
                <a:spcPct val="120000"/>
              </a:lnSpc>
            </a:pPr>
            <a:r>
              <a:rPr lang="fr-CA" sz="1800" dirty="0"/>
              <a:t>Un ensemble de revendications prédéfinies qui ne sont pas obligatoires, mais recommandées, pour fournir un ensemble de revendications utiles et interopérables</a:t>
            </a:r>
          </a:p>
          <a:p>
            <a:pPr lvl="2">
              <a:lnSpc>
                <a:spcPct val="120000"/>
              </a:lnSpc>
            </a:pPr>
            <a:r>
              <a:rPr lang="fr-CA" sz="1800" dirty="0"/>
              <a:t>Certains d’entre eux sont : </a:t>
            </a:r>
            <a:r>
              <a:rPr lang="fr-CA" sz="1800" dirty="0" err="1"/>
              <a:t>iss</a:t>
            </a:r>
            <a:r>
              <a:rPr lang="fr-CA" sz="1800" dirty="0"/>
              <a:t> (</a:t>
            </a:r>
            <a:r>
              <a:rPr lang="en-CA" sz="1800" i="1" dirty="0"/>
              <a:t>issuer</a:t>
            </a:r>
            <a:r>
              <a:rPr lang="fr-CA" sz="1800" dirty="0"/>
              <a:t>, émetteur), </a:t>
            </a:r>
            <a:r>
              <a:rPr lang="fr-CA" sz="1800" dirty="0" err="1"/>
              <a:t>exp</a:t>
            </a:r>
            <a:r>
              <a:rPr lang="fr-CA" sz="1800" dirty="0"/>
              <a:t> (délai d’expiration), </a:t>
            </a:r>
            <a:r>
              <a:rPr lang="fr-CA" sz="1800" dirty="0" err="1"/>
              <a:t>sub</a:t>
            </a:r>
            <a:r>
              <a:rPr lang="fr-CA" sz="1800" dirty="0"/>
              <a:t> (</a:t>
            </a:r>
            <a:r>
              <a:rPr lang="en-CA" sz="1800" i="1" dirty="0"/>
              <a:t>subject</a:t>
            </a:r>
            <a:r>
              <a:rPr lang="fr-CA" sz="1800" dirty="0"/>
              <a:t>, sujet), </a:t>
            </a:r>
            <a:r>
              <a:rPr lang="fr-CA" sz="1800" dirty="0" err="1"/>
              <a:t>aud</a:t>
            </a:r>
            <a:r>
              <a:rPr lang="fr-CA" sz="1800" dirty="0"/>
              <a:t> (audience)</a:t>
            </a:r>
          </a:p>
          <a:p>
            <a:pPr lvl="2">
              <a:lnSpc>
                <a:spcPct val="120000"/>
              </a:lnSpc>
            </a:pPr>
            <a:r>
              <a:rPr lang="fr-CA" sz="1800" dirty="0"/>
              <a:t>Notez que les noms de revendication ne comportent que trois caractères, car JWT est censé être compact</a:t>
            </a:r>
          </a:p>
        </p:txBody>
      </p:sp>
      <p:sp>
        <p:nvSpPr>
          <p:cNvPr id="5" name="Titre 4">
            <a:extLst>
              <a:ext uri="{FF2B5EF4-FFF2-40B4-BE49-F238E27FC236}">
                <a16:creationId xmlns:a16="http://schemas.microsoft.com/office/drawing/2014/main" id="{75E05AFF-FD87-21C9-E6B2-EB1B7CCB05B9}"/>
              </a:ext>
            </a:extLst>
          </p:cNvPr>
          <p:cNvSpPr>
            <a:spLocks noGrp="1"/>
          </p:cNvSpPr>
          <p:nvPr>
            <p:ph type="title"/>
            <p:custDataLst>
              <p:tags r:id="rId2"/>
            </p:custDataLst>
          </p:nvPr>
        </p:nvSpPr>
        <p:spPr/>
        <p:txBody>
          <a:bodyPr/>
          <a:lstStyle/>
          <a:p>
            <a:r>
              <a:rPr lang="fr-CA" sz="4400" dirty="0"/>
              <a:t>Donnée utile</a:t>
            </a:r>
            <a:endParaRPr lang="fr-CA" dirty="0"/>
          </a:p>
        </p:txBody>
      </p:sp>
      <p:sp>
        <p:nvSpPr>
          <p:cNvPr id="2" name="Espace réservé du numéro de diapositive 4">
            <a:extLst>
              <a:ext uri="{FF2B5EF4-FFF2-40B4-BE49-F238E27FC236}">
                <a16:creationId xmlns:a16="http://schemas.microsoft.com/office/drawing/2014/main" id="{74AFEB43-454C-798C-E131-1BA96B173314}"/>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126</a:t>
            </a:fld>
            <a:endParaRPr lang="en-US" altLang="en-US" dirty="0"/>
          </a:p>
        </p:txBody>
      </p:sp>
    </p:spTree>
    <p:extLst>
      <p:ext uri="{BB962C8B-B14F-4D97-AF65-F5344CB8AC3E}">
        <p14:creationId xmlns:p14="http://schemas.microsoft.com/office/powerpoint/2010/main" val="68051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281059" y="1662712"/>
            <a:ext cx="8179449" cy="3712852"/>
          </a:xfrm>
        </p:spPr>
        <p:txBody>
          <a:bodyPr>
            <a:noAutofit/>
          </a:bodyPr>
          <a:lstStyle/>
          <a:p>
            <a:pPr lvl="1">
              <a:lnSpc>
                <a:spcPct val="120000"/>
              </a:lnSpc>
            </a:pPr>
            <a:r>
              <a:rPr lang="fr-CA" sz="2000" dirty="0"/>
              <a:t>Les réclamations publiques</a:t>
            </a:r>
          </a:p>
          <a:p>
            <a:pPr lvl="2">
              <a:lnSpc>
                <a:spcPct val="120000"/>
              </a:lnSpc>
            </a:pPr>
            <a:r>
              <a:rPr lang="fr-CA" sz="1800" dirty="0"/>
              <a:t>Celles-ci peuvent être définies à volonté par ceux qui utilisent les JWT</a:t>
            </a:r>
          </a:p>
          <a:p>
            <a:pPr lvl="2">
              <a:lnSpc>
                <a:spcPct val="120000"/>
              </a:lnSpc>
            </a:pPr>
            <a:r>
              <a:rPr lang="fr-CA" sz="1800" dirty="0"/>
              <a:t>Mais pour éviter les collisions, ils doivent être définis dans le registre de jetons Web IANA JSON ou être définis comme un URI contenant un espace de noms résistant aux collisions</a:t>
            </a:r>
          </a:p>
          <a:p>
            <a:pPr lvl="1">
              <a:lnSpc>
                <a:spcPct val="120000"/>
              </a:lnSpc>
            </a:pPr>
            <a:r>
              <a:rPr lang="fr-CA" sz="2000" dirty="0"/>
              <a:t>Les réclamations privées</a:t>
            </a:r>
          </a:p>
          <a:p>
            <a:pPr lvl="2">
              <a:lnSpc>
                <a:spcPct val="120000"/>
              </a:lnSpc>
            </a:pPr>
            <a:r>
              <a:rPr lang="fr-CA" sz="1800" dirty="0"/>
              <a:t>Il s’agit des revendications personnalisées créées pour partager des informations entre les parties qui conviennent de les utiliser et qui ne sont ni enregistrées ni publiques</a:t>
            </a:r>
          </a:p>
          <a:p>
            <a:pPr>
              <a:lnSpc>
                <a:spcPct val="120000"/>
              </a:lnSpc>
            </a:pPr>
            <a:r>
              <a:rPr lang="fr-CA" sz="2400" dirty="0"/>
              <a:t>Exemple de donnée utile</a:t>
            </a:r>
          </a:p>
        </p:txBody>
      </p:sp>
      <p:sp>
        <p:nvSpPr>
          <p:cNvPr id="5" name="ZoneTexte 4">
            <a:extLst>
              <a:ext uri="{FF2B5EF4-FFF2-40B4-BE49-F238E27FC236}">
                <a16:creationId xmlns:a16="http://schemas.microsoft.com/office/drawing/2014/main" id="{38CB26D1-56AC-4D85-8F68-F2034A65DD1B}"/>
              </a:ext>
            </a:extLst>
          </p:cNvPr>
          <p:cNvSpPr txBox="1"/>
          <p:nvPr>
            <p:custDataLst>
              <p:tags r:id="rId2"/>
            </p:custDataLst>
          </p:nvPr>
        </p:nvSpPr>
        <p:spPr>
          <a:xfrm>
            <a:off x="4013200" y="5029308"/>
            <a:ext cx="4572000" cy="1477328"/>
          </a:xfrm>
          <a:prstGeom prst="rect">
            <a:avLst/>
          </a:prstGeom>
          <a:solidFill>
            <a:schemeClr val="accent1"/>
          </a:solidFill>
          <a:ln>
            <a:noFill/>
          </a:ln>
        </p:spPr>
        <p:txBody>
          <a:bodyPr wrap="square">
            <a:spAutoFit/>
          </a:bodyPr>
          <a:lstStyle/>
          <a:p>
            <a:r>
              <a:rPr lang="en-US" b="0" i="0" dirty="0">
                <a:solidFill>
                  <a:srgbClr val="FF0000"/>
                </a:solidFill>
                <a:effectLst/>
                <a:latin typeface="Roboto Mono"/>
              </a:rPr>
              <a:t>{ </a:t>
            </a:r>
          </a:p>
          <a:p>
            <a:r>
              <a:rPr lang="en-US" b="0" i="0" dirty="0">
                <a:solidFill>
                  <a:srgbClr val="FF0000"/>
                </a:solidFill>
                <a:effectLst/>
                <a:latin typeface="Roboto Mono"/>
              </a:rPr>
              <a:t>   "sub": "1234567890", </a:t>
            </a:r>
          </a:p>
          <a:p>
            <a:r>
              <a:rPr lang="en-US" b="0" i="0" dirty="0">
                <a:solidFill>
                  <a:srgbClr val="FF0000"/>
                </a:solidFill>
                <a:effectLst/>
                <a:latin typeface="Roboto Mono"/>
              </a:rPr>
              <a:t>   "name": "John Doe", </a:t>
            </a:r>
          </a:p>
          <a:p>
            <a:r>
              <a:rPr lang="en-US" b="0" i="0" dirty="0">
                <a:solidFill>
                  <a:srgbClr val="FF0000"/>
                </a:solidFill>
                <a:effectLst/>
                <a:latin typeface="Roboto Mono"/>
              </a:rPr>
              <a:t>   "admin": true </a:t>
            </a:r>
          </a:p>
          <a:p>
            <a:r>
              <a:rPr lang="en-US" b="0" i="0" dirty="0">
                <a:solidFill>
                  <a:srgbClr val="FF0000"/>
                </a:solidFill>
                <a:effectLst/>
                <a:latin typeface="Roboto Mono"/>
              </a:rPr>
              <a:t>}</a:t>
            </a:r>
            <a:endParaRPr lang="fr-CA" dirty="0">
              <a:solidFill>
                <a:srgbClr val="FF0000"/>
              </a:solidFill>
            </a:endParaRPr>
          </a:p>
        </p:txBody>
      </p:sp>
      <p:sp>
        <p:nvSpPr>
          <p:cNvPr id="6" name="Titre 5">
            <a:extLst>
              <a:ext uri="{FF2B5EF4-FFF2-40B4-BE49-F238E27FC236}">
                <a16:creationId xmlns:a16="http://schemas.microsoft.com/office/drawing/2014/main" id="{8261EB14-3F12-64B1-C5FA-76521D2BE3B0}"/>
              </a:ext>
            </a:extLst>
          </p:cNvPr>
          <p:cNvSpPr>
            <a:spLocks noGrp="1"/>
          </p:cNvSpPr>
          <p:nvPr>
            <p:ph type="title"/>
            <p:custDataLst>
              <p:tags r:id="rId3"/>
            </p:custDataLst>
          </p:nvPr>
        </p:nvSpPr>
        <p:spPr/>
        <p:txBody>
          <a:bodyPr/>
          <a:lstStyle/>
          <a:p>
            <a:r>
              <a:rPr lang="fr-CA" sz="4400" dirty="0"/>
              <a:t>Donnée utile</a:t>
            </a:r>
            <a:endParaRPr lang="fr-CA" dirty="0"/>
          </a:p>
        </p:txBody>
      </p:sp>
      <p:sp>
        <p:nvSpPr>
          <p:cNvPr id="2" name="Espace réservé du numéro de diapositive 4">
            <a:extLst>
              <a:ext uri="{FF2B5EF4-FFF2-40B4-BE49-F238E27FC236}">
                <a16:creationId xmlns:a16="http://schemas.microsoft.com/office/drawing/2014/main" id="{DDB5218A-A55F-5374-7AF0-80B14CE73901}"/>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127</a:t>
            </a:fld>
            <a:endParaRPr lang="en-US" altLang="en-US" dirty="0"/>
          </a:p>
        </p:txBody>
      </p:sp>
    </p:spTree>
    <p:extLst>
      <p:ext uri="{BB962C8B-B14F-4D97-AF65-F5344CB8AC3E}">
        <p14:creationId xmlns:p14="http://schemas.microsoft.com/office/powerpoint/2010/main" val="184345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281059" y="1625766"/>
            <a:ext cx="8179449" cy="4539538"/>
          </a:xfrm>
        </p:spPr>
        <p:txBody>
          <a:bodyPr>
            <a:noAutofit/>
          </a:bodyPr>
          <a:lstStyle/>
          <a:p>
            <a:pPr>
              <a:lnSpc>
                <a:spcPct val="120000"/>
              </a:lnSpc>
            </a:pPr>
            <a:r>
              <a:rPr lang="fr-CA" sz="2400" dirty="0"/>
              <a:t>Pour créer la partie signature, vous devez prendre l’en-tête codée, la donnée utile codée, un secret, l’algorithme spécifié dans l’en-tête et le signer</a:t>
            </a:r>
          </a:p>
          <a:p>
            <a:pPr>
              <a:lnSpc>
                <a:spcPct val="120000"/>
              </a:lnSpc>
            </a:pPr>
            <a:r>
              <a:rPr lang="fr-CA" sz="2400" dirty="0"/>
              <a:t>Par exemple si vous souhaitez utiliser l’algorithme HMAC SHA256, la signature sera créée de la manière suivante :</a:t>
            </a:r>
            <a:endParaRPr lang="fr-CA" sz="1800" dirty="0"/>
          </a:p>
        </p:txBody>
      </p:sp>
      <p:sp>
        <p:nvSpPr>
          <p:cNvPr id="5" name="ZoneTexte 4">
            <a:extLst>
              <a:ext uri="{FF2B5EF4-FFF2-40B4-BE49-F238E27FC236}">
                <a16:creationId xmlns:a16="http://schemas.microsoft.com/office/drawing/2014/main" id="{CC689A4A-C173-4411-B118-2BB1D42A77C5}"/>
              </a:ext>
            </a:extLst>
          </p:cNvPr>
          <p:cNvSpPr txBox="1"/>
          <p:nvPr>
            <p:custDataLst>
              <p:tags r:id="rId2"/>
            </p:custDataLst>
          </p:nvPr>
        </p:nvSpPr>
        <p:spPr>
          <a:xfrm>
            <a:off x="1990436" y="3994835"/>
            <a:ext cx="4572000" cy="1200329"/>
          </a:xfrm>
          <a:prstGeom prst="rect">
            <a:avLst/>
          </a:prstGeom>
          <a:solidFill>
            <a:schemeClr val="accent1"/>
          </a:solidFill>
        </p:spPr>
        <p:txBody>
          <a:bodyPr wrap="square">
            <a:spAutoFit/>
          </a:bodyPr>
          <a:lstStyle/>
          <a:p>
            <a:r>
              <a:rPr lang="fr-CA" b="0" i="0" dirty="0">
                <a:solidFill>
                  <a:srgbClr val="FF0000"/>
                </a:solidFill>
                <a:effectLst/>
                <a:latin typeface="Roboto Mono"/>
              </a:rPr>
              <a:t>HMACSHA256( base64UrlEncode(header) + "." + base64UrlEncode(</a:t>
            </a:r>
            <a:r>
              <a:rPr lang="fr-CA" b="0" i="0" dirty="0" err="1">
                <a:solidFill>
                  <a:srgbClr val="FF0000"/>
                </a:solidFill>
                <a:effectLst/>
                <a:latin typeface="Roboto Mono"/>
              </a:rPr>
              <a:t>payload</a:t>
            </a:r>
            <a:r>
              <a:rPr lang="fr-CA" b="0" i="0" dirty="0">
                <a:solidFill>
                  <a:srgbClr val="FF0000"/>
                </a:solidFill>
                <a:effectLst/>
                <a:latin typeface="Roboto Mono"/>
              </a:rPr>
              <a:t>), secret)</a:t>
            </a:r>
            <a:endParaRPr lang="fr-CA" dirty="0">
              <a:solidFill>
                <a:srgbClr val="FF0000"/>
              </a:solidFill>
            </a:endParaRPr>
          </a:p>
        </p:txBody>
      </p:sp>
      <p:sp>
        <p:nvSpPr>
          <p:cNvPr id="6" name="Titre 5">
            <a:extLst>
              <a:ext uri="{FF2B5EF4-FFF2-40B4-BE49-F238E27FC236}">
                <a16:creationId xmlns:a16="http://schemas.microsoft.com/office/drawing/2014/main" id="{93EA0E38-E09D-9B71-278D-5F2FA35CC692}"/>
              </a:ext>
            </a:extLst>
          </p:cNvPr>
          <p:cNvSpPr>
            <a:spLocks noGrp="1"/>
          </p:cNvSpPr>
          <p:nvPr>
            <p:ph type="title"/>
            <p:custDataLst>
              <p:tags r:id="rId3"/>
            </p:custDataLst>
          </p:nvPr>
        </p:nvSpPr>
        <p:spPr/>
        <p:txBody>
          <a:bodyPr/>
          <a:lstStyle/>
          <a:p>
            <a:r>
              <a:rPr lang="fr-CA" sz="4400" dirty="0"/>
              <a:t>Signature</a:t>
            </a:r>
            <a:endParaRPr lang="fr-CA" dirty="0"/>
          </a:p>
        </p:txBody>
      </p:sp>
      <p:sp>
        <p:nvSpPr>
          <p:cNvPr id="2" name="Espace réservé du numéro de diapositive 4">
            <a:extLst>
              <a:ext uri="{FF2B5EF4-FFF2-40B4-BE49-F238E27FC236}">
                <a16:creationId xmlns:a16="http://schemas.microsoft.com/office/drawing/2014/main" id="{72A3E3F1-8A07-FAAE-315D-BB12F00F1CED}"/>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128</a:t>
            </a:fld>
            <a:endParaRPr lang="en-US" altLang="en-US" dirty="0"/>
          </a:p>
        </p:txBody>
      </p:sp>
    </p:spTree>
    <p:extLst>
      <p:ext uri="{BB962C8B-B14F-4D97-AF65-F5344CB8AC3E}">
        <p14:creationId xmlns:p14="http://schemas.microsoft.com/office/powerpoint/2010/main" val="307601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281059" y="1625766"/>
            <a:ext cx="8179449" cy="2853870"/>
          </a:xfrm>
        </p:spPr>
        <p:txBody>
          <a:bodyPr>
            <a:noAutofit/>
          </a:bodyPr>
          <a:lstStyle/>
          <a:p>
            <a:pPr>
              <a:lnSpc>
                <a:spcPct val="120000"/>
              </a:lnSpc>
            </a:pPr>
            <a:r>
              <a:rPr lang="fr-CA" sz="2400" dirty="0"/>
              <a:t>La sortie est constituée de trois chaînes d’URL Base64 séparées par des points qui peuvent être facilement transmises dans les environnements HTML et HTTP, tout en étant plus compactes par rapport aux normes XML</a:t>
            </a:r>
          </a:p>
          <a:p>
            <a:pPr>
              <a:lnSpc>
                <a:spcPct val="120000"/>
              </a:lnSpc>
            </a:pPr>
            <a:r>
              <a:rPr lang="fr-CA" sz="2400" dirty="0"/>
              <a:t>Ce qui suit montre un JWT qui a l’en-tête et la donnée utile précédents encodés, et il est signé avec un secret</a:t>
            </a:r>
            <a:endParaRPr lang="fr-CA" sz="1800" dirty="0"/>
          </a:p>
        </p:txBody>
      </p:sp>
      <p:pic>
        <p:nvPicPr>
          <p:cNvPr id="6" name="Image 5">
            <a:extLst>
              <a:ext uri="{FF2B5EF4-FFF2-40B4-BE49-F238E27FC236}">
                <a16:creationId xmlns:a16="http://schemas.microsoft.com/office/drawing/2014/main" id="{90FBCA93-982C-44EF-9A07-EF6A0217DBA5}"/>
              </a:ext>
            </a:extLst>
          </p:cNvPr>
          <p:cNvPicPr>
            <a:picLocks noChangeAspect="1"/>
          </p:cNvPicPr>
          <p:nvPr>
            <p:custDataLst>
              <p:tags r:id="rId2"/>
            </p:custDataLst>
          </p:nvPr>
        </p:nvPicPr>
        <p:blipFill>
          <a:blip r:embed="rId6"/>
          <a:stretch>
            <a:fillRect/>
          </a:stretch>
        </p:blipFill>
        <p:spPr>
          <a:xfrm>
            <a:off x="1866755" y="4578205"/>
            <a:ext cx="5114925" cy="1266825"/>
          </a:xfrm>
          <a:prstGeom prst="rect">
            <a:avLst/>
          </a:prstGeom>
        </p:spPr>
      </p:pic>
      <p:sp>
        <p:nvSpPr>
          <p:cNvPr id="5" name="Titre 4">
            <a:extLst>
              <a:ext uri="{FF2B5EF4-FFF2-40B4-BE49-F238E27FC236}">
                <a16:creationId xmlns:a16="http://schemas.microsoft.com/office/drawing/2014/main" id="{61E0D417-A85F-3A4B-A4B9-6750D6F22D8A}"/>
              </a:ext>
            </a:extLst>
          </p:cNvPr>
          <p:cNvSpPr>
            <a:spLocks noGrp="1"/>
          </p:cNvSpPr>
          <p:nvPr>
            <p:ph type="title"/>
            <p:custDataLst>
              <p:tags r:id="rId3"/>
            </p:custDataLst>
          </p:nvPr>
        </p:nvSpPr>
        <p:spPr/>
        <p:txBody>
          <a:bodyPr/>
          <a:lstStyle/>
          <a:p>
            <a:r>
              <a:rPr lang="fr-CA" sz="4400" dirty="0"/>
              <a:t>Tout mettre ensemble</a:t>
            </a:r>
            <a:endParaRPr lang="fr-CA" dirty="0"/>
          </a:p>
        </p:txBody>
      </p:sp>
      <p:sp>
        <p:nvSpPr>
          <p:cNvPr id="2" name="Espace réservé du numéro de diapositive 4">
            <a:extLst>
              <a:ext uri="{FF2B5EF4-FFF2-40B4-BE49-F238E27FC236}">
                <a16:creationId xmlns:a16="http://schemas.microsoft.com/office/drawing/2014/main" id="{10475853-E53A-80E7-3300-F31FAB0557B3}"/>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129</a:t>
            </a:fld>
            <a:endParaRPr lang="en-US" altLang="en-US" dirty="0"/>
          </a:p>
        </p:txBody>
      </p:sp>
    </p:spTree>
    <p:extLst>
      <p:ext uri="{BB962C8B-B14F-4D97-AF65-F5344CB8AC3E}">
        <p14:creationId xmlns:p14="http://schemas.microsoft.com/office/powerpoint/2010/main" val="368085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err="1"/>
              <a:t>EfRepository</a:t>
            </a:r>
            <a:endParaRPr lang="fr-CA" dirty="0"/>
          </a:p>
        </p:txBody>
      </p:sp>
      <p:sp>
        <p:nvSpPr>
          <p:cNvPr id="3" name="Espace réservé du contenu 2"/>
          <p:cNvSpPr>
            <a:spLocks noGrp="1"/>
          </p:cNvSpPr>
          <p:nvPr>
            <p:ph idx="1"/>
            <p:custDataLst>
              <p:tags r:id="rId2"/>
            </p:custDataLst>
          </p:nvPr>
        </p:nvSpPr>
        <p:spPr/>
        <p:txBody>
          <a:bodyPr>
            <a:normAutofit/>
          </a:bodyPr>
          <a:lstStyle/>
          <a:p>
            <a:r>
              <a:rPr lang="fr-CA" sz="2600" dirty="0"/>
              <a:t>Créer la classe </a:t>
            </a:r>
            <a:r>
              <a:rPr lang="fr-CA" sz="2600" dirty="0" err="1"/>
              <a:t>EfRepository</a:t>
            </a:r>
            <a:r>
              <a:rPr lang="fr-CA" sz="2600" dirty="0"/>
              <a:t> à l’aide du modèle suivant</a:t>
            </a:r>
          </a:p>
          <a:p>
            <a:r>
              <a:rPr lang="fr-CA" sz="2600" dirty="0"/>
              <a:t>Le but de cette classe est de donner accès à un seul type d’entité à la fois à partir d’un contexte</a:t>
            </a:r>
          </a:p>
          <a:p>
            <a:r>
              <a:rPr lang="fr-CA" sz="2600" dirty="0"/>
              <a:t>C’est une forme d’adaptateur (patron de conception « Adapter » de Gamma et al.) </a:t>
            </a:r>
          </a:p>
          <a:p>
            <a:r>
              <a:rPr lang="fr-CA" sz="2600" dirty="0"/>
              <a:t>Permet de convertir l’interface du contexte </a:t>
            </a:r>
            <a:r>
              <a:rPr lang="fr-CA" sz="2600" dirty="0" err="1"/>
              <a:t>Entity</a:t>
            </a:r>
            <a:r>
              <a:rPr lang="fr-CA" sz="2600" dirty="0"/>
              <a:t> Framework en celui du </a:t>
            </a:r>
            <a:r>
              <a:rPr lang="fr-CA" sz="2600" dirty="0" err="1"/>
              <a:t>IAsyncRepository</a:t>
            </a:r>
            <a:endParaRPr lang="fr-CA" sz="2600" dirty="0"/>
          </a:p>
          <a:p>
            <a:r>
              <a:rPr lang="fr-CA" sz="2600" dirty="0"/>
              <a:t>Déclarer la classe comme ceci</a:t>
            </a:r>
          </a:p>
          <a:p>
            <a:pPr marL="109728" indent="0">
              <a:buNone/>
            </a:pPr>
            <a:endParaRPr lang="en-US" sz="900" dirty="0"/>
          </a:p>
          <a:p>
            <a:pPr marL="109728" indent="0">
              <a:buNone/>
            </a:pPr>
            <a:r>
              <a:rPr lang="en-US" sz="1800" dirty="0"/>
              <a:t>public class </a:t>
            </a:r>
            <a:r>
              <a:rPr lang="en-US" sz="1800" dirty="0" err="1"/>
              <a:t>EfRepository</a:t>
            </a:r>
            <a:r>
              <a:rPr lang="en-US" sz="1800" dirty="0"/>
              <a:t>&lt;T&gt; : </a:t>
            </a:r>
            <a:r>
              <a:rPr lang="en-US" sz="1800" dirty="0" err="1"/>
              <a:t>IAsyncRepository</a:t>
            </a:r>
            <a:r>
              <a:rPr lang="en-US" sz="1800" dirty="0"/>
              <a:t>&lt;T&gt; where T : </a:t>
            </a:r>
            <a:r>
              <a:rPr lang="en-US" sz="1800" dirty="0" err="1"/>
              <a:t>BaseEntity</a:t>
            </a:r>
            <a:r>
              <a:rPr lang="en-US" sz="1800" dirty="0"/>
              <a:t>, </a:t>
            </a:r>
            <a:r>
              <a:rPr lang="en-US" sz="1800" dirty="0" err="1"/>
              <a:t>IAggregateRoot</a:t>
            </a:r>
            <a:endParaRPr lang="en-US" sz="1800" dirty="0"/>
          </a:p>
          <a:p>
            <a:endParaRPr lang="en-US" dirty="0"/>
          </a:p>
        </p:txBody>
      </p:sp>
      <p:sp>
        <p:nvSpPr>
          <p:cNvPr id="4" name="Espace réservé du numéro de diapositive 4">
            <a:extLst>
              <a:ext uri="{FF2B5EF4-FFF2-40B4-BE49-F238E27FC236}">
                <a16:creationId xmlns:a16="http://schemas.microsoft.com/office/drawing/2014/main" id="{F65E3319-F09A-53C5-38FF-F8036F99E0F2}"/>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13</a:t>
            </a:fld>
            <a:endParaRPr lang="en-US" altLang="en-US" dirty="0"/>
          </a:p>
        </p:txBody>
      </p:sp>
    </p:spTree>
    <p:extLst>
      <p:ext uri="{BB962C8B-B14F-4D97-AF65-F5344CB8AC3E}">
        <p14:creationId xmlns:p14="http://schemas.microsoft.com/office/powerpoint/2010/main" val="346510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271822" y="1930567"/>
            <a:ext cx="3607450" cy="3528125"/>
          </a:xfrm>
        </p:spPr>
        <p:txBody>
          <a:bodyPr>
            <a:noAutofit/>
          </a:bodyPr>
          <a:lstStyle/>
          <a:p>
            <a:pPr>
              <a:lnSpc>
                <a:spcPct val="120000"/>
              </a:lnSpc>
            </a:pPr>
            <a:r>
              <a:rPr lang="fr-CA" sz="2400" dirty="0"/>
              <a:t>Si vous souhaitez jouer avec JWT et mettre ces concepts en pratique, vous pouvez utiliser le débogueur jwt.io pour décoder, vérifier et générer des JWT</a:t>
            </a:r>
            <a:endParaRPr lang="fr-CA" sz="1800" dirty="0"/>
          </a:p>
        </p:txBody>
      </p:sp>
      <p:pic>
        <p:nvPicPr>
          <p:cNvPr id="1026" name="Picture 2" descr="Débogueur JWT.io">
            <a:extLst>
              <a:ext uri="{FF2B5EF4-FFF2-40B4-BE49-F238E27FC236}">
                <a16:creationId xmlns:a16="http://schemas.microsoft.com/office/drawing/2014/main" id="{01C8FC03-A699-4F30-BE83-0E5F37DC74E9}"/>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3509819" y="1099126"/>
            <a:ext cx="5634181" cy="5301673"/>
          </a:xfrm>
          <a:prstGeom prst="rect">
            <a:avLst/>
          </a:prstGeom>
          <a:noFill/>
          <a:extLst>
            <a:ext uri="{909E8E84-426E-40DD-AFC4-6F175D3DCCD1}">
              <a14:hiddenFill xmlns:a14="http://schemas.microsoft.com/office/drawing/2010/main">
                <a:solidFill>
                  <a:srgbClr val="FFFFFF"/>
                </a:solidFill>
              </a14:hiddenFill>
            </a:ext>
          </a:extLst>
        </p:spPr>
      </p:pic>
      <p:sp>
        <p:nvSpPr>
          <p:cNvPr id="5" name="Titre 4">
            <a:extLst>
              <a:ext uri="{FF2B5EF4-FFF2-40B4-BE49-F238E27FC236}">
                <a16:creationId xmlns:a16="http://schemas.microsoft.com/office/drawing/2014/main" id="{17377A80-746E-0984-44B0-49BE222F699F}"/>
              </a:ext>
            </a:extLst>
          </p:cNvPr>
          <p:cNvSpPr>
            <a:spLocks noGrp="1"/>
          </p:cNvSpPr>
          <p:nvPr>
            <p:ph type="title"/>
            <p:custDataLst>
              <p:tags r:id="rId3"/>
            </p:custDataLst>
          </p:nvPr>
        </p:nvSpPr>
        <p:spPr/>
        <p:txBody>
          <a:bodyPr/>
          <a:lstStyle/>
          <a:p>
            <a:r>
              <a:rPr lang="fr-CA" sz="4400" dirty="0"/>
              <a:t>Débogueur jwt.io</a:t>
            </a:r>
            <a:endParaRPr lang="fr-CA" dirty="0"/>
          </a:p>
        </p:txBody>
      </p:sp>
      <p:sp>
        <p:nvSpPr>
          <p:cNvPr id="2" name="Espace réservé du numéro de diapositive 4">
            <a:extLst>
              <a:ext uri="{FF2B5EF4-FFF2-40B4-BE49-F238E27FC236}">
                <a16:creationId xmlns:a16="http://schemas.microsoft.com/office/drawing/2014/main" id="{518D4B3F-7599-E03E-65B2-71003A32761A}"/>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130</a:t>
            </a:fld>
            <a:endParaRPr lang="en-US" altLang="en-US" dirty="0"/>
          </a:p>
        </p:txBody>
      </p:sp>
    </p:spTree>
    <p:extLst>
      <p:ext uri="{BB962C8B-B14F-4D97-AF65-F5344CB8AC3E}">
        <p14:creationId xmlns:p14="http://schemas.microsoft.com/office/powerpoint/2010/main" val="971561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262586" y="1284021"/>
            <a:ext cx="8179449" cy="5052124"/>
          </a:xfrm>
        </p:spPr>
        <p:txBody>
          <a:bodyPr>
            <a:noAutofit/>
          </a:bodyPr>
          <a:lstStyle/>
          <a:p>
            <a:pPr>
              <a:lnSpc>
                <a:spcPct val="120000"/>
              </a:lnSpc>
            </a:pPr>
            <a:r>
              <a:rPr lang="fr-CA" sz="2400" dirty="0"/>
              <a:t>Lors de l’authentification, lorsque l’utilisateur se connecte avec succès à l’aide de ses informations d’identification, un jeton Web JSON sera renvoyé</a:t>
            </a:r>
          </a:p>
          <a:p>
            <a:pPr>
              <a:lnSpc>
                <a:spcPct val="120000"/>
              </a:lnSpc>
            </a:pPr>
            <a:r>
              <a:rPr lang="fr-CA" sz="2400" dirty="0"/>
              <a:t>Étant donné que les jetons sont des informations d’identification, un grand soin doit être pris pour éviter les problèmes de sécurité</a:t>
            </a:r>
          </a:p>
          <a:p>
            <a:pPr>
              <a:lnSpc>
                <a:spcPct val="120000"/>
              </a:lnSpc>
            </a:pPr>
            <a:r>
              <a:rPr lang="fr-CA" sz="2400" dirty="0"/>
              <a:t>En général, vous ne devez pas conserver les jetons plus longtemps que nécessaire</a:t>
            </a:r>
          </a:p>
          <a:p>
            <a:pPr>
              <a:lnSpc>
                <a:spcPct val="120000"/>
              </a:lnSpc>
            </a:pPr>
            <a:r>
              <a:rPr lang="fr-CA" sz="2400" b="1" dirty="0"/>
              <a:t>Vous ne devez pas non plus stocker de données de session sensibles dans le stockage du navigateur en raison d'un manque de sécurité </a:t>
            </a:r>
          </a:p>
        </p:txBody>
      </p:sp>
      <p:sp>
        <p:nvSpPr>
          <p:cNvPr id="5" name="Titre 4">
            <a:extLst>
              <a:ext uri="{FF2B5EF4-FFF2-40B4-BE49-F238E27FC236}">
                <a16:creationId xmlns:a16="http://schemas.microsoft.com/office/drawing/2014/main" id="{178A7443-5658-A07C-3395-E2608DEAF462}"/>
              </a:ext>
            </a:extLst>
          </p:cNvPr>
          <p:cNvSpPr>
            <a:spLocks noGrp="1"/>
          </p:cNvSpPr>
          <p:nvPr>
            <p:ph type="title"/>
            <p:custDataLst>
              <p:tags r:id="rId2"/>
            </p:custDataLst>
          </p:nvPr>
        </p:nvSpPr>
        <p:spPr/>
        <p:txBody>
          <a:bodyPr>
            <a:normAutofit fontScale="90000"/>
          </a:bodyPr>
          <a:lstStyle/>
          <a:p>
            <a:r>
              <a:rPr lang="fr-CA" sz="4400" dirty="0"/>
              <a:t>Comment fonctionnent les jetons Web JSON ?</a:t>
            </a:r>
            <a:endParaRPr lang="fr-CA" dirty="0"/>
          </a:p>
        </p:txBody>
      </p:sp>
      <p:sp>
        <p:nvSpPr>
          <p:cNvPr id="2" name="Espace réservé du numéro de diapositive 4">
            <a:extLst>
              <a:ext uri="{FF2B5EF4-FFF2-40B4-BE49-F238E27FC236}">
                <a16:creationId xmlns:a16="http://schemas.microsoft.com/office/drawing/2014/main" id="{F80B4E7D-C492-1DD3-D77B-F7B29643EE88}"/>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131</a:t>
            </a:fld>
            <a:endParaRPr lang="en-US" altLang="en-US" dirty="0"/>
          </a:p>
        </p:txBody>
      </p:sp>
    </p:spTree>
    <p:extLst>
      <p:ext uri="{BB962C8B-B14F-4D97-AF65-F5344CB8AC3E}">
        <p14:creationId xmlns:p14="http://schemas.microsoft.com/office/powerpoint/2010/main" val="36302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287524" y="1376772"/>
            <a:ext cx="8179449" cy="2438234"/>
          </a:xfrm>
        </p:spPr>
        <p:txBody>
          <a:bodyPr>
            <a:noAutofit/>
          </a:bodyPr>
          <a:lstStyle/>
          <a:p>
            <a:pPr>
              <a:lnSpc>
                <a:spcPct val="120000"/>
              </a:lnSpc>
            </a:pPr>
            <a:r>
              <a:rPr lang="fr-CA" sz="2400" dirty="0"/>
              <a:t>Chaque fois que l’utilisateur souhaite accéder à une route ou à une ressource protégée, l’agent utilisateur doit envoyer le JWT, généralement dans l’en- tête d’autorisation à l’aide du schéma </a:t>
            </a:r>
            <a:r>
              <a:rPr lang="fr-CA" sz="2400" dirty="0" err="1"/>
              <a:t>Bearer</a:t>
            </a:r>
            <a:endParaRPr lang="fr-CA" sz="2400" dirty="0"/>
          </a:p>
          <a:p>
            <a:pPr>
              <a:lnSpc>
                <a:spcPct val="120000"/>
              </a:lnSpc>
            </a:pPr>
            <a:r>
              <a:rPr lang="fr-CA" sz="2400" dirty="0"/>
              <a:t>Le contenu de l’en-tête doit ressembler à ce qui suit :</a:t>
            </a:r>
            <a:endParaRPr lang="fr-CA" sz="2400" b="1" dirty="0"/>
          </a:p>
        </p:txBody>
      </p:sp>
      <p:sp>
        <p:nvSpPr>
          <p:cNvPr id="5" name="ZoneTexte 4">
            <a:extLst>
              <a:ext uri="{FF2B5EF4-FFF2-40B4-BE49-F238E27FC236}">
                <a16:creationId xmlns:a16="http://schemas.microsoft.com/office/drawing/2014/main" id="{F1E62C7C-B0D8-4733-BA95-9EDA96B0E398}"/>
              </a:ext>
            </a:extLst>
          </p:cNvPr>
          <p:cNvSpPr txBox="1"/>
          <p:nvPr>
            <p:custDataLst>
              <p:tags r:id="rId2"/>
            </p:custDataLst>
          </p:nvPr>
        </p:nvSpPr>
        <p:spPr>
          <a:xfrm>
            <a:off x="1990436" y="3819298"/>
            <a:ext cx="4572000" cy="369332"/>
          </a:xfrm>
          <a:prstGeom prst="rect">
            <a:avLst/>
          </a:prstGeom>
          <a:solidFill>
            <a:schemeClr val="accent1"/>
          </a:solidFill>
          <a:ln>
            <a:noFill/>
          </a:ln>
        </p:spPr>
        <p:txBody>
          <a:bodyPr wrap="square">
            <a:spAutoFit/>
          </a:bodyPr>
          <a:lstStyle/>
          <a:p>
            <a:r>
              <a:rPr lang="fr-CA" b="0" i="0" dirty="0" err="1">
                <a:solidFill>
                  <a:srgbClr val="FF0000"/>
                </a:solidFill>
                <a:effectLst/>
                <a:latin typeface="Roboto Mono"/>
              </a:rPr>
              <a:t>Authorization</a:t>
            </a:r>
            <a:r>
              <a:rPr lang="fr-CA" b="0" i="0" dirty="0">
                <a:solidFill>
                  <a:srgbClr val="FF0000"/>
                </a:solidFill>
                <a:effectLst/>
                <a:latin typeface="Roboto Mono"/>
              </a:rPr>
              <a:t>: </a:t>
            </a:r>
            <a:r>
              <a:rPr lang="fr-CA" b="0" i="0" dirty="0" err="1">
                <a:solidFill>
                  <a:srgbClr val="FF0000"/>
                </a:solidFill>
                <a:effectLst/>
                <a:latin typeface="Roboto Mono"/>
              </a:rPr>
              <a:t>Bearer</a:t>
            </a:r>
            <a:r>
              <a:rPr lang="fr-CA" b="0" i="0" dirty="0">
                <a:solidFill>
                  <a:srgbClr val="FF0000"/>
                </a:solidFill>
                <a:effectLst/>
                <a:latin typeface="Roboto Mono"/>
              </a:rPr>
              <a:t> &lt;</a:t>
            </a:r>
            <a:r>
              <a:rPr lang="fr-CA" b="0" i="0" dirty="0" err="1">
                <a:solidFill>
                  <a:srgbClr val="FF0000"/>
                </a:solidFill>
                <a:effectLst/>
                <a:latin typeface="Roboto Mono"/>
              </a:rPr>
              <a:t>token</a:t>
            </a:r>
            <a:r>
              <a:rPr lang="fr-CA" b="0" i="0" dirty="0">
                <a:solidFill>
                  <a:srgbClr val="FF0000"/>
                </a:solidFill>
                <a:effectLst/>
                <a:latin typeface="Roboto Mono"/>
              </a:rPr>
              <a:t>&gt;</a:t>
            </a:r>
            <a:endParaRPr lang="fr-CA" dirty="0">
              <a:solidFill>
                <a:srgbClr val="FF0000"/>
              </a:solidFill>
            </a:endParaRPr>
          </a:p>
        </p:txBody>
      </p:sp>
      <p:sp>
        <p:nvSpPr>
          <p:cNvPr id="6" name="Titre 5">
            <a:extLst>
              <a:ext uri="{FF2B5EF4-FFF2-40B4-BE49-F238E27FC236}">
                <a16:creationId xmlns:a16="http://schemas.microsoft.com/office/drawing/2014/main" id="{1CD37C35-F192-9C6B-FFC0-2A87B77B3FF0}"/>
              </a:ext>
            </a:extLst>
          </p:cNvPr>
          <p:cNvSpPr>
            <a:spLocks noGrp="1"/>
          </p:cNvSpPr>
          <p:nvPr>
            <p:ph type="title"/>
            <p:custDataLst>
              <p:tags r:id="rId3"/>
            </p:custDataLst>
          </p:nvPr>
        </p:nvSpPr>
        <p:spPr/>
        <p:txBody>
          <a:bodyPr>
            <a:normAutofit fontScale="90000"/>
          </a:bodyPr>
          <a:lstStyle/>
          <a:p>
            <a:r>
              <a:rPr lang="fr-CA" sz="4400" dirty="0"/>
              <a:t>Comment fonctionnent les jetons Web JSON ?</a:t>
            </a:r>
            <a:endParaRPr lang="fr-CA" dirty="0"/>
          </a:p>
        </p:txBody>
      </p:sp>
      <p:sp>
        <p:nvSpPr>
          <p:cNvPr id="2" name="Espace réservé du numéro de diapositive 4">
            <a:extLst>
              <a:ext uri="{FF2B5EF4-FFF2-40B4-BE49-F238E27FC236}">
                <a16:creationId xmlns:a16="http://schemas.microsoft.com/office/drawing/2014/main" id="{90093832-BA11-A3CF-A4B3-BE0393AF5263}"/>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132</a:t>
            </a:fld>
            <a:endParaRPr lang="en-US" altLang="en-US" dirty="0"/>
          </a:p>
        </p:txBody>
      </p:sp>
    </p:spTree>
    <p:extLst>
      <p:ext uri="{BB962C8B-B14F-4D97-AF65-F5344CB8AC3E}">
        <p14:creationId xmlns:p14="http://schemas.microsoft.com/office/powerpoint/2010/main" val="285093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530440" y="1625766"/>
            <a:ext cx="8338352" cy="4337807"/>
          </a:xfrm>
        </p:spPr>
        <p:txBody>
          <a:bodyPr>
            <a:normAutofit lnSpcReduction="10000"/>
          </a:bodyPr>
          <a:lstStyle/>
          <a:p>
            <a:pPr marL="109728" indent="0">
              <a:buNone/>
            </a:pPr>
            <a:r>
              <a:rPr lang="fr-CA" sz="1700" dirty="0">
                <a:solidFill>
                  <a:srgbClr val="000000"/>
                </a:solidFill>
                <a:latin typeface="Consolas" panose="020B0609020204030204" pitchFamily="49" charset="0"/>
              </a:rPr>
              <a:t>[</a:t>
            </a:r>
            <a:r>
              <a:rPr lang="fr-CA" sz="1700" dirty="0" err="1">
                <a:solidFill>
                  <a:srgbClr val="000000"/>
                </a:solidFill>
                <a:latin typeface="Consolas" panose="020B0609020204030204" pitchFamily="49" charset="0"/>
              </a:rPr>
              <a:t>HttpPost</a:t>
            </a:r>
            <a:r>
              <a:rPr lang="fr-CA" sz="1700" dirty="0">
                <a:solidFill>
                  <a:srgbClr val="000000"/>
                </a:solidFill>
                <a:latin typeface="Consolas" panose="020B0609020204030204" pitchFamily="49" charset="0"/>
              </a:rPr>
              <a:t>(</a:t>
            </a:r>
            <a:r>
              <a:rPr lang="fr-CA" sz="1700" dirty="0">
                <a:solidFill>
                  <a:srgbClr val="A31515"/>
                </a:solidFill>
                <a:latin typeface="Consolas" panose="020B0609020204030204" pitchFamily="49" charset="0"/>
              </a:rPr>
              <a:t>"registration"</a:t>
            </a:r>
            <a:r>
              <a:rPr lang="fr-CA" sz="1700" dirty="0">
                <a:solidFill>
                  <a:srgbClr val="000000"/>
                </a:solidFill>
                <a:latin typeface="Consolas" panose="020B0609020204030204" pitchFamily="49" charset="0"/>
              </a:rPr>
              <a:t>)]</a:t>
            </a:r>
          </a:p>
          <a:p>
            <a:pPr marL="109728" indent="0">
              <a:buNone/>
            </a:pPr>
            <a:r>
              <a:rPr lang="fr-CA" sz="1700" dirty="0">
                <a:solidFill>
                  <a:srgbClr val="0000FF"/>
                </a:solidFill>
                <a:latin typeface="Consolas" panose="020B0609020204030204" pitchFamily="49" charset="0"/>
              </a:rPr>
              <a:t>public</a:t>
            </a:r>
            <a:r>
              <a:rPr lang="fr-CA" sz="1700" dirty="0">
                <a:solidFill>
                  <a:srgbClr val="000000"/>
                </a:solidFill>
                <a:latin typeface="Consolas" panose="020B0609020204030204" pitchFamily="49" charset="0"/>
              </a:rPr>
              <a:t> </a:t>
            </a:r>
            <a:r>
              <a:rPr lang="fr-CA" sz="1700" dirty="0" err="1">
                <a:solidFill>
                  <a:srgbClr val="0000FF"/>
                </a:solidFill>
                <a:latin typeface="Consolas" panose="020B0609020204030204" pitchFamily="49" charset="0"/>
              </a:rPr>
              <a:t>async</a:t>
            </a:r>
            <a:r>
              <a:rPr lang="fr-CA" sz="1700" dirty="0">
                <a:solidFill>
                  <a:srgbClr val="000000"/>
                </a:solidFill>
                <a:latin typeface="Consolas" panose="020B0609020204030204" pitchFamily="49" charset="0"/>
              </a:rPr>
              <a:t> </a:t>
            </a:r>
            <a:r>
              <a:rPr lang="fr-CA" sz="1700" dirty="0" err="1">
                <a:solidFill>
                  <a:srgbClr val="000000"/>
                </a:solidFill>
                <a:latin typeface="Consolas" panose="020B0609020204030204" pitchFamily="49" charset="0"/>
              </a:rPr>
              <a:t>Task</a:t>
            </a:r>
            <a:r>
              <a:rPr lang="fr-CA" sz="1700" dirty="0">
                <a:solidFill>
                  <a:srgbClr val="000000"/>
                </a:solidFill>
                <a:latin typeface="Consolas" panose="020B0609020204030204" pitchFamily="49" charset="0"/>
              </a:rPr>
              <a:t>&lt;</a:t>
            </a:r>
            <a:r>
              <a:rPr lang="fr-CA" sz="1700" dirty="0" err="1">
                <a:solidFill>
                  <a:srgbClr val="000000"/>
                </a:solidFill>
                <a:latin typeface="Consolas" panose="020B0609020204030204" pitchFamily="49" charset="0"/>
              </a:rPr>
              <a:t>IActionResult</a:t>
            </a:r>
            <a:r>
              <a:rPr lang="fr-CA" sz="1700" dirty="0">
                <a:solidFill>
                  <a:srgbClr val="000000"/>
                </a:solidFill>
                <a:latin typeface="Consolas" panose="020B0609020204030204" pitchFamily="49" charset="0"/>
              </a:rPr>
              <a:t>&gt; </a:t>
            </a:r>
            <a:r>
              <a:rPr lang="fr-CA" sz="1700" dirty="0" err="1">
                <a:solidFill>
                  <a:srgbClr val="000000"/>
                </a:solidFill>
                <a:latin typeface="Consolas" panose="020B0609020204030204" pitchFamily="49" charset="0"/>
              </a:rPr>
              <a:t>Register</a:t>
            </a:r>
            <a:r>
              <a:rPr lang="fr-CA" sz="1700" dirty="0">
                <a:solidFill>
                  <a:srgbClr val="000000"/>
                </a:solidFill>
                <a:latin typeface="Consolas" panose="020B0609020204030204" pitchFamily="49" charset="0"/>
              </a:rPr>
              <a:t>(</a:t>
            </a:r>
            <a:r>
              <a:rPr lang="fr-CA" sz="1700" dirty="0" err="1">
                <a:solidFill>
                  <a:srgbClr val="000000"/>
                </a:solidFill>
                <a:latin typeface="Consolas" panose="020B0609020204030204" pitchFamily="49" charset="0"/>
              </a:rPr>
              <a:t>UserForRegisterDto</a:t>
            </a:r>
            <a:r>
              <a:rPr lang="fr-CA" sz="1700" dirty="0">
                <a:solidFill>
                  <a:srgbClr val="000000"/>
                </a:solidFill>
                <a:latin typeface="Consolas" panose="020B0609020204030204" pitchFamily="49" charset="0"/>
              </a:rPr>
              <a:t> </a:t>
            </a:r>
          </a:p>
          <a:p>
            <a:pPr marL="109728" indent="0">
              <a:buNone/>
            </a:pPr>
            <a:r>
              <a:rPr lang="fr-CA" sz="1700" dirty="0">
                <a:solidFill>
                  <a:srgbClr val="000000"/>
                </a:solidFill>
                <a:latin typeface="Consolas" panose="020B0609020204030204" pitchFamily="49" charset="0"/>
              </a:rPr>
              <a:t>					</a:t>
            </a:r>
            <a:r>
              <a:rPr lang="fr-CA" sz="1700" dirty="0" err="1">
                <a:solidFill>
                  <a:srgbClr val="000000"/>
                </a:solidFill>
                <a:latin typeface="Consolas" panose="020B0609020204030204" pitchFamily="49" charset="0"/>
              </a:rPr>
              <a:t>userForRegisterDto</a:t>
            </a:r>
            <a:r>
              <a:rPr lang="fr-CA" sz="1700" dirty="0">
                <a:solidFill>
                  <a:srgbClr val="000000"/>
                </a:solidFill>
                <a:latin typeface="Consolas" panose="020B0609020204030204" pitchFamily="49" charset="0"/>
              </a:rPr>
              <a:t>)</a:t>
            </a:r>
          </a:p>
          <a:p>
            <a:pPr marL="109728" indent="0">
              <a:buNone/>
            </a:pPr>
            <a:r>
              <a:rPr lang="fr-CA" sz="1700" dirty="0">
                <a:solidFill>
                  <a:srgbClr val="000000"/>
                </a:solidFill>
                <a:latin typeface="Consolas" panose="020B0609020204030204" pitchFamily="49" charset="0"/>
              </a:rPr>
              <a:t>{</a:t>
            </a:r>
          </a:p>
          <a:p>
            <a:pPr marL="109728" indent="0">
              <a:buNone/>
            </a:pPr>
            <a:r>
              <a:rPr lang="fr-CA" sz="1700" dirty="0">
                <a:solidFill>
                  <a:srgbClr val="000000"/>
                </a:solidFill>
                <a:latin typeface="Consolas" panose="020B0609020204030204" pitchFamily="49" charset="0"/>
              </a:rPr>
              <a:t>   </a:t>
            </a:r>
            <a:r>
              <a:rPr lang="fr-CA" sz="1700" dirty="0" err="1">
                <a:solidFill>
                  <a:srgbClr val="000000"/>
                </a:solidFill>
                <a:latin typeface="Consolas" panose="020B0609020204030204" pitchFamily="49" charset="0"/>
              </a:rPr>
              <a:t>userForRegisterDto.Email</a:t>
            </a:r>
            <a:r>
              <a:rPr lang="fr-CA" sz="1700" dirty="0">
                <a:solidFill>
                  <a:srgbClr val="000000"/>
                </a:solidFill>
                <a:latin typeface="Consolas" panose="020B0609020204030204" pitchFamily="49" charset="0"/>
              </a:rPr>
              <a:t>  = </a:t>
            </a:r>
            <a:r>
              <a:rPr lang="fr-CA" sz="1700" dirty="0" err="1">
                <a:solidFill>
                  <a:srgbClr val="000000"/>
                </a:solidFill>
                <a:latin typeface="Consolas" panose="020B0609020204030204" pitchFamily="49" charset="0"/>
              </a:rPr>
              <a:t>userForRegisterDto.Email.ToLower</a:t>
            </a:r>
            <a:r>
              <a:rPr lang="fr-CA" sz="1700" dirty="0">
                <a:solidFill>
                  <a:srgbClr val="000000"/>
                </a:solidFill>
                <a:latin typeface="Consolas" panose="020B0609020204030204" pitchFamily="49" charset="0"/>
              </a:rPr>
              <a:t>();</a:t>
            </a:r>
          </a:p>
          <a:p>
            <a:pPr marL="109728" indent="0">
              <a:buNone/>
            </a:pPr>
            <a:r>
              <a:rPr lang="fr-CA" sz="1700" dirty="0">
                <a:solidFill>
                  <a:srgbClr val="000000"/>
                </a:solidFill>
                <a:latin typeface="Consolas" panose="020B0609020204030204" pitchFamily="49" charset="0"/>
              </a:rPr>
              <a:t>   i</a:t>
            </a:r>
            <a:r>
              <a:rPr lang="fr-CA" sz="1700" dirty="0">
                <a:solidFill>
                  <a:srgbClr val="0000FF"/>
                </a:solidFill>
                <a:latin typeface="Consolas" panose="020B0609020204030204" pitchFamily="49" charset="0"/>
              </a:rPr>
              <a:t>f</a:t>
            </a:r>
            <a:r>
              <a:rPr lang="fr-CA" sz="1700" dirty="0">
                <a:solidFill>
                  <a:srgbClr val="000000"/>
                </a:solidFill>
                <a:latin typeface="Consolas" panose="020B0609020204030204" pitchFamily="49" charset="0"/>
              </a:rPr>
              <a:t> (</a:t>
            </a:r>
            <a:r>
              <a:rPr lang="fr-CA" sz="1700" dirty="0" err="1">
                <a:solidFill>
                  <a:srgbClr val="0000FF"/>
                </a:solidFill>
                <a:latin typeface="Consolas" panose="020B0609020204030204" pitchFamily="49" charset="0"/>
              </a:rPr>
              <a:t>await</a:t>
            </a:r>
            <a:r>
              <a:rPr lang="fr-CA" sz="1700" dirty="0">
                <a:solidFill>
                  <a:srgbClr val="000000"/>
                </a:solidFill>
                <a:latin typeface="Consolas" panose="020B0609020204030204" pitchFamily="49" charset="0"/>
              </a:rPr>
              <a:t> _</a:t>
            </a:r>
            <a:r>
              <a:rPr lang="fr-CA" sz="1700" dirty="0" err="1">
                <a:solidFill>
                  <a:srgbClr val="000000"/>
                </a:solidFill>
                <a:latin typeface="Consolas" panose="020B0609020204030204" pitchFamily="49" charset="0"/>
              </a:rPr>
              <a:t>userService.GetUserByEmail</a:t>
            </a:r>
            <a:r>
              <a:rPr lang="fr-CA" sz="1700" dirty="0">
                <a:solidFill>
                  <a:srgbClr val="000000"/>
                </a:solidFill>
                <a:latin typeface="Consolas" panose="020B0609020204030204" pitchFamily="49" charset="0"/>
              </a:rPr>
              <a:t>(</a:t>
            </a:r>
            <a:r>
              <a:rPr lang="fr-CA" sz="1700" dirty="0" err="1">
                <a:solidFill>
                  <a:srgbClr val="000000"/>
                </a:solidFill>
                <a:latin typeface="Consolas" panose="020B0609020204030204" pitchFamily="49" charset="0"/>
              </a:rPr>
              <a:t>userForRegisterDto.Email</a:t>
            </a:r>
            <a:r>
              <a:rPr lang="fr-CA" sz="1700" dirty="0">
                <a:solidFill>
                  <a:srgbClr val="000000"/>
                </a:solidFill>
                <a:latin typeface="Consolas" panose="020B0609020204030204" pitchFamily="49" charset="0"/>
              </a:rPr>
              <a:t>) </a:t>
            </a:r>
          </a:p>
          <a:p>
            <a:pPr marL="109728" indent="0">
              <a:buNone/>
            </a:pPr>
            <a:r>
              <a:rPr lang="fr-CA" sz="1700" dirty="0">
                <a:solidFill>
                  <a:srgbClr val="000000"/>
                </a:solidFill>
                <a:latin typeface="Consolas" panose="020B0609020204030204" pitchFamily="49" charset="0"/>
              </a:rPr>
              <a:t>		!= </a:t>
            </a:r>
            <a:r>
              <a:rPr lang="fr-CA" sz="1700" dirty="0" err="1">
                <a:solidFill>
                  <a:srgbClr val="0000FF"/>
                </a:solidFill>
                <a:latin typeface="Consolas" panose="020B0609020204030204" pitchFamily="49" charset="0"/>
              </a:rPr>
              <a:t>null</a:t>
            </a:r>
            <a:r>
              <a:rPr lang="fr-CA" sz="1700" dirty="0">
                <a:solidFill>
                  <a:srgbClr val="000000"/>
                </a:solidFill>
                <a:latin typeface="Consolas" panose="020B0609020204030204" pitchFamily="49" charset="0"/>
              </a:rPr>
              <a:t>)</a:t>
            </a:r>
          </a:p>
          <a:p>
            <a:pPr marL="109728" indent="0">
              <a:buNone/>
            </a:pPr>
            <a:r>
              <a:rPr lang="en-US" sz="1700" dirty="0">
                <a:solidFill>
                  <a:srgbClr val="000000"/>
                </a:solidFill>
                <a:latin typeface="Consolas" panose="020B0609020204030204" pitchFamily="49" charset="0"/>
              </a:rPr>
              <a:t>      </a:t>
            </a:r>
            <a:r>
              <a:rPr lang="en-US" sz="1700" dirty="0">
                <a:solidFill>
                  <a:srgbClr val="0000FF"/>
                </a:solidFill>
                <a:latin typeface="Consolas" panose="020B0609020204030204" pitchFamily="49" charset="0"/>
              </a:rPr>
              <a:t>return</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BadRequest</a:t>
            </a:r>
            <a:r>
              <a:rPr lang="en-US" sz="1700" dirty="0">
                <a:solidFill>
                  <a:srgbClr val="000000"/>
                </a:solidFill>
                <a:latin typeface="Consolas" panose="020B0609020204030204" pitchFamily="49" charset="0"/>
              </a:rPr>
              <a:t>(</a:t>
            </a:r>
            <a:r>
              <a:rPr lang="en-US" sz="1700" dirty="0">
                <a:solidFill>
                  <a:srgbClr val="A31515"/>
                </a:solidFill>
                <a:latin typeface="Consolas" panose="020B0609020204030204" pitchFamily="49" charset="0"/>
              </a:rPr>
              <a:t>"User already exists"</a:t>
            </a:r>
            <a:r>
              <a:rPr lang="en-US" sz="1700" dirty="0">
                <a:solidFill>
                  <a:srgbClr val="000000"/>
                </a:solidFill>
                <a:latin typeface="Consolas" panose="020B0609020204030204" pitchFamily="49" charset="0"/>
              </a:rPr>
              <a:t>);</a:t>
            </a:r>
          </a:p>
          <a:p>
            <a:pPr marL="109728" indent="0">
              <a:buNone/>
            </a:pPr>
            <a:endParaRPr lang="nb-NO" sz="1700" dirty="0">
              <a:solidFill>
                <a:srgbClr val="000000"/>
              </a:solidFill>
              <a:latin typeface="Consolas" panose="020B0609020204030204" pitchFamily="49" charset="0"/>
            </a:endParaRPr>
          </a:p>
          <a:p>
            <a:pPr marL="109728" indent="0">
              <a:buNone/>
            </a:pPr>
            <a:r>
              <a:rPr lang="nb-NO" sz="1700" dirty="0">
                <a:solidFill>
                  <a:srgbClr val="000000"/>
                </a:solidFill>
                <a:latin typeface="Consolas" panose="020B0609020204030204" pitchFamily="49" charset="0"/>
              </a:rPr>
              <a:t>   </a:t>
            </a:r>
            <a:r>
              <a:rPr lang="nb-NO" sz="1700" dirty="0">
                <a:solidFill>
                  <a:srgbClr val="0000FF"/>
                </a:solidFill>
                <a:latin typeface="Consolas" panose="020B0609020204030204" pitchFamily="49" charset="0"/>
              </a:rPr>
              <a:t>var</a:t>
            </a:r>
            <a:r>
              <a:rPr lang="nb-NO" sz="1700" dirty="0">
                <a:solidFill>
                  <a:srgbClr val="000000"/>
                </a:solidFill>
                <a:latin typeface="Consolas" panose="020B0609020204030204" pitchFamily="49" charset="0"/>
              </a:rPr>
              <a:t> userToCreate = _mapper.Map&lt;User&gt;(userForRegisterDto);</a:t>
            </a:r>
          </a:p>
          <a:p>
            <a:pPr marL="109728" indent="0">
              <a:buNone/>
            </a:pPr>
            <a:r>
              <a:rPr lang="fr-CA" sz="1700" dirty="0">
                <a:solidFill>
                  <a:srgbClr val="000000"/>
                </a:solidFill>
                <a:latin typeface="Consolas" panose="020B0609020204030204" pitchFamily="49" charset="0"/>
              </a:rPr>
              <a:t>   </a:t>
            </a:r>
            <a:r>
              <a:rPr lang="fr-CA" sz="1700" dirty="0">
                <a:solidFill>
                  <a:srgbClr val="0000FF"/>
                </a:solidFill>
                <a:latin typeface="Consolas" panose="020B0609020204030204" pitchFamily="49" charset="0"/>
              </a:rPr>
              <a:t>var</a:t>
            </a:r>
            <a:r>
              <a:rPr lang="fr-CA" sz="1700" dirty="0">
                <a:solidFill>
                  <a:srgbClr val="000000"/>
                </a:solidFill>
                <a:latin typeface="Consolas" panose="020B0609020204030204" pitchFamily="49" charset="0"/>
              </a:rPr>
              <a:t> </a:t>
            </a:r>
            <a:r>
              <a:rPr lang="fr-CA" sz="1700" dirty="0" err="1">
                <a:solidFill>
                  <a:srgbClr val="000000"/>
                </a:solidFill>
                <a:latin typeface="Consolas" panose="020B0609020204030204" pitchFamily="49" charset="0"/>
              </a:rPr>
              <a:t>createdUser</a:t>
            </a:r>
            <a:r>
              <a:rPr lang="fr-CA" sz="1700" dirty="0">
                <a:solidFill>
                  <a:srgbClr val="000000"/>
                </a:solidFill>
                <a:latin typeface="Consolas" panose="020B0609020204030204" pitchFamily="49" charset="0"/>
              </a:rPr>
              <a:t> = </a:t>
            </a:r>
            <a:r>
              <a:rPr lang="fr-CA" sz="1700" dirty="0" err="1">
                <a:solidFill>
                  <a:srgbClr val="0000FF"/>
                </a:solidFill>
                <a:latin typeface="Consolas" panose="020B0609020204030204" pitchFamily="49" charset="0"/>
              </a:rPr>
              <a:t>await</a:t>
            </a:r>
            <a:r>
              <a:rPr lang="fr-CA" sz="1700" dirty="0">
                <a:solidFill>
                  <a:srgbClr val="000000"/>
                </a:solidFill>
                <a:latin typeface="Consolas" panose="020B0609020204030204" pitchFamily="49" charset="0"/>
              </a:rPr>
              <a:t> _</a:t>
            </a:r>
            <a:r>
              <a:rPr lang="fr-CA" sz="1700" dirty="0" err="1">
                <a:solidFill>
                  <a:srgbClr val="000000"/>
                </a:solidFill>
                <a:latin typeface="Consolas" panose="020B0609020204030204" pitchFamily="49" charset="0"/>
              </a:rPr>
              <a:t>userService.RegisterUser</a:t>
            </a:r>
            <a:r>
              <a:rPr lang="fr-CA" sz="1700" dirty="0">
                <a:solidFill>
                  <a:srgbClr val="000000"/>
                </a:solidFill>
                <a:latin typeface="Consolas" panose="020B0609020204030204" pitchFamily="49" charset="0"/>
              </a:rPr>
              <a:t>(</a:t>
            </a:r>
            <a:r>
              <a:rPr lang="fr-CA" sz="1700" dirty="0" err="1">
                <a:solidFill>
                  <a:srgbClr val="000000"/>
                </a:solidFill>
                <a:latin typeface="Consolas" panose="020B0609020204030204" pitchFamily="49" charset="0"/>
              </a:rPr>
              <a:t>userToCreate</a:t>
            </a:r>
            <a:r>
              <a:rPr lang="fr-CA" sz="1700" dirty="0">
                <a:solidFill>
                  <a:srgbClr val="000000"/>
                </a:solidFill>
                <a:latin typeface="Consolas" panose="020B0609020204030204" pitchFamily="49" charset="0"/>
              </a:rPr>
              <a:t>);</a:t>
            </a:r>
          </a:p>
          <a:p>
            <a:pPr marL="109728" indent="0">
              <a:buNone/>
            </a:pPr>
            <a:r>
              <a:rPr lang="fr-CA" sz="1700" dirty="0">
                <a:solidFill>
                  <a:srgbClr val="000000"/>
                </a:solidFill>
                <a:latin typeface="Consolas" panose="020B0609020204030204" pitchFamily="49" charset="0"/>
              </a:rPr>
              <a:t>   </a:t>
            </a:r>
            <a:r>
              <a:rPr lang="fr-CA" sz="1700" dirty="0">
                <a:solidFill>
                  <a:srgbClr val="0000FF"/>
                </a:solidFill>
                <a:latin typeface="Consolas" panose="020B0609020204030204" pitchFamily="49" charset="0"/>
              </a:rPr>
              <a:t>var</a:t>
            </a:r>
            <a:r>
              <a:rPr lang="fr-CA" sz="1700" dirty="0">
                <a:solidFill>
                  <a:srgbClr val="000000"/>
                </a:solidFill>
                <a:latin typeface="Consolas" panose="020B0609020204030204" pitchFamily="49" charset="0"/>
              </a:rPr>
              <a:t> </a:t>
            </a:r>
            <a:r>
              <a:rPr lang="fr-CA" sz="1700" dirty="0" err="1">
                <a:solidFill>
                  <a:srgbClr val="000000"/>
                </a:solidFill>
                <a:latin typeface="Consolas" panose="020B0609020204030204" pitchFamily="49" charset="0"/>
              </a:rPr>
              <a:t>userToReturn</a:t>
            </a:r>
            <a:r>
              <a:rPr lang="fr-CA" sz="1700" dirty="0">
                <a:solidFill>
                  <a:srgbClr val="000000"/>
                </a:solidFill>
                <a:latin typeface="Consolas" panose="020B0609020204030204" pitchFamily="49" charset="0"/>
              </a:rPr>
              <a:t> = _</a:t>
            </a:r>
            <a:r>
              <a:rPr lang="fr-CA" sz="1700" dirty="0" err="1">
                <a:solidFill>
                  <a:srgbClr val="000000"/>
                </a:solidFill>
                <a:latin typeface="Consolas" panose="020B0609020204030204" pitchFamily="49" charset="0"/>
              </a:rPr>
              <a:t>mapper.Map</a:t>
            </a:r>
            <a:r>
              <a:rPr lang="fr-CA" sz="1700" dirty="0">
                <a:solidFill>
                  <a:srgbClr val="000000"/>
                </a:solidFill>
                <a:latin typeface="Consolas" panose="020B0609020204030204" pitchFamily="49" charset="0"/>
              </a:rPr>
              <a:t>&lt;</a:t>
            </a:r>
            <a:r>
              <a:rPr lang="fr-CA" sz="1700" dirty="0" err="1">
                <a:solidFill>
                  <a:srgbClr val="000000"/>
                </a:solidFill>
                <a:latin typeface="Consolas" panose="020B0609020204030204" pitchFamily="49" charset="0"/>
              </a:rPr>
              <a:t>UserForDetailedDto</a:t>
            </a:r>
            <a:r>
              <a:rPr lang="fr-CA" sz="1700" dirty="0">
                <a:solidFill>
                  <a:srgbClr val="000000"/>
                </a:solidFill>
                <a:latin typeface="Consolas" panose="020B0609020204030204" pitchFamily="49" charset="0"/>
              </a:rPr>
              <a:t>&gt;(</a:t>
            </a:r>
            <a:r>
              <a:rPr lang="fr-CA" sz="1700" dirty="0" err="1">
                <a:solidFill>
                  <a:srgbClr val="000000"/>
                </a:solidFill>
                <a:latin typeface="Consolas" panose="020B0609020204030204" pitchFamily="49" charset="0"/>
              </a:rPr>
              <a:t>createdUser</a:t>
            </a:r>
            <a:r>
              <a:rPr lang="fr-CA" sz="1700" dirty="0">
                <a:solidFill>
                  <a:srgbClr val="000000"/>
                </a:solidFill>
                <a:latin typeface="Consolas" panose="020B0609020204030204" pitchFamily="49" charset="0"/>
              </a:rPr>
              <a:t>);</a:t>
            </a:r>
          </a:p>
          <a:p>
            <a:pPr marL="109728" indent="0">
              <a:buNone/>
            </a:pPr>
            <a:r>
              <a:rPr lang="fr-CA" sz="1700" dirty="0">
                <a:solidFill>
                  <a:srgbClr val="000000"/>
                </a:solidFill>
                <a:latin typeface="Consolas" panose="020B0609020204030204" pitchFamily="49" charset="0"/>
              </a:rPr>
              <a:t>            </a:t>
            </a:r>
            <a:r>
              <a:rPr lang="fr-CA" sz="1700" dirty="0">
                <a:solidFill>
                  <a:srgbClr val="0000FF"/>
                </a:solidFill>
                <a:latin typeface="Consolas" panose="020B0609020204030204" pitchFamily="49" charset="0"/>
              </a:rPr>
              <a:t>return</a:t>
            </a:r>
            <a:r>
              <a:rPr lang="fr-CA" sz="1700" dirty="0">
                <a:solidFill>
                  <a:srgbClr val="000000"/>
                </a:solidFill>
                <a:latin typeface="Consolas" panose="020B0609020204030204" pitchFamily="49" charset="0"/>
              </a:rPr>
              <a:t> Ok(</a:t>
            </a:r>
            <a:r>
              <a:rPr lang="fr-CA" sz="1700" dirty="0" err="1">
                <a:solidFill>
                  <a:srgbClr val="000000"/>
                </a:solidFill>
                <a:latin typeface="Consolas" panose="020B0609020204030204" pitchFamily="49" charset="0"/>
              </a:rPr>
              <a:t>userToReturn</a:t>
            </a:r>
            <a:r>
              <a:rPr lang="fr-CA" sz="1700" dirty="0">
                <a:solidFill>
                  <a:srgbClr val="000000"/>
                </a:solidFill>
                <a:latin typeface="Consolas" panose="020B0609020204030204" pitchFamily="49" charset="0"/>
              </a:rPr>
              <a:t>);</a:t>
            </a:r>
          </a:p>
          <a:p>
            <a:pPr marL="109728" indent="0">
              <a:buNone/>
            </a:pPr>
            <a:r>
              <a:rPr lang="fr-CA" sz="1700" dirty="0">
                <a:solidFill>
                  <a:srgbClr val="000000"/>
                </a:solidFill>
                <a:latin typeface="Consolas" panose="020B0609020204030204" pitchFamily="49" charset="0"/>
              </a:rPr>
              <a:t>}</a:t>
            </a:r>
            <a:endParaRPr lang="fr-CA" sz="1700" dirty="0"/>
          </a:p>
          <a:p>
            <a:endParaRPr lang="fr-CA" dirty="0"/>
          </a:p>
          <a:p>
            <a:endParaRPr lang="fr-CA" dirty="0"/>
          </a:p>
        </p:txBody>
      </p:sp>
      <p:sp>
        <p:nvSpPr>
          <p:cNvPr id="5" name="Titre 4">
            <a:extLst>
              <a:ext uri="{FF2B5EF4-FFF2-40B4-BE49-F238E27FC236}">
                <a16:creationId xmlns:a16="http://schemas.microsoft.com/office/drawing/2014/main" id="{762D1ED0-68E0-F380-6052-3B69D6E6FD01}"/>
              </a:ext>
            </a:extLst>
          </p:cNvPr>
          <p:cNvSpPr>
            <a:spLocks noGrp="1"/>
          </p:cNvSpPr>
          <p:nvPr>
            <p:ph type="title"/>
            <p:custDataLst>
              <p:tags r:id="rId2"/>
            </p:custDataLst>
          </p:nvPr>
        </p:nvSpPr>
        <p:spPr/>
        <p:txBody>
          <a:bodyPr/>
          <a:lstStyle/>
          <a:p>
            <a:r>
              <a:rPr lang="fr-CA" dirty="0" err="1"/>
              <a:t>Register</a:t>
            </a:r>
            <a:endParaRPr lang="fr-CA" dirty="0"/>
          </a:p>
        </p:txBody>
      </p:sp>
      <p:sp>
        <p:nvSpPr>
          <p:cNvPr id="2" name="Espace réservé du numéro de diapositive 4">
            <a:extLst>
              <a:ext uri="{FF2B5EF4-FFF2-40B4-BE49-F238E27FC236}">
                <a16:creationId xmlns:a16="http://schemas.microsoft.com/office/drawing/2014/main" id="{F71D942A-8B82-9A43-AB3C-07E9B447692F}"/>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133</a:t>
            </a:fld>
            <a:endParaRPr lang="en-US" altLang="en-US" dirty="0"/>
          </a:p>
        </p:txBody>
      </p:sp>
    </p:spTree>
    <p:extLst>
      <p:ext uri="{BB962C8B-B14F-4D97-AF65-F5344CB8AC3E}">
        <p14:creationId xmlns:p14="http://schemas.microsoft.com/office/powerpoint/2010/main" val="404736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611560" y="1412776"/>
            <a:ext cx="8338352" cy="5855689"/>
          </a:xfrm>
        </p:spPr>
        <p:txBody>
          <a:bodyPr>
            <a:normAutofit fontScale="85000" lnSpcReduction="20000"/>
          </a:bodyPr>
          <a:lstStyle/>
          <a:p>
            <a:pPr marL="109728" indent="0">
              <a:buNone/>
            </a:pPr>
            <a:r>
              <a:rPr lang="fr-CA" sz="1500" dirty="0">
                <a:solidFill>
                  <a:srgbClr val="000000"/>
                </a:solidFill>
                <a:latin typeface="Consolas" panose="020B0609020204030204" pitchFamily="49" charset="0"/>
              </a:rPr>
              <a:t>[</a:t>
            </a:r>
            <a:r>
              <a:rPr lang="fr-CA" sz="1500" dirty="0" err="1">
                <a:solidFill>
                  <a:srgbClr val="000000"/>
                </a:solidFill>
                <a:latin typeface="Consolas" panose="020B0609020204030204" pitchFamily="49" charset="0"/>
              </a:rPr>
              <a:t>HttpPost</a:t>
            </a:r>
            <a:r>
              <a:rPr lang="fr-CA" sz="1500" dirty="0">
                <a:solidFill>
                  <a:srgbClr val="000000"/>
                </a:solidFill>
                <a:latin typeface="Consolas" panose="020B0609020204030204" pitchFamily="49" charset="0"/>
              </a:rPr>
              <a:t>(</a:t>
            </a:r>
            <a:r>
              <a:rPr lang="fr-CA" sz="1500" dirty="0">
                <a:solidFill>
                  <a:srgbClr val="A31515"/>
                </a:solidFill>
                <a:latin typeface="Consolas" panose="020B0609020204030204" pitchFamily="49" charset="0"/>
              </a:rPr>
              <a:t>"login"</a:t>
            </a:r>
            <a:r>
              <a:rPr lang="fr-CA" sz="1500" dirty="0">
                <a:solidFill>
                  <a:srgbClr val="000000"/>
                </a:solidFill>
                <a:latin typeface="Consolas" panose="020B0609020204030204" pitchFamily="49" charset="0"/>
              </a:rPr>
              <a:t>)]</a:t>
            </a:r>
          </a:p>
          <a:p>
            <a:pPr marL="109728" indent="0">
              <a:buNone/>
            </a:pPr>
            <a:r>
              <a:rPr lang="fr-CA" sz="1500" dirty="0">
                <a:solidFill>
                  <a:srgbClr val="000000"/>
                </a:solidFill>
                <a:latin typeface="Consolas" panose="020B0609020204030204" pitchFamily="49" charset="0"/>
              </a:rPr>
              <a:t> </a:t>
            </a:r>
            <a:r>
              <a:rPr lang="fr-CA" sz="1500" dirty="0">
                <a:solidFill>
                  <a:srgbClr val="0000FF"/>
                </a:solidFill>
                <a:latin typeface="Consolas" panose="020B0609020204030204" pitchFamily="49" charset="0"/>
              </a:rPr>
              <a:t>public</a:t>
            </a:r>
            <a:r>
              <a:rPr lang="fr-CA" sz="1500" dirty="0">
                <a:solidFill>
                  <a:srgbClr val="000000"/>
                </a:solidFill>
                <a:latin typeface="Consolas" panose="020B0609020204030204" pitchFamily="49" charset="0"/>
              </a:rPr>
              <a:t> </a:t>
            </a:r>
            <a:r>
              <a:rPr lang="fr-CA" sz="1500" dirty="0" err="1">
                <a:solidFill>
                  <a:srgbClr val="0000FF"/>
                </a:solidFill>
                <a:latin typeface="Consolas" panose="020B0609020204030204" pitchFamily="49" charset="0"/>
              </a:rPr>
              <a:t>async</a:t>
            </a:r>
            <a:r>
              <a:rPr lang="fr-CA" sz="1500" dirty="0">
                <a:solidFill>
                  <a:srgbClr val="000000"/>
                </a:solidFill>
                <a:latin typeface="Consolas" panose="020B0609020204030204" pitchFamily="49" charset="0"/>
              </a:rPr>
              <a:t> </a:t>
            </a:r>
            <a:r>
              <a:rPr lang="fr-CA" sz="1500" dirty="0" err="1">
                <a:solidFill>
                  <a:srgbClr val="000000"/>
                </a:solidFill>
                <a:latin typeface="Consolas" panose="020B0609020204030204" pitchFamily="49" charset="0"/>
              </a:rPr>
              <a:t>Task</a:t>
            </a:r>
            <a:r>
              <a:rPr lang="fr-CA" sz="1500" dirty="0">
                <a:solidFill>
                  <a:srgbClr val="000000"/>
                </a:solidFill>
                <a:latin typeface="Consolas" panose="020B0609020204030204" pitchFamily="49" charset="0"/>
              </a:rPr>
              <a:t>&lt;</a:t>
            </a:r>
            <a:r>
              <a:rPr lang="fr-CA" sz="1500" dirty="0" err="1">
                <a:solidFill>
                  <a:srgbClr val="000000"/>
                </a:solidFill>
                <a:latin typeface="Consolas" panose="020B0609020204030204" pitchFamily="49" charset="0"/>
              </a:rPr>
              <a:t>IActionResult</a:t>
            </a:r>
            <a:r>
              <a:rPr lang="fr-CA" sz="1500" dirty="0">
                <a:solidFill>
                  <a:srgbClr val="000000"/>
                </a:solidFill>
                <a:latin typeface="Consolas" panose="020B0609020204030204" pitchFamily="49" charset="0"/>
              </a:rPr>
              <a:t>&gt; Login(</a:t>
            </a:r>
            <a:r>
              <a:rPr lang="fr-CA" sz="1500" dirty="0" err="1">
                <a:solidFill>
                  <a:srgbClr val="000000"/>
                </a:solidFill>
                <a:latin typeface="Consolas" panose="020B0609020204030204" pitchFamily="49" charset="0"/>
              </a:rPr>
              <a:t>UserForLoginDto</a:t>
            </a:r>
            <a:r>
              <a:rPr lang="fr-CA" sz="1500" dirty="0">
                <a:solidFill>
                  <a:srgbClr val="000000"/>
                </a:solidFill>
                <a:latin typeface="Consolas" panose="020B0609020204030204" pitchFamily="49" charset="0"/>
              </a:rPr>
              <a:t> </a:t>
            </a:r>
            <a:r>
              <a:rPr lang="fr-CA" sz="1500" dirty="0" err="1">
                <a:solidFill>
                  <a:srgbClr val="000000"/>
                </a:solidFill>
                <a:latin typeface="Consolas" panose="020B0609020204030204" pitchFamily="49" charset="0"/>
              </a:rPr>
              <a:t>userForLoginDto</a:t>
            </a:r>
            <a:r>
              <a:rPr lang="fr-CA" sz="1500" dirty="0">
                <a:solidFill>
                  <a:srgbClr val="000000"/>
                </a:solidFill>
                <a:latin typeface="Consolas" panose="020B0609020204030204" pitchFamily="49" charset="0"/>
              </a:rPr>
              <a:t>) {</a:t>
            </a:r>
          </a:p>
          <a:p>
            <a:pPr marL="109728"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var</a:t>
            </a:r>
            <a:r>
              <a:rPr lang="en-US" sz="1500" dirty="0">
                <a:solidFill>
                  <a:srgbClr val="000000"/>
                </a:solidFill>
                <a:latin typeface="Consolas" panose="020B0609020204030204" pitchFamily="49" charset="0"/>
              </a:rPr>
              <a:t> user = </a:t>
            </a:r>
            <a:r>
              <a:rPr lang="en-US" sz="1500" dirty="0">
                <a:solidFill>
                  <a:srgbClr val="0000FF"/>
                </a:solidFill>
                <a:latin typeface="Consolas" panose="020B0609020204030204" pitchFamily="49" charset="0"/>
              </a:rPr>
              <a:t>await</a:t>
            </a:r>
            <a:r>
              <a:rPr lang="en-US" sz="1500" dirty="0">
                <a:solidFill>
                  <a:srgbClr val="000000"/>
                </a:solidFill>
                <a:latin typeface="Consolas" panose="020B0609020204030204" pitchFamily="49" charset="0"/>
              </a:rPr>
              <a:t>   	_</a:t>
            </a:r>
            <a:r>
              <a:rPr lang="en-US" sz="1500" dirty="0" err="1">
                <a:solidFill>
                  <a:srgbClr val="000000"/>
                </a:solidFill>
                <a:latin typeface="Consolas" panose="020B0609020204030204" pitchFamily="49" charset="0"/>
              </a:rPr>
              <a:t>userService.AuthenticateUser</a:t>
            </a:r>
            <a:r>
              <a:rPr lang="en-US" sz="1500" dirty="0">
                <a:solidFill>
                  <a:srgbClr val="000000"/>
                </a:solidFill>
                <a:latin typeface="Consolas" panose="020B0609020204030204" pitchFamily="49" charset="0"/>
              </a:rPr>
              <a:t>(</a:t>
            </a:r>
            <a:r>
              <a:rPr lang="en-US" sz="1500" dirty="0" err="1">
                <a:solidFill>
                  <a:srgbClr val="000000"/>
                </a:solidFill>
                <a:latin typeface="Consolas" panose="020B0609020204030204" pitchFamily="49" charset="0"/>
              </a:rPr>
              <a:t>userForLoginDto.Email</a:t>
            </a:r>
            <a:r>
              <a:rPr lang="fr-CA" sz="1500" dirty="0">
                <a:solidFill>
                  <a:srgbClr val="000000"/>
                </a:solidFill>
                <a:latin typeface="Consolas" panose="020B0609020204030204" pitchFamily="49" charset="0"/>
              </a:rPr>
              <a:t>.</a:t>
            </a:r>
            <a:r>
              <a:rPr lang="fr-CA" sz="1500" dirty="0" err="1">
                <a:solidFill>
                  <a:srgbClr val="000000"/>
                </a:solidFill>
                <a:latin typeface="Consolas" panose="020B0609020204030204" pitchFamily="49" charset="0"/>
              </a:rPr>
              <a:t>ToLower</a:t>
            </a:r>
            <a:r>
              <a:rPr lang="fr-CA" sz="1500" dirty="0">
                <a:solidFill>
                  <a:srgbClr val="000000"/>
                </a:solidFill>
                <a:latin typeface="Consolas" panose="020B0609020204030204" pitchFamily="49" charset="0"/>
              </a:rPr>
              <a:t>(), </a:t>
            </a:r>
          </a:p>
          <a:p>
            <a:pPr marL="109728" indent="0">
              <a:buNone/>
            </a:pPr>
            <a:r>
              <a:rPr lang="fr-CA" sz="1500" dirty="0">
                <a:solidFill>
                  <a:srgbClr val="000000"/>
                </a:solidFill>
                <a:latin typeface="Consolas" panose="020B0609020204030204" pitchFamily="49" charset="0"/>
              </a:rPr>
              <a:t>				</a:t>
            </a:r>
            <a:r>
              <a:rPr lang="fr-CA" sz="1500" dirty="0" err="1">
                <a:solidFill>
                  <a:srgbClr val="000000"/>
                </a:solidFill>
                <a:latin typeface="Consolas" panose="020B0609020204030204" pitchFamily="49" charset="0"/>
              </a:rPr>
              <a:t>userForLoginDto.Password</a:t>
            </a:r>
            <a:r>
              <a:rPr lang="fr-CA" sz="1500" dirty="0">
                <a:solidFill>
                  <a:srgbClr val="000000"/>
                </a:solidFill>
                <a:latin typeface="Consolas" panose="020B0609020204030204" pitchFamily="49" charset="0"/>
              </a:rPr>
              <a:t>);</a:t>
            </a:r>
          </a:p>
          <a:p>
            <a:pPr marL="109728" indent="0">
              <a:buNone/>
            </a:pPr>
            <a:r>
              <a:rPr lang="fr-CA" sz="1500" dirty="0">
                <a:solidFill>
                  <a:srgbClr val="000000"/>
                </a:solidFill>
                <a:latin typeface="Consolas" panose="020B0609020204030204" pitchFamily="49" charset="0"/>
              </a:rPr>
              <a:t>    </a:t>
            </a:r>
            <a:r>
              <a:rPr lang="fr-CA" sz="1500" dirty="0">
                <a:solidFill>
                  <a:srgbClr val="0000FF"/>
                </a:solidFill>
                <a:latin typeface="Consolas" panose="020B0609020204030204" pitchFamily="49" charset="0"/>
              </a:rPr>
              <a:t>if</a:t>
            </a:r>
            <a:r>
              <a:rPr lang="fr-CA" sz="1500" dirty="0">
                <a:solidFill>
                  <a:srgbClr val="000000"/>
                </a:solidFill>
                <a:latin typeface="Consolas" panose="020B0609020204030204" pitchFamily="49" charset="0"/>
              </a:rPr>
              <a:t> (user == </a:t>
            </a:r>
            <a:r>
              <a:rPr lang="fr-CA" sz="1500" dirty="0" err="1">
                <a:solidFill>
                  <a:srgbClr val="0000FF"/>
                </a:solidFill>
                <a:latin typeface="Consolas" panose="020B0609020204030204" pitchFamily="49" charset="0"/>
              </a:rPr>
              <a:t>null</a:t>
            </a:r>
            <a:r>
              <a:rPr lang="fr-CA" sz="1500" dirty="0">
                <a:solidFill>
                  <a:srgbClr val="000000"/>
                </a:solidFill>
                <a:latin typeface="Consolas" panose="020B0609020204030204" pitchFamily="49" charset="0"/>
              </a:rPr>
              <a:t>) </a:t>
            </a:r>
            <a:r>
              <a:rPr lang="fr-CA" sz="1500" dirty="0">
                <a:solidFill>
                  <a:srgbClr val="0000FF"/>
                </a:solidFill>
                <a:latin typeface="Consolas" panose="020B0609020204030204" pitchFamily="49" charset="0"/>
              </a:rPr>
              <a:t>return</a:t>
            </a:r>
            <a:r>
              <a:rPr lang="fr-CA" sz="1500" dirty="0">
                <a:solidFill>
                  <a:srgbClr val="000000"/>
                </a:solidFill>
                <a:latin typeface="Consolas" panose="020B0609020204030204" pitchFamily="49" charset="0"/>
              </a:rPr>
              <a:t> </a:t>
            </a:r>
            <a:r>
              <a:rPr lang="fr-CA" sz="1500" dirty="0" err="1">
                <a:solidFill>
                  <a:srgbClr val="000000"/>
                </a:solidFill>
                <a:latin typeface="Consolas" panose="020B0609020204030204" pitchFamily="49" charset="0"/>
              </a:rPr>
              <a:t>Unauthorized</a:t>
            </a:r>
            <a:r>
              <a:rPr lang="fr-CA" sz="1500" dirty="0">
                <a:solidFill>
                  <a:srgbClr val="000000"/>
                </a:solidFill>
                <a:latin typeface="Consolas" panose="020B0609020204030204" pitchFamily="49" charset="0"/>
              </a:rPr>
              <a:t>();</a:t>
            </a:r>
          </a:p>
          <a:p>
            <a:pPr marL="109728" indent="0">
              <a:buNone/>
            </a:pPr>
            <a:r>
              <a:rPr lang="fr-CA" sz="1500" dirty="0">
                <a:solidFill>
                  <a:srgbClr val="000000"/>
                </a:solidFill>
                <a:latin typeface="Consolas" panose="020B0609020204030204" pitchFamily="49" charset="0"/>
              </a:rPr>
              <a:t>    </a:t>
            </a:r>
            <a:r>
              <a:rPr lang="fr-CA" sz="1500" dirty="0">
                <a:solidFill>
                  <a:srgbClr val="0000FF"/>
                </a:solidFill>
                <a:latin typeface="Consolas" panose="020B0609020204030204" pitchFamily="49" charset="0"/>
              </a:rPr>
              <a:t>var</a:t>
            </a:r>
            <a:r>
              <a:rPr lang="fr-CA" sz="1500" dirty="0">
                <a:solidFill>
                  <a:srgbClr val="000000"/>
                </a:solidFill>
                <a:latin typeface="Consolas" panose="020B0609020204030204" pitchFamily="49" charset="0"/>
              </a:rPr>
              <a:t> claims = </a:t>
            </a:r>
            <a:r>
              <a:rPr lang="fr-CA" sz="1500" dirty="0">
                <a:solidFill>
                  <a:srgbClr val="0000FF"/>
                </a:solidFill>
                <a:latin typeface="Consolas" panose="020B0609020204030204" pitchFamily="49" charset="0"/>
              </a:rPr>
              <a:t>new</a:t>
            </a:r>
            <a:r>
              <a:rPr lang="fr-CA" sz="1500" dirty="0">
                <a:solidFill>
                  <a:srgbClr val="000000"/>
                </a:solidFill>
                <a:latin typeface="Consolas" panose="020B0609020204030204" pitchFamily="49" charset="0"/>
              </a:rPr>
              <a:t>[] {</a:t>
            </a:r>
          </a:p>
          <a:p>
            <a:pPr marL="109728" indent="0">
              <a:buNone/>
            </a:pPr>
            <a:r>
              <a:rPr lang="fr-CA" sz="1500" dirty="0">
                <a:solidFill>
                  <a:srgbClr val="000000"/>
                </a:solidFill>
                <a:latin typeface="Consolas" panose="020B0609020204030204" pitchFamily="49" charset="0"/>
              </a:rPr>
              <a:t>    	</a:t>
            </a:r>
            <a:r>
              <a:rPr lang="fr-CA" sz="1500" dirty="0">
                <a:solidFill>
                  <a:srgbClr val="0000FF"/>
                </a:solidFill>
                <a:latin typeface="Consolas" panose="020B0609020204030204" pitchFamily="49" charset="0"/>
              </a:rPr>
              <a:t>new</a:t>
            </a:r>
            <a:r>
              <a:rPr lang="fr-CA" sz="1500" dirty="0">
                <a:solidFill>
                  <a:srgbClr val="000000"/>
                </a:solidFill>
                <a:latin typeface="Consolas" panose="020B0609020204030204" pitchFamily="49" charset="0"/>
              </a:rPr>
              <a:t> Claim(</a:t>
            </a:r>
            <a:r>
              <a:rPr lang="fr-CA" sz="1500" dirty="0" err="1">
                <a:solidFill>
                  <a:srgbClr val="000000"/>
                </a:solidFill>
                <a:latin typeface="Consolas" panose="020B0609020204030204" pitchFamily="49" charset="0"/>
              </a:rPr>
              <a:t>ClaimTypes.NameIdentifier</a:t>
            </a:r>
            <a:r>
              <a:rPr lang="fr-CA" sz="1500" dirty="0">
                <a:solidFill>
                  <a:srgbClr val="000000"/>
                </a:solidFill>
                <a:latin typeface="Consolas" panose="020B0609020204030204" pitchFamily="49" charset="0"/>
              </a:rPr>
              <a:t>, </a:t>
            </a:r>
            <a:r>
              <a:rPr lang="fr-CA" sz="1500" dirty="0" err="1">
                <a:solidFill>
                  <a:srgbClr val="000000"/>
                </a:solidFill>
                <a:latin typeface="Consolas" panose="020B0609020204030204" pitchFamily="49" charset="0"/>
              </a:rPr>
              <a:t>user.Id.ToString</a:t>
            </a:r>
            <a:r>
              <a:rPr lang="fr-CA" sz="1500" dirty="0">
                <a:solidFill>
                  <a:srgbClr val="000000"/>
                </a:solidFill>
                <a:latin typeface="Consolas" panose="020B0609020204030204" pitchFamily="49" charset="0"/>
              </a:rPr>
              <a:t>()),</a:t>
            </a:r>
          </a:p>
          <a:p>
            <a:pPr marL="109728"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new</a:t>
            </a:r>
            <a:r>
              <a:rPr lang="en-US" sz="1500" dirty="0">
                <a:solidFill>
                  <a:srgbClr val="000000"/>
                </a:solidFill>
                <a:latin typeface="Consolas" panose="020B0609020204030204" pitchFamily="49" charset="0"/>
              </a:rPr>
              <a:t> Claim(</a:t>
            </a:r>
            <a:r>
              <a:rPr lang="en-US" sz="1500" dirty="0" err="1">
                <a:solidFill>
                  <a:srgbClr val="000000"/>
                </a:solidFill>
                <a:latin typeface="Consolas" panose="020B0609020204030204" pitchFamily="49" charset="0"/>
              </a:rPr>
              <a:t>ClaimTypes.Name</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user.Email</a:t>
            </a:r>
            <a:r>
              <a:rPr lang="en-US" sz="1500" dirty="0">
                <a:solidFill>
                  <a:srgbClr val="000000"/>
                </a:solidFill>
                <a:latin typeface="Consolas" panose="020B0609020204030204" pitchFamily="49" charset="0"/>
              </a:rPr>
              <a:t>) </a:t>
            </a:r>
          </a:p>
          <a:p>
            <a:pPr marL="109728" indent="0">
              <a:buNone/>
            </a:pPr>
            <a:r>
              <a:rPr lang="en-US" sz="1500" dirty="0">
                <a:solidFill>
                  <a:srgbClr val="000000"/>
                </a:solidFill>
                <a:latin typeface="Consolas" panose="020B0609020204030204" pitchFamily="49" charset="0"/>
              </a:rPr>
              <a:t>    </a:t>
            </a:r>
            <a:r>
              <a:rPr lang="fr-CA" sz="1500" dirty="0">
                <a:solidFill>
                  <a:srgbClr val="000000"/>
                </a:solidFill>
                <a:latin typeface="Consolas" panose="020B0609020204030204" pitchFamily="49" charset="0"/>
              </a:rPr>
              <a:t>};</a:t>
            </a:r>
          </a:p>
          <a:p>
            <a:pPr marL="109728" indent="0">
              <a:buNone/>
            </a:pPr>
            <a:r>
              <a:rPr lang="fr-CA" sz="1500" dirty="0">
                <a:solidFill>
                  <a:srgbClr val="000000"/>
                </a:solidFill>
                <a:latin typeface="Consolas" panose="020B0609020204030204" pitchFamily="49" charset="0"/>
              </a:rPr>
              <a:t>    </a:t>
            </a:r>
            <a:r>
              <a:rPr lang="fr-CA" sz="1500" dirty="0">
                <a:solidFill>
                  <a:srgbClr val="0000FF"/>
                </a:solidFill>
                <a:latin typeface="Consolas" panose="020B0609020204030204" pitchFamily="49" charset="0"/>
              </a:rPr>
              <a:t>var</a:t>
            </a:r>
            <a:r>
              <a:rPr lang="fr-CA" sz="1500" dirty="0">
                <a:solidFill>
                  <a:srgbClr val="000000"/>
                </a:solidFill>
                <a:latin typeface="Consolas" panose="020B0609020204030204" pitchFamily="49" charset="0"/>
              </a:rPr>
              <a:t> key = </a:t>
            </a:r>
            <a:r>
              <a:rPr lang="fr-CA" sz="1500" dirty="0">
                <a:solidFill>
                  <a:srgbClr val="0000FF"/>
                </a:solidFill>
                <a:latin typeface="Consolas" panose="020B0609020204030204" pitchFamily="49" charset="0"/>
              </a:rPr>
              <a:t>new</a:t>
            </a:r>
            <a:r>
              <a:rPr lang="fr-CA" sz="1500" dirty="0">
                <a:solidFill>
                  <a:srgbClr val="000000"/>
                </a:solidFill>
                <a:latin typeface="Consolas" panose="020B0609020204030204" pitchFamily="49" charset="0"/>
              </a:rPr>
              <a:t> </a:t>
            </a:r>
            <a:r>
              <a:rPr lang="fr-CA" sz="1500" dirty="0" err="1">
                <a:solidFill>
                  <a:srgbClr val="000000"/>
                </a:solidFill>
                <a:latin typeface="Consolas" panose="020B0609020204030204" pitchFamily="49" charset="0"/>
              </a:rPr>
              <a:t>SymmetricSecurityKey</a:t>
            </a:r>
            <a:r>
              <a:rPr lang="fr-CA" sz="1500" dirty="0">
                <a:solidFill>
                  <a:srgbClr val="000000"/>
                </a:solidFill>
                <a:latin typeface="Consolas" panose="020B0609020204030204" pitchFamily="49" charset="0"/>
              </a:rPr>
              <a:t>(Encoding.UTF8.GetBytes(</a:t>
            </a:r>
          </a:p>
          <a:p>
            <a:pPr marL="109728" indent="0">
              <a:buNone/>
            </a:pPr>
            <a:r>
              <a:rPr lang="fr-CA" sz="1500" dirty="0">
                <a:solidFill>
                  <a:srgbClr val="000000"/>
                </a:solidFill>
                <a:latin typeface="Consolas" panose="020B0609020204030204" pitchFamily="49" charset="0"/>
              </a:rPr>
              <a:t>		_</a:t>
            </a:r>
            <a:r>
              <a:rPr lang="fr-CA" sz="1500" dirty="0" err="1">
                <a:solidFill>
                  <a:srgbClr val="000000"/>
                </a:solidFill>
                <a:latin typeface="Consolas" panose="020B0609020204030204" pitchFamily="49" charset="0"/>
              </a:rPr>
              <a:t>config.GetSection</a:t>
            </a:r>
            <a:r>
              <a:rPr lang="fr-CA" sz="1500" dirty="0">
                <a:solidFill>
                  <a:srgbClr val="000000"/>
                </a:solidFill>
                <a:latin typeface="Consolas" panose="020B0609020204030204" pitchFamily="49" charset="0"/>
              </a:rPr>
              <a:t>(</a:t>
            </a:r>
            <a:r>
              <a:rPr lang="fr-CA" sz="1500" dirty="0">
                <a:solidFill>
                  <a:srgbClr val="A31515"/>
                </a:solidFill>
                <a:latin typeface="Consolas" panose="020B0609020204030204" pitchFamily="49" charset="0"/>
              </a:rPr>
              <a:t>"</a:t>
            </a:r>
            <a:r>
              <a:rPr lang="fr-CA" sz="1500" dirty="0" err="1">
                <a:solidFill>
                  <a:srgbClr val="A31515"/>
                </a:solidFill>
                <a:latin typeface="Consolas" panose="020B0609020204030204" pitchFamily="49" charset="0"/>
              </a:rPr>
              <a:t>AppSettings:Token</a:t>
            </a:r>
            <a:r>
              <a:rPr lang="fr-CA" sz="1500" dirty="0">
                <a:solidFill>
                  <a:srgbClr val="A31515"/>
                </a:solidFill>
                <a:latin typeface="Consolas" panose="020B0609020204030204" pitchFamily="49" charset="0"/>
              </a:rPr>
              <a:t>"</a:t>
            </a:r>
            <a:r>
              <a:rPr lang="fr-CA" sz="1500" dirty="0">
                <a:solidFill>
                  <a:srgbClr val="000000"/>
                </a:solidFill>
                <a:latin typeface="Consolas" panose="020B0609020204030204" pitchFamily="49" charset="0"/>
              </a:rPr>
              <a:t>).Value));</a:t>
            </a:r>
          </a:p>
          <a:p>
            <a:pPr marL="109728"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var</a:t>
            </a:r>
            <a:r>
              <a:rPr lang="en-US" sz="1500" dirty="0">
                <a:solidFill>
                  <a:srgbClr val="000000"/>
                </a:solidFill>
                <a:latin typeface="Consolas" panose="020B0609020204030204" pitchFamily="49" charset="0"/>
              </a:rPr>
              <a:t> creds = </a:t>
            </a:r>
            <a:r>
              <a:rPr lang="en-US" sz="1500" dirty="0">
                <a:solidFill>
                  <a:srgbClr val="0000FF"/>
                </a:solidFill>
                <a:latin typeface="Consolas" panose="020B0609020204030204" pitchFamily="49" charset="0"/>
              </a:rPr>
              <a:t>new</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SigningCredentials</a:t>
            </a:r>
            <a:r>
              <a:rPr lang="en-US" sz="1500" dirty="0">
                <a:solidFill>
                  <a:srgbClr val="000000"/>
                </a:solidFill>
                <a:latin typeface="Consolas" panose="020B0609020204030204" pitchFamily="49" charset="0"/>
              </a:rPr>
              <a:t>(key, </a:t>
            </a:r>
          </a:p>
          <a:p>
            <a:pPr marL="109728" indent="0">
              <a:buNone/>
            </a:pPr>
            <a:r>
              <a:rPr lang="en-US" sz="1500" dirty="0">
                <a:solidFill>
                  <a:srgbClr val="000000"/>
                </a:solidFill>
                <a:latin typeface="Consolas" panose="020B0609020204030204" pitchFamily="49" charset="0"/>
              </a:rPr>
              <a:t>			SecurityAlgorithms.HmacSha512Signature);</a:t>
            </a:r>
          </a:p>
          <a:p>
            <a:pPr marL="109728" indent="0">
              <a:buNone/>
            </a:pPr>
            <a:r>
              <a:rPr lang="fr-CA" sz="1500" dirty="0">
                <a:solidFill>
                  <a:srgbClr val="000000"/>
                </a:solidFill>
                <a:latin typeface="Consolas" panose="020B0609020204030204" pitchFamily="49" charset="0"/>
              </a:rPr>
              <a:t>    </a:t>
            </a:r>
            <a:r>
              <a:rPr lang="fr-CA" sz="1500" dirty="0">
                <a:solidFill>
                  <a:srgbClr val="0000FF"/>
                </a:solidFill>
                <a:latin typeface="Consolas" panose="020B0609020204030204" pitchFamily="49" charset="0"/>
              </a:rPr>
              <a:t>var</a:t>
            </a:r>
            <a:r>
              <a:rPr lang="fr-CA" sz="1500" dirty="0">
                <a:solidFill>
                  <a:srgbClr val="000000"/>
                </a:solidFill>
                <a:latin typeface="Consolas" panose="020B0609020204030204" pitchFamily="49" charset="0"/>
              </a:rPr>
              <a:t> </a:t>
            </a:r>
            <a:r>
              <a:rPr lang="fr-CA" sz="1500" dirty="0" err="1">
                <a:solidFill>
                  <a:srgbClr val="000000"/>
                </a:solidFill>
                <a:latin typeface="Consolas" panose="020B0609020204030204" pitchFamily="49" charset="0"/>
              </a:rPr>
              <a:t>tokenDescriptor</a:t>
            </a:r>
            <a:r>
              <a:rPr lang="fr-CA" sz="1500" dirty="0">
                <a:solidFill>
                  <a:srgbClr val="000000"/>
                </a:solidFill>
                <a:latin typeface="Consolas" panose="020B0609020204030204" pitchFamily="49" charset="0"/>
              </a:rPr>
              <a:t> = </a:t>
            </a:r>
            <a:r>
              <a:rPr lang="fr-CA" sz="1500" dirty="0">
                <a:solidFill>
                  <a:srgbClr val="0000FF"/>
                </a:solidFill>
                <a:latin typeface="Consolas" panose="020B0609020204030204" pitchFamily="49" charset="0"/>
              </a:rPr>
              <a:t>new</a:t>
            </a:r>
            <a:r>
              <a:rPr lang="fr-CA" sz="1500" dirty="0">
                <a:solidFill>
                  <a:srgbClr val="000000"/>
                </a:solidFill>
                <a:latin typeface="Consolas" panose="020B0609020204030204" pitchFamily="49" charset="0"/>
              </a:rPr>
              <a:t> </a:t>
            </a:r>
            <a:r>
              <a:rPr lang="fr-CA" sz="1500" dirty="0" err="1">
                <a:solidFill>
                  <a:srgbClr val="000000"/>
                </a:solidFill>
                <a:latin typeface="Consolas" panose="020B0609020204030204" pitchFamily="49" charset="0"/>
              </a:rPr>
              <a:t>SecurityTokenDescriptor</a:t>
            </a:r>
            <a:r>
              <a:rPr lang="fr-CA" sz="1500" dirty="0">
                <a:solidFill>
                  <a:srgbClr val="000000"/>
                </a:solidFill>
                <a:latin typeface="Consolas" panose="020B0609020204030204" pitchFamily="49" charset="0"/>
              </a:rPr>
              <a:t> {</a:t>
            </a:r>
          </a:p>
          <a:p>
            <a:pPr marL="109728" indent="0">
              <a:buNone/>
            </a:pPr>
            <a:r>
              <a:rPr lang="fr-CA" sz="1500" dirty="0">
                <a:solidFill>
                  <a:srgbClr val="000000"/>
                </a:solidFill>
                <a:latin typeface="Consolas" panose="020B0609020204030204" pitchFamily="49" charset="0"/>
              </a:rPr>
              <a:t>    	</a:t>
            </a:r>
            <a:r>
              <a:rPr lang="fr-CA" sz="1500" dirty="0" err="1">
                <a:solidFill>
                  <a:srgbClr val="000000"/>
                </a:solidFill>
                <a:latin typeface="Consolas" panose="020B0609020204030204" pitchFamily="49" charset="0"/>
              </a:rPr>
              <a:t>Subject</a:t>
            </a:r>
            <a:r>
              <a:rPr lang="fr-CA" sz="1500" dirty="0">
                <a:solidFill>
                  <a:srgbClr val="000000"/>
                </a:solidFill>
                <a:latin typeface="Consolas" panose="020B0609020204030204" pitchFamily="49" charset="0"/>
              </a:rPr>
              <a:t> = </a:t>
            </a:r>
            <a:r>
              <a:rPr lang="fr-CA" sz="1500" dirty="0">
                <a:solidFill>
                  <a:srgbClr val="0000FF"/>
                </a:solidFill>
                <a:latin typeface="Consolas" panose="020B0609020204030204" pitchFamily="49" charset="0"/>
              </a:rPr>
              <a:t>new</a:t>
            </a:r>
            <a:r>
              <a:rPr lang="fr-CA" sz="1500" dirty="0">
                <a:solidFill>
                  <a:srgbClr val="000000"/>
                </a:solidFill>
                <a:latin typeface="Consolas" panose="020B0609020204030204" pitchFamily="49" charset="0"/>
              </a:rPr>
              <a:t> </a:t>
            </a:r>
            <a:r>
              <a:rPr lang="fr-CA" sz="1500" dirty="0" err="1">
                <a:solidFill>
                  <a:srgbClr val="000000"/>
                </a:solidFill>
                <a:latin typeface="Consolas" panose="020B0609020204030204" pitchFamily="49" charset="0"/>
              </a:rPr>
              <a:t>ClaimsIdentity</a:t>
            </a:r>
            <a:r>
              <a:rPr lang="fr-CA" sz="1500" dirty="0">
                <a:solidFill>
                  <a:srgbClr val="000000"/>
                </a:solidFill>
                <a:latin typeface="Consolas" panose="020B0609020204030204" pitchFamily="49" charset="0"/>
              </a:rPr>
              <a:t>(claims),</a:t>
            </a:r>
          </a:p>
          <a:p>
            <a:pPr marL="109728" indent="0">
              <a:buNone/>
            </a:pPr>
            <a:r>
              <a:rPr lang="en-US" sz="1500" dirty="0">
                <a:solidFill>
                  <a:srgbClr val="000000"/>
                </a:solidFill>
                <a:latin typeface="Consolas" panose="020B0609020204030204" pitchFamily="49" charset="0"/>
              </a:rPr>
              <a:t>         Expires = </a:t>
            </a:r>
            <a:r>
              <a:rPr lang="en-US" sz="1500" dirty="0" err="1">
                <a:solidFill>
                  <a:srgbClr val="000000"/>
                </a:solidFill>
                <a:latin typeface="Consolas" panose="020B0609020204030204" pitchFamily="49" charset="0"/>
              </a:rPr>
              <a:t>DateTime.Now.AddDays</a:t>
            </a:r>
            <a:r>
              <a:rPr lang="en-US" sz="1500" dirty="0">
                <a:solidFill>
                  <a:srgbClr val="000000"/>
                </a:solidFill>
                <a:latin typeface="Consolas" panose="020B0609020204030204" pitchFamily="49" charset="0"/>
              </a:rPr>
              <a:t>(1),</a:t>
            </a:r>
          </a:p>
          <a:p>
            <a:pPr marL="109728" indent="0">
              <a:buNone/>
            </a:pPr>
            <a:r>
              <a:rPr lang="fr-CA" sz="1500" dirty="0">
                <a:solidFill>
                  <a:srgbClr val="000000"/>
                </a:solidFill>
                <a:latin typeface="Consolas" panose="020B0609020204030204" pitchFamily="49" charset="0"/>
              </a:rPr>
              <a:t>         </a:t>
            </a:r>
            <a:r>
              <a:rPr lang="fr-CA" sz="1500" dirty="0" err="1">
                <a:solidFill>
                  <a:srgbClr val="000000"/>
                </a:solidFill>
                <a:latin typeface="Consolas" panose="020B0609020204030204" pitchFamily="49" charset="0"/>
              </a:rPr>
              <a:t>SigningCredentials</a:t>
            </a:r>
            <a:r>
              <a:rPr lang="fr-CA" sz="1500" dirty="0">
                <a:solidFill>
                  <a:srgbClr val="000000"/>
                </a:solidFill>
                <a:latin typeface="Consolas" panose="020B0609020204030204" pitchFamily="49" charset="0"/>
              </a:rPr>
              <a:t> = </a:t>
            </a:r>
            <a:r>
              <a:rPr lang="fr-CA" sz="1500" dirty="0" err="1">
                <a:solidFill>
                  <a:srgbClr val="000000"/>
                </a:solidFill>
                <a:latin typeface="Consolas" panose="020B0609020204030204" pitchFamily="49" charset="0"/>
              </a:rPr>
              <a:t>creds</a:t>
            </a:r>
            <a:endParaRPr lang="fr-CA" sz="1500" dirty="0">
              <a:solidFill>
                <a:srgbClr val="000000"/>
              </a:solidFill>
              <a:latin typeface="Consolas" panose="020B0609020204030204" pitchFamily="49" charset="0"/>
            </a:endParaRPr>
          </a:p>
          <a:p>
            <a:pPr marL="109728" indent="0">
              <a:buNone/>
            </a:pPr>
            <a:r>
              <a:rPr lang="fr-CA" sz="1500" dirty="0">
                <a:solidFill>
                  <a:srgbClr val="000000"/>
                </a:solidFill>
                <a:latin typeface="Consolas" panose="020B0609020204030204" pitchFamily="49" charset="0"/>
              </a:rPr>
              <a:t>    };</a:t>
            </a:r>
          </a:p>
          <a:p>
            <a:pPr marL="109728" indent="0">
              <a:buNone/>
            </a:pPr>
            <a:r>
              <a:rPr lang="fr-CA" sz="1500" dirty="0">
                <a:solidFill>
                  <a:srgbClr val="000000"/>
                </a:solidFill>
                <a:latin typeface="Consolas" panose="020B0609020204030204" pitchFamily="49" charset="0"/>
              </a:rPr>
              <a:t>    </a:t>
            </a:r>
            <a:r>
              <a:rPr lang="fr-CA" sz="1500" dirty="0">
                <a:solidFill>
                  <a:srgbClr val="0000FF"/>
                </a:solidFill>
                <a:latin typeface="Consolas" panose="020B0609020204030204" pitchFamily="49" charset="0"/>
              </a:rPr>
              <a:t>var</a:t>
            </a:r>
            <a:r>
              <a:rPr lang="fr-CA" sz="1500" dirty="0">
                <a:solidFill>
                  <a:srgbClr val="000000"/>
                </a:solidFill>
                <a:latin typeface="Consolas" panose="020B0609020204030204" pitchFamily="49" charset="0"/>
              </a:rPr>
              <a:t> </a:t>
            </a:r>
            <a:r>
              <a:rPr lang="fr-CA" sz="1500" dirty="0" err="1">
                <a:solidFill>
                  <a:srgbClr val="000000"/>
                </a:solidFill>
                <a:latin typeface="Consolas" panose="020B0609020204030204" pitchFamily="49" charset="0"/>
              </a:rPr>
              <a:t>tokenHandler</a:t>
            </a:r>
            <a:r>
              <a:rPr lang="fr-CA" sz="1500" dirty="0">
                <a:solidFill>
                  <a:srgbClr val="000000"/>
                </a:solidFill>
                <a:latin typeface="Consolas" panose="020B0609020204030204" pitchFamily="49" charset="0"/>
              </a:rPr>
              <a:t> = </a:t>
            </a:r>
            <a:r>
              <a:rPr lang="fr-CA" sz="1500" dirty="0">
                <a:solidFill>
                  <a:srgbClr val="0000FF"/>
                </a:solidFill>
                <a:latin typeface="Consolas" panose="020B0609020204030204" pitchFamily="49" charset="0"/>
              </a:rPr>
              <a:t>new</a:t>
            </a:r>
            <a:r>
              <a:rPr lang="fr-CA" sz="1500" dirty="0">
                <a:solidFill>
                  <a:srgbClr val="000000"/>
                </a:solidFill>
                <a:latin typeface="Consolas" panose="020B0609020204030204" pitchFamily="49" charset="0"/>
              </a:rPr>
              <a:t> </a:t>
            </a:r>
            <a:r>
              <a:rPr lang="fr-CA" sz="1500" dirty="0" err="1">
                <a:solidFill>
                  <a:srgbClr val="000000"/>
                </a:solidFill>
                <a:latin typeface="Consolas" panose="020B0609020204030204" pitchFamily="49" charset="0"/>
              </a:rPr>
              <a:t>JwtSecurityTokenHandler</a:t>
            </a:r>
            <a:r>
              <a:rPr lang="fr-CA" sz="1500" dirty="0">
                <a:solidFill>
                  <a:srgbClr val="000000"/>
                </a:solidFill>
                <a:latin typeface="Consolas" panose="020B0609020204030204" pitchFamily="49" charset="0"/>
              </a:rPr>
              <a:t>();</a:t>
            </a:r>
          </a:p>
          <a:p>
            <a:pPr marL="109728" indent="0">
              <a:buNone/>
            </a:pPr>
            <a:r>
              <a:rPr lang="nb-NO" sz="1500" dirty="0">
                <a:solidFill>
                  <a:srgbClr val="000000"/>
                </a:solidFill>
                <a:latin typeface="Consolas" panose="020B0609020204030204" pitchFamily="49" charset="0"/>
              </a:rPr>
              <a:t>    </a:t>
            </a:r>
            <a:r>
              <a:rPr lang="nb-NO" sz="1500" dirty="0">
                <a:solidFill>
                  <a:srgbClr val="0000FF"/>
                </a:solidFill>
                <a:latin typeface="Consolas" panose="020B0609020204030204" pitchFamily="49" charset="0"/>
              </a:rPr>
              <a:t>var</a:t>
            </a:r>
            <a:r>
              <a:rPr lang="nb-NO" sz="1500" dirty="0">
                <a:solidFill>
                  <a:srgbClr val="000000"/>
                </a:solidFill>
                <a:latin typeface="Consolas" panose="020B0609020204030204" pitchFamily="49" charset="0"/>
              </a:rPr>
              <a:t> token = tokenHandler.CreateToken(tokenDescriptor);</a:t>
            </a:r>
          </a:p>
          <a:p>
            <a:pPr marL="109728" indent="0">
              <a:buNone/>
            </a:pPr>
            <a:r>
              <a:rPr lang="fr-CA" sz="1500" dirty="0">
                <a:solidFill>
                  <a:srgbClr val="000000"/>
                </a:solidFill>
                <a:latin typeface="Consolas" panose="020B0609020204030204" pitchFamily="49" charset="0"/>
              </a:rPr>
              <a:t>    </a:t>
            </a:r>
            <a:r>
              <a:rPr lang="fr-CA" sz="1500" dirty="0">
                <a:solidFill>
                  <a:srgbClr val="0000FF"/>
                </a:solidFill>
                <a:latin typeface="Consolas" panose="020B0609020204030204" pitchFamily="49" charset="0"/>
              </a:rPr>
              <a:t>var</a:t>
            </a:r>
            <a:r>
              <a:rPr lang="fr-CA" sz="1500" dirty="0">
                <a:solidFill>
                  <a:srgbClr val="000000"/>
                </a:solidFill>
                <a:latin typeface="Consolas" panose="020B0609020204030204" pitchFamily="49" charset="0"/>
              </a:rPr>
              <a:t> </a:t>
            </a:r>
            <a:r>
              <a:rPr lang="fr-CA" sz="1500" dirty="0" err="1">
                <a:solidFill>
                  <a:srgbClr val="000000"/>
                </a:solidFill>
                <a:latin typeface="Consolas" panose="020B0609020204030204" pitchFamily="49" charset="0"/>
              </a:rPr>
              <a:t>userToReturn</a:t>
            </a:r>
            <a:r>
              <a:rPr lang="fr-CA" sz="1500" dirty="0">
                <a:solidFill>
                  <a:srgbClr val="000000"/>
                </a:solidFill>
                <a:latin typeface="Consolas" panose="020B0609020204030204" pitchFamily="49" charset="0"/>
              </a:rPr>
              <a:t> = _</a:t>
            </a:r>
            <a:r>
              <a:rPr lang="fr-CA" sz="1500" dirty="0" err="1">
                <a:solidFill>
                  <a:srgbClr val="000000"/>
                </a:solidFill>
                <a:latin typeface="Consolas" panose="020B0609020204030204" pitchFamily="49" charset="0"/>
              </a:rPr>
              <a:t>mapper.Map</a:t>
            </a:r>
            <a:r>
              <a:rPr lang="fr-CA" sz="1500" dirty="0">
                <a:solidFill>
                  <a:srgbClr val="000000"/>
                </a:solidFill>
                <a:latin typeface="Consolas" panose="020B0609020204030204" pitchFamily="49" charset="0"/>
              </a:rPr>
              <a:t>&lt;</a:t>
            </a:r>
            <a:r>
              <a:rPr lang="fr-CA" sz="1500" dirty="0" err="1">
                <a:solidFill>
                  <a:srgbClr val="000000"/>
                </a:solidFill>
                <a:latin typeface="Consolas" panose="020B0609020204030204" pitchFamily="49" charset="0"/>
              </a:rPr>
              <a:t>UserForListDto</a:t>
            </a:r>
            <a:r>
              <a:rPr lang="fr-CA" sz="1500" dirty="0">
                <a:solidFill>
                  <a:srgbClr val="000000"/>
                </a:solidFill>
                <a:latin typeface="Consolas" panose="020B0609020204030204" pitchFamily="49" charset="0"/>
              </a:rPr>
              <a:t>&gt;(user);</a:t>
            </a:r>
          </a:p>
          <a:p>
            <a:pPr marL="109728" indent="0">
              <a:buNone/>
            </a:pPr>
            <a:r>
              <a:rPr lang="fr-CA" sz="1500" dirty="0">
                <a:solidFill>
                  <a:srgbClr val="000000"/>
                </a:solidFill>
                <a:latin typeface="Consolas" panose="020B0609020204030204" pitchFamily="49" charset="0"/>
              </a:rPr>
              <a:t>    </a:t>
            </a:r>
            <a:r>
              <a:rPr lang="fr-CA" sz="1500" dirty="0">
                <a:solidFill>
                  <a:srgbClr val="0000FF"/>
                </a:solidFill>
                <a:latin typeface="Consolas" panose="020B0609020204030204" pitchFamily="49" charset="0"/>
              </a:rPr>
              <a:t>return</a:t>
            </a:r>
            <a:r>
              <a:rPr lang="fr-CA" sz="1500" dirty="0">
                <a:solidFill>
                  <a:srgbClr val="000000"/>
                </a:solidFill>
                <a:latin typeface="Consolas" panose="020B0609020204030204" pitchFamily="49" charset="0"/>
              </a:rPr>
              <a:t> Ok(</a:t>
            </a:r>
            <a:r>
              <a:rPr lang="fr-CA" sz="1500" dirty="0">
                <a:solidFill>
                  <a:srgbClr val="0000FF"/>
                </a:solidFill>
                <a:latin typeface="Consolas" panose="020B0609020204030204" pitchFamily="49" charset="0"/>
              </a:rPr>
              <a:t>new</a:t>
            </a:r>
            <a:r>
              <a:rPr lang="fr-CA" sz="1500" dirty="0">
                <a:solidFill>
                  <a:srgbClr val="000000"/>
                </a:solidFill>
                <a:latin typeface="Consolas" panose="020B0609020204030204" pitchFamily="49" charset="0"/>
              </a:rPr>
              <a:t> {</a:t>
            </a:r>
          </a:p>
          <a:p>
            <a:pPr marL="109728" indent="0">
              <a:buNone/>
            </a:pPr>
            <a:r>
              <a:rPr lang="fr-CA" sz="1500" dirty="0">
                <a:solidFill>
                  <a:srgbClr val="000000"/>
                </a:solidFill>
                <a:latin typeface="Consolas" panose="020B0609020204030204" pitchFamily="49" charset="0"/>
              </a:rPr>
              <a:t>    	</a:t>
            </a:r>
            <a:r>
              <a:rPr lang="fr-CA" sz="1500" dirty="0" err="1">
                <a:solidFill>
                  <a:srgbClr val="000000"/>
                </a:solidFill>
                <a:latin typeface="Consolas" panose="020B0609020204030204" pitchFamily="49" charset="0"/>
              </a:rPr>
              <a:t>token</a:t>
            </a:r>
            <a:r>
              <a:rPr lang="fr-CA" sz="1500" dirty="0">
                <a:solidFill>
                  <a:srgbClr val="000000"/>
                </a:solidFill>
                <a:latin typeface="Consolas" panose="020B0609020204030204" pitchFamily="49" charset="0"/>
              </a:rPr>
              <a:t> = </a:t>
            </a:r>
            <a:r>
              <a:rPr lang="fr-CA" sz="1500" dirty="0" err="1">
                <a:solidFill>
                  <a:srgbClr val="000000"/>
                </a:solidFill>
                <a:latin typeface="Consolas" panose="020B0609020204030204" pitchFamily="49" charset="0"/>
              </a:rPr>
              <a:t>tokenHandler.WriteToken</a:t>
            </a:r>
            <a:r>
              <a:rPr lang="fr-CA" sz="1500" dirty="0">
                <a:solidFill>
                  <a:srgbClr val="000000"/>
                </a:solidFill>
                <a:latin typeface="Consolas" panose="020B0609020204030204" pitchFamily="49" charset="0"/>
              </a:rPr>
              <a:t>(</a:t>
            </a:r>
            <a:r>
              <a:rPr lang="fr-CA" sz="1500" dirty="0" err="1">
                <a:solidFill>
                  <a:srgbClr val="000000"/>
                </a:solidFill>
                <a:latin typeface="Consolas" panose="020B0609020204030204" pitchFamily="49" charset="0"/>
              </a:rPr>
              <a:t>token</a:t>
            </a:r>
            <a:r>
              <a:rPr lang="fr-CA" sz="1500" dirty="0">
                <a:solidFill>
                  <a:srgbClr val="000000"/>
                </a:solidFill>
                <a:latin typeface="Consolas" panose="020B0609020204030204" pitchFamily="49" charset="0"/>
              </a:rPr>
              <a:t>),</a:t>
            </a:r>
          </a:p>
          <a:p>
            <a:pPr marL="109728" indent="0">
              <a:buNone/>
            </a:pPr>
            <a:r>
              <a:rPr lang="fr-CA" sz="1500" dirty="0">
                <a:solidFill>
                  <a:srgbClr val="000000"/>
                </a:solidFill>
                <a:latin typeface="Consolas" panose="020B0609020204030204" pitchFamily="49" charset="0"/>
              </a:rPr>
              <a:t>        </a:t>
            </a:r>
            <a:r>
              <a:rPr lang="fr-CA" sz="1500" dirty="0" err="1">
                <a:solidFill>
                  <a:srgbClr val="000000"/>
                </a:solidFill>
                <a:latin typeface="Consolas" panose="020B0609020204030204" pitchFamily="49" charset="0"/>
              </a:rPr>
              <a:t>userToReturn</a:t>
            </a:r>
            <a:endParaRPr lang="fr-CA" sz="1500" dirty="0">
              <a:solidFill>
                <a:srgbClr val="000000"/>
              </a:solidFill>
              <a:latin typeface="Consolas" panose="020B0609020204030204" pitchFamily="49" charset="0"/>
            </a:endParaRPr>
          </a:p>
          <a:p>
            <a:pPr marL="109728" indent="0">
              <a:buNone/>
            </a:pPr>
            <a:r>
              <a:rPr lang="fr-CA" sz="1500" dirty="0">
                <a:solidFill>
                  <a:srgbClr val="000000"/>
                </a:solidFill>
                <a:latin typeface="Consolas" panose="020B0609020204030204" pitchFamily="49" charset="0"/>
              </a:rPr>
              <a:t>    });</a:t>
            </a:r>
          </a:p>
          <a:p>
            <a:pPr marL="109728" indent="0">
              <a:buNone/>
            </a:pPr>
            <a:r>
              <a:rPr lang="fr-CA" sz="1500" dirty="0">
                <a:solidFill>
                  <a:srgbClr val="000000"/>
                </a:solidFill>
                <a:latin typeface="Consolas" panose="020B0609020204030204" pitchFamily="49" charset="0"/>
              </a:rPr>
              <a:t> }</a:t>
            </a:r>
            <a:endParaRPr lang="fr-CA" sz="1500" dirty="0"/>
          </a:p>
          <a:p>
            <a:endParaRPr lang="fr-CA" dirty="0"/>
          </a:p>
        </p:txBody>
      </p:sp>
      <p:sp>
        <p:nvSpPr>
          <p:cNvPr id="5" name="Titre 4">
            <a:extLst>
              <a:ext uri="{FF2B5EF4-FFF2-40B4-BE49-F238E27FC236}">
                <a16:creationId xmlns:a16="http://schemas.microsoft.com/office/drawing/2014/main" id="{F415B295-5AC7-CA14-01DA-AD485E306060}"/>
              </a:ext>
            </a:extLst>
          </p:cNvPr>
          <p:cNvSpPr>
            <a:spLocks noGrp="1"/>
          </p:cNvSpPr>
          <p:nvPr>
            <p:ph type="title"/>
            <p:custDataLst>
              <p:tags r:id="rId2"/>
            </p:custDataLst>
          </p:nvPr>
        </p:nvSpPr>
        <p:spPr/>
        <p:txBody>
          <a:bodyPr/>
          <a:lstStyle/>
          <a:p>
            <a:r>
              <a:rPr lang="fr-CA" dirty="0"/>
              <a:t>Login</a:t>
            </a:r>
          </a:p>
        </p:txBody>
      </p:sp>
      <p:sp>
        <p:nvSpPr>
          <p:cNvPr id="2" name="Espace réservé du numéro de diapositive 4">
            <a:extLst>
              <a:ext uri="{FF2B5EF4-FFF2-40B4-BE49-F238E27FC236}">
                <a16:creationId xmlns:a16="http://schemas.microsoft.com/office/drawing/2014/main" id="{AAEBC0A5-BBA0-F561-9E49-0F6C92B7956A}"/>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134</a:t>
            </a:fld>
            <a:endParaRPr lang="en-US" altLang="en-US" dirty="0"/>
          </a:p>
        </p:txBody>
      </p:sp>
    </p:spTree>
    <p:extLst>
      <p:ext uri="{BB962C8B-B14F-4D97-AF65-F5344CB8AC3E}">
        <p14:creationId xmlns:p14="http://schemas.microsoft.com/office/powerpoint/2010/main" val="28533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530440" y="1625766"/>
            <a:ext cx="8338352" cy="4337807"/>
          </a:xfrm>
        </p:spPr>
        <p:txBody>
          <a:bodyPr>
            <a:normAutofit fontScale="92500" lnSpcReduction="10000"/>
          </a:bodyPr>
          <a:lstStyle/>
          <a:p>
            <a:r>
              <a:rPr lang="fr-CA" sz="2600" dirty="0" err="1"/>
              <a:t>Get</a:t>
            </a:r>
            <a:r>
              <a:rPr lang="fr-CA" sz="2600" dirty="0"/>
              <a:t> User </a:t>
            </a:r>
            <a:r>
              <a:rPr lang="fr-CA" sz="2600" dirty="0" err="1"/>
              <a:t>Requests</a:t>
            </a:r>
            <a:endParaRPr lang="fr-CA" sz="2600" dirty="0"/>
          </a:p>
          <a:p>
            <a:pPr marL="109728" indent="0">
              <a:buNone/>
            </a:pPr>
            <a:r>
              <a:rPr lang="fr-CA" sz="1800" dirty="0">
                <a:solidFill>
                  <a:srgbClr val="000000"/>
                </a:solidFill>
                <a:latin typeface="Consolas" panose="020B0609020204030204" pitchFamily="49" charset="0"/>
              </a:rPr>
              <a:t>[</a:t>
            </a:r>
            <a:r>
              <a:rPr lang="fr-CA" sz="1800" dirty="0" err="1">
                <a:solidFill>
                  <a:srgbClr val="000000"/>
                </a:solidFill>
                <a:latin typeface="Consolas" panose="020B0609020204030204" pitchFamily="49" charset="0"/>
              </a:rPr>
              <a:t>HttpGet</a:t>
            </a:r>
            <a:r>
              <a:rPr lang="fr-CA" sz="1800" dirty="0">
                <a:solidFill>
                  <a:srgbClr val="000000"/>
                </a:solidFill>
                <a:latin typeface="Consolas" panose="020B0609020204030204" pitchFamily="49" charset="0"/>
              </a:rPr>
              <a:t>(</a:t>
            </a:r>
            <a:r>
              <a:rPr lang="fr-CA" sz="1800" dirty="0">
                <a:solidFill>
                  <a:srgbClr val="A31515"/>
                </a:solidFill>
                <a:latin typeface="Consolas" panose="020B0609020204030204" pitchFamily="49" charset="0"/>
              </a:rPr>
              <a:t>"</a:t>
            </a:r>
            <a:r>
              <a:rPr lang="fr-CA" sz="1800" dirty="0" err="1">
                <a:solidFill>
                  <a:srgbClr val="A31515"/>
                </a:solidFill>
                <a:latin typeface="Consolas" panose="020B0609020204030204" pitchFamily="49" charset="0"/>
              </a:rPr>
              <a:t>UserRequests</a:t>
            </a:r>
            <a:r>
              <a:rPr lang="fr-CA" sz="1800" dirty="0">
                <a:solidFill>
                  <a:srgbClr val="A31515"/>
                </a:solidFill>
                <a:latin typeface="Consolas" panose="020B0609020204030204" pitchFamily="49" charset="0"/>
              </a:rPr>
              <a:t>/{id}"</a:t>
            </a:r>
            <a:r>
              <a:rPr lang="fr-CA" sz="1800" dirty="0">
                <a:solidFill>
                  <a:srgbClr val="000000"/>
                </a:solidFill>
                <a:latin typeface="Consolas" panose="020B0609020204030204" pitchFamily="49" charset="0"/>
              </a:rPr>
              <a:t>)]</a:t>
            </a:r>
          </a:p>
          <a:p>
            <a:pPr marL="109728" indent="0">
              <a:buNone/>
            </a:pP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async</a:t>
            </a:r>
            <a:r>
              <a:rPr lang="en-US" sz="1800" dirty="0">
                <a:solidFill>
                  <a:srgbClr val="000000"/>
                </a:solidFill>
                <a:latin typeface="Consolas" panose="020B0609020204030204" pitchFamily="49" charset="0"/>
              </a:rPr>
              <a:t> Task&lt;</a:t>
            </a:r>
            <a:r>
              <a:rPr lang="en-US" sz="1800" dirty="0" err="1">
                <a:solidFill>
                  <a:srgbClr val="000000"/>
                </a:solidFill>
                <a:latin typeface="Consolas" panose="020B0609020204030204" pitchFamily="49" charset="0"/>
              </a:rPr>
              <a:t>IActionResult</a:t>
            </a:r>
            <a:r>
              <a:rPr lang="en-US" sz="1800" dirty="0">
                <a:solidFill>
                  <a:srgbClr val="000000"/>
                </a:solidFill>
                <a:latin typeface="Consolas" panose="020B0609020204030204" pitchFamily="49" charset="0"/>
              </a:rPr>
              <a:t>&gt; </a:t>
            </a:r>
            <a:r>
              <a:rPr lang="en-US" sz="1800" dirty="0" err="1">
                <a:solidFill>
                  <a:srgbClr val="000000"/>
                </a:solidFill>
                <a:latin typeface="Consolas" panose="020B0609020204030204" pitchFamily="49" charset="0"/>
              </a:rPr>
              <a:t>GetUserRequests</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id)</a:t>
            </a:r>
            <a:endParaRPr lang="fr-CA" sz="1800" dirty="0"/>
          </a:p>
          <a:p>
            <a:r>
              <a:rPr lang="fr-CA" sz="2600" dirty="0" err="1"/>
              <a:t>Get</a:t>
            </a:r>
            <a:r>
              <a:rPr lang="fr-CA" sz="2600" dirty="0"/>
              <a:t> </a:t>
            </a:r>
            <a:r>
              <a:rPr lang="fr-CA" sz="2600" dirty="0" err="1"/>
              <a:t>Request</a:t>
            </a:r>
            <a:r>
              <a:rPr lang="fr-CA" sz="2600" dirty="0"/>
              <a:t> Items</a:t>
            </a:r>
          </a:p>
          <a:p>
            <a:pPr marL="109728" indent="0">
              <a:buNone/>
            </a:pPr>
            <a:r>
              <a:rPr lang="fr-CA" sz="1800" dirty="0">
                <a:solidFill>
                  <a:srgbClr val="000000"/>
                </a:solidFill>
                <a:latin typeface="Consolas" panose="020B0609020204030204" pitchFamily="49" charset="0"/>
              </a:rPr>
              <a:t>[</a:t>
            </a:r>
            <a:r>
              <a:rPr lang="fr-CA" sz="1800" dirty="0" err="1">
                <a:solidFill>
                  <a:srgbClr val="000000"/>
                </a:solidFill>
                <a:latin typeface="Consolas" panose="020B0609020204030204" pitchFamily="49" charset="0"/>
              </a:rPr>
              <a:t>HttpGet</a:t>
            </a:r>
            <a:r>
              <a:rPr lang="fr-CA" sz="1800" dirty="0">
                <a:solidFill>
                  <a:srgbClr val="000000"/>
                </a:solidFill>
                <a:latin typeface="Consolas" panose="020B0609020204030204" pitchFamily="49" charset="0"/>
              </a:rPr>
              <a:t>(</a:t>
            </a:r>
            <a:r>
              <a:rPr lang="fr-CA" sz="1800" dirty="0">
                <a:solidFill>
                  <a:srgbClr val="A31515"/>
                </a:solidFill>
                <a:latin typeface="Consolas" panose="020B0609020204030204" pitchFamily="49" charset="0"/>
              </a:rPr>
              <a:t>"</a:t>
            </a:r>
            <a:r>
              <a:rPr lang="fr-CA" sz="1800" dirty="0" err="1">
                <a:solidFill>
                  <a:srgbClr val="A31515"/>
                </a:solidFill>
                <a:latin typeface="Consolas" panose="020B0609020204030204" pitchFamily="49" charset="0"/>
              </a:rPr>
              <a:t>RequestItems</a:t>
            </a:r>
            <a:r>
              <a:rPr lang="fr-CA" sz="1800" dirty="0">
                <a:solidFill>
                  <a:srgbClr val="A31515"/>
                </a:solidFill>
                <a:latin typeface="Consolas" panose="020B0609020204030204" pitchFamily="49" charset="0"/>
              </a:rPr>
              <a:t>/{id}"</a:t>
            </a:r>
            <a:r>
              <a:rPr lang="fr-CA" sz="1800" dirty="0">
                <a:solidFill>
                  <a:srgbClr val="000000"/>
                </a:solidFill>
                <a:latin typeface="Consolas" panose="020B0609020204030204" pitchFamily="49" charset="0"/>
              </a:rPr>
              <a:t>)]</a:t>
            </a:r>
          </a:p>
          <a:p>
            <a:pPr marL="109728" indent="0">
              <a:buNone/>
            </a:pP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async</a:t>
            </a:r>
            <a:r>
              <a:rPr lang="en-US" sz="1800" dirty="0">
                <a:solidFill>
                  <a:srgbClr val="000000"/>
                </a:solidFill>
                <a:latin typeface="Consolas" panose="020B0609020204030204" pitchFamily="49" charset="0"/>
              </a:rPr>
              <a:t> Task&lt;</a:t>
            </a:r>
            <a:r>
              <a:rPr lang="en-US" sz="1800" dirty="0" err="1">
                <a:solidFill>
                  <a:srgbClr val="000000"/>
                </a:solidFill>
                <a:latin typeface="Consolas" panose="020B0609020204030204" pitchFamily="49" charset="0"/>
              </a:rPr>
              <a:t>IActionResult</a:t>
            </a:r>
            <a:r>
              <a:rPr lang="en-US" sz="1800" dirty="0">
                <a:solidFill>
                  <a:srgbClr val="000000"/>
                </a:solidFill>
                <a:latin typeface="Consolas" panose="020B0609020204030204" pitchFamily="49" charset="0"/>
              </a:rPr>
              <a:t>&gt; </a:t>
            </a:r>
            <a:r>
              <a:rPr lang="en-US" sz="1800" dirty="0" err="1">
                <a:solidFill>
                  <a:srgbClr val="000000"/>
                </a:solidFill>
                <a:latin typeface="Consolas" panose="020B0609020204030204" pitchFamily="49" charset="0"/>
              </a:rPr>
              <a:t>GetRequestItems</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id)</a:t>
            </a:r>
          </a:p>
          <a:p>
            <a:r>
              <a:rPr lang="fr-CA" sz="2600" dirty="0" err="1"/>
              <a:t>Add</a:t>
            </a:r>
            <a:r>
              <a:rPr lang="fr-CA" sz="2600" dirty="0"/>
              <a:t> </a:t>
            </a:r>
            <a:r>
              <a:rPr lang="fr-CA" sz="2600" dirty="0" err="1"/>
              <a:t>Request</a:t>
            </a:r>
            <a:endParaRPr lang="fr-CA" sz="2600" dirty="0"/>
          </a:p>
          <a:p>
            <a:pPr marL="109728" indent="0">
              <a:buNone/>
            </a:pPr>
            <a:r>
              <a:rPr lang="fr-CA" sz="1800" dirty="0">
                <a:solidFill>
                  <a:srgbClr val="000000"/>
                </a:solidFill>
                <a:latin typeface="Consolas" panose="020B0609020204030204" pitchFamily="49" charset="0"/>
              </a:rPr>
              <a:t>[</a:t>
            </a:r>
            <a:r>
              <a:rPr lang="fr-CA" sz="1800" dirty="0" err="1">
                <a:solidFill>
                  <a:srgbClr val="000000"/>
                </a:solidFill>
                <a:latin typeface="Consolas" panose="020B0609020204030204" pitchFamily="49" charset="0"/>
              </a:rPr>
              <a:t>HttpPost</a:t>
            </a:r>
            <a:r>
              <a:rPr lang="fr-CA" sz="1800" dirty="0">
                <a:solidFill>
                  <a:srgbClr val="000000"/>
                </a:solidFill>
                <a:latin typeface="Consolas" panose="020B0609020204030204" pitchFamily="49" charset="0"/>
              </a:rPr>
              <a:t>(</a:t>
            </a:r>
            <a:r>
              <a:rPr lang="fr-CA" sz="1800" dirty="0">
                <a:solidFill>
                  <a:srgbClr val="A31515"/>
                </a:solidFill>
                <a:latin typeface="Consolas" panose="020B0609020204030204" pitchFamily="49" charset="0"/>
              </a:rPr>
              <a:t>"</a:t>
            </a:r>
            <a:r>
              <a:rPr lang="fr-CA" sz="1800" dirty="0" err="1">
                <a:solidFill>
                  <a:srgbClr val="A31515"/>
                </a:solidFill>
                <a:latin typeface="Consolas" panose="020B0609020204030204" pitchFamily="49" charset="0"/>
              </a:rPr>
              <a:t>NewUserRequest</a:t>
            </a:r>
            <a:r>
              <a:rPr lang="fr-CA" sz="1800" dirty="0">
                <a:solidFill>
                  <a:srgbClr val="A31515"/>
                </a:solidFill>
                <a:latin typeface="Consolas" panose="020B0609020204030204" pitchFamily="49" charset="0"/>
              </a:rPr>
              <a:t>/{</a:t>
            </a:r>
            <a:r>
              <a:rPr lang="fr-CA" sz="1800" dirty="0" err="1">
                <a:solidFill>
                  <a:srgbClr val="A31515"/>
                </a:solidFill>
                <a:latin typeface="Consolas" panose="020B0609020204030204" pitchFamily="49" charset="0"/>
              </a:rPr>
              <a:t>userId</a:t>
            </a:r>
            <a:r>
              <a:rPr lang="fr-CA" sz="1800" dirty="0">
                <a:solidFill>
                  <a:srgbClr val="A31515"/>
                </a:solidFill>
                <a:latin typeface="Consolas" panose="020B0609020204030204" pitchFamily="49" charset="0"/>
              </a:rPr>
              <a:t>}"</a:t>
            </a:r>
            <a:r>
              <a:rPr lang="fr-CA" sz="1800" dirty="0">
                <a:solidFill>
                  <a:srgbClr val="000000"/>
                </a:solidFill>
                <a:latin typeface="Consolas" panose="020B0609020204030204" pitchFamily="49" charset="0"/>
              </a:rPr>
              <a:t>)]</a:t>
            </a:r>
          </a:p>
          <a:p>
            <a:pPr marL="109728" indent="0">
              <a:buNone/>
            </a:pP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async</a:t>
            </a:r>
            <a:r>
              <a:rPr lang="en-US" sz="1800" dirty="0">
                <a:solidFill>
                  <a:srgbClr val="000000"/>
                </a:solidFill>
                <a:latin typeface="Consolas" panose="020B0609020204030204" pitchFamily="49" charset="0"/>
              </a:rPr>
              <a:t> Task&lt;</a:t>
            </a:r>
            <a:r>
              <a:rPr lang="en-US" sz="1800" dirty="0" err="1">
                <a:solidFill>
                  <a:srgbClr val="000000"/>
                </a:solidFill>
                <a:latin typeface="Consolas" panose="020B0609020204030204" pitchFamily="49" charset="0"/>
              </a:rPr>
              <a:t>IActionResult</a:t>
            </a:r>
            <a:r>
              <a:rPr lang="en-US" sz="1800" dirty="0">
                <a:solidFill>
                  <a:srgbClr val="000000"/>
                </a:solidFill>
                <a:latin typeface="Consolas" panose="020B0609020204030204" pitchFamily="49" charset="0"/>
              </a:rPr>
              <a:t>&gt; </a:t>
            </a:r>
            <a:r>
              <a:rPr lang="en-US" sz="1800" dirty="0" err="1">
                <a:solidFill>
                  <a:srgbClr val="000000"/>
                </a:solidFill>
                <a:latin typeface="Consolas" panose="020B0609020204030204" pitchFamily="49" charset="0"/>
              </a:rPr>
              <a:t>AddRequest</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userId</a:t>
            </a:r>
            <a:r>
              <a:rPr lang="en-US" sz="1800" dirty="0">
                <a:solidFill>
                  <a:srgbClr val="000000"/>
                </a:solidFill>
                <a:latin typeface="Consolas" panose="020B0609020204030204" pitchFamily="49" charset="0"/>
              </a:rPr>
              <a:t>)</a:t>
            </a:r>
            <a:endParaRPr lang="fr-CA" sz="1800" dirty="0"/>
          </a:p>
          <a:p>
            <a:r>
              <a:rPr lang="fr-CA" sz="2600" dirty="0" err="1"/>
              <a:t>Add</a:t>
            </a:r>
            <a:r>
              <a:rPr lang="fr-CA" sz="2600" dirty="0"/>
              <a:t> </a:t>
            </a:r>
            <a:r>
              <a:rPr lang="fr-CA" sz="2600" dirty="0" err="1"/>
              <a:t>Request</a:t>
            </a:r>
            <a:r>
              <a:rPr lang="fr-CA" sz="2600" dirty="0"/>
              <a:t> Item</a:t>
            </a:r>
          </a:p>
          <a:p>
            <a:pPr marL="109728" indent="0">
              <a:buNone/>
            </a:pPr>
            <a:r>
              <a:rPr lang="fr-CA" sz="1800" dirty="0">
                <a:solidFill>
                  <a:srgbClr val="000000"/>
                </a:solidFill>
                <a:latin typeface="Consolas" panose="020B0609020204030204" pitchFamily="49" charset="0"/>
              </a:rPr>
              <a:t>[</a:t>
            </a:r>
            <a:r>
              <a:rPr lang="fr-CA" sz="1800" dirty="0" err="1">
                <a:solidFill>
                  <a:srgbClr val="000000"/>
                </a:solidFill>
                <a:latin typeface="Consolas" panose="020B0609020204030204" pitchFamily="49" charset="0"/>
              </a:rPr>
              <a:t>HttpPost</a:t>
            </a:r>
            <a:r>
              <a:rPr lang="fr-CA" sz="1800" dirty="0">
                <a:solidFill>
                  <a:srgbClr val="000000"/>
                </a:solidFill>
                <a:latin typeface="Consolas" panose="020B0609020204030204" pitchFamily="49" charset="0"/>
              </a:rPr>
              <a:t>(</a:t>
            </a:r>
            <a:r>
              <a:rPr lang="fr-CA" sz="1800" dirty="0">
                <a:solidFill>
                  <a:srgbClr val="A31515"/>
                </a:solidFill>
                <a:latin typeface="Consolas" panose="020B0609020204030204" pitchFamily="49" charset="0"/>
              </a:rPr>
              <a:t>"</a:t>
            </a:r>
            <a:r>
              <a:rPr lang="fr-CA" sz="1800" dirty="0" err="1">
                <a:solidFill>
                  <a:srgbClr val="A31515"/>
                </a:solidFill>
                <a:latin typeface="Consolas" panose="020B0609020204030204" pitchFamily="49" charset="0"/>
              </a:rPr>
              <a:t>NewRequestItem</a:t>
            </a:r>
            <a:r>
              <a:rPr lang="fr-CA" sz="1800" dirty="0">
                <a:solidFill>
                  <a:srgbClr val="A31515"/>
                </a:solidFill>
                <a:latin typeface="Consolas" panose="020B0609020204030204" pitchFamily="49" charset="0"/>
              </a:rPr>
              <a:t>/{</a:t>
            </a:r>
            <a:r>
              <a:rPr lang="fr-CA" sz="1800" dirty="0" err="1">
                <a:solidFill>
                  <a:srgbClr val="A31515"/>
                </a:solidFill>
                <a:latin typeface="Consolas" panose="020B0609020204030204" pitchFamily="49" charset="0"/>
              </a:rPr>
              <a:t>requestId</a:t>
            </a:r>
            <a:r>
              <a:rPr lang="fr-CA" sz="1800" dirty="0">
                <a:solidFill>
                  <a:srgbClr val="A31515"/>
                </a:solidFill>
                <a:latin typeface="Consolas" panose="020B0609020204030204" pitchFamily="49" charset="0"/>
              </a:rPr>
              <a:t>}"</a:t>
            </a:r>
            <a:r>
              <a:rPr lang="fr-CA" sz="1800" dirty="0">
                <a:solidFill>
                  <a:srgbClr val="000000"/>
                </a:solidFill>
                <a:latin typeface="Consolas" panose="020B0609020204030204" pitchFamily="49" charset="0"/>
              </a:rPr>
              <a:t>)]</a:t>
            </a:r>
          </a:p>
          <a:p>
            <a:pPr marL="109728" indent="0">
              <a:buNone/>
            </a:pP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async</a:t>
            </a:r>
            <a:r>
              <a:rPr lang="en-US" sz="1800" dirty="0">
                <a:solidFill>
                  <a:srgbClr val="000000"/>
                </a:solidFill>
                <a:latin typeface="Consolas" panose="020B0609020204030204" pitchFamily="49" charset="0"/>
              </a:rPr>
              <a:t> Task&lt;</a:t>
            </a:r>
            <a:r>
              <a:rPr lang="en-US" sz="1800" dirty="0" err="1">
                <a:solidFill>
                  <a:srgbClr val="000000"/>
                </a:solidFill>
                <a:latin typeface="Consolas" panose="020B0609020204030204" pitchFamily="49" charset="0"/>
              </a:rPr>
              <a:t>IActionResult</a:t>
            </a:r>
            <a:r>
              <a:rPr lang="en-US" sz="1800" dirty="0">
                <a:solidFill>
                  <a:srgbClr val="000000"/>
                </a:solidFill>
                <a:latin typeface="Consolas" panose="020B0609020204030204" pitchFamily="49" charset="0"/>
              </a:rPr>
              <a:t>&gt; </a:t>
            </a:r>
            <a:r>
              <a:rPr lang="en-US" sz="1800" dirty="0" err="1">
                <a:solidFill>
                  <a:srgbClr val="000000"/>
                </a:solidFill>
                <a:latin typeface="Consolas" panose="020B0609020204030204" pitchFamily="49" charset="0"/>
              </a:rPr>
              <a:t>AddRequestItem</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requestId</a:t>
            </a:r>
            <a:r>
              <a:rPr lang="en-US" sz="1800" dirty="0">
                <a:solidFill>
                  <a:srgbClr val="000000"/>
                </a:solidFill>
                <a:latin typeface="Consolas" panose="020B0609020204030204" pitchFamily="49" charset="0"/>
              </a:rPr>
              <a:t>, </a:t>
            </a:r>
          </a:p>
          <a:p>
            <a:pPr marL="109728"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RequestItemForCreateDto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requestItemForCreateDto</a:t>
            </a:r>
            <a:r>
              <a:rPr lang="en-US" sz="1800" dirty="0">
                <a:solidFill>
                  <a:srgbClr val="000000"/>
                </a:solidFill>
                <a:latin typeface="Consolas" panose="020B0609020204030204" pitchFamily="49" charset="0"/>
              </a:rPr>
              <a:t>)</a:t>
            </a:r>
            <a:endParaRPr lang="fr-CA" sz="1800" dirty="0"/>
          </a:p>
          <a:p>
            <a:pPr marL="109728" indent="0">
              <a:buNone/>
            </a:pPr>
            <a:endParaRPr lang="fr-CA" sz="1800" dirty="0"/>
          </a:p>
          <a:p>
            <a:pPr marL="146304" indent="0">
              <a:buNone/>
            </a:pPr>
            <a:endParaRPr lang="fr-CA" dirty="0"/>
          </a:p>
          <a:p>
            <a:endParaRPr lang="fr-CA" dirty="0"/>
          </a:p>
          <a:p>
            <a:endParaRPr lang="fr-CA" dirty="0"/>
          </a:p>
        </p:txBody>
      </p:sp>
      <p:sp>
        <p:nvSpPr>
          <p:cNvPr id="5" name="Titre 4">
            <a:extLst>
              <a:ext uri="{FF2B5EF4-FFF2-40B4-BE49-F238E27FC236}">
                <a16:creationId xmlns:a16="http://schemas.microsoft.com/office/drawing/2014/main" id="{025EC839-F64C-FC7F-5E2A-3AA6B47E9134}"/>
              </a:ext>
            </a:extLst>
          </p:cNvPr>
          <p:cNvSpPr>
            <a:spLocks noGrp="1"/>
          </p:cNvSpPr>
          <p:nvPr>
            <p:ph type="title"/>
            <p:custDataLst>
              <p:tags r:id="rId2"/>
            </p:custDataLst>
          </p:nvPr>
        </p:nvSpPr>
        <p:spPr/>
        <p:txBody>
          <a:bodyPr/>
          <a:lstStyle/>
          <a:p>
            <a:r>
              <a:rPr lang="fr-CA" dirty="0"/>
              <a:t>API de </a:t>
            </a:r>
            <a:r>
              <a:rPr lang="fr-CA" dirty="0" err="1"/>
              <a:t>RequestController</a:t>
            </a:r>
            <a:endParaRPr lang="fr-CA" dirty="0"/>
          </a:p>
        </p:txBody>
      </p:sp>
      <p:sp>
        <p:nvSpPr>
          <p:cNvPr id="2" name="Espace réservé du numéro de diapositive 4">
            <a:extLst>
              <a:ext uri="{FF2B5EF4-FFF2-40B4-BE49-F238E27FC236}">
                <a16:creationId xmlns:a16="http://schemas.microsoft.com/office/drawing/2014/main" id="{10D1DAF3-ED40-550E-4B0F-71B6239F5D85}"/>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135</a:t>
            </a:fld>
            <a:endParaRPr lang="en-US" altLang="en-US" dirty="0"/>
          </a:p>
        </p:txBody>
      </p:sp>
    </p:spTree>
    <p:extLst>
      <p:ext uri="{BB962C8B-B14F-4D97-AF65-F5344CB8AC3E}">
        <p14:creationId xmlns:p14="http://schemas.microsoft.com/office/powerpoint/2010/main" val="261154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530440" y="1625766"/>
            <a:ext cx="8338352" cy="4337807"/>
          </a:xfrm>
        </p:spPr>
        <p:txBody>
          <a:bodyPr>
            <a:normAutofit/>
          </a:bodyPr>
          <a:lstStyle/>
          <a:p>
            <a:r>
              <a:rPr lang="fr-CA" sz="2600" dirty="0" err="1"/>
              <a:t>Delete</a:t>
            </a:r>
            <a:r>
              <a:rPr lang="fr-CA" sz="2600" dirty="0"/>
              <a:t> </a:t>
            </a:r>
            <a:r>
              <a:rPr lang="fr-CA" sz="2600" dirty="0" err="1"/>
              <a:t>Request</a:t>
            </a:r>
            <a:r>
              <a:rPr lang="fr-CA" sz="2600" dirty="0"/>
              <a:t> Item</a:t>
            </a:r>
          </a:p>
          <a:p>
            <a:pPr marL="109728" indent="0">
              <a:buNone/>
            </a:pPr>
            <a:r>
              <a:rPr lang="fr-CA" sz="1800" dirty="0">
                <a:solidFill>
                  <a:srgbClr val="000000"/>
                </a:solidFill>
                <a:latin typeface="Consolas" panose="020B0609020204030204" pitchFamily="49" charset="0"/>
              </a:rPr>
              <a:t>[</a:t>
            </a:r>
            <a:r>
              <a:rPr lang="fr-CA" sz="1800" dirty="0" err="1">
                <a:solidFill>
                  <a:srgbClr val="000000"/>
                </a:solidFill>
                <a:latin typeface="Consolas" panose="020B0609020204030204" pitchFamily="49" charset="0"/>
              </a:rPr>
              <a:t>HttpDelete</a:t>
            </a:r>
            <a:r>
              <a:rPr lang="fr-CA" sz="1800" dirty="0">
                <a:solidFill>
                  <a:srgbClr val="000000"/>
                </a:solidFill>
                <a:latin typeface="Consolas" panose="020B0609020204030204" pitchFamily="49" charset="0"/>
              </a:rPr>
              <a:t>(</a:t>
            </a:r>
            <a:r>
              <a:rPr lang="fr-CA" sz="1800" dirty="0">
                <a:solidFill>
                  <a:srgbClr val="A31515"/>
                </a:solidFill>
                <a:latin typeface="Consolas" panose="020B0609020204030204" pitchFamily="49" charset="0"/>
              </a:rPr>
              <a:t>"</a:t>
            </a:r>
            <a:r>
              <a:rPr lang="fr-CA" sz="1800" dirty="0" err="1">
                <a:solidFill>
                  <a:srgbClr val="A31515"/>
                </a:solidFill>
                <a:latin typeface="Consolas" panose="020B0609020204030204" pitchFamily="49" charset="0"/>
              </a:rPr>
              <a:t>RemovalRequestItem</a:t>
            </a:r>
            <a:r>
              <a:rPr lang="fr-CA" sz="1800" dirty="0">
                <a:solidFill>
                  <a:srgbClr val="A31515"/>
                </a:solidFill>
                <a:latin typeface="Consolas" panose="020B0609020204030204" pitchFamily="49" charset="0"/>
              </a:rPr>
              <a:t>/{</a:t>
            </a:r>
            <a:r>
              <a:rPr lang="fr-CA" sz="1800" dirty="0" err="1">
                <a:solidFill>
                  <a:srgbClr val="A31515"/>
                </a:solidFill>
                <a:latin typeface="Consolas" panose="020B0609020204030204" pitchFamily="49" charset="0"/>
              </a:rPr>
              <a:t>requestId</a:t>
            </a:r>
            <a:r>
              <a:rPr lang="fr-CA" sz="1800" dirty="0">
                <a:solidFill>
                  <a:srgbClr val="A31515"/>
                </a:solidFill>
                <a:latin typeface="Consolas" panose="020B0609020204030204" pitchFamily="49" charset="0"/>
              </a:rPr>
              <a:t>}/{</a:t>
            </a:r>
            <a:r>
              <a:rPr lang="fr-CA" sz="1800" dirty="0" err="1">
                <a:solidFill>
                  <a:srgbClr val="A31515"/>
                </a:solidFill>
                <a:latin typeface="Consolas" panose="020B0609020204030204" pitchFamily="49" charset="0"/>
              </a:rPr>
              <a:t>requestItemId</a:t>
            </a:r>
            <a:r>
              <a:rPr lang="fr-CA" sz="1800" dirty="0">
                <a:solidFill>
                  <a:srgbClr val="A31515"/>
                </a:solidFill>
                <a:latin typeface="Consolas" panose="020B0609020204030204" pitchFamily="49" charset="0"/>
              </a:rPr>
              <a:t>}"</a:t>
            </a:r>
            <a:r>
              <a:rPr lang="fr-CA" sz="1800" dirty="0">
                <a:solidFill>
                  <a:srgbClr val="000000"/>
                </a:solidFill>
                <a:latin typeface="Consolas" panose="020B0609020204030204" pitchFamily="49" charset="0"/>
              </a:rPr>
              <a:t>)]</a:t>
            </a:r>
          </a:p>
          <a:p>
            <a:pPr marL="109728" indent="0">
              <a:buNone/>
            </a:pP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async</a:t>
            </a:r>
            <a:r>
              <a:rPr lang="en-US" sz="1800" dirty="0">
                <a:solidFill>
                  <a:srgbClr val="000000"/>
                </a:solidFill>
                <a:latin typeface="Consolas" panose="020B0609020204030204" pitchFamily="49" charset="0"/>
              </a:rPr>
              <a:t> Task&lt;</a:t>
            </a:r>
            <a:r>
              <a:rPr lang="en-US" sz="1800" dirty="0" err="1">
                <a:solidFill>
                  <a:srgbClr val="000000"/>
                </a:solidFill>
                <a:latin typeface="Consolas" panose="020B0609020204030204" pitchFamily="49" charset="0"/>
              </a:rPr>
              <a:t>IActionResult</a:t>
            </a:r>
            <a:r>
              <a:rPr lang="en-US" sz="1800" dirty="0">
                <a:solidFill>
                  <a:srgbClr val="000000"/>
                </a:solidFill>
                <a:latin typeface="Consolas" panose="020B0609020204030204" pitchFamily="49" charset="0"/>
              </a:rPr>
              <a:t>&gt; </a:t>
            </a:r>
            <a:r>
              <a:rPr lang="en-US" sz="1800" dirty="0" err="1">
                <a:solidFill>
                  <a:srgbClr val="000000"/>
                </a:solidFill>
                <a:latin typeface="Consolas" panose="020B0609020204030204" pitchFamily="49" charset="0"/>
              </a:rPr>
              <a:t>DeleteRequestItem</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requestId</a:t>
            </a:r>
            <a:r>
              <a:rPr lang="en-US" sz="1800" dirty="0">
                <a:solidFill>
                  <a:srgbClr val="000000"/>
                </a:solidFill>
                <a:latin typeface="Consolas" panose="020B0609020204030204" pitchFamily="49" charset="0"/>
              </a:rPr>
              <a:t>, </a:t>
            </a:r>
          </a:p>
          <a:p>
            <a:pPr marL="109728"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requestItemId</a:t>
            </a:r>
            <a:r>
              <a:rPr lang="en-US" sz="1800" dirty="0">
                <a:solidFill>
                  <a:srgbClr val="000000"/>
                </a:solidFill>
                <a:latin typeface="Consolas" panose="020B0609020204030204" pitchFamily="49" charset="0"/>
              </a:rPr>
              <a:t>)</a:t>
            </a:r>
            <a:endParaRPr lang="fr-CA" sz="1800" dirty="0"/>
          </a:p>
          <a:p>
            <a:r>
              <a:rPr lang="fr-CA" sz="2600" dirty="0" err="1"/>
              <a:t>Submit</a:t>
            </a:r>
            <a:r>
              <a:rPr lang="fr-CA" sz="2600" dirty="0"/>
              <a:t> </a:t>
            </a:r>
            <a:r>
              <a:rPr lang="fr-CA" sz="2600" dirty="0" err="1"/>
              <a:t>Request</a:t>
            </a:r>
            <a:endParaRPr lang="fr-CA" sz="2600" dirty="0"/>
          </a:p>
          <a:p>
            <a:pPr marL="109728" indent="0">
              <a:buNone/>
            </a:pPr>
            <a:r>
              <a:rPr lang="fr-CA" sz="1800" dirty="0" err="1">
                <a:solidFill>
                  <a:srgbClr val="000000"/>
                </a:solidFill>
                <a:latin typeface="Consolas" panose="020B0609020204030204" pitchFamily="49" charset="0"/>
              </a:rPr>
              <a:t>HttpPut</a:t>
            </a:r>
            <a:r>
              <a:rPr lang="fr-CA" sz="1800" dirty="0">
                <a:solidFill>
                  <a:srgbClr val="000000"/>
                </a:solidFill>
                <a:latin typeface="Consolas" panose="020B0609020204030204" pitchFamily="49" charset="0"/>
              </a:rPr>
              <a:t>(</a:t>
            </a:r>
            <a:r>
              <a:rPr lang="fr-CA" sz="1800" dirty="0">
                <a:solidFill>
                  <a:srgbClr val="A31515"/>
                </a:solidFill>
                <a:latin typeface="Consolas" panose="020B0609020204030204" pitchFamily="49" charset="0"/>
              </a:rPr>
              <a:t>"</a:t>
            </a:r>
            <a:r>
              <a:rPr lang="fr-CA" sz="1800" dirty="0" err="1">
                <a:solidFill>
                  <a:srgbClr val="A31515"/>
                </a:solidFill>
                <a:latin typeface="Consolas" panose="020B0609020204030204" pitchFamily="49" charset="0"/>
              </a:rPr>
              <a:t>SubmissionRequest</a:t>
            </a:r>
            <a:r>
              <a:rPr lang="fr-CA" sz="1800" dirty="0">
                <a:solidFill>
                  <a:srgbClr val="A31515"/>
                </a:solidFill>
                <a:latin typeface="Consolas" panose="020B0609020204030204" pitchFamily="49" charset="0"/>
              </a:rPr>
              <a:t>/{</a:t>
            </a:r>
            <a:r>
              <a:rPr lang="fr-CA" sz="1800" dirty="0" err="1">
                <a:solidFill>
                  <a:srgbClr val="A31515"/>
                </a:solidFill>
                <a:latin typeface="Consolas" panose="020B0609020204030204" pitchFamily="49" charset="0"/>
              </a:rPr>
              <a:t>requestId</a:t>
            </a:r>
            <a:r>
              <a:rPr lang="fr-CA" sz="1800" dirty="0">
                <a:solidFill>
                  <a:srgbClr val="A31515"/>
                </a:solidFill>
                <a:latin typeface="Consolas" panose="020B0609020204030204" pitchFamily="49" charset="0"/>
              </a:rPr>
              <a:t>}"</a:t>
            </a:r>
            <a:r>
              <a:rPr lang="fr-CA" sz="1800" dirty="0">
                <a:solidFill>
                  <a:srgbClr val="000000"/>
                </a:solidFill>
                <a:latin typeface="Consolas" panose="020B0609020204030204" pitchFamily="49" charset="0"/>
              </a:rPr>
              <a:t>)]</a:t>
            </a:r>
          </a:p>
          <a:p>
            <a:pPr marL="109728" indent="0">
              <a:buNone/>
            </a:pP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async</a:t>
            </a:r>
            <a:r>
              <a:rPr lang="en-US" sz="1800" dirty="0">
                <a:solidFill>
                  <a:srgbClr val="000000"/>
                </a:solidFill>
                <a:latin typeface="Consolas" panose="020B0609020204030204" pitchFamily="49" charset="0"/>
              </a:rPr>
              <a:t> Task&lt;</a:t>
            </a:r>
            <a:r>
              <a:rPr lang="en-US" sz="1800" dirty="0" err="1">
                <a:solidFill>
                  <a:srgbClr val="000000"/>
                </a:solidFill>
                <a:latin typeface="Consolas" panose="020B0609020204030204" pitchFamily="49" charset="0"/>
              </a:rPr>
              <a:t>IActionResult</a:t>
            </a:r>
            <a:r>
              <a:rPr lang="en-US" sz="1800" dirty="0">
                <a:solidFill>
                  <a:srgbClr val="000000"/>
                </a:solidFill>
                <a:latin typeface="Consolas" panose="020B0609020204030204" pitchFamily="49" charset="0"/>
              </a:rPr>
              <a:t>&gt; </a:t>
            </a:r>
            <a:r>
              <a:rPr lang="en-US" sz="1800" dirty="0" err="1">
                <a:solidFill>
                  <a:srgbClr val="000000"/>
                </a:solidFill>
                <a:latin typeface="Consolas" panose="020B0609020204030204" pitchFamily="49" charset="0"/>
              </a:rPr>
              <a:t>SubmitRequest</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requestId</a:t>
            </a:r>
            <a:r>
              <a:rPr lang="en-US" sz="1800" dirty="0">
                <a:solidFill>
                  <a:srgbClr val="000000"/>
                </a:solidFill>
                <a:latin typeface="Consolas" panose="020B0609020204030204" pitchFamily="49" charset="0"/>
              </a:rPr>
              <a:t>, </a:t>
            </a:r>
          </a:p>
          <a:p>
            <a:pPr marL="109728"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directory)</a:t>
            </a:r>
            <a:endParaRPr lang="fr-CA" sz="1800" dirty="0"/>
          </a:p>
          <a:p>
            <a:pPr marL="146304" indent="0">
              <a:buNone/>
            </a:pPr>
            <a:endParaRPr lang="fr-CA" dirty="0"/>
          </a:p>
          <a:p>
            <a:endParaRPr lang="fr-CA" dirty="0"/>
          </a:p>
          <a:p>
            <a:endParaRPr lang="fr-CA" dirty="0"/>
          </a:p>
        </p:txBody>
      </p:sp>
      <p:sp>
        <p:nvSpPr>
          <p:cNvPr id="5" name="Titre 4">
            <a:extLst>
              <a:ext uri="{FF2B5EF4-FFF2-40B4-BE49-F238E27FC236}">
                <a16:creationId xmlns:a16="http://schemas.microsoft.com/office/drawing/2014/main" id="{74644A8E-1DCD-832F-B436-0724395B8997}"/>
              </a:ext>
            </a:extLst>
          </p:cNvPr>
          <p:cNvSpPr>
            <a:spLocks noGrp="1"/>
          </p:cNvSpPr>
          <p:nvPr>
            <p:ph type="title"/>
            <p:custDataLst>
              <p:tags r:id="rId2"/>
            </p:custDataLst>
          </p:nvPr>
        </p:nvSpPr>
        <p:spPr/>
        <p:txBody>
          <a:bodyPr/>
          <a:lstStyle/>
          <a:p>
            <a:r>
              <a:rPr lang="fr-CA" dirty="0"/>
              <a:t>API de </a:t>
            </a:r>
            <a:r>
              <a:rPr lang="fr-CA" dirty="0" err="1"/>
              <a:t>RequestController</a:t>
            </a:r>
            <a:endParaRPr lang="fr-CA" dirty="0"/>
          </a:p>
        </p:txBody>
      </p:sp>
      <p:sp>
        <p:nvSpPr>
          <p:cNvPr id="2" name="Espace réservé du numéro de diapositive 4">
            <a:extLst>
              <a:ext uri="{FF2B5EF4-FFF2-40B4-BE49-F238E27FC236}">
                <a16:creationId xmlns:a16="http://schemas.microsoft.com/office/drawing/2014/main" id="{33A895E7-4B4E-2ED8-E64C-4FE6E3863D7D}"/>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136</a:t>
            </a:fld>
            <a:endParaRPr lang="en-US" altLang="en-US" dirty="0"/>
          </a:p>
        </p:txBody>
      </p:sp>
    </p:spTree>
    <p:extLst>
      <p:ext uri="{BB962C8B-B14F-4D97-AF65-F5344CB8AC3E}">
        <p14:creationId xmlns:p14="http://schemas.microsoft.com/office/powerpoint/2010/main" val="280796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530440" y="1625766"/>
            <a:ext cx="8338352" cy="5144489"/>
          </a:xfrm>
        </p:spPr>
        <p:txBody>
          <a:bodyPr>
            <a:normAutofit fontScale="92500" lnSpcReduction="20000"/>
          </a:bodyPr>
          <a:lstStyle/>
          <a:p>
            <a:r>
              <a:rPr lang="fr-CA" sz="2400" dirty="0"/>
              <a:t>L’application </a:t>
            </a:r>
            <a:r>
              <a:rPr lang="fr-CA" sz="2400" dirty="0" err="1"/>
              <a:t>ASP.Net</a:t>
            </a:r>
            <a:r>
              <a:rPr lang="fr-CA" sz="2400" dirty="0"/>
              <a:t> </a:t>
            </a:r>
            <a:r>
              <a:rPr lang="fr-CA" sz="2400" dirty="0" err="1"/>
              <a:t>Core</a:t>
            </a:r>
            <a:r>
              <a:rPr lang="fr-CA" sz="2400" dirty="0"/>
              <a:t> doit inclure la classe Startup</a:t>
            </a:r>
          </a:p>
          <a:p>
            <a:r>
              <a:rPr lang="fr-CA" sz="2400" dirty="0"/>
              <a:t>C’est comme </a:t>
            </a:r>
            <a:r>
              <a:rPr lang="fr-CA" sz="2400" i="1" dirty="0" err="1"/>
              <a:t>Global.asax</a:t>
            </a:r>
            <a:r>
              <a:rPr lang="fr-CA" sz="2400" i="1" dirty="0"/>
              <a:t> </a:t>
            </a:r>
            <a:r>
              <a:rPr lang="fr-CA" sz="2400" dirty="0"/>
              <a:t>dans l’application .NET traditionnelle</a:t>
            </a:r>
          </a:p>
          <a:p>
            <a:r>
              <a:rPr lang="fr-CA" sz="2400" dirty="0"/>
              <a:t>Comme son nom l’indique, il est exécuté en premier lorsque l’application démarre</a:t>
            </a:r>
          </a:p>
          <a:p>
            <a:r>
              <a:rPr lang="fr-CA" sz="2400" dirty="0"/>
              <a:t>La classe de démarrage peut être configurée à l’aide de la méthode </a:t>
            </a:r>
            <a:r>
              <a:rPr lang="fr-CA" sz="2400" i="1" dirty="0" err="1"/>
              <a:t>UseStartup</a:t>
            </a:r>
            <a:r>
              <a:rPr lang="fr-CA" sz="2400" i="1" dirty="0"/>
              <a:t>&lt;T&gt;() </a:t>
            </a:r>
            <a:r>
              <a:rPr lang="fr-CA" sz="2400" dirty="0"/>
              <a:t>au moment de la configuration de l’hôte dans la méthode </a:t>
            </a:r>
            <a:r>
              <a:rPr lang="fr-CA" sz="2400" i="1" dirty="0"/>
              <a:t>Main() </a:t>
            </a:r>
            <a:r>
              <a:rPr lang="fr-CA" sz="2400" dirty="0"/>
              <a:t>de la classe </a:t>
            </a:r>
            <a:r>
              <a:rPr lang="fr-CA" sz="2400" i="1" dirty="0"/>
              <a:t>Program</a:t>
            </a:r>
          </a:p>
          <a:p>
            <a:pPr marL="109728" indent="0">
              <a:buNone/>
            </a:pPr>
            <a:r>
              <a:rPr lang="en-US" sz="2100" dirty="0">
                <a:solidFill>
                  <a:srgbClr val="000000"/>
                </a:solidFill>
                <a:latin typeface="Consolas" panose="020B0609020204030204" pitchFamily="49" charset="0"/>
              </a:rPr>
              <a:t> </a:t>
            </a:r>
            <a:r>
              <a:rPr lang="en-US" sz="1700" dirty="0">
                <a:solidFill>
                  <a:srgbClr val="0000FF"/>
                </a:solidFill>
                <a:latin typeface="Consolas" panose="020B0609020204030204" pitchFamily="49" charset="0"/>
              </a:rPr>
              <a:t>public</a:t>
            </a:r>
            <a:r>
              <a:rPr lang="en-US" sz="1700" dirty="0">
                <a:solidFill>
                  <a:srgbClr val="000000"/>
                </a:solidFill>
                <a:latin typeface="Consolas" panose="020B0609020204030204" pitchFamily="49" charset="0"/>
              </a:rPr>
              <a:t> </a:t>
            </a:r>
            <a:r>
              <a:rPr lang="en-US" sz="1700" dirty="0">
                <a:solidFill>
                  <a:srgbClr val="0000FF"/>
                </a:solidFill>
                <a:latin typeface="Consolas" panose="020B0609020204030204" pitchFamily="49" charset="0"/>
              </a:rPr>
              <a:t>static</a:t>
            </a:r>
            <a:r>
              <a:rPr lang="en-US" sz="1700" dirty="0">
                <a:solidFill>
                  <a:srgbClr val="000000"/>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srgbClr val="000000"/>
                </a:solidFill>
                <a:latin typeface="Consolas" panose="020B0609020204030204" pitchFamily="49" charset="0"/>
              </a:rPr>
              <a:t> Main(</a:t>
            </a:r>
            <a:r>
              <a:rPr lang="en-US" sz="1700" dirty="0">
                <a:solidFill>
                  <a:srgbClr val="0000FF"/>
                </a:solidFill>
                <a:latin typeface="Consolas" panose="020B0609020204030204" pitchFamily="49" charset="0"/>
              </a:rPr>
              <a:t>string</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args</a:t>
            </a:r>
            <a:r>
              <a:rPr lang="en-US" sz="1700" dirty="0">
                <a:solidFill>
                  <a:srgbClr val="000000"/>
                </a:solidFill>
                <a:latin typeface="Consolas" panose="020B0609020204030204" pitchFamily="49" charset="0"/>
              </a:rPr>
              <a:t>)</a:t>
            </a:r>
          </a:p>
          <a:p>
            <a:pPr marL="109728" indent="0">
              <a:buNone/>
            </a:pPr>
            <a:r>
              <a:rPr lang="fr-CA" sz="1700" dirty="0">
                <a:solidFill>
                  <a:srgbClr val="000000"/>
                </a:solidFill>
                <a:latin typeface="Consolas" panose="020B0609020204030204" pitchFamily="49" charset="0"/>
              </a:rPr>
              <a:t> {</a:t>
            </a:r>
          </a:p>
          <a:p>
            <a:pPr marL="109728" indent="0">
              <a:buNone/>
            </a:pPr>
            <a:r>
              <a:rPr lang="fr-CA" sz="1700" dirty="0">
                <a:solidFill>
                  <a:srgbClr val="000000"/>
                </a:solidFill>
                <a:latin typeface="Consolas" panose="020B0609020204030204" pitchFamily="49" charset="0"/>
              </a:rPr>
              <a:t>   </a:t>
            </a:r>
            <a:r>
              <a:rPr lang="fr-CA" sz="1700" dirty="0" err="1">
                <a:solidFill>
                  <a:srgbClr val="000000"/>
                </a:solidFill>
                <a:latin typeface="Consolas" panose="020B0609020204030204" pitchFamily="49" charset="0"/>
              </a:rPr>
              <a:t>CreateHostBuilder</a:t>
            </a:r>
            <a:r>
              <a:rPr lang="fr-CA" sz="1700" dirty="0">
                <a:solidFill>
                  <a:srgbClr val="000000"/>
                </a:solidFill>
                <a:latin typeface="Consolas" panose="020B0609020204030204" pitchFamily="49" charset="0"/>
              </a:rPr>
              <a:t>(args).</a:t>
            </a:r>
            <a:r>
              <a:rPr lang="fr-CA" sz="1700" dirty="0" err="1">
                <a:solidFill>
                  <a:srgbClr val="000000"/>
                </a:solidFill>
                <a:latin typeface="Consolas" panose="020B0609020204030204" pitchFamily="49" charset="0"/>
              </a:rPr>
              <a:t>Build</a:t>
            </a:r>
            <a:r>
              <a:rPr lang="fr-CA" sz="1700" dirty="0">
                <a:solidFill>
                  <a:srgbClr val="000000"/>
                </a:solidFill>
                <a:latin typeface="Consolas" panose="020B0609020204030204" pitchFamily="49" charset="0"/>
              </a:rPr>
              <a:t>().Run();</a:t>
            </a:r>
          </a:p>
          <a:p>
            <a:pPr marL="109728" indent="0">
              <a:buNone/>
            </a:pPr>
            <a:r>
              <a:rPr lang="fr-CA" sz="1700" dirty="0">
                <a:solidFill>
                  <a:srgbClr val="000000"/>
                </a:solidFill>
                <a:latin typeface="Consolas" panose="020B0609020204030204" pitchFamily="49" charset="0"/>
              </a:rPr>
              <a:t> }</a:t>
            </a:r>
          </a:p>
          <a:p>
            <a:pPr marL="109728" indent="0">
              <a:buNone/>
            </a:pPr>
            <a:endParaRPr lang="fr-CA" sz="1700" dirty="0">
              <a:solidFill>
                <a:srgbClr val="000000"/>
              </a:solidFill>
              <a:latin typeface="Consolas" panose="020B0609020204030204" pitchFamily="49" charset="0"/>
            </a:endParaRPr>
          </a:p>
          <a:p>
            <a:pPr marL="109728" indent="0">
              <a:buNone/>
            </a:pPr>
            <a:r>
              <a:rPr lang="en-US" sz="1700" dirty="0">
                <a:solidFill>
                  <a:srgbClr val="000000"/>
                </a:solidFill>
                <a:latin typeface="Consolas" panose="020B0609020204030204" pitchFamily="49" charset="0"/>
              </a:rPr>
              <a:t> </a:t>
            </a:r>
            <a:r>
              <a:rPr lang="en-US" sz="1700" dirty="0">
                <a:solidFill>
                  <a:srgbClr val="0000FF"/>
                </a:solidFill>
                <a:latin typeface="Consolas" panose="020B0609020204030204" pitchFamily="49" charset="0"/>
              </a:rPr>
              <a:t>public</a:t>
            </a:r>
            <a:r>
              <a:rPr lang="en-US" sz="1700" dirty="0">
                <a:solidFill>
                  <a:srgbClr val="000000"/>
                </a:solidFill>
                <a:latin typeface="Consolas" panose="020B0609020204030204" pitchFamily="49" charset="0"/>
              </a:rPr>
              <a:t> </a:t>
            </a:r>
            <a:r>
              <a:rPr lang="en-US" sz="1700" dirty="0">
                <a:solidFill>
                  <a:srgbClr val="0000FF"/>
                </a:solidFill>
                <a:latin typeface="Consolas" panose="020B0609020204030204" pitchFamily="49" charset="0"/>
              </a:rPr>
              <a:t>static</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IHostBuilder</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CreateHostBuilder</a:t>
            </a:r>
            <a:r>
              <a:rPr lang="en-US" sz="1700" dirty="0">
                <a:solidFill>
                  <a:srgbClr val="000000"/>
                </a:solidFill>
                <a:latin typeface="Consolas" panose="020B0609020204030204" pitchFamily="49" charset="0"/>
              </a:rPr>
              <a:t>(</a:t>
            </a:r>
            <a:r>
              <a:rPr lang="en-US" sz="1700" dirty="0">
                <a:solidFill>
                  <a:srgbClr val="0000FF"/>
                </a:solidFill>
                <a:latin typeface="Consolas" panose="020B0609020204030204" pitchFamily="49" charset="0"/>
              </a:rPr>
              <a:t>string</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args</a:t>
            </a:r>
            <a:r>
              <a:rPr lang="en-US" sz="1700" dirty="0">
                <a:solidFill>
                  <a:srgbClr val="000000"/>
                </a:solidFill>
                <a:latin typeface="Consolas" panose="020B0609020204030204" pitchFamily="49" charset="0"/>
              </a:rPr>
              <a:t>) =&gt;</a:t>
            </a:r>
          </a:p>
          <a:p>
            <a:pPr marL="109728" indent="0">
              <a:buNone/>
            </a:pPr>
            <a:r>
              <a:rPr lang="fr-CA" sz="1700" dirty="0">
                <a:solidFill>
                  <a:srgbClr val="000000"/>
                </a:solidFill>
                <a:latin typeface="Consolas" panose="020B0609020204030204" pitchFamily="49" charset="0"/>
              </a:rPr>
              <a:t>    </a:t>
            </a:r>
            <a:r>
              <a:rPr lang="fr-CA" sz="1700" dirty="0" err="1">
                <a:solidFill>
                  <a:srgbClr val="000000"/>
                </a:solidFill>
                <a:latin typeface="Consolas" panose="020B0609020204030204" pitchFamily="49" charset="0"/>
              </a:rPr>
              <a:t>Host.CreateDefaultBuilder</a:t>
            </a:r>
            <a:r>
              <a:rPr lang="fr-CA" sz="1700" dirty="0">
                <a:solidFill>
                  <a:srgbClr val="000000"/>
                </a:solidFill>
                <a:latin typeface="Consolas" panose="020B0609020204030204" pitchFamily="49" charset="0"/>
              </a:rPr>
              <a:t>(args)</a:t>
            </a:r>
          </a:p>
          <a:p>
            <a:pPr marL="109728" indent="0">
              <a:buNone/>
            </a:pPr>
            <a:r>
              <a:rPr lang="fr-CA" sz="1700" dirty="0">
                <a:solidFill>
                  <a:srgbClr val="000000"/>
                </a:solidFill>
                <a:latin typeface="Consolas" panose="020B0609020204030204" pitchFamily="49" charset="0"/>
              </a:rPr>
              <a:t>   .</a:t>
            </a:r>
            <a:r>
              <a:rPr lang="fr-CA" sz="1700" dirty="0" err="1">
                <a:solidFill>
                  <a:srgbClr val="000000"/>
                </a:solidFill>
                <a:latin typeface="Consolas" panose="020B0609020204030204" pitchFamily="49" charset="0"/>
              </a:rPr>
              <a:t>ConfigureWebHostDefaults</a:t>
            </a:r>
            <a:r>
              <a:rPr lang="fr-CA" sz="1700" dirty="0">
                <a:solidFill>
                  <a:srgbClr val="000000"/>
                </a:solidFill>
                <a:latin typeface="Consolas" panose="020B0609020204030204" pitchFamily="49" charset="0"/>
              </a:rPr>
              <a:t>(</a:t>
            </a:r>
            <a:r>
              <a:rPr lang="fr-CA" sz="1700" dirty="0" err="1">
                <a:solidFill>
                  <a:srgbClr val="000000"/>
                </a:solidFill>
                <a:latin typeface="Consolas" panose="020B0609020204030204" pitchFamily="49" charset="0"/>
              </a:rPr>
              <a:t>webBuilder</a:t>
            </a:r>
            <a:r>
              <a:rPr lang="fr-CA" sz="1700" dirty="0">
                <a:solidFill>
                  <a:srgbClr val="000000"/>
                </a:solidFill>
                <a:latin typeface="Consolas" panose="020B0609020204030204" pitchFamily="49" charset="0"/>
              </a:rPr>
              <a:t> =&gt;</a:t>
            </a:r>
          </a:p>
          <a:p>
            <a:pPr marL="109728" indent="0">
              <a:buNone/>
            </a:pPr>
            <a:r>
              <a:rPr lang="fr-CA" sz="1700" dirty="0">
                <a:solidFill>
                  <a:srgbClr val="000000"/>
                </a:solidFill>
                <a:latin typeface="Consolas" panose="020B0609020204030204" pitchFamily="49" charset="0"/>
              </a:rPr>
              <a:t>      {</a:t>
            </a:r>
          </a:p>
          <a:p>
            <a:pPr marL="109728" indent="0">
              <a:buNone/>
            </a:pPr>
            <a:r>
              <a:rPr lang="fr-CA" sz="1700" dirty="0">
                <a:solidFill>
                  <a:srgbClr val="000000"/>
                </a:solidFill>
                <a:latin typeface="Consolas" panose="020B0609020204030204" pitchFamily="49" charset="0"/>
              </a:rPr>
              <a:t>        </a:t>
            </a:r>
            <a:r>
              <a:rPr lang="fr-CA" sz="1700" dirty="0" err="1">
                <a:solidFill>
                  <a:srgbClr val="000000"/>
                </a:solidFill>
                <a:latin typeface="Consolas" panose="020B0609020204030204" pitchFamily="49" charset="0"/>
              </a:rPr>
              <a:t>webBuilder.UseStartup</a:t>
            </a:r>
            <a:r>
              <a:rPr lang="fr-CA" sz="1700" dirty="0">
                <a:solidFill>
                  <a:srgbClr val="000000"/>
                </a:solidFill>
                <a:latin typeface="Consolas" panose="020B0609020204030204" pitchFamily="49" charset="0"/>
              </a:rPr>
              <a:t>&lt;Startup&gt;();</a:t>
            </a:r>
          </a:p>
          <a:p>
            <a:pPr marL="109728" indent="0">
              <a:buNone/>
            </a:pPr>
            <a:r>
              <a:rPr lang="fr-CA" sz="1700" dirty="0">
                <a:solidFill>
                  <a:srgbClr val="000000"/>
                </a:solidFill>
                <a:latin typeface="Consolas" panose="020B0609020204030204" pitchFamily="49" charset="0"/>
              </a:rPr>
              <a:t>      });</a:t>
            </a:r>
            <a:endParaRPr lang="fr-CA" sz="1700" dirty="0"/>
          </a:p>
        </p:txBody>
      </p:sp>
      <p:sp>
        <p:nvSpPr>
          <p:cNvPr id="5" name="Titre 4">
            <a:extLst>
              <a:ext uri="{FF2B5EF4-FFF2-40B4-BE49-F238E27FC236}">
                <a16:creationId xmlns:a16="http://schemas.microsoft.com/office/drawing/2014/main" id="{C8E3EB18-2C48-5542-AC08-2DF170A1CCE5}"/>
              </a:ext>
            </a:extLst>
          </p:cNvPr>
          <p:cNvSpPr>
            <a:spLocks noGrp="1"/>
          </p:cNvSpPr>
          <p:nvPr>
            <p:ph type="title"/>
            <p:custDataLst>
              <p:tags r:id="rId2"/>
            </p:custDataLst>
          </p:nvPr>
        </p:nvSpPr>
        <p:spPr>
          <a:xfrm>
            <a:off x="228600" y="89756"/>
            <a:ext cx="7239000" cy="1143000"/>
          </a:xfrm>
        </p:spPr>
        <p:txBody>
          <a:bodyPr/>
          <a:lstStyle/>
          <a:p>
            <a:r>
              <a:rPr lang="fr-CA" dirty="0"/>
              <a:t>La classe Startup</a:t>
            </a:r>
          </a:p>
        </p:txBody>
      </p:sp>
      <p:sp>
        <p:nvSpPr>
          <p:cNvPr id="2" name="Espace réservé du numéro de diapositive 4">
            <a:extLst>
              <a:ext uri="{FF2B5EF4-FFF2-40B4-BE49-F238E27FC236}">
                <a16:creationId xmlns:a16="http://schemas.microsoft.com/office/drawing/2014/main" id="{E2A9DE2B-E083-D860-7135-F6AC70BCFD18}"/>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137</a:t>
            </a:fld>
            <a:endParaRPr lang="en-US" altLang="en-US" dirty="0"/>
          </a:p>
        </p:txBody>
      </p:sp>
    </p:spTree>
    <p:extLst>
      <p:ext uri="{BB962C8B-B14F-4D97-AF65-F5344CB8AC3E}">
        <p14:creationId xmlns:p14="http://schemas.microsoft.com/office/powerpoint/2010/main" val="132139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530440" y="1625767"/>
            <a:ext cx="8338352" cy="4827570"/>
          </a:xfrm>
        </p:spPr>
        <p:txBody>
          <a:bodyPr>
            <a:normAutofit fontScale="92500" lnSpcReduction="10000"/>
          </a:bodyPr>
          <a:lstStyle/>
          <a:p>
            <a:r>
              <a:rPr lang="fr-CA" sz="2400" dirty="0"/>
              <a:t>La classe Startup comprend deux méthodes publiques : </a:t>
            </a:r>
            <a:r>
              <a:rPr lang="fr-CA" sz="2400" i="1" dirty="0" err="1"/>
              <a:t>ConfigureServices</a:t>
            </a:r>
            <a:r>
              <a:rPr lang="fr-CA" sz="2400" dirty="0"/>
              <a:t> et </a:t>
            </a:r>
            <a:r>
              <a:rPr lang="fr-CA" sz="2400" i="1" dirty="0"/>
              <a:t>Configure</a:t>
            </a:r>
          </a:p>
          <a:p>
            <a:r>
              <a:rPr lang="fr-CA" sz="2400" dirty="0"/>
              <a:t>La méthode </a:t>
            </a:r>
            <a:r>
              <a:rPr lang="fr-CA" sz="2400" i="1" dirty="0" err="1"/>
              <a:t>ConfigureServices</a:t>
            </a:r>
            <a:r>
              <a:rPr lang="fr-CA" sz="2400" dirty="0"/>
              <a:t> est un endroit où vous pouvez enregistrer vos classes dépendantes avec le conteneur </a:t>
            </a:r>
            <a:r>
              <a:rPr lang="fr-CA" sz="2400" dirty="0" err="1"/>
              <a:t>IoC</a:t>
            </a:r>
            <a:r>
              <a:rPr lang="fr-CA" sz="2400" dirty="0"/>
              <a:t> (</a:t>
            </a:r>
            <a:r>
              <a:rPr lang="fr-CA" sz="2400" i="1" dirty="0"/>
              <a:t>Inversion of Control</a:t>
            </a:r>
            <a:r>
              <a:rPr lang="fr-CA" sz="2400" dirty="0"/>
              <a:t>) intégré</a:t>
            </a:r>
          </a:p>
          <a:p>
            <a:r>
              <a:rPr lang="fr-CA" sz="2400" dirty="0"/>
              <a:t>Après avoir enregistré la classe dépendante, elle peut être utilisée n’importe où dans l’application</a:t>
            </a:r>
          </a:p>
          <a:p>
            <a:r>
              <a:rPr lang="fr-CA" sz="2400" dirty="0"/>
              <a:t>Il vous suffit de l’inclure dans le paramètre du constructeur d’une classe où vous souhaitez l'utiliser</a:t>
            </a:r>
          </a:p>
          <a:p>
            <a:r>
              <a:rPr lang="fr-CA" sz="2400" dirty="0"/>
              <a:t>Le conteneur </a:t>
            </a:r>
            <a:r>
              <a:rPr lang="fr-CA" sz="2400" dirty="0" err="1"/>
              <a:t>IoC</a:t>
            </a:r>
            <a:r>
              <a:rPr lang="fr-CA" sz="2400" dirty="0"/>
              <a:t> l’injectera automatiquement</a:t>
            </a:r>
          </a:p>
          <a:p>
            <a:r>
              <a:rPr lang="fr-CA" sz="2400" dirty="0"/>
              <a:t>ASP.NET </a:t>
            </a:r>
            <a:r>
              <a:rPr lang="fr-CA" sz="2400" dirty="0" err="1"/>
              <a:t>Core</a:t>
            </a:r>
            <a:r>
              <a:rPr lang="fr-CA" sz="2400" dirty="0"/>
              <a:t> fait référence à la classe dépendante en tant que service</a:t>
            </a:r>
          </a:p>
          <a:p>
            <a:r>
              <a:rPr lang="fr-CA" sz="2400" dirty="0"/>
              <a:t>La méthode </a:t>
            </a:r>
            <a:r>
              <a:rPr lang="fr-CA" sz="2400" i="1" dirty="0" err="1"/>
              <a:t>ConfigureServices</a:t>
            </a:r>
            <a:r>
              <a:rPr lang="fr-CA" sz="2400" dirty="0"/>
              <a:t> inclut le paramètre </a:t>
            </a:r>
            <a:r>
              <a:rPr lang="fr-CA" sz="2400" i="1" dirty="0" err="1"/>
              <a:t>IServiceCollection</a:t>
            </a:r>
            <a:r>
              <a:rPr lang="fr-CA" sz="2400" dirty="0"/>
              <a:t> pour enregistrer les services dans le conteneur </a:t>
            </a:r>
            <a:r>
              <a:rPr lang="fr-CA" sz="2400" dirty="0" err="1"/>
              <a:t>IoC</a:t>
            </a:r>
            <a:endParaRPr lang="fr-CA" sz="2400" dirty="0"/>
          </a:p>
        </p:txBody>
      </p:sp>
      <p:sp>
        <p:nvSpPr>
          <p:cNvPr id="5" name="Titre 4">
            <a:extLst>
              <a:ext uri="{FF2B5EF4-FFF2-40B4-BE49-F238E27FC236}">
                <a16:creationId xmlns:a16="http://schemas.microsoft.com/office/drawing/2014/main" id="{C6F69846-8F67-0306-65D4-AF8C6A69E17D}"/>
              </a:ext>
            </a:extLst>
          </p:cNvPr>
          <p:cNvSpPr>
            <a:spLocks noGrp="1"/>
          </p:cNvSpPr>
          <p:nvPr>
            <p:ph type="title"/>
            <p:custDataLst>
              <p:tags r:id="rId2"/>
            </p:custDataLst>
          </p:nvPr>
        </p:nvSpPr>
        <p:spPr/>
        <p:txBody>
          <a:bodyPr/>
          <a:lstStyle/>
          <a:p>
            <a:r>
              <a:rPr lang="fr-CA" dirty="0"/>
              <a:t>La classe Startup</a:t>
            </a:r>
          </a:p>
        </p:txBody>
      </p:sp>
      <p:sp>
        <p:nvSpPr>
          <p:cNvPr id="2" name="Espace réservé du numéro de diapositive 4">
            <a:extLst>
              <a:ext uri="{FF2B5EF4-FFF2-40B4-BE49-F238E27FC236}">
                <a16:creationId xmlns:a16="http://schemas.microsoft.com/office/drawing/2014/main" id="{4743ECEE-C557-F55D-5EB5-BF3AA483214D}"/>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138</a:t>
            </a:fld>
            <a:endParaRPr lang="en-US" altLang="en-US" dirty="0"/>
          </a:p>
        </p:txBody>
      </p:sp>
    </p:spTree>
    <p:extLst>
      <p:ext uri="{BB962C8B-B14F-4D97-AF65-F5344CB8AC3E}">
        <p14:creationId xmlns:p14="http://schemas.microsoft.com/office/powerpoint/2010/main" val="12656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530440" y="1625766"/>
            <a:ext cx="8338352" cy="5144489"/>
          </a:xfrm>
        </p:spPr>
        <p:txBody>
          <a:bodyPr>
            <a:noAutofit/>
          </a:bodyPr>
          <a:lstStyle/>
          <a:p>
            <a:pPr marL="109728" indent="0">
              <a:buNone/>
            </a:pPr>
            <a:r>
              <a:rPr lang="fr-CA" sz="1400" dirty="0"/>
              <a:t>public </a:t>
            </a:r>
            <a:r>
              <a:rPr lang="fr-CA" sz="1400" dirty="0" err="1"/>
              <a:t>void</a:t>
            </a:r>
            <a:r>
              <a:rPr lang="fr-CA" sz="1400" dirty="0"/>
              <a:t> </a:t>
            </a:r>
            <a:r>
              <a:rPr lang="fr-CA" sz="1400" dirty="0" err="1"/>
              <a:t>ConfigureServices</a:t>
            </a:r>
            <a:r>
              <a:rPr lang="fr-CA" sz="1400" dirty="0"/>
              <a:t>(</a:t>
            </a:r>
            <a:r>
              <a:rPr lang="fr-CA" sz="1400" dirty="0" err="1"/>
              <a:t>IServiceCollection</a:t>
            </a:r>
            <a:r>
              <a:rPr lang="fr-CA" sz="1400" dirty="0"/>
              <a:t> services) {</a:t>
            </a:r>
          </a:p>
          <a:p>
            <a:pPr marL="109728" indent="0">
              <a:buNone/>
            </a:pPr>
            <a:r>
              <a:rPr lang="fr-CA" sz="1400" dirty="0"/>
              <a:t>            </a:t>
            </a:r>
            <a:r>
              <a:rPr lang="fr-CA" sz="1400" dirty="0" err="1"/>
              <a:t>services.AddControllers</a:t>
            </a:r>
            <a:r>
              <a:rPr lang="fr-CA" sz="1400" dirty="0"/>
              <a:t>();</a:t>
            </a:r>
          </a:p>
          <a:p>
            <a:pPr marL="109728" indent="0">
              <a:buNone/>
            </a:pPr>
            <a:r>
              <a:rPr lang="fr-CA" sz="1400" dirty="0"/>
              <a:t>             </a:t>
            </a:r>
            <a:r>
              <a:rPr lang="fr-CA" sz="1400" dirty="0" err="1"/>
              <a:t>services.AddAutoMapper</a:t>
            </a:r>
            <a:r>
              <a:rPr lang="fr-CA" sz="1400" dirty="0"/>
              <a:t>(</a:t>
            </a:r>
            <a:r>
              <a:rPr lang="fr-CA" sz="1400" dirty="0" err="1"/>
              <a:t>typeof</a:t>
            </a:r>
            <a:r>
              <a:rPr lang="fr-CA" sz="1400" dirty="0"/>
              <a:t>(</a:t>
            </a:r>
            <a:r>
              <a:rPr lang="fr-CA" sz="1400" dirty="0" err="1"/>
              <a:t>RequestService</a:t>
            </a:r>
            <a:r>
              <a:rPr lang="fr-CA" sz="1400" dirty="0"/>
              <a:t>).</a:t>
            </a:r>
            <a:r>
              <a:rPr lang="fr-CA" sz="1400" dirty="0" err="1"/>
              <a:t>Assembly</a:t>
            </a:r>
            <a:r>
              <a:rPr lang="fr-CA" sz="1400" dirty="0"/>
              <a:t>);</a:t>
            </a:r>
          </a:p>
          <a:p>
            <a:pPr marL="109728" indent="0">
              <a:buNone/>
            </a:pPr>
            <a:r>
              <a:rPr lang="fr-CA" sz="1400" dirty="0"/>
              <a:t>            </a:t>
            </a:r>
            <a:r>
              <a:rPr lang="fr-CA" sz="1400" dirty="0" err="1"/>
              <a:t>services.AddAutoMapper</a:t>
            </a:r>
            <a:r>
              <a:rPr lang="fr-CA" sz="1400" dirty="0"/>
              <a:t>(</a:t>
            </a:r>
            <a:r>
              <a:rPr lang="fr-CA" sz="1400" dirty="0" err="1"/>
              <a:t>typeof</a:t>
            </a:r>
            <a:r>
              <a:rPr lang="fr-CA" sz="1400" dirty="0"/>
              <a:t>(</a:t>
            </a:r>
            <a:r>
              <a:rPr lang="fr-CA" sz="1400" dirty="0" err="1"/>
              <a:t>AutoMapperProfiles</a:t>
            </a:r>
            <a:r>
              <a:rPr lang="fr-CA" sz="1400" dirty="0"/>
              <a:t>).</a:t>
            </a:r>
            <a:r>
              <a:rPr lang="fr-CA" sz="1400" dirty="0" err="1"/>
              <a:t>Assembly</a:t>
            </a:r>
            <a:r>
              <a:rPr lang="fr-CA" sz="1400" dirty="0"/>
              <a:t>);</a:t>
            </a:r>
          </a:p>
          <a:p>
            <a:pPr marL="109728" indent="0">
              <a:buNone/>
            </a:pPr>
            <a:r>
              <a:rPr lang="fr-CA" sz="1400" dirty="0"/>
              <a:t>            </a:t>
            </a:r>
            <a:r>
              <a:rPr lang="fr-CA" sz="1400" dirty="0" err="1"/>
              <a:t>services.AddScoped</a:t>
            </a:r>
            <a:r>
              <a:rPr lang="fr-CA" sz="1400" dirty="0"/>
              <a:t>&lt;</a:t>
            </a:r>
            <a:r>
              <a:rPr lang="fr-CA" sz="1400" dirty="0" err="1"/>
              <a:t>IBackEndSystemService</a:t>
            </a:r>
            <a:r>
              <a:rPr lang="fr-CA" sz="1400" dirty="0"/>
              <a:t>, </a:t>
            </a:r>
            <a:r>
              <a:rPr lang="fr-CA" sz="1400" dirty="0" err="1"/>
              <a:t>BackEndSystemService</a:t>
            </a:r>
            <a:r>
              <a:rPr lang="fr-CA" sz="1400" dirty="0"/>
              <a:t>&gt;();</a:t>
            </a:r>
          </a:p>
          <a:p>
            <a:pPr marL="109728" indent="0">
              <a:buNone/>
            </a:pPr>
            <a:r>
              <a:rPr lang="fr-CA" sz="1400" dirty="0"/>
              <a:t>            </a:t>
            </a:r>
            <a:r>
              <a:rPr lang="fr-CA" sz="1400" dirty="0" err="1"/>
              <a:t>services.AddScoped</a:t>
            </a:r>
            <a:r>
              <a:rPr lang="fr-CA" sz="1400" dirty="0"/>
              <a:t>&lt;</a:t>
            </a:r>
            <a:r>
              <a:rPr lang="fr-CA" sz="1400" dirty="0" err="1"/>
              <a:t>IRequestRepository</a:t>
            </a:r>
            <a:r>
              <a:rPr lang="fr-CA" sz="1400" dirty="0"/>
              <a:t>, </a:t>
            </a:r>
            <a:r>
              <a:rPr lang="fr-CA" sz="1400" dirty="0" err="1"/>
              <a:t>RequestRepository</a:t>
            </a:r>
            <a:r>
              <a:rPr lang="fr-CA" sz="1400" dirty="0"/>
              <a:t>&gt;();</a:t>
            </a:r>
          </a:p>
          <a:p>
            <a:pPr marL="109728" indent="0">
              <a:buNone/>
            </a:pPr>
            <a:r>
              <a:rPr lang="fr-CA" sz="1400" dirty="0"/>
              <a:t>            </a:t>
            </a:r>
            <a:r>
              <a:rPr lang="fr-CA" sz="1400" dirty="0" err="1"/>
              <a:t>services.AddScoped</a:t>
            </a:r>
            <a:r>
              <a:rPr lang="fr-CA" sz="1400" dirty="0"/>
              <a:t>&lt;</a:t>
            </a:r>
            <a:r>
              <a:rPr lang="fr-CA" sz="1400" dirty="0" err="1"/>
              <a:t>IRequestService</a:t>
            </a:r>
            <a:r>
              <a:rPr lang="fr-CA" sz="1400" dirty="0"/>
              <a:t>, </a:t>
            </a:r>
            <a:r>
              <a:rPr lang="fr-CA" sz="1400" dirty="0" err="1"/>
              <a:t>RequestService</a:t>
            </a:r>
            <a:r>
              <a:rPr lang="fr-CA" sz="1400" dirty="0"/>
              <a:t>&gt;();</a:t>
            </a:r>
          </a:p>
          <a:p>
            <a:pPr marL="109728" indent="0">
              <a:buNone/>
            </a:pPr>
            <a:r>
              <a:rPr lang="fr-CA" sz="1400" dirty="0"/>
              <a:t>            </a:t>
            </a:r>
            <a:r>
              <a:rPr lang="fr-CA" sz="1400" dirty="0" err="1"/>
              <a:t>services.AddScoped</a:t>
            </a:r>
            <a:r>
              <a:rPr lang="fr-CA" sz="1400" dirty="0"/>
              <a:t>&lt;</a:t>
            </a:r>
            <a:r>
              <a:rPr lang="fr-CA" sz="1400" dirty="0" err="1"/>
              <a:t>IUserRepository</a:t>
            </a:r>
            <a:r>
              <a:rPr lang="fr-CA" sz="1400" dirty="0"/>
              <a:t>, </a:t>
            </a:r>
            <a:r>
              <a:rPr lang="fr-CA" sz="1400" dirty="0" err="1"/>
              <a:t>UserRepository</a:t>
            </a:r>
            <a:r>
              <a:rPr lang="fr-CA" sz="1400" dirty="0"/>
              <a:t>&gt;();</a:t>
            </a:r>
          </a:p>
          <a:p>
            <a:pPr marL="109728" indent="0">
              <a:buNone/>
            </a:pPr>
            <a:r>
              <a:rPr lang="fr-CA" sz="1400" dirty="0"/>
              <a:t>            </a:t>
            </a:r>
            <a:r>
              <a:rPr lang="fr-CA" sz="1400" dirty="0" err="1"/>
              <a:t>services.AddScoped</a:t>
            </a:r>
            <a:r>
              <a:rPr lang="fr-CA" sz="1400" dirty="0"/>
              <a:t>&lt;</a:t>
            </a:r>
            <a:r>
              <a:rPr lang="fr-CA" sz="1400" dirty="0" err="1"/>
              <a:t>IUserService</a:t>
            </a:r>
            <a:r>
              <a:rPr lang="fr-CA" sz="1400" dirty="0"/>
              <a:t>, </a:t>
            </a:r>
            <a:r>
              <a:rPr lang="fr-CA" sz="1400" dirty="0" err="1"/>
              <a:t>UserService</a:t>
            </a:r>
            <a:r>
              <a:rPr lang="fr-CA" sz="1400" dirty="0"/>
              <a:t>&gt;();</a:t>
            </a:r>
          </a:p>
          <a:p>
            <a:pPr marL="109728" indent="0">
              <a:buNone/>
            </a:pPr>
            <a:r>
              <a:rPr lang="fr-CA" sz="1400" dirty="0"/>
              <a:t>            </a:t>
            </a:r>
            <a:r>
              <a:rPr lang="fr-CA" sz="1400" dirty="0" err="1"/>
              <a:t>services.AddAuthentication</a:t>
            </a:r>
            <a:r>
              <a:rPr lang="fr-CA" sz="1400" dirty="0"/>
              <a:t>(</a:t>
            </a:r>
            <a:r>
              <a:rPr lang="fr-CA" sz="1400" dirty="0" err="1"/>
              <a:t>JwtBearerDefaults.AuthenticationScheme</a:t>
            </a:r>
            <a:r>
              <a:rPr lang="fr-CA" sz="1400" dirty="0"/>
              <a:t>)</a:t>
            </a:r>
          </a:p>
          <a:p>
            <a:pPr marL="109728" indent="0">
              <a:buNone/>
            </a:pPr>
            <a:r>
              <a:rPr lang="fr-CA" sz="1400" dirty="0"/>
              <a:t>                .</a:t>
            </a:r>
            <a:r>
              <a:rPr lang="fr-CA" sz="1400" dirty="0" err="1"/>
              <a:t>AddJwtBearer</a:t>
            </a:r>
            <a:r>
              <a:rPr lang="fr-CA" sz="1400" dirty="0"/>
              <a:t>(options =&gt;</a:t>
            </a:r>
          </a:p>
          <a:p>
            <a:pPr marL="109728" indent="0">
              <a:buNone/>
            </a:pPr>
            <a:r>
              <a:rPr lang="fr-CA" sz="1400" dirty="0"/>
              <a:t>                {</a:t>
            </a:r>
          </a:p>
          <a:p>
            <a:pPr marL="109728" indent="0">
              <a:buNone/>
            </a:pPr>
            <a:r>
              <a:rPr lang="fr-CA" sz="1400" dirty="0"/>
              <a:t>                    </a:t>
            </a:r>
            <a:r>
              <a:rPr lang="fr-CA" sz="1400" dirty="0" err="1"/>
              <a:t>options.TokenValidationParameters</a:t>
            </a:r>
            <a:r>
              <a:rPr lang="fr-CA" sz="1400" dirty="0"/>
              <a:t> = new </a:t>
            </a:r>
            <a:r>
              <a:rPr lang="fr-CA" sz="1400" dirty="0" err="1"/>
              <a:t>TokenValidationParameters</a:t>
            </a:r>
            <a:endParaRPr lang="fr-CA" sz="1400" dirty="0"/>
          </a:p>
          <a:p>
            <a:pPr marL="109728" indent="0">
              <a:buNone/>
            </a:pPr>
            <a:r>
              <a:rPr lang="fr-CA" sz="1400" dirty="0"/>
              <a:t>                    {</a:t>
            </a:r>
          </a:p>
          <a:p>
            <a:pPr marL="109728" indent="0">
              <a:buNone/>
            </a:pPr>
            <a:r>
              <a:rPr lang="fr-CA" sz="1400" dirty="0"/>
              <a:t>                        </a:t>
            </a:r>
            <a:r>
              <a:rPr lang="fr-CA" sz="1400" dirty="0" err="1"/>
              <a:t>ValidateIssuerSigningKey</a:t>
            </a:r>
            <a:r>
              <a:rPr lang="fr-CA" sz="1400" dirty="0"/>
              <a:t> = </a:t>
            </a:r>
            <a:r>
              <a:rPr lang="fr-CA" sz="1400" dirty="0" err="1"/>
              <a:t>true</a:t>
            </a:r>
            <a:r>
              <a:rPr lang="fr-CA" sz="1400" dirty="0"/>
              <a:t>,</a:t>
            </a:r>
          </a:p>
          <a:p>
            <a:pPr marL="109728" indent="0">
              <a:buNone/>
            </a:pPr>
            <a:r>
              <a:rPr lang="fr-CA" sz="1400" dirty="0"/>
              <a:t>                        </a:t>
            </a:r>
            <a:r>
              <a:rPr lang="fr-CA" sz="1400" dirty="0" err="1"/>
              <a:t>IssuerSigningKey</a:t>
            </a:r>
            <a:r>
              <a:rPr lang="fr-CA" sz="1400" dirty="0"/>
              <a:t> = new </a:t>
            </a:r>
            <a:r>
              <a:rPr lang="fr-CA" sz="1400" dirty="0" err="1"/>
              <a:t>SymmetricSecurityKey</a:t>
            </a:r>
            <a:r>
              <a:rPr lang="fr-CA" sz="1400" dirty="0"/>
              <a:t>(</a:t>
            </a:r>
            <a:r>
              <a:rPr lang="fr-CA" sz="1400" dirty="0" err="1"/>
              <a:t>Encoding.ASCII</a:t>
            </a:r>
            <a:endParaRPr lang="fr-CA" sz="1400" dirty="0"/>
          </a:p>
          <a:p>
            <a:pPr marL="109728" indent="0">
              <a:buNone/>
            </a:pPr>
            <a:r>
              <a:rPr lang="fr-CA" sz="1400" dirty="0"/>
              <a:t>                            .</a:t>
            </a:r>
            <a:r>
              <a:rPr lang="fr-CA" sz="1400" dirty="0" err="1"/>
              <a:t>GetBytes</a:t>
            </a:r>
            <a:r>
              <a:rPr lang="fr-CA" sz="1400" dirty="0"/>
              <a:t>(</a:t>
            </a:r>
            <a:r>
              <a:rPr lang="fr-CA" sz="1400" dirty="0" err="1"/>
              <a:t>Configuration.GetSection</a:t>
            </a:r>
            <a:r>
              <a:rPr lang="fr-CA" sz="1400" dirty="0"/>
              <a:t>("</a:t>
            </a:r>
            <a:r>
              <a:rPr lang="fr-CA" sz="1400" dirty="0" err="1"/>
              <a:t>AppSettings:Token</a:t>
            </a:r>
            <a:r>
              <a:rPr lang="fr-CA" sz="1400" dirty="0"/>
              <a:t>").Value)),</a:t>
            </a:r>
          </a:p>
          <a:p>
            <a:pPr marL="109728" indent="0">
              <a:buNone/>
            </a:pPr>
            <a:r>
              <a:rPr lang="fr-CA" sz="1400" dirty="0"/>
              <a:t>                        </a:t>
            </a:r>
            <a:r>
              <a:rPr lang="fr-CA" sz="1400" dirty="0" err="1"/>
              <a:t>ValidateIssuer</a:t>
            </a:r>
            <a:r>
              <a:rPr lang="fr-CA" sz="1400" dirty="0"/>
              <a:t> = false,</a:t>
            </a:r>
          </a:p>
          <a:p>
            <a:pPr marL="109728" indent="0">
              <a:buNone/>
            </a:pPr>
            <a:r>
              <a:rPr lang="fr-CA" sz="1400" dirty="0"/>
              <a:t>                        </a:t>
            </a:r>
            <a:r>
              <a:rPr lang="fr-CA" sz="1400" dirty="0" err="1"/>
              <a:t>ValidateAudience</a:t>
            </a:r>
            <a:r>
              <a:rPr lang="fr-CA" sz="1400" dirty="0"/>
              <a:t> = false</a:t>
            </a:r>
          </a:p>
          <a:p>
            <a:pPr marL="109728" indent="0">
              <a:buNone/>
            </a:pPr>
            <a:r>
              <a:rPr lang="fr-CA" sz="1400" dirty="0"/>
              <a:t>                    }; }); }</a:t>
            </a:r>
          </a:p>
        </p:txBody>
      </p:sp>
      <p:sp>
        <p:nvSpPr>
          <p:cNvPr id="5" name="Titre 4">
            <a:extLst>
              <a:ext uri="{FF2B5EF4-FFF2-40B4-BE49-F238E27FC236}">
                <a16:creationId xmlns:a16="http://schemas.microsoft.com/office/drawing/2014/main" id="{2DE69EAF-3FD0-6D65-9D25-324E6E325114}"/>
              </a:ext>
            </a:extLst>
          </p:cNvPr>
          <p:cNvSpPr>
            <a:spLocks noGrp="1"/>
          </p:cNvSpPr>
          <p:nvPr>
            <p:ph type="title"/>
            <p:custDataLst>
              <p:tags r:id="rId2"/>
            </p:custDataLst>
          </p:nvPr>
        </p:nvSpPr>
        <p:spPr/>
        <p:txBody>
          <a:bodyPr/>
          <a:lstStyle/>
          <a:p>
            <a:r>
              <a:rPr lang="fr-CA" dirty="0"/>
              <a:t>La méthode </a:t>
            </a:r>
            <a:r>
              <a:rPr lang="fr-CA" dirty="0" err="1"/>
              <a:t>ConfigureServices</a:t>
            </a:r>
            <a:endParaRPr lang="fr-CA" dirty="0"/>
          </a:p>
        </p:txBody>
      </p:sp>
      <p:sp>
        <p:nvSpPr>
          <p:cNvPr id="2" name="Espace réservé du numéro de diapositive 4">
            <a:extLst>
              <a:ext uri="{FF2B5EF4-FFF2-40B4-BE49-F238E27FC236}">
                <a16:creationId xmlns:a16="http://schemas.microsoft.com/office/drawing/2014/main" id="{C0707AEE-D366-47BD-FF4E-42E8F97D0F4C}"/>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139</a:t>
            </a:fld>
            <a:endParaRPr lang="en-US" altLang="en-US" dirty="0"/>
          </a:p>
        </p:txBody>
      </p:sp>
    </p:spTree>
    <p:extLst>
      <p:ext uri="{BB962C8B-B14F-4D97-AF65-F5344CB8AC3E}">
        <p14:creationId xmlns:p14="http://schemas.microsoft.com/office/powerpoint/2010/main" val="213332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err="1"/>
              <a:t>EfRepository</a:t>
            </a:r>
            <a:endParaRPr lang="fr-CA" dirty="0"/>
          </a:p>
        </p:txBody>
      </p:sp>
      <p:sp>
        <p:nvSpPr>
          <p:cNvPr id="3" name="Espace réservé du contenu 2"/>
          <p:cNvSpPr>
            <a:spLocks noGrp="1"/>
          </p:cNvSpPr>
          <p:nvPr>
            <p:ph idx="1"/>
            <p:custDataLst>
              <p:tags r:id="rId2"/>
            </p:custDataLst>
          </p:nvPr>
        </p:nvSpPr>
        <p:spPr/>
        <p:txBody>
          <a:bodyPr>
            <a:normAutofit/>
          </a:bodyPr>
          <a:lstStyle/>
          <a:p>
            <a:r>
              <a:rPr lang="fr-CA" sz="2400" dirty="0"/>
              <a:t>Ajouter un constructeur et un attribut pour conserver le contexte à utiliser lors des appels:</a:t>
            </a:r>
          </a:p>
          <a:p>
            <a:endParaRPr lang="en-US" sz="2400" dirty="0"/>
          </a:p>
          <a:p>
            <a:pPr marL="402336" lvl="1" indent="0">
              <a:buNone/>
            </a:pPr>
            <a:r>
              <a:rPr lang="en-CA" sz="1800" dirty="0"/>
              <a:t>protected </a:t>
            </a:r>
            <a:r>
              <a:rPr lang="en-CA" sz="1800" dirty="0" err="1"/>
              <a:t>readonly</a:t>
            </a:r>
            <a:r>
              <a:rPr lang="en-CA" sz="1800" dirty="0"/>
              <a:t> </a:t>
            </a:r>
            <a:r>
              <a:rPr lang="en-CA" sz="1800" dirty="0" err="1"/>
              <a:t>EAISolutionFrontEndContext</a:t>
            </a:r>
            <a:r>
              <a:rPr lang="en-CA" sz="1800" dirty="0"/>
              <a:t> _</a:t>
            </a:r>
            <a:r>
              <a:rPr lang="en-CA" sz="1800" dirty="0" err="1"/>
              <a:t>EAISolutionFrontEndContext</a:t>
            </a:r>
            <a:r>
              <a:rPr lang="en-CA" sz="1800" dirty="0"/>
              <a:t>;</a:t>
            </a:r>
          </a:p>
          <a:p>
            <a:pPr marL="402336" lvl="1" indent="0">
              <a:buNone/>
            </a:pPr>
            <a:endParaRPr lang="en-CA" sz="1800" dirty="0"/>
          </a:p>
          <a:p>
            <a:pPr marL="402336" lvl="1" indent="0">
              <a:buNone/>
            </a:pPr>
            <a:r>
              <a:rPr lang="en-CA" sz="1800" dirty="0"/>
              <a:t>public </a:t>
            </a:r>
            <a:r>
              <a:rPr lang="en-CA" sz="1800" dirty="0" err="1"/>
              <a:t>EfRepository</a:t>
            </a:r>
            <a:r>
              <a:rPr lang="en-CA" sz="1800" dirty="0"/>
              <a:t>(</a:t>
            </a:r>
            <a:r>
              <a:rPr lang="en-CA" sz="1800" dirty="0" err="1"/>
              <a:t>EAISolutionFrontEndContext</a:t>
            </a:r>
            <a:r>
              <a:rPr lang="en-CA" sz="1800" dirty="0"/>
              <a:t> </a:t>
            </a:r>
            <a:r>
              <a:rPr lang="en-CA" sz="1800" dirty="0" err="1"/>
              <a:t>eAISolutionFrontEndContext</a:t>
            </a:r>
            <a:r>
              <a:rPr lang="en-CA" sz="1800" dirty="0"/>
              <a:t>)</a:t>
            </a:r>
          </a:p>
          <a:p>
            <a:pPr marL="402336" lvl="1" indent="0">
              <a:buNone/>
            </a:pPr>
            <a:r>
              <a:rPr lang="en-CA" sz="1800" dirty="0"/>
              <a:t>{</a:t>
            </a:r>
          </a:p>
          <a:p>
            <a:pPr marL="402336" lvl="1" indent="0">
              <a:buNone/>
            </a:pPr>
            <a:r>
              <a:rPr lang="en-CA" sz="1800" dirty="0"/>
              <a:t>            _</a:t>
            </a:r>
            <a:r>
              <a:rPr lang="en-CA" sz="1800" dirty="0" err="1"/>
              <a:t>EAISolutionFrontEndContext</a:t>
            </a:r>
            <a:r>
              <a:rPr lang="en-CA" sz="1800" dirty="0"/>
              <a:t> = </a:t>
            </a:r>
            <a:r>
              <a:rPr lang="en-CA" sz="1800" dirty="0" err="1"/>
              <a:t>eAISolutionFrontEndContext</a:t>
            </a:r>
            <a:r>
              <a:rPr lang="en-CA" sz="1800" dirty="0"/>
              <a:t>;</a:t>
            </a:r>
          </a:p>
          <a:p>
            <a:pPr marL="402336" lvl="1" indent="0">
              <a:buNone/>
            </a:pPr>
            <a:r>
              <a:rPr lang="en-CA" sz="1800" dirty="0"/>
              <a:t> }</a:t>
            </a:r>
          </a:p>
          <a:p>
            <a:endParaRPr lang="fr-CA" dirty="0"/>
          </a:p>
        </p:txBody>
      </p:sp>
      <p:sp>
        <p:nvSpPr>
          <p:cNvPr id="4" name="Espace réservé du numéro de diapositive 4">
            <a:extLst>
              <a:ext uri="{FF2B5EF4-FFF2-40B4-BE49-F238E27FC236}">
                <a16:creationId xmlns:a16="http://schemas.microsoft.com/office/drawing/2014/main" id="{6F67BA5A-08A2-A022-D9A7-45D84F595752}"/>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14</a:t>
            </a:fld>
            <a:endParaRPr lang="en-US" altLang="en-US" dirty="0"/>
          </a:p>
        </p:txBody>
      </p:sp>
    </p:spTree>
    <p:extLst>
      <p:ext uri="{BB962C8B-B14F-4D97-AF65-F5344CB8AC3E}">
        <p14:creationId xmlns:p14="http://schemas.microsoft.com/office/powerpoint/2010/main" val="229653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315157" y="370643"/>
            <a:ext cx="8229600" cy="1066800"/>
          </a:xfrm>
        </p:spPr>
        <p:txBody>
          <a:bodyPr/>
          <a:lstStyle/>
          <a:p>
            <a:r>
              <a:rPr lang="fr-CA" dirty="0"/>
              <a:t>La méthode Configure</a:t>
            </a:r>
          </a:p>
        </p:txBody>
      </p:sp>
      <p:sp>
        <p:nvSpPr>
          <p:cNvPr id="3" name="Espace réservé du contenu 2"/>
          <p:cNvSpPr>
            <a:spLocks noGrp="1"/>
          </p:cNvSpPr>
          <p:nvPr>
            <p:ph idx="1"/>
            <p:custDataLst>
              <p:tags r:id="rId2"/>
            </p:custDataLst>
          </p:nvPr>
        </p:nvSpPr>
        <p:spPr>
          <a:xfrm>
            <a:off x="530440" y="1625767"/>
            <a:ext cx="8338352" cy="3999478"/>
          </a:xfrm>
        </p:spPr>
        <p:txBody>
          <a:bodyPr>
            <a:normAutofit/>
          </a:bodyPr>
          <a:lstStyle/>
          <a:p>
            <a:r>
              <a:rPr lang="fr-CA" sz="2400" dirty="0"/>
              <a:t>La méthode </a:t>
            </a:r>
            <a:r>
              <a:rPr lang="fr-CA" sz="2400" i="1" dirty="0"/>
              <a:t>Configure</a:t>
            </a:r>
            <a:r>
              <a:rPr lang="fr-CA" sz="2400" dirty="0"/>
              <a:t> est un endroit où vous pouvez configurer le pipeline de demande d’application pour votre application à l’aide de l'instance </a:t>
            </a:r>
            <a:r>
              <a:rPr lang="fr-CA" sz="2400" dirty="0" err="1"/>
              <a:t>IApplicationBuilder</a:t>
            </a:r>
            <a:r>
              <a:rPr lang="fr-CA" sz="2400" dirty="0"/>
              <a:t> fournie par le conteneur </a:t>
            </a:r>
            <a:r>
              <a:rPr lang="fr-CA" sz="2400" dirty="0" err="1"/>
              <a:t>IoC</a:t>
            </a:r>
            <a:r>
              <a:rPr lang="fr-CA" sz="2400" dirty="0"/>
              <a:t> intégré</a:t>
            </a:r>
          </a:p>
          <a:p>
            <a:r>
              <a:rPr lang="fr-CA" sz="2400" dirty="0"/>
              <a:t>ASP.NET </a:t>
            </a:r>
            <a:r>
              <a:rPr lang="fr-CA" sz="2400" dirty="0" err="1"/>
              <a:t>Core</a:t>
            </a:r>
            <a:r>
              <a:rPr lang="fr-CA" sz="2400" dirty="0"/>
              <a:t> a introduit les composants middleware pour définir un pipeline de requêtes, qui sera exécuté à chaque requête</a:t>
            </a:r>
          </a:p>
          <a:p>
            <a:r>
              <a:rPr lang="fr-CA" sz="2400" dirty="0"/>
              <a:t>Vous n’incluez que les composants middleware requis par votre application et augmentez ainsi les performances de votre application</a:t>
            </a:r>
          </a:p>
        </p:txBody>
      </p:sp>
      <p:sp>
        <p:nvSpPr>
          <p:cNvPr id="4" name="Espace réservé du numéro de diapositive 4">
            <a:extLst>
              <a:ext uri="{FF2B5EF4-FFF2-40B4-BE49-F238E27FC236}">
                <a16:creationId xmlns:a16="http://schemas.microsoft.com/office/drawing/2014/main" id="{0346A485-F741-012E-3763-76A8542FCEBA}"/>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140</a:t>
            </a:fld>
            <a:endParaRPr lang="en-US" altLang="en-US" dirty="0"/>
          </a:p>
        </p:txBody>
      </p:sp>
    </p:spTree>
    <p:extLst>
      <p:ext uri="{BB962C8B-B14F-4D97-AF65-F5344CB8AC3E}">
        <p14:creationId xmlns:p14="http://schemas.microsoft.com/office/powerpoint/2010/main" val="71500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315157" y="370643"/>
            <a:ext cx="8229600" cy="1066800"/>
          </a:xfrm>
        </p:spPr>
        <p:txBody>
          <a:bodyPr>
            <a:normAutofit fontScale="90000"/>
          </a:bodyPr>
          <a:lstStyle/>
          <a:p>
            <a:r>
              <a:rPr lang="fr-CA" dirty="0"/>
              <a:t>Pipeline de composantes Middleware</a:t>
            </a:r>
          </a:p>
        </p:txBody>
      </p:sp>
      <p:pic>
        <p:nvPicPr>
          <p:cNvPr id="7" name="Image 6">
            <a:extLst>
              <a:ext uri="{FF2B5EF4-FFF2-40B4-BE49-F238E27FC236}">
                <a16:creationId xmlns:a16="http://schemas.microsoft.com/office/drawing/2014/main" id="{63682339-310A-4088-B4B9-25A8F706D448}"/>
              </a:ext>
            </a:extLst>
          </p:cNvPr>
          <p:cNvPicPr>
            <a:picLocks noChangeAspect="1"/>
          </p:cNvPicPr>
          <p:nvPr>
            <p:custDataLst>
              <p:tags r:id="rId2"/>
            </p:custDataLst>
          </p:nvPr>
        </p:nvPicPr>
        <p:blipFill>
          <a:blip r:embed="rId5"/>
          <a:stretch>
            <a:fillRect/>
          </a:stretch>
        </p:blipFill>
        <p:spPr>
          <a:xfrm>
            <a:off x="714664" y="1433801"/>
            <a:ext cx="7086600" cy="4581525"/>
          </a:xfrm>
          <a:prstGeom prst="rect">
            <a:avLst/>
          </a:prstGeom>
        </p:spPr>
      </p:pic>
      <p:sp>
        <p:nvSpPr>
          <p:cNvPr id="3" name="Espace réservé du numéro de diapositive 4">
            <a:extLst>
              <a:ext uri="{FF2B5EF4-FFF2-40B4-BE49-F238E27FC236}">
                <a16:creationId xmlns:a16="http://schemas.microsoft.com/office/drawing/2014/main" id="{6BBF16EB-0942-B268-FE79-97DF16D1D6A5}"/>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141</a:t>
            </a:fld>
            <a:endParaRPr lang="en-US" altLang="en-US" dirty="0"/>
          </a:p>
        </p:txBody>
      </p:sp>
    </p:spTree>
    <p:extLst>
      <p:ext uri="{BB962C8B-B14F-4D97-AF65-F5344CB8AC3E}">
        <p14:creationId xmlns:p14="http://schemas.microsoft.com/office/powerpoint/2010/main" val="209751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296685" y="250570"/>
            <a:ext cx="8229600" cy="1066800"/>
          </a:xfrm>
        </p:spPr>
        <p:txBody>
          <a:bodyPr/>
          <a:lstStyle/>
          <a:p>
            <a:r>
              <a:rPr lang="fr-CA" dirty="0"/>
              <a:t>La méthode Configure</a:t>
            </a:r>
          </a:p>
        </p:txBody>
      </p:sp>
      <p:sp>
        <p:nvSpPr>
          <p:cNvPr id="3" name="Espace réservé du contenu 2"/>
          <p:cNvSpPr>
            <a:spLocks noGrp="1"/>
          </p:cNvSpPr>
          <p:nvPr>
            <p:ph idx="1"/>
            <p:custDataLst>
              <p:tags r:id="rId2"/>
            </p:custDataLst>
          </p:nvPr>
        </p:nvSpPr>
        <p:spPr>
          <a:xfrm>
            <a:off x="456549" y="1362529"/>
            <a:ext cx="8338352" cy="5495471"/>
          </a:xfrm>
        </p:spPr>
        <p:txBody>
          <a:bodyPr>
            <a:normAutofit fontScale="70000" lnSpcReduction="20000"/>
          </a:bodyPr>
          <a:lstStyle/>
          <a:p>
            <a:pPr marL="109728" indent="0">
              <a:buNone/>
            </a:pPr>
            <a:r>
              <a:rPr lang="fr-CA" sz="2400" dirty="0"/>
              <a:t>public </a:t>
            </a:r>
            <a:r>
              <a:rPr lang="fr-CA" sz="2400" dirty="0" err="1"/>
              <a:t>void</a:t>
            </a:r>
            <a:r>
              <a:rPr lang="fr-CA" sz="2400" dirty="0"/>
              <a:t> Configure(</a:t>
            </a:r>
            <a:r>
              <a:rPr lang="fr-CA" sz="2400" dirty="0" err="1"/>
              <a:t>IApplicationBuilder</a:t>
            </a:r>
            <a:r>
              <a:rPr lang="fr-CA" sz="2400" dirty="0"/>
              <a:t> app, </a:t>
            </a:r>
            <a:r>
              <a:rPr lang="fr-CA" sz="2400" dirty="0" err="1"/>
              <a:t>IWebHostEnvironment</a:t>
            </a:r>
            <a:r>
              <a:rPr lang="fr-CA" sz="2400" dirty="0"/>
              <a:t> </a:t>
            </a:r>
            <a:r>
              <a:rPr lang="fr-CA" sz="2400" dirty="0" err="1"/>
              <a:t>env</a:t>
            </a:r>
            <a:r>
              <a:rPr lang="fr-CA" sz="2400" dirty="0"/>
              <a:t>)</a:t>
            </a:r>
          </a:p>
          <a:p>
            <a:pPr marL="109728" indent="0">
              <a:buNone/>
            </a:pPr>
            <a:r>
              <a:rPr lang="fr-CA" sz="2400" dirty="0"/>
              <a:t>        {</a:t>
            </a:r>
          </a:p>
          <a:p>
            <a:pPr marL="109728" indent="0">
              <a:buNone/>
            </a:pPr>
            <a:r>
              <a:rPr lang="fr-CA" sz="2400" dirty="0"/>
              <a:t>            if (</a:t>
            </a:r>
            <a:r>
              <a:rPr lang="fr-CA" sz="2400" dirty="0" err="1"/>
              <a:t>env.IsDevelopment</a:t>
            </a:r>
            <a:r>
              <a:rPr lang="fr-CA" sz="2400" dirty="0"/>
              <a:t>())</a:t>
            </a:r>
          </a:p>
          <a:p>
            <a:pPr marL="109728" indent="0">
              <a:buNone/>
            </a:pPr>
            <a:r>
              <a:rPr lang="fr-CA" sz="2400" dirty="0"/>
              <a:t>            {</a:t>
            </a:r>
          </a:p>
          <a:p>
            <a:pPr marL="109728" indent="0">
              <a:buNone/>
            </a:pPr>
            <a:r>
              <a:rPr lang="fr-CA" sz="2400" dirty="0"/>
              <a:t>                </a:t>
            </a:r>
            <a:r>
              <a:rPr lang="fr-CA" sz="2400" dirty="0" err="1"/>
              <a:t>app.UseDeveloperExceptionPage</a:t>
            </a:r>
            <a:r>
              <a:rPr lang="fr-CA" sz="2400" dirty="0"/>
              <a:t>();</a:t>
            </a:r>
          </a:p>
          <a:p>
            <a:pPr marL="109728" indent="0">
              <a:buNone/>
            </a:pPr>
            <a:r>
              <a:rPr lang="fr-CA" sz="2400" dirty="0"/>
              <a:t>            }</a:t>
            </a:r>
          </a:p>
          <a:p>
            <a:pPr marL="109728" indent="0">
              <a:buNone/>
            </a:pPr>
            <a:r>
              <a:rPr lang="fr-CA" sz="2400" dirty="0"/>
              <a:t>            </a:t>
            </a:r>
            <a:r>
              <a:rPr lang="fr-CA" sz="2400" dirty="0" err="1"/>
              <a:t>app.UseHttpsRedirection</a:t>
            </a:r>
            <a:r>
              <a:rPr lang="fr-CA" sz="2400" dirty="0"/>
              <a:t>();</a:t>
            </a:r>
          </a:p>
          <a:p>
            <a:pPr marL="109728" indent="0">
              <a:buNone/>
            </a:pPr>
            <a:r>
              <a:rPr lang="fr-CA" sz="2400" dirty="0"/>
              <a:t>            </a:t>
            </a:r>
            <a:r>
              <a:rPr lang="fr-CA" sz="2400" dirty="0" err="1"/>
              <a:t>app.UseRouting</a:t>
            </a:r>
            <a:r>
              <a:rPr lang="fr-CA" sz="2400" dirty="0"/>
              <a:t>();</a:t>
            </a:r>
          </a:p>
          <a:p>
            <a:pPr marL="109728" indent="0">
              <a:buNone/>
            </a:pPr>
            <a:r>
              <a:rPr lang="fr-CA" sz="2400" dirty="0"/>
              <a:t>            </a:t>
            </a:r>
            <a:r>
              <a:rPr lang="fr-CA" sz="2400" dirty="0" err="1"/>
              <a:t>app.UseAuthentication</a:t>
            </a:r>
            <a:r>
              <a:rPr lang="fr-CA" sz="2400" dirty="0"/>
              <a:t>();</a:t>
            </a:r>
          </a:p>
          <a:p>
            <a:pPr marL="109728" indent="0">
              <a:buNone/>
            </a:pPr>
            <a:r>
              <a:rPr lang="fr-CA" sz="2400" dirty="0"/>
              <a:t>            </a:t>
            </a:r>
            <a:r>
              <a:rPr lang="fr-CA" sz="2400" dirty="0" err="1"/>
              <a:t>app.UseAuthorization</a:t>
            </a:r>
            <a:r>
              <a:rPr lang="fr-CA" sz="2400" dirty="0"/>
              <a:t>();</a:t>
            </a:r>
          </a:p>
          <a:p>
            <a:pPr marL="109728" indent="0">
              <a:buNone/>
            </a:pPr>
            <a:r>
              <a:rPr lang="fr-CA" sz="2400" dirty="0"/>
              <a:t>            </a:t>
            </a:r>
            <a:r>
              <a:rPr lang="fr-CA" sz="2400" dirty="0" err="1"/>
              <a:t>app.UseCors</a:t>
            </a:r>
            <a:r>
              <a:rPr lang="fr-CA" sz="2400" dirty="0"/>
              <a:t>(x =&gt; </a:t>
            </a:r>
            <a:r>
              <a:rPr lang="fr-CA" sz="2400" dirty="0" err="1"/>
              <a:t>x.AllowAnyOrigin</a:t>
            </a:r>
            <a:r>
              <a:rPr lang="fr-CA" sz="2400" dirty="0"/>
              <a:t>().</a:t>
            </a:r>
            <a:r>
              <a:rPr lang="fr-CA" sz="2400" dirty="0" err="1"/>
              <a:t>AllowAnyMethod</a:t>
            </a:r>
            <a:r>
              <a:rPr lang="fr-CA" sz="2400" dirty="0"/>
              <a:t>().</a:t>
            </a:r>
            <a:r>
              <a:rPr lang="fr-CA" sz="2400" dirty="0" err="1"/>
              <a:t>AllowAnyHeader</a:t>
            </a:r>
            <a:r>
              <a:rPr lang="fr-CA" sz="2400" dirty="0"/>
              <a:t>());</a:t>
            </a:r>
          </a:p>
          <a:p>
            <a:pPr marL="109728" indent="0">
              <a:buNone/>
            </a:pPr>
            <a:r>
              <a:rPr lang="fr-CA" sz="2400" dirty="0"/>
              <a:t>            </a:t>
            </a:r>
            <a:r>
              <a:rPr lang="fr-CA" sz="2400" dirty="0" err="1"/>
              <a:t>app.UseDefaultFiles</a:t>
            </a:r>
            <a:r>
              <a:rPr lang="fr-CA" sz="2400" dirty="0"/>
              <a:t>();</a:t>
            </a:r>
          </a:p>
          <a:p>
            <a:pPr marL="109728" indent="0">
              <a:buNone/>
            </a:pPr>
            <a:r>
              <a:rPr lang="fr-CA" sz="2400" dirty="0"/>
              <a:t>            </a:t>
            </a:r>
            <a:r>
              <a:rPr lang="fr-CA" sz="2400" dirty="0" err="1"/>
              <a:t>app.UseStaticFiles</a:t>
            </a:r>
            <a:r>
              <a:rPr lang="fr-CA" sz="2400" dirty="0"/>
              <a:t>();</a:t>
            </a:r>
          </a:p>
          <a:p>
            <a:pPr marL="109728" indent="0">
              <a:buNone/>
            </a:pPr>
            <a:r>
              <a:rPr lang="fr-CA" sz="2400" dirty="0"/>
              <a:t>            </a:t>
            </a:r>
            <a:r>
              <a:rPr lang="fr-CA" sz="2400" dirty="0" err="1"/>
              <a:t>app.UseEndpoints</a:t>
            </a:r>
            <a:r>
              <a:rPr lang="fr-CA" sz="2400" dirty="0"/>
              <a:t>(</a:t>
            </a:r>
            <a:r>
              <a:rPr lang="fr-CA" sz="2400" dirty="0" err="1"/>
              <a:t>endpoints</a:t>
            </a:r>
            <a:r>
              <a:rPr lang="fr-CA" sz="2400" dirty="0"/>
              <a:t> =&gt;</a:t>
            </a:r>
          </a:p>
          <a:p>
            <a:pPr marL="109728" indent="0">
              <a:buNone/>
            </a:pPr>
            <a:r>
              <a:rPr lang="fr-CA" sz="2400" dirty="0"/>
              <a:t>            {</a:t>
            </a:r>
          </a:p>
          <a:p>
            <a:pPr marL="109728" indent="0">
              <a:buNone/>
            </a:pPr>
            <a:r>
              <a:rPr lang="fr-CA" sz="2400" dirty="0"/>
              <a:t>                </a:t>
            </a:r>
            <a:r>
              <a:rPr lang="fr-CA" sz="2400" dirty="0" err="1"/>
              <a:t>endpoints.MapControllers</a:t>
            </a:r>
            <a:r>
              <a:rPr lang="fr-CA" sz="2400" dirty="0"/>
              <a:t>();</a:t>
            </a:r>
          </a:p>
          <a:p>
            <a:pPr marL="109728" indent="0">
              <a:buNone/>
            </a:pPr>
            <a:r>
              <a:rPr lang="fr-CA" sz="2400" dirty="0"/>
              <a:t>            });</a:t>
            </a:r>
          </a:p>
          <a:p>
            <a:pPr marL="109728" indent="0">
              <a:buNone/>
            </a:pPr>
            <a:r>
              <a:rPr lang="fr-CA" sz="2400" dirty="0"/>
              <a:t>  }</a:t>
            </a:r>
          </a:p>
          <a:p>
            <a:r>
              <a:rPr lang="fr-CA" sz="2400" dirty="0"/>
              <a:t>Voir </a:t>
            </a:r>
            <a:r>
              <a:rPr lang="fr-CA" sz="2400" dirty="0">
                <a:hlinkClick r:id="rId5"/>
              </a:rPr>
              <a:t>https://docs.microsoft.com/en-us/aspnet/core/fundamentals/middleware/?view=aspnetcore-6.0</a:t>
            </a:r>
            <a:r>
              <a:rPr lang="fr-CA" sz="2400" dirty="0"/>
              <a:t> pour plus d’info sur ces composantes</a:t>
            </a:r>
          </a:p>
        </p:txBody>
      </p:sp>
      <p:sp>
        <p:nvSpPr>
          <p:cNvPr id="4" name="Espace réservé du numéro de diapositive 4">
            <a:extLst>
              <a:ext uri="{FF2B5EF4-FFF2-40B4-BE49-F238E27FC236}">
                <a16:creationId xmlns:a16="http://schemas.microsoft.com/office/drawing/2014/main" id="{D21EEE86-2C79-FF12-3C1A-5423E2E0F87E}"/>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142</a:t>
            </a:fld>
            <a:endParaRPr lang="en-US" altLang="en-US" dirty="0"/>
          </a:p>
        </p:txBody>
      </p:sp>
    </p:spTree>
    <p:extLst>
      <p:ext uri="{BB962C8B-B14F-4D97-AF65-F5344CB8AC3E}">
        <p14:creationId xmlns:p14="http://schemas.microsoft.com/office/powerpoint/2010/main" val="189114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err="1"/>
              <a:t>EfRepository</a:t>
            </a:r>
            <a:endParaRPr lang="fr-CA" dirty="0"/>
          </a:p>
        </p:txBody>
      </p:sp>
      <p:sp>
        <p:nvSpPr>
          <p:cNvPr id="3" name="Espace réservé du contenu 2"/>
          <p:cNvSpPr>
            <a:spLocks noGrp="1"/>
          </p:cNvSpPr>
          <p:nvPr>
            <p:ph idx="1"/>
            <p:custDataLst>
              <p:tags r:id="rId2"/>
            </p:custDataLst>
          </p:nvPr>
        </p:nvSpPr>
        <p:spPr/>
        <p:txBody>
          <a:bodyPr>
            <a:normAutofit/>
          </a:bodyPr>
          <a:lstStyle/>
          <a:p>
            <a:r>
              <a:rPr lang="fr-CA" sz="2400" dirty="0"/>
              <a:t>Implémenter toutes les méthodes de </a:t>
            </a:r>
            <a:r>
              <a:rPr lang="en-US" sz="2400" dirty="0" err="1"/>
              <a:t>IAsyncRepository</a:t>
            </a:r>
            <a:r>
              <a:rPr lang="en-US" sz="2400" dirty="0"/>
              <a:t> </a:t>
            </a:r>
            <a:r>
              <a:rPr lang="fr-CA" sz="2400" dirty="0"/>
              <a:t>en déléguant le travail au contexte</a:t>
            </a:r>
            <a:r>
              <a:rPr lang="en-US" sz="2400" dirty="0"/>
              <a:t>, </a:t>
            </a:r>
          </a:p>
          <a:p>
            <a:r>
              <a:rPr lang="en-US" sz="2400" dirty="0"/>
              <a:t>Les </a:t>
            </a:r>
            <a:r>
              <a:rPr lang="fr-CA" sz="2400" dirty="0"/>
              <a:t>méthodes</a:t>
            </a:r>
            <a:r>
              <a:rPr lang="en-US" sz="2400" dirty="0"/>
              <a:t> </a:t>
            </a:r>
            <a:r>
              <a:rPr lang="fr-CA" sz="2400" dirty="0" err="1"/>
              <a:t>GetByIdAsync</a:t>
            </a:r>
            <a:r>
              <a:rPr lang="fr-CA" sz="2400" dirty="0"/>
              <a:t> et </a:t>
            </a:r>
            <a:r>
              <a:rPr lang="fr-CA" sz="2400" dirty="0" err="1"/>
              <a:t>ListAllAsync</a:t>
            </a:r>
            <a:r>
              <a:rPr lang="fr-CA" sz="2400" dirty="0"/>
              <a:t> ont une correspondance simple:</a:t>
            </a:r>
          </a:p>
          <a:p>
            <a:pPr marL="109728" indent="0">
              <a:buNone/>
            </a:pPr>
            <a:r>
              <a:rPr lang="fr-CA" sz="2000" dirty="0"/>
              <a:t>    </a:t>
            </a:r>
            <a:r>
              <a:rPr lang="fr-CA" sz="1800" dirty="0"/>
              <a:t>public </a:t>
            </a:r>
            <a:r>
              <a:rPr lang="fr-CA" sz="1800" dirty="0" err="1"/>
              <a:t>async</a:t>
            </a:r>
            <a:r>
              <a:rPr lang="fr-CA" sz="1800" dirty="0"/>
              <a:t> </a:t>
            </a:r>
            <a:r>
              <a:rPr lang="fr-CA" sz="1800" dirty="0" err="1"/>
              <a:t>Task</a:t>
            </a:r>
            <a:r>
              <a:rPr lang="fr-CA" sz="1800" dirty="0"/>
              <a:t>&lt;T&gt; </a:t>
            </a:r>
            <a:r>
              <a:rPr lang="fr-CA" sz="1800" dirty="0" err="1"/>
              <a:t>GetByIdAsync</a:t>
            </a:r>
            <a:r>
              <a:rPr lang="fr-CA" sz="1800" dirty="0"/>
              <a:t>(</a:t>
            </a:r>
            <a:r>
              <a:rPr lang="fr-CA" sz="1800" dirty="0" err="1"/>
              <a:t>int</a:t>
            </a:r>
            <a:r>
              <a:rPr lang="fr-CA" sz="1800" dirty="0"/>
              <a:t> id)</a:t>
            </a:r>
          </a:p>
          <a:p>
            <a:pPr marL="109728" indent="0">
              <a:buNone/>
            </a:pPr>
            <a:r>
              <a:rPr lang="fr-CA" sz="1800" dirty="0"/>
              <a:t>    {</a:t>
            </a:r>
          </a:p>
          <a:p>
            <a:pPr marL="109728" indent="0">
              <a:buNone/>
            </a:pPr>
            <a:r>
              <a:rPr lang="fr-CA" sz="1800" dirty="0"/>
              <a:t>      	return </a:t>
            </a:r>
            <a:r>
              <a:rPr lang="fr-CA" sz="1800" dirty="0" err="1"/>
              <a:t>await</a:t>
            </a:r>
            <a:r>
              <a:rPr lang="fr-CA" sz="1800" dirty="0"/>
              <a:t> _</a:t>
            </a:r>
            <a:r>
              <a:rPr lang="fr-CA" sz="1800" dirty="0" err="1"/>
              <a:t>EAISolutionFrontEndContext.Set</a:t>
            </a:r>
            <a:r>
              <a:rPr lang="fr-CA" sz="1800" dirty="0"/>
              <a:t>&lt;T&gt;(). </a:t>
            </a:r>
            <a:r>
              <a:rPr lang="fr-CA" sz="1800" dirty="0" err="1"/>
              <a:t>FindAsync</a:t>
            </a:r>
            <a:r>
              <a:rPr lang="fr-CA" sz="1800" dirty="0"/>
              <a:t>(id);</a:t>
            </a:r>
          </a:p>
          <a:p>
            <a:pPr marL="109728" indent="0">
              <a:buNone/>
            </a:pPr>
            <a:r>
              <a:rPr lang="fr-CA" sz="1800" dirty="0"/>
              <a:t>    }</a:t>
            </a:r>
            <a:endParaRPr lang="en-US" sz="1800" dirty="0"/>
          </a:p>
          <a:p>
            <a:pPr marL="109728" indent="0">
              <a:buNone/>
            </a:pPr>
            <a:r>
              <a:rPr lang="fr-CA" sz="1800" dirty="0"/>
              <a:t>    public </a:t>
            </a:r>
            <a:r>
              <a:rPr lang="fr-CA" sz="1800" dirty="0" err="1"/>
              <a:t>async</a:t>
            </a:r>
            <a:r>
              <a:rPr lang="fr-CA" sz="1800" dirty="0"/>
              <a:t> </a:t>
            </a:r>
            <a:r>
              <a:rPr lang="fr-CA" sz="1800" dirty="0" err="1"/>
              <a:t>Task</a:t>
            </a:r>
            <a:r>
              <a:rPr lang="fr-CA" sz="1800" dirty="0"/>
              <a:t>&lt;</a:t>
            </a:r>
            <a:r>
              <a:rPr lang="fr-CA" sz="1800" dirty="0" err="1"/>
              <a:t>IReadOnlyList</a:t>
            </a:r>
            <a:r>
              <a:rPr lang="fr-CA" sz="1800" dirty="0"/>
              <a:t>&lt;T&gt;&gt; </a:t>
            </a:r>
            <a:r>
              <a:rPr lang="fr-CA" sz="1800" dirty="0" err="1"/>
              <a:t>ListAllAsync</a:t>
            </a:r>
            <a:r>
              <a:rPr lang="fr-CA" sz="1800" dirty="0"/>
              <a:t>()</a:t>
            </a:r>
          </a:p>
          <a:p>
            <a:pPr marL="109728" indent="0">
              <a:buNone/>
            </a:pPr>
            <a:r>
              <a:rPr lang="fr-CA" sz="1800" dirty="0"/>
              <a:t>    {</a:t>
            </a:r>
          </a:p>
          <a:p>
            <a:pPr marL="109728" indent="0">
              <a:buNone/>
            </a:pPr>
            <a:r>
              <a:rPr lang="fr-CA" sz="1800" dirty="0"/>
              <a:t>        	return </a:t>
            </a:r>
            <a:r>
              <a:rPr lang="fr-CA" sz="1800" dirty="0" err="1"/>
              <a:t>await</a:t>
            </a:r>
            <a:r>
              <a:rPr lang="fr-CA" sz="1800" dirty="0"/>
              <a:t> _</a:t>
            </a:r>
            <a:r>
              <a:rPr lang="fr-CA" sz="1800" dirty="0" err="1"/>
              <a:t>EAISolutionFrontEndContext.Set</a:t>
            </a:r>
            <a:r>
              <a:rPr lang="fr-CA" sz="1800" dirty="0"/>
              <a:t>&lt;T&gt;().</a:t>
            </a:r>
            <a:r>
              <a:rPr lang="fr-CA" sz="1800" dirty="0" err="1"/>
              <a:t>ToListAsync</a:t>
            </a:r>
            <a:r>
              <a:rPr lang="fr-CA" sz="1800" dirty="0"/>
              <a:t>();</a:t>
            </a:r>
          </a:p>
          <a:p>
            <a:pPr marL="109728" indent="0">
              <a:buNone/>
            </a:pPr>
            <a:r>
              <a:rPr lang="fr-CA" sz="1800" dirty="0"/>
              <a:t>    }</a:t>
            </a:r>
          </a:p>
        </p:txBody>
      </p:sp>
      <p:sp>
        <p:nvSpPr>
          <p:cNvPr id="4" name="Espace réservé du numéro de diapositive 4">
            <a:extLst>
              <a:ext uri="{FF2B5EF4-FFF2-40B4-BE49-F238E27FC236}">
                <a16:creationId xmlns:a16="http://schemas.microsoft.com/office/drawing/2014/main" id="{584E5D39-4380-EC28-45A5-BF0D46C15141}"/>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15</a:t>
            </a:fld>
            <a:endParaRPr lang="en-US" altLang="en-US" dirty="0"/>
          </a:p>
        </p:txBody>
      </p:sp>
    </p:spTree>
    <p:extLst>
      <p:ext uri="{BB962C8B-B14F-4D97-AF65-F5344CB8AC3E}">
        <p14:creationId xmlns:p14="http://schemas.microsoft.com/office/powerpoint/2010/main" val="8954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err="1"/>
              <a:t>EfRepository</a:t>
            </a:r>
            <a:endParaRPr lang="fr-CA" dirty="0"/>
          </a:p>
        </p:txBody>
      </p:sp>
      <p:sp>
        <p:nvSpPr>
          <p:cNvPr id="3" name="Espace réservé du contenu 2"/>
          <p:cNvSpPr>
            <a:spLocks noGrp="1"/>
          </p:cNvSpPr>
          <p:nvPr>
            <p:ph idx="1"/>
            <p:custDataLst>
              <p:tags r:id="rId2"/>
            </p:custDataLst>
          </p:nvPr>
        </p:nvSpPr>
        <p:spPr/>
        <p:txBody>
          <a:bodyPr>
            <a:normAutofit/>
          </a:bodyPr>
          <a:lstStyle/>
          <a:p>
            <a:r>
              <a:rPr lang="fr-CA" sz="2400" dirty="0"/>
              <a:t>Les 3 méthodes de modification ont une implémentation différente, car elles sauvegardent immédiatement le résultat</a:t>
            </a:r>
          </a:p>
          <a:p>
            <a:r>
              <a:rPr lang="fr-CA" sz="2400" dirty="0"/>
              <a:t>La méthode asynchrone dont on attend le résultat est donc </a:t>
            </a:r>
            <a:r>
              <a:rPr lang="fr-CA" sz="2400" dirty="0" err="1"/>
              <a:t>SaveChagesAsync</a:t>
            </a:r>
            <a:r>
              <a:rPr lang="fr-CA" sz="2400" dirty="0"/>
              <a:t>()</a:t>
            </a:r>
          </a:p>
          <a:p>
            <a:pPr marL="109728" indent="0">
              <a:buNone/>
            </a:pPr>
            <a:r>
              <a:rPr lang="fr-CA" sz="2200" dirty="0"/>
              <a:t>    </a:t>
            </a:r>
            <a:r>
              <a:rPr lang="fr-CA" sz="1800" dirty="0"/>
              <a:t>public </a:t>
            </a:r>
            <a:r>
              <a:rPr lang="fr-CA" sz="1800" dirty="0" err="1"/>
              <a:t>async</a:t>
            </a:r>
            <a:r>
              <a:rPr lang="fr-CA" sz="1800" dirty="0"/>
              <a:t> </a:t>
            </a:r>
            <a:r>
              <a:rPr lang="fr-CA" sz="1800" dirty="0" err="1"/>
              <a:t>Task</a:t>
            </a:r>
            <a:r>
              <a:rPr lang="fr-CA" sz="1800" dirty="0"/>
              <a:t>&lt;T&gt; </a:t>
            </a:r>
            <a:r>
              <a:rPr lang="fr-CA" sz="1800" dirty="0" err="1"/>
              <a:t>AddAsync</a:t>
            </a:r>
            <a:r>
              <a:rPr lang="fr-CA" sz="1800" dirty="0"/>
              <a:t>(T </a:t>
            </a:r>
            <a:r>
              <a:rPr lang="fr-CA" sz="1800" dirty="0" err="1"/>
              <a:t>entity</a:t>
            </a:r>
            <a:r>
              <a:rPr lang="fr-CA" sz="1800" dirty="0"/>
              <a:t>)</a:t>
            </a:r>
          </a:p>
          <a:p>
            <a:pPr marL="109728" indent="0">
              <a:buNone/>
            </a:pPr>
            <a:r>
              <a:rPr lang="fr-CA" sz="1800" dirty="0"/>
              <a:t>      {</a:t>
            </a:r>
          </a:p>
          <a:p>
            <a:pPr marL="109728" indent="0">
              <a:buNone/>
            </a:pPr>
            <a:r>
              <a:rPr lang="fr-CA" sz="1800" dirty="0"/>
              <a:t>      	</a:t>
            </a:r>
            <a:r>
              <a:rPr lang="fr-CA" sz="1800" dirty="0" err="1"/>
              <a:t>await</a:t>
            </a:r>
            <a:r>
              <a:rPr lang="fr-CA" sz="1800" dirty="0"/>
              <a:t> _</a:t>
            </a:r>
            <a:r>
              <a:rPr lang="fr-CA" sz="1800" dirty="0" err="1"/>
              <a:t>EAISolutionFrontEndContext.Set</a:t>
            </a:r>
            <a:r>
              <a:rPr lang="fr-CA" sz="1800" dirty="0"/>
              <a:t>&lt;T&gt;().</a:t>
            </a:r>
            <a:r>
              <a:rPr lang="fr-CA" sz="1800" dirty="0" err="1"/>
              <a:t>AddAsync</a:t>
            </a:r>
            <a:r>
              <a:rPr lang="fr-CA" sz="1800" dirty="0"/>
              <a:t>(</a:t>
            </a:r>
            <a:r>
              <a:rPr lang="fr-CA" sz="1800" dirty="0" err="1"/>
              <a:t>entity</a:t>
            </a:r>
            <a:r>
              <a:rPr lang="fr-CA" sz="1800" dirty="0"/>
              <a:t>);</a:t>
            </a:r>
          </a:p>
          <a:p>
            <a:pPr marL="109728" indent="0">
              <a:buNone/>
            </a:pPr>
            <a:r>
              <a:rPr lang="fr-CA" sz="1800" dirty="0"/>
              <a:t>      	</a:t>
            </a:r>
            <a:r>
              <a:rPr lang="fr-CA" sz="1800" dirty="0" err="1"/>
              <a:t>await</a:t>
            </a:r>
            <a:r>
              <a:rPr lang="fr-CA" sz="1800" dirty="0"/>
              <a:t> _</a:t>
            </a:r>
            <a:r>
              <a:rPr lang="fr-CA" sz="1800" dirty="0" err="1"/>
              <a:t>EAISolutionFrontEndContext.SaveChangesAsync</a:t>
            </a:r>
            <a:r>
              <a:rPr lang="fr-CA" sz="1800" dirty="0"/>
              <a:t>();</a:t>
            </a:r>
          </a:p>
          <a:p>
            <a:pPr marL="109728" indent="0">
              <a:buNone/>
            </a:pPr>
            <a:r>
              <a:rPr lang="fr-CA" sz="1800" dirty="0"/>
              <a:t>      	return </a:t>
            </a:r>
            <a:r>
              <a:rPr lang="fr-CA" sz="1800" dirty="0" err="1"/>
              <a:t>entity</a:t>
            </a:r>
            <a:r>
              <a:rPr lang="fr-CA" sz="1800" dirty="0"/>
              <a:t>;</a:t>
            </a:r>
          </a:p>
          <a:p>
            <a:pPr marL="109728" indent="0">
              <a:buNone/>
            </a:pPr>
            <a:r>
              <a:rPr lang="fr-CA" sz="1800" dirty="0"/>
              <a:t>      }</a:t>
            </a:r>
          </a:p>
          <a:p>
            <a:endParaRPr lang="fr-CA" dirty="0"/>
          </a:p>
        </p:txBody>
      </p:sp>
      <p:sp>
        <p:nvSpPr>
          <p:cNvPr id="4" name="Espace réservé du numéro de diapositive 4">
            <a:extLst>
              <a:ext uri="{FF2B5EF4-FFF2-40B4-BE49-F238E27FC236}">
                <a16:creationId xmlns:a16="http://schemas.microsoft.com/office/drawing/2014/main" id="{285CE0C0-471B-606E-4713-D0B759897037}"/>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16</a:t>
            </a:fld>
            <a:endParaRPr lang="en-US" altLang="en-US" dirty="0"/>
          </a:p>
        </p:txBody>
      </p:sp>
    </p:spTree>
    <p:extLst>
      <p:ext uri="{BB962C8B-B14F-4D97-AF65-F5344CB8AC3E}">
        <p14:creationId xmlns:p14="http://schemas.microsoft.com/office/powerpoint/2010/main" val="180419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err="1"/>
              <a:t>EfRepository</a:t>
            </a:r>
            <a:endParaRPr lang="fr-CA" dirty="0"/>
          </a:p>
        </p:txBody>
      </p:sp>
      <p:sp>
        <p:nvSpPr>
          <p:cNvPr id="3" name="Espace réservé du contenu 2"/>
          <p:cNvSpPr>
            <a:spLocks noGrp="1"/>
          </p:cNvSpPr>
          <p:nvPr>
            <p:ph idx="1"/>
            <p:custDataLst>
              <p:tags r:id="rId2"/>
            </p:custDataLst>
          </p:nvPr>
        </p:nvSpPr>
        <p:spPr/>
        <p:txBody>
          <a:bodyPr>
            <a:normAutofit/>
          </a:bodyPr>
          <a:lstStyle/>
          <a:p>
            <a:pPr marL="109728" indent="0">
              <a:buNone/>
            </a:pPr>
            <a:r>
              <a:rPr lang="fr-CA" sz="2000" dirty="0"/>
              <a:t>  </a:t>
            </a:r>
            <a:r>
              <a:rPr lang="fr-CA" sz="1800" dirty="0"/>
              <a:t>public </a:t>
            </a:r>
            <a:r>
              <a:rPr lang="fr-CA" sz="1800" dirty="0" err="1"/>
              <a:t>async</a:t>
            </a:r>
            <a:r>
              <a:rPr lang="fr-CA" sz="1800" dirty="0"/>
              <a:t> </a:t>
            </a:r>
            <a:r>
              <a:rPr lang="fr-CA" sz="1800" dirty="0" err="1"/>
              <a:t>Task</a:t>
            </a:r>
            <a:r>
              <a:rPr lang="fr-CA" sz="1800" dirty="0"/>
              <a:t> </a:t>
            </a:r>
            <a:r>
              <a:rPr lang="fr-CA" sz="1800" dirty="0" err="1"/>
              <a:t>UpdateAsync</a:t>
            </a:r>
            <a:r>
              <a:rPr lang="fr-CA" sz="1800" dirty="0"/>
              <a:t>(T </a:t>
            </a:r>
            <a:r>
              <a:rPr lang="fr-CA" sz="1800" dirty="0" err="1"/>
              <a:t>entity</a:t>
            </a:r>
            <a:r>
              <a:rPr lang="fr-CA" sz="1800" dirty="0"/>
              <a:t>)</a:t>
            </a:r>
          </a:p>
          <a:p>
            <a:pPr marL="109728" indent="0">
              <a:buNone/>
            </a:pPr>
            <a:r>
              <a:rPr lang="fr-CA" sz="1800" dirty="0"/>
              <a:t>  {</a:t>
            </a:r>
          </a:p>
          <a:p>
            <a:pPr marL="109728" indent="0">
              <a:buNone/>
            </a:pPr>
            <a:r>
              <a:rPr lang="fr-CA" sz="1800" dirty="0"/>
              <a:t>       _</a:t>
            </a:r>
            <a:r>
              <a:rPr lang="fr-CA" sz="1800" dirty="0" err="1"/>
              <a:t>EAISolutionFrontEndContext.Entry</a:t>
            </a:r>
            <a:r>
              <a:rPr lang="fr-CA" sz="1800" dirty="0"/>
              <a:t>(</a:t>
            </a:r>
            <a:r>
              <a:rPr lang="fr-CA" sz="1800" dirty="0" err="1"/>
              <a:t>entity</a:t>
            </a:r>
            <a:r>
              <a:rPr lang="fr-CA" sz="1800" dirty="0"/>
              <a:t>).State = </a:t>
            </a:r>
            <a:r>
              <a:rPr lang="fr-CA" sz="1800" dirty="0" err="1"/>
              <a:t>EntityState.Modified</a:t>
            </a:r>
            <a:r>
              <a:rPr lang="fr-CA" sz="1800" dirty="0"/>
              <a:t>;</a:t>
            </a:r>
          </a:p>
          <a:p>
            <a:pPr marL="109728" indent="0">
              <a:buNone/>
            </a:pPr>
            <a:r>
              <a:rPr lang="fr-CA" sz="1800" dirty="0"/>
              <a:t>        </a:t>
            </a:r>
            <a:r>
              <a:rPr lang="fr-CA" sz="1800" dirty="0" err="1"/>
              <a:t>await</a:t>
            </a:r>
            <a:r>
              <a:rPr lang="fr-CA" sz="1800" dirty="0"/>
              <a:t> _</a:t>
            </a:r>
            <a:r>
              <a:rPr lang="fr-CA" sz="1800" dirty="0" err="1"/>
              <a:t>EAISolutionFrontEndContext.SaveChangesAsync</a:t>
            </a:r>
            <a:r>
              <a:rPr lang="fr-CA" sz="1800" dirty="0"/>
              <a:t>();</a:t>
            </a:r>
          </a:p>
          <a:p>
            <a:pPr marL="109728" indent="0">
              <a:buNone/>
            </a:pPr>
            <a:r>
              <a:rPr lang="fr-CA" sz="1800" dirty="0"/>
              <a:t>        }</a:t>
            </a:r>
          </a:p>
          <a:p>
            <a:pPr marL="109728" indent="0">
              <a:buNone/>
            </a:pPr>
            <a:r>
              <a:rPr lang="fr-CA" sz="1800" dirty="0"/>
              <a:t>    public </a:t>
            </a:r>
            <a:r>
              <a:rPr lang="fr-CA" sz="1800" dirty="0" err="1"/>
              <a:t>async</a:t>
            </a:r>
            <a:r>
              <a:rPr lang="fr-CA" sz="1800" dirty="0"/>
              <a:t> </a:t>
            </a:r>
            <a:r>
              <a:rPr lang="fr-CA" sz="1800" dirty="0" err="1"/>
              <a:t>Task</a:t>
            </a:r>
            <a:r>
              <a:rPr lang="fr-CA" sz="1800" dirty="0"/>
              <a:t> </a:t>
            </a:r>
            <a:r>
              <a:rPr lang="fr-CA" sz="1800" dirty="0" err="1"/>
              <a:t>DeleteAsync</a:t>
            </a:r>
            <a:r>
              <a:rPr lang="fr-CA" sz="1800" dirty="0"/>
              <a:t>(T </a:t>
            </a:r>
            <a:r>
              <a:rPr lang="fr-CA" sz="1800" dirty="0" err="1"/>
              <a:t>entity</a:t>
            </a:r>
            <a:r>
              <a:rPr lang="fr-CA" sz="1800" dirty="0"/>
              <a:t>)</a:t>
            </a:r>
          </a:p>
          <a:p>
            <a:pPr marL="109728" indent="0">
              <a:buNone/>
            </a:pPr>
            <a:r>
              <a:rPr lang="fr-CA" sz="1800" dirty="0"/>
              <a:t>     {</a:t>
            </a:r>
          </a:p>
          <a:p>
            <a:pPr marL="109728" indent="0">
              <a:buNone/>
            </a:pPr>
            <a:r>
              <a:rPr lang="fr-CA" sz="1800" dirty="0"/>
              <a:t>       _</a:t>
            </a:r>
            <a:r>
              <a:rPr lang="fr-CA" sz="1800" dirty="0" err="1"/>
              <a:t>EAISolutionFrontEndContext.Set</a:t>
            </a:r>
            <a:r>
              <a:rPr lang="fr-CA" sz="1800" dirty="0"/>
              <a:t>&lt;T&gt;().</a:t>
            </a:r>
            <a:r>
              <a:rPr lang="fr-CA" sz="1800" dirty="0" err="1"/>
              <a:t>Remove</a:t>
            </a:r>
            <a:r>
              <a:rPr lang="fr-CA" sz="1800" dirty="0"/>
              <a:t>(</a:t>
            </a:r>
            <a:r>
              <a:rPr lang="fr-CA" sz="1800" dirty="0" err="1"/>
              <a:t>entity</a:t>
            </a:r>
            <a:r>
              <a:rPr lang="fr-CA" sz="1800" dirty="0"/>
              <a:t>);</a:t>
            </a:r>
          </a:p>
          <a:p>
            <a:pPr marL="109728" indent="0">
              <a:buNone/>
            </a:pPr>
            <a:r>
              <a:rPr lang="fr-CA" sz="1800" dirty="0"/>
              <a:t>        </a:t>
            </a:r>
            <a:r>
              <a:rPr lang="fr-CA" sz="1800" dirty="0" err="1"/>
              <a:t>await</a:t>
            </a:r>
            <a:r>
              <a:rPr lang="fr-CA" sz="1800" dirty="0"/>
              <a:t> _</a:t>
            </a:r>
            <a:r>
              <a:rPr lang="fr-CA" sz="1800" dirty="0" err="1"/>
              <a:t>EAISolutionFrontEndContext.SaveChangesAsync</a:t>
            </a:r>
            <a:r>
              <a:rPr lang="fr-CA" sz="1800" dirty="0"/>
              <a:t>();</a:t>
            </a:r>
          </a:p>
          <a:p>
            <a:pPr marL="109728" indent="0">
              <a:buNone/>
            </a:pPr>
            <a:r>
              <a:rPr lang="fr-CA" sz="1800" dirty="0"/>
              <a:t>     }</a:t>
            </a:r>
          </a:p>
        </p:txBody>
      </p:sp>
      <p:sp>
        <p:nvSpPr>
          <p:cNvPr id="4" name="Espace réservé du numéro de diapositive 4">
            <a:extLst>
              <a:ext uri="{FF2B5EF4-FFF2-40B4-BE49-F238E27FC236}">
                <a16:creationId xmlns:a16="http://schemas.microsoft.com/office/drawing/2014/main" id="{C0B35B1A-AD7F-9184-0AB4-2AB6A48B92FA}"/>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17</a:t>
            </a:fld>
            <a:endParaRPr lang="en-US" altLang="en-US" dirty="0"/>
          </a:p>
        </p:txBody>
      </p:sp>
    </p:spTree>
    <p:extLst>
      <p:ext uri="{BB962C8B-B14F-4D97-AF65-F5344CB8AC3E}">
        <p14:creationId xmlns:p14="http://schemas.microsoft.com/office/powerpoint/2010/main" val="272887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err="1"/>
              <a:t>EfRepository</a:t>
            </a:r>
            <a:endParaRPr lang="fr-CA" dirty="0"/>
          </a:p>
        </p:txBody>
      </p:sp>
      <p:sp>
        <p:nvSpPr>
          <p:cNvPr id="3" name="Espace réservé du contenu 2"/>
          <p:cNvSpPr>
            <a:spLocks noGrp="1"/>
          </p:cNvSpPr>
          <p:nvPr>
            <p:ph idx="1"/>
            <p:custDataLst>
              <p:tags r:id="rId2"/>
            </p:custDataLst>
          </p:nvPr>
        </p:nvSpPr>
        <p:spPr/>
        <p:txBody>
          <a:bodyPr>
            <a:normAutofit/>
          </a:bodyPr>
          <a:lstStyle/>
          <a:p>
            <a:r>
              <a:rPr lang="fr-CA" sz="2400" dirty="0"/>
              <a:t>Finalement, les 2 méthodes de recherche utilisent la classe </a:t>
            </a:r>
            <a:r>
              <a:rPr lang="fr-CA" sz="2400" dirty="0" err="1"/>
              <a:t>SpecificationEvaluator</a:t>
            </a:r>
            <a:r>
              <a:rPr lang="fr-CA" sz="2400" dirty="0"/>
              <a:t> de la façon suivante:</a:t>
            </a:r>
          </a:p>
          <a:p>
            <a:pPr marL="109728" indent="0">
              <a:buNone/>
            </a:pPr>
            <a:r>
              <a:rPr lang="fr-CA" dirty="0"/>
              <a:t>  </a:t>
            </a:r>
            <a:r>
              <a:rPr lang="fr-CA" sz="1300" dirty="0" err="1"/>
              <a:t>private</a:t>
            </a:r>
            <a:r>
              <a:rPr lang="fr-CA" sz="1300" dirty="0"/>
              <a:t> </a:t>
            </a:r>
            <a:r>
              <a:rPr lang="fr-CA" sz="1300" dirty="0" err="1"/>
              <a:t>IQueryable</a:t>
            </a:r>
            <a:r>
              <a:rPr lang="fr-CA" sz="1300" dirty="0"/>
              <a:t>&lt;T&gt; </a:t>
            </a:r>
            <a:r>
              <a:rPr lang="fr-CA" sz="1300" dirty="0" err="1"/>
              <a:t>ApplySpecification</a:t>
            </a:r>
            <a:r>
              <a:rPr lang="fr-CA" sz="1300" dirty="0"/>
              <a:t>(</a:t>
            </a:r>
            <a:r>
              <a:rPr lang="fr-CA" sz="1300" dirty="0" err="1"/>
              <a:t>ISpecification</a:t>
            </a:r>
            <a:r>
              <a:rPr lang="fr-CA" sz="1300" dirty="0"/>
              <a:t>&lt;T&gt; </a:t>
            </a:r>
            <a:r>
              <a:rPr lang="fr-CA" sz="1300" dirty="0" err="1"/>
              <a:t>spec</a:t>
            </a:r>
            <a:r>
              <a:rPr lang="fr-CA" sz="1300" dirty="0"/>
              <a:t>)</a:t>
            </a:r>
          </a:p>
          <a:p>
            <a:pPr marL="109728" indent="0">
              <a:buNone/>
            </a:pPr>
            <a:r>
              <a:rPr lang="fr-CA" sz="1300" dirty="0"/>
              <a:t>      {</a:t>
            </a:r>
          </a:p>
          <a:p>
            <a:pPr marL="109728" indent="0">
              <a:buNone/>
            </a:pPr>
            <a:r>
              <a:rPr lang="fr-CA" sz="1300" dirty="0"/>
              <a:t>            return </a:t>
            </a:r>
            <a:r>
              <a:rPr lang="fr-CA" sz="1300" dirty="0" err="1"/>
              <a:t>SpecificationEvaluator</a:t>
            </a:r>
            <a:r>
              <a:rPr lang="fr-CA" sz="1300" dirty="0"/>
              <a:t>&lt;T&gt;.</a:t>
            </a:r>
            <a:r>
              <a:rPr lang="fr-CA" sz="1300" dirty="0" err="1"/>
              <a:t>GetQuery</a:t>
            </a:r>
            <a:r>
              <a:rPr lang="fr-CA" sz="1300" dirty="0"/>
              <a:t>(_</a:t>
            </a:r>
            <a:r>
              <a:rPr lang="fr-CA" sz="1300" dirty="0" err="1"/>
              <a:t>EAISolutionFrontEndContext.Set</a:t>
            </a:r>
            <a:r>
              <a:rPr lang="fr-CA" sz="1300" dirty="0"/>
              <a:t>&lt;T&gt;().</a:t>
            </a:r>
            <a:r>
              <a:rPr lang="fr-CA" sz="1300" dirty="0" err="1"/>
              <a:t>AsQueryable</a:t>
            </a:r>
            <a:r>
              <a:rPr lang="fr-CA" sz="1300" dirty="0"/>
              <a:t>(), </a:t>
            </a:r>
            <a:r>
              <a:rPr lang="fr-CA" sz="1300" dirty="0" err="1"/>
              <a:t>spec</a:t>
            </a:r>
            <a:r>
              <a:rPr lang="fr-CA" sz="1300" dirty="0"/>
              <a:t>);</a:t>
            </a:r>
          </a:p>
          <a:p>
            <a:pPr marL="109728" indent="0">
              <a:buNone/>
            </a:pPr>
            <a:r>
              <a:rPr lang="fr-CA" sz="1300" dirty="0"/>
              <a:t>       }</a:t>
            </a:r>
          </a:p>
          <a:p>
            <a:pPr marL="109728" indent="0">
              <a:buNone/>
            </a:pPr>
            <a:r>
              <a:rPr lang="fr-CA" sz="1300" dirty="0"/>
              <a:t>    </a:t>
            </a:r>
          </a:p>
          <a:p>
            <a:pPr marL="109728" indent="0">
              <a:buNone/>
            </a:pPr>
            <a:r>
              <a:rPr lang="fr-CA" sz="1300" dirty="0"/>
              <a:t>   public </a:t>
            </a:r>
            <a:r>
              <a:rPr lang="fr-CA" sz="1300" dirty="0" err="1"/>
              <a:t>async</a:t>
            </a:r>
            <a:r>
              <a:rPr lang="fr-CA" sz="1300" dirty="0"/>
              <a:t> </a:t>
            </a:r>
            <a:r>
              <a:rPr lang="fr-CA" sz="1300" dirty="0" err="1"/>
              <a:t>Task</a:t>
            </a:r>
            <a:r>
              <a:rPr lang="fr-CA" sz="1300" dirty="0"/>
              <a:t>&lt;</a:t>
            </a:r>
            <a:r>
              <a:rPr lang="fr-CA" sz="1300" dirty="0" err="1"/>
              <a:t>IReadOnlyList</a:t>
            </a:r>
            <a:r>
              <a:rPr lang="fr-CA" sz="1300" dirty="0"/>
              <a:t>&lt;T&gt;&gt; </a:t>
            </a:r>
            <a:r>
              <a:rPr lang="fr-CA" sz="1300" dirty="0" err="1"/>
              <a:t>ListAsync</a:t>
            </a:r>
            <a:r>
              <a:rPr lang="fr-CA" sz="1300" dirty="0"/>
              <a:t>(</a:t>
            </a:r>
            <a:r>
              <a:rPr lang="fr-CA" sz="1300" dirty="0" err="1"/>
              <a:t>ISpecification</a:t>
            </a:r>
            <a:r>
              <a:rPr lang="fr-CA" sz="1300" dirty="0"/>
              <a:t>&lt;T&gt; </a:t>
            </a:r>
            <a:r>
              <a:rPr lang="fr-CA" sz="1300" dirty="0" err="1"/>
              <a:t>spec</a:t>
            </a:r>
            <a:r>
              <a:rPr lang="fr-CA" sz="1300" dirty="0"/>
              <a:t>)</a:t>
            </a:r>
          </a:p>
          <a:p>
            <a:pPr marL="109728" indent="0">
              <a:buNone/>
            </a:pPr>
            <a:r>
              <a:rPr lang="fr-CA" sz="1300" dirty="0"/>
              <a:t>        {</a:t>
            </a:r>
          </a:p>
          <a:p>
            <a:pPr marL="109728" indent="0">
              <a:buNone/>
            </a:pPr>
            <a:r>
              <a:rPr lang="fr-CA" sz="1300" dirty="0"/>
              <a:t>            return </a:t>
            </a:r>
            <a:r>
              <a:rPr lang="fr-CA" sz="1300" dirty="0" err="1"/>
              <a:t>await</a:t>
            </a:r>
            <a:r>
              <a:rPr lang="fr-CA" sz="1300" dirty="0"/>
              <a:t> </a:t>
            </a:r>
            <a:r>
              <a:rPr lang="fr-CA" sz="1300" dirty="0" err="1"/>
              <a:t>ApplySpecification</a:t>
            </a:r>
            <a:r>
              <a:rPr lang="fr-CA" sz="1300" dirty="0"/>
              <a:t>(</a:t>
            </a:r>
            <a:r>
              <a:rPr lang="fr-CA" sz="1300" dirty="0" err="1"/>
              <a:t>spec</a:t>
            </a:r>
            <a:r>
              <a:rPr lang="fr-CA" sz="1300" dirty="0"/>
              <a:t>).</a:t>
            </a:r>
            <a:r>
              <a:rPr lang="fr-CA" sz="1300" dirty="0" err="1"/>
              <a:t>ToListAsync</a:t>
            </a:r>
            <a:r>
              <a:rPr lang="fr-CA" sz="1300" dirty="0"/>
              <a:t>();</a:t>
            </a:r>
          </a:p>
          <a:p>
            <a:pPr marL="109728" indent="0">
              <a:buNone/>
            </a:pPr>
            <a:r>
              <a:rPr lang="fr-CA" sz="1300" dirty="0"/>
              <a:t>        }</a:t>
            </a:r>
          </a:p>
          <a:p>
            <a:pPr marL="109728" indent="0">
              <a:buNone/>
            </a:pPr>
            <a:endParaRPr lang="fr-CA" sz="1300" dirty="0"/>
          </a:p>
          <a:p>
            <a:pPr marL="109728" indent="0">
              <a:buNone/>
            </a:pPr>
            <a:r>
              <a:rPr lang="fr-CA" sz="1300" dirty="0"/>
              <a:t>    </a:t>
            </a:r>
            <a:r>
              <a:rPr lang="en-US" sz="1300" dirty="0"/>
              <a:t>public async Task&lt;int&gt; </a:t>
            </a:r>
            <a:r>
              <a:rPr lang="en-US" sz="1300" dirty="0" err="1"/>
              <a:t>CountAsync</a:t>
            </a:r>
            <a:r>
              <a:rPr lang="en-US" sz="1300" dirty="0"/>
              <a:t>(</a:t>
            </a:r>
            <a:r>
              <a:rPr lang="en-US" sz="1300" dirty="0" err="1"/>
              <a:t>ISpecification</a:t>
            </a:r>
            <a:r>
              <a:rPr lang="en-US" sz="1300" dirty="0"/>
              <a:t>&lt;T&gt; spec)</a:t>
            </a:r>
          </a:p>
          <a:p>
            <a:pPr marL="109728" indent="0">
              <a:buNone/>
            </a:pPr>
            <a:r>
              <a:rPr lang="en-US" sz="1300" dirty="0"/>
              <a:t>        {</a:t>
            </a:r>
          </a:p>
          <a:p>
            <a:pPr marL="109728" indent="0">
              <a:buNone/>
            </a:pPr>
            <a:r>
              <a:rPr lang="en-US" sz="1300" dirty="0"/>
              <a:t>            return await </a:t>
            </a:r>
            <a:r>
              <a:rPr lang="en-US" sz="1300" dirty="0" err="1"/>
              <a:t>ApplySpecification</a:t>
            </a:r>
            <a:r>
              <a:rPr lang="en-US" sz="1300" dirty="0"/>
              <a:t>(spec).</a:t>
            </a:r>
            <a:r>
              <a:rPr lang="en-US" sz="1300" dirty="0" err="1"/>
              <a:t>CountAsync</a:t>
            </a:r>
            <a:r>
              <a:rPr lang="en-US" sz="1300" dirty="0"/>
              <a:t>();</a:t>
            </a:r>
          </a:p>
          <a:p>
            <a:pPr marL="109728" indent="0">
              <a:buNone/>
            </a:pPr>
            <a:r>
              <a:rPr lang="en-US" sz="1300" dirty="0"/>
              <a:t>        }</a:t>
            </a:r>
            <a:endParaRPr lang="fr-CA" dirty="0"/>
          </a:p>
        </p:txBody>
      </p:sp>
      <p:sp>
        <p:nvSpPr>
          <p:cNvPr id="4" name="Espace réservé du numéro de diapositive 4">
            <a:extLst>
              <a:ext uri="{FF2B5EF4-FFF2-40B4-BE49-F238E27FC236}">
                <a16:creationId xmlns:a16="http://schemas.microsoft.com/office/drawing/2014/main" id="{5B1E8D22-BDBD-7263-5D0E-E7D8601CECE5}"/>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18</a:t>
            </a:fld>
            <a:endParaRPr lang="en-US" altLang="en-US" dirty="0"/>
          </a:p>
        </p:txBody>
      </p:sp>
    </p:spTree>
    <p:extLst>
      <p:ext uri="{BB962C8B-B14F-4D97-AF65-F5344CB8AC3E}">
        <p14:creationId xmlns:p14="http://schemas.microsoft.com/office/powerpoint/2010/main" val="2646769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en-CA" dirty="0"/>
              <a:t>Repository</a:t>
            </a:r>
            <a:r>
              <a:rPr lang="fr-CA" dirty="0"/>
              <a:t> spécifique</a:t>
            </a:r>
          </a:p>
        </p:txBody>
      </p:sp>
      <p:sp>
        <p:nvSpPr>
          <p:cNvPr id="3" name="Espace réservé du contenu 2"/>
          <p:cNvSpPr>
            <a:spLocks noGrp="1"/>
          </p:cNvSpPr>
          <p:nvPr>
            <p:ph idx="1"/>
            <p:custDataLst>
              <p:tags r:id="rId2"/>
            </p:custDataLst>
          </p:nvPr>
        </p:nvSpPr>
        <p:spPr/>
        <p:txBody>
          <a:bodyPr/>
          <a:lstStyle/>
          <a:p>
            <a:r>
              <a:rPr lang="fr-CA" sz="2400" dirty="0"/>
              <a:t>Parfois, il peut être utile d’avoir des méthodes supplémentaires dans un </a:t>
            </a:r>
            <a:r>
              <a:rPr lang="en-CA" sz="2400" i="1" dirty="0"/>
              <a:t>repository</a:t>
            </a:r>
            <a:r>
              <a:rPr lang="fr-CA" sz="2400" dirty="0"/>
              <a:t> pour effectuer des opérations d’extraction fréquemment utilisées</a:t>
            </a:r>
          </a:p>
          <a:p>
            <a:r>
              <a:rPr lang="fr-CA" sz="2400" dirty="0"/>
              <a:t>Par exemple, lorsqu’on charge une racine, on veut généralement manipuler ses sous-composants. Il faut alors les charger au préalable</a:t>
            </a:r>
          </a:p>
          <a:p>
            <a:r>
              <a:rPr lang="fr-CA" sz="2400" dirty="0"/>
              <a:t>Si on prend la racine </a:t>
            </a:r>
            <a:r>
              <a:rPr lang="fr-CA" sz="2400" i="1" dirty="0" err="1"/>
              <a:t>Request</a:t>
            </a:r>
            <a:r>
              <a:rPr lang="fr-CA" sz="2400" dirty="0"/>
              <a:t> en exemple, les étapes sont:</a:t>
            </a:r>
          </a:p>
          <a:p>
            <a:endParaRPr lang="fr-CA" dirty="0"/>
          </a:p>
          <a:p>
            <a:endParaRPr lang="fr-CA" dirty="0"/>
          </a:p>
        </p:txBody>
      </p:sp>
      <p:sp>
        <p:nvSpPr>
          <p:cNvPr id="4" name="Espace réservé du numéro de diapositive 4">
            <a:extLst>
              <a:ext uri="{FF2B5EF4-FFF2-40B4-BE49-F238E27FC236}">
                <a16:creationId xmlns:a16="http://schemas.microsoft.com/office/drawing/2014/main" id="{96E6FCBB-66AC-7FEA-4BF3-5CA9B954CDCF}"/>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19</a:t>
            </a:fld>
            <a:endParaRPr lang="en-US" altLang="en-US" dirty="0"/>
          </a:p>
        </p:txBody>
      </p:sp>
    </p:spTree>
    <p:extLst>
      <p:ext uri="{BB962C8B-B14F-4D97-AF65-F5344CB8AC3E}">
        <p14:creationId xmlns:p14="http://schemas.microsoft.com/office/powerpoint/2010/main" val="337913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lstStyle/>
          <a:p>
            <a:r>
              <a:rPr lang="fr-CA" altLang="fr-FR" dirty="0"/>
              <a:t>Plan</a:t>
            </a:r>
          </a:p>
        </p:txBody>
      </p:sp>
      <p:sp>
        <p:nvSpPr>
          <p:cNvPr id="4101" name="Rectangle 3"/>
          <p:cNvSpPr>
            <a:spLocks noGrp="1" noChangeArrowheads="1"/>
          </p:cNvSpPr>
          <p:nvPr>
            <p:ph idx="1"/>
            <p:custDataLst>
              <p:tags r:id="rId2"/>
            </p:custDataLst>
          </p:nvPr>
        </p:nvSpPr>
        <p:spPr>
          <a:xfrm>
            <a:off x="228600" y="1403874"/>
            <a:ext cx="7799784" cy="4941450"/>
          </a:xfrm>
        </p:spPr>
        <p:txBody>
          <a:bodyPr>
            <a:normAutofit lnSpcReduction="10000"/>
          </a:bodyPr>
          <a:lstStyle/>
          <a:p>
            <a:r>
              <a:rPr lang="fr-CA" sz="2800" dirty="0"/>
              <a:t>Architecture de référence</a:t>
            </a:r>
          </a:p>
          <a:p>
            <a:r>
              <a:rPr lang="fr-CA" sz="2800" dirty="0"/>
              <a:t>Création des projets des différentes couches incluant les tests unitaires et les tests d’intégration</a:t>
            </a:r>
          </a:p>
          <a:p>
            <a:r>
              <a:rPr lang="fr-CA" sz="2800" dirty="0"/>
              <a:t>La couche Web API</a:t>
            </a:r>
          </a:p>
          <a:p>
            <a:pPr lvl="1"/>
            <a:r>
              <a:rPr lang="fr-CA" sz="2400" dirty="0"/>
              <a:t>Conception des Web API</a:t>
            </a:r>
          </a:p>
          <a:p>
            <a:pPr lvl="1"/>
            <a:r>
              <a:rPr lang="fr-CA" sz="2400" dirty="0" err="1"/>
              <a:t>Representational</a:t>
            </a:r>
            <a:r>
              <a:rPr lang="fr-CA" sz="2400" dirty="0"/>
              <a:t> State Transfer (REST)</a:t>
            </a:r>
          </a:p>
          <a:p>
            <a:pPr lvl="1"/>
            <a:r>
              <a:rPr lang="fr-CA" sz="2400" dirty="0"/>
              <a:t>Principes de conception des API REST utilisant HTTP</a:t>
            </a:r>
          </a:p>
          <a:p>
            <a:pPr lvl="1"/>
            <a:r>
              <a:rPr lang="fr-CA" sz="2400" dirty="0"/>
              <a:t>Modèle de maturité de Richardson</a:t>
            </a:r>
          </a:p>
          <a:p>
            <a:pPr lvl="1"/>
            <a:r>
              <a:rPr lang="fr-CA" sz="2400" dirty="0"/>
              <a:t>Meilleures pratiques pour la conception des API </a:t>
            </a:r>
            <a:r>
              <a:rPr lang="fr-CA" sz="2400" dirty="0" err="1"/>
              <a:t>RESTFul</a:t>
            </a:r>
            <a:endParaRPr lang="fr-CA" sz="2400" dirty="0"/>
          </a:p>
          <a:p>
            <a:pPr lvl="1"/>
            <a:r>
              <a:rPr lang="fr-CA" sz="2400" dirty="0"/>
              <a:t>Implémentation de la couche Web API</a:t>
            </a:r>
          </a:p>
          <a:p>
            <a:endParaRPr lang="fr-CA" sz="2400" dirty="0"/>
          </a:p>
        </p:txBody>
      </p:sp>
      <p:sp>
        <p:nvSpPr>
          <p:cNvPr id="4099" name="Espace réservé du numéro de diapositive 4"/>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a:t>
            </a:fld>
            <a:endParaRPr lang="en-US" altLang="en-US" dirty="0"/>
          </a:p>
        </p:txBody>
      </p:sp>
      <p:pic>
        <p:nvPicPr>
          <p:cNvPr id="5" name="Image 4">
            <a:extLst>
              <a:ext uri="{FF2B5EF4-FFF2-40B4-BE49-F238E27FC236}">
                <a16:creationId xmlns:a16="http://schemas.microsoft.com/office/drawing/2014/main" id="{9A0B243B-5038-4DA2-8C59-5BE1BE903D11}"/>
              </a:ext>
            </a:extLst>
          </p:cNvPr>
          <p:cNvPicPr>
            <a:picLocks noChangeAspect="1"/>
          </p:cNvPicPr>
          <p:nvPr>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a:xfrm>
            <a:off x="7272300" y="5119966"/>
            <a:ext cx="1433996" cy="143399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en-CA" dirty="0"/>
              <a:t>Repository</a:t>
            </a:r>
            <a:r>
              <a:rPr lang="fr-CA" dirty="0"/>
              <a:t> spécifique</a:t>
            </a:r>
          </a:p>
        </p:txBody>
      </p:sp>
      <p:sp>
        <p:nvSpPr>
          <p:cNvPr id="3" name="Espace réservé du contenu 2"/>
          <p:cNvSpPr>
            <a:spLocks noGrp="1"/>
          </p:cNvSpPr>
          <p:nvPr>
            <p:ph idx="1"/>
            <p:custDataLst>
              <p:tags r:id="rId2"/>
            </p:custDataLst>
          </p:nvPr>
        </p:nvSpPr>
        <p:spPr>
          <a:xfrm>
            <a:off x="431540" y="1772816"/>
            <a:ext cx="8473736" cy="4325112"/>
          </a:xfrm>
        </p:spPr>
        <p:txBody>
          <a:bodyPr>
            <a:normAutofit/>
          </a:bodyPr>
          <a:lstStyle/>
          <a:p>
            <a:r>
              <a:rPr lang="fr-CA" sz="2600" dirty="0"/>
              <a:t>Déclarer l’interface de ce nouveau </a:t>
            </a:r>
            <a:r>
              <a:rPr lang="en-CA" sz="2600" dirty="0"/>
              <a:t>Repository</a:t>
            </a:r>
            <a:r>
              <a:rPr lang="fr-CA" sz="2600" dirty="0"/>
              <a:t> dans </a:t>
            </a:r>
            <a:r>
              <a:rPr lang="fr-CA" sz="2600" dirty="0" err="1"/>
              <a:t>EAISolutionFrontEnd.Core.Interfaces</a:t>
            </a:r>
            <a:r>
              <a:rPr lang="fr-CA" sz="2600" dirty="0"/>
              <a:t> (dossier </a:t>
            </a:r>
            <a:r>
              <a:rPr lang="fr-CA" sz="2600" i="1" dirty="0"/>
              <a:t>Interfaces</a:t>
            </a:r>
            <a:r>
              <a:rPr lang="fr-CA" sz="2600" dirty="0"/>
              <a:t>):</a:t>
            </a:r>
          </a:p>
          <a:p>
            <a:pPr marL="109728" indent="0">
              <a:buNone/>
            </a:pPr>
            <a:r>
              <a:rPr lang="fr-CA" dirty="0"/>
              <a:t>  </a:t>
            </a:r>
            <a:r>
              <a:rPr lang="fr-CA" sz="2400" dirty="0"/>
              <a:t>public interface </a:t>
            </a:r>
            <a:r>
              <a:rPr lang="fr-CA" sz="2400" dirty="0" err="1"/>
              <a:t>IRequestRepository</a:t>
            </a:r>
            <a:r>
              <a:rPr lang="fr-CA" sz="2400" dirty="0"/>
              <a:t> : </a:t>
            </a:r>
            <a:r>
              <a:rPr lang="fr-CA" sz="2400" dirty="0" err="1"/>
              <a:t>IAsyncRepository</a:t>
            </a:r>
            <a:r>
              <a:rPr lang="fr-CA" sz="2400" dirty="0"/>
              <a:t>&lt;</a:t>
            </a:r>
            <a:r>
              <a:rPr lang="fr-CA" sz="2400" dirty="0" err="1"/>
              <a:t>Request</a:t>
            </a:r>
            <a:r>
              <a:rPr lang="fr-CA" sz="2400" dirty="0"/>
              <a:t>&gt;</a:t>
            </a:r>
          </a:p>
          <a:p>
            <a:pPr marL="109728" indent="0">
              <a:buNone/>
            </a:pPr>
            <a:r>
              <a:rPr lang="fr-CA" sz="2400" dirty="0"/>
              <a:t>  {</a:t>
            </a:r>
          </a:p>
          <a:p>
            <a:pPr marL="109728" indent="0">
              <a:buNone/>
            </a:pPr>
            <a:r>
              <a:rPr lang="fr-CA" sz="2400" dirty="0"/>
              <a:t>    	</a:t>
            </a:r>
            <a:r>
              <a:rPr lang="fr-CA" sz="2400" dirty="0" err="1"/>
              <a:t>Task</a:t>
            </a:r>
            <a:r>
              <a:rPr lang="fr-CA" sz="2400" dirty="0"/>
              <a:t>&lt;</a:t>
            </a:r>
            <a:r>
              <a:rPr lang="fr-CA" sz="2400" dirty="0" err="1"/>
              <a:t>Request</a:t>
            </a:r>
            <a:r>
              <a:rPr lang="fr-CA" sz="2400" dirty="0"/>
              <a:t>&gt; </a:t>
            </a:r>
            <a:r>
              <a:rPr lang="fr-CA" sz="2400" dirty="0" err="1"/>
              <a:t>GetByIdWithRequestItemsAsync</a:t>
            </a:r>
            <a:r>
              <a:rPr lang="fr-CA" sz="2400" dirty="0"/>
              <a:t>(</a:t>
            </a:r>
            <a:r>
              <a:rPr lang="fr-CA" sz="2400" dirty="0" err="1"/>
              <a:t>int</a:t>
            </a:r>
            <a:r>
              <a:rPr lang="fr-CA" sz="2400" dirty="0"/>
              <a:t> id)</a:t>
            </a:r>
          </a:p>
          <a:p>
            <a:pPr marL="109728" indent="0">
              <a:buNone/>
            </a:pPr>
            <a:r>
              <a:rPr lang="fr-CA" sz="2400" dirty="0"/>
              <a:t>  }</a:t>
            </a:r>
          </a:p>
          <a:p>
            <a:r>
              <a:rPr lang="fr-CA" sz="2400" dirty="0"/>
              <a:t>Implanter le repository à la racine de </a:t>
            </a:r>
            <a:r>
              <a:rPr lang="fr-CA" sz="2400" dirty="0" err="1"/>
              <a:t>EAISolutionFrontEnd.Infrastructure</a:t>
            </a:r>
            <a:endParaRPr lang="fr-CA" sz="2400" dirty="0"/>
          </a:p>
          <a:p>
            <a:endParaRPr lang="fr-CA" dirty="0"/>
          </a:p>
        </p:txBody>
      </p:sp>
      <p:sp>
        <p:nvSpPr>
          <p:cNvPr id="4" name="Espace réservé du numéro de diapositive 4">
            <a:extLst>
              <a:ext uri="{FF2B5EF4-FFF2-40B4-BE49-F238E27FC236}">
                <a16:creationId xmlns:a16="http://schemas.microsoft.com/office/drawing/2014/main" id="{A640E6B1-97AE-0BDD-1D9C-59CD114C2792}"/>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20</a:t>
            </a:fld>
            <a:endParaRPr lang="en-US" altLang="en-US" dirty="0"/>
          </a:p>
        </p:txBody>
      </p:sp>
    </p:spTree>
    <p:extLst>
      <p:ext uri="{BB962C8B-B14F-4D97-AF65-F5344CB8AC3E}">
        <p14:creationId xmlns:p14="http://schemas.microsoft.com/office/powerpoint/2010/main" val="168369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err="1"/>
              <a:t>Repository</a:t>
            </a:r>
            <a:r>
              <a:rPr lang="fr-CA" dirty="0"/>
              <a:t> spécifique</a:t>
            </a:r>
          </a:p>
        </p:txBody>
      </p:sp>
      <p:sp>
        <p:nvSpPr>
          <p:cNvPr id="3" name="Espace réservé du contenu 2"/>
          <p:cNvSpPr>
            <a:spLocks noGrp="1"/>
          </p:cNvSpPr>
          <p:nvPr>
            <p:ph idx="1"/>
            <p:custDataLst>
              <p:tags r:id="rId2"/>
            </p:custDataLst>
          </p:nvPr>
        </p:nvSpPr>
        <p:spPr/>
        <p:txBody>
          <a:bodyPr>
            <a:normAutofit fontScale="70000" lnSpcReduction="20000"/>
          </a:bodyPr>
          <a:lstStyle/>
          <a:p>
            <a:pPr marL="109728" indent="0">
              <a:buNone/>
            </a:pPr>
            <a:r>
              <a:rPr lang="en-US" dirty="0"/>
              <a:t> public class </a:t>
            </a:r>
            <a:r>
              <a:rPr lang="en-US" dirty="0" err="1"/>
              <a:t>RequestRepository</a:t>
            </a:r>
            <a:r>
              <a:rPr lang="en-US" dirty="0"/>
              <a:t> : </a:t>
            </a:r>
            <a:r>
              <a:rPr lang="en-US" dirty="0" err="1"/>
              <a:t>EfRepository</a:t>
            </a:r>
            <a:r>
              <a:rPr lang="en-US" dirty="0"/>
              <a:t>&lt;Request&gt;, </a:t>
            </a:r>
            <a:r>
              <a:rPr lang="en-US" dirty="0" err="1"/>
              <a:t>IRequestRepository</a:t>
            </a:r>
            <a:endParaRPr lang="en-US" dirty="0"/>
          </a:p>
          <a:p>
            <a:pPr marL="109728" indent="0">
              <a:buNone/>
            </a:pPr>
            <a:r>
              <a:rPr lang="en-US" dirty="0"/>
              <a:t>  {</a:t>
            </a:r>
          </a:p>
          <a:p>
            <a:pPr marL="402336" lvl="1" indent="0">
              <a:buNone/>
            </a:pPr>
            <a:r>
              <a:rPr lang="en-US" dirty="0"/>
              <a:t>    public </a:t>
            </a:r>
            <a:r>
              <a:rPr lang="en-US" dirty="0" err="1"/>
              <a:t>RequestRepository</a:t>
            </a:r>
            <a:r>
              <a:rPr lang="en-US" dirty="0"/>
              <a:t>(</a:t>
            </a:r>
            <a:r>
              <a:rPr lang="en-US" dirty="0" err="1"/>
              <a:t>EAISolutionFrontEndContext</a:t>
            </a:r>
            <a:r>
              <a:rPr lang="en-US" dirty="0"/>
              <a:t> </a:t>
            </a:r>
          </a:p>
          <a:p>
            <a:pPr marL="402336" lvl="1" indent="0">
              <a:buNone/>
            </a:pPr>
            <a:r>
              <a:rPr lang="en-US" dirty="0"/>
              <a:t>	</a:t>
            </a:r>
            <a:r>
              <a:rPr lang="en-US" dirty="0" err="1"/>
              <a:t>eAISolutionFrontEndContext</a:t>
            </a:r>
            <a:r>
              <a:rPr lang="en-US" dirty="0"/>
              <a:t>) : base(</a:t>
            </a:r>
            <a:r>
              <a:rPr lang="en-US" dirty="0" err="1"/>
              <a:t>eAISolutionFrontEndContext</a:t>
            </a:r>
            <a:r>
              <a:rPr lang="en-US" dirty="0"/>
              <a:t>)</a:t>
            </a:r>
          </a:p>
          <a:p>
            <a:pPr marL="402336" lvl="1" indent="0">
              <a:buNone/>
            </a:pPr>
            <a:r>
              <a:rPr lang="en-US" dirty="0"/>
              <a:t>    {</a:t>
            </a:r>
          </a:p>
          <a:p>
            <a:pPr marL="402336" lvl="1" indent="0">
              <a:buNone/>
            </a:pPr>
            <a:r>
              <a:rPr lang="en-US" dirty="0"/>
              <a:t>    }</a:t>
            </a:r>
          </a:p>
          <a:p>
            <a:pPr marL="109728" indent="0">
              <a:buNone/>
            </a:pPr>
            <a:endParaRPr lang="en-US" dirty="0"/>
          </a:p>
          <a:p>
            <a:pPr marL="402336" lvl="1" indent="0">
              <a:buNone/>
            </a:pPr>
            <a:r>
              <a:rPr lang="en-US" dirty="0"/>
              <a:t>    public Task&lt;Request&gt; </a:t>
            </a:r>
            <a:r>
              <a:rPr lang="en-US" dirty="0" err="1"/>
              <a:t>GetByIdWithRequestItemsAsync</a:t>
            </a:r>
            <a:r>
              <a:rPr lang="en-US" dirty="0"/>
              <a:t>(int id)</a:t>
            </a:r>
          </a:p>
          <a:p>
            <a:pPr marL="402336" lvl="1" indent="0">
              <a:buNone/>
            </a:pPr>
            <a:r>
              <a:rPr lang="en-US" dirty="0"/>
              <a:t>    {</a:t>
            </a:r>
          </a:p>
          <a:p>
            <a:pPr marL="402336" lvl="1" indent="0">
              <a:buNone/>
            </a:pPr>
            <a:r>
              <a:rPr lang="en-US" dirty="0"/>
              <a:t>      return _</a:t>
            </a:r>
            <a:r>
              <a:rPr lang="en-US" dirty="0" err="1"/>
              <a:t>EAISolutionFrontEndContext.Requests</a:t>
            </a:r>
            <a:endParaRPr lang="en-US" dirty="0"/>
          </a:p>
          <a:p>
            <a:pPr marL="402336" lvl="1" indent="0">
              <a:buNone/>
            </a:pPr>
            <a:r>
              <a:rPr lang="en-US" dirty="0"/>
              <a:t>        .Include(r =&gt; </a:t>
            </a:r>
            <a:r>
              <a:rPr lang="en-US" dirty="0" err="1"/>
              <a:t>r.RequestItems</a:t>
            </a:r>
            <a:r>
              <a:rPr lang="en-US" dirty="0"/>
              <a:t>)</a:t>
            </a:r>
          </a:p>
          <a:p>
            <a:pPr marL="402336" lvl="1" indent="0">
              <a:buNone/>
            </a:pPr>
            <a:r>
              <a:rPr lang="en-US" dirty="0"/>
              <a:t>        .</a:t>
            </a:r>
            <a:r>
              <a:rPr lang="en-US" dirty="0" err="1"/>
              <a:t>FirstOrDefaultAsync</a:t>
            </a:r>
            <a:r>
              <a:rPr lang="en-US" dirty="0"/>
              <a:t>(r =&gt; </a:t>
            </a:r>
            <a:r>
              <a:rPr lang="en-US" dirty="0" err="1"/>
              <a:t>r.Id</a:t>
            </a:r>
            <a:r>
              <a:rPr lang="en-US" dirty="0"/>
              <a:t> == id);</a:t>
            </a:r>
          </a:p>
          <a:p>
            <a:pPr marL="402336" lvl="1" indent="0">
              <a:buNone/>
            </a:pPr>
            <a:r>
              <a:rPr lang="en-US" dirty="0"/>
              <a:t>    }</a:t>
            </a:r>
          </a:p>
          <a:p>
            <a:pPr marL="109728" indent="0">
              <a:buNone/>
            </a:pPr>
            <a:r>
              <a:rPr lang="en-US" dirty="0"/>
              <a:t>  }</a:t>
            </a:r>
            <a:endParaRPr lang="fr-CA" dirty="0"/>
          </a:p>
        </p:txBody>
      </p:sp>
      <p:sp>
        <p:nvSpPr>
          <p:cNvPr id="4" name="Espace réservé du numéro de diapositive 4">
            <a:extLst>
              <a:ext uri="{FF2B5EF4-FFF2-40B4-BE49-F238E27FC236}">
                <a16:creationId xmlns:a16="http://schemas.microsoft.com/office/drawing/2014/main" id="{76370091-F4DC-4DA5-6021-5A2F7EF4876F}"/>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21</a:t>
            </a:fld>
            <a:endParaRPr lang="en-US" altLang="en-US" dirty="0"/>
          </a:p>
        </p:txBody>
      </p:sp>
    </p:spTree>
    <p:extLst>
      <p:ext uri="{BB962C8B-B14F-4D97-AF65-F5344CB8AC3E}">
        <p14:creationId xmlns:p14="http://schemas.microsoft.com/office/powerpoint/2010/main" val="46638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en-CA" dirty="0"/>
              <a:t>Repository</a:t>
            </a:r>
            <a:r>
              <a:rPr lang="fr-CA" dirty="0"/>
              <a:t> spécifique</a:t>
            </a:r>
          </a:p>
        </p:txBody>
      </p:sp>
      <p:sp>
        <p:nvSpPr>
          <p:cNvPr id="3" name="Espace réservé du contenu 2"/>
          <p:cNvSpPr>
            <a:spLocks noGrp="1"/>
          </p:cNvSpPr>
          <p:nvPr>
            <p:ph idx="1"/>
            <p:custDataLst>
              <p:tags r:id="rId2"/>
            </p:custDataLst>
          </p:nvPr>
        </p:nvSpPr>
        <p:spPr>
          <a:xfrm>
            <a:off x="431540" y="1628800"/>
            <a:ext cx="8473736" cy="4325112"/>
          </a:xfrm>
        </p:spPr>
        <p:txBody>
          <a:bodyPr>
            <a:normAutofit/>
          </a:bodyPr>
          <a:lstStyle/>
          <a:p>
            <a:r>
              <a:rPr lang="fr-CA" sz="2400" dirty="0"/>
              <a:t>Même chose pour </a:t>
            </a:r>
            <a:r>
              <a:rPr lang="fr-CA" sz="2400" dirty="0" err="1"/>
              <a:t>IUserRepository</a:t>
            </a:r>
            <a:r>
              <a:rPr lang="fr-CA" sz="2400" dirty="0"/>
              <a:t> et </a:t>
            </a:r>
            <a:r>
              <a:rPr lang="fr-CA" sz="2400" dirty="0" err="1"/>
              <a:t>UserRepository</a:t>
            </a:r>
            <a:endParaRPr lang="fr-CA" sz="2400" dirty="0"/>
          </a:p>
          <a:p>
            <a:r>
              <a:rPr lang="fr-CA" sz="2400" dirty="0"/>
              <a:t>Voir le code dans les projets</a:t>
            </a:r>
          </a:p>
          <a:p>
            <a:r>
              <a:rPr lang="fr-CA" sz="2400" dirty="0"/>
              <a:t>La méthode supplémentaire:</a:t>
            </a:r>
          </a:p>
          <a:p>
            <a:pPr marL="411480" lvl="1" indent="0">
              <a:buNone/>
            </a:pPr>
            <a:r>
              <a:rPr lang="en-US" sz="2400" dirty="0"/>
              <a:t>Task&lt;User&gt; </a:t>
            </a:r>
            <a:r>
              <a:rPr lang="en-US" sz="2400" dirty="0" err="1"/>
              <a:t>GetByEmailAsync</a:t>
            </a:r>
            <a:r>
              <a:rPr lang="en-US" sz="2400" dirty="0"/>
              <a:t>(string email);</a:t>
            </a:r>
            <a:endParaRPr lang="fr-CA" sz="2400" dirty="0"/>
          </a:p>
          <a:p>
            <a:endParaRPr lang="fr-CA" dirty="0"/>
          </a:p>
        </p:txBody>
      </p:sp>
      <p:sp>
        <p:nvSpPr>
          <p:cNvPr id="4" name="Espace réservé du numéro de diapositive 4">
            <a:extLst>
              <a:ext uri="{FF2B5EF4-FFF2-40B4-BE49-F238E27FC236}">
                <a16:creationId xmlns:a16="http://schemas.microsoft.com/office/drawing/2014/main" id="{5C9E432B-4E76-D902-C1C4-722B852001E9}"/>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22</a:t>
            </a:fld>
            <a:endParaRPr lang="en-US" altLang="en-US" dirty="0"/>
          </a:p>
        </p:txBody>
      </p:sp>
    </p:spTree>
    <p:extLst>
      <p:ext uri="{BB962C8B-B14F-4D97-AF65-F5344CB8AC3E}">
        <p14:creationId xmlns:p14="http://schemas.microsoft.com/office/powerpoint/2010/main" val="373383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normAutofit fontScale="90000"/>
          </a:bodyPr>
          <a:lstStyle/>
          <a:p>
            <a:r>
              <a:rPr lang="fr-CA" dirty="0"/>
              <a:t>Test avec l’utilisation du </a:t>
            </a:r>
            <a:r>
              <a:rPr lang="fr-CA" dirty="0" err="1"/>
              <a:t>EfRepository</a:t>
            </a:r>
            <a:endParaRPr lang="fr-CA" dirty="0"/>
          </a:p>
        </p:txBody>
      </p:sp>
      <p:sp>
        <p:nvSpPr>
          <p:cNvPr id="3" name="Espace réservé du contenu 2"/>
          <p:cNvSpPr>
            <a:spLocks noGrp="1"/>
          </p:cNvSpPr>
          <p:nvPr>
            <p:ph idx="1"/>
            <p:custDataLst>
              <p:tags r:id="rId2"/>
            </p:custDataLst>
          </p:nvPr>
        </p:nvSpPr>
        <p:spPr/>
        <p:txBody>
          <a:bodyPr>
            <a:normAutofit/>
          </a:bodyPr>
          <a:lstStyle/>
          <a:p>
            <a:r>
              <a:rPr lang="fr-CA" sz="2400" dirty="0"/>
              <a:t>Créer un test dans votre application console vous permettant de confirmer le fonctionnement de votre classe </a:t>
            </a:r>
            <a:r>
              <a:rPr lang="fr-CA" sz="2400" dirty="0" err="1"/>
              <a:t>EfRepository</a:t>
            </a:r>
            <a:endParaRPr lang="fr-CA" sz="2400" dirty="0"/>
          </a:p>
          <a:p>
            <a:r>
              <a:rPr lang="fr-CA" sz="2400" dirty="0"/>
              <a:t>Exemple d’utilisation</a:t>
            </a:r>
          </a:p>
          <a:p>
            <a:pPr lvl="1"/>
            <a:r>
              <a:rPr lang="fr-CA" sz="2400" dirty="0"/>
              <a:t>Voir Test2 : recherche d’un </a:t>
            </a:r>
            <a:r>
              <a:rPr lang="fr-CA" sz="2400" i="1" dirty="0"/>
              <a:t>user</a:t>
            </a:r>
          </a:p>
        </p:txBody>
      </p:sp>
      <p:sp>
        <p:nvSpPr>
          <p:cNvPr id="4" name="Espace réservé du numéro de diapositive 4">
            <a:extLst>
              <a:ext uri="{FF2B5EF4-FFF2-40B4-BE49-F238E27FC236}">
                <a16:creationId xmlns:a16="http://schemas.microsoft.com/office/drawing/2014/main" id="{7B306B76-01AC-48CE-575A-DFF2102D95AE}"/>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23</a:t>
            </a:fld>
            <a:endParaRPr lang="en-US" altLang="en-US" dirty="0"/>
          </a:p>
        </p:txBody>
      </p:sp>
    </p:spTree>
    <p:extLst>
      <p:ext uri="{BB962C8B-B14F-4D97-AF65-F5344CB8AC3E}">
        <p14:creationId xmlns:p14="http://schemas.microsoft.com/office/powerpoint/2010/main" val="1560545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Critères de recherche</a:t>
            </a:r>
          </a:p>
        </p:txBody>
      </p:sp>
      <p:sp>
        <p:nvSpPr>
          <p:cNvPr id="3" name="Espace réservé du contenu 2"/>
          <p:cNvSpPr>
            <a:spLocks noGrp="1"/>
          </p:cNvSpPr>
          <p:nvPr>
            <p:ph idx="1"/>
            <p:custDataLst>
              <p:tags r:id="rId2"/>
            </p:custDataLst>
          </p:nvPr>
        </p:nvSpPr>
        <p:spPr/>
        <p:txBody>
          <a:bodyPr>
            <a:normAutofit/>
          </a:bodyPr>
          <a:lstStyle/>
          <a:p>
            <a:r>
              <a:rPr lang="fr-CA" sz="2400" dirty="0"/>
              <a:t>Souvent, on va avoir besoin de rechercher des entités dans la base de données par un autre critère que celui de sa clé primaire</a:t>
            </a:r>
          </a:p>
          <a:p>
            <a:r>
              <a:rPr lang="fr-CA" sz="2400" dirty="0"/>
              <a:t>Dans cette architecture, la recherche par critères se fait en créant une classe qui hérite de « </a:t>
            </a:r>
            <a:r>
              <a:rPr lang="fr-CA" sz="2400" dirty="0" err="1"/>
              <a:t>BaseSpecification</a:t>
            </a:r>
            <a:r>
              <a:rPr lang="fr-CA" sz="2400" dirty="0"/>
              <a:t> »</a:t>
            </a:r>
          </a:p>
          <a:p>
            <a:r>
              <a:rPr lang="fr-CA" sz="2400" dirty="0"/>
              <a:t>Dans sa forme la plus simple, cette classe ne contient qu’un constructeur définissant le critère de recherche</a:t>
            </a:r>
          </a:p>
        </p:txBody>
      </p:sp>
      <p:sp>
        <p:nvSpPr>
          <p:cNvPr id="4" name="Espace réservé du numéro de diapositive 4">
            <a:extLst>
              <a:ext uri="{FF2B5EF4-FFF2-40B4-BE49-F238E27FC236}">
                <a16:creationId xmlns:a16="http://schemas.microsoft.com/office/drawing/2014/main" id="{636D3C12-7304-934B-CC70-185E15A3CD97}"/>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24</a:t>
            </a:fld>
            <a:endParaRPr lang="en-US" altLang="en-US" dirty="0"/>
          </a:p>
        </p:txBody>
      </p:sp>
    </p:spTree>
    <p:extLst>
      <p:ext uri="{BB962C8B-B14F-4D97-AF65-F5344CB8AC3E}">
        <p14:creationId xmlns:p14="http://schemas.microsoft.com/office/powerpoint/2010/main" val="254209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Spécification de recherche</a:t>
            </a:r>
          </a:p>
        </p:txBody>
      </p:sp>
      <p:sp>
        <p:nvSpPr>
          <p:cNvPr id="3" name="Espace réservé du contenu 2"/>
          <p:cNvSpPr>
            <a:spLocks noGrp="1"/>
          </p:cNvSpPr>
          <p:nvPr>
            <p:ph idx="1"/>
            <p:custDataLst>
              <p:tags r:id="rId2"/>
            </p:custDataLst>
          </p:nvPr>
        </p:nvSpPr>
        <p:spPr/>
        <p:txBody>
          <a:bodyPr>
            <a:normAutofit/>
          </a:bodyPr>
          <a:lstStyle/>
          <a:p>
            <a:r>
              <a:rPr lang="fr-CA" sz="2400" dirty="0"/>
              <a:t>Par exemple, pour rechercher les </a:t>
            </a:r>
            <a:r>
              <a:rPr lang="fr-CA" sz="2400" i="1" dirty="0" err="1"/>
              <a:t>requests</a:t>
            </a:r>
            <a:r>
              <a:rPr lang="fr-CA" sz="2400" dirty="0"/>
              <a:t> d’un </a:t>
            </a:r>
            <a:r>
              <a:rPr lang="fr-CA" sz="2400" i="1" dirty="0"/>
              <a:t>user</a:t>
            </a:r>
            <a:r>
              <a:rPr lang="fr-CA" sz="2400" dirty="0"/>
              <a:t>:</a:t>
            </a:r>
          </a:p>
          <a:p>
            <a:pPr marL="402336" lvl="1" indent="0">
              <a:buNone/>
            </a:pPr>
            <a:r>
              <a:rPr lang="fr-CA" sz="1400" dirty="0"/>
              <a:t>  </a:t>
            </a:r>
            <a:r>
              <a:rPr lang="fr-CA" sz="1600" dirty="0"/>
              <a:t>public class </a:t>
            </a:r>
            <a:r>
              <a:rPr lang="fr-CA" sz="1600" dirty="0" err="1"/>
              <a:t>RequestByUser</a:t>
            </a:r>
            <a:r>
              <a:rPr lang="fr-CA" sz="1600" dirty="0"/>
              <a:t> : </a:t>
            </a:r>
            <a:r>
              <a:rPr lang="fr-CA" sz="1600" dirty="0" err="1"/>
              <a:t>BaseSpecification</a:t>
            </a:r>
            <a:r>
              <a:rPr lang="fr-CA" sz="1600" dirty="0"/>
              <a:t>&lt;User&gt;</a:t>
            </a:r>
          </a:p>
          <a:p>
            <a:pPr marL="402336" lvl="1" indent="0">
              <a:buNone/>
            </a:pPr>
            <a:r>
              <a:rPr lang="fr-CA" sz="1600" dirty="0"/>
              <a:t>  {</a:t>
            </a:r>
          </a:p>
          <a:p>
            <a:pPr marL="667512" lvl="2" indent="0">
              <a:buNone/>
            </a:pPr>
            <a:r>
              <a:rPr lang="fr-CA" sz="1600" dirty="0"/>
              <a:t>    public </a:t>
            </a:r>
            <a:r>
              <a:rPr lang="fr-CA" sz="1600" dirty="0" err="1"/>
              <a:t>RequestByUser</a:t>
            </a:r>
            <a:r>
              <a:rPr lang="fr-CA" sz="1600" dirty="0"/>
              <a:t>(</a:t>
            </a:r>
            <a:r>
              <a:rPr lang="fr-CA" sz="1600" dirty="0" err="1"/>
              <a:t>int</a:t>
            </a:r>
            <a:r>
              <a:rPr lang="fr-CA" sz="1600" dirty="0"/>
              <a:t> </a:t>
            </a:r>
            <a:r>
              <a:rPr lang="fr-CA" sz="1600" dirty="0" err="1"/>
              <a:t>userId</a:t>
            </a:r>
            <a:r>
              <a:rPr lang="fr-CA" sz="1600" dirty="0"/>
              <a:t>) : base(x =&gt; </a:t>
            </a:r>
            <a:r>
              <a:rPr lang="fr-CA" sz="1600" dirty="0" err="1"/>
              <a:t>x.userId</a:t>
            </a:r>
            <a:r>
              <a:rPr lang="fr-CA" sz="1600" dirty="0"/>
              <a:t> == </a:t>
            </a:r>
            <a:r>
              <a:rPr lang="fr-CA" sz="1600" dirty="0" err="1"/>
              <a:t>userId</a:t>
            </a:r>
            <a:r>
              <a:rPr lang="fr-CA" sz="1600" dirty="0"/>
              <a:t>)</a:t>
            </a:r>
          </a:p>
          <a:p>
            <a:pPr marL="667512" lvl="2" indent="0">
              <a:buNone/>
            </a:pPr>
            <a:r>
              <a:rPr lang="fr-CA" sz="1600" dirty="0"/>
              <a:t>    {</a:t>
            </a:r>
          </a:p>
          <a:p>
            <a:pPr marL="667512" lvl="2" indent="0">
              <a:buNone/>
            </a:pPr>
            <a:r>
              <a:rPr lang="fr-CA" sz="1600" dirty="0"/>
              <a:t>    }</a:t>
            </a:r>
          </a:p>
          <a:p>
            <a:pPr marL="402336" lvl="1" indent="0">
              <a:buNone/>
            </a:pPr>
            <a:r>
              <a:rPr lang="fr-CA" sz="1600" dirty="0"/>
              <a:t>  }</a:t>
            </a:r>
          </a:p>
          <a:p>
            <a:r>
              <a:rPr lang="fr-CA" sz="2400" dirty="0"/>
              <a:t>Cette classe est dans le dossier </a:t>
            </a:r>
            <a:r>
              <a:rPr lang="fr-CA" sz="2400" i="1" dirty="0" err="1"/>
              <a:t>Specifications</a:t>
            </a:r>
            <a:r>
              <a:rPr lang="fr-CA" sz="2400" dirty="0"/>
              <a:t> de </a:t>
            </a:r>
            <a:r>
              <a:rPr lang="fr-CA" sz="2400" i="1" dirty="0" err="1"/>
              <a:t>Core</a:t>
            </a:r>
            <a:endParaRPr lang="fr-CA" sz="2400" i="1" dirty="0"/>
          </a:p>
          <a:p>
            <a:r>
              <a:rPr lang="fr-CA" sz="2400" dirty="0"/>
              <a:t>Voir Test3 pour tester son fonctionnement</a:t>
            </a:r>
          </a:p>
        </p:txBody>
      </p:sp>
      <p:sp>
        <p:nvSpPr>
          <p:cNvPr id="4" name="Espace réservé du numéro de diapositive 4">
            <a:extLst>
              <a:ext uri="{FF2B5EF4-FFF2-40B4-BE49-F238E27FC236}">
                <a16:creationId xmlns:a16="http://schemas.microsoft.com/office/drawing/2014/main" id="{C3C9D4C1-C369-4CAB-3354-314230F714D9}"/>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25</a:t>
            </a:fld>
            <a:endParaRPr lang="en-US" altLang="en-US" dirty="0"/>
          </a:p>
        </p:txBody>
      </p:sp>
    </p:spTree>
    <p:extLst>
      <p:ext uri="{BB962C8B-B14F-4D97-AF65-F5344CB8AC3E}">
        <p14:creationId xmlns:p14="http://schemas.microsoft.com/office/powerpoint/2010/main" val="18583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Couche service</a:t>
            </a:r>
          </a:p>
        </p:txBody>
      </p:sp>
      <p:sp>
        <p:nvSpPr>
          <p:cNvPr id="3" name="Espace réservé du contenu 2"/>
          <p:cNvSpPr>
            <a:spLocks noGrp="1"/>
          </p:cNvSpPr>
          <p:nvPr>
            <p:ph idx="1"/>
            <p:custDataLst>
              <p:tags r:id="rId2"/>
            </p:custDataLst>
          </p:nvPr>
        </p:nvSpPr>
        <p:spPr/>
        <p:txBody>
          <a:bodyPr/>
          <a:lstStyle/>
          <a:p>
            <a:r>
              <a:rPr lang="fr-CA" sz="2400" dirty="0"/>
              <a:t>La couche de service est l’endroit où on implémente les fonctionnalités utilisées par les acteurs externes au système</a:t>
            </a:r>
          </a:p>
          <a:p>
            <a:r>
              <a:rPr lang="fr-CA" sz="2400" dirty="0"/>
              <a:t>Ces fonctionnalités correspondent aux cas d’utilisation</a:t>
            </a:r>
          </a:p>
          <a:p>
            <a:r>
              <a:rPr lang="fr-CA" sz="2400" dirty="0"/>
              <a:t>Souvent, les cas d’utilisation se limitent aux opérations CRUD. C’est donc dans cette couche qu’on les implémente</a:t>
            </a:r>
          </a:p>
          <a:p>
            <a:endParaRPr lang="fr-CA" dirty="0"/>
          </a:p>
        </p:txBody>
      </p:sp>
      <p:sp>
        <p:nvSpPr>
          <p:cNvPr id="4" name="Espace réservé du numéro de diapositive 4">
            <a:extLst>
              <a:ext uri="{FF2B5EF4-FFF2-40B4-BE49-F238E27FC236}">
                <a16:creationId xmlns:a16="http://schemas.microsoft.com/office/drawing/2014/main" id="{0867BF9D-8100-EC8D-C57B-954347DB7325}"/>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26</a:t>
            </a:fld>
            <a:endParaRPr lang="en-US" altLang="en-US" dirty="0"/>
          </a:p>
        </p:txBody>
      </p:sp>
    </p:spTree>
    <p:extLst>
      <p:ext uri="{BB962C8B-B14F-4D97-AF65-F5344CB8AC3E}">
        <p14:creationId xmlns:p14="http://schemas.microsoft.com/office/powerpoint/2010/main" val="428037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Couche service</a:t>
            </a:r>
          </a:p>
        </p:txBody>
      </p:sp>
      <p:sp>
        <p:nvSpPr>
          <p:cNvPr id="3" name="Espace réservé du contenu 2"/>
          <p:cNvSpPr>
            <a:spLocks noGrp="1"/>
          </p:cNvSpPr>
          <p:nvPr>
            <p:ph idx="1"/>
            <p:custDataLst>
              <p:tags r:id="rId2"/>
            </p:custDataLst>
          </p:nvPr>
        </p:nvSpPr>
        <p:spPr/>
        <p:txBody>
          <a:bodyPr>
            <a:normAutofit/>
          </a:bodyPr>
          <a:lstStyle/>
          <a:p>
            <a:r>
              <a:rPr lang="fr-CA" sz="2400" dirty="0"/>
              <a:t>Les méthodes qui manipulent uniquement le domaine et qui sont réutilisables sont plutôt implantées dans les classes du domaine (par exemple, calculer le total d’une facture)</a:t>
            </a:r>
          </a:p>
          <a:p>
            <a:r>
              <a:rPr lang="fr-CA" sz="2400" dirty="0"/>
              <a:t>Les méthodes des services ont donc tendance à avoir une structure similaire d’un service à l’autre</a:t>
            </a:r>
          </a:p>
          <a:p>
            <a:r>
              <a:rPr lang="fr-CA" sz="2400" dirty="0"/>
              <a:t>Celles du domaine sont généralement unique, étant relié au domaine spécifique de l’application</a:t>
            </a:r>
          </a:p>
          <a:p>
            <a:r>
              <a:rPr lang="fr-CA" sz="2400" dirty="0"/>
              <a:t>Eh oui, dans certains cas limites, il peut être difficile de déterminer ce qui va dans le domaine vs un service</a:t>
            </a:r>
          </a:p>
        </p:txBody>
      </p:sp>
      <p:sp>
        <p:nvSpPr>
          <p:cNvPr id="4" name="Espace réservé du numéro de diapositive 4">
            <a:extLst>
              <a:ext uri="{FF2B5EF4-FFF2-40B4-BE49-F238E27FC236}">
                <a16:creationId xmlns:a16="http://schemas.microsoft.com/office/drawing/2014/main" id="{0D23D4EB-696D-C86F-9D3F-805F17C4845F}"/>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27</a:t>
            </a:fld>
            <a:endParaRPr lang="en-US" altLang="en-US" dirty="0"/>
          </a:p>
        </p:txBody>
      </p:sp>
    </p:spTree>
    <p:extLst>
      <p:ext uri="{BB962C8B-B14F-4D97-AF65-F5344CB8AC3E}">
        <p14:creationId xmlns:p14="http://schemas.microsoft.com/office/powerpoint/2010/main" val="216732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8E78A780-8F88-4ECA-91F6-DA6FFEFDFDF6}"/>
              </a:ext>
            </a:extLst>
          </p:cNvPr>
          <p:cNvPicPr>
            <a:picLocks noChangeAspect="1"/>
          </p:cNvPicPr>
          <p:nvPr>
            <p:custDataLst>
              <p:tags r:id="rId1"/>
            </p:custDataLst>
          </p:nvPr>
        </p:nvPicPr>
        <p:blipFill>
          <a:blip r:embed="rId4"/>
          <a:stretch>
            <a:fillRect/>
          </a:stretch>
        </p:blipFill>
        <p:spPr>
          <a:xfrm>
            <a:off x="-124287" y="632317"/>
            <a:ext cx="9144000" cy="6132467"/>
          </a:xfrm>
          <a:prstGeom prst="rect">
            <a:avLst/>
          </a:prstGeom>
        </p:spPr>
      </p:pic>
      <p:sp>
        <p:nvSpPr>
          <p:cNvPr id="2" name="Espace réservé du numéro de diapositive 4">
            <a:extLst>
              <a:ext uri="{FF2B5EF4-FFF2-40B4-BE49-F238E27FC236}">
                <a16:creationId xmlns:a16="http://schemas.microsoft.com/office/drawing/2014/main" id="{92DE2DCC-185E-8291-60DB-2D080087C6A0}"/>
              </a:ext>
            </a:extLst>
          </p:cNvPr>
          <p:cNvSpPr>
            <a:spLocks noGrp="1"/>
          </p:cNvSpPr>
          <p:nvPr>
            <p:ph type="sldNum" sz="quarter" idx="12"/>
            <p:custDataLst>
              <p:tags r:id="rId2"/>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28</a:t>
            </a:fld>
            <a:endParaRPr lang="en-US" altLang="en-US" dirty="0"/>
          </a:p>
        </p:txBody>
      </p:sp>
    </p:spTree>
    <p:extLst>
      <p:ext uri="{BB962C8B-B14F-4D97-AF65-F5344CB8AC3E}">
        <p14:creationId xmlns:p14="http://schemas.microsoft.com/office/powerpoint/2010/main" val="857884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Implantation des services</a:t>
            </a:r>
          </a:p>
        </p:txBody>
      </p:sp>
      <p:sp>
        <p:nvSpPr>
          <p:cNvPr id="3" name="Espace réservé du contenu 2"/>
          <p:cNvSpPr>
            <a:spLocks noGrp="1"/>
          </p:cNvSpPr>
          <p:nvPr>
            <p:ph idx="1"/>
            <p:custDataLst>
              <p:tags r:id="rId2"/>
            </p:custDataLst>
          </p:nvPr>
        </p:nvSpPr>
        <p:spPr>
          <a:xfrm>
            <a:off x="431540" y="1628800"/>
            <a:ext cx="8229600" cy="2979524"/>
          </a:xfrm>
        </p:spPr>
        <p:txBody>
          <a:bodyPr>
            <a:normAutofit/>
          </a:bodyPr>
          <a:lstStyle/>
          <a:p>
            <a:r>
              <a:rPr lang="fr-CA" sz="2400" dirty="0"/>
              <a:t>Chaque service contient l’ensemble des méthodes nécessaires à sa réalisation</a:t>
            </a:r>
          </a:p>
          <a:p>
            <a:r>
              <a:rPr lang="fr-CA" sz="2400" dirty="0"/>
              <a:t>L’implémentation nécessite la création d’une interface déclarant ces méthodes et une classe pour l’implémentation</a:t>
            </a:r>
          </a:p>
          <a:p>
            <a:pPr lvl="1"/>
            <a:endParaRPr lang="fr-CA" dirty="0"/>
          </a:p>
        </p:txBody>
      </p:sp>
      <p:sp>
        <p:nvSpPr>
          <p:cNvPr id="4" name="Espace réservé du numéro de diapositive 4">
            <a:extLst>
              <a:ext uri="{FF2B5EF4-FFF2-40B4-BE49-F238E27FC236}">
                <a16:creationId xmlns:a16="http://schemas.microsoft.com/office/drawing/2014/main" id="{263C83DD-E52F-D776-C512-A073B1044958}"/>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29</a:t>
            </a:fld>
            <a:endParaRPr lang="en-US" altLang="en-US" dirty="0"/>
          </a:p>
        </p:txBody>
      </p:sp>
    </p:spTree>
    <p:extLst>
      <p:ext uri="{BB962C8B-B14F-4D97-AF65-F5344CB8AC3E}">
        <p14:creationId xmlns:p14="http://schemas.microsoft.com/office/powerpoint/2010/main" val="8416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Architecture de référence</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a:t>
            </a:fld>
            <a:endParaRPr lang="en-US" altLang="en-US"/>
          </a:p>
        </p:txBody>
      </p:sp>
      <p:pic>
        <p:nvPicPr>
          <p:cNvPr id="4" name="Image 3">
            <a:extLst>
              <a:ext uri="{FF2B5EF4-FFF2-40B4-BE49-F238E27FC236}">
                <a16:creationId xmlns:a16="http://schemas.microsoft.com/office/drawing/2014/main" id="{7C74A8FE-6E3C-CA46-160A-193B66030E7B}"/>
              </a:ext>
            </a:extLst>
          </p:cNvPr>
          <p:cNvPicPr>
            <a:picLocks noChangeAspect="1"/>
          </p:cNvPicPr>
          <p:nvPr>
            <p:custDataLst>
              <p:tags r:id="rId3"/>
            </p:custDataLst>
          </p:nvPr>
        </p:nvPicPr>
        <p:blipFill>
          <a:blip r:embed="rId12"/>
          <a:stretch>
            <a:fillRect/>
          </a:stretch>
        </p:blipFill>
        <p:spPr>
          <a:xfrm>
            <a:off x="791580" y="2132856"/>
            <a:ext cx="7639416" cy="3797805"/>
          </a:xfrm>
          <a:prstGeom prst="rect">
            <a:avLst/>
          </a:prstGeom>
        </p:spPr>
      </p:pic>
      <p:pic>
        <p:nvPicPr>
          <p:cNvPr id="5" name="Image 4">
            <a:extLst>
              <a:ext uri="{FF2B5EF4-FFF2-40B4-BE49-F238E27FC236}">
                <a16:creationId xmlns:a16="http://schemas.microsoft.com/office/drawing/2014/main" id="{AB882936-606D-92CF-4B1F-AA4A53FB0E84}"/>
              </a:ext>
            </a:extLst>
          </p:cNvPr>
          <p:cNvPicPr>
            <a:picLocks noChangeAspect="1"/>
          </p:cNvPicPr>
          <p:nvPr>
            <p:custDataLst>
              <p:tags r:id="rId4"/>
            </p:custDataLst>
          </p:nvPr>
        </p:nvPicPr>
        <p:blipFill>
          <a:blip r:embed="rId13"/>
          <a:stretch>
            <a:fillRect/>
          </a:stretch>
        </p:blipFill>
        <p:spPr>
          <a:xfrm>
            <a:off x="5471730" y="5592435"/>
            <a:ext cx="866775" cy="571500"/>
          </a:xfrm>
          <a:prstGeom prst="rect">
            <a:avLst/>
          </a:prstGeom>
        </p:spPr>
      </p:pic>
      <p:sp>
        <p:nvSpPr>
          <p:cNvPr id="6" name="ZoneTexte 5">
            <a:extLst>
              <a:ext uri="{FF2B5EF4-FFF2-40B4-BE49-F238E27FC236}">
                <a16:creationId xmlns:a16="http://schemas.microsoft.com/office/drawing/2014/main" id="{EF56B21D-3B91-A8BC-ACB9-53CE9843E7DD}"/>
              </a:ext>
            </a:extLst>
          </p:cNvPr>
          <p:cNvSpPr txBox="1"/>
          <p:nvPr>
            <p:custDataLst>
              <p:tags r:id="rId5"/>
            </p:custDataLst>
          </p:nvPr>
        </p:nvSpPr>
        <p:spPr>
          <a:xfrm>
            <a:off x="6251348" y="5862999"/>
            <a:ext cx="2345579" cy="307777"/>
          </a:xfrm>
          <a:prstGeom prst="rect">
            <a:avLst/>
          </a:prstGeom>
          <a:noFill/>
        </p:spPr>
        <p:txBody>
          <a:bodyPr wrap="none" rtlCol="0">
            <a:spAutoFit/>
          </a:bodyPr>
          <a:lstStyle/>
          <a:p>
            <a:r>
              <a:rPr lang="fr-CA" sz="1400" dirty="0"/>
              <a:t>Dépendance à la compilation </a:t>
            </a:r>
          </a:p>
        </p:txBody>
      </p:sp>
      <p:sp>
        <p:nvSpPr>
          <p:cNvPr id="7" name="ZoneTexte 6">
            <a:extLst>
              <a:ext uri="{FF2B5EF4-FFF2-40B4-BE49-F238E27FC236}">
                <a16:creationId xmlns:a16="http://schemas.microsoft.com/office/drawing/2014/main" id="{132B7EA0-33B7-D4B1-22FC-F20ED7928C7F}"/>
              </a:ext>
            </a:extLst>
          </p:cNvPr>
          <p:cNvSpPr txBox="1"/>
          <p:nvPr>
            <p:custDataLst>
              <p:tags r:id="rId6"/>
            </p:custDataLst>
          </p:nvPr>
        </p:nvSpPr>
        <p:spPr>
          <a:xfrm>
            <a:off x="6251348" y="5654510"/>
            <a:ext cx="2097754" cy="307777"/>
          </a:xfrm>
          <a:prstGeom prst="rect">
            <a:avLst/>
          </a:prstGeom>
          <a:noFill/>
        </p:spPr>
        <p:txBody>
          <a:bodyPr wrap="none" rtlCol="0">
            <a:spAutoFit/>
          </a:bodyPr>
          <a:lstStyle/>
          <a:p>
            <a:r>
              <a:rPr lang="fr-CA" sz="1400" dirty="0"/>
              <a:t>Dépendance à l’exécution </a:t>
            </a:r>
          </a:p>
        </p:txBody>
      </p:sp>
      <p:sp>
        <p:nvSpPr>
          <p:cNvPr id="8" name="ZoneTexte 7">
            <a:extLst>
              <a:ext uri="{FF2B5EF4-FFF2-40B4-BE49-F238E27FC236}">
                <a16:creationId xmlns:a16="http://schemas.microsoft.com/office/drawing/2014/main" id="{55891A4D-27CD-CE66-31D4-2B002ACDD77C}"/>
              </a:ext>
            </a:extLst>
          </p:cNvPr>
          <p:cNvSpPr txBox="1"/>
          <p:nvPr>
            <p:custDataLst>
              <p:tags r:id="rId7"/>
            </p:custDataLst>
          </p:nvPr>
        </p:nvSpPr>
        <p:spPr>
          <a:xfrm>
            <a:off x="449789" y="1655045"/>
            <a:ext cx="3114099" cy="307777"/>
          </a:xfrm>
          <a:prstGeom prst="rect">
            <a:avLst/>
          </a:prstGeom>
          <a:solidFill>
            <a:schemeClr val="bg2">
              <a:lumMod val="50000"/>
            </a:schemeClr>
          </a:solidFill>
          <a:ln>
            <a:solidFill>
              <a:schemeClr val="bg2">
                <a:lumMod val="50000"/>
              </a:schemeClr>
            </a:solidFill>
            <a:prstDash val="dash"/>
          </a:ln>
        </p:spPr>
        <p:txBody>
          <a:bodyPr wrap="square" rtlCol="0">
            <a:spAutoFit/>
          </a:bodyPr>
          <a:lstStyle/>
          <a:p>
            <a:r>
              <a:rPr lang="fr-CA" sz="1400" dirty="0"/>
              <a:t>Front End (</a:t>
            </a:r>
            <a:r>
              <a:rPr lang="fr-CA" sz="1400" dirty="0" err="1"/>
              <a:t>Angular</a:t>
            </a:r>
            <a:r>
              <a:rPr lang="fr-CA" sz="1400" dirty="0"/>
              <a:t>, </a:t>
            </a:r>
            <a:r>
              <a:rPr lang="fr-CA" sz="1400" dirty="0" err="1"/>
              <a:t>React</a:t>
            </a:r>
            <a:r>
              <a:rPr lang="fr-CA" sz="1400" dirty="0"/>
              <a:t> ou Vue)</a:t>
            </a:r>
          </a:p>
        </p:txBody>
      </p:sp>
      <p:grpSp>
        <p:nvGrpSpPr>
          <p:cNvPr id="9" name="Groupe 8">
            <a:extLst>
              <a:ext uri="{FF2B5EF4-FFF2-40B4-BE49-F238E27FC236}">
                <a16:creationId xmlns:a16="http://schemas.microsoft.com/office/drawing/2014/main" id="{3CE580C2-2F6E-CF11-375F-7ADDD3BDA3D0}"/>
              </a:ext>
            </a:extLst>
          </p:cNvPr>
          <p:cNvGrpSpPr/>
          <p:nvPr>
            <p:custDataLst>
              <p:tags r:id="rId8"/>
            </p:custDataLst>
          </p:nvPr>
        </p:nvGrpSpPr>
        <p:grpSpPr>
          <a:xfrm>
            <a:off x="1004642" y="2132856"/>
            <a:ext cx="2885231" cy="1538690"/>
            <a:chOff x="772357" y="1982920"/>
            <a:chExt cx="2971060" cy="1538690"/>
          </a:xfrm>
        </p:grpSpPr>
        <p:sp>
          <p:nvSpPr>
            <p:cNvPr id="10" name="ZoneTexte 9">
              <a:extLst>
                <a:ext uri="{FF2B5EF4-FFF2-40B4-BE49-F238E27FC236}">
                  <a16:creationId xmlns:a16="http://schemas.microsoft.com/office/drawing/2014/main" id="{339ECAAB-F326-1EDC-F397-6CA21FA85543}"/>
                </a:ext>
              </a:extLst>
            </p:cNvPr>
            <p:cNvSpPr txBox="1"/>
            <p:nvPr/>
          </p:nvSpPr>
          <p:spPr>
            <a:xfrm>
              <a:off x="772357" y="2379216"/>
              <a:ext cx="2849732" cy="656947"/>
            </a:xfrm>
            <a:prstGeom prst="rect">
              <a:avLst/>
            </a:prstGeom>
            <a:solidFill>
              <a:schemeClr val="bg1"/>
            </a:solidFill>
          </p:spPr>
          <p:txBody>
            <a:bodyPr wrap="square" rtlCol="0">
              <a:spAutoFit/>
            </a:bodyPr>
            <a:lstStyle/>
            <a:p>
              <a:endParaRPr lang="fr-CA" dirty="0"/>
            </a:p>
          </p:txBody>
        </p:sp>
        <p:sp>
          <p:nvSpPr>
            <p:cNvPr id="11" name="ZoneTexte 10">
              <a:extLst>
                <a:ext uri="{FF2B5EF4-FFF2-40B4-BE49-F238E27FC236}">
                  <a16:creationId xmlns:a16="http://schemas.microsoft.com/office/drawing/2014/main" id="{669367E8-61FF-D2CA-5650-A3C36C7259B1}"/>
                </a:ext>
              </a:extLst>
            </p:cNvPr>
            <p:cNvSpPr txBox="1"/>
            <p:nvPr/>
          </p:nvSpPr>
          <p:spPr>
            <a:xfrm>
              <a:off x="772357" y="2864663"/>
              <a:ext cx="1908699" cy="656947"/>
            </a:xfrm>
            <a:prstGeom prst="rect">
              <a:avLst/>
            </a:prstGeom>
            <a:solidFill>
              <a:schemeClr val="bg1"/>
            </a:solidFill>
          </p:spPr>
          <p:txBody>
            <a:bodyPr wrap="square" rtlCol="0">
              <a:spAutoFit/>
            </a:bodyPr>
            <a:lstStyle/>
            <a:p>
              <a:endParaRPr lang="fr-CA" dirty="0"/>
            </a:p>
          </p:txBody>
        </p:sp>
        <p:sp>
          <p:nvSpPr>
            <p:cNvPr id="12" name="Rectangle : coins arrondis 11">
              <a:extLst>
                <a:ext uri="{FF2B5EF4-FFF2-40B4-BE49-F238E27FC236}">
                  <a16:creationId xmlns:a16="http://schemas.microsoft.com/office/drawing/2014/main" id="{75AC9AD1-78C4-DB4A-649D-3B9DEE0EB007}"/>
                </a:ext>
              </a:extLst>
            </p:cNvPr>
            <p:cNvSpPr/>
            <p:nvPr/>
          </p:nvSpPr>
          <p:spPr>
            <a:xfrm>
              <a:off x="926635" y="2680432"/>
              <a:ext cx="1146485" cy="35228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err="1"/>
                <a:t>Controllers</a:t>
              </a:r>
              <a:endParaRPr lang="fr-CA" sz="1400" dirty="0"/>
            </a:p>
          </p:txBody>
        </p:sp>
        <p:sp>
          <p:nvSpPr>
            <p:cNvPr id="13" name="ZoneTexte 12">
              <a:extLst>
                <a:ext uri="{FF2B5EF4-FFF2-40B4-BE49-F238E27FC236}">
                  <a16:creationId xmlns:a16="http://schemas.microsoft.com/office/drawing/2014/main" id="{FD0A5BD4-9E31-F555-4BDC-004C6C3FDCE8}"/>
                </a:ext>
              </a:extLst>
            </p:cNvPr>
            <p:cNvSpPr txBox="1"/>
            <p:nvPr/>
          </p:nvSpPr>
          <p:spPr>
            <a:xfrm>
              <a:off x="893685" y="1990556"/>
              <a:ext cx="2849732" cy="246221"/>
            </a:xfrm>
            <a:prstGeom prst="rect">
              <a:avLst/>
            </a:prstGeom>
            <a:solidFill>
              <a:schemeClr val="bg1"/>
            </a:solidFill>
          </p:spPr>
          <p:txBody>
            <a:bodyPr wrap="square" rtlCol="0">
              <a:spAutoFit/>
            </a:bodyPr>
            <a:lstStyle/>
            <a:p>
              <a:endParaRPr lang="fr-CA" sz="1000" dirty="0"/>
            </a:p>
          </p:txBody>
        </p:sp>
        <p:sp>
          <p:nvSpPr>
            <p:cNvPr id="14" name="ZoneTexte 13">
              <a:extLst>
                <a:ext uri="{FF2B5EF4-FFF2-40B4-BE49-F238E27FC236}">
                  <a16:creationId xmlns:a16="http://schemas.microsoft.com/office/drawing/2014/main" id="{C3D3AF14-26BC-EB6F-9B08-82A9E4153000}"/>
                </a:ext>
              </a:extLst>
            </p:cNvPr>
            <p:cNvSpPr txBox="1"/>
            <p:nvPr/>
          </p:nvSpPr>
          <p:spPr>
            <a:xfrm>
              <a:off x="1257669" y="1982920"/>
              <a:ext cx="2121763" cy="307777"/>
            </a:xfrm>
            <a:prstGeom prst="rect">
              <a:avLst/>
            </a:prstGeom>
            <a:noFill/>
          </p:spPr>
          <p:txBody>
            <a:bodyPr wrap="square" rtlCol="0">
              <a:spAutoFit/>
            </a:bodyPr>
            <a:lstStyle/>
            <a:p>
              <a:r>
                <a:rPr lang="fr-CA" sz="1400" dirty="0" err="1">
                  <a:solidFill>
                    <a:srgbClr val="3399FF"/>
                  </a:solidFill>
                </a:rPr>
                <a:t>ASP.Net</a:t>
              </a:r>
              <a:r>
                <a:rPr lang="fr-CA" sz="1400" dirty="0">
                  <a:solidFill>
                    <a:srgbClr val="3399FF"/>
                  </a:solidFill>
                </a:rPr>
                <a:t> Web App (API)</a:t>
              </a:r>
            </a:p>
          </p:txBody>
        </p:sp>
      </p:grpSp>
      <p:cxnSp>
        <p:nvCxnSpPr>
          <p:cNvPr id="15" name="Connecteur droit avec flèche 14">
            <a:extLst>
              <a:ext uri="{FF2B5EF4-FFF2-40B4-BE49-F238E27FC236}">
                <a16:creationId xmlns:a16="http://schemas.microsoft.com/office/drawing/2014/main" id="{3721E378-C2C0-5F5A-BCF5-63319B9C7A64}"/>
              </a:ext>
            </a:extLst>
          </p:cNvPr>
          <p:cNvCxnSpPr>
            <a:cxnSpLocks/>
          </p:cNvCxnSpPr>
          <p:nvPr>
            <p:custDataLst>
              <p:tags r:id="rId9"/>
            </p:custDataLst>
          </p:nvPr>
        </p:nvCxnSpPr>
        <p:spPr>
          <a:xfrm flipH="1">
            <a:off x="1439652" y="1988840"/>
            <a:ext cx="1" cy="4721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 coins arrondis 15">
            <a:extLst>
              <a:ext uri="{FF2B5EF4-FFF2-40B4-BE49-F238E27FC236}">
                <a16:creationId xmlns:a16="http://schemas.microsoft.com/office/drawing/2014/main" id="{9810FDE0-8EF0-4AEB-EAB4-082CA17D0DBB}"/>
              </a:ext>
            </a:extLst>
          </p:cNvPr>
          <p:cNvSpPr/>
          <p:nvPr>
            <p:custDataLst>
              <p:tags r:id="rId10"/>
            </p:custDataLst>
          </p:nvPr>
        </p:nvSpPr>
        <p:spPr>
          <a:xfrm>
            <a:off x="2489771" y="2836929"/>
            <a:ext cx="1113365" cy="35228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err="1"/>
              <a:t>DTOs</a:t>
            </a:r>
            <a:endParaRPr lang="fr-CA" sz="1400" dirty="0"/>
          </a:p>
        </p:txBody>
      </p:sp>
    </p:spTree>
    <p:extLst>
      <p:ext uri="{BB962C8B-B14F-4D97-AF65-F5344CB8AC3E}">
        <p14:creationId xmlns:p14="http://schemas.microsoft.com/office/powerpoint/2010/main" val="2262529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normAutofit fontScale="90000"/>
          </a:bodyPr>
          <a:lstStyle/>
          <a:p>
            <a:r>
              <a:rPr lang="fr-CA" dirty="0"/>
              <a:t>Implantation du service </a:t>
            </a:r>
            <a:r>
              <a:rPr lang="fr-CA" dirty="0" err="1"/>
              <a:t>RequestService</a:t>
            </a:r>
            <a:endParaRPr lang="fr-CA" dirty="0"/>
          </a:p>
        </p:txBody>
      </p:sp>
      <p:sp>
        <p:nvSpPr>
          <p:cNvPr id="3" name="Espace réservé du contenu 2"/>
          <p:cNvSpPr>
            <a:spLocks noGrp="1"/>
          </p:cNvSpPr>
          <p:nvPr>
            <p:ph idx="1"/>
            <p:custDataLst>
              <p:tags r:id="rId2"/>
            </p:custDataLst>
          </p:nvPr>
        </p:nvSpPr>
        <p:spPr/>
        <p:txBody>
          <a:bodyPr>
            <a:normAutofit/>
          </a:bodyPr>
          <a:lstStyle/>
          <a:p>
            <a:r>
              <a:rPr lang="fr-CA" sz="2400" dirty="0"/>
              <a:t>D’abord, créer une interface pour ce service (</a:t>
            </a:r>
            <a:r>
              <a:rPr lang="fr-CA" sz="2400" dirty="0" err="1"/>
              <a:t>IRequestService</a:t>
            </a:r>
            <a:r>
              <a:rPr lang="fr-CA" sz="2400" dirty="0"/>
              <a:t>) dans </a:t>
            </a:r>
            <a:r>
              <a:rPr lang="fr-CA" sz="2400" dirty="0" err="1"/>
              <a:t>EAISolutionFronEnd.Core.Interfaces</a:t>
            </a:r>
            <a:endParaRPr lang="fr-CA" sz="2400" dirty="0"/>
          </a:p>
          <a:p>
            <a:r>
              <a:rPr lang="fr-CA" sz="2400" dirty="0"/>
              <a:t>Déclarer les 9 méthodes suivantes:</a:t>
            </a:r>
          </a:p>
          <a:p>
            <a:pPr lvl="1"/>
            <a:r>
              <a:rPr lang="fr-CA" sz="1600" dirty="0" err="1"/>
              <a:t>Task</a:t>
            </a:r>
            <a:r>
              <a:rPr lang="fr-CA" sz="1600" dirty="0"/>
              <a:t> </a:t>
            </a:r>
            <a:r>
              <a:rPr lang="fr-CA" sz="1600" dirty="0" err="1"/>
              <a:t>AddRequest</a:t>
            </a:r>
            <a:r>
              <a:rPr lang="fr-CA" sz="1600" dirty="0"/>
              <a:t>(</a:t>
            </a:r>
            <a:r>
              <a:rPr lang="fr-CA" sz="1600" dirty="0" err="1"/>
              <a:t>Request</a:t>
            </a:r>
            <a:r>
              <a:rPr lang="fr-CA" sz="1600" dirty="0"/>
              <a:t> </a:t>
            </a:r>
            <a:r>
              <a:rPr lang="fr-CA" sz="1600" dirty="0" err="1"/>
              <a:t>request</a:t>
            </a:r>
            <a:r>
              <a:rPr lang="fr-CA" sz="1600" dirty="0"/>
              <a:t>);</a:t>
            </a:r>
          </a:p>
          <a:p>
            <a:pPr lvl="1"/>
            <a:r>
              <a:rPr lang="fr-CA" sz="1600" dirty="0" err="1"/>
              <a:t>Task</a:t>
            </a:r>
            <a:r>
              <a:rPr lang="fr-CA" sz="1600" dirty="0"/>
              <a:t> </a:t>
            </a:r>
            <a:r>
              <a:rPr lang="fr-CA" sz="1600" dirty="0" err="1"/>
              <a:t>UpdateRequest</a:t>
            </a:r>
            <a:r>
              <a:rPr lang="fr-CA" sz="1600" dirty="0"/>
              <a:t>(</a:t>
            </a:r>
            <a:r>
              <a:rPr lang="fr-CA" sz="1600" dirty="0" err="1"/>
              <a:t>Request</a:t>
            </a:r>
            <a:r>
              <a:rPr lang="fr-CA" sz="1600" dirty="0"/>
              <a:t> </a:t>
            </a:r>
            <a:r>
              <a:rPr lang="fr-CA" sz="1600" dirty="0" err="1"/>
              <a:t>request</a:t>
            </a:r>
            <a:r>
              <a:rPr lang="fr-CA" sz="1600" dirty="0"/>
              <a:t>);</a:t>
            </a:r>
          </a:p>
          <a:p>
            <a:pPr lvl="1"/>
            <a:r>
              <a:rPr lang="fr-CA" sz="1600" dirty="0" err="1"/>
              <a:t>Task</a:t>
            </a:r>
            <a:r>
              <a:rPr lang="fr-CA" sz="1600" dirty="0"/>
              <a:t> </a:t>
            </a:r>
            <a:r>
              <a:rPr lang="fr-CA" sz="1600" dirty="0" err="1"/>
              <a:t>DeleteRequest</a:t>
            </a:r>
            <a:r>
              <a:rPr lang="fr-CA" sz="1600" dirty="0"/>
              <a:t>(</a:t>
            </a:r>
            <a:r>
              <a:rPr lang="fr-CA" sz="1600" dirty="0" err="1"/>
              <a:t>Request</a:t>
            </a:r>
            <a:r>
              <a:rPr lang="fr-CA" sz="1600" dirty="0"/>
              <a:t> </a:t>
            </a:r>
            <a:r>
              <a:rPr lang="fr-CA" sz="1600" dirty="0" err="1"/>
              <a:t>request</a:t>
            </a:r>
            <a:r>
              <a:rPr lang="fr-CA" sz="1600" dirty="0"/>
              <a:t>);</a:t>
            </a:r>
          </a:p>
          <a:p>
            <a:pPr lvl="1"/>
            <a:r>
              <a:rPr lang="fr-CA" sz="1600" dirty="0" err="1"/>
              <a:t>Task</a:t>
            </a:r>
            <a:r>
              <a:rPr lang="fr-CA" sz="1600" dirty="0"/>
              <a:t> </a:t>
            </a:r>
            <a:r>
              <a:rPr lang="fr-CA" sz="1600" dirty="0" err="1"/>
              <a:t>AddRequestItem</a:t>
            </a:r>
            <a:r>
              <a:rPr lang="fr-CA" sz="1600" dirty="0"/>
              <a:t>(</a:t>
            </a:r>
            <a:r>
              <a:rPr lang="fr-CA" sz="1600" dirty="0" err="1"/>
              <a:t>int</a:t>
            </a:r>
            <a:r>
              <a:rPr lang="fr-CA" sz="1600" dirty="0"/>
              <a:t> </a:t>
            </a:r>
            <a:r>
              <a:rPr lang="fr-CA" sz="1600" dirty="0" err="1"/>
              <a:t>requestId</a:t>
            </a:r>
            <a:r>
              <a:rPr lang="fr-CA" sz="1600" dirty="0"/>
              <a:t>, </a:t>
            </a:r>
            <a:r>
              <a:rPr lang="fr-CA" sz="1600" dirty="0" err="1"/>
              <a:t>RequestItem</a:t>
            </a:r>
            <a:r>
              <a:rPr lang="fr-CA" sz="1600" dirty="0"/>
              <a:t> </a:t>
            </a:r>
            <a:r>
              <a:rPr lang="fr-CA" sz="1600" dirty="0" err="1"/>
              <a:t>requestItem</a:t>
            </a:r>
            <a:r>
              <a:rPr lang="fr-CA" sz="1600" dirty="0"/>
              <a:t>);</a:t>
            </a:r>
          </a:p>
          <a:p>
            <a:pPr lvl="1"/>
            <a:r>
              <a:rPr lang="fr-CA" sz="1600" dirty="0" err="1"/>
              <a:t>Task</a:t>
            </a:r>
            <a:r>
              <a:rPr lang="fr-CA" sz="1600" dirty="0"/>
              <a:t> </a:t>
            </a:r>
            <a:r>
              <a:rPr lang="fr-CA" sz="1600" dirty="0" err="1"/>
              <a:t>UpdateRequestItem</a:t>
            </a:r>
            <a:r>
              <a:rPr lang="fr-CA" sz="1600" dirty="0"/>
              <a:t>(</a:t>
            </a:r>
            <a:r>
              <a:rPr lang="fr-CA" sz="1600" dirty="0" err="1"/>
              <a:t>int</a:t>
            </a:r>
            <a:r>
              <a:rPr lang="fr-CA" sz="1600" dirty="0"/>
              <a:t> </a:t>
            </a:r>
            <a:r>
              <a:rPr lang="fr-CA" sz="1600" dirty="0" err="1"/>
              <a:t>requestId</a:t>
            </a:r>
            <a:r>
              <a:rPr lang="fr-CA" sz="1600" dirty="0"/>
              <a:t>, </a:t>
            </a:r>
            <a:r>
              <a:rPr lang="fr-CA" sz="1600" dirty="0" err="1"/>
              <a:t>RequestItem</a:t>
            </a:r>
            <a:r>
              <a:rPr lang="fr-CA" sz="1600" dirty="0"/>
              <a:t> </a:t>
            </a:r>
            <a:r>
              <a:rPr lang="fr-CA" sz="1600" dirty="0" err="1"/>
              <a:t>requestItem</a:t>
            </a:r>
            <a:r>
              <a:rPr lang="fr-CA" sz="1600" dirty="0"/>
              <a:t>);</a:t>
            </a:r>
          </a:p>
          <a:p>
            <a:pPr lvl="1"/>
            <a:r>
              <a:rPr lang="fr-CA" sz="1600" dirty="0" err="1"/>
              <a:t>Task</a:t>
            </a:r>
            <a:r>
              <a:rPr lang="fr-CA" sz="1600" dirty="0"/>
              <a:t> </a:t>
            </a:r>
            <a:r>
              <a:rPr lang="fr-CA" sz="1600" dirty="0" err="1"/>
              <a:t>DeleteRequestItem</a:t>
            </a:r>
            <a:r>
              <a:rPr lang="fr-CA" sz="1600" dirty="0"/>
              <a:t>(</a:t>
            </a:r>
            <a:r>
              <a:rPr lang="fr-CA" sz="1600" dirty="0" err="1"/>
              <a:t>int</a:t>
            </a:r>
            <a:r>
              <a:rPr lang="fr-CA" sz="1600" dirty="0"/>
              <a:t> </a:t>
            </a:r>
            <a:r>
              <a:rPr lang="fr-CA" sz="1600" dirty="0" err="1"/>
              <a:t>requestId</a:t>
            </a:r>
            <a:r>
              <a:rPr lang="fr-CA" sz="1600" dirty="0"/>
              <a:t>, </a:t>
            </a:r>
            <a:r>
              <a:rPr lang="fr-CA" sz="1600" dirty="0" err="1"/>
              <a:t>RequestItem</a:t>
            </a:r>
            <a:r>
              <a:rPr lang="fr-CA" sz="1600" dirty="0"/>
              <a:t> </a:t>
            </a:r>
            <a:r>
              <a:rPr lang="fr-CA" sz="1600" dirty="0" err="1"/>
              <a:t>requestItem</a:t>
            </a:r>
            <a:r>
              <a:rPr lang="fr-CA" sz="1600" dirty="0"/>
              <a:t>);</a:t>
            </a:r>
          </a:p>
          <a:p>
            <a:pPr lvl="1"/>
            <a:r>
              <a:rPr lang="fr-CA" sz="1600" dirty="0" err="1"/>
              <a:t>Task</a:t>
            </a:r>
            <a:r>
              <a:rPr lang="fr-CA" sz="1600" dirty="0"/>
              <a:t> </a:t>
            </a:r>
            <a:r>
              <a:rPr lang="fr-CA" sz="1600" dirty="0" err="1"/>
              <a:t>SubmitRequest</a:t>
            </a:r>
            <a:r>
              <a:rPr lang="fr-CA" sz="1600" dirty="0"/>
              <a:t>(</a:t>
            </a:r>
            <a:r>
              <a:rPr lang="fr-CA" sz="1600" dirty="0" err="1"/>
              <a:t>Request</a:t>
            </a:r>
            <a:r>
              <a:rPr lang="fr-CA" sz="1600" dirty="0"/>
              <a:t> </a:t>
            </a:r>
            <a:r>
              <a:rPr lang="fr-CA" sz="1600" dirty="0" err="1"/>
              <a:t>request</a:t>
            </a:r>
            <a:r>
              <a:rPr lang="fr-CA" sz="1600" dirty="0"/>
              <a:t>, string directory);</a:t>
            </a:r>
          </a:p>
          <a:p>
            <a:pPr lvl="1"/>
            <a:r>
              <a:rPr lang="fr-CA" sz="1600" dirty="0" err="1"/>
              <a:t>Task</a:t>
            </a:r>
            <a:r>
              <a:rPr lang="fr-CA" sz="1600" dirty="0"/>
              <a:t>&lt;</a:t>
            </a:r>
            <a:r>
              <a:rPr lang="fr-CA" sz="1600" dirty="0" err="1"/>
              <a:t>IReadOnlyList</a:t>
            </a:r>
            <a:r>
              <a:rPr lang="fr-CA" sz="1600" dirty="0"/>
              <a:t>&lt;</a:t>
            </a:r>
            <a:r>
              <a:rPr lang="fr-CA" sz="1600" dirty="0" err="1"/>
              <a:t>Request</a:t>
            </a:r>
            <a:r>
              <a:rPr lang="fr-CA" sz="1600" dirty="0"/>
              <a:t>&gt;&gt; </a:t>
            </a:r>
            <a:r>
              <a:rPr lang="fr-CA" sz="1600" dirty="0" err="1"/>
              <a:t>GetUserRequests</a:t>
            </a:r>
            <a:r>
              <a:rPr lang="fr-CA" sz="1600" dirty="0"/>
              <a:t>(</a:t>
            </a:r>
            <a:r>
              <a:rPr lang="fr-CA" sz="1600" dirty="0" err="1"/>
              <a:t>int</a:t>
            </a:r>
            <a:r>
              <a:rPr lang="fr-CA" sz="1600" dirty="0"/>
              <a:t> id);</a:t>
            </a:r>
          </a:p>
          <a:p>
            <a:pPr lvl="1"/>
            <a:r>
              <a:rPr lang="fr-CA" sz="1600" dirty="0" err="1"/>
              <a:t>Task</a:t>
            </a:r>
            <a:r>
              <a:rPr lang="fr-CA" sz="1600" dirty="0"/>
              <a:t>&lt;</a:t>
            </a:r>
            <a:r>
              <a:rPr lang="fr-CA" sz="1600" dirty="0" err="1"/>
              <a:t>IReadOnlyList</a:t>
            </a:r>
            <a:r>
              <a:rPr lang="fr-CA" sz="1600" dirty="0"/>
              <a:t>&lt;</a:t>
            </a:r>
            <a:r>
              <a:rPr lang="fr-CA" sz="1600" dirty="0" err="1"/>
              <a:t>Request</a:t>
            </a:r>
            <a:r>
              <a:rPr lang="fr-CA" sz="1600" dirty="0"/>
              <a:t>&gt;&gt; </a:t>
            </a:r>
            <a:r>
              <a:rPr lang="fr-CA" sz="1600" dirty="0" err="1"/>
              <a:t>SearchUserRequests</a:t>
            </a:r>
            <a:r>
              <a:rPr lang="fr-CA" sz="1600" dirty="0"/>
              <a:t>(</a:t>
            </a:r>
            <a:r>
              <a:rPr lang="fr-CA" sz="1600" dirty="0" err="1"/>
              <a:t>int</a:t>
            </a:r>
            <a:r>
              <a:rPr lang="fr-CA" sz="1600" dirty="0"/>
              <a:t>? </a:t>
            </a:r>
            <a:r>
              <a:rPr lang="fr-CA" sz="1600" dirty="0" err="1"/>
              <a:t>userId</a:t>
            </a:r>
            <a:r>
              <a:rPr lang="fr-CA" sz="1600" dirty="0"/>
              <a:t>, string </a:t>
            </a:r>
            <a:r>
              <a:rPr lang="fr-CA" sz="1600" dirty="0" err="1"/>
              <a:t>search</a:t>
            </a:r>
            <a:r>
              <a:rPr lang="fr-CA" sz="1600" dirty="0"/>
              <a:t>, </a:t>
            </a:r>
            <a:r>
              <a:rPr lang="fr-CA" sz="1600" dirty="0" err="1"/>
              <a:t>int</a:t>
            </a:r>
            <a:r>
              <a:rPr lang="fr-CA" sz="1600" dirty="0"/>
              <a:t> item, </a:t>
            </a:r>
            <a:r>
              <a:rPr lang="fr-CA" sz="1600" dirty="0" err="1"/>
              <a:t>int</a:t>
            </a:r>
            <a:r>
              <a:rPr lang="fr-CA" sz="1600" dirty="0"/>
              <a:t> </a:t>
            </a:r>
            <a:r>
              <a:rPr lang="fr-CA" sz="1600" dirty="0" err="1"/>
              <a:t>nbItem</a:t>
            </a:r>
            <a:r>
              <a:rPr lang="fr-CA" sz="1600" dirty="0"/>
              <a:t>);</a:t>
            </a:r>
          </a:p>
        </p:txBody>
      </p:sp>
      <p:sp>
        <p:nvSpPr>
          <p:cNvPr id="4" name="Espace réservé du numéro de diapositive 4">
            <a:extLst>
              <a:ext uri="{FF2B5EF4-FFF2-40B4-BE49-F238E27FC236}">
                <a16:creationId xmlns:a16="http://schemas.microsoft.com/office/drawing/2014/main" id="{7CFF68D4-FE02-E02C-8062-3CA6BD1BCBAD}"/>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30</a:t>
            </a:fld>
            <a:endParaRPr lang="en-US" altLang="en-US" dirty="0"/>
          </a:p>
        </p:txBody>
      </p:sp>
    </p:spTree>
    <p:extLst>
      <p:ext uri="{BB962C8B-B14F-4D97-AF65-F5344CB8AC3E}">
        <p14:creationId xmlns:p14="http://schemas.microsoft.com/office/powerpoint/2010/main" val="288522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normAutofit fontScale="90000"/>
          </a:bodyPr>
          <a:lstStyle/>
          <a:p>
            <a:r>
              <a:rPr lang="fr-CA" dirty="0"/>
              <a:t>Implantation du service </a:t>
            </a:r>
            <a:r>
              <a:rPr lang="fr-CA" dirty="0" err="1"/>
              <a:t>RequestService</a:t>
            </a:r>
            <a:endParaRPr lang="fr-CA" dirty="0"/>
          </a:p>
        </p:txBody>
      </p:sp>
      <p:sp>
        <p:nvSpPr>
          <p:cNvPr id="3" name="Espace réservé du contenu 2"/>
          <p:cNvSpPr>
            <a:spLocks noGrp="1"/>
          </p:cNvSpPr>
          <p:nvPr>
            <p:ph idx="1"/>
            <p:custDataLst>
              <p:tags r:id="rId2"/>
            </p:custDataLst>
          </p:nvPr>
        </p:nvSpPr>
        <p:spPr/>
        <p:txBody>
          <a:bodyPr>
            <a:normAutofit/>
          </a:bodyPr>
          <a:lstStyle/>
          <a:p>
            <a:r>
              <a:rPr lang="fr-CA" sz="2400" dirty="0"/>
              <a:t>Créer une classe (</a:t>
            </a:r>
            <a:r>
              <a:rPr lang="fr-CA" sz="2400" dirty="0" err="1"/>
              <a:t>RequestService</a:t>
            </a:r>
            <a:r>
              <a:rPr lang="fr-CA" sz="2400" dirty="0"/>
              <a:t>) implémentant cette interface dans </a:t>
            </a:r>
            <a:r>
              <a:rPr lang="fr-CA" sz="2400" dirty="0" err="1"/>
              <a:t>EAISolution.Core.Services</a:t>
            </a:r>
            <a:r>
              <a:rPr lang="fr-CA" sz="2400" dirty="0"/>
              <a:t> (dans le dossier Services)</a:t>
            </a:r>
          </a:p>
          <a:p>
            <a:r>
              <a:rPr lang="fr-CA" sz="2400" dirty="0"/>
              <a:t>Créer un constructeur prenant en paramètre un </a:t>
            </a:r>
            <a:r>
              <a:rPr lang="fr-CA" sz="2400" dirty="0" err="1"/>
              <a:t>IRequestRepository</a:t>
            </a:r>
            <a:r>
              <a:rPr lang="fr-CA" sz="2400" dirty="0"/>
              <a:t>, un </a:t>
            </a:r>
            <a:r>
              <a:rPr lang="fr-CA" sz="2400" dirty="0" err="1"/>
              <a:t>IUserRepository</a:t>
            </a:r>
            <a:r>
              <a:rPr lang="fr-CA" sz="2400" dirty="0"/>
              <a:t> et un </a:t>
            </a:r>
            <a:r>
              <a:rPr lang="fr-CA" sz="2400" dirty="0" err="1"/>
              <a:t>IBackEndSystemService</a:t>
            </a:r>
            <a:r>
              <a:rPr lang="fr-CA" sz="2400" dirty="0"/>
              <a:t> ainsi que les variables d’instance pour les conserver (ce sont les deux dont nous auront besoin dans les 4 méthodes)</a:t>
            </a:r>
          </a:p>
          <a:p>
            <a:r>
              <a:rPr lang="fr-CA" sz="2400" dirty="0"/>
              <a:t>Le service du back end va permettre d’implanter l’envoi d’une </a:t>
            </a:r>
            <a:r>
              <a:rPr lang="fr-CA" sz="2400" i="1" dirty="0" err="1"/>
              <a:t>request</a:t>
            </a:r>
            <a:r>
              <a:rPr lang="fr-CA" sz="2400" dirty="0"/>
              <a:t> au serveur Biztalk </a:t>
            </a:r>
          </a:p>
        </p:txBody>
      </p:sp>
      <p:sp>
        <p:nvSpPr>
          <p:cNvPr id="4" name="Espace réservé du numéro de diapositive 4">
            <a:extLst>
              <a:ext uri="{FF2B5EF4-FFF2-40B4-BE49-F238E27FC236}">
                <a16:creationId xmlns:a16="http://schemas.microsoft.com/office/drawing/2014/main" id="{9E6F7A01-DEA4-BC35-4DF6-AD6379ABE49D}"/>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31</a:t>
            </a:fld>
            <a:endParaRPr lang="en-US" altLang="en-US" dirty="0"/>
          </a:p>
        </p:txBody>
      </p:sp>
    </p:spTree>
    <p:extLst>
      <p:ext uri="{BB962C8B-B14F-4D97-AF65-F5344CB8AC3E}">
        <p14:creationId xmlns:p14="http://schemas.microsoft.com/office/powerpoint/2010/main" val="327831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normAutofit fontScale="90000"/>
          </a:bodyPr>
          <a:lstStyle/>
          <a:p>
            <a:r>
              <a:rPr lang="fr-CA" dirty="0"/>
              <a:t>Implantation du service </a:t>
            </a:r>
            <a:r>
              <a:rPr lang="fr-CA" dirty="0" err="1"/>
              <a:t>RequestService</a:t>
            </a:r>
            <a:endParaRPr lang="fr-CA" dirty="0"/>
          </a:p>
        </p:txBody>
      </p:sp>
      <p:sp>
        <p:nvSpPr>
          <p:cNvPr id="3" name="Espace réservé du contenu 2"/>
          <p:cNvSpPr>
            <a:spLocks noGrp="1"/>
          </p:cNvSpPr>
          <p:nvPr>
            <p:ph idx="1"/>
            <p:custDataLst>
              <p:tags r:id="rId2"/>
            </p:custDataLst>
          </p:nvPr>
        </p:nvSpPr>
        <p:spPr/>
        <p:txBody>
          <a:bodyPr>
            <a:normAutofit/>
          </a:bodyPr>
          <a:lstStyle/>
          <a:p>
            <a:pPr marL="109728" indent="0">
              <a:buNone/>
            </a:pPr>
            <a:r>
              <a:rPr lang="fr-CA" sz="2000" dirty="0" err="1"/>
              <a:t>private</a:t>
            </a:r>
            <a:r>
              <a:rPr lang="fr-CA" sz="2000" dirty="0"/>
              <a:t> </a:t>
            </a:r>
            <a:r>
              <a:rPr lang="fr-CA" sz="2000" dirty="0" err="1"/>
              <a:t>readonly</a:t>
            </a:r>
            <a:r>
              <a:rPr lang="fr-CA" sz="2000" dirty="0"/>
              <a:t> </a:t>
            </a:r>
            <a:r>
              <a:rPr lang="fr-CA" sz="2000" dirty="0" err="1"/>
              <a:t>IRequestRepository</a:t>
            </a:r>
            <a:r>
              <a:rPr lang="fr-CA" sz="2000" dirty="0"/>
              <a:t> _</a:t>
            </a:r>
            <a:r>
              <a:rPr lang="fr-CA" sz="2000" dirty="0" err="1"/>
              <a:t>RequestRepository</a:t>
            </a:r>
            <a:r>
              <a:rPr lang="fr-CA" sz="2000" dirty="0"/>
              <a:t>;</a:t>
            </a:r>
          </a:p>
          <a:p>
            <a:pPr marL="109728" indent="0">
              <a:buNone/>
            </a:pPr>
            <a:r>
              <a:rPr lang="fr-CA" sz="2000" dirty="0" err="1"/>
              <a:t>private</a:t>
            </a:r>
            <a:r>
              <a:rPr lang="fr-CA" sz="2000" dirty="0"/>
              <a:t> </a:t>
            </a:r>
            <a:r>
              <a:rPr lang="fr-CA" sz="2000" dirty="0" err="1"/>
              <a:t>readonly</a:t>
            </a:r>
            <a:r>
              <a:rPr lang="fr-CA" sz="2000" dirty="0"/>
              <a:t> </a:t>
            </a:r>
            <a:r>
              <a:rPr lang="fr-CA" sz="2000" dirty="0" err="1"/>
              <a:t>IUserRepository</a:t>
            </a:r>
            <a:r>
              <a:rPr lang="fr-CA" sz="2000" dirty="0"/>
              <a:t> _</a:t>
            </a:r>
            <a:r>
              <a:rPr lang="fr-CA" sz="2000" dirty="0" err="1"/>
              <a:t>UserRepository</a:t>
            </a:r>
            <a:r>
              <a:rPr lang="fr-CA" sz="2000" dirty="0"/>
              <a:t>;</a:t>
            </a:r>
          </a:p>
          <a:p>
            <a:pPr marL="109728" indent="0">
              <a:buNone/>
            </a:pPr>
            <a:r>
              <a:rPr lang="fr-CA" sz="2000" dirty="0" err="1"/>
              <a:t>private</a:t>
            </a:r>
            <a:r>
              <a:rPr lang="fr-CA" sz="2000" dirty="0"/>
              <a:t> </a:t>
            </a:r>
            <a:r>
              <a:rPr lang="fr-CA" sz="2000" dirty="0" err="1"/>
              <a:t>readonly</a:t>
            </a:r>
            <a:r>
              <a:rPr lang="fr-CA" sz="2000" dirty="0"/>
              <a:t> </a:t>
            </a:r>
            <a:r>
              <a:rPr lang="fr-CA" sz="2000" dirty="0" err="1"/>
              <a:t>IBackEndSystemService</a:t>
            </a:r>
            <a:r>
              <a:rPr lang="fr-CA" sz="2000" dirty="0"/>
              <a:t> _</a:t>
            </a:r>
            <a:r>
              <a:rPr lang="fr-CA" sz="2000" dirty="0" err="1"/>
              <a:t>IBackEndSystemService</a:t>
            </a:r>
            <a:r>
              <a:rPr lang="fr-CA" sz="2000" dirty="0"/>
              <a:t>;</a:t>
            </a:r>
          </a:p>
          <a:p>
            <a:pPr marL="109728" indent="0">
              <a:buNone/>
            </a:pPr>
            <a:r>
              <a:rPr lang="fr-CA" sz="2000" dirty="0"/>
              <a:t>public </a:t>
            </a:r>
            <a:r>
              <a:rPr lang="fr-CA" sz="2000" dirty="0" err="1"/>
              <a:t>RequestService</a:t>
            </a:r>
            <a:r>
              <a:rPr lang="fr-CA" sz="2000" dirty="0"/>
              <a:t>(</a:t>
            </a:r>
            <a:r>
              <a:rPr lang="fr-CA" sz="2000" dirty="0" err="1"/>
              <a:t>IRequestRepository</a:t>
            </a:r>
            <a:r>
              <a:rPr lang="fr-CA" sz="2000" dirty="0"/>
              <a:t> </a:t>
            </a:r>
            <a:r>
              <a:rPr lang="fr-CA" sz="2000" dirty="0" err="1"/>
              <a:t>requestRepository</a:t>
            </a:r>
            <a:r>
              <a:rPr lang="fr-CA" sz="2000" dirty="0"/>
              <a:t>, </a:t>
            </a:r>
          </a:p>
          <a:p>
            <a:pPr marL="109728" indent="0">
              <a:buNone/>
            </a:pPr>
            <a:r>
              <a:rPr lang="fr-CA" sz="2000" dirty="0"/>
              <a:t>	</a:t>
            </a:r>
            <a:r>
              <a:rPr lang="fr-CA" sz="2000" dirty="0" err="1"/>
              <a:t>IUserRepository</a:t>
            </a:r>
            <a:r>
              <a:rPr lang="fr-CA" sz="2000" dirty="0"/>
              <a:t> </a:t>
            </a:r>
            <a:r>
              <a:rPr lang="fr-CA" sz="2000" dirty="0" err="1"/>
              <a:t>userRepository</a:t>
            </a:r>
            <a:r>
              <a:rPr lang="fr-CA" sz="2000" dirty="0"/>
              <a:t>, </a:t>
            </a:r>
            <a:r>
              <a:rPr lang="fr-CA" sz="2000" dirty="0" err="1"/>
              <a:t>IBackEndSystemService</a:t>
            </a:r>
            <a:r>
              <a:rPr lang="fr-CA" sz="2000" dirty="0"/>
              <a:t> 	</a:t>
            </a:r>
            <a:r>
              <a:rPr lang="fr-CA" sz="2000" dirty="0" err="1"/>
              <a:t>backEndSystemService</a:t>
            </a:r>
            <a:r>
              <a:rPr lang="fr-CA" sz="2000" dirty="0"/>
              <a:t>)</a:t>
            </a:r>
          </a:p>
          <a:p>
            <a:pPr marL="109728" indent="0">
              <a:buNone/>
            </a:pPr>
            <a:r>
              <a:rPr lang="fr-CA" sz="2000" dirty="0"/>
              <a:t> {</a:t>
            </a:r>
          </a:p>
          <a:p>
            <a:pPr marL="109728" indent="0">
              <a:buNone/>
            </a:pPr>
            <a:r>
              <a:rPr lang="fr-CA" sz="2000" dirty="0"/>
              <a:t>      _</a:t>
            </a:r>
            <a:r>
              <a:rPr lang="fr-CA" sz="2000" dirty="0" err="1"/>
              <a:t>RequestRepository</a:t>
            </a:r>
            <a:r>
              <a:rPr lang="fr-CA" sz="2000" dirty="0"/>
              <a:t> = </a:t>
            </a:r>
            <a:r>
              <a:rPr lang="fr-CA" sz="2000" dirty="0" err="1"/>
              <a:t>requestRepository</a:t>
            </a:r>
            <a:r>
              <a:rPr lang="fr-CA" sz="2000" dirty="0"/>
              <a:t>;</a:t>
            </a:r>
          </a:p>
          <a:p>
            <a:pPr marL="109728" indent="0">
              <a:buNone/>
            </a:pPr>
            <a:r>
              <a:rPr lang="fr-CA" sz="2000" dirty="0"/>
              <a:t>      _</a:t>
            </a:r>
            <a:r>
              <a:rPr lang="fr-CA" sz="2000" dirty="0" err="1"/>
              <a:t>UserRepository</a:t>
            </a:r>
            <a:r>
              <a:rPr lang="fr-CA" sz="2000" dirty="0"/>
              <a:t> = </a:t>
            </a:r>
            <a:r>
              <a:rPr lang="fr-CA" sz="2000" dirty="0" err="1"/>
              <a:t>userRepository</a:t>
            </a:r>
            <a:r>
              <a:rPr lang="fr-CA" sz="2000" dirty="0"/>
              <a:t>;</a:t>
            </a:r>
          </a:p>
          <a:p>
            <a:pPr marL="109728" indent="0">
              <a:buNone/>
            </a:pPr>
            <a:r>
              <a:rPr lang="fr-CA" sz="2000" dirty="0"/>
              <a:t>      _</a:t>
            </a:r>
            <a:r>
              <a:rPr lang="fr-CA" sz="2000" dirty="0" err="1"/>
              <a:t>IBackEndSystemService</a:t>
            </a:r>
            <a:r>
              <a:rPr lang="fr-CA" sz="2000" dirty="0"/>
              <a:t> = </a:t>
            </a:r>
            <a:r>
              <a:rPr lang="fr-CA" sz="2000" dirty="0" err="1"/>
              <a:t>backEndSystemService</a:t>
            </a:r>
            <a:r>
              <a:rPr lang="fr-CA" sz="2000" dirty="0"/>
              <a:t>;</a:t>
            </a:r>
          </a:p>
          <a:p>
            <a:pPr marL="109728" indent="0">
              <a:buNone/>
            </a:pPr>
            <a:r>
              <a:rPr lang="fr-CA" sz="2000" dirty="0"/>
              <a:t>  }</a:t>
            </a:r>
          </a:p>
        </p:txBody>
      </p:sp>
      <p:sp>
        <p:nvSpPr>
          <p:cNvPr id="4" name="Espace réservé du numéro de diapositive 4">
            <a:extLst>
              <a:ext uri="{FF2B5EF4-FFF2-40B4-BE49-F238E27FC236}">
                <a16:creationId xmlns:a16="http://schemas.microsoft.com/office/drawing/2014/main" id="{189B184B-16BF-8C67-85F0-877AE4B403EC}"/>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32</a:t>
            </a:fld>
            <a:endParaRPr lang="en-US" altLang="en-US" dirty="0"/>
          </a:p>
        </p:txBody>
      </p:sp>
    </p:spTree>
    <p:extLst>
      <p:ext uri="{BB962C8B-B14F-4D97-AF65-F5344CB8AC3E}">
        <p14:creationId xmlns:p14="http://schemas.microsoft.com/office/powerpoint/2010/main" val="331439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normAutofit fontScale="90000"/>
          </a:bodyPr>
          <a:lstStyle/>
          <a:p>
            <a:r>
              <a:rPr lang="fr-CA" dirty="0"/>
              <a:t>Implantation du service </a:t>
            </a:r>
            <a:r>
              <a:rPr lang="fr-CA" dirty="0" err="1"/>
              <a:t>RequestService</a:t>
            </a:r>
            <a:endParaRPr lang="fr-CA" dirty="0"/>
          </a:p>
        </p:txBody>
      </p:sp>
      <p:sp>
        <p:nvSpPr>
          <p:cNvPr id="6" name="Espace réservé du contenu 2">
            <a:extLst>
              <a:ext uri="{FF2B5EF4-FFF2-40B4-BE49-F238E27FC236}">
                <a16:creationId xmlns:a16="http://schemas.microsoft.com/office/drawing/2014/main" id="{94D3EBE7-6650-4D10-9683-D50F03B7EABD}"/>
              </a:ext>
            </a:extLst>
          </p:cNvPr>
          <p:cNvSpPr>
            <a:spLocks noGrp="1"/>
          </p:cNvSpPr>
          <p:nvPr>
            <p:ph idx="1"/>
            <p:custDataLst>
              <p:tags r:id="rId2"/>
            </p:custDataLst>
          </p:nvPr>
        </p:nvSpPr>
        <p:spPr>
          <a:xfrm>
            <a:off x="503548" y="1700808"/>
            <a:ext cx="8229600" cy="3982700"/>
          </a:xfrm>
        </p:spPr>
        <p:txBody>
          <a:bodyPr>
            <a:normAutofit fontScale="92500" lnSpcReduction="10000"/>
          </a:bodyPr>
          <a:lstStyle/>
          <a:p>
            <a:r>
              <a:rPr lang="fr-CA" sz="2600" dirty="0"/>
              <a:t>Voir le code des 6 méthodes CRUD</a:t>
            </a:r>
          </a:p>
          <a:p>
            <a:r>
              <a:rPr lang="fr-CA" sz="2600" dirty="0"/>
              <a:t>Le code des méthodes </a:t>
            </a:r>
            <a:r>
              <a:rPr lang="fr-CA" sz="2600" dirty="0" err="1"/>
              <a:t>SubmitRequest</a:t>
            </a:r>
            <a:r>
              <a:rPr lang="fr-CA" sz="2600" dirty="0"/>
              <a:t> et </a:t>
            </a:r>
            <a:r>
              <a:rPr lang="fr-CA" sz="2600" dirty="0" err="1"/>
              <a:t>GetUserRequests</a:t>
            </a:r>
            <a:endParaRPr lang="fr-CA" sz="2600" dirty="0"/>
          </a:p>
          <a:p>
            <a:pPr marL="109728" indent="0">
              <a:buNone/>
            </a:pPr>
            <a:r>
              <a:rPr lang="fr-CA" sz="1700" dirty="0"/>
              <a:t>public </a:t>
            </a:r>
            <a:r>
              <a:rPr lang="fr-CA" sz="1700" dirty="0" err="1"/>
              <a:t>async</a:t>
            </a:r>
            <a:r>
              <a:rPr lang="fr-CA" sz="1700" dirty="0"/>
              <a:t> </a:t>
            </a:r>
            <a:r>
              <a:rPr lang="fr-CA" sz="1700" dirty="0" err="1"/>
              <a:t>Task</a:t>
            </a:r>
            <a:r>
              <a:rPr lang="fr-CA" sz="1700" dirty="0"/>
              <a:t> </a:t>
            </a:r>
            <a:r>
              <a:rPr lang="fr-CA" sz="1700" dirty="0" err="1"/>
              <a:t>SubmitRequest</a:t>
            </a:r>
            <a:r>
              <a:rPr lang="fr-CA" sz="1700" dirty="0"/>
              <a:t>(</a:t>
            </a:r>
            <a:r>
              <a:rPr lang="fr-CA" sz="1700" dirty="0" err="1"/>
              <a:t>Request</a:t>
            </a:r>
            <a:r>
              <a:rPr lang="fr-CA" sz="1700" dirty="0"/>
              <a:t> </a:t>
            </a:r>
            <a:r>
              <a:rPr lang="fr-CA" sz="1700" dirty="0" err="1"/>
              <a:t>request</a:t>
            </a:r>
            <a:r>
              <a:rPr lang="fr-CA" sz="1700" dirty="0"/>
              <a:t>, string directory)</a:t>
            </a:r>
          </a:p>
          <a:p>
            <a:pPr marL="109728" indent="0">
              <a:buNone/>
            </a:pPr>
            <a:r>
              <a:rPr lang="fr-CA" sz="1700" dirty="0"/>
              <a:t>{</a:t>
            </a:r>
          </a:p>
          <a:p>
            <a:pPr marL="109728" indent="0">
              <a:buNone/>
            </a:pPr>
            <a:r>
              <a:rPr lang="fr-CA" sz="1700" dirty="0"/>
              <a:t>        </a:t>
            </a:r>
            <a:r>
              <a:rPr lang="fr-CA" sz="1700" dirty="0" err="1"/>
              <a:t>await</a:t>
            </a:r>
            <a:r>
              <a:rPr lang="fr-CA" sz="1700" dirty="0"/>
              <a:t> _</a:t>
            </a:r>
            <a:r>
              <a:rPr lang="fr-CA" sz="1700" dirty="0" err="1"/>
              <a:t>IBackEndSystemService.sendRequestToBackEnd</a:t>
            </a:r>
            <a:r>
              <a:rPr lang="fr-CA" sz="1700" dirty="0"/>
              <a:t>(</a:t>
            </a:r>
            <a:r>
              <a:rPr lang="fr-CA" sz="1700" dirty="0" err="1"/>
              <a:t>request</a:t>
            </a:r>
            <a:r>
              <a:rPr lang="fr-CA" sz="1700" dirty="0"/>
              <a:t>, </a:t>
            </a:r>
          </a:p>
          <a:p>
            <a:pPr marL="109728" indent="0">
              <a:buNone/>
            </a:pPr>
            <a:r>
              <a:rPr lang="fr-CA" sz="1700" dirty="0"/>
              <a:t>	directory);</a:t>
            </a:r>
          </a:p>
          <a:p>
            <a:pPr marL="109728" indent="0">
              <a:buNone/>
            </a:pPr>
            <a:r>
              <a:rPr lang="fr-CA" sz="1700" dirty="0"/>
              <a:t> }</a:t>
            </a:r>
          </a:p>
          <a:p>
            <a:pPr marL="109728" indent="0">
              <a:buNone/>
            </a:pPr>
            <a:r>
              <a:rPr lang="fr-CA" sz="1700" dirty="0"/>
              <a:t> public </a:t>
            </a:r>
            <a:r>
              <a:rPr lang="fr-CA" sz="1700" dirty="0" err="1"/>
              <a:t>async</a:t>
            </a:r>
            <a:r>
              <a:rPr lang="fr-CA" sz="1700" dirty="0"/>
              <a:t> </a:t>
            </a:r>
            <a:r>
              <a:rPr lang="fr-CA" sz="1700" dirty="0" err="1"/>
              <a:t>Task</a:t>
            </a:r>
            <a:r>
              <a:rPr lang="fr-CA" sz="1700" dirty="0"/>
              <a:t>&lt;</a:t>
            </a:r>
            <a:r>
              <a:rPr lang="fr-CA" sz="1700" dirty="0" err="1"/>
              <a:t>IReadOnlyList</a:t>
            </a:r>
            <a:r>
              <a:rPr lang="fr-CA" sz="1700" dirty="0"/>
              <a:t>&lt;</a:t>
            </a:r>
            <a:r>
              <a:rPr lang="fr-CA" sz="1700" dirty="0" err="1"/>
              <a:t>Request</a:t>
            </a:r>
            <a:r>
              <a:rPr lang="fr-CA" sz="1700" dirty="0"/>
              <a:t>&gt;&gt; </a:t>
            </a:r>
          </a:p>
          <a:p>
            <a:pPr marL="109728" indent="0">
              <a:buNone/>
            </a:pPr>
            <a:r>
              <a:rPr lang="fr-CA" sz="1700" dirty="0"/>
              <a:t>	</a:t>
            </a:r>
            <a:r>
              <a:rPr lang="fr-CA" sz="1700" dirty="0" err="1"/>
              <a:t>GetUserRequestsAsync</a:t>
            </a:r>
            <a:r>
              <a:rPr lang="fr-CA" sz="1700" dirty="0"/>
              <a:t>(</a:t>
            </a:r>
            <a:r>
              <a:rPr lang="fr-CA" sz="1700" dirty="0" err="1"/>
              <a:t>int</a:t>
            </a:r>
            <a:r>
              <a:rPr lang="fr-CA" sz="1700" dirty="0"/>
              <a:t> id)</a:t>
            </a:r>
          </a:p>
          <a:p>
            <a:pPr marL="109728" indent="0">
              <a:buNone/>
            </a:pPr>
            <a:r>
              <a:rPr lang="fr-CA" sz="1700" dirty="0"/>
              <a:t> {</a:t>
            </a:r>
          </a:p>
          <a:p>
            <a:pPr marL="109728" indent="0">
              <a:buNone/>
            </a:pPr>
            <a:r>
              <a:rPr lang="fr-CA" sz="1700" dirty="0"/>
              <a:t>        </a:t>
            </a:r>
            <a:r>
              <a:rPr lang="fr-CA" sz="1700" dirty="0" err="1"/>
              <a:t>RequestByUser</a:t>
            </a:r>
            <a:r>
              <a:rPr lang="fr-CA" sz="1700" dirty="0"/>
              <a:t> </a:t>
            </a:r>
            <a:r>
              <a:rPr lang="fr-CA" sz="1700" dirty="0" err="1"/>
              <a:t>spec</a:t>
            </a:r>
            <a:r>
              <a:rPr lang="fr-CA" sz="1700" dirty="0"/>
              <a:t> = new </a:t>
            </a:r>
            <a:r>
              <a:rPr lang="fr-CA" sz="1700" dirty="0" err="1"/>
              <a:t>RequestByUser</a:t>
            </a:r>
            <a:r>
              <a:rPr lang="fr-CA" sz="1700" dirty="0"/>
              <a:t>(id);</a:t>
            </a:r>
          </a:p>
          <a:p>
            <a:pPr marL="109728" indent="0">
              <a:buNone/>
            </a:pPr>
            <a:r>
              <a:rPr lang="fr-CA" sz="1700" dirty="0"/>
              <a:t>        return </a:t>
            </a:r>
            <a:r>
              <a:rPr lang="fr-CA" sz="1700" dirty="0" err="1"/>
              <a:t>await</a:t>
            </a:r>
            <a:r>
              <a:rPr lang="fr-CA" sz="1700" dirty="0"/>
              <a:t> _</a:t>
            </a:r>
            <a:r>
              <a:rPr lang="fr-CA" sz="1700" dirty="0" err="1"/>
              <a:t>RequestRepository.ListAsync</a:t>
            </a:r>
            <a:r>
              <a:rPr lang="fr-CA" sz="1700" dirty="0"/>
              <a:t>(</a:t>
            </a:r>
            <a:r>
              <a:rPr lang="fr-CA" sz="1700" dirty="0" err="1"/>
              <a:t>spec</a:t>
            </a:r>
            <a:r>
              <a:rPr lang="fr-CA" sz="1700" dirty="0"/>
              <a:t>);</a:t>
            </a:r>
          </a:p>
          <a:p>
            <a:pPr marL="109728" indent="0">
              <a:buNone/>
            </a:pPr>
            <a:r>
              <a:rPr lang="fr-CA" sz="1700" dirty="0"/>
              <a:t> }</a:t>
            </a:r>
          </a:p>
        </p:txBody>
      </p:sp>
      <p:sp>
        <p:nvSpPr>
          <p:cNvPr id="3" name="Espace réservé du numéro de diapositive 4">
            <a:extLst>
              <a:ext uri="{FF2B5EF4-FFF2-40B4-BE49-F238E27FC236}">
                <a16:creationId xmlns:a16="http://schemas.microsoft.com/office/drawing/2014/main" id="{9FDF36DB-8DA1-47C0-A4F8-15B263F71145}"/>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33</a:t>
            </a:fld>
            <a:endParaRPr lang="en-US" altLang="en-US" dirty="0"/>
          </a:p>
        </p:txBody>
      </p:sp>
    </p:spTree>
    <p:extLst>
      <p:ext uri="{BB962C8B-B14F-4D97-AF65-F5344CB8AC3E}">
        <p14:creationId xmlns:p14="http://schemas.microsoft.com/office/powerpoint/2010/main" val="243645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normAutofit fontScale="90000"/>
          </a:bodyPr>
          <a:lstStyle/>
          <a:p>
            <a:r>
              <a:rPr lang="fr-CA" dirty="0"/>
              <a:t>Implantation du service </a:t>
            </a:r>
            <a:r>
              <a:rPr lang="fr-CA" dirty="0" err="1"/>
              <a:t>RequestService</a:t>
            </a:r>
            <a:endParaRPr lang="fr-CA" dirty="0"/>
          </a:p>
        </p:txBody>
      </p:sp>
      <p:sp>
        <p:nvSpPr>
          <p:cNvPr id="3" name="Espace réservé du contenu 2"/>
          <p:cNvSpPr>
            <a:spLocks noGrp="1"/>
          </p:cNvSpPr>
          <p:nvPr>
            <p:ph idx="1"/>
            <p:custDataLst>
              <p:tags r:id="rId2"/>
            </p:custDataLst>
          </p:nvPr>
        </p:nvSpPr>
        <p:spPr>
          <a:xfrm>
            <a:off x="467544" y="1592796"/>
            <a:ext cx="8229600" cy="4325112"/>
          </a:xfrm>
        </p:spPr>
        <p:txBody>
          <a:bodyPr>
            <a:normAutofit/>
          </a:bodyPr>
          <a:lstStyle/>
          <a:p>
            <a:r>
              <a:rPr lang="fr-CA" sz="2400" dirty="0"/>
              <a:t>La dernière méthode </a:t>
            </a:r>
            <a:r>
              <a:rPr lang="fr-CA" sz="2400" dirty="0" err="1"/>
              <a:t>SearchUserRequests</a:t>
            </a:r>
            <a:r>
              <a:rPr lang="fr-CA" sz="2400" dirty="0"/>
              <a:t> implante la recherche des </a:t>
            </a:r>
            <a:r>
              <a:rPr lang="fr-CA" sz="2400" dirty="0" err="1"/>
              <a:t>requests</a:t>
            </a:r>
            <a:r>
              <a:rPr lang="fr-CA" sz="2400" dirty="0"/>
              <a:t> en respectant les critères suivants:</a:t>
            </a:r>
          </a:p>
          <a:p>
            <a:pPr lvl="1"/>
            <a:r>
              <a:rPr lang="fr-CA" sz="2400" dirty="0"/>
              <a:t>L'utilisateur doit pouvoir entrer plusieurs mots. </a:t>
            </a:r>
            <a:r>
              <a:rPr lang="fr-FR" sz="2400" dirty="0"/>
              <a:t>Si l'utilisateur spécifie plusieurs mots, une requête booléenne utilisant l'opérateur "and" ("ET") est créée</a:t>
            </a:r>
          </a:p>
          <a:p>
            <a:pPr lvl="1"/>
            <a:r>
              <a:rPr lang="fr-FR" sz="2400" dirty="0"/>
              <a:t>La recherche peut s’effectuer suivant un critère pour un </a:t>
            </a:r>
            <a:r>
              <a:rPr lang="fr-FR" sz="2400" i="1" dirty="0"/>
              <a:t>user</a:t>
            </a:r>
            <a:r>
              <a:rPr lang="fr-FR" sz="2400" dirty="0"/>
              <a:t> ou pour tous les </a:t>
            </a:r>
            <a:r>
              <a:rPr lang="fr-FR" sz="2400" i="1" dirty="0" err="1"/>
              <a:t>users</a:t>
            </a:r>
            <a:endParaRPr lang="fr-CA" sz="2400" i="1" dirty="0"/>
          </a:p>
        </p:txBody>
      </p:sp>
      <p:sp>
        <p:nvSpPr>
          <p:cNvPr id="4" name="Espace réservé du numéro de diapositive 4">
            <a:extLst>
              <a:ext uri="{FF2B5EF4-FFF2-40B4-BE49-F238E27FC236}">
                <a16:creationId xmlns:a16="http://schemas.microsoft.com/office/drawing/2014/main" id="{DA47FD36-0D4D-743D-678F-08351CE36396}"/>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34</a:t>
            </a:fld>
            <a:endParaRPr lang="en-US" altLang="en-US" dirty="0"/>
          </a:p>
        </p:txBody>
      </p:sp>
    </p:spTree>
    <p:extLst>
      <p:ext uri="{BB962C8B-B14F-4D97-AF65-F5344CB8AC3E}">
        <p14:creationId xmlns:p14="http://schemas.microsoft.com/office/powerpoint/2010/main" val="224747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normAutofit fontScale="90000"/>
          </a:bodyPr>
          <a:lstStyle/>
          <a:p>
            <a:r>
              <a:rPr lang="fr-CA" dirty="0"/>
              <a:t>Implantation du service </a:t>
            </a:r>
            <a:r>
              <a:rPr lang="fr-CA" dirty="0" err="1"/>
              <a:t>RequestService</a:t>
            </a:r>
            <a:endParaRPr lang="fr-CA" dirty="0"/>
          </a:p>
        </p:txBody>
      </p:sp>
      <p:sp>
        <p:nvSpPr>
          <p:cNvPr id="3" name="Espace réservé du contenu 2"/>
          <p:cNvSpPr>
            <a:spLocks noGrp="1"/>
          </p:cNvSpPr>
          <p:nvPr>
            <p:ph idx="1"/>
            <p:custDataLst>
              <p:tags r:id="rId2"/>
            </p:custDataLst>
          </p:nvPr>
        </p:nvSpPr>
        <p:spPr/>
        <p:txBody>
          <a:bodyPr>
            <a:normAutofit/>
          </a:bodyPr>
          <a:lstStyle/>
          <a:p>
            <a:r>
              <a:rPr lang="fr-CA" sz="2600" dirty="0"/>
              <a:t>Pour vous assister dans le développement de la condition, importer la classe </a:t>
            </a:r>
            <a:r>
              <a:rPr lang="fr-CA" sz="2600" dirty="0" err="1"/>
              <a:t>PredicateBuilder</a:t>
            </a:r>
            <a:r>
              <a:rPr lang="fr-CA" sz="2600" dirty="0"/>
              <a:t> fournie</a:t>
            </a:r>
          </a:p>
          <a:p>
            <a:r>
              <a:rPr lang="fr-CA" sz="2600" dirty="0"/>
              <a:t>Créer une classe </a:t>
            </a:r>
            <a:r>
              <a:rPr lang="fr-CA" sz="2600" dirty="0" err="1"/>
              <a:t>UserRequestsSearchSpecification</a:t>
            </a:r>
            <a:r>
              <a:rPr lang="fr-CA" sz="2600" dirty="0"/>
              <a:t> dans </a:t>
            </a:r>
            <a:r>
              <a:rPr lang="fr-CA" sz="2600" dirty="0" err="1"/>
              <a:t>EAISolutionFrontEnd.Core.Specifications</a:t>
            </a:r>
            <a:endParaRPr lang="fr-CA" sz="2600" dirty="0"/>
          </a:p>
          <a:p>
            <a:r>
              <a:rPr lang="fr-CA" sz="2600" dirty="0"/>
              <a:t>Le constructeur de cette classe prend 4 paramètres</a:t>
            </a:r>
          </a:p>
          <a:p>
            <a:pPr lvl="1"/>
            <a:r>
              <a:rPr lang="fr-CA" sz="2000" dirty="0" err="1"/>
              <a:t>int</a:t>
            </a:r>
            <a:r>
              <a:rPr lang="fr-CA" sz="2000" dirty="0"/>
              <a:t>? </a:t>
            </a:r>
            <a:r>
              <a:rPr lang="fr-CA" sz="2000" dirty="0" err="1"/>
              <a:t>userId</a:t>
            </a:r>
            <a:r>
              <a:rPr lang="fr-CA" sz="2000" dirty="0"/>
              <a:t>: le </a:t>
            </a:r>
            <a:r>
              <a:rPr lang="fr-CA" sz="2000" i="1" dirty="0"/>
              <a:t>user</a:t>
            </a:r>
            <a:r>
              <a:rPr lang="fr-CA" sz="2000" dirty="0"/>
              <a:t> choisi (ou </a:t>
            </a:r>
            <a:r>
              <a:rPr lang="fr-CA" sz="2000" dirty="0" err="1"/>
              <a:t>null</a:t>
            </a:r>
            <a:r>
              <a:rPr lang="fr-CA" sz="2000" dirty="0"/>
              <a:t> pour tous)</a:t>
            </a:r>
          </a:p>
          <a:p>
            <a:pPr lvl="1"/>
            <a:r>
              <a:rPr lang="fr-CA" sz="2000" dirty="0"/>
              <a:t>string recherche: liste des mots clés séparés par des espaces (</a:t>
            </a:r>
            <a:r>
              <a:rPr lang="fr-CA" sz="2000" i="1" dirty="0" err="1"/>
              <a:t>firstName</a:t>
            </a:r>
            <a:r>
              <a:rPr lang="fr-CA" sz="2000" dirty="0"/>
              <a:t> ou </a:t>
            </a:r>
            <a:r>
              <a:rPr lang="fr-CA" sz="2000" i="1" dirty="0" err="1"/>
              <a:t>lastName</a:t>
            </a:r>
            <a:r>
              <a:rPr lang="fr-CA" sz="2000" dirty="0"/>
              <a:t> des </a:t>
            </a:r>
            <a:r>
              <a:rPr lang="fr-CA" sz="2000" i="1" dirty="0" err="1"/>
              <a:t>users</a:t>
            </a:r>
            <a:r>
              <a:rPr lang="fr-CA" sz="2000" dirty="0"/>
              <a:t>)</a:t>
            </a:r>
          </a:p>
          <a:p>
            <a:pPr lvl="1"/>
            <a:r>
              <a:rPr lang="fr-CA" sz="2000" dirty="0" err="1"/>
              <a:t>int</a:t>
            </a:r>
            <a:r>
              <a:rPr lang="fr-CA" sz="2000" dirty="0"/>
              <a:t> item: l’index du premier item</a:t>
            </a:r>
          </a:p>
          <a:p>
            <a:pPr lvl="1"/>
            <a:r>
              <a:rPr lang="fr-CA" sz="2000" dirty="0" err="1"/>
              <a:t>int</a:t>
            </a:r>
            <a:r>
              <a:rPr lang="fr-CA" sz="2000" dirty="0"/>
              <a:t> </a:t>
            </a:r>
            <a:r>
              <a:rPr lang="fr-CA" sz="2000" dirty="0" err="1"/>
              <a:t>nbItem</a:t>
            </a:r>
            <a:r>
              <a:rPr lang="fr-CA" sz="2000" dirty="0"/>
              <a:t>: le nombre d’items</a:t>
            </a:r>
          </a:p>
          <a:p>
            <a:r>
              <a:rPr lang="fr-CA" sz="2600" dirty="0"/>
              <a:t>Voir le code…</a:t>
            </a:r>
          </a:p>
          <a:p>
            <a:endParaRPr lang="fr-CA" dirty="0"/>
          </a:p>
        </p:txBody>
      </p:sp>
      <p:sp>
        <p:nvSpPr>
          <p:cNvPr id="4" name="Espace réservé du numéro de diapositive 4">
            <a:extLst>
              <a:ext uri="{FF2B5EF4-FFF2-40B4-BE49-F238E27FC236}">
                <a16:creationId xmlns:a16="http://schemas.microsoft.com/office/drawing/2014/main" id="{A634C8C3-9368-FCBE-EDD7-D906AB854BE3}"/>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35</a:t>
            </a:fld>
            <a:endParaRPr lang="en-US" altLang="en-US" dirty="0"/>
          </a:p>
        </p:txBody>
      </p:sp>
    </p:spTree>
    <p:extLst>
      <p:ext uri="{BB962C8B-B14F-4D97-AF65-F5344CB8AC3E}">
        <p14:creationId xmlns:p14="http://schemas.microsoft.com/office/powerpoint/2010/main" val="298771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normAutofit/>
          </a:bodyPr>
          <a:lstStyle/>
          <a:p>
            <a:r>
              <a:rPr lang="fr-CA" dirty="0"/>
              <a:t>Les deux autres services</a:t>
            </a:r>
          </a:p>
        </p:txBody>
      </p:sp>
      <p:sp>
        <p:nvSpPr>
          <p:cNvPr id="3" name="Espace réservé du contenu 2"/>
          <p:cNvSpPr>
            <a:spLocks noGrp="1"/>
          </p:cNvSpPr>
          <p:nvPr>
            <p:ph idx="1"/>
            <p:custDataLst>
              <p:tags r:id="rId2"/>
            </p:custDataLst>
          </p:nvPr>
        </p:nvSpPr>
        <p:spPr/>
        <p:txBody>
          <a:bodyPr>
            <a:normAutofit/>
          </a:bodyPr>
          <a:lstStyle/>
          <a:p>
            <a:r>
              <a:rPr lang="fr-CA" sz="2400" dirty="0"/>
              <a:t>Le service </a:t>
            </a:r>
            <a:r>
              <a:rPr lang="fr-CA" sz="2400" dirty="0" err="1"/>
              <a:t>UserService</a:t>
            </a:r>
            <a:r>
              <a:rPr lang="fr-CA" sz="2400" dirty="0"/>
              <a:t> implante les cas d’utilisation en lien avec </a:t>
            </a:r>
            <a:r>
              <a:rPr lang="fr-CA" sz="2400" i="1" dirty="0"/>
              <a:t>Manage user profile</a:t>
            </a:r>
            <a:endParaRPr lang="fr-CA" sz="2400" dirty="0"/>
          </a:p>
          <a:p>
            <a:pPr lvl="1"/>
            <a:r>
              <a:rPr lang="fr-CA" sz="2400" dirty="0"/>
              <a:t>Voir le code…</a:t>
            </a:r>
          </a:p>
          <a:p>
            <a:r>
              <a:rPr lang="fr-CA" sz="2400" dirty="0"/>
              <a:t>Le service </a:t>
            </a:r>
            <a:r>
              <a:rPr lang="fr-CA" sz="2400" dirty="0" err="1"/>
              <a:t>BackEndSystemService</a:t>
            </a:r>
            <a:r>
              <a:rPr lang="fr-CA" sz="2400" dirty="0"/>
              <a:t> implante le cas d’utilisation </a:t>
            </a:r>
            <a:r>
              <a:rPr lang="fr-CA" sz="2400" i="1" dirty="0" err="1"/>
              <a:t>Sumbit</a:t>
            </a:r>
            <a:r>
              <a:rPr lang="fr-CA" sz="2400" i="1" dirty="0"/>
              <a:t> a </a:t>
            </a:r>
            <a:r>
              <a:rPr lang="fr-CA" sz="2400" i="1" dirty="0" err="1"/>
              <a:t>request</a:t>
            </a:r>
            <a:endParaRPr lang="fr-CA" sz="2400" i="1" dirty="0"/>
          </a:p>
          <a:p>
            <a:pPr lvl="1"/>
            <a:r>
              <a:rPr lang="fr-CA" sz="2400" dirty="0"/>
              <a:t>Voir le code…</a:t>
            </a:r>
          </a:p>
          <a:p>
            <a:endParaRPr lang="fr-CA" dirty="0"/>
          </a:p>
        </p:txBody>
      </p:sp>
      <p:sp>
        <p:nvSpPr>
          <p:cNvPr id="4" name="Espace réservé du numéro de diapositive 4">
            <a:extLst>
              <a:ext uri="{FF2B5EF4-FFF2-40B4-BE49-F238E27FC236}">
                <a16:creationId xmlns:a16="http://schemas.microsoft.com/office/drawing/2014/main" id="{06BA2224-25F3-5323-CE8D-8E026AC9088C}"/>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36</a:t>
            </a:fld>
            <a:endParaRPr lang="en-US" altLang="en-US" dirty="0"/>
          </a:p>
        </p:txBody>
      </p:sp>
    </p:spTree>
    <p:extLst>
      <p:ext uri="{BB962C8B-B14F-4D97-AF65-F5344CB8AC3E}">
        <p14:creationId xmlns:p14="http://schemas.microsoft.com/office/powerpoint/2010/main" val="182053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Les autres tests</a:t>
            </a:r>
          </a:p>
        </p:txBody>
      </p:sp>
      <p:sp>
        <p:nvSpPr>
          <p:cNvPr id="3" name="Espace réservé du contenu 2"/>
          <p:cNvSpPr>
            <a:spLocks noGrp="1"/>
          </p:cNvSpPr>
          <p:nvPr>
            <p:ph idx="1"/>
            <p:custDataLst>
              <p:tags r:id="rId2"/>
            </p:custDataLst>
          </p:nvPr>
        </p:nvSpPr>
        <p:spPr/>
        <p:txBody>
          <a:bodyPr>
            <a:normAutofit/>
          </a:bodyPr>
          <a:lstStyle/>
          <a:p>
            <a:r>
              <a:rPr lang="fr-CA" sz="2400" dirty="0"/>
              <a:t>Test4 : tester partiellement les services </a:t>
            </a:r>
            <a:r>
              <a:rPr lang="fr-CA" sz="2400" dirty="0" err="1"/>
              <a:t>RequestService</a:t>
            </a:r>
            <a:r>
              <a:rPr lang="fr-CA" sz="2400" dirty="0"/>
              <a:t> et </a:t>
            </a:r>
            <a:r>
              <a:rPr lang="fr-CA" sz="2400" dirty="0" err="1"/>
              <a:t>UserService</a:t>
            </a:r>
            <a:endParaRPr lang="fr-CA" sz="2400" dirty="0"/>
          </a:p>
          <a:p>
            <a:r>
              <a:rPr lang="fr-CA" sz="2400" dirty="0"/>
              <a:t>Test5: tester le service </a:t>
            </a:r>
            <a:r>
              <a:rPr lang="fr-CA" sz="2400" dirty="0" err="1"/>
              <a:t>BackEndSystemService</a:t>
            </a:r>
            <a:endParaRPr lang="fr-CA" sz="2400" dirty="0"/>
          </a:p>
          <a:p>
            <a:pPr marL="109728" indent="0">
              <a:buNone/>
            </a:pPr>
            <a:endParaRPr lang="fr-CA" sz="1600" dirty="0"/>
          </a:p>
          <a:p>
            <a:endParaRPr lang="fr-CA" dirty="0"/>
          </a:p>
        </p:txBody>
      </p:sp>
      <p:sp>
        <p:nvSpPr>
          <p:cNvPr id="4" name="Espace réservé du numéro de diapositive 4">
            <a:extLst>
              <a:ext uri="{FF2B5EF4-FFF2-40B4-BE49-F238E27FC236}">
                <a16:creationId xmlns:a16="http://schemas.microsoft.com/office/drawing/2014/main" id="{B99035D5-D297-1A85-D2A4-6CA3CD679D50}"/>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37</a:t>
            </a:fld>
            <a:endParaRPr lang="en-US" altLang="en-US" dirty="0"/>
          </a:p>
        </p:txBody>
      </p:sp>
    </p:spTree>
    <p:extLst>
      <p:ext uri="{BB962C8B-B14F-4D97-AF65-F5344CB8AC3E}">
        <p14:creationId xmlns:p14="http://schemas.microsoft.com/office/powerpoint/2010/main" val="283279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Tests unitaires</a:t>
            </a:r>
          </a:p>
        </p:txBody>
      </p:sp>
      <p:sp>
        <p:nvSpPr>
          <p:cNvPr id="3" name="Espace réservé du contenu 2"/>
          <p:cNvSpPr>
            <a:spLocks noGrp="1"/>
          </p:cNvSpPr>
          <p:nvPr>
            <p:ph idx="1"/>
            <p:custDataLst>
              <p:tags r:id="rId2"/>
            </p:custDataLst>
          </p:nvPr>
        </p:nvSpPr>
        <p:spPr/>
        <p:txBody>
          <a:bodyPr>
            <a:normAutofit/>
          </a:bodyPr>
          <a:lstStyle/>
          <a:p>
            <a:r>
              <a:rPr lang="fr-CA" sz="2400" dirty="0"/>
              <a:t>Les tests unitaires sont les tests qui visent une partie spécifique du code, indépendamment du reste de l’application</a:t>
            </a:r>
          </a:p>
          <a:p>
            <a:r>
              <a:rPr lang="fr-CA" sz="2400" dirty="0"/>
              <a:t>Dans notre exercice, nous allons nous concentrer sur le code du projet </a:t>
            </a:r>
            <a:r>
              <a:rPr lang="fr-CA" sz="2400" dirty="0" err="1"/>
              <a:t>Core</a:t>
            </a:r>
            <a:r>
              <a:rPr lang="fr-CA" sz="2400" dirty="0"/>
              <a:t> et écrire un exemple de test pour:</a:t>
            </a:r>
          </a:p>
          <a:p>
            <a:pPr lvl="1"/>
            <a:r>
              <a:rPr lang="fr-CA" sz="2400" dirty="0"/>
              <a:t>Une méthode d’une entité</a:t>
            </a:r>
          </a:p>
          <a:p>
            <a:pPr lvl="1"/>
            <a:r>
              <a:rPr lang="fr-CA" sz="2400" dirty="0"/>
              <a:t>Une méthode d’un service</a:t>
            </a:r>
          </a:p>
          <a:p>
            <a:pPr lvl="1"/>
            <a:r>
              <a:rPr lang="fr-CA" sz="2400" dirty="0"/>
              <a:t>Une spécification</a:t>
            </a:r>
          </a:p>
          <a:p>
            <a:r>
              <a:rPr lang="fr-CA" sz="2400" dirty="0"/>
              <a:t>Normalement, toutes les méthodes devraient faire l’objet de tests. Veuillez vous référer au cours INF33307</a:t>
            </a:r>
          </a:p>
        </p:txBody>
      </p:sp>
      <p:sp>
        <p:nvSpPr>
          <p:cNvPr id="4" name="Espace réservé du numéro de diapositive 4">
            <a:extLst>
              <a:ext uri="{FF2B5EF4-FFF2-40B4-BE49-F238E27FC236}">
                <a16:creationId xmlns:a16="http://schemas.microsoft.com/office/drawing/2014/main" id="{1484E7E5-CF29-F43D-8228-F22421A33283}"/>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38</a:t>
            </a:fld>
            <a:endParaRPr lang="en-US" altLang="en-US" dirty="0"/>
          </a:p>
        </p:txBody>
      </p:sp>
    </p:spTree>
    <p:extLst>
      <p:ext uri="{BB962C8B-B14F-4D97-AF65-F5344CB8AC3E}">
        <p14:creationId xmlns:p14="http://schemas.microsoft.com/office/powerpoint/2010/main" val="124351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Tests unitaires</a:t>
            </a:r>
          </a:p>
        </p:txBody>
      </p:sp>
      <p:sp>
        <p:nvSpPr>
          <p:cNvPr id="3" name="Espace réservé du contenu 2"/>
          <p:cNvSpPr>
            <a:spLocks noGrp="1"/>
          </p:cNvSpPr>
          <p:nvPr>
            <p:ph idx="1"/>
            <p:custDataLst>
              <p:tags r:id="rId2"/>
            </p:custDataLst>
          </p:nvPr>
        </p:nvSpPr>
        <p:spPr>
          <a:xfrm>
            <a:off x="467544" y="1736812"/>
            <a:ext cx="4745115" cy="4325112"/>
          </a:xfrm>
        </p:spPr>
        <p:txBody>
          <a:bodyPr>
            <a:normAutofit/>
          </a:bodyPr>
          <a:lstStyle/>
          <a:p>
            <a:r>
              <a:rPr lang="fr-CA" sz="2600" dirty="0"/>
              <a:t>D’abord, ajouter un projet </a:t>
            </a:r>
            <a:r>
              <a:rPr lang="fr-CA" sz="2600" dirty="0" err="1"/>
              <a:t>xUnit</a:t>
            </a:r>
            <a:r>
              <a:rPr lang="fr-CA" sz="2600" dirty="0"/>
              <a:t> à votre solution</a:t>
            </a:r>
          </a:p>
          <a:p>
            <a:endParaRPr lang="fr-CA" dirty="0"/>
          </a:p>
          <a:p>
            <a:endParaRPr lang="fr-CA" dirty="0"/>
          </a:p>
          <a:p>
            <a:endParaRPr lang="fr-CA" dirty="0"/>
          </a:p>
          <a:p>
            <a:r>
              <a:rPr lang="fr-CA" sz="2600" dirty="0"/>
              <a:t>Créer les répertoires affichés</a:t>
            </a:r>
          </a:p>
          <a:p>
            <a:r>
              <a:rPr lang="fr-CA" sz="2600" dirty="0"/>
              <a:t>Ajouter les références de projets </a:t>
            </a:r>
          </a:p>
          <a:p>
            <a:endParaRPr lang="fr-CA" dirty="0"/>
          </a:p>
        </p:txBody>
      </p:sp>
      <p:pic>
        <p:nvPicPr>
          <p:cNvPr id="6" name="Image 5">
            <a:extLst>
              <a:ext uri="{FF2B5EF4-FFF2-40B4-BE49-F238E27FC236}">
                <a16:creationId xmlns:a16="http://schemas.microsoft.com/office/drawing/2014/main" id="{0F0526E9-FDBB-4295-A71B-31B37C3874AD}"/>
              </a:ext>
            </a:extLst>
          </p:cNvPr>
          <p:cNvPicPr>
            <a:picLocks noChangeAspect="1"/>
          </p:cNvPicPr>
          <p:nvPr>
            <p:custDataLst>
              <p:tags r:id="rId3"/>
            </p:custDataLst>
          </p:nvPr>
        </p:nvPicPr>
        <p:blipFill>
          <a:blip r:embed="rId7"/>
          <a:stretch>
            <a:fillRect/>
          </a:stretch>
        </p:blipFill>
        <p:spPr>
          <a:xfrm>
            <a:off x="503548" y="2708920"/>
            <a:ext cx="6296025" cy="984127"/>
          </a:xfrm>
          <a:prstGeom prst="rect">
            <a:avLst/>
          </a:prstGeom>
        </p:spPr>
      </p:pic>
      <p:pic>
        <p:nvPicPr>
          <p:cNvPr id="5" name="Image 4">
            <a:extLst>
              <a:ext uri="{FF2B5EF4-FFF2-40B4-BE49-F238E27FC236}">
                <a16:creationId xmlns:a16="http://schemas.microsoft.com/office/drawing/2014/main" id="{92B7D72E-1544-4E4F-8128-A53ED4430778}"/>
              </a:ext>
            </a:extLst>
          </p:cNvPr>
          <p:cNvPicPr>
            <a:picLocks noChangeAspect="1"/>
          </p:cNvPicPr>
          <p:nvPr>
            <p:custDataLst>
              <p:tags r:id="rId4"/>
            </p:custDataLst>
          </p:nvPr>
        </p:nvPicPr>
        <p:blipFill>
          <a:blip r:embed="rId8"/>
          <a:stretch>
            <a:fillRect/>
          </a:stretch>
        </p:blipFill>
        <p:spPr>
          <a:xfrm>
            <a:off x="5400092" y="4041068"/>
            <a:ext cx="3168589" cy="2364471"/>
          </a:xfrm>
          <a:prstGeom prst="rect">
            <a:avLst/>
          </a:prstGeom>
        </p:spPr>
      </p:pic>
      <p:sp>
        <p:nvSpPr>
          <p:cNvPr id="4" name="Espace réservé du numéro de diapositive 4">
            <a:extLst>
              <a:ext uri="{FF2B5EF4-FFF2-40B4-BE49-F238E27FC236}">
                <a16:creationId xmlns:a16="http://schemas.microsoft.com/office/drawing/2014/main" id="{4534FA4F-721B-063E-9135-1127A6EB9287}"/>
              </a:ext>
            </a:extLst>
          </p:cNvPr>
          <p:cNvSpPr>
            <a:spLocks noGrp="1"/>
          </p:cNvSpPr>
          <p:nvPr>
            <p:ph type="sldNum" sz="quarter" idx="12"/>
            <p:custDataLst>
              <p:tags r:id="rId5"/>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39</a:t>
            </a:fld>
            <a:endParaRPr lang="en-US" altLang="en-US" dirty="0"/>
          </a:p>
        </p:txBody>
      </p:sp>
    </p:spTree>
    <p:extLst>
      <p:ext uri="{BB962C8B-B14F-4D97-AF65-F5344CB8AC3E}">
        <p14:creationId xmlns:p14="http://schemas.microsoft.com/office/powerpoint/2010/main" val="318324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Clean architecture</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a:t>
            </a:fld>
            <a:endParaRPr lang="en-US" altLang="en-US"/>
          </a:p>
        </p:txBody>
      </p:sp>
      <p:pic>
        <p:nvPicPr>
          <p:cNvPr id="2" name="Image 1">
            <a:extLst>
              <a:ext uri="{FF2B5EF4-FFF2-40B4-BE49-F238E27FC236}">
                <a16:creationId xmlns:a16="http://schemas.microsoft.com/office/drawing/2014/main" id="{8C5DC1F5-F3D0-A48E-B558-A414D0E65B5E}"/>
              </a:ext>
            </a:extLst>
          </p:cNvPr>
          <p:cNvPicPr>
            <a:picLocks noChangeAspect="1"/>
          </p:cNvPicPr>
          <p:nvPr>
            <p:custDataLst>
              <p:tags r:id="rId3"/>
            </p:custDataLst>
          </p:nvPr>
        </p:nvPicPr>
        <p:blipFill>
          <a:blip r:embed="rId9"/>
          <a:stretch>
            <a:fillRect/>
          </a:stretch>
        </p:blipFill>
        <p:spPr>
          <a:xfrm>
            <a:off x="755576" y="1808820"/>
            <a:ext cx="7148929" cy="3015726"/>
          </a:xfrm>
          <a:prstGeom prst="rect">
            <a:avLst/>
          </a:prstGeom>
        </p:spPr>
      </p:pic>
      <p:sp>
        <p:nvSpPr>
          <p:cNvPr id="3" name="ZoneTexte 6">
            <a:extLst>
              <a:ext uri="{FF2B5EF4-FFF2-40B4-BE49-F238E27FC236}">
                <a16:creationId xmlns:a16="http://schemas.microsoft.com/office/drawing/2014/main" id="{DFFF9776-F58F-487A-9894-752F010B5B2C}"/>
              </a:ext>
            </a:extLst>
          </p:cNvPr>
          <p:cNvSpPr txBox="1"/>
          <p:nvPr>
            <p:custDataLst>
              <p:tags r:id="rId4"/>
            </p:custDataLst>
          </p:nvPr>
        </p:nvSpPr>
        <p:spPr>
          <a:xfrm>
            <a:off x="2548867" y="5429681"/>
            <a:ext cx="2145074" cy="461665"/>
          </a:xfrm>
          <a:prstGeom prst="rect">
            <a:avLst/>
          </a:prstGeom>
          <a:noFill/>
        </p:spPr>
        <p:txBody>
          <a:bodyPr wrap="none" rtlCol="0">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CA" sz="2400" dirty="0"/>
              <a:t>Vue horizontale</a:t>
            </a:r>
          </a:p>
        </p:txBody>
      </p:sp>
      <p:pic>
        <p:nvPicPr>
          <p:cNvPr id="17" name="Image 16">
            <a:extLst>
              <a:ext uri="{FF2B5EF4-FFF2-40B4-BE49-F238E27FC236}">
                <a16:creationId xmlns:a16="http://schemas.microsoft.com/office/drawing/2014/main" id="{3ACBF4AD-8964-5487-99C9-558064A1CB91}"/>
              </a:ext>
            </a:extLst>
          </p:cNvPr>
          <p:cNvPicPr>
            <a:picLocks noChangeAspect="1"/>
          </p:cNvPicPr>
          <p:nvPr>
            <p:custDataLst>
              <p:tags r:id="rId5"/>
            </p:custDataLst>
          </p:nvPr>
        </p:nvPicPr>
        <p:blipFill>
          <a:blip r:embed="rId10"/>
          <a:stretch>
            <a:fillRect/>
          </a:stretch>
        </p:blipFill>
        <p:spPr>
          <a:xfrm>
            <a:off x="5586648" y="4858181"/>
            <a:ext cx="866775" cy="571500"/>
          </a:xfrm>
          <a:prstGeom prst="rect">
            <a:avLst/>
          </a:prstGeom>
        </p:spPr>
      </p:pic>
      <p:sp>
        <p:nvSpPr>
          <p:cNvPr id="18" name="ZoneTexte 17">
            <a:extLst>
              <a:ext uri="{FF2B5EF4-FFF2-40B4-BE49-F238E27FC236}">
                <a16:creationId xmlns:a16="http://schemas.microsoft.com/office/drawing/2014/main" id="{773F81C1-4521-49FC-5712-7DD26DFE7EEB}"/>
              </a:ext>
            </a:extLst>
          </p:cNvPr>
          <p:cNvSpPr txBox="1"/>
          <p:nvPr>
            <p:custDataLst>
              <p:tags r:id="rId6"/>
            </p:custDataLst>
          </p:nvPr>
        </p:nvSpPr>
        <p:spPr>
          <a:xfrm>
            <a:off x="6366266" y="5128745"/>
            <a:ext cx="2345579" cy="307777"/>
          </a:xfrm>
          <a:prstGeom prst="rect">
            <a:avLst/>
          </a:prstGeom>
          <a:noFill/>
        </p:spPr>
        <p:txBody>
          <a:bodyPr wrap="none" rtlCol="0">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CA" sz="1400" dirty="0"/>
              <a:t>Dépendance à la compilation </a:t>
            </a:r>
          </a:p>
        </p:txBody>
      </p:sp>
      <p:sp>
        <p:nvSpPr>
          <p:cNvPr id="19" name="ZoneTexte 18">
            <a:extLst>
              <a:ext uri="{FF2B5EF4-FFF2-40B4-BE49-F238E27FC236}">
                <a16:creationId xmlns:a16="http://schemas.microsoft.com/office/drawing/2014/main" id="{CD68DA6C-0BB5-BBBC-2D2F-C816CEF1379A}"/>
              </a:ext>
            </a:extLst>
          </p:cNvPr>
          <p:cNvSpPr txBox="1"/>
          <p:nvPr>
            <p:custDataLst>
              <p:tags r:id="rId7"/>
            </p:custDataLst>
          </p:nvPr>
        </p:nvSpPr>
        <p:spPr>
          <a:xfrm>
            <a:off x="6366266" y="4920256"/>
            <a:ext cx="2097754" cy="307777"/>
          </a:xfrm>
          <a:prstGeom prst="rect">
            <a:avLst/>
          </a:prstGeom>
          <a:noFill/>
        </p:spPr>
        <p:txBody>
          <a:bodyPr wrap="none" rtlCol="0">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CA" sz="1400" dirty="0"/>
              <a:t>Dépendance à l’exécution </a:t>
            </a:r>
          </a:p>
        </p:txBody>
      </p:sp>
    </p:spTree>
    <p:extLst>
      <p:ext uri="{BB962C8B-B14F-4D97-AF65-F5344CB8AC3E}">
        <p14:creationId xmlns:p14="http://schemas.microsoft.com/office/powerpoint/2010/main" val="1907508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Tests unitaires - entités</a:t>
            </a:r>
          </a:p>
        </p:txBody>
      </p:sp>
      <p:sp>
        <p:nvSpPr>
          <p:cNvPr id="3" name="Espace réservé du contenu 2"/>
          <p:cNvSpPr>
            <a:spLocks noGrp="1"/>
          </p:cNvSpPr>
          <p:nvPr>
            <p:ph idx="1"/>
            <p:custDataLst>
              <p:tags r:id="rId2"/>
            </p:custDataLst>
          </p:nvPr>
        </p:nvSpPr>
        <p:spPr/>
        <p:txBody>
          <a:bodyPr>
            <a:normAutofit/>
          </a:bodyPr>
          <a:lstStyle/>
          <a:p>
            <a:r>
              <a:rPr lang="fr-CA" sz="2400" dirty="0"/>
              <a:t>Nous allons préparer un test pour la méthode </a:t>
            </a:r>
            <a:r>
              <a:rPr lang="fr-CA" sz="2400" dirty="0" err="1"/>
              <a:t>AddRequestItem</a:t>
            </a:r>
            <a:r>
              <a:rPr lang="fr-CA" sz="2400" dirty="0"/>
              <a:t> de l’entité </a:t>
            </a:r>
            <a:r>
              <a:rPr lang="fr-CA" sz="2400" i="1" dirty="0" err="1"/>
              <a:t>Request</a:t>
            </a:r>
            <a:r>
              <a:rPr lang="fr-CA" sz="2400" dirty="0"/>
              <a:t>. Les étapes préliminaires sont:</a:t>
            </a:r>
          </a:p>
          <a:p>
            <a:pPr lvl="1"/>
            <a:r>
              <a:rPr lang="fr-CA" sz="2400" dirty="0"/>
              <a:t>Créer un répertoire </a:t>
            </a:r>
            <a:r>
              <a:rPr lang="fr-CA" sz="2400" dirty="0" err="1"/>
              <a:t>RequestTest</a:t>
            </a:r>
            <a:r>
              <a:rPr lang="fr-CA" sz="2400" dirty="0"/>
              <a:t> dans </a:t>
            </a:r>
            <a:r>
              <a:rPr lang="fr-CA" sz="2400" dirty="0" err="1"/>
              <a:t>EAISolutionFrontEnd.TestsUnitaires.Core.Entities</a:t>
            </a:r>
            <a:endParaRPr lang="fr-CA" sz="2400" dirty="0"/>
          </a:p>
          <a:p>
            <a:pPr lvl="1"/>
            <a:r>
              <a:rPr lang="fr-CA" sz="2400" dirty="0"/>
              <a:t>Y créer la classe </a:t>
            </a:r>
            <a:r>
              <a:rPr lang="fr-CA" sz="2400" dirty="0" err="1"/>
              <a:t>AddRequestItem</a:t>
            </a:r>
            <a:endParaRPr lang="fr-CA" sz="2400" dirty="0"/>
          </a:p>
          <a:p>
            <a:pPr lvl="1"/>
            <a:r>
              <a:rPr lang="fr-CA" sz="2400" dirty="0"/>
              <a:t>Ajouter 3 </a:t>
            </a:r>
            <a:r>
              <a:rPr lang="fr-CA" sz="2400" dirty="0" err="1"/>
              <a:t>using</a:t>
            </a:r>
            <a:endParaRPr lang="fr-CA" sz="2400" dirty="0"/>
          </a:p>
          <a:p>
            <a:pPr lvl="2"/>
            <a:r>
              <a:rPr lang="fr-CA" dirty="0" err="1"/>
              <a:t>using</a:t>
            </a:r>
            <a:r>
              <a:rPr lang="fr-CA" dirty="0"/>
              <a:t> </a:t>
            </a:r>
            <a:r>
              <a:rPr lang="fr-CA" dirty="0" err="1"/>
              <a:t>System.Linq</a:t>
            </a:r>
            <a:r>
              <a:rPr lang="fr-CA" dirty="0"/>
              <a:t>;</a:t>
            </a:r>
          </a:p>
          <a:p>
            <a:pPr lvl="2"/>
            <a:r>
              <a:rPr lang="fr-CA" dirty="0" err="1"/>
              <a:t>using</a:t>
            </a:r>
            <a:r>
              <a:rPr lang="fr-CA" dirty="0"/>
              <a:t> </a:t>
            </a:r>
            <a:r>
              <a:rPr lang="fr-CA" dirty="0" err="1"/>
              <a:t>Xunit</a:t>
            </a:r>
            <a:r>
              <a:rPr lang="fr-CA" dirty="0"/>
              <a:t>;</a:t>
            </a:r>
          </a:p>
          <a:p>
            <a:pPr lvl="2"/>
            <a:r>
              <a:rPr lang="fr-CA" dirty="0" err="1"/>
              <a:t>using</a:t>
            </a:r>
            <a:r>
              <a:rPr lang="fr-CA" dirty="0"/>
              <a:t> </a:t>
            </a:r>
            <a:r>
              <a:rPr lang="fr-CA" dirty="0" err="1"/>
              <a:t>EAISolutionService.Core</a:t>
            </a:r>
            <a:r>
              <a:rPr lang="fr-CA" dirty="0"/>
              <a:t>;</a:t>
            </a:r>
          </a:p>
          <a:p>
            <a:pPr lvl="1"/>
            <a:endParaRPr lang="fr-CA" dirty="0"/>
          </a:p>
        </p:txBody>
      </p:sp>
      <p:sp>
        <p:nvSpPr>
          <p:cNvPr id="4" name="Espace réservé du numéro de diapositive 4">
            <a:extLst>
              <a:ext uri="{FF2B5EF4-FFF2-40B4-BE49-F238E27FC236}">
                <a16:creationId xmlns:a16="http://schemas.microsoft.com/office/drawing/2014/main" id="{4C860F9C-57A7-9C58-4751-DC028CBD2C6A}"/>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40</a:t>
            </a:fld>
            <a:endParaRPr lang="en-US" altLang="en-US" dirty="0"/>
          </a:p>
        </p:txBody>
      </p:sp>
    </p:spTree>
    <p:extLst>
      <p:ext uri="{BB962C8B-B14F-4D97-AF65-F5344CB8AC3E}">
        <p14:creationId xmlns:p14="http://schemas.microsoft.com/office/powerpoint/2010/main" val="379966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383960" y="488700"/>
            <a:ext cx="8229600" cy="1066800"/>
          </a:xfrm>
        </p:spPr>
        <p:txBody>
          <a:bodyPr/>
          <a:lstStyle/>
          <a:p>
            <a:r>
              <a:rPr lang="fr-CA" dirty="0"/>
              <a:t>Tests unitaires - entités</a:t>
            </a:r>
          </a:p>
        </p:txBody>
      </p:sp>
      <p:sp>
        <p:nvSpPr>
          <p:cNvPr id="3" name="Espace réservé du contenu 2"/>
          <p:cNvSpPr>
            <a:spLocks noGrp="1"/>
          </p:cNvSpPr>
          <p:nvPr>
            <p:ph idx="1"/>
            <p:custDataLst>
              <p:tags r:id="rId2"/>
            </p:custDataLst>
          </p:nvPr>
        </p:nvSpPr>
        <p:spPr>
          <a:xfrm>
            <a:off x="359532" y="1628800"/>
            <a:ext cx="8229600" cy="1782504"/>
          </a:xfrm>
        </p:spPr>
        <p:txBody>
          <a:bodyPr>
            <a:normAutofit/>
          </a:bodyPr>
          <a:lstStyle/>
          <a:p>
            <a:pPr lvl="1"/>
            <a:r>
              <a:rPr lang="fr-CA" sz="2400" dirty="0"/>
              <a:t>Le test le plus simple consiste à ajouter un </a:t>
            </a:r>
            <a:r>
              <a:rPr lang="fr-CA" sz="2400" i="1" dirty="0" err="1"/>
              <a:t>request</a:t>
            </a:r>
            <a:r>
              <a:rPr lang="fr-CA" sz="2400" i="1" dirty="0"/>
              <a:t> item </a:t>
            </a:r>
            <a:r>
              <a:rPr lang="fr-CA" sz="2400" dirty="0"/>
              <a:t>et s’assurer qu’il est bien ajouté</a:t>
            </a:r>
          </a:p>
          <a:p>
            <a:pPr lvl="1"/>
            <a:r>
              <a:rPr lang="fr-CA" sz="2400" dirty="0" err="1"/>
              <a:t>xUnit</a:t>
            </a:r>
            <a:r>
              <a:rPr lang="fr-CA" sz="2400" dirty="0"/>
              <a:t> utilise l’attribut [Fact] pour marquer les méthodes sans paramètres à exécuter pour les tests</a:t>
            </a:r>
          </a:p>
        </p:txBody>
      </p:sp>
      <p:sp>
        <p:nvSpPr>
          <p:cNvPr id="5" name="Rectangle 4">
            <a:extLst>
              <a:ext uri="{FF2B5EF4-FFF2-40B4-BE49-F238E27FC236}">
                <a16:creationId xmlns:a16="http://schemas.microsoft.com/office/drawing/2014/main" id="{9A91FB38-191B-405C-8DF3-006E618DD220}"/>
              </a:ext>
            </a:extLst>
          </p:cNvPr>
          <p:cNvSpPr/>
          <p:nvPr>
            <p:custDataLst>
              <p:tags r:id="rId3"/>
            </p:custDataLst>
          </p:nvPr>
        </p:nvSpPr>
        <p:spPr>
          <a:xfrm>
            <a:off x="807868" y="3338004"/>
            <a:ext cx="7805692" cy="3970318"/>
          </a:xfrm>
          <a:prstGeom prst="rect">
            <a:avLst/>
          </a:prstGeom>
        </p:spPr>
        <p:txBody>
          <a:bodyPr wrap="square">
            <a:spAutoFit/>
          </a:bodyPr>
          <a:lstStyle/>
          <a:p>
            <a:r>
              <a:rPr lang="fr-CA" dirty="0"/>
              <a:t>public class </a:t>
            </a:r>
            <a:r>
              <a:rPr lang="fr-CA" dirty="0" err="1"/>
              <a:t>AddRequestItem</a:t>
            </a:r>
            <a:endParaRPr lang="fr-CA" dirty="0"/>
          </a:p>
          <a:p>
            <a:r>
              <a:rPr lang="fr-CA" dirty="0"/>
              <a:t>    { </a:t>
            </a:r>
          </a:p>
          <a:p>
            <a:r>
              <a:rPr lang="fr-CA" dirty="0"/>
              <a:t>        [Fact]</a:t>
            </a:r>
          </a:p>
          <a:p>
            <a:r>
              <a:rPr lang="fr-CA" dirty="0"/>
              <a:t>        public </a:t>
            </a:r>
            <a:r>
              <a:rPr lang="fr-CA" dirty="0" err="1"/>
              <a:t>void</a:t>
            </a:r>
            <a:r>
              <a:rPr lang="fr-CA" dirty="0"/>
              <a:t> </a:t>
            </a:r>
            <a:r>
              <a:rPr lang="fr-CA" dirty="0" err="1"/>
              <a:t>AjouterRequestItem</a:t>
            </a:r>
            <a:r>
              <a:rPr lang="fr-CA" dirty="0"/>
              <a:t>()</a:t>
            </a:r>
          </a:p>
          <a:p>
            <a:r>
              <a:rPr lang="fr-CA" dirty="0"/>
              <a:t>        {</a:t>
            </a:r>
          </a:p>
          <a:p>
            <a:r>
              <a:rPr lang="fr-CA" dirty="0"/>
              <a:t>            User </a:t>
            </a:r>
            <a:r>
              <a:rPr lang="fr-CA" dirty="0" err="1"/>
              <a:t>user</a:t>
            </a:r>
            <a:r>
              <a:rPr lang="fr-CA" dirty="0"/>
              <a:t> = new User("Ismail", "Khriss", "ismail_khriss@uqar.ca", "Toto");</a:t>
            </a:r>
          </a:p>
          <a:p>
            <a:r>
              <a:rPr lang="fr-CA" dirty="0"/>
              <a:t>            </a:t>
            </a:r>
            <a:r>
              <a:rPr lang="fr-CA" dirty="0" err="1"/>
              <a:t>Request</a:t>
            </a:r>
            <a:r>
              <a:rPr lang="fr-CA" dirty="0"/>
              <a:t> </a:t>
            </a:r>
            <a:r>
              <a:rPr lang="fr-CA" dirty="0" err="1"/>
              <a:t>request</a:t>
            </a:r>
            <a:r>
              <a:rPr lang="fr-CA" dirty="0"/>
              <a:t> = new </a:t>
            </a:r>
            <a:r>
              <a:rPr lang="fr-CA" dirty="0" err="1"/>
              <a:t>Request</a:t>
            </a:r>
            <a:r>
              <a:rPr lang="fr-CA" dirty="0"/>
              <a:t>(user);</a:t>
            </a:r>
          </a:p>
          <a:p>
            <a:r>
              <a:rPr lang="fr-CA" dirty="0"/>
              <a:t>            </a:t>
            </a:r>
            <a:r>
              <a:rPr lang="fr-CA" dirty="0" err="1"/>
              <a:t>request.AddRequestItem</a:t>
            </a:r>
            <a:r>
              <a:rPr lang="fr-CA" dirty="0"/>
              <a:t>(new </a:t>
            </a:r>
            <a:r>
              <a:rPr lang="fr-CA" dirty="0" err="1"/>
              <a:t>RequestItem</a:t>
            </a:r>
            <a:r>
              <a:rPr lang="fr-CA" dirty="0"/>
              <a:t>("Article pas cher", 10, 2.0M));</a:t>
            </a:r>
          </a:p>
          <a:p>
            <a:r>
              <a:rPr lang="fr-CA" dirty="0"/>
              <a:t>            </a:t>
            </a:r>
            <a:r>
              <a:rPr lang="fr-CA" dirty="0" err="1"/>
              <a:t>Assert.Single</a:t>
            </a:r>
            <a:r>
              <a:rPr lang="fr-CA" dirty="0"/>
              <a:t>(</a:t>
            </a:r>
            <a:r>
              <a:rPr lang="fr-CA" dirty="0" err="1"/>
              <a:t>request.RequestItems</a:t>
            </a:r>
            <a:r>
              <a:rPr lang="fr-CA" dirty="0"/>
              <a:t>);</a:t>
            </a:r>
          </a:p>
          <a:p>
            <a:r>
              <a:rPr lang="fr-CA" dirty="0"/>
              <a:t>        }</a:t>
            </a:r>
          </a:p>
          <a:p>
            <a:endParaRPr lang="fr-CA" dirty="0"/>
          </a:p>
          <a:p>
            <a:r>
              <a:rPr lang="fr-CA" dirty="0"/>
              <a:t>    }</a:t>
            </a:r>
          </a:p>
        </p:txBody>
      </p:sp>
      <p:sp>
        <p:nvSpPr>
          <p:cNvPr id="4" name="Espace réservé du numéro de diapositive 4">
            <a:extLst>
              <a:ext uri="{FF2B5EF4-FFF2-40B4-BE49-F238E27FC236}">
                <a16:creationId xmlns:a16="http://schemas.microsoft.com/office/drawing/2014/main" id="{BBAAA9F6-7D63-6E00-C1F5-CD28F71499D3}"/>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41</a:t>
            </a:fld>
            <a:endParaRPr lang="en-US" altLang="en-US" dirty="0"/>
          </a:p>
        </p:txBody>
      </p:sp>
    </p:spTree>
    <p:extLst>
      <p:ext uri="{BB962C8B-B14F-4D97-AF65-F5344CB8AC3E}">
        <p14:creationId xmlns:p14="http://schemas.microsoft.com/office/powerpoint/2010/main" val="298419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Tests unitaires - entités</a:t>
            </a:r>
          </a:p>
        </p:txBody>
      </p:sp>
      <p:sp>
        <p:nvSpPr>
          <p:cNvPr id="3" name="Espace réservé du contenu 2"/>
          <p:cNvSpPr>
            <a:spLocks noGrp="1"/>
          </p:cNvSpPr>
          <p:nvPr>
            <p:ph idx="1"/>
            <p:custDataLst>
              <p:tags r:id="rId2"/>
            </p:custDataLst>
          </p:nvPr>
        </p:nvSpPr>
        <p:spPr>
          <a:xfrm>
            <a:off x="228600" y="1403874"/>
            <a:ext cx="8686800" cy="1557074"/>
          </a:xfrm>
        </p:spPr>
        <p:txBody>
          <a:bodyPr>
            <a:normAutofit/>
          </a:bodyPr>
          <a:lstStyle/>
          <a:p>
            <a:r>
              <a:rPr lang="fr-CA" sz="2400" dirty="0"/>
              <a:t>Pour forcer l’exécution des tests, on peut aller dans le menu « Test » et choisir « Exécuter tous les tests »</a:t>
            </a:r>
          </a:p>
          <a:p>
            <a:r>
              <a:rPr lang="fr-CA" sz="2400" dirty="0"/>
              <a:t>Le résultat se retrouve dans l’explorateur de tests:</a:t>
            </a:r>
          </a:p>
        </p:txBody>
      </p:sp>
      <p:pic>
        <p:nvPicPr>
          <p:cNvPr id="6" name="Image 5">
            <a:extLst>
              <a:ext uri="{FF2B5EF4-FFF2-40B4-BE49-F238E27FC236}">
                <a16:creationId xmlns:a16="http://schemas.microsoft.com/office/drawing/2014/main" id="{F6753682-C15D-4EBA-9DE4-C6DBA7AC138E}"/>
              </a:ext>
            </a:extLst>
          </p:cNvPr>
          <p:cNvPicPr>
            <a:picLocks noChangeAspect="1"/>
          </p:cNvPicPr>
          <p:nvPr>
            <p:custDataLst>
              <p:tags r:id="rId3"/>
            </p:custDataLst>
          </p:nvPr>
        </p:nvPicPr>
        <p:blipFill>
          <a:blip r:embed="rId6"/>
          <a:stretch>
            <a:fillRect/>
          </a:stretch>
        </p:blipFill>
        <p:spPr>
          <a:xfrm>
            <a:off x="287524" y="3320988"/>
            <a:ext cx="8686800" cy="1491574"/>
          </a:xfrm>
          <a:prstGeom prst="rect">
            <a:avLst/>
          </a:prstGeom>
        </p:spPr>
      </p:pic>
      <p:sp>
        <p:nvSpPr>
          <p:cNvPr id="4" name="Espace réservé du numéro de diapositive 4">
            <a:extLst>
              <a:ext uri="{FF2B5EF4-FFF2-40B4-BE49-F238E27FC236}">
                <a16:creationId xmlns:a16="http://schemas.microsoft.com/office/drawing/2014/main" id="{3F7FC9C8-AF83-ADBC-2386-1E14A69F927D}"/>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42</a:t>
            </a:fld>
            <a:endParaRPr lang="en-US" altLang="en-US" dirty="0"/>
          </a:p>
        </p:txBody>
      </p:sp>
    </p:spTree>
    <p:extLst>
      <p:ext uri="{BB962C8B-B14F-4D97-AF65-F5344CB8AC3E}">
        <p14:creationId xmlns:p14="http://schemas.microsoft.com/office/powerpoint/2010/main" val="135343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Tests unitaires - entités</a:t>
            </a:r>
          </a:p>
        </p:txBody>
      </p:sp>
      <p:sp>
        <p:nvSpPr>
          <p:cNvPr id="3" name="Espace réservé du contenu 2"/>
          <p:cNvSpPr>
            <a:spLocks noGrp="1"/>
          </p:cNvSpPr>
          <p:nvPr>
            <p:ph idx="1"/>
            <p:custDataLst>
              <p:tags r:id="rId2"/>
            </p:custDataLst>
          </p:nvPr>
        </p:nvSpPr>
        <p:spPr/>
        <p:txBody>
          <a:bodyPr>
            <a:normAutofit/>
          </a:bodyPr>
          <a:lstStyle/>
          <a:p>
            <a:r>
              <a:rPr lang="fr-CA" sz="2400" dirty="0"/>
              <a:t>Avec </a:t>
            </a:r>
            <a:r>
              <a:rPr lang="fr-CA" sz="2400" dirty="0" err="1"/>
              <a:t>xUnit</a:t>
            </a:r>
            <a:r>
              <a:rPr lang="fr-CA" sz="2400" dirty="0"/>
              <a:t>, il est aussi possible d’utiliser des fonctions de tests avec paramètres pour exécuter plusieurs tests avec la même méthode</a:t>
            </a:r>
          </a:p>
          <a:p>
            <a:r>
              <a:rPr lang="fr-CA" sz="2400" dirty="0"/>
              <a:t>Dans ce cas, on utilise d’abord l’attribut [Theory] ou lieu de [Fact]</a:t>
            </a:r>
          </a:p>
          <a:p>
            <a:r>
              <a:rPr lang="fr-CA" sz="2400" dirty="0"/>
              <a:t>Puis, on utilise les attributs [</a:t>
            </a:r>
            <a:r>
              <a:rPr lang="fr-CA" sz="2400" dirty="0" err="1"/>
              <a:t>InlineData</a:t>
            </a:r>
            <a:r>
              <a:rPr lang="fr-CA" sz="2400" dirty="0"/>
              <a:t>], [</a:t>
            </a:r>
            <a:r>
              <a:rPr lang="fr-CA" sz="2400" dirty="0" err="1"/>
              <a:t>MemberData</a:t>
            </a:r>
            <a:r>
              <a:rPr lang="fr-CA" sz="2400" dirty="0"/>
              <a:t>] ou [</a:t>
            </a:r>
            <a:r>
              <a:rPr lang="fr-CA" sz="2400" dirty="0" err="1"/>
              <a:t>ClassData</a:t>
            </a:r>
            <a:r>
              <a:rPr lang="fr-CA" sz="2400" dirty="0"/>
              <a:t>] pour spécifier les valeurs à utiliser</a:t>
            </a:r>
          </a:p>
        </p:txBody>
      </p:sp>
      <p:sp>
        <p:nvSpPr>
          <p:cNvPr id="4" name="Espace réservé du numéro de diapositive 4">
            <a:extLst>
              <a:ext uri="{FF2B5EF4-FFF2-40B4-BE49-F238E27FC236}">
                <a16:creationId xmlns:a16="http://schemas.microsoft.com/office/drawing/2014/main" id="{EF4557D7-EE15-77F6-729C-91B904EF498B}"/>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43</a:t>
            </a:fld>
            <a:endParaRPr lang="en-US" altLang="en-US" dirty="0"/>
          </a:p>
        </p:txBody>
      </p:sp>
    </p:spTree>
    <p:extLst>
      <p:ext uri="{BB962C8B-B14F-4D97-AF65-F5344CB8AC3E}">
        <p14:creationId xmlns:p14="http://schemas.microsoft.com/office/powerpoint/2010/main" val="417074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457200" y="441665"/>
            <a:ext cx="8229600" cy="1066800"/>
          </a:xfrm>
        </p:spPr>
        <p:txBody>
          <a:bodyPr/>
          <a:lstStyle/>
          <a:p>
            <a:r>
              <a:rPr lang="fr-CA" dirty="0"/>
              <a:t>Tests unitaires - entités</a:t>
            </a:r>
          </a:p>
        </p:txBody>
      </p:sp>
      <p:sp>
        <p:nvSpPr>
          <p:cNvPr id="3" name="Espace réservé du contenu 2"/>
          <p:cNvSpPr>
            <a:spLocks noGrp="1"/>
          </p:cNvSpPr>
          <p:nvPr>
            <p:ph idx="1"/>
            <p:custDataLst>
              <p:tags r:id="rId2"/>
            </p:custDataLst>
          </p:nvPr>
        </p:nvSpPr>
        <p:spPr>
          <a:xfrm>
            <a:off x="452761" y="1601355"/>
            <a:ext cx="8229600" cy="1310521"/>
          </a:xfrm>
        </p:spPr>
        <p:txBody>
          <a:bodyPr>
            <a:normAutofit fontScale="92500" lnSpcReduction="10000"/>
          </a:bodyPr>
          <a:lstStyle/>
          <a:p>
            <a:r>
              <a:rPr lang="fr-CA" sz="2200" dirty="0"/>
              <a:t>Utilisons ceci pour tester le comportement de la méthode </a:t>
            </a:r>
            <a:r>
              <a:rPr lang="fr-CA" sz="2200" dirty="0" err="1"/>
              <a:t>OrderTotal</a:t>
            </a:r>
            <a:r>
              <a:rPr lang="fr-CA" sz="2200" dirty="0"/>
              <a:t> de la classe </a:t>
            </a:r>
            <a:r>
              <a:rPr lang="fr-CA" sz="2200" i="1" dirty="0" err="1"/>
              <a:t>Request</a:t>
            </a:r>
            <a:endParaRPr lang="fr-CA" sz="2200" i="1" dirty="0"/>
          </a:p>
          <a:p>
            <a:r>
              <a:rPr lang="fr-CA" sz="2200" dirty="0"/>
              <a:t>Les </a:t>
            </a:r>
            <a:r>
              <a:rPr lang="fr-CA" sz="2200" dirty="0" err="1"/>
              <a:t>InlineData</a:t>
            </a:r>
            <a:r>
              <a:rPr lang="fr-CA" sz="2200" dirty="0"/>
              <a:t> sont exécutés un après l’autre en passant les valeurs aux paramètres de la méthode</a:t>
            </a:r>
          </a:p>
          <a:p>
            <a:endParaRPr lang="fr-CA" dirty="0"/>
          </a:p>
        </p:txBody>
      </p:sp>
      <p:sp>
        <p:nvSpPr>
          <p:cNvPr id="5" name="Rectangle 4">
            <a:extLst>
              <a:ext uri="{FF2B5EF4-FFF2-40B4-BE49-F238E27FC236}">
                <a16:creationId xmlns:a16="http://schemas.microsoft.com/office/drawing/2014/main" id="{A074E220-E19F-49A1-ACE3-6ECFFDB87388}"/>
              </a:ext>
            </a:extLst>
          </p:cNvPr>
          <p:cNvSpPr/>
          <p:nvPr>
            <p:custDataLst>
              <p:tags r:id="rId3"/>
            </p:custDataLst>
          </p:nvPr>
        </p:nvSpPr>
        <p:spPr>
          <a:xfrm>
            <a:off x="372862" y="2911876"/>
            <a:ext cx="8433787" cy="3693319"/>
          </a:xfrm>
          <a:prstGeom prst="rect">
            <a:avLst/>
          </a:prstGeom>
        </p:spPr>
        <p:txBody>
          <a:bodyPr wrap="square">
            <a:spAutoFit/>
          </a:bodyPr>
          <a:lstStyle/>
          <a:p>
            <a:r>
              <a:rPr lang="fr-CA" dirty="0"/>
              <a:t>        [Theory]</a:t>
            </a:r>
          </a:p>
          <a:p>
            <a:r>
              <a:rPr lang="fr-CA" dirty="0"/>
              <a:t>        [</a:t>
            </a:r>
            <a:r>
              <a:rPr lang="fr-CA" dirty="0" err="1"/>
              <a:t>InlineData</a:t>
            </a:r>
            <a:r>
              <a:rPr lang="fr-CA" dirty="0"/>
              <a:t>("Article pas cher", 10, 2, "Article cher", 1, 1000, 1020)]</a:t>
            </a:r>
          </a:p>
          <a:p>
            <a:r>
              <a:rPr lang="fr-CA" dirty="0"/>
              <a:t>        [</a:t>
            </a:r>
            <a:r>
              <a:rPr lang="fr-CA" dirty="0" err="1"/>
              <a:t>InlineData</a:t>
            </a:r>
            <a:r>
              <a:rPr lang="fr-CA" dirty="0"/>
              <a:t>("Article  cher", 2, 500, "Article cher", 1, 2000, 3000)]</a:t>
            </a:r>
          </a:p>
          <a:p>
            <a:endParaRPr lang="fr-CA" dirty="0"/>
          </a:p>
          <a:p>
            <a:r>
              <a:rPr lang="fr-CA" dirty="0"/>
              <a:t>        public </a:t>
            </a:r>
            <a:r>
              <a:rPr lang="fr-CA" dirty="0" err="1"/>
              <a:t>void</a:t>
            </a:r>
            <a:r>
              <a:rPr lang="fr-CA" dirty="0"/>
              <a:t> </a:t>
            </a:r>
            <a:r>
              <a:rPr lang="fr-CA" dirty="0" err="1"/>
              <a:t>OrderTotal</a:t>
            </a:r>
            <a:r>
              <a:rPr lang="fr-CA" dirty="0"/>
              <a:t>(string item1, </a:t>
            </a:r>
            <a:r>
              <a:rPr lang="fr-CA" dirty="0" err="1"/>
              <a:t>int</a:t>
            </a:r>
            <a:r>
              <a:rPr lang="fr-CA" dirty="0"/>
              <a:t> quantity1, </a:t>
            </a:r>
            <a:r>
              <a:rPr lang="fr-CA" dirty="0" err="1"/>
              <a:t>decimal</a:t>
            </a:r>
            <a:r>
              <a:rPr lang="fr-CA" dirty="0"/>
              <a:t> price1, </a:t>
            </a:r>
          </a:p>
          <a:p>
            <a:r>
              <a:rPr lang="fr-CA" dirty="0"/>
              <a:t>        string item2, </a:t>
            </a:r>
            <a:r>
              <a:rPr lang="fr-CA" dirty="0" err="1"/>
              <a:t>int</a:t>
            </a:r>
            <a:r>
              <a:rPr lang="fr-CA" dirty="0"/>
              <a:t> quantity2, </a:t>
            </a:r>
            <a:r>
              <a:rPr lang="fr-CA" dirty="0" err="1"/>
              <a:t>decimal</a:t>
            </a:r>
            <a:r>
              <a:rPr lang="fr-CA" dirty="0"/>
              <a:t> price2, </a:t>
            </a:r>
            <a:r>
              <a:rPr lang="fr-CA" dirty="0" err="1"/>
              <a:t>decimal</a:t>
            </a:r>
            <a:r>
              <a:rPr lang="fr-CA" dirty="0"/>
              <a:t> </a:t>
            </a:r>
            <a:r>
              <a:rPr lang="fr-CA" dirty="0" err="1"/>
              <a:t>exptectedTotal</a:t>
            </a:r>
            <a:r>
              <a:rPr lang="fr-CA" dirty="0"/>
              <a:t>)</a:t>
            </a:r>
          </a:p>
          <a:p>
            <a:r>
              <a:rPr lang="fr-CA" dirty="0"/>
              <a:t>        {</a:t>
            </a:r>
          </a:p>
          <a:p>
            <a:r>
              <a:rPr lang="fr-CA" dirty="0"/>
              <a:t>            User </a:t>
            </a:r>
            <a:r>
              <a:rPr lang="fr-CA" dirty="0" err="1"/>
              <a:t>user</a:t>
            </a:r>
            <a:r>
              <a:rPr lang="fr-CA" dirty="0"/>
              <a:t> = new User("Ismail", "Khriss", "ismail+khriss@uqar.ca", "Toto");</a:t>
            </a:r>
          </a:p>
          <a:p>
            <a:r>
              <a:rPr lang="fr-CA" dirty="0"/>
              <a:t>            </a:t>
            </a:r>
            <a:r>
              <a:rPr lang="fr-CA" dirty="0" err="1"/>
              <a:t>Request</a:t>
            </a:r>
            <a:r>
              <a:rPr lang="fr-CA" dirty="0"/>
              <a:t> </a:t>
            </a:r>
            <a:r>
              <a:rPr lang="fr-CA" dirty="0" err="1"/>
              <a:t>request</a:t>
            </a:r>
            <a:r>
              <a:rPr lang="fr-CA" dirty="0"/>
              <a:t> = new </a:t>
            </a:r>
            <a:r>
              <a:rPr lang="fr-CA" dirty="0" err="1"/>
              <a:t>Request</a:t>
            </a:r>
            <a:r>
              <a:rPr lang="fr-CA" dirty="0"/>
              <a:t>(user);</a:t>
            </a:r>
          </a:p>
          <a:p>
            <a:r>
              <a:rPr lang="fr-CA" dirty="0"/>
              <a:t>            </a:t>
            </a:r>
            <a:r>
              <a:rPr lang="fr-CA" dirty="0" err="1"/>
              <a:t>request.AddRequestItem</a:t>
            </a:r>
            <a:r>
              <a:rPr lang="fr-CA" dirty="0"/>
              <a:t>(new </a:t>
            </a:r>
            <a:r>
              <a:rPr lang="fr-CA" dirty="0" err="1"/>
              <a:t>RequestItem</a:t>
            </a:r>
            <a:r>
              <a:rPr lang="fr-CA" dirty="0"/>
              <a:t>(item1, quantity1, price1));</a:t>
            </a:r>
          </a:p>
          <a:p>
            <a:r>
              <a:rPr lang="fr-CA" dirty="0"/>
              <a:t>            </a:t>
            </a:r>
            <a:r>
              <a:rPr lang="fr-CA" dirty="0" err="1"/>
              <a:t>request.AddRequestItem</a:t>
            </a:r>
            <a:r>
              <a:rPr lang="fr-CA" dirty="0"/>
              <a:t>(new </a:t>
            </a:r>
            <a:r>
              <a:rPr lang="fr-CA" dirty="0" err="1"/>
              <a:t>RequestItem</a:t>
            </a:r>
            <a:r>
              <a:rPr lang="fr-CA" dirty="0"/>
              <a:t>(item2, quantity2, price2));</a:t>
            </a:r>
          </a:p>
          <a:p>
            <a:r>
              <a:rPr lang="fr-CA" dirty="0"/>
              <a:t>            </a:t>
            </a:r>
            <a:r>
              <a:rPr lang="fr-CA" dirty="0" err="1"/>
              <a:t>Assert.Equal</a:t>
            </a:r>
            <a:r>
              <a:rPr lang="fr-CA" dirty="0"/>
              <a:t>(</a:t>
            </a:r>
            <a:r>
              <a:rPr lang="fr-CA" dirty="0" err="1"/>
              <a:t>request.OrderTotal</a:t>
            </a:r>
            <a:r>
              <a:rPr lang="fr-CA" dirty="0"/>
              <a:t>(), </a:t>
            </a:r>
            <a:r>
              <a:rPr lang="fr-CA" dirty="0" err="1"/>
              <a:t>exptectedTotal</a:t>
            </a:r>
            <a:r>
              <a:rPr lang="fr-CA" dirty="0"/>
              <a:t>);</a:t>
            </a:r>
          </a:p>
          <a:p>
            <a:r>
              <a:rPr lang="fr-CA" dirty="0"/>
              <a:t>        }</a:t>
            </a:r>
          </a:p>
        </p:txBody>
      </p:sp>
      <p:sp>
        <p:nvSpPr>
          <p:cNvPr id="4" name="Espace réservé du numéro de diapositive 4">
            <a:extLst>
              <a:ext uri="{FF2B5EF4-FFF2-40B4-BE49-F238E27FC236}">
                <a16:creationId xmlns:a16="http://schemas.microsoft.com/office/drawing/2014/main" id="{7B9C907D-C340-DBD1-A8DF-FB3ED08D09F4}"/>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44</a:t>
            </a:fld>
            <a:endParaRPr lang="en-US" altLang="en-US" dirty="0"/>
          </a:p>
        </p:txBody>
      </p:sp>
    </p:spTree>
    <p:extLst>
      <p:ext uri="{BB962C8B-B14F-4D97-AF65-F5344CB8AC3E}">
        <p14:creationId xmlns:p14="http://schemas.microsoft.com/office/powerpoint/2010/main" val="221078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Tests unitaires - spécifications</a:t>
            </a:r>
          </a:p>
        </p:txBody>
      </p:sp>
      <p:sp>
        <p:nvSpPr>
          <p:cNvPr id="3" name="Espace réservé du contenu 2"/>
          <p:cNvSpPr>
            <a:spLocks noGrp="1"/>
          </p:cNvSpPr>
          <p:nvPr>
            <p:ph idx="1"/>
            <p:custDataLst>
              <p:tags r:id="rId2"/>
            </p:custDataLst>
          </p:nvPr>
        </p:nvSpPr>
        <p:spPr/>
        <p:txBody>
          <a:bodyPr/>
          <a:lstStyle/>
          <a:p>
            <a:r>
              <a:rPr lang="fr-CA" dirty="0"/>
              <a:t>Exercice à faire pour tester une spécification...</a:t>
            </a:r>
          </a:p>
        </p:txBody>
      </p:sp>
      <p:sp>
        <p:nvSpPr>
          <p:cNvPr id="4" name="Espace réservé du numéro de diapositive 4">
            <a:extLst>
              <a:ext uri="{FF2B5EF4-FFF2-40B4-BE49-F238E27FC236}">
                <a16:creationId xmlns:a16="http://schemas.microsoft.com/office/drawing/2014/main" id="{31031688-5D5B-EF02-78F4-9A5DF3B089A8}"/>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45</a:t>
            </a:fld>
            <a:endParaRPr lang="en-US" altLang="en-US" dirty="0"/>
          </a:p>
        </p:txBody>
      </p:sp>
    </p:spTree>
    <p:extLst>
      <p:ext uri="{BB962C8B-B14F-4D97-AF65-F5344CB8AC3E}">
        <p14:creationId xmlns:p14="http://schemas.microsoft.com/office/powerpoint/2010/main" val="419693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Tests unitaires - services</a:t>
            </a:r>
          </a:p>
        </p:txBody>
      </p:sp>
      <p:sp>
        <p:nvSpPr>
          <p:cNvPr id="3" name="Espace réservé du contenu 2"/>
          <p:cNvSpPr>
            <a:spLocks noGrp="1"/>
          </p:cNvSpPr>
          <p:nvPr>
            <p:ph idx="1"/>
            <p:custDataLst>
              <p:tags r:id="rId2"/>
            </p:custDataLst>
          </p:nvPr>
        </p:nvSpPr>
        <p:spPr>
          <a:xfrm>
            <a:off x="228600" y="1403874"/>
            <a:ext cx="8686800" cy="2709202"/>
          </a:xfrm>
        </p:spPr>
        <p:txBody>
          <a:bodyPr>
            <a:normAutofit/>
          </a:bodyPr>
          <a:lstStyle/>
          <a:p>
            <a:r>
              <a:rPr lang="fr-CA" sz="2400" dirty="0"/>
              <a:t>Pour tester les services, nous avons besoin d’instances de </a:t>
            </a:r>
            <a:r>
              <a:rPr lang="fr-CA" sz="2400" dirty="0" err="1"/>
              <a:t>IAsyncRepository</a:t>
            </a:r>
            <a:r>
              <a:rPr lang="fr-CA" sz="2400" dirty="0"/>
              <a:t>&lt;T&gt; pour appeler le constructeur</a:t>
            </a:r>
          </a:p>
          <a:p>
            <a:r>
              <a:rPr lang="fr-CA" sz="2400" dirty="0"/>
              <a:t>Comme il s’agit de tests unitaires, nous n’utiliserons pas l’implémentation d’infrastructure (ça deviendrait alors un test d’intégration)</a:t>
            </a:r>
          </a:p>
          <a:p>
            <a:r>
              <a:rPr lang="fr-CA" sz="2400" dirty="0"/>
              <a:t>Nous utiliserons plutôt la librairie </a:t>
            </a:r>
            <a:r>
              <a:rPr lang="fr-CA" sz="2400" dirty="0" err="1"/>
              <a:t>Moq</a:t>
            </a:r>
            <a:r>
              <a:rPr lang="fr-CA" sz="2400" dirty="0"/>
              <a:t>, disponible sur </a:t>
            </a:r>
            <a:r>
              <a:rPr lang="fr-CA" sz="2400" dirty="0" err="1"/>
              <a:t>NuGet</a:t>
            </a:r>
            <a:endParaRPr lang="fr-CA" sz="2400" dirty="0"/>
          </a:p>
        </p:txBody>
      </p:sp>
      <p:pic>
        <p:nvPicPr>
          <p:cNvPr id="4" name="Image 3">
            <a:extLst>
              <a:ext uri="{FF2B5EF4-FFF2-40B4-BE49-F238E27FC236}">
                <a16:creationId xmlns:a16="http://schemas.microsoft.com/office/drawing/2014/main" id="{D7C85FEF-0A0E-4D18-AC02-7DF4DC79C460}"/>
              </a:ext>
            </a:extLst>
          </p:cNvPr>
          <p:cNvPicPr>
            <a:picLocks noChangeAspect="1"/>
          </p:cNvPicPr>
          <p:nvPr>
            <p:custDataLst>
              <p:tags r:id="rId3"/>
            </p:custDataLst>
          </p:nvPr>
        </p:nvPicPr>
        <p:blipFill>
          <a:blip r:embed="rId6"/>
          <a:stretch>
            <a:fillRect/>
          </a:stretch>
        </p:blipFill>
        <p:spPr>
          <a:xfrm>
            <a:off x="1943708" y="4221088"/>
            <a:ext cx="5823751" cy="1143000"/>
          </a:xfrm>
          <a:prstGeom prst="rect">
            <a:avLst/>
          </a:prstGeom>
        </p:spPr>
      </p:pic>
      <p:sp>
        <p:nvSpPr>
          <p:cNvPr id="5" name="Espace réservé du numéro de diapositive 4">
            <a:extLst>
              <a:ext uri="{FF2B5EF4-FFF2-40B4-BE49-F238E27FC236}">
                <a16:creationId xmlns:a16="http://schemas.microsoft.com/office/drawing/2014/main" id="{592221D1-6EED-C516-FF93-8A7E6AC57469}"/>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46</a:t>
            </a:fld>
            <a:endParaRPr lang="en-US" altLang="en-US" dirty="0"/>
          </a:p>
        </p:txBody>
      </p:sp>
    </p:spTree>
    <p:extLst>
      <p:ext uri="{BB962C8B-B14F-4D97-AF65-F5344CB8AC3E}">
        <p14:creationId xmlns:p14="http://schemas.microsoft.com/office/powerpoint/2010/main" val="353093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Tests unitaires - services</a:t>
            </a:r>
          </a:p>
        </p:txBody>
      </p:sp>
      <p:sp>
        <p:nvSpPr>
          <p:cNvPr id="3" name="Espace réservé du contenu 2"/>
          <p:cNvSpPr>
            <a:spLocks noGrp="1"/>
          </p:cNvSpPr>
          <p:nvPr>
            <p:ph idx="1"/>
            <p:custDataLst>
              <p:tags r:id="rId2"/>
            </p:custDataLst>
          </p:nvPr>
        </p:nvSpPr>
        <p:spPr>
          <a:xfrm>
            <a:off x="228600" y="1403874"/>
            <a:ext cx="8686800" cy="2673198"/>
          </a:xfrm>
        </p:spPr>
        <p:txBody>
          <a:bodyPr/>
          <a:lstStyle/>
          <a:p>
            <a:r>
              <a:rPr lang="fr-CA" sz="2400" dirty="0" err="1"/>
              <a:t>Moq</a:t>
            </a:r>
            <a:r>
              <a:rPr lang="fr-CA" sz="2400" dirty="0"/>
              <a:t> est une librairie servant à créer des « </a:t>
            </a:r>
            <a:r>
              <a:rPr lang="fr-CA" sz="2400" dirty="0" err="1"/>
              <a:t>mocks</a:t>
            </a:r>
            <a:r>
              <a:rPr lang="fr-CA" sz="2400" dirty="0"/>
              <a:t> », c.-à-d. des objets qui simulent le comportement d’objets réels de manière paramétrable</a:t>
            </a:r>
          </a:p>
          <a:p>
            <a:r>
              <a:rPr lang="fr-CA" sz="2400" dirty="0"/>
              <a:t>Par exemple, supposons que nous voulions avoir un objet qui implémente l’interface suivante et pour lequel chaque appel à la méthode </a:t>
            </a:r>
            <a:r>
              <a:rPr lang="fr-CA" sz="2400" dirty="0" err="1"/>
              <a:t>DoSomething</a:t>
            </a:r>
            <a:r>
              <a:rPr lang="fr-CA" sz="2400" dirty="0"/>
              <a:t>("</a:t>
            </a:r>
            <a:r>
              <a:rPr lang="fr-CA" sz="2400" dirty="0" err="1"/>
              <a:t>ping</a:t>
            </a:r>
            <a:r>
              <a:rPr lang="fr-CA" sz="2400" dirty="0"/>
              <a:t>") retourne </a:t>
            </a:r>
            <a:r>
              <a:rPr lang="fr-CA" sz="2400" dirty="0" err="1"/>
              <a:t>true</a:t>
            </a:r>
            <a:endParaRPr lang="fr-CA" sz="2400" dirty="0"/>
          </a:p>
          <a:p>
            <a:endParaRPr lang="fr-CA" dirty="0"/>
          </a:p>
        </p:txBody>
      </p:sp>
      <p:sp>
        <p:nvSpPr>
          <p:cNvPr id="5" name="ZoneTexte 4"/>
          <p:cNvSpPr txBox="1"/>
          <p:nvPr>
            <p:custDataLst>
              <p:tags r:id="rId3"/>
            </p:custDataLst>
          </p:nvPr>
        </p:nvSpPr>
        <p:spPr>
          <a:xfrm>
            <a:off x="2519772" y="4041068"/>
            <a:ext cx="3426772" cy="1200329"/>
          </a:xfrm>
          <a:prstGeom prst="rect">
            <a:avLst/>
          </a:prstGeom>
          <a:noFill/>
        </p:spPr>
        <p:txBody>
          <a:bodyPr wrap="none" rtlCol="0">
            <a:spAutoFit/>
          </a:bodyPr>
          <a:lstStyle/>
          <a:p>
            <a:r>
              <a:rPr lang="en-US" dirty="0"/>
              <a:t>public interface </a:t>
            </a:r>
            <a:r>
              <a:rPr lang="en-US" dirty="0" err="1"/>
              <a:t>IFoo</a:t>
            </a:r>
            <a:endParaRPr lang="en-US" dirty="0"/>
          </a:p>
          <a:p>
            <a:r>
              <a:rPr lang="en-US" dirty="0"/>
              <a:t>{</a:t>
            </a:r>
          </a:p>
          <a:p>
            <a:r>
              <a:rPr lang="en-US" dirty="0"/>
              <a:t>    bool DoSomething(string value);</a:t>
            </a:r>
          </a:p>
          <a:p>
            <a:r>
              <a:rPr lang="en-US" dirty="0"/>
              <a:t>}</a:t>
            </a:r>
            <a:endParaRPr lang="fr-CA" dirty="0"/>
          </a:p>
        </p:txBody>
      </p:sp>
      <p:sp>
        <p:nvSpPr>
          <p:cNvPr id="4" name="Espace réservé du numéro de diapositive 4">
            <a:extLst>
              <a:ext uri="{FF2B5EF4-FFF2-40B4-BE49-F238E27FC236}">
                <a16:creationId xmlns:a16="http://schemas.microsoft.com/office/drawing/2014/main" id="{86BE8782-FCBF-D9F0-0851-DCD600F8D524}"/>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47</a:t>
            </a:fld>
            <a:endParaRPr lang="en-US" altLang="en-US" dirty="0"/>
          </a:p>
        </p:txBody>
      </p:sp>
    </p:spTree>
    <p:extLst>
      <p:ext uri="{BB962C8B-B14F-4D97-AF65-F5344CB8AC3E}">
        <p14:creationId xmlns:p14="http://schemas.microsoft.com/office/powerpoint/2010/main" val="237774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Tests unitaires - services</a:t>
            </a:r>
          </a:p>
        </p:txBody>
      </p:sp>
      <p:sp>
        <p:nvSpPr>
          <p:cNvPr id="3" name="Espace réservé du contenu 2"/>
          <p:cNvSpPr>
            <a:spLocks noGrp="1"/>
          </p:cNvSpPr>
          <p:nvPr>
            <p:ph idx="1"/>
            <p:custDataLst>
              <p:tags r:id="rId2"/>
            </p:custDataLst>
          </p:nvPr>
        </p:nvSpPr>
        <p:spPr/>
        <p:txBody>
          <a:bodyPr/>
          <a:lstStyle/>
          <a:p>
            <a:endParaRPr lang="fr-CA" dirty="0"/>
          </a:p>
          <a:p>
            <a:endParaRPr lang="fr-CA" dirty="0"/>
          </a:p>
          <a:p>
            <a:endParaRPr lang="fr-CA" dirty="0"/>
          </a:p>
          <a:p>
            <a:r>
              <a:rPr lang="fr-CA" sz="2400" dirty="0"/>
              <a:t>Nécessite beaucoup moins de travail que de créer un stub complet</a:t>
            </a:r>
          </a:p>
          <a:p>
            <a:r>
              <a:rPr lang="fr-CA" sz="2400" dirty="0"/>
              <a:t> Offre un ensemble de fonctionnalité bien adapté à la création de tests</a:t>
            </a:r>
          </a:p>
          <a:p>
            <a:r>
              <a:rPr lang="fr-CA" sz="2400" dirty="0">
                <a:hlinkClick r:id="rId6"/>
              </a:rPr>
              <a:t>https://github.com/moq/moq4</a:t>
            </a:r>
            <a:endParaRPr lang="fr-CA" sz="2400" dirty="0"/>
          </a:p>
        </p:txBody>
      </p:sp>
      <p:sp>
        <p:nvSpPr>
          <p:cNvPr id="4" name="ZoneTexte 3"/>
          <p:cNvSpPr txBox="1"/>
          <p:nvPr>
            <p:custDataLst>
              <p:tags r:id="rId3"/>
            </p:custDataLst>
          </p:nvPr>
        </p:nvSpPr>
        <p:spPr>
          <a:xfrm>
            <a:off x="251520" y="1556792"/>
            <a:ext cx="8712968" cy="1569660"/>
          </a:xfrm>
          <a:prstGeom prst="rect">
            <a:avLst/>
          </a:prstGeom>
          <a:noFill/>
        </p:spPr>
        <p:txBody>
          <a:bodyPr wrap="square" rtlCol="0">
            <a:spAutoFit/>
          </a:bodyPr>
          <a:lstStyle/>
          <a:p>
            <a:r>
              <a:rPr lang="fr-CA" sz="1600" dirty="0" err="1"/>
              <a:t>Mock</a:t>
            </a:r>
            <a:r>
              <a:rPr lang="fr-CA" sz="1600" dirty="0"/>
              <a:t>&lt;</a:t>
            </a:r>
            <a:r>
              <a:rPr lang="fr-CA" sz="1600" dirty="0" err="1"/>
              <a:t>IFoo</a:t>
            </a:r>
            <a:r>
              <a:rPr lang="fr-CA" sz="1600" dirty="0"/>
              <a:t>&gt; </a:t>
            </a:r>
            <a:r>
              <a:rPr lang="fr-CA" sz="1600" dirty="0" err="1"/>
              <a:t>mock</a:t>
            </a:r>
            <a:r>
              <a:rPr lang="fr-CA" sz="1600" dirty="0"/>
              <a:t> = new </a:t>
            </a:r>
            <a:r>
              <a:rPr lang="fr-CA" sz="1600" dirty="0" err="1"/>
              <a:t>Mock</a:t>
            </a:r>
            <a:r>
              <a:rPr lang="fr-CA" sz="1600" dirty="0"/>
              <a:t>&lt;</a:t>
            </a:r>
            <a:r>
              <a:rPr lang="fr-CA" sz="1600" dirty="0" err="1"/>
              <a:t>IFoo</a:t>
            </a:r>
            <a:r>
              <a:rPr lang="fr-CA" sz="1600" dirty="0"/>
              <a:t>&gt;(); //Création du </a:t>
            </a:r>
            <a:r>
              <a:rPr lang="fr-CA" sz="1600" dirty="0" err="1"/>
              <a:t>mock</a:t>
            </a:r>
            <a:endParaRPr lang="fr-CA" sz="1600" dirty="0"/>
          </a:p>
          <a:p>
            <a:r>
              <a:rPr lang="en-US" sz="1600" dirty="0" err="1"/>
              <a:t>mock.Setup</a:t>
            </a:r>
            <a:r>
              <a:rPr lang="en-US" sz="1600" dirty="0"/>
              <a:t>(foo =&gt; </a:t>
            </a:r>
            <a:r>
              <a:rPr lang="en-US" sz="1600" dirty="0" err="1"/>
              <a:t>foo.DoSomething</a:t>
            </a:r>
            <a:r>
              <a:rPr lang="en-US" sz="1600" dirty="0"/>
              <a:t>("ping")).Returns(true); // Configuration du </a:t>
            </a:r>
            <a:r>
              <a:rPr lang="en-US" sz="1600" dirty="0" err="1"/>
              <a:t>résultat</a:t>
            </a:r>
            <a:r>
              <a:rPr lang="en-US" sz="1600" dirty="0"/>
              <a:t> //</a:t>
            </a:r>
            <a:r>
              <a:rPr lang="en-US" sz="1600" dirty="0" err="1"/>
              <a:t>attendu</a:t>
            </a:r>
            <a:endParaRPr lang="en-US" sz="1600" dirty="0"/>
          </a:p>
          <a:p>
            <a:r>
              <a:rPr lang="fr-CA" sz="1600" dirty="0" err="1"/>
              <a:t>IFoo</a:t>
            </a:r>
            <a:r>
              <a:rPr lang="fr-CA" sz="1600" dirty="0"/>
              <a:t> objet = </a:t>
            </a:r>
            <a:r>
              <a:rPr lang="fr-CA" sz="1600" dirty="0" err="1"/>
              <a:t>mock.Object</a:t>
            </a:r>
            <a:r>
              <a:rPr lang="fr-CA" sz="1600" dirty="0"/>
              <a:t>; // Objet créé</a:t>
            </a:r>
          </a:p>
          <a:p>
            <a:r>
              <a:rPr lang="en-US" sz="1600" dirty="0"/>
              <a:t>bool ping = </a:t>
            </a:r>
            <a:r>
              <a:rPr lang="en-US" sz="1600" dirty="0" err="1"/>
              <a:t>objet.DoSomething</a:t>
            </a:r>
            <a:r>
              <a:rPr lang="en-US" sz="1600" dirty="0"/>
              <a:t>("ping"); // Validation du </a:t>
            </a:r>
            <a:r>
              <a:rPr lang="en-US" sz="1600" dirty="0" err="1"/>
              <a:t>résultat</a:t>
            </a:r>
            <a:r>
              <a:rPr lang="en-US" sz="1600" dirty="0"/>
              <a:t>: la </a:t>
            </a:r>
            <a:r>
              <a:rPr lang="en-US" sz="1600" dirty="0" err="1"/>
              <a:t>méthode</a:t>
            </a:r>
            <a:r>
              <a:rPr lang="en-US" sz="1600" dirty="0"/>
              <a:t> </a:t>
            </a:r>
            <a:r>
              <a:rPr lang="en-US" sz="1600" dirty="0" err="1"/>
              <a:t>retourne</a:t>
            </a:r>
            <a:r>
              <a:rPr lang="en-US" sz="1600" dirty="0"/>
              <a:t> </a:t>
            </a:r>
            <a:r>
              <a:rPr lang="en-US" sz="1600" dirty="0" err="1"/>
              <a:t>bien</a:t>
            </a:r>
            <a:r>
              <a:rPr lang="en-US" sz="1600" dirty="0"/>
              <a:t> "true"</a:t>
            </a:r>
            <a:endParaRPr lang="fr-CA" sz="1600" dirty="0"/>
          </a:p>
        </p:txBody>
      </p:sp>
      <p:sp>
        <p:nvSpPr>
          <p:cNvPr id="5" name="Espace réservé du numéro de diapositive 4">
            <a:extLst>
              <a:ext uri="{FF2B5EF4-FFF2-40B4-BE49-F238E27FC236}">
                <a16:creationId xmlns:a16="http://schemas.microsoft.com/office/drawing/2014/main" id="{CECD41E2-D8E5-EB3E-A54F-7B28AE22E33A}"/>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48</a:t>
            </a:fld>
            <a:endParaRPr lang="en-US" altLang="en-US" dirty="0"/>
          </a:p>
        </p:txBody>
      </p:sp>
    </p:spTree>
    <p:extLst>
      <p:ext uri="{BB962C8B-B14F-4D97-AF65-F5344CB8AC3E}">
        <p14:creationId xmlns:p14="http://schemas.microsoft.com/office/powerpoint/2010/main" val="1065203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326254" y="1991971"/>
            <a:ext cx="8491492" cy="2189411"/>
          </a:xfrm>
        </p:spPr>
        <p:txBody>
          <a:bodyPr>
            <a:normAutofit/>
          </a:bodyPr>
          <a:lstStyle/>
          <a:p>
            <a:r>
              <a:rPr lang="fr-CA" sz="2000" dirty="0"/>
              <a:t>Nous allons créer un test pour la méthode </a:t>
            </a:r>
            <a:r>
              <a:rPr lang="fr-CA" sz="2000" dirty="0" err="1"/>
              <a:t>AddRequest</a:t>
            </a:r>
            <a:r>
              <a:rPr lang="fr-CA" sz="2000" dirty="0"/>
              <a:t> du service </a:t>
            </a:r>
            <a:r>
              <a:rPr lang="fr-CA" sz="2000" dirty="0" err="1"/>
              <a:t>RequestService</a:t>
            </a:r>
            <a:endParaRPr lang="fr-CA" sz="2000" dirty="0"/>
          </a:p>
          <a:p>
            <a:r>
              <a:rPr lang="fr-CA" sz="2000" dirty="0"/>
              <a:t>Créer d’abord la classe de tests </a:t>
            </a:r>
            <a:r>
              <a:rPr lang="fr-CA" sz="2000" dirty="0" err="1"/>
              <a:t>AddRequest</a:t>
            </a:r>
            <a:r>
              <a:rPr lang="fr-CA" sz="2000" dirty="0"/>
              <a:t> dans </a:t>
            </a:r>
            <a:r>
              <a:rPr lang="fr-CA" sz="2000" dirty="0" err="1"/>
              <a:t>EAISolutionFrontEnd.TestsUnitaires</a:t>
            </a:r>
            <a:r>
              <a:rPr lang="fr-CA" sz="2000" dirty="0"/>
              <a:t>/</a:t>
            </a:r>
            <a:r>
              <a:rPr lang="fr-CA" sz="2000" dirty="0" err="1"/>
              <a:t>core</a:t>
            </a:r>
            <a:r>
              <a:rPr lang="fr-CA" sz="2000" dirty="0"/>
              <a:t>/services/</a:t>
            </a:r>
            <a:r>
              <a:rPr lang="fr-CA" sz="2000" dirty="0" err="1"/>
              <a:t>RequestTest</a:t>
            </a:r>
            <a:endParaRPr lang="fr-CA" sz="2000" dirty="0"/>
          </a:p>
          <a:p>
            <a:r>
              <a:rPr lang="fr-CA" sz="2000" dirty="0"/>
              <a:t>Ajouter un constructeur et deux variables pour les repository utilisés par ce service:</a:t>
            </a:r>
          </a:p>
          <a:p>
            <a:pPr marL="109728" indent="0">
              <a:buNone/>
            </a:pPr>
            <a:endParaRPr lang="fr-CA" dirty="0"/>
          </a:p>
        </p:txBody>
      </p:sp>
      <p:sp>
        <p:nvSpPr>
          <p:cNvPr id="4" name="Rectangle 3">
            <a:extLst>
              <a:ext uri="{FF2B5EF4-FFF2-40B4-BE49-F238E27FC236}">
                <a16:creationId xmlns:a16="http://schemas.microsoft.com/office/drawing/2014/main" id="{CDCBAD61-4A2F-4DB0-AFCF-46772F996BBE}"/>
              </a:ext>
            </a:extLst>
          </p:cNvPr>
          <p:cNvSpPr/>
          <p:nvPr>
            <p:custDataLst>
              <p:tags r:id="rId2"/>
            </p:custDataLst>
          </p:nvPr>
        </p:nvSpPr>
        <p:spPr>
          <a:xfrm>
            <a:off x="894426" y="4181382"/>
            <a:ext cx="7661428" cy="2308324"/>
          </a:xfrm>
          <a:prstGeom prst="rect">
            <a:avLst/>
          </a:prstGeom>
        </p:spPr>
        <p:txBody>
          <a:bodyPr wrap="square">
            <a:spAutoFit/>
          </a:bodyPr>
          <a:lstStyle/>
          <a:p>
            <a:r>
              <a:rPr lang="fr-CA" dirty="0" err="1"/>
              <a:t>private</a:t>
            </a:r>
            <a:r>
              <a:rPr lang="fr-CA" dirty="0"/>
              <a:t> </a:t>
            </a:r>
            <a:r>
              <a:rPr lang="fr-CA" dirty="0" err="1"/>
              <a:t>Mock</a:t>
            </a:r>
            <a:r>
              <a:rPr lang="fr-CA" dirty="0"/>
              <a:t>&lt;</a:t>
            </a:r>
            <a:r>
              <a:rPr lang="fr-CA" dirty="0" err="1"/>
              <a:t>IUser</a:t>
            </a:r>
            <a:r>
              <a:rPr lang="fr-CA" dirty="0"/>
              <a:t>&gt; _</a:t>
            </a:r>
            <a:r>
              <a:rPr lang="fr-CA" dirty="0" err="1"/>
              <a:t>mockUserRepository</a:t>
            </a:r>
            <a:r>
              <a:rPr lang="fr-CA" dirty="0"/>
              <a:t>;</a:t>
            </a:r>
          </a:p>
          <a:p>
            <a:r>
              <a:rPr lang="fr-CA" dirty="0" err="1"/>
              <a:t>private</a:t>
            </a:r>
            <a:r>
              <a:rPr lang="fr-CA" dirty="0"/>
              <a:t> </a:t>
            </a:r>
            <a:r>
              <a:rPr lang="fr-CA" dirty="0" err="1"/>
              <a:t>Mock</a:t>
            </a:r>
            <a:r>
              <a:rPr lang="fr-CA" dirty="0"/>
              <a:t>&lt;</a:t>
            </a:r>
            <a:r>
              <a:rPr lang="fr-CA" dirty="0" err="1"/>
              <a:t>IRequestRepository</a:t>
            </a:r>
            <a:r>
              <a:rPr lang="fr-CA" dirty="0"/>
              <a:t>&gt; _</a:t>
            </a:r>
            <a:r>
              <a:rPr lang="fr-CA" dirty="0" err="1"/>
              <a:t>mockRequestRepository</a:t>
            </a:r>
            <a:r>
              <a:rPr lang="fr-CA" dirty="0"/>
              <a:t>;</a:t>
            </a:r>
          </a:p>
          <a:p>
            <a:endParaRPr lang="fr-CA" dirty="0"/>
          </a:p>
          <a:p>
            <a:r>
              <a:rPr lang="fr-CA" dirty="0"/>
              <a:t>public </a:t>
            </a:r>
            <a:r>
              <a:rPr lang="fr-CA" dirty="0" err="1"/>
              <a:t>AddRequest</a:t>
            </a:r>
            <a:r>
              <a:rPr lang="fr-CA" dirty="0"/>
              <a:t>()</a:t>
            </a:r>
          </a:p>
          <a:p>
            <a:r>
              <a:rPr lang="fr-CA" dirty="0"/>
              <a:t>{</a:t>
            </a:r>
          </a:p>
          <a:p>
            <a:r>
              <a:rPr lang="fr-CA" dirty="0"/>
              <a:t>        _</a:t>
            </a:r>
            <a:r>
              <a:rPr lang="fr-CA" dirty="0" err="1"/>
              <a:t>mockUserRepository</a:t>
            </a:r>
            <a:r>
              <a:rPr lang="fr-CA" dirty="0"/>
              <a:t> = new </a:t>
            </a:r>
            <a:r>
              <a:rPr lang="fr-CA" dirty="0" err="1"/>
              <a:t>Mock</a:t>
            </a:r>
            <a:r>
              <a:rPr lang="fr-CA" dirty="0"/>
              <a:t>&lt;</a:t>
            </a:r>
            <a:r>
              <a:rPr lang="fr-CA" dirty="0" err="1"/>
              <a:t>IUserRepository</a:t>
            </a:r>
            <a:r>
              <a:rPr lang="fr-CA" dirty="0"/>
              <a:t>&gt;();</a:t>
            </a:r>
          </a:p>
          <a:p>
            <a:r>
              <a:rPr lang="fr-CA" dirty="0"/>
              <a:t>         _</a:t>
            </a:r>
            <a:r>
              <a:rPr lang="fr-CA" dirty="0" err="1"/>
              <a:t>mockRequestRepository</a:t>
            </a:r>
            <a:r>
              <a:rPr lang="fr-CA" dirty="0"/>
              <a:t> = new </a:t>
            </a:r>
            <a:r>
              <a:rPr lang="fr-CA" dirty="0" err="1"/>
              <a:t>Mock</a:t>
            </a:r>
            <a:r>
              <a:rPr lang="fr-CA" dirty="0"/>
              <a:t>&lt;</a:t>
            </a:r>
            <a:r>
              <a:rPr lang="fr-CA" dirty="0" err="1"/>
              <a:t>IRequestRepository</a:t>
            </a:r>
            <a:r>
              <a:rPr lang="fr-CA" dirty="0"/>
              <a:t>&gt;(); </a:t>
            </a:r>
          </a:p>
          <a:p>
            <a:r>
              <a:rPr lang="fr-CA" dirty="0"/>
              <a:t>}</a:t>
            </a:r>
          </a:p>
        </p:txBody>
      </p:sp>
      <p:sp>
        <p:nvSpPr>
          <p:cNvPr id="6" name="Titre 5">
            <a:extLst>
              <a:ext uri="{FF2B5EF4-FFF2-40B4-BE49-F238E27FC236}">
                <a16:creationId xmlns:a16="http://schemas.microsoft.com/office/drawing/2014/main" id="{ADB2365E-D310-B25A-CF5A-73D809293C63}"/>
              </a:ext>
            </a:extLst>
          </p:cNvPr>
          <p:cNvSpPr>
            <a:spLocks noGrp="1"/>
          </p:cNvSpPr>
          <p:nvPr>
            <p:ph type="title"/>
            <p:custDataLst>
              <p:tags r:id="rId3"/>
            </p:custDataLst>
          </p:nvPr>
        </p:nvSpPr>
        <p:spPr/>
        <p:txBody>
          <a:bodyPr/>
          <a:lstStyle/>
          <a:p>
            <a:r>
              <a:rPr lang="fr-CA" dirty="0"/>
              <a:t>Tests unitaires - services</a:t>
            </a:r>
          </a:p>
        </p:txBody>
      </p:sp>
      <p:sp>
        <p:nvSpPr>
          <p:cNvPr id="2" name="Espace réservé du numéro de diapositive 4">
            <a:extLst>
              <a:ext uri="{FF2B5EF4-FFF2-40B4-BE49-F238E27FC236}">
                <a16:creationId xmlns:a16="http://schemas.microsoft.com/office/drawing/2014/main" id="{AACACBAD-1E13-85D0-81C8-9E5A5C33A17A}"/>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49</a:t>
            </a:fld>
            <a:endParaRPr lang="en-US" altLang="en-US" dirty="0"/>
          </a:p>
        </p:txBody>
      </p:sp>
    </p:spTree>
    <p:extLst>
      <p:ext uri="{BB962C8B-B14F-4D97-AF65-F5344CB8AC3E}">
        <p14:creationId xmlns:p14="http://schemas.microsoft.com/office/powerpoint/2010/main" val="200153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dirty="0"/>
              <a:t>Couches de l’implémentation choisie</a:t>
            </a:r>
            <a:endParaRPr lang="en-US" altLang="fr-FR" dirty="0"/>
          </a:p>
        </p:txBody>
      </p:sp>
      <p:sp>
        <p:nvSpPr>
          <p:cNvPr id="4101" name="Rectangle 3"/>
          <p:cNvSpPr>
            <a:spLocks noGrp="1" noChangeArrowheads="1"/>
          </p:cNvSpPr>
          <p:nvPr>
            <p:ph idx="1"/>
            <p:custDataLst>
              <p:tags r:id="rId2"/>
            </p:custDataLst>
          </p:nvPr>
        </p:nvSpPr>
        <p:spPr>
          <a:xfrm>
            <a:off x="228600" y="1403874"/>
            <a:ext cx="8686800" cy="5121470"/>
          </a:xfrm>
        </p:spPr>
        <p:txBody>
          <a:bodyPr>
            <a:noAutofit/>
          </a:bodyPr>
          <a:lstStyle/>
          <a:p>
            <a:r>
              <a:rPr lang="fr-CA" sz="2400" dirty="0" err="1"/>
              <a:t>SharedKernel</a:t>
            </a:r>
            <a:endParaRPr lang="fr-CA" sz="2400" dirty="0"/>
          </a:p>
          <a:p>
            <a:r>
              <a:rPr lang="fr-CA" sz="2400" dirty="0"/>
              <a:t>Infrastructure</a:t>
            </a:r>
          </a:p>
          <a:p>
            <a:r>
              <a:rPr lang="fr-CA" sz="2400" dirty="0" err="1"/>
              <a:t>Core</a:t>
            </a:r>
            <a:endParaRPr lang="fr-CA" sz="2400" dirty="0"/>
          </a:p>
          <a:p>
            <a:r>
              <a:rPr lang="fr-CA" sz="2400" dirty="0"/>
              <a:t>Web (UI)</a:t>
            </a:r>
          </a:p>
          <a:p>
            <a:r>
              <a:rPr lang="fr-CA" sz="2400" dirty="0"/>
              <a:t>Tests</a:t>
            </a:r>
          </a:p>
          <a:p>
            <a:r>
              <a:rPr lang="fr-CA" sz="2400" dirty="0" err="1"/>
              <a:t>Ref</a:t>
            </a:r>
            <a:r>
              <a:rPr lang="fr-CA" sz="2400" dirty="0"/>
              <a:t>: </a:t>
            </a:r>
            <a:r>
              <a:rPr lang="fr-CA" sz="2400" dirty="0">
                <a:hlinkClick r:id="rId5"/>
              </a:rPr>
              <a:t>https://github.com/ardalis/cleanarchitecture</a:t>
            </a:r>
            <a:endParaRPr lang="fr-CA" sz="24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a:t>
            </a:fld>
            <a:endParaRPr lang="en-US" altLang="en-US"/>
          </a:p>
        </p:txBody>
      </p:sp>
    </p:spTree>
    <p:extLst>
      <p:ext uri="{BB962C8B-B14F-4D97-AF65-F5344CB8AC3E}">
        <p14:creationId xmlns:p14="http://schemas.microsoft.com/office/powerpoint/2010/main" val="2997585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Tests unitaires - services</a:t>
            </a:r>
          </a:p>
        </p:txBody>
      </p:sp>
      <p:sp>
        <p:nvSpPr>
          <p:cNvPr id="3" name="Espace réservé du contenu 2"/>
          <p:cNvSpPr>
            <a:spLocks noGrp="1"/>
          </p:cNvSpPr>
          <p:nvPr>
            <p:ph idx="1"/>
            <p:custDataLst>
              <p:tags r:id="rId2"/>
            </p:custDataLst>
          </p:nvPr>
        </p:nvSpPr>
        <p:spPr/>
        <p:txBody>
          <a:bodyPr/>
          <a:lstStyle/>
          <a:p>
            <a:r>
              <a:rPr lang="fr-CA" dirty="0"/>
              <a:t>Créer la méthode:</a:t>
            </a:r>
          </a:p>
          <a:p>
            <a:pPr marL="109728" indent="0">
              <a:buNone/>
            </a:pPr>
            <a:r>
              <a:rPr lang="fr-CA" dirty="0"/>
              <a:t>[Fact]</a:t>
            </a:r>
          </a:p>
          <a:p>
            <a:pPr marL="109728" indent="0">
              <a:buNone/>
            </a:pPr>
            <a:r>
              <a:rPr lang="fr-CA" dirty="0"/>
              <a:t>public </a:t>
            </a:r>
            <a:r>
              <a:rPr lang="fr-CA" dirty="0" err="1"/>
              <a:t>async</a:t>
            </a:r>
            <a:r>
              <a:rPr lang="fr-CA" dirty="0"/>
              <a:t> </a:t>
            </a:r>
            <a:r>
              <a:rPr lang="fr-CA" dirty="0" err="1"/>
              <a:t>void</a:t>
            </a:r>
            <a:r>
              <a:rPr lang="fr-CA" dirty="0"/>
              <a:t> </a:t>
            </a:r>
            <a:r>
              <a:rPr lang="fr-CA" dirty="0" err="1"/>
              <a:t>AjouterRequest</a:t>
            </a:r>
            <a:r>
              <a:rPr lang="fr-CA" dirty="0"/>
              <a:t>()</a:t>
            </a:r>
          </a:p>
          <a:p>
            <a:r>
              <a:rPr lang="fr-CA" dirty="0"/>
              <a:t>Le travail effectué par cette méthode se divise en 4 blocs:</a:t>
            </a:r>
          </a:p>
          <a:p>
            <a:pPr lvl="1"/>
            <a:r>
              <a:rPr lang="fr-CA" dirty="0"/>
              <a:t>Configuration des </a:t>
            </a:r>
            <a:r>
              <a:rPr lang="fr-CA" dirty="0" err="1"/>
              <a:t>mocks</a:t>
            </a:r>
            <a:endParaRPr lang="fr-CA" dirty="0"/>
          </a:p>
          <a:p>
            <a:pPr lvl="1"/>
            <a:r>
              <a:rPr lang="fr-CA" dirty="0"/>
              <a:t>Appel au service</a:t>
            </a:r>
          </a:p>
          <a:p>
            <a:pPr lvl="1"/>
            <a:r>
              <a:rPr lang="fr-CA" dirty="0"/>
              <a:t>Vérification des appels faits aux </a:t>
            </a:r>
            <a:r>
              <a:rPr lang="fr-CA" dirty="0" err="1"/>
              <a:t>repositories</a:t>
            </a:r>
            <a:endParaRPr lang="fr-CA" dirty="0"/>
          </a:p>
          <a:p>
            <a:pPr lvl="1"/>
            <a:r>
              <a:rPr lang="fr-CA" dirty="0"/>
              <a:t>Validation des valeurs finale des objets</a:t>
            </a:r>
          </a:p>
        </p:txBody>
      </p:sp>
      <p:sp>
        <p:nvSpPr>
          <p:cNvPr id="4" name="Espace réservé du numéro de diapositive 4">
            <a:extLst>
              <a:ext uri="{FF2B5EF4-FFF2-40B4-BE49-F238E27FC236}">
                <a16:creationId xmlns:a16="http://schemas.microsoft.com/office/drawing/2014/main" id="{AD8B7146-CCED-130F-89EC-D9AF689C595F}"/>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50</a:t>
            </a:fld>
            <a:endParaRPr lang="en-US" altLang="en-US" dirty="0"/>
          </a:p>
        </p:txBody>
      </p:sp>
    </p:spTree>
    <p:extLst>
      <p:ext uri="{BB962C8B-B14F-4D97-AF65-F5344CB8AC3E}">
        <p14:creationId xmlns:p14="http://schemas.microsoft.com/office/powerpoint/2010/main" val="3042813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Tests unitaires - services</a:t>
            </a:r>
          </a:p>
        </p:txBody>
      </p:sp>
      <p:sp>
        <p:nvSpPr>
          <p:cNvPr id="3" name="Espace réservé du contenu 2"/>
          <p:cNvSpPr>
            <a:spLocks noGrp="1"/>
          </p:cNvSpPr>
          <p:nvPr>
            <p:ph idx="1"/>
            <p:custDataLst>
              <p:tags r:id="rId2"/>
            </p:custDataLst>
          </p:nvPr>
        </p:nvSpPr>
        <p:spPr>
          <a:xfrm>
            <a:off x="359532" y="1696176"/>
            <a:ext cx="8229600" cy="4325112"/>
          </a:xfrm>
        </p:spPr>
        <p:txBody>
          <a:bodyPr>
            <a:normAutofit/>
          </a:bodyPr>
          <a:lstStyle/>
          <a:p>
            <a:r>
              <a:rPr lang="fr-CA" dirty="0"/>
              <a:t>Première étape: configurer les </a:t>
            </a:r>
            <a:r>
              <a:rPr lang="fr-CA" dirty="0" err="1"/>
              <a:t>mocks</a:t>
            </a:r>
            <a:r>
              <a:rPr lang="fr-CA" dirty="0"/>
              <a:t> pour qu’ils retournent les bons objets:</a:t>
            </a:r>
          </a:p>
          <a:p>
            <a:endParaRPr lang="fr-CA" dirty="0"/>
          </a:p>
          <a:p>
            <a:pPr marL="109728" indent="0">
              <a:buNone/>
            </a:pPr>
            <a:r>
              <a:rPr lang="fr-CA" sz="1800" dirty="0"/>
              <a:t>User </a:t>
            </a:r>
            <a:r>
              <a:rPr lang="fr-CA" sz="1800" dirty="0" err="1"/>
              <a:t>user</a:t>
            </a:r>
            <a:r>
              <a:rPr lang="fr-CA" sz="1800" dirty="0"/>
              <a:t> = new User { Id = 1 };</a:t>
            </a:r>
          </a:p>
          <a:p>
            <a:pPr marL="109728" indent="0">
              <a:buNone/>
            </a:pPr>
            <a:r>
              <a:rPr lang="fr-CA" sz="1800" dirty="0"/>
              <a:t>_</a:t>
            </a:r>
            <a:r>
              <a:rPr lang="fr-CA" sz="1800" dirty="0" err="1"/>
              <a:t>mockUserRepository.Setup</a:t>
            </a:r>
            <a:r>
              <a:rPr lang="fr-CA" sz="1800" dirty="0"/>
              <a:t>(x =&gt;</a:t>
            </a:r>
          </a:p>
          <a:p>
            <a:pPr marL="109728" indent="0">
              <a:buNone/>
            </a:pPr>
            <a:r>
              <a:rPr lang="fr-CA" sz="1800" dirty="0"/>
              <a:t>                  </a:t>
            </a:r>
            <a:r>
              <a:rPr lang="fr-CA" sz="1800" dirty="0" err="1"/>
              <a:t>x.GetByIdAsync</a:t>
            </a:r>
            <a:r>
              <a:rPr lang="fr-CA" sz="1800" dirty="0"/>
              <a:t>(</a:t>
            </a:r>
            <a:r>
              <a:rPr lang="fr-CA" sz="1800" dirty="0" err="1"/>
              <a:t>user.Id</a:t>
            </a:r>
            <a:r>
              <a:rPr lang="fr-CA" sz="1800" dirty="0"/>
              <a:t>)).</a:t>
            </a:r>
            <a:r>
              <a:rPr lang="fr-CA" sz="1800" dirty="0" err="1"/>
              <a:t>ReturnsAsync</a:t>
            </a:r>
            <a:r>
              <a:rPr lang="fr-CA" sz="1800" dirty="0"/>
              <a:t>(user);</a:t>
            </a:r>
          </a:p>
          <a:p>
            <a:pPr marL="109728" indent="0">
              <a:buNone/>
            </a:pPr>
            <a:r>
              <a:rPr lang="fr-CA" sz="1800" dirty="0" err="1"/>
              <a:t>Request</a:t>
            </a:r>
            <a:r>
              <a:rPr lang="fr-CA" sz="1800" dirty="0"/>
              <a:t> </a:t>
            </a:r>
            <a:r>
              <a:rPr lang="fr-CA" sz="1800" dirty="0" err="1"/>
              <a:t>request</a:t>
            </a:r>
            <a:r>
              <a:rPr lang="fr-CA" sz="1800" dirty="0"/>
              <a:t> = new </a:t>
            </a:r>
            <a:r>
              <a:rPr lang="fr-CA" sz="1800" dirty="0" err="1"/>
              <a:t>Request</a:t>
            </a:r>
            <a:r>
              <a:rPr lang="fr-CA" sz="1800" dirty="0"/>
              <a:t> { Id = 1 };</a:t>
            </a:r>
          </a:p>
          <a:p>
            <a:pPr marL="109728" indent="0">
              <a:buNone/>
            </a:pPr>
            <a:r>
              <a:rPr lang="fr-CA" sz="1800" dirty="0" err="1"/>
              <a:t>request.User</a:t>
            </a:r>
            <a:r>
              <a:rPr lang="fr-CA" sz="1800" dirty="0"/>
              <a:t> = user;</a:t>
            </a:r>
          </a:p>
          <a:p>
            <a:pPr marL="109728" indent="0">
              <a:buNone/>
            </a:pPr>
            <a:r>
              <a:rPr lang="fr-CA" sz="1800" dirty="0"/>
              <a:t>_</a:t>
            </a:r>
            <a:r>
              <a:rPr lang="fr-CA" sz="1800" dirty="0" err="1"/>
              <a:t>mockRequestRepository.Setup</a:t>
            </a:r>
            <a:r>
              <a:rPr lang="fr-CA" sz="1800" dirty="0"/>
              <a:t>(x =&gt; </a:t>
            </a:r>
          </a:p>
          <a:p>
            <a:pPr marL="109728" indent="0">
              <a:buNone/>
            </a:pPr>
            <a:r>
              <a:rPr lang="fr-CA" sz="1800" dirty="0"/>
              <a:t>	</a:t>
            </a:r>
            <a:r>
              <a:rPr lang="fr-CA" sz="1800" dirty="0" err="1"/>
              <a:t>x.GetByIdAsync</a:t>
            </a:r>
            <a:r>
              <a:rPr lang="fr-CA" sz="1800" dirty="0"/>
              <a:t>(</a:t>
            </a:r>
            <a:r>
              <a:rPr lang="fr-CA" sz="1800" dirty="0" err="1"/>
              <a:t>request.Id</a:t>
            </a:r>
            <a:r>
              <a:rPr lang="fr-CA" sz="1800" dirty="0"/>
              <a:t>)).</a:t>
            </a:r>
            <a:r>
              <a:rPr lang="fr-CA" sz="1800" dirty="0" err="1"/>
              <a:t>ReturnsAsync</a:t>
            </a:r>
            <a:r>
              <a:rPr lang="fr-CA" sz="1800" dirty="0"/>
              <a:t>(</a:t>
            </a:r>
            <a:r>
              <a:rPr lang="fr-CA" sz="1800" dirty="0" err="1"/>
              <a:t>request</a:t>
            </a:r>
            <a:r>
              <a:rPr lang="fr-CA" sz="1800" dirty="0"/>
              <a:t>);</a:t>
            </a:r>
          </a:p>
        </p:txBody>
      </p:sp>
      <p:sp>
        <p:nvSpPr>
          <p:cNvPr id="4" name="Espace réservé du numéro de diapositive 4">
            <a:extLst>
              <a:ext uri="{FF2B5EF4-FFF2-40B4-BE49-F238E27FC236}">
                <a16:creationId xmlns:a16="http://schemas.microsoft.com/office/drawing/2014/main" id="{B821ABAF-0EBD-B369-9A36-0F8BE7DD98EA}"/>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51</a:t>
            </a:fld>
            <a:endParaRPr lang="en-US" altLang="en-US" dirty="0"/>
          </a:p>
        </p:txBody>
      </p:sp>
    </p:spTree>
    <p:extLst>
      <p:ext uri="{BB962C8B-B14F-4D97-AF65-F5344CB8AC3E}">
        <p14:creationId xmlns:p14="http://schemas.microsoft.com/office/powerpoint/2010/main" val="1136590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Tests unitaires - services</a:t>
            </a:r>
          </a:p>
        </p:txBody>
      </p:sp>
      <p:sp>
        <p:nvSpPr>
          <p:cNvPr id="3" name="Espace réservé du contenu 2"/>
          <p:cNvSpPr>
            <a:spLocks noGrp="1"/>
          </p:cNvSpPr>
          <p:nvPr>
            <p:ph idx="1"/>
            <p:custDataLst>
              <p:tags r:id="rId2"/>
            </p:custDataLst>
          </p:nvPr>
        </p:nvSpPr>
        <p:spPr/>
        <p:txBody>
          <a:bodyPr>
            <a:normAutofit/>
          </a:bodyPr>
          <a:lstStyle/>
          <a:p>
            <a:r>
              <a:rPr lang="fr-CA" dirty="0"/>
              <a:t>Deuxième étape: appeler le service:</a:t>
            </a:r>
          </a:p>
          <a:p>
            <a:pPr marL="109728" indent="0">
              <a:buNone/>
            </a:pPr>
            <a:endParaRPr lang="fr-CA" sz="1800" dirty="0"/>
          </a:p>
          <a:p>
            <a:pPr marL="109728" indent="0">
              <a:buNone/>
            </a:pPr>
            <a:endParaRPr lang="fr-CA" sz="1800" dirty="0"/>
          </a:p>
          <a:p>
            <a:pPr marL="109728" indent="0">
              <a:buNone/>
            </a:pPr>
            <a:r>
              <a:rPr lang="fr-CA" sz="1800" dirty="0" err="1"/>
              <a:t>RequestService</a:t>
            </a:r>
            <a:r>
              <a:rPr lang="fr-CA" sz="1800" dirty="0"/>
              <a:t> service = new </a:t>
            </a:r>
            <a:r>
              <a:rPr lang="fr-CA" sz="1800" dirty="0" err="1"/>
              <a:t>RequestService</a:t>
            </a:r>
            <a:r>
              <a:rPr lang="fr-CA" sz="1800" dirty="0"/>
              <a:t>(_</a:t>
            </a:r>
            <a:r>
              <a:rPr lang="fr-CA" sz="1800" dirty="0" err="1"/>
              <a:t>mockRequestRepository.Object</a:t>
            </a:r>
            <a:r>
              <a:rPr lang="fr-CA" sz="1800" dirty="0"/>
              <a:t>, </a:t>
            </a:r>
            <a:r>
              <a:rPr lang="fr-CA" sz="1800" dirty="0" err="1"/>
              <a:t>null</a:t>
            </a:r>
            <a:r>
              <a:rPr lang="fr-CA" sz="1800" dirty="0"/>
              <a:t>, </a:t>
            </a:r>
            <a:r>
              <a:rPr lang="fr-CA" sz="1800" dirty="0" err="1"/>
              <a:t>null</a:t>
            </a:r>
            <a:r>
              <a:rPr lang="fr-CA" sz="1800" dirty="0"/>
              <a:t>);</a:t>
            </a:r>
          </a:p>
          <a:p>
            <a:pPr marL="109728" indent="0">
              <a:buNone/>
            </a:pPr>
            <a:r>
              <a:rPr lang="fr-CA" sz="1800" dirty="0" err="1"/>
              <a:t>await</a:t>
            </a:r>
            <a:r>
              <a:rPr lang="fr-CA" sz="1800" dirty="0"/>
              <a:t> </a:t>
            </a:r>
            <a:r>
              <a:rPr lang="fr-CA" sz="1800" dirty="0" err="1"/>
              <a:t>service.AddRequest</a:t>
            </a:r>
            <a:r>
              <a:rPr lang="fr-CA" sz="1800" dirty="0"/>
              <a:t>(</a:t>
            </a:r>
            <a:r>
              <a:rPr lang="fr-CA" sz="1800" dirty="0" err="1"/>
              <a:t>request</a:t>
            </a:r>
            <a:r>
              <a:rPr lang="fr-CA" sz="1800" dirty="0"/>
              <a:t>);</a:t>
            </a:r>
          </a:p>
        </p:txBody>
      </p:sp>
      <p:sp>
        <p:nvSpPr>
          <p:cNvPr id="4" name="Espace réservé du numéro de diapositive 4">
            <a:extLst>
              <a:ext uri="{FF2B5EF4-FFF2-40B4-BE49-F238E27FC236}">
                <a16:creationId xmlns:a16="http://schemas.microsoft.com/office/drawing/2014/main" id="{C6D0E697-C9BC-7D31-8D44-3AA9331BCF53}"/>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52</a:t>
            </a:fld>
            <a:endParaRPr lang="en-US" altLang="en-US" dirty="0"/>
          </a:p>
        </p:txBody>
      </p:sp>
    </p:spTree>
    <p:extLst>
      <p:ext uri="{BB962C8B-B14F-4D97-AF65-F5344CB8AC3E}">
        <p14:creationId xmlns:p14="http://schemas.microsoft.com/office/powerpoint/2010/main" val="474761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Tests unitaires - services</a:t>
            </a:r>
          </a:p>
        </p:txBody>
      </p:sp>
      <p:sp>
        <p:nvSpPr>
          <p:cNvPr id="3" name="Espace réservé du contenu 2"/>
          <p:cNvSpPr>
            <a:spLocks noGrp="1"/>
          </p:cNvSpPr>
          <p:nvPr>
            <p:ph idx="1"/>
            <p:custDataLst>
              <p:tags r:id="rId2"/>
            </p:custDataLst>
          </p:nvPr>
        </p:nvSpPr>
        <p:spPr/>
        <p:txBody>
          <a:bodyPr>
            <a:normAutofit/>
          </a:bodyPr>
          <a:lstStyle/>
          <a:p>
            <a:r>
              <a:rPr lang="fr-CA" dirty="0"/>
              <a:t>Troisième étape: vérifier les appels aux repositories:</a:t>
            </a:r>
          </a:p>
          <a:p>
            <a:pPr marL="109728" indent="0">
              <a:buNone/>
            </a:pPr>
            <a:r>
              <a:rPr lang="fr-CA" sz="1600" dirty="0"/>
              <a:t>_</a:t>
            </a:r>
            <a:r>
              <a:rPr lang="fr-CA" sz="1600" dirty="0" err="1"/>
              <a:t>mockRequestRepository.Verify</a:t>
            </a:r>
            <a:r>
              <a:rPr lang="fr-CA" sz="1600" dirty="0"/>
              <a:t>(x =&gt; </a:t>
            </a:r>
            <a:r>
              <a:rPr lang="fr-CA" sz="1600" dirty="0" err="1"/>
              <a:t>x.AddAsync</a:t>
            </a:r>
            <a:r>
              <a:rPr lang="fr-CA" sz="1600" dirty="0"/>
              <a:t>(</a:t>
            </a:r>
            <a:r>
              <a:rPr lang="fr-CA" sz="1600" dirty="0" err="1"/>
              <a:t>request</a:t>
            </a:r>
            <a:r>
              <a:rPr lang="fr-CA" sz="1600" dirty="0"/>
              <a:t>), </a:t>
            </a:r>
            <a:r>
              <a:rPr lang="fr-CA" sz="1600" dirty="0" err="1"/>
              <a:t>Times.Once</a:t>
            </a:r>
            <a:r>
              <a:rPr lang="fr-CA" sz="1600" dirty="0"/>
              <a:t>);</a:t>
            </a:r>
          </a:p>
          <a:p>
            <a:pPr marL="109728" indent="0">
              <a:buNone/>
            </a:pPr>
            <a:r>
              <a:rPr lang="fr-CA" sz="1600" dirty="0"/>
              <a:t>_</a:t>
            </a:r>
            <a:r>
              <a:rPr lang="fr-CA" sz="1600" dirty="0" err="1"/>
              <a:t>mockRequestRepository.VerifyNoOtherCalls</a:t>
            </a:r>
            <a:r>
              <a:rPr lang="fr-CA" sz="1600" dirty="0"/>
              <a:t>();</a:t>
            </a:r>
          </a:p>
          <a:p>
            <a:r>
              <a:rPr lang="fr-CA" dirty="0"/>
              <a:t>Ici, on s’assure que le service a ajouté la bonne </a:t>
            </a:r>
            <a:r>
              <a:rPr lang="fr-CA" i="1" dirty="0" err="1"/>
              <a:t>request</a:t>
            </a:r>
            <a:r>
              <a:rPr lang="fr-CA" dirty="0"/>
              <a:t> et qu’il n’a effectué aucune autre opération</a:t>
            </a:r>
          </a:p>
          <a:p>
            <a:r>
              <a:rPr lang="fr-CA" dirty="0"/>
              <a:t>Ce sont des validations beaucoup plus faciles à faire avec un </a:t>
            </a:r>
            <a:r>
              <a:rPr lang="fr-CA" dirty="0" err="1"/>
              <a:t>mock</a:t>
            </a:r>
            <a:r>
              <a:rPr lang="fr-CA" dirty="0"/>
              <a:t> qu’avec une BD</a:t>
            </a:r>
          </a:p>
        </p:txBody>
      </p:sp>
      <p:sp>
        <p:nvSpPr>
          <p:cNvPr id="4" name="Espace réservé du numéro de diapositive 4">
            <a:extLst>
              <a:ext uri="{FF2B5EF4-FFF2-40B4-BE49-F238E27FC236}">
                <a16:creationId xmlns:a16="http://schemas.microsoft.com/office/drawing/2014/main" id="{E650E425-2B56-69BB-BDA8-8150FFA442E4}"/>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53</a:t>
            </a:fld>
            <a:endParaRPr lang="en-US" altLang="en-US" dirty="0"/>
          </a:p>
        </p:txBody>
      </p:sp>
    </p:spTree>
    <p:extLst>
      <p:ext uri="{BB962C8B-B14F-4D97-AF65-F5344CB8AC3E}">
        <p14:creationId xmlns:p14="http://schemas.microsoft.com/office/powerpoint/2010/main" val="396790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Tests unitaires - services</a:t>
            </a:r>
          </a:p>
        </p:txBody>
      </p:sp>
      <p:sp>
        <p:nvSpPr>
          <p:cNvPr id="3" name="Espace réservé du contenu 2"/>
          <p:cNvSpPr>
            <a:spLocks noGrp="1"/>
          </p:cNvSpPr>
          <p:nvPr>
            <p:ph idx="1"/>
            <p:custDataLst>
              <p:tags r:id="rId2"/>
            </p:custDataLst>
          </p:nvPr>
        </p:nvSpPr>
        <p:spPr/>
        <p:txBody>
          <a:bodyPr>
            <a:normAutofit/>
          </a:bodyPr>
          <a:lstStyle/>
          <a:p>
            <a:r>
              <a:rPr lang="fr-CA" dirty="0"/>
              <a:t>Quatrième étape: vérifier les valeurs finales:</a:t>
            </a:r>
          </a:p>
          <a:p>
            <a:pPr marL="109728" indent="0">
              <a:buNone/>
            </a:pPr>
            <a:endParaRPr lang="fr-CA" sz="1600" dirty="0"/>
          </a:p>
          <a:p>
            <a:pPr marL="109728" indent="0">
              <a:buNone/>
            </a:pPr>
            <a:r>
              <a:rPr lang="pt-BR" sz="1800" dirty="0"/>
              <a:t>Assert.Equal(1, request.User.Id);</a:t>
            </a:r>
            <a:endParaRPr lang="fr-CA" sz="1800" dirty="0"/>
          </a:p>
        </p:txBody>
      </p:sp>
      <p:sp>
        <p:nvSpPr>
          <p:cNvPr id="4" name="Espace réservé du numéro de diapositive 4">
            <a:extLst>
              <a:ext uri="{FF2B5EF4-FFF2-40B4-BE49-F238E27FC236}">
                <a16:creationId xmlns:a16="http://schemas.microsoft.com/office/drawing/2014/main" id="{53FEEE55-A8B9-15A7-8DED-52D272A64B9E}"/>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54</a:t>
            </a:fld>
            <a:endParaRPr lang="en-US" altLang="en-US" dirty="0"/>
          </a:p>
        </p:txBody>
      </p:sp>
    </p:spTree>
    <p:extLst>
      <p:ext uri="{BB962C8B-B14F-4D97-AF65-F5344CB8AC3E}">
        <p14:creationId xmlns:p14="http://schemas.microsoft.com/office/powerpoint/2010/main" val="222261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Tests d’intégration</a:t>
            </a:r>
          </a:p>
        </p:txBody>
      </p:sp>
      <p:sp>
        <p:nvSpPr>
          <p:cNvPr id="3" name="Espace réservé du contenu 2"/>
          <p:cNvSpPr>
            <a:spLocks noGrp="1"/>
          </p:cNvSpPr>
          <p:nvPr>
            <p:ph idx="1"/>
            <p:custDataLst>
              <p:tags r:id="rId2"/>
            </p:custDataLst>
          </p:nvPr>
        </p:nvSpPr>
        <p:spPr/>
        <p:txBody>
          <a:bodyPr/>
          <a:lstStyle/>
          <a:p>
            <a:r>
              <a:rPr lang="fr-CA" dirty="0"/>
              <a:t>Dans cet exemple, nous allons tester le travail des </a:t>
            </a:r>
            <a:r>
              <a:rPr lang="fr-CA" dirty="0" err="1"/>
              <a:t>Repositories</a:t>
            </a:r>
            <a:r>
              <a:rPr lang="fr-CA" dirty="0"/>
              <a:t> et de </a:t>
            </a:r>
            <a:r>
              <a:rPr lang="fr-CA" dirty="0" err="1"/>
              <a:t>EntityFramework</a:t>
            </a:r>
            <a:r>
              <a:rPr lang="fr-CA" dirty="0"/>
              <a:t> ensemble (intégration)</a:t>
            </a:r>
          </a:p>
          <a:p>
            <a:r>
              <a:rPr lang="fr-CA" dirty="0"/>
              <a:t>Étapes préliminaires:</a:t>
            </a:r>
          </a:p>
          <a:p>
            <a:pPr lvl="1"/>
            <a:r>
              <a:rPr lang="fr-CA" dirty="0"/>
              <a:t>Créer un projet </a:t>
            </a:r>
            <a:r>
              <a:rPr lang="fr-CA" dirty="0" err="1"/>
              <a:t>xUnit</a:t>
            </a:r>
            <a:r>
              <a:rPr lang="fr-CA" dirty="0"/>
              <a:t> nommé </a:t>
            </a:r>
            <a:r>
              <a:rPr lang="fr-CA" dirty="0" err="1"/>
              <a:t>EAISolutionFrontEnd.TestsIntégration</a:t>
            </a:r>
            <a:endParaRPr lang="fr-CA" dirty="0"/>
          </a:p>
          <a:p>
            <a:pPr lvl="1"/>
            <a:r>
              <a:rPr lang="fr-CA" dirty="0"/>
              <a:t>Ajouter une référence vers les projets </a:t>
            </a:r>
            <a:r>
              <a:rPr lang="fr-CA" dirty="0" err="1"/>
              <a:t>SharedKernel</a:t>
            </a:r>
            <a:r>
              <a:rPr lang="fr-CA" dirty="0"/>
              <a:t> et Infrastructure</a:t>
            </a:r>
          </a:p>
          <a:p>
            <a:pPr lvl="1"/>
            <a:r>
              <a:rPr lang="fr-CA" dirty="0"/>
              <a:t>Ajouter la dépendance à </a:t>
            </a:r>
            <a:r>
              <a:rPr lang="fr-CA" dirty="0" err="1"/>
              <a:t>EntityFrameworkCore</a:t>
            </a:r>
            <a:endParaRPr lang="fr-CA" dirty="0"/>
          </a:p>
          <a:p>
            <a:pPr lvl="1"/>
            <a:endParaRPr lang="fr-CA" dirty="0"/>
          </a:p>
        </p:txBody>
      </p:sp>
      <p:sp>
        <p:nvSpPr>
          <p:cNvPr id="4" name="Espace réservé du numéro de diapositive 4">
            <a:extLst>
              <a:ext uri="{FF2B5EF4-FFF2-40B4-BE49-F238E27FC236}">
                <a16:creationId xmlns:a16="http://schemas.microsoft.com/office/drawing/2014/main" id="{49ECC07B-0E1F-C7D8-ACEF-167D185DA0A7}"/>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55</a:t>
            </a:fld>
            <a:endParaRPr lang="en-US" altLang="en-US" dirty="0"/>
          </a:p>
        </p:txBody>
      </p:sp>
    </p:spTree>
    <p:extLst>
      <p:ext uri="{BB962C8B-B14F-4D97-AF65-F5344CB8AC3E}">
        <p14:creationId xmlns:p14="http://schemas.microsoft.com/office/powerpoint/2010/main" val="92315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Tests d’intégration</a:t>
            </a:r>
          </a:p>
        </p:txBody>
      </p:sp>
      <p:sp>
        <p:nvSpPr>
          <p:cNvPr id="3" name="Espace réservé du contenu 2"/>
          <p:cNvSpPr>
            <a:spLocks noGrp="1"/>
          </p:cNvSpPr>
          <p:nvPr>
            <p:ph idx="1"/>
            <p:custDataLst>
              <p:tags r:id="rId2"/>
            </p:custDataLst>
          </p:nvPr>
        </p:nvSpPr>
        <p:spPr/>
        <p:txBody>
          <a:bodyPr/>
          <a:lstStyle/>
          <a:p>
            <a:r>
              <a:rPr lang="fr-CA" dirty="0"/>
              <a:t>Isolation de la base de données</a:t>
            </a:r>
          </a:p>
          <a:p>
            <a:pPr lvl="1"/>
            <a:r>
              <a:rPr lang="fr-CA" dirty="0"/>
              <a:t>Étant donné que l’on veut tester uniquement l’intégration d’EF et du repository, il est souhaitable de le faire sans utiliser </a:t>
            </a:r>
            <a:r>
              <a:rPr lang="fr-CA" dirty="0" err="1"/>
              <a:t>SqlServer</a:t>
            </a:r>
            <a:r>
              <a:rPr lang="fr-CA" dirty="0"/>
              <a:t> (on se retrouverait alors à tester 3 couches)</a:t>
            </a:r>
          </a:p>
          <a:p>
            <a:pPr lvl="1"/>
            <a:r>
              <a:rPr lang="fr-CA" dirty="0"/>
              <a:t>On peut à ce moment configurer EF pour conserver les données en mémoire.</a:t>
            </a:r>
          </a:p>
          <a:p>
            <a:pPr lvl="1"/>
            <a:r>
              <a:rPr lang="fr-CA" dirty="0"/>
              <a:t>Pour ce faire, il faut installer le package </a:t>
            </a:r>
            <a:r>
              <a:rPr lang="fr-CA" dirty="0" err="1"/>
              <a:t>Microsoft.EntityFrameworkCore.InMemory</a:t>
            </a:r>
            <a:endParaRPr lang="fr-CA" dirty="0"/>
          </a:p>
        </p:txBody>
      </p:sp>
      <p:sp>
        <p:nvSpPr>
          <p:cNvPr id="4" name="Espace réservé du numéro de diapositive 4">
            <a:extLst>
              <a:ext uri="{FF2B5EF4-FFF2-40B4-BE49-F238E27FC236}">
                <a16:creationId xmlns:a16="http://schemas.microsoft.com/office/drawing/2014/main" id="{891A9E39-8174-3544-7FED-79C4A5F853FE}"/>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56</a:t>
            </a:fld>
            <a:endParaRPr lang="en-US" altLang="en-US" dirty="0"/>
          </a:p>
        </p:txBody>
      </p:sp>
    </p:spTree>
    <p:extLst>
      <p:ext uri="{BB962C8B-B14F-4D97-AF65-F5344CB8AC3E}">
        <p14:creationId xmlns:p14="http://schemas.microsoft.com/office/powerpoint/2010/main" val="233718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368423" y="243840"/>
            <a:ext cx="8229600" cy="1066800"/>
          </a:xfrm>
        </p:spPr>
        <p:txBody>
          <a:bodyPr/>
          <a:lstStyle/>
          <a:p>
            <a:r>
              <a:rPr lang="fr-CA" dirty="0"/>
              <a:t>Tests d’intégration</a:t>
            </a:r>
          </a:p>
        </p:txBody>
      </p:sp>
      <p:sp>
        <p:nvSpPr>
          <p:cNvPr id="3" name="Espace réservé du contenu 2"/>
          <p:cNvSpPr>
            <a:spLocks noGrp="1"/>
          </p:cNvSpPr>
          <p:nvPr>
            <p:ph idx="1"/>
            <p:custDataLst>
              <p:tags r:id="rId2"/>
            </p:custDataLst>
          </p:nvPr>
        </p:nvSpPr>
        <p:spPr>
          <a:xfrm>
            <a:off x="545977" y="1310640"/>
            <a:ext cx="8229600" cy="2334384"/>
          </a:xfrm>
        </p:spPr>
        <p:txBody>
          <a:bodyPr/>
          <a:lstStyle/>
          <a:p>
            <a:r>
              <a:rPr lang="fr-CA" sz="2800" dirty="0"/>
              <a:t>Créer les répertoires Repositories et Repositories/</a:t>
            </a:r>
            <a:r>
              <a:rPr lang="fr-CA" sz="2800" dirty="0" err="1"/>
              <a:t>UserRepositoryTest</a:t>
            </a:r>
            <a:endParaRPr lang="fr-CA" sz="2800" dirty="0"/>
          </a:p>
          <a:p>
            <a:r>
              <a:rPr lang="fr-CA" sz="2800" dirty="0"/>
              <a:t>Créer la classe de test </a:t>
            </a:r>
            <a:r>
              <a:rPr lang="fr-CA" sz="2800" dirty="0" err="1"/>
              <a:t>ListAsync</a:t>
            </a:r>
            <a:r>
              <a:rPr lang="fr-CA" sz="2800" dirty="0"/>
              <a:t> avec deux variables d’Instance pour le </a:t>
            </a:r>
            <a:r>
              <a:rPr lang="fr-CA" sz="2800" dirty="0" err="1"/>
              <a:t>context</a:t>
            </a:r>
            <a:r>
              <a:rPr lang="fr-CA" sz="2800" dirty="0"/>
              <a:t> et le </a:t>
            </a:r>
            <a:r>
              <a:rPr lang="fr-CA" sz="2800" dirty="0" err="1"/>
              <a:t>repository</a:t>
            </a:r>
            <a:r>
              <a:rPr lang="fr-CA" sz="2800" dirty="0"/>
              <a:t> à tester et un constructeur pour les initialiser:</a:t>
            </a:r>
          </a:p>
          <a:p>
            <a:endParaRPr lang="fr-CA" dirty="0"/>
          </a:p>
        </p:txBody>
      </p:sp>
      <p:sp>
        <p:nvSpPr>
          <p:cNvPr id="4" name="ZoneTexte 3"/>
          <p:cNvSpPr txBox="1"/>
          <p:nvPr>
            <p:custDataLst>
              <p:tags r:id="rId3"/>
            </p:custDataLst>
          </p:nvPr>
        </p:nvSpPr>
        <p:spPr>
          <a:xfrm>
            <a:off x="750163" y="3721060"/>
            <a:ext cx="8229599" cy="2893100"/>
          </a:xfrm>
          <a:prstGeom prst="rect">
            <a:avLst/>
          </a:prstGeom>
          <a:noFill/>
        </p:spPr>
        <p:txBody>
          <a:bodyPr wrap="square" rtlCol="0">
            <a:spAutoFit/>
          </a:bodyPr>
          <a:lstStyle/>
          <a:p>
            <a:r>
              <a:rPr lang="fr-CA" sz="1100" dirty="0"/>
              <a:t>      </a:t>
            </a:r>
            <a:r>
              <a:rPr lang="fr-CA" sz="1400" dirty="0" err="1"/>
              <a:t>private</a:t>
            </a:r>
            <a:r>
              <a:rPr lang="fr-CA" sz="1400" dirty="0"/>
              <a:t> </a:t>
            </a:r>
            <a:r>
              <a:rPr lang="fr-CA" sz="1400" dirty="0" err="1"/>
              <a:t>readonly</a:t>
            </a:r>
            <a:r>
              <a:rPr lang="fr-CA" sz="1400" dirty="0"/>
              <a:t> </a:t>
            </a:r>
            <a:r>
              <a:rPr lang="fr-CA" sz="1400" dirty="0" err="1"/>
              <a:t>EAISolutionServiceContext</a:t>
            </a:r>
            <a:r>
              <a:rPr lang="fr-CA" sz="1400" dirty="0"/>
              <a:t> _</a:t>
            </a:r>
            <a:r>
              <a:rPr lang="fr-CA" sz="1400" dirty="0" err="1"/>
              <a:t>context</a:t>
            </a:r>
            <a:r>
              <a:rPr lang="fr-CA" sz="1400" dirty="0"/>
              <a:t>;</a:t>
            </a:r>
          </a:p>
          <a:p>
            <a:r>
              <a:rPr lang="fr-CA" sz="1400" dirty="0"/>
              <a:t>      </a:t>
            </a:r>
            <a:r>
              <a:rPr lang="fr-CA" sz="1400" dirty="0" err="1"/>
              <a:t>private</a:t>
            </a:r>
            <a:r>
              <a:rPr lang="fr-CA" sz="1400" dirty="0"/>
              <a:t> </a:t>
            </a:r>
            <a:r>
              <a:rPr lang="fr-CA" sz="1400" dirty="0" err="1"/>
              <a:t>readonly</a:t>
            </a:r>
            <a:r>
              <a:rPr lang="fr-CA" sz="1400" dirty="0"/>
              <a:t> </a:t>
            </a:r>
            <a:r>
              <a:rPr lang="fr-CA" sz="1400" dirty="0" err="1"/>
              <a:t>RequestRepository</a:t>
            </a:r>
            <a:r>
              <a:rPr lang="fr-CA" sz="1400" dirty="0"/>
              <a:t> _</a:t>
            </a:r>
            <a:r>
              <a:rPr lang="fr-CA" sz="1400" dirty="0" err="1"/>
              <a:t>RequestRepository</a:t>
            </a:r>
            <a:r>
              <a:rPr lang="fr-CA" sz="1400" dirty="0"/>
              <a:t>;</a:t>
            </a:r>
          </a:p>
          <a:p>
            <a:endParaRPr lang="fr-CA" sz="1400" dirty="0"/>
          </a:p>
          <a:p>
            <a:r>
              <a:rPr lang="fr-CA" sz="1400" dirty="0"/>
              <a:t>        public </a:t>
            </a:r>
            <a:r>
              <a:rPr lang="fr-CA" sz="1400" dirty="0" err="1"/>
              <a:t>ListAsync</a:t>
            </a:r>
            <a:r>
              <a:rPr lang="fr-CA" sz="1400" dirty="0"/>
              <a:t>()</a:t>
            </a:r>
          </a:p>
          <a:p>
            <a:r>
              <a:rPr lang="fr-CA" sz="1400" dirty="0"/>
              <a:t>        {</a:t>
            </a:r>
          </a:p>
          <a:p>
            <a:r>
              <a:rPr lang="fr-CA" sz="1400" dirty="0"/>
              <a:t>            </a:t>
            </a:r>
            <a:r>
              <a:rPr lang="fr-CA" sz="1400" dirty="0" err="1"/>
              <a:t>DbContextOptions</a:t>
            </a:r>
            <a:r>
              <a:rPr lang="fr-CA" sz="1400" dirty="0"/>
              <a:t>&lt; </a:t>
            </a:r>
            <a:r>
              <a:rPr lang="fr-CA" sz="1400" dirty="0" err="1"/>
              <a:t>EAISolutionFrontEndContext</a:t>
            </a:r>
            <a:r>
              <a:rPr lang="fr-CA" sz="1400" dirty="0"/>
              <a:t> &gt; </a:t>
            </a:r>
            <a:r>
              <a:rPr lang="fr-CA" sz="1400" dirty="0" err="1"/>
              <a:t>dbOptions</a:t>
            </a:r>
            <a:r>
              <a:rPr lang="fr-CA" sz="1400" dirty="0"/>
              <a:t> = </a:t>
            </a:r>
          </a:p>
          <a:p>
            <a:r>
              <a:rPr lang="fr-CA" sz="1400" dirty="0"/>
              <a:t>              new </a:t>
            </a:r>
            <a:r>
              <a:rPr lang="fr-CA" sz="1400" dirty="0" err="1"/>
              <a:t>DbContextOptionsBuilder</a:t>
            </a:r>
            <a:r>
              <a:rPr lang="fr-CA" sz="1400" dirty="0"/>
              <a:t>&lt; </a:t>
            </a:r>
            <a:r>
              <a:rPr lang="fr-CA" sz="1400" dirty="0" err="1"/>
              <a:t>EAISolutionFrontEndContext</a:t>
            </a:r>
            <a:r>
              <a:rPr lang="fr-CA" sz="1400" dirty="0"/>
              <a:t> &gt;()</a:t>
            </a:r>
          </a:p>
          <a:p>
            <a:r>
              <a:rPr lang="fr-CA" sz="1400" dirty="0"/>
              <a:t>                  .</a:t>
            </a:r>
            <a:r>
              <a:rPr lang="fr-CA" sz="1400" dirty="0" err="1"/>
              <a:t>UseInMemoryDatabase</a:t>
            </a:r>
            <a:r>
              <a:rPr lang="fr-CA" sz="1400" dirty="0"/>
              <a:t>(</a:t>
            </a:r>
            <a:r>
              <a:rPr lang="fr-CA" sz="1400" dirty="0" err="1"/>
              <a:t>databaseName</a:t>
            </a:r>
            <a:r>
              <a:rPr lang="fr-CA" sz="1400" dirty="0"/>
              <a:t>: "</a:t>
            </a:r>
            <a:r>
              <a:rPr lang="fr-CA" sz="1400" dirty="0" err="1"/>
              <a:t>Repositories.RequestRepositoryTest.ListAsync</a:t>
            </a:r>
            <a:r>
              <a:rPr lang="fr-CA" sz="1400" dirty="0"/>
              <a:t>")</a:t>
            </a:r>
          </a:p>
          <a:p>
            <a:r>
              <a:rPr lang="fr-CA" sz="1400" dirty="0"/>
              <a:t>                  .Options;</a:t>
            </a:r>
          </a:p>
          <a:p>
            <a:r>
              <a:rPr lang="fr-CA" sz="1400" dirty="0"/>
              <a:t>            _</a:t>
            </a:r>
            <a:r>
              <a:rPr lang="fr-CA" sz="1400" dirty="0" err="1"/>
              <a:t>context</a:t>
            </a:r>
            <a:r>
              <a:rPr lang="fr-CA" sz="1400" dirty="0"/>
              <a:t> = new </a:t>
            </a:r>
            <a:r>
              <a:rPr lang="fr-CA" sz="1400" dirty="0" err="1"/>
              <a:t>EAISolutionFrontEndContext</a:t>
            </a:r>
            <a:r>
              <a:rPr lang="fr-CA" sz="1400" dirty="0"/>
              <a:t>(</a:t>
            </a:r>
            <a:r>
              <a:rPr lang="fr-CA" sz="1400" dirty="0" err="1"/>
              <a:t>dbOptions</a:t>
            </a:r>
            <a:r>
              <a:rPr lang="fr-CA" sz="1400" dirty="0"/>
              <a:t>);</a:t>
            </a:r>
          </a:p>
          <a:p>
            <a:r>
              <a:rPr lang="fr-CA" sz="1400" dirty="0"/>
              <a:t>            _</a:t>
            </a:r>
            <a:r>
              <a:rPr lang="fr-CA" sz="1400" dirty="0" err="1"/>
              <a:t>UserRepository</a:t>
            </a:r>
            <a:r>
              <a:rPr lang="fr-CA" sz="1400" dirty="0"/>
              <a:t> = new </a:t>
            </a:r>
            <a:r>
              <a:rPr lang="fr-CA" sz="1400" dirty="0" err="1"/>
              <a:t>RequestRepository</a:t>
            </a:r>
            <a:r>
              <a:rPr lang="fr-CA" sz="1400" dirty="0"/>
              <a:t>(_</a:t>
            </a:r>
            <a:r>
              <a:rPr lang="fr-CA" sz="1400" dirty="0" err="1"/>
              <a:t>context</a:t>
            </a:r>
            <a:r>
              <a:rPr lang="fr-CA" sz="1400" dirty="0"/>
              <a:t>);</a:t>
            </a:r>
          </a:p>
          <a:p>
            <a:r>
              <a:rPr lang="fr-CA" sz="1400" dirty="0"/>
              <a:t>            </a:t>
            </a:r>
            <a:r>
              <a:rPr lang="fr-CA" sz="1400" dirty="0" err="1"/>
              <a:t>InsertData</a:t>
            </a:r>
            <a:r>
              <a:rPr lang="fr-CA" sz="1400" dirty="0"/>
              <a:t>().</a:t>
            </a:r>
            <a:r>
              <a:rPr lang="fr-CA" sz="1400" dirty="0" err="1"/>
              <a:t>Wait</a:t>
            </a:r>
            <a:r>
              <a:rPr lang="fr-CA" sz="1400" dirty="0"/>
              <a:t>();</a:t>
            </a:r>
          </a:p>
          <a:p>
            <a:r>
              <a:rPr lang="fr-CA" sz="1400" dirty="0"/>
              <a:t>        }</a:t>
            </a:r>
          </a:p>
        </p:txBody>
      </p:sp>
      <p:sp>
        <p:nvSpPr>
          <p:cNvPr id="5" name="Espace réservé du numéro de diapositive 4">
            <a:extLst>
              <a:ext uri="{FF2B5EF4-FFF2-40B4-BE49-F238E27FC236}">
                <a16:creationId xmlns:a16="http://schemas.microsoft.com/office/drawing/2014/main" id="{E254406B-17B6-AD74-B565-9D88AC016528}"/>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57</a:t>
            </a:fld>
            <a:endParaRPr lang="en-US" altLang="en-US" dirty="0"/>
          </a:p>
        </p:txBody>
      </p:sp>
    </p:spTree>
    <p:extLst>
      <p:ext uri="{BB962C8B-B14F-4D97-AF65-F5344CB8AC3E}">
        <p14:creationId xmlns:p14="http://schemas.microsoft.com/office/powerpoint/2010/main" val="197593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Tests d’intégration</a:t>
            </a:r>
          </a:p>
        </p:txBody>
      </p:sp>
      <p:sp>
        <p:nvSpPr>
          <p:cNvPr id="3" name="Espace réservé du contenu 2"/>
          <p:cNvSpPr>
            <a:spLocks noGrp="1"/>
          </p:cNvSpPr>
          <p:nvPr>
            <p:ph idx="1"/>
            <p:custDataLst>
              <p:tags r:id="rId2"/>
            </p:custDataLst>
          </p:nvPr>
        </p:nvSpPr>
        <p:spPr/>
        <p:txBody>
          <a:bodyPr/>
          <a:lstStyle/>
          <a:p>
            <a:r>
              <a:rPr lang="fr-CA" dirty="0"/>
              <a:t>Créer la méthode </a:t>
            </a:r>
            <a:r>
              <a:rPr lang="fr-CA" dirty="0" err="1"/>
              <a:t>InsertData</a:t>
            </a:r>
            <a:r>
              <a:rPr lang="fr-CA" dirty="0"/>
              <a:t> pour initialiser la « BD »</a:t>
            </a:r>
          </a:p>
        </p:txBody>
      </p:sp>
      <p:sp>
        <p:nvSpPr>
          <p:cNvPr id="4" name="ZoneTexte 3"/>
          <p:cNvSpPr txBox="1"/>
          <p:nvPr>
            <p:custDataLst>
              <p:tags r:id="rId3"/>
            </p:custDataLst>
          </p:nvPr>
        </p:nvSpPr>
        <p:spPr>
          <a:xfrm>
            <a:off x="467544" y="2636912"/>
            <a:ext cx="7869334" cy="3785652"/>
          </a:xfrm>
          <a:prstGeom prst="rect">
            <a:avLst/>
          </a:prstGeom>
          <a:noFill/>
        </p:spPr>
        <p:txBody>
          <a:bodyPr wrap="none" rtlCol="0">
            <a:spAutoFit/>
          </a:bodyPr>
          <a:lstStyle/>
          <a:p>
            <a:r>
              <a:rPr lang="fr-CA" sz="1600" dirty="0" err="1"/>
              <a:t>private</a:t>
            </a:r>
            <a:r>
              <a:rPr lang="fr-CA" sz="1600" dirty="0"/>
              <a:t> </a:t>
            </a:r>
            <a:r>
              <a:rPr lang="fr-CA" sz="1600" dirty="0" err="1"/>
              <a:t>async</a:t>
            </a:r>
            <a:r>
              <a:rPr lang="fr-CA" sz="1600" dirty="0"/>
              <a:t> </a:t>
            </a:r>
            <a:r>
              <a:rPr lang="fr-CA" sz="1600" dirty="0" err="1"/>
              <a:t>Task</a:t>
            </a:r>
            <a:r>
              <a:rPr lang="fr-CA" sz="1600" dirty="0"/>
              <a:t> </a:t>
            </a:r>
            <a:r>
              <a:rPr lang="fr-CA" sz="1600" dirty="0" err="1"/>
              <a:t>InsertData</a:t>
            </a:r>
            <a:r>
              <a:rPr lang="fr-CA" sz="1600" dirty="0"/>
              <a:t>()</a:t>
            </a:r>
          </a:p>
          <a:p>
            <a:r>
              <a:rPr lang="fr-CA" sz="1600" dirty="0"/>
              <a:t>        {</a:t>
            </a:r>
          </a:p>
          <a:p>
            <a:r>
              <a:rPr lang="fr-CA" sz="1600" dirty="0"/>
              <a:t>            </a:t>
            </a:r>
            <a:r>
              <a:rPr lang="fr-CA" sz="1600" dirty="0" err="1"/>
              <a:t>int</a:t>
            </a:r>
            <a:r>
              <a:rPr lang="fr-CA" sz="1600" dirty="0"/>
              <a:t> nombre = _</a:t>
            </a:r>
            <a:r>
              <a:rPr lang="fr-CA" sz="1600" dirty="0" err="1"/>
              <a:t>context.Users.CountAsync</a:t>
            </a:r>
            <a:r>
              <a:rPr lang="fr-CA" sz="1600" dirty="0"/>
              <a:t>().</a:t>
            </a:r>
            <a:r>
              <a:rPr lang="fr-CA" sz="1600" dirty="0" err="1"/>
              <a:t>Result</a:t>
            </a:r>
            <a:r>
              <a:rPr lang="fr-CA" sz="1600" dirty="0"/>
              <a:t>;</a:t>
            </a:r>
          </a:p>
          <a:p>
            <a:r>
              <a:rPr lang="fr-CA" sz="1600" dirty="0"/>
              <a:t>            if (nombre &gt;= 20)</a:t>
            </a:r>
          </a:p>
          <a:p>
            <a:r>
              <a:rPr lang="fr-CA" sz="1600" dirty="0"/>
              <a:t>            {</a:t>
            </a:r>
          </a:p>
          <a:p>
            <a:r>
              <a:rPr lang="fr-CA" sz="1600" dirty="0"/>
              <a:t>                for (</a:t>
            </a:r>
            <a:r>
              <a:rPr lang="fr-CA" sz="1600" dirty="0" err="1"/>
              <a:t>int</a:t>
            </a:r>
            <a:r>
              <a:rPr lang="fr-CA" sz="1600" dirty="0"/>
              <a:t> i = 0; i &lt;= 20; i++)</a:t>
            </a:r>
          </a:p>
          <a:p>
            <a:r>
              <a:rPr lang="fr-CA" sz="1600" dirty="0"/>
              <a:t>                {</a:t>
            </a:r>
          </a:p>
          <a:p>
            <a:r>
              <a:rPr lang="fr-CA" sz="1600" dirty="0"/>
              <a:t>                    User </a:t>
            </a:r>
            <a:r>
              <a:rPr lang="fr-CA" sz="1600" dirty="0" err="1"/>
              <a:t>user</a:t>
            </a:r>
            <a:r>
              <a:rPr lang="fr-CA" sz="1600" dirty="0"/>
              <a:t> = new User("</a:t>
            </a:r>
            <a:r>
              <a:rPr lang="fr-CA" sz="1600" dirty="0" err="1"/>
              <a:t>FirstName</a:t>
            </a:r>
            <a:r>
              <a:rPr lang="fr-CA" sz="1600" dirty="0"/>
              <a:t>" + i, "</a:t>
            </a:r>
            <a:r>
              <a:rPr lang="fr-CA" sz="1600" dirty="0" err="1"/>
              <a:t>LastName</a:t>
            </a:r>
            <a:r>
              <a:rPr lang="fr-CA" sz="1600" dirty="0"/>
              <a:t>" + i, "Email" + i, "</a:t>
            </a:r>
            <a:r>
              <a:rPr lang="fr-CA" sz="1600" dirty="0" err="1"/>
              <a:t>Password</a:t>
            </a:r>
            <a:r>
              <a:rPr lang="fr-CA" sz="1600" dirty="0"/>
              <a:t>"+ i);</a:t>
            </a:r>
          </a:p>
          <a:p>
            <a:r>
              <a:rPr lang="fr-CA" sz="1600" dirty="0"/>
              <a:t>                    </a:t>
            </a:r>
            <a:r>
              <a:rPr lang="fr-CA" sz="1600" dirty="0" err="1"/>
              <a:t>Request</a:t>
            </a:r>
            <a:r>
              <a:rPr lang="fr-CA" sz="1600" dirty="0"/>
              <a:t> </a:t>
            </a:r>
            <a:r>
              <a:rPr lang="fr-CA" sz="1600" dirty="0" err="1"/>
              <a:t>request</a:t>
            </a:r>
            <a:r>
              <a:rPr lang="fr-CA" sz="1600" dirty="0"/>
              <a:t> = new </a:t>
            </a:r>
            <a:r>
              <a:rPr lang="fr-CA" sz="1600" dirty="0" err="1"/>
              <a:t>Request</a:t>
            </a:r>
            <a:r>
              <a:rPr lang="fr-CA" sz="1600" dirty="0"/>
              <a:t>(user);</a:t>
            </a:r>
          </a:p>
          <a:p>
            <a:r>
              <a:rPr lang="fr-CA" sz="1600" dirty="0"/>
              <a:t>                    </a:t>
            </a:r>
            <a:r>
              <a:rPr lang="fr-CA" sz="1600" dirty="0" err="1"/>
              <a:t>request.OrderDate</a:t>
            </a:r>
            <a:r>
              <a:rPr lang="fr-CA" sz="1600" dirty="0"/>
              <a:t> = </a:t>
            </a:r>
            <a:r>
              <a:rPr lang="fr-CA" sz="1600" dirty="0" err="1"/>
              <a:t>DateTime.Now</a:t>
            </a:r>
            <a:r>
              <a:rPr lang="fr-CA" sz="1600" dirty="0"/>
              <a:t>;</a:t>
            </a:r>
          </a:p>
          <a:p>
            <a:r>
              <a:rPr lang="fr-CA" sz="1600" dirty="0"/>
              <a:t>                    _ = </a:t>
            </a:r>
            <a:r>
              <a:rPr lang="fr-CA" sz="1600" dirty="0" err="1"/>
              <a:t>await</a:t>
            </a:r>
            <a:r>
              <a:rPr lang="fr-CA" sz="1600" dirty="0"/>
              <a:t> _</a:t>
            </a:r>
            <a:r>
              <a:rPr lang="fr-CA" sz="1600" dirty="0" err="1"/>
              <a:t>RequestRepository.AddAsync</a:t>
            </a:r>
            <a:r>
              <a:rPr lang="fr-CA" sz="1600" dirty="0"/>
              <a:t>(</a:t>
            </a:r>
            <a:r>
              <a:rPr lang="fr-CA" sz="1600" dirty="0" err="1"/>
              <a:t>request</a:t>
            </a:r>
            <a:r>
              <a:rPr lang="fr-CA" sz="1600" dirty="0"/>
              <a:t>);</a:t>
            </a:r>
          </a:p>
          <a:p>
            <a:r>
              <a:rPr lang="fr-CA" sz="1600" dirty="0"/>
              <a:t>                }</a:t>
            </a:r>
          </a:p>
          <a:p>
            <a:r>
              <a:rPr lang="fr-CA" sz="1600" dirty="0"/>
              <a:t>                _</a:t>
            </a:r>
            <a:r>
              <a:rPr lang="fr-CA" sz="1600" dirty="0" err="1"/>
              <a:t>context.SaveChanges</a:t>
            </a:r>
            <a:r>
              <a:rPr lang="fr-CA" sz="1600" dirty="0"/>
              <a:t>();</a:t>
            </a:r>
          </a:p>
          <a:p>
            <a:r>
              <a:rPr lang="fr-CA" sz="1600" dirty="0"/>
              <a:t>            }</a:t>
            </a:r>
          </a:p>
          <a:p>
            <a:r>
              <a:rPr lang="fr-CA" sz="1600" dirty="0"/>
              <a:t>        }</a:t>
            </a:r>
          </a:p>
        </p:txBody>
      </p:sp>
      <p:sp>
        <p:nvSpPr>
          <p:cNvPr id="5" name="Espace réservé du numéro de diapositive 4">
            <a:extLst>
              <a:ext uri="{FF2B5EF4-FFF2-40B4-BE49-F238E27FC236}">
                <a16:creationId xmlns:a16="http://schemas.microsoft.com/office/drawing/2014/main" id="{F6A59D41-78EA-8611-625D-D85AC52F0082}"/>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58</a:t>
            </a:fld>
            <a:endParaRPr lang="en-US" altLang="en-US" dirty="0"/>
          </a:p>
        </p:txBody>
      </p:sp>
    </p:spTree>
    <p:extLst>
      <p:ext uri="{BB962C8B-B14F-4D97-AF65-F5344CB8AC3E}">
        <p14:creationId xmlns:p14="http://schemas.microsoft.com/office/powerpoint/2010/main" val="360772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Tests d’intégration</a:t>
            </a:r>
          </a:p>
        </p:txBody>
      </p:sp>
      <p:sp>
        <p:nvSpPr>
          <p:cNvPr id="3" name="Espace réservé du contenu 2"/>
          <p:cNvSpPr>
            <a:spLocks noGrp="1"/>
          </p:cNvSpPr>
          <p:nvPr>
            <p:ph idx="1"/>
            <p:custDataLst>
              <p:tags r:id="rId2"/>
            </p:custDataLst>
          </p:nvPr>
        </p:nvSpPr>
        <p:spPr/>
        <p:txBody>
          <a:bodyPr/>
          <a:lstStyle/>
          <a:p>
            <a:r>
              <a:rPr lang="fr-CA" dirty="0"/>
              <a:t>Créer la méthode de test:</a:t>
            </a:r>
          </a:p>
        </p:txBody>
      </p:sp>
      <p:sp>
        <p:nvSpPr>
          <p:cNvPr id="4" name="ZoneTexte 3"/>
          <p:cNvSpPr txBox="1"/>
          <p:nvPr>
            <p:custDataLst>
              <p:tags r:id="rId3"/>
            </p:custDataLst>
          </p:nvPr>
        </p:nvSpPr>
        <p:spPr>
          <a:xfrm>
            <a:off x="431540" y="2348880"/>
            <a:ext cx="8835537" cy="3093154"/>
          </a:xfrm>
          <a:prstGeom prst="rect">
            <a:avLst/>
          </a:prstGeom>
          <a:noFill/>
        </p:spPr>
        <p:txBody>
          <a:bodyPr wrap="square" rtlCol="0">
            <a:spAutoFit/>
          </a:bodyPr>
          <a:lstStyle/>
          <a:p>
            <a:r>
              <a:rPr lang="fr-CA" sz="1500" dirty="0"/>
              <a:t> [Theory]</a:t>
            </a:r>
          </a:p>
          <a:p>
            <a:r>
              <a:rPr lang="fr-CA" sz="1500" dirty="0"/>
              <a:t> [</a:t>
            </a:r>
            <a:r>
              <a:rPr lang="fr-CA" sz="1500" dirty="0" err="1"/>
              <a:t>InlineData</a:t>
            </a:r>
            <a:r>
              <a:rPr lang="fr-CA" sz="1500" dirty="0"/>
              <a:t>("Khriss", 0, </a:t>
            </a:r>
            <a:r>
              <a:rPr lang="fr-CA" sz="1500" dirty="0" err="1"/>
              <a:t>int.MaxValue</a:t>
            </a:r>
            <a:r>
              <a:rPr lang="fr-CA" sz="1500" dirty="0"/>
              <a:t>, 0)]</a:t>
            </a:r>
          </a:p>
          <a:p>
            <a:r>
              <a:rPr lang="fr-CA" sz="1500" dirty="0"/>
              <a:t> [</a:t>
            </a:r>
            <a:r>
              <a:rPr lang="fr-CA" sz="1500" dirty="0" err="1"/>
              <a:t>InlineData</a:t>
            </a:r>
            <a:r>
              <a:rPr lang="fr-CA" sz="1500" dirty="0"/>
              <a:t>("</a:t>
            </a:r>
            <a:r>
              <a:rPr lang="fr-CA" sz="1500" dirty="0" err="1"/>
              <a:t>LastName</a:t>
            </a:r>
            <a:r>
              <a:rPr lang="fr-CA" sz="1500" dirty="0"/>
              <a:t>", 0, </a:t>
            </a:r>
            <a:r>
              <a:rPr lang="fr-CA" sz="1500" dirty="0" err="1"/>
              <a:t>int.MaxValue</a:t>
            </a:r>
            <a:r>
              <a:rPr lang="fr-CA" sz="1500" dirty="0"/>
              <a:t>, 20)]</a:t>
            </a:r>
          </a:p>
          <a:p>
            <a:endParaRPr lang="fr-CA" sz="1500" dirty="0"/>
          </a:p>
          <a:p>
            <a:r>
              <a:rPr lang="fr-CA" sz="1500" dirty="0"/>
              <a:t> public </a:t>
            </a:r>
            <a:r>
              <a:rPr lang="fr-CA" sz="1500" dirty="0" err="1"/>
              <a:t>async</a:t>
            </a:r>
            <a:r>
              <a:rPr lang="fr-CA" sz="1500" dirty="0"/>
              <a:t> </a:t>
            </a:r>
            <a:r>
              <a:rPr lang="fr-CA" sz="1500" dirty="0" err="1"/>
              <a:t>Task</a:t>
            </a:r>
            <a:r>
              <a:rPr lang="fr-CA" sz="1500" dirty="0"/>
              <a:t> </a:t>
            </a:r>
            <a:r>
              <a:rPr lang="fr-CA" sz="1500" dirty="0" err="1"/>
              <a:t>RequestRechercheSpecification</a:t>
            </a:r>
            <a:r>
              <a:rPr lang="fr-CA" sz="1500" dirty="0"/>
              <a:t>(string recherche, </a:t>
            </a:r>
            <a:r>
              <a:rPr lang="fr-CA" sz="1500" dirty="0" err="1"/>
              <a:t>int</a:t>
            </a:r>
            <a:r>
              <a:rPr lang="fr-CA" sz="1500" dirty="0"/>
              <a:t> item, </a:t>
            </a:r>
            <a:r>
              <a:rPr lang="fr-CA" sz="1500" dirty="0" err="1"/>
              <a:t>int</a:t>
            </a:r>
            <a:r>
              <a:rPr lang="fr-CA" sz="1500" dirty="0"/>
              <a:t> </a:t>
            </a:r>
            <a:r>
              <a:rPr lang="fr-CA" sz="1500" dirty="0" err="1"/>
              <a:t>nbItem</a:t>
            </a:r>
            <a:r>
              <a:rPr lang="fr-CA" sz="1500" dirty="0"/>
              <a:t>, </a:t>
            </a:r>
            <a:r>
              <a:rPr lang="fr-CA" sz="1500" dirty="0" err="1"/>
              <a:t>int</a:t>
            </a:r>
            <a:r>
              <a:rPr lang="fr-CA" sz="1500" dirty="0"/>
              <a:t> count)</a:t>
            </a:r>
          </a:p>
          <a:p>
            <a:r>
              <a:rPr lang="fr-CA" sz="1500" dirty="0"/>
              <a:t> {</a:t>
            </a:r>
          </a:p>
          <a:p>
            <a:endParaRPr lang="fr-CA" sz="1500" dirty="0"/>
          </a:p>
          <a:p>
            <a:r>
              <a:rPr lang="fr-CA" sz="1500" dirty="0"/>
              <a:t>    </a:t>
            </a:r>
            <a:r>
              <a:rPr lang="fr-CA" sz="1500" dirty="0" err="1"/>
              <a:t>UserRequestSearchSpecification</a:t>
            </a:r>
            <a:r>
              <a:rPr lang="fr-CA" sz="1500" dirty="0"/>
              <a:t> </a:t>
            </a:r>
            <a:r>
              <a:rPr lang="fr-CA" sz="1500" dirty="0" err="1"/>
              <a:t>spec</a:t>
            </a:r>
            <a:r>
              <a:rPr lang="fr-CA" sz="1500" dirty="0"/>
              <a:t> = new </a:t>
            </a:r>
            <a:r>
              <a:rPr lang="fr-CA" sz="1500" dirty="0" err="1"/>
              <a:t>UserRequestSearchSpecification</a:t>
            </a:r>
            <a:r>
              <a:rPr lang="fr-CA" sz="1500" dirty="0"/>
              <a:t>(</a:t>
            </a:r>
            <a:r>
              <a:rPr lang="fr-CA" sz="1500" dirty="0" err="1"/>
              <a:t>null</a:t>
            </a:r>
            <a:r>
              <a:rPr lang="fr-CA" sz="1500" dirty="0"/>
              <a:t>, recherche, item, </a:t>
            </a:r>
            <a:r>
              <a:rPr lang="fr-CA" sz="1500" dirty="0" err="1"/>
              <a:t>nbItem</a:t>
            </a:r>
            <a:r>
              <a:rPr lang="fr-CA" sz="1500" dirty="0"/>
              <a:t>);</a:t>
            </a:r>
          </a:p>
          <a:p>
            <a:r>
              <a:rPr lang="fr-CA" sz="1500" dirty="0"/>
              <a:t>    var </a:t>
            </a:r>
            <a:r>
              <a:rPr lang="fr-CA" sz="1500" dirty="0" err="1"/>
              <a:t>requests</a:t>
            </a:r>
            <a:r>
              <a:rPr lang="fr-CA" sz="1500" dirty="0"/>
              <a:t> = </a:t>
            </a:r>
            <a:r>
              <a:rPr lang="fr-CA" sz="1500" dirty="0" err="1"/>
              <a:t>await</a:t>
            </a:r>
            <a:r>
              <a:rPr lang="fr-CA" sz="1500" dirty="0"/>
              <a:t> _</a:t>
            </a:r>
            <a:r>
              <a:rPr lang="fr-CA" sz="1500" dirty="0" err="1"/>
              <a:t>RequestRepository.ListAsync</a:t>
            </a:r>
            <a:r>
              <a:rPr lang="fr-CA" sz="1500" dirty="0"/>
              <a:t>(</a:t>
            </a:r>
            <a:r>
              <a:rPr lang="fr-CA" sz="1500" dirty="0" err="1"/>
              <a:t>spec</a:t>
            </a:r>
            <a:r>
              <a:rPr lang="fr-CA" sz="1500" dirty="0"/>
              <a:t>);</a:t>
            </a:r>
          </a:p>
          <a:p>
            <a:r>
              <a:rPr lang="fr-CA" sz="1500" dirty="0"/>
              <a:t>            </a:t>
            </a:r>
          </a:p>
          <a:p>
            <a:r>
              <a:rPr lang="fr-CA" sz="1500" dirty="0"/>
              <a:t>    //Validation du paging: le bon nombre d'items retournés commençant et finissant au bon endroit</a:t>
            </a:r>
          </a:p>
          <a:p>
            <a:r>
              <a:rPr lang="fr-CA" sz="1500" dirty="0"/>
              <a:t>    </a:t>
            </a:r>
            <a:r>
              <a:rPr lang="fr-CA" sz="1500" dirty="0" err="1"/>
              <a:t>Assert.Equal</a:t>
            </a:r>
            <a:r>
              <a:rPr lang="fr-CA" sz="1500" dirty="0"/>
              <a:t>(count, </a:t>
            </a:r>
            <a:r>
              <a:rPr lang="fr-CA" sz="1500" dirty="0" err="1"/>
              <a:t>requests.Count</a:t>
            </a:r>
            <a:r>
              <a:rPr lang="fr-CA" sz="1500" dirty="0"/>
              <a:t>);</a:t>
            </a:r>
          </a:p>
          <a:p>
            <a:r>
              <a:rPr lang="fr-CA" sz="1500" dirty="0"/>
              <a:t>  }</a:t>
            </a:r>
          </a:p>
        </p:txBody>
      </p:sp>
      <p:sp>
        <p:nvSpPr>
          <p:cNvPr id="5" name="Espace réservé du numéro de diapositive 4">
            <a:extLst>
              <a:ext uri="{FF2B5EF4-FFF2-40B4-BE49-F238E27FC236}">
                <a16:creationId xmlns:a16="http://schemas.microsoft.com/office/drawing/2014/main" id="{E071D0C5-3706-1447-F0A5-675BB74741DB}"/>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59</a:t>
            </a:fld>
            <a:endParaRPr lang="en-US" altLang="en-US" dirty="0"/>
          </a:p>
        </p:txBody>
      </p:sp>
    </p:spTree>
    <p:extLst>
      <p:ext uri="{BB962C8B-B14F-4D97-AF65-F5344CB8AC3E}">
        <p14:creationId xmlns:p14="http://schemas.microsoft.com/office/powerpoint/2010/main" val="11840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err="1"/>
              <a:t>SharedKernel</a:t>
            </a:r>
            <a:endParaRPr lang="en-US" altLang="fr-FR" dirty="0"/>
          </a:p>
        </p:txBody>
      </p:sp>
      <p:sp>
        <p:nvSpPr>
          <p:cNvPr id="4101" name="Rectangle 3"/>
          <p:cNvSpPr>
            <a:spLocks noGrp="1" noChangeArrowheads="1"/>
          </p:cNvSpPr>
          <p:nvPr>
            <p:ph idx="1"/>
            <p:custDataLst>
              <p:tags r:id="rId2"/>
            </p:custDataLst>
          </p:nvPr>
        </p:nvSpPr>
        <p:spPr>
          <a:xfrm>
            <a:off x="228600" y="1403874"/>
            <a:ext cx="8686800" cy="5121470"/>
          </a:xfrm>
        </p:spPr>
        <p:txBody>
          <a:bodyPr>
            <a:noAutofit/>
          </a:bodyPr>
          <a:lstStyle/>
          <a:p>
            <a:r>
              <a:rPr lang="fr-CA" sz="2400" dirty="0"/>
              <a:t>Je vous le donne</a:t>
            </a:r>
          </a:p>
          <a:p>
            <a:pPr lvl="1"/>
            <a:r>
              <a:rPr lang="fr-CA" sz="2000" dirty="0"/>
              <a:t>Voir le dossier « Code de départ Architecture Clean»</a:t>
            </a:r>
          </a:p>
          <a:p>
            <a:r>
              <a:rPr lang="fr-CA" sz="2400" dirty="0"/>
              <a:t>Les éléments notables</a:t>
            </a:r>
          </a:p>
          <a:p>
            <a:pPr lvl="1"/>
            <a:r>
              <a:rPr lang="fr-CA" sz="2000" dirty="0" err="1"/>
              <a:t>BaseEntity</a:t>
            </a:r>
            <a:r>
              <a:rPr lang="fr-CA" sz="2000" dirty="0"/>
              <a:t>: toutes les entités doivent hériter de cette classe</a:t>
            </a:r>
          </a:p>
          <a:p>
            <a:pPr lvl="1"/>
            <a:r>
              <a:rPr lang="fr-CA" sz="2000" dirty="0" err="1"/>
              <a:t>IAggregateRoot</a:t>
            </a:r>
            <a:r>
              <a:rPr lang="fr-CA" sz="2000" dirty="0"/>
              <a:t>: interface utilisée pour marquer les entités racine dans les agrégations</a:t>
            </a:r>
          </a:p>
          <a:p>
            <a:pPr lvl="1"/>
            <a:r>
              <a:rPr lang="fr-CA" sz="2000" dirty="0" err="1"/>
              <a:t>ISpecification</a:t>
            </a:r>
            <a:r>
              <a:rPr lang="fr-CA" sz="2000" dirty="0"/>
              <a:t>: pour définir les filtres à utiliser lors de l’extraction d’entités avec un Repository (recherche)</a:t>
            </a:r>
          </a:p>
          <a:p>
            <a:pPr lvl="1"/>
            <a:r>
              <a:rPr lang="fr-CA" sz="2000" dirty="0" err="1"/>
              <a:t>IAsyncRepository</a:t>
            </a:r>
            <a:r>
              <a:rPr lang="fr-CA" sz="2000" dirty="0"/>
              <a:t>: fournit une abstraction (interface) sur les données afin que votre application puisse fonctionner quel que soit le mode de persistance des données</a:t>
            </a:r>
          </a:p>
          <a:p>
            <a:pPr lvl="1"/>
            <a:r>
              <a:rPr lang="fr-CA" sz="2000" dirty="0" err="1"/>
              <a:t>IRepositoty</a:t>
            </a:r>
            <a:r>
              <a:rPr lang="fr-CA" sz="2000" dirty="0"/>
              <a:t> : même rôle que </a:t>
            </a:r>
            <a:r>
              <a:rPr lang="fr-CA" sz="2000" dirty="0" err="1"/>
              <a:t>IAsyncRepository</a:t>
            </a:r>
            <a:r>
              <a:rPr lang="fr-CA" sz="2000" dirty="0"/>
              <a:t>, mais en mode synchrone</a:t>
            </a:r>
          </a:p>
          <a:p>
            <a:endParaRPr lang="fr-CA" sz="24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a:t>
            </a:fld>
            <a:endParaRPr lang="en-US" altLang="en-US"/>
          </a:p>
        </p:txBody>
      </p:sp>
    </p:spTree>
    <p:extLst>
      <p:ext uri="{BB962C8B-B14F-4D97-AF65-F5344CB8AC3E}">
        <p14:creationId xmlns:p14="http://schemas.microsoft.com/office/powerpoint/2010/main" val="22992765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dirty="0"/>
              <a:t>Rappel: Architecture de référence</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60</a:t>
            </a:fld>
            <a:endParaRPr lang="en-US" altLang="en-US"/>
          </a:p>
        </p:txBody>
      </p:sp>
      <p:pic>
        <p:nvPicPr>
          <p:cNvPr id="4" name="Image 3">
            <a:extLst>
              <a:ext uri="{FF2B5EF4-FFF2-40B4-BE49-F238E27FC236}">
                <a16:creationId xmlns:a16="http://schemas.microsoft.com/office/drawing/2014/main" id="{7C74A8FE-6E3C-CA46-160A-193B66030E7B}"/>
              </a:ext>
            </a:extLst>
          </p:cNvPr>
          <p:cNvPicPr>
            <a:picLocks noChangeAspect="1"/>
          </p:cNvPicPr>
          <p:nvPr>
            <p:custDataLst>
              <p:tags r:id="rId3"/>
            </p:custDataLst>
          </p:nvPr>
        </p:nvPicPr>
        <p:blipFill>
          <a:blip r:embed="rId13"/>
          <a:stretch>
            <a:fillRect/>
          </a:stretch>
        </p:blipFill>
        <p:spPr>
          <a:xfrm>
            <a:off x="791580" y="2132856"/>
            <a:ext cx="7639416" cy="3797805"/>
          </a:xfrm>
          <a:prstGeom prst="rect">
            <a:avLst/>
          </a:prstGeom>
        </p:spPr>
      </p:pic>
      <p:pic>
        <p:nvPicPr>
          <p:cNvPr id="5" name="Image 4">
            <a:extLst>
              <a:ext uri="{FF2B5EF4-FFF2-40B4-BE49-F238E27FC236}">
                <a16:creationId xmlns:a16="http://schemas.microsoft.com/office/drawing/2014/main" id="{AB882936-606D-92CF-4B1F-AA4A53FB0E84}"/>
              </a:ext>
            </a:extLst>
          </p:cNvPr>
          <p:cNvPicPr>
            <a:picLocks noChangeAspect="1"/>
          </p:cNvPicPr>
          <p:nvPr>
            <p:custDataLst>
              <p:tags r:id="rId4"/>
            </p:custDataLst>
          </p:nvPr>
        </p:nvPicPr>
        <p:blipFill>
          <a:blip r:embed="rId14"/>
          <a:stretch>
            <a:fillRect/>
          </a:stretch>
        </p:blipFill>
        <p:spPr>
          <a:xfrm>
            <a:off x="5471730" y="5592435"/>
            <a:ext cx="866775" cy="571500"/>
          </a:xfrm>
          <a:prstGeom prst="rect">
            <a:avLst/>
          </a:prstGeom>
        </p:spPr>
      </p:pic>
      <p:sp>
        <p:nvSpPr>
          <p:cNvPr id="6" name="ZoneTexte 5">
            <a:extLst>
              <a:ext uri="{FF2B5EF4-FFF2-40B4-BE49-F238E27FC236}">
                <a16:creationId xmlns:a16="http://schemas.microsoft.com/office/drawing/2014/main" id="{EF56B21D-3B91-A8BC-ACB9-53CE9843E7DD}"/>
              </a:ext>
            </a:extLst>
          </p:cNvPr>
          <p:cNvSpPr txBox="1"/>
          <p:nvPr>
            <p:custDataLst>
              <p:tags r:id="rId5"/>
            </p:custDataLst>
          </p:nvPr>
        </p:nvSpPr>
        <p:spPr>
          <a:xfrm>
            <a:off x="6251348" y="5862999"/>
            <a:ext cx="2345579" cy="307777"/>
          </a:xfrm>
          <a:prstGeom prst="rect">
            <a:avLst/>
          </a:prstGeom>
          <a:noFill/>
        </p:spPr>
        <p:txBody>
          <a:bodyPr wrap="none" rtlCol="0">
            <a:spAutoFit/>
          </a:bodyPr>
          <a:lstStyle/>
          <a:p>
            <a:r>
              <a:rPr lang="fr-CA" sz="1400" dirty="0"/>
              <a:t>Dépendance à la compilation </a:t>
            </a:r>
          </a:p>
        </p:txBody>
      </p:sp>
      <p:sp>
        <p:nvSpPr>
          <p:cNvPr id="7" name="ZoneTexte 6">
            <a:extLst>
              <a:ext uri="{FF2B5EF4-FFF2-40B4-BE49-F238E27FC236}">
                <a16:creationId xmlns:a16="http://schemas.microsoft.com/office/drawing/2014/main" id="{132B7EA0-33B7-D4B1-22FC-F20ED7928C7F}"/>
              </a:ext>
            </a:extLst>
          </p:cNvPr>
          <p:cNvSpPr txBox="1"/>
          <p:nvPr>
            <p:custDataLst>
              <p:tags r:id="rId6"/>
            </p:custDataLst>
          </p:nvPr>
        </p:nvSpPr>
        <p:spPr>
          <a:xfrm>
            <a:off x="6251348" y="5654510"/>
            <a:ext cx="2097754" cy="307777"/>
          </a:xfrm>
          <a:prstGeom prst="rect">
            <a:avLst/>
          </a:prstGeom>
          <a:noFill/>
        </p:spPr>
        <p:txBody>
          <a:bodyPr wrap="none" rtlCol="0">
            <a:spAutoFit/>
          </a:bodyPr>
          <a:lstStyle/>
          <a:p>
            <a:r>
              <a:rPr lang="fr-CA" sz="1400" dirty="0"/>
              <a:t>Dépendance à l’exécution </a:t>
            </a:r>
          </a:p>
        </p:txBody>
      </p:sp>
      <p:sp>
        <p:nvSpPr>
          <p:cNvPr id="8" name="ZoneTexte 7">
            <a:extLst>
              <a:ext uri="{FF2B5EF4-FFF2-40B4-BE49-F238E27FC236}">
                <a16:creationId xmlns:a16="http://schemas.microsoft.com/office/drawing/2014/main" id="{55891A4D-27CD-CE66-31D4-2B002ACDD77C}"/>
              </a:ext>
            </a:extLst>
          </p:cNvPr>
          <p:cNvSpPr txBox="1"/>
          <p:nvPr>
            <p:custDataLst>
              <p:tags r:id="rId7"/>
            </p:custDataLst>
          </p:nvPr>
        </p:nvSpPr>
        <p:spPr>
          <a:xfrm>
            <a:off x="449789" y="1655045"/>
            <a:ext cx="3114099" cy="307777"/>
          </a:xfrm>
          <a:prstGeom prst="rect">
            <a:avLst/>
          </a:prstGeom>
          <a:solidFill>
            <a:schemeClr val="bg2">
              <a:lumMod val="50000"/>
            </a:schemeClr>
          </a:solidFill>
          <a:ln>
            <a:solidFill>
              <a:schemeClr val="bg2">
                <a:lumMod val="50000"/>
              </a:schemeClr>
            </a:solidFill>
            <a:prstDash val="dash"/>
          </a:ln>
        </p:spPr>
        <p:txBody>
          <a:bodyPr wrap="square" rtlCol="0">
            <a:spAutoFit/>
          </a:bodyPr>
          <a:lstStyle/>
          <a:p>
            <a:r>
              <a:rPr lang="fr-CA" sz="1400" dirty="0"/>
              <a:t>Front End (</a:t>
            </a:r>
            <a:r>
              <a:rPr lang="fr-CA" sz="1400" dirty="0" err="1"/>
              <a:t>Angular</a:t>
            </a:r>
            <a:r>
              <a:rPr lang="fr-CA" sz="1400" dirty="0"/>
              <a:t>, </a:t>
            </a:r>
            <a:r>
              <a:rPr lang="fr-CA" sz="1400" dirty="0" err="1"/>
              <a:t>React</a:t>
            </a:r>
            <a:r>
              <a:rPr lang="fr-CA" sz="1400" dirty="0"/>
              <a:t> ou Vue)</a:t>
            </a:r>
          </a:p>
        </p:txBody>
      </p:sp>
      <p:grpSp>
        <p:nvGrpSpPr>
          <p:cNvPr id="9" name="Groupe 8">
            <a:extLst>
              <a:ext uri="{FF2B5EF4-FFF2-40B4-BE49-F238E27FC236}">
                <a16:creationId xmlns:a16="http://schemas.microsoft.com/office/drawing/2014/main" id="{3CE580C2-2F6E-CF11-375F-7ADDD3BDA3D0}"/>
              </a:ext>
            </a:extLst>
          </p:cNvPr>
          <p:cNvGrpSpPr/>
          <p:nvPr>
            <p:custDataLst>
              <p:tags r:id="rId8"/>
            </p:custDataLst>
          </p:nvPr>
        </p:nvGrpSpPr>
        <p:grpSpPr>
          <a:xfrm>
            <a:off x="1004642" y="2132856"/>
            <a:ext cx="2885231" cy="1538690"/>
            <a:chOff x="772357" y="1982920"/>
            <a:chExt cx="2971060" cy="1538690"/>
          </a:xfrm>
        </p:grpSpPr>
        <p:sp>
          <p:nvSpPr>
            <p:cNvPr id="10" name="ZoneTexte 9">
              <a:extLst>
                <a:ext uri="{FF2B5EF4-FFF2-40B4-BE49-F238E27FC236}">
                  <a16:creationId xmlns:a16="http://schemas.microsoft.com/office/drawing/2014/main" id="{339ECAAB-F326-1EDC-F397-6CA21FA85543}"/>
                </a:ext>
              </a:extLst>
            </p:cNvPr>
            <p:cNvSpPr txBox="1"/>
            <p:nvPr/>
          </p:nvSpPr>
          <p:spPr>
            <a:xfrm>
              <a:off x="772357" y="2379216"/>
              <a:ext cx="2849732" cy="656947"/>
            </a:xfrm>
            <a:prstGeom prst="rect">
              <a:avLst/>
            </a:prstGeom>
            <a:solidFill>
              <a:schemeClr val="bg1"/>
            </a:solidFill>
          </p:spPr>
          <p:txBody>
            <a:bodyPr wrap="square" rtlCol="0">
              <a:spAutoFit/>
            </a:bodyPr>
            <a:lstStyle/>
            <a:p>
              <a:endParaRPr lang="fr-CA" dirty="0"/>
            </a:p>
          </p:txBody>
        </p:sp>
        <p:sp>
          <p:nvSpPr>
            <p:cNvPr id="11" name="ZoneTexte 10">
              <a:extLst>
                <a:ext uri="{FF2B5EF4-FFF2-40B4-BE49-F238E27FC236}">
                  <a16:creationId xmlns:a16="http://schemas.microsoft.com/office/drawing/2014/main" id="{669367E8-61FF-D2CA-5650-A3C36C7259B1}"/>
                </a:ext>
              </a:extLst>
            </p:cNvPr>
            <p:cNvSpPr txBox="1"/>
            <p:nvPr/>
          </p:nvSpPr>
          <p:spPr>
            <a:xfrm>
              <a:off x="772357" y="2864663"/>
              <a:ext cx="1908699" cy="656947"/>
            </a:xfrm>
            <a:prstGeom prst="rect">
              <a:avLst/>
            </a:prstGeom>
            <a:solidFill>
              <a:schemeClr val="bg1"/>
            </a:solidFill>
          </p:spPr>
          <p:txBody>
            <a:bodyPr wrap="square" rtlCol="0">
              <a:spAutoFit/>
            </a:bodyPr>
            <a:lstStyle/>
            <a:p>
              <a:endParaRPr lang="fr-CA" dirty="0"/>
            </a:p>
          </p:txBody>
        </p:sp>
        <p:sp>
          <p:nvSpPr>
            <p:cNvPr id="12" name="Rectangle : coins arrondis 11">
              <a:extLst>
                <a:ext uri="{FF2B5EF4-FFF2-40B4-BE49-F238E27FC236}">
                  <a16:creationId xmlns:a16="http://schemas.microsoft.com/office/drawing/2014/main" id="{75AC9AD1-78C4-DB4A-649D-3B9DEE0EB007}"/>
                </a:ext>
              </a:extLst>
            </p:cNvPr>
            <p:cNvSpPr/>
            <p:nvPr/>
          </p:nvSpPr>
          <p:spPr>
            <a:xfrm>
              <a:off x="926635" y="2680432"/>
              <a:ext cx="1146485" cy="35228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err="1"/>
                <a:t>Controllers</a:t>
              </a:r>
              <a:endParaRPr lang="fr-CA" sz="1400" dirty="0"/>
            </a:p>
          </p:txBody>
        </p:sp>
        <p:sp>
          <p:nvSpPr>
            <p:cNvPr id="13" name="ZoneTexte 12">
              <a:extLst>
                <a:ext uri="{FF2B5EF4-FFF2-40B4-BE49-F238E27FC236}">
                  <a16:creationId xmlns:a16="http://schemas.microsoft.com/office/drawing/2014/main" id="{FD0A5BD4-9E31-F555-4BDC-004C6C3FDCE8}"/>
                </a:ext>
              </a:extLst>
            </p:cNvPr>
            <p:cNvSpPr txBox="1"/>
            <p:nvPr/>
          </p:nvSpPr>
          <p:spPr>
            <a:xfrm>
              <a:off x="893685" y="1990556"/>
              <a:ext cx="2849732" cy="246221"/>
            </a:xfrm>
            <a:prstGeom prst="rect">
              <a:avLst/>
            </a:prstGeom>
            <a:solidFill>
              <a:schemeClr val="bg1"/>
            </a:solidFill>
          </p:spPr>
          <p:txBody>
            <a:bodyPr wrap="square" rtlCol="0">
              <a:spAutoFit/>
            </a:bodyPr>
            <a:lstStyle/>
            <a:p>
              <a:endParaRPr lang="fr-CA" sz="1000" dirty="0"/>
            </a:p>
          </p:txBody>
        </p:sp>
        <p:sp>
          <p:nvSpPr>
            <p:cNvPr id="14" name="ZoneTexte 13">
              <a:extLst>
                <a:ext uri="{FF2B5EF4-FFF2-40B4-BE49-F238E27FC236}">
                  <a16:creationId xmlns:a16="http://schemas.microsoft.com/office/drawing/2014/main" id="{C3D3AF14-26BC-EB6F-9B08-82A9E4153000}"/>
                </a:ext>
              </a:extLst>
            </p:cNvPr>
            <p:cNvSpPr txBox="1"/>
            <p:nvPr/>
          </p:nvSpPr>
          <p:spPr>
            <a:xfrm>
              <a:off x="1257669" y="1982920"/>
              <a:ext cx="2121763" cy="307777"/>
            </a:xfrm>
            <a:prstGeom prst="rect">
              <a:avLst/>
            </a:prstGeom>
            <a:noFill/>
          </p:spPr>
          <p:txBody>
            <a:bodyPr wrap="square" rtlCol="0">
              <a:spAutoFit/>
            </a:bodyPr>
            <a:lstStyle/>
            <a:p>
              <a:r>
                <a:rPr lang="fr-CA" sz="1400" dirty="0" err="1">
                  <a:solidFill>
                    <a:srgbClr val="3399FF"/>
                  </a:solidFill>
                </a:rPr>
                <a:t>ASP.Net</a:t>
              </a:r>
              <a:r>
                <a:rPr lang="fr-CA" sz="1400" dirty="0">
                  <a:solidFill>
                    <a:srgbClr val="3399FF"/>
                  </a:solidFill>
                </a:rPr>
                <a:t> Web App (API)</a:t>
              </a:r>
            </a:p>
          </p:txBody>
        </p:sp>
      </p:grpSp>
      <p:cxnSp>
        <p:nvCxnSpPr>
          <p:cNvPr id="15" name="Connecteur droit avec flèche 14">
            <a:extLst>
              <a:ext uri="{FF2B5EF4-FFF2-40B4-BE49-F238E27FC236}">
                <a16:creationId xmlns:a16="http://schemas.microsoft.com/office/drawing/2014/main" id="{3721E378-C2C0-5F5A-BCF5-63319B9C7A64}"/>
              </a:ext>
            </a:extLst>
          </p:cNvPr>
          <p:cNvCxnSpPr>
            <a:cxnSpLocks/>
          </p:cNvCxnSpPr>
          <p:nvPr>
            <p:custDataLst>
              <p:tags r:id="rId9"/>
            </p:custDataLst>
          </p:nvPr>
        </p:nvCxnSpPr>
        <p:spPr>
          <a:xfrm flipH="1">
            <a:off x="1439652" y="1988840"/>
            <a:ext cx="1" cy="4721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 coins arrondis 15">
            <a:extLst>
              <a:ext uri="{FF2B5EF4-FFF2-40B4-BE49-F238E27FC236}">
                <a16:creationId xmlns:a16="http://schemas.microsoft.com/office/drawing/2014/main" id="{9810FDE0-8EF0-4AEB-EAB4-082CA17D0DBB}"/>
              </a:ext>
            </a:extLst>
          </p:cNvPr>
          <p:cNvSpPr/>
          <p:nvPr>
            <p:custDataLst>
              <p:tags r:id="rId10"/>
            </p:custDataLst>
          </p:nvPr>
        </p:nvSpPr>
        <p:spPr>
          <a:xfrm>
            <a:off x="2489771" y="2836929"/>
            <a:ext cx="1113365" cy="35228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err="1"/>
              <a:t>DTOs</a:t>
            </a:r>
            <a:endParaRPr lang="fr-CA" sz="1400" dirty="0"/>
          </a:p>
        </p:txBody>
      </p:sp>
      <p:sp>
        <p:nvSpPr>
          <p:cNvPr id="2" name="Espace réservé du numéro de diapositive 4">
            <a:extLst>
              <a:ext uri="{FF2B5EF4-FFF2-40B4-BE49-F238E27FC236}">
                <a16:creationId xmlns:a16="http://schemas.microsoft.com/office/drawing/2014/main" id="{FEDF78D3-B715-2B37-28FA-42F5F07C6353}"/>
              </a:ext>
            </a:extLst>
          </p:cNvPr>
          <p:cNvSpPr txBox="1">
            <a:spLocks/>
          </p:cNvSpPr>
          <p:nvPr>
            <p:custDataLst>
              <p:tags r:id="rId11"/>
            </p:custDataLst>
          </p:nvPr>
        </p:nvSpPr>
        <p:spPr>
          <a:xfrm>
            <a:off x="6768244" y="6345324"/>
            <a:ext cx="21336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charset="0"/>
                <a:ea typeface="+mn-ea"/>
                <a:cs typeface="+mn-cs"/>
              </a:defRPr>
            </a:lvl1pPr>
            <a:lvl2pPr marL="742950" indent="-285750" algn="l" rtl="0" eaLnBrk="0" fontAlgn="base" hangingPunct="0">
              <a:spcBef>
                <a:spcPct val="0"/>
              </a:spcBef>
              <a:spcAft>
                <a:spcPct val="0"/>
              </a:spcAft>
              <a:defRPr kern="1200">
                <a:solidFill>
                  <a:schemeClr val="tx1"/>
                </a:solidFill>
                <a:latin typeface="Arial" charset="0"/>
                <a:ea typeface="+mn-ea"/>
                <a:cs typeface="+mn-cs"/>
              </a:defRPr>
            </a:lvl2pPr>
            <a:lvl3pPr marL="1143000" indent="-228600" algn="l" rtl="0" eaLnBrk="0" fontAlgn="base" hangingPunct="0">
              <a:spcBef>
                <a:spcPct val="0"/>
              </a:spcBef>
              <a:spcAft>
                <a:spcPct val="0"/>
              </a:spcAft>
              <a:defRPr kern="1200">
                <a:solidFill>
                  <a:schemeClr val="tx1"/>
                </a:solidFill>
                <a:latin typeface="Arial" charset="0"/>
                <a:ea typeface="+mn-ea"/>
                <a:cs typeface="+mn-cs"/>
              </a:defRPr>
            </a:lvl3pPr>
            <a:lvl4pPr marL="1600200" indent="-228600" algn="l" rtl="0" eaLnBrk="0" fontAlgn="base" hangingPunct="0">
              <a:spcBef>
                <a:spcPct val="0"/>
              </a:spcBef>
              <a:spcAft>
                <a:spcPct val="0"/>
              </a:spcAft>
              <a:defRPr kern="1200">
                <a:solidFill>
                  <a:schemeClr val="tx1"/>
                </a:solidFill>
                <a:latin typeface="Arial" charset="0"/>
                <a:ea typeface="+mn-ea"/>
                <a:cs typeface="+mn-cs"/>
              </a:defRPr>
            </a:lvl4pPr>
            <a:lvl5pPr marL="2057400" indent="-228600" algn="l" rtl="0" eaLnBrk="0" fontAlgn="base" hangingPunct="0">
              <a:spcBef>
                <a:spcPct val="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fld id="{D4089AA4-63F6-4395-945C-47F07815AC14}" type="slidenum">
              <a:rPr lang="en-US" altLang="en-US" smtClean="0"/>
              <a:pPr/>
              <a:t>60</a:t>
            </a:fld>
            <a:endParaRPr lang="en-US" altLang="en-US" dirty="0"/>
          </a:p>
        </p:txBody>
      </p:sp>
    </p:spTree>
    <p:extLst>
      <p:ext uri="{BB962C8B-B14F-4D97-AF65-F5344CB8AC3E}">
        <p14:creationId xmlns:p14="http://schemas.microsoft.com/office/powerpoint/2010/main" val="19865328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Rappel : le </a:t>
            </a:r>
            <a:r>
              <a:rPr lang="fr-CA" dirty="0" err="1"/>
              <a:t>Core</a:t>
            </a:r>
            <a:endParaRPr lang="fr-CA" dirty="0"/>
          </a:p>
        </p:txBody>
      </p:sp>
      <p:pic>
        <p:nvPicPr>
          <p:cNvPr id="8" name="Image 7">
            <a:extLst>
              <a:ext uri="{FF2B5EF4-FFF2-40B4-BE49-F238E27FC236}">
                <a16:creationId xmlns:a16="http://schemas.microsoft.com/office/drawing/2014/main" id="{D95F4F2E-0BA8-4B9A-AEA6-09400FF66A7D}"/>
              </a:ext>
            </a:extLst>
          </p:cNvPr>
          <p:cNvPicPr>
            <a:picLocks noChangeAspect="1"/>
          </p:cNvPicPr>
          <p:nvPr>
            <p:custDataLst>
              <p:tags r:id="rId2"/>
            </p:custDataLst>
          </p:nvPr>
        </p:nvPicPr>
        <p:blipFill>
          <a:blip r:embed="rId5"/>
          <a:stretch>
            <a:fillRect/>
          </a:stretch>
        </p:blipFill>
        <p:spPr>
          <a:xfrm>
            <a:off x="359546" y="2706056"/>
            <a:ext cx="8686800" cy="1676705"/>
          </a:xfrm>
          <a:prstGeom prst="rect">
            <a:avLst/>
          </a:prstGeom>
        </p:spPr>
      </p:pic>
      <p:sp>
        <p:nvSpPr>
          <p:cNvPr id="3" name="Espace réservé du numéro de diapositive 4">
            <a:extLst>
              <a:ext uri="{FF2B5EF4-FFF2-40B4-BE49-F238E27FC236}">
                <a16:creationId xmlns:a16="http://schemas.microsoft.com/office/drawing/2014/main" id="{56D6F119-F12E-8058-3E9A-929FB977BC79}"/>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61</a:t>
            </a:fld>
            <a:endParaRPr lang="en-US" altLang="en-US" dirty="0"/>
          </a:p>
        </p:txBody>
      </p:sp>
    </p:spTree>
    <p:extLst>
      <p:ext uri="{BB962C8B-B14F-4D97-AF65-F5344CB8AC3E}">
        <p14:creationId xmlns:p14="http://schemas.microsoft.com/office/powerpoint/2010/main" val="3856463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38727" y="1399678"/>
            <a:ext cx="7716981" cy="5195086"/>
          </a:xfrm>
        </p:spPr>
        <p:txBody>
          <a:bodyPr>
            <a:normAutofit fontScale="47500" lnSpcReduction="20000"/>
          </a:bodyPr>
          <a:lstStyle/>
          <a:p>
            <a:pPr>
              <a:lnSpc>
                <a:spcPct val="120000"/>
              </a:lnSpc>
            </a:pPr>
            <a:r>
              <a:rPr lang="fr-CA" sz="5100" dirty="0"/>
              <a:t>La plupart des applications Web modernes exposent des API que les clients peuvent utiliser pour interagir avec l’application</a:t>
            </a:r>
          </a:p>
          <a:p>
            <a:pPr>
              <a:lnSpc>
                <a:spcPct val="120000"/>
              </a:lnSpc>
            </a:pPr>
            <a:r>
              <a:rPr lang="fr-CA" sz="5100" dirty="0"/>
              <a:t>Une API Web bien conçue doit viser à prendre en charge :</a:t>
            </a:r>
          </a:p>
          <a:p>
            <a:pPr lvl="1">
              <a:lnSpc>
                <a:spcPct val="120000"/>
              </a:lnSpc>
            </a:pPr>
            <a:r>
              <a:rPr lang="fr-CA" sz="4200" dirty="0"/>
              <a:t>L’indépendance de la plateforme</a:t>
            </a:r>
          </a:p>
          <a:p>
            <a:pPr lvl="2">
              <a:lnSpc>
                <a:spcPct val="120000"/>
              </a:lnSpc>
            </a:pPr>
            <a:r>
              <a:rPr lang="fr-CA" sz="3800" dirty="0"/>
              <a:t>Tout client doit pouvoir appeler l’API, quelle que soit la manière dont l’API est implémentée en interne</a:t>
            </a:r>
          </a:p>
          <a:p>
            <a:pPr lvl="2">
              <a:lnSpc>
                <a:spcPct val="120000"/>
              </a:lnSpc>
            </a:pPr>
            <a:r>
              <a:rPr lang="fr-CA" sz="3800" dirty="0"/>
              <a:t>Cela nécessite d’utiliser des protocoles standards, et d’avoir un mécanisme par lequel le client et le service peuvent se mettre d’accord sur le format des données à échanger</a:t>
            </a:r>
          </a:p>
          <a:p>
            <a:pPr lvl="1">
              <a:lnSpc>
                <a:spcPct val="120000"/>
              </a:lnSpc>
            </a:pPr>
            <a:r>
              <a:rPr lang="fr-CA" sz="4200" dirty="0"/>
              <a:t>L’évolution des services</a:t>
            </a:r>
          </a:p>
          <a:p>
            <a:pPr lvl="2">
              <a:lnSpc>
                <a:spcPct val="120000"/>
              </a:lnSpc>
            </a:pPr>
            <a:r>
              <a:rPr lang="fr-CA" sz="3800" dirty="0"/>
              <a:t>L’API Web doit pouvoir évoluer et ajouter des fonctionnalités indépendamment des applications clientes</a:t>
            </a:r>
          </a:p>
          <a:p>
            <a:pPr lvl="2">
              <a:lnSpc>
                <a:spcPct val="120000"/>
              </a:lnSpc>
            </a:pPr>
            <a:r>
              <a:rPr lang="fr-CA" sz="3800" dirty="0"/>
              <a:t>À mesure que l’API évolue, les applications clientes existantes doivent continuer à fonctionner sans modification</a:t>
            </a:r>
          </a:p>
          <a:p>
            <a:endParaRPr lang="fr-CA" dirty="0"/>
          </a:p>
          <a:p>
            <a:endParaRPr lang="fr-CA" dirty="0"/>
          </a:p>
          <a:p>
            <a:endParaRPr lang="fr-CA" dirty="0"/>
          </a:p>
        </p:txBody>
      </p:sp>
      <p:sp>
        <p:nvSpPr>
          <p:cNvPr id="5" name="Titre 4">
            <a:extLst>
              <a:ext uri="{FF2B5EF4-FFF2-40B4-BE49-F238E27FC236}">
                <a16:creationId xmlns:a16="http://schemas.microsoft.com/office/drawing/2014/main" id="{3BA90354-20D5-74A9-B9AD-21261926F603}"/>
              </a:ext>
            </a:extLst>
          </p:cNvPr>
          <p:cNvSpPr>
            <a:spLocks noGrp="1"/>
          </p:cNvSpPr>
          <p:nvPr>
            <p:ph type="title"/>
            <p:custDataLst>
              <p:tags r:id="rId2"/>
            </p:custDataLst>
          </p:nvPr>
        </p:nvSpPr>
        <p:spPr/>
        <p:txBody>
          <a:bodyPr/>
          <a:lstStyle/>
          <a:p>
            <a:r>
              <a:rPr lang="fr-CA" dirty="0"/>
              <a:t>Conception des Web API</a:t>
            </a:r>
          </a:p>
        </p:txBody>
      </p:sp>
      <p:sp>
        <p:nvSpPr>
          <p:cNvPr id="2" name="Espace réservé du numéro de diapositive 4">
            <a:extLst>
              <a:ext uri="{FF2B5EF4-FFF2-40B4-BE49-F238E27FC236}">
                <a16:creationId xmlns:a16="http://schemas.microsoft.com/office/drawing/2014/main" id="{8C650454-48C0-D4C4-144A-5D867F5A7F82}"/>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62</a:t>
            </a:fld>
            <a:endParaRPr lang="en-US" altLang="en-US" dirty="0"/>
          </a:p>
        </p:txBody>
      </p:sp>
    </p:spTree>
    <p:extLst>
      <p:ext uri="{BB962C8B-B14F-4D97-AF65-F5344CB8AC3E}">
        <p14:creationId xmlns:p14="http://schemas.microsoft.com/office/powerpoint/2010/main" val="2709321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84908" y="1464333"/>
            <a:ext cx="8151091" cy="4917994"/>
          </a:xfrm>
        </p:spPr>
        <p:txBody>
          <a:bodyPr>
            <a:normAutofit fontScale="70000" lnSpcReduction="20000"/>
          </a:bodyPr>
          <a:lstStyle/>
          <a:p>
            <a:pPr>
              <a:lnSpc>
                <a:spcPct val="120000"/>
              </a:lnSpc>
            </a:pPr>
            <a:r>
              <a:rPr lang="fr-CA" dirty="0"/>
              <a:t>REST est un terme inventé en 2000 par Roy Fielding pour décrire un style d’architecture pour la construction de systèmes distribués basés sur l’hypermédia</a:t>
            </a:r>
          </a:p>
          <a:p>
            <a:pPr>
              <a:lnSpc>
                <a:spcPct val="120000"/>
              </a:lnSpc>
            </a:pPr>
            <a:r>
              <a:rPr lang="fr-CA" dirty="0"/>
              <a:t>Il est indépendant de tout protocole sous-jacent et n’est pas nécessairement lié à HTTP</a:t>
            </a:r>
          </a:p>
          <a:p>
            <a:pPr>
              <a:lnSpc>
                <a:spcPct val="120000"/>
              </a:lnSpc>
            </a:pPr>
            <a:r>
              <a:rPr lang="fr-CA" dirty="0"/>
              <a:t>Cependant, la plupart des implémentations d’API RESTful courantes utilisent HTTP comme protocole d’application</a:t>
            </a:r>
          </a:p>
          <a:p>
            <a:pPr>
              <a:lnSpc>
                <a:spcPct val="120000"/>
              </a:lnSpc>
            </a:pPr>
            <a:r>
              <a:rPr lang="fr-CA" dirty="0"/>
              <a:t>REST n’est pas un standard, mais utilise plusieurs normes :</a:t>
            </a:r>
          </a:p>
          <a:p>
            <a:pPr lvl="1">
              <a:lnSpc>
                <a:spcPct val="120000"/>
              </a:lnSpc>
            </a:pPr>
            <a:r>
              <a:rPr lang="fr-CA" sz="2400" dirty="0"/>
              <a:t>HTTP</a:t>
            </a:r>
          </a:p>
          <a:p>
            <a:pPr lvl="1">
              <a:lnSpc>
                <a:spcPct val="120000"/>
              </a:lnSpc>
            </a:pPr>
            <a:r>
              <a:rPr lang="fr-CA" sz="2400" dirty="0"/>
              <a:t>URL</a:t>
            </a:r>
          </a:p>
          <a:p>
            <a:pPr lvl="1">
              <a:lnSpc>
                <a:spcPct val="120000"/>
              </a:lnSpc>
            </a:pPr>
            <a:r>
              <a:rPr lang="fr-CA" sz="2400" dirty="0"/>
              <a:t>XML/HTML/GIF/JPEG/</a:t>
            </a:r>
            <a:r>
              <a:rPr lang="fr-CA" sz="2400" dirty="0" err="1"/>
              <a:t>etc</a:t>
            </a:r>
            <a:r>
              <a:rPr lang="fr-CA" sz="2400" dirty="0"/>
              <a:t> (représentations de ressources)</a:t>
            </a:r>
          </a:p>
          <a:p>
            <a:pPr lvl="1">
              <a:lnSpc>
                <a:spcPct val="120000"/>
              </a:lnSpc>
            </a:pPr>
            <a:r>
              <a:rPr lang="fr-CA" sz="2400" dirty="0" err="1"/>
              <a:t>text</a:t>
            </a:r>
            <a:r>
              <a:rPr lang="fr-CA" sz="2400" dirty="0"/>
              <a:t>/xml, </a:t>
            </a:r>
            <a:r>
              <a:rPr lang="fr-CA" sz="2400" dirty="0" err="1"/>
              <a:t>text</a:t>
            </a:r>
            <a:r>
              <a:rPr lang="fr-CA" sz="2400" dirty="0"/>
              <a:t>/html, image/gif, image/jpeg, </a:t>
            </a:r>
            <a:r>
              <a:rPr lang="fr-CA" sz="2400" dirty="0" err="1"/>
              <a:t>etc</a:t>
            </a:r>
            <a:r>
              <a:rPr lang="fr-CA" sz="2400" dirty="0"/>
              <a:t> (types de ressources, types MIME)</a:t>
            </a:r>
          </a:p>
          <a:p>
            <a:pPr>
              <a:lnSpc>
                <a:spcPct val="120000"/>
              </a:lnSpc>
            </a:pPr>
            <a:endParaRPr lang="fr-CA" sz="2600" dirty="0"/>
          </a:p>
          <a:p>
            <a:endParaRPr lang="fr-CA" dirty="0"/>
          </a:p>
          <a:p>
            <a:endParaRPr lang="fr-CA" dirty="0"/>
          </a:p>
        </p:txBody>
      </p:sp>
      <p:sp>
        <p:nvSpPr>
          <p:cNvPr id="5" name="Titre 4">
            <a:extLst>
              <a:ext uri="{FF2B5EF4-FFF2-40B4-BE49-F238E27FC236}">
                <a16:creationId xmlns:a16="http://schemas.microsoft.com/office/drawing/2014/main" id="{FAC1181A-19FE-75C2-CAFF-AB69EFCB22EB}"/>
              </a:ext>
            </a:extLst>
          </p:cNvPr>
          <p:cNvSpPr>
            <a:spLocks noGrp="1"/>
          </p:cNvSpPr>
          <p:nvPr>
            <p:ph type="title"/>
            <p:custDataLst>
              <p:tags r:id="rId2"/>
            </p:custDataLst>
          </p:nvPr>
        </p:nvSpPr>
        <p:spPr/>
        <p:txBody>
          <a:bodyPr>
            <a:normAutofit fontScale="90000"/>
          </a:bodyPr>
          <a:lstStyle/>
          <a:p>
            <a:r>
              <a:rPr lang="en-CA" dirty="0"/>
              <a:t>Representational State Transfer </a:t>
            </a:r>
            <a:r>
              <a:rPr lang="fr-CA" dirty="0"/>
              <a:t>(REST)</a:t>
            </a:r>
          </a:p>
        </p:txBody>
      </p:sp>
      <p:sp>
        <p:nvSpPr>
          <p:cNvPr id="2" name="Espace réservé du numéro de diapositive 4">
            <a:extLst>
              <a:ext uri="{FF2B5EF4-FFF2-40B4-BE49-F238E27FC236}">
                <a16:creationId xmlns:a16="http://schemas.microsoft.com/office/drawing/2014/main" id="{0F3B0562-F5CB-D8CE-428E-21B63479D49C}"/>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63</a:t>
            </a:fld>
            <a:endParaRPr lang="en-US" altLang="en-US" dirty="0"/>
          </a:p>
        </p:txBody>
      </p:sp>
    </p:spTree>
    <p:extLst>
      <p:ext uri="{BB962C8B-B14F-4D97-AF65-F5344CB8AC3E}">
        <p14:creationId xmlns:p14="http://schemas.microsoft.com/office/powerpoint/2010/main" val="69688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67544" y="1556792"/>
            <a:ext cx="7800109" cy="3874285"/>
          </a:xfrm>
        </p:spPr>
        <p:txBody>
          <a:bodyPr>
            <a:normAutofit/>
          </a:bodyPr>
          <a:lstStyle/>
          <a:p>
            <a:pPr>
              <a:lnSpc>
                <a:spcPct val="120000"/>
              </a:lnSpc>
            </a:pPr>
            <a:r>
              <a:rPr lang="fr-CA" sz="2400" dirty="0"/>
              <a:t>Les API RESTful sont conçues autour de ressources , qui sont tout type d’objet, de données ou de service auquel le client peut accéder</a:t>
            </a:r>
          </a:p>
          <a:p>
            <a:pPr>
              <a:lnSpc>
                <a:spcPct val="120000"/>
              </a:lnSpc>
            </a:pPr>
            <a:r>
              <a:rPr lang="fr-CA" sz="2400" dirty="0"/>
              <a:t>Une ressource a un identifiant , qui est un URI qui identifie de manière unique cette ressource</a:t>
            </a:r>
          </a:p>
          <a:p>
            <a:pPr lvl="1">
              <a:lnSpc>
                <a:spcPct val="120000"/>
              </a:lnSpc>
            </a:pPr>
            <a:r>
              <a:rPr lang="fr-CA" sz="2000" dirty="0"/>
              <a:t>Par exemple, l’URI d’une commande client particulière peut être :</a:t>
            </a:r>
          </a:p>
          <a:p>
            <a:pPr marL="704088" lvl="2" indent="0">
              <a:lnSpc>
                <a:spcPct val="120000"/>
              </a:lnSpc>
              <a:buNone/>
            </a:pPr>
            <a:r>
              <a:rPr lang="fr-CA" sz="2000" b="0" i="0" dirty="0">
                <a:solidFill>
                  <a:srgbClr val="006881"/>
                </a:solidFill>
                <a:effectLst/>
                <a:latin typeface="SFMono-Regular"/>
              </a:rPr>
              <a:t>https://mysite.ca/orders/1</a:t>
            </a:r>
            <a:endParaRPr lang="fr-CA" sz="2000" dirty="0"/>
          </a:p>
          <a:p>
            <a:endParaRPr lang="fr-CA" dirty="0"/>
          </a:p>
        </p:txBody>
      </p:sp>
      <p:sp>
        <p:nvSpPr>
          <p:cNvPr id="7" name="Titre 6">
            <a:extLst>
              <a:ext uri="{FF2B5EF4-FFF2-40B4-BE49-F238E27FC236}">
                <a16:creationId xmlns:a16="http://schemas.microsoft.com/office/drawing/2014/main" id="{5D014327-22F2-147E-226D-2884636BA898}"/>
              </a:ext>
            </a:extLst>
          </p:cNvPr>
          <p:cNvSpPr>
            <a:spLocks noGrp="1"/>
          </p:cNvSpPr>
          <p:nvPr>
            <p:ph type="title"/>
            <p:custDataLst>
              <p:tags r:id="rId2"/>
            </p:custDataLst>
          </p:nvPr>
        </p:nvSpPr>
        <p:spPr/>
        <p:txBody>
          <a:bodyPr>
            <a:normAutofit fontScale="90000"/>
          </a:bodyPr>
          <a:lstStyle/>
          <a:p>
            <a:r>
              <a:rPr lang="fr-CA" dirty="0"/>
              <a:t>Les opérations d’API en termes de méthodes HTTP</a:t>
            </a:r>
          </a:p>
        </p:txBody>
      </p:sp>
      <p:sp>
        <p:nvSpPr>
          <p:cNvPr id="2" name="Espace réservé du numéro de diapositive 4">
            <a:extLst>
              <a:ext uri="{FF2B5EF4-FFF2-40B4-BE49-F238E27FC236}">
                <a16:creationId xmlns:a16="http://schemas.microsoft.com/office/drawing/2014/main" id="{8080D00A-4715-7DE5-3924-E8B7BED5DB44}"/>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64</a:t>
            </a:fld>
            <a:endParaRPr lang="en-US" altLang="en-US" dirty="0"/>
          </a:p>
        </p:txBody>
      </p:sp>
    </p:spTree>
    <p:extLst>
      <p:ext uri="{BB962C8B-B14F-4D97-AF65-F5344CB8AC3E}">
        <p14:creationId xmlns:p14="http://schemas.microsoft.com/office/powerpoint/2010/main" val="18678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67544" y="1700808"/>
            <a:ext cx="7550458" cy="3874285"/>
          </a:xfrm>
        </p:spPr>
        <p:txBody>
          <a:bodyPr>
            <a:normAutofit/>
          </a:bodyPr>
          <a:lstStyle/>
          <a:p>
            <a:pPr>
              <a:lnSpc>
                <a:spcPct val="120000"/>
              </a:lnSpc>
            </a:pPr>
            <a:r>
              <a:rPr lang="fr-CA" sz="2400" dirty="0"/>
              <a:t>Les clients interagissent avec un service en échangeant des représentations de ressources</a:t>
            </a:r>
          </a:p>
          <a:p>
            <a:pPr lvl="1">
              <a:lnSpc>
                <a:spcPct val="120000"/>
              </a:lnSpc>
            </a:pPr>
            <a:r>
              <a:rPr lang="fr-CA" sz="2000" dirty="0"/>
              <a:t>De nombreuses API Web utilisent JSON comme format d’échange</a:t>
            </a:r>
          </a:p>
          <a:p>
            <a:pPr lvl="1">
              <a:lnSpc>
                <a:spcPct val="120000"/>
              </a:lnSpc>
            </a:pPr>
            <a:r>
              <a:rPr lang="fr-CA" sz="2000" dirty="0"/>
              <a:t>Par exemple, une requête GET à l’URI répertorié ci-dessus peut renvoyer ce corps de réponse :</a:t>
            </a:r>
          </a:p>
          <a:p>
            <a:pPr marL="704088" lvl="2" indent="0">
              <a:lnSpc>
                <a:spcPct val="120000"/>
              </a:lnSpc>
              <a:buNone/>
            </a:pPr>
            <a:r>
              <a:rPr lang="fr-CA" sz="2000" b="0" i="0" dirty="0">
                <a:solidFill>
                  <a:srgbClr val="171717"/>
                </a:solidFill>
                <a:effectLst/>
                <a:latin typeface="SFMono-Regular"/>
              </a:rPr>
              <a:t>{</a:t>
            </a:r>
            <a:r>
              <a:rPr lang="fr-CA" sz="2000" b="0" i="0" dirty="0">
                <a:solidFill>
                  <a:srgbClr val="0451A5"/>
                </a:solidFill>
                <a:effectLst/>
                <a:latin typeface="SFMono-Regular"/>
              </a:rPr>
              <a:t>"orderId"</a:t>
            </a:r>
            <a:r>
              <a:rPr lang="fr-CA" sz="2000" b="0" i="0" dirty="0">
                <a:solidFill>
                  <a:srgbClr val="171717"/>
                </a:solidFill>
                <a:effectLst/>
                <a:latin typeface="SFMono-Regular"/>
              </a:rPr>
              <a:t>:1,</a:t>
            </a:r>
            <a:r>
              <a:rPr lang="fr-CA" sz="2000" b="0" i="0" dirty="0">
                <a:solidFill>
                  <a:srgbClr val="0451A5"/>
                </a:solidFill>
                <a:effectLst/>
                <a:latin typeface="SFMono-Regular"/>
              </a:rPr>
              <a:t>"orderValue"</a:t>
            </a:r>
            <a:r>
              <a:rPr lang="fr-CA" sz="2000" b="0" i="0" dirty="0">
                <a:solidFill>
                  <a:srgbClr val="171717"/>
                </a:solidFill>
                <a:effectLst/>
                <a:latin typeface="SFMono-Regular"/>
              </a:rPr>
              <a:t>:99.90,</a:t>
            </a:r>
            <a:r>
              <a:rPr lang="fr-CA" sz="2000" b="0" i="0" dirty="0">
                <a:solidFill>
                  <a:srgbClr val="0451A5"/>
                </a:solidFill>
                <a:effectLst/>
                <a:latin typeface="SFMono-Regular"/>
              </a:rPr>
              <a:t>"productId"</a:t>
            </a:r>
            <a:r>
              <a:rPr lang="fr-CA" sz="2000" b="0" i="0" dirty="0">
                <a:solidFill>
                  <a:srgbClr val="171717"/>
                </a:solidFill>
                <a:effectLst/>
                <a:latin typeface="SFMono-Regular"/>
              </a:rPr>
              <a:t>:1,</a:t>
            </a:r>
            <a:r>
              <a:rPr lang="fr-CA" sz="2000" b="0" i="0" dirty="0">
                <a:solidFill>
                  <a:srgbClr val="0451A5"/>
                </a:solidFill>
                <a:effectLst/>
                <a:latin typeface="SFMono-Regular"/>
              </a:rPr>
              <a:t>"quantity"</a:t>
            </a:r>
            <a:r>
              <a:rPr lang="fr-CA" sz="2000" b="0" i="0" dirty="0">
                <a:solidFill>
                  <a:srgbClr val="171717"/>
                </a:solidFill>
                <a:effectLst/>
                <a:latin typeface="SFMono-Regular"/>
              </a:rPr>
              <a:t>:1}</a:t>
            </a:r>
            <a:endParaRPr lang="fr-CA" sz="2000" dirty="0"/>
          </a:p>
        </p:txBody>
      </p:sp>
      <p:sp>
        <p:nvSpPr>
          <p:cNvPr id="7" name="Titre 6">
            <a:extLst>
              <a:ext uri="{FF2B5EF4-FFF2-40B4-BE49-F238E27FC236}">
                <a16:creationId xmlns:a16="http://schemas.microsoft.com/office/drawing/2014/main" id="{F5A4936E-9B28-4FEE-14F5-6969B178A012}"/>
              </a:ext>
            </a:extLst>
          </p:cNvPr>
          <p:cNvSpPr>
            <a:spLocks noGrp="1"/>
          </p:cNvSpPr>
          <p:nvPr>
            <p:ph type="title"/>
            <p:custDataLst>
              <p:tags r:id="rId2"/>
            </p:custDataLst>
          </p:nvPr>
        </p:nvSpPr>
        <p:spPr/>
        <p:txBody>
          <a:bodyPr>
            <a:normAutofit fontScale="90000"/>
          </a:bodyPr>
          <a:lstStyle/>
          <a:p>
            <a:r>
              <a:rPr lang="fr-CA" dirty="0"/>
              <a:t>Les opérations d’API en termes de méthodes HTTP</a:t>
            </a:r>
          </a:p>
        </p:txBody>
      </p:sp>
      <p:sp>
        <p:nvSpPr>
          <p:cNvPr id="2" name="Espace réservé du numéro de diapositive 4">
            <a:extLst>
              <a:ext uri="{FF2B5EF4-FFF2-40B4-BE49-F238E27FC236}">
                <a16:creationId xmlns:a16="http://schemas.microsoft.com/office/drawing/2014/main" id="{4DE053CA-40A2-1CD1-1198-455768DAD808}"/>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65</a:t>
            </a:fld>
            <a:endParaRPr lang="en-US" altLang="en-US" dirty="0"/>
          </a:p>
        </p:txBody>
      </p:sp>
    </p:spTree>
    <p:extLst>
      <p:ext uri="{BB962C8B-B14F-4D97-AF65-F5344CB8AC3E}">
        <p14:creationId xmlns:p14="http://schemas.microsoft.com/office/powerpoint/2010/main" val="259437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75672" y="1787605"/>
            <a:ext cx="8160327" cy="4816395"/>
          </a:xfrm>
        </p:spPr>
        <p:txBody>
          <a:bodyPr>
            <a:normAutofit fontScale="55000" lnSpcReduction="20000"/>
          </a:bodyPr>
          <a:lstStyle/>
          <a:p>
            <a:pPr>
              <a:lnSpc>
                <a:spcPct val="120000"/>
              </a:lnSpc>
            </a:pPr>
            <a:r>
              <a:rPr lang="fr-CA" sz="3800" dirty="0"/>
              <a:t>Les API RESTful utilisent une interface uniforme, ce qui permet de découpler les implémentations client et service</a:t>
            </a:r>
          </a:p>
          <a:p>
            <a:pPr lvl="1">
              <a:lnSpc>
                <a:spcPct val="120000"/>
              </a:lnSpc>
            </a:pPr>
            <a:r>
              <a:rPr lang="fr-CA" sz="3200" dirty="0"/>
              <a:t>Pour les API REST construites sur HTTP, l’interface uniforme inclut l’utilisation de verbes HTTP standard pour effectuer des opérations sur les ressources</a:t>
            </a:r>
          </a:p>
          <a:p>
            <a:pPr lvl="1">
              <a:lnSpc>
                <a:spcPct val="120000"/>
              </a:lnSpc>
            </a:pPr>
            <a:r>
              <a:rPr lang="fr-CA" sz="3200" dirty="0"/>
              <a:t>Les opérations les plus courantes sont GET, POST, PUT, PATCH et DELETE</a:t>
            </a:r>
          </a:p>
          <a:p>
            <a:pPr>
              <a:lnSpc>
                <a:spcPct val="120000"/>
              </a:lnSpc>
            </a:pPr>
            <a:r>
              <a:rPr lang="fr-CA" sz="3800" dirty="0"/>
              <a:t>Les API RESTful utilisent un modèle de requête sans état</a:t>
            </a:r>
          </a:p>
          <a:p>
            <a:pPr lvl="1">
              <a:lnSpc>
                <a:spcPct val="120000"/>
              </a:lnSpc>
            </a:pPr>
            <a:r>
              <a:rPr lang="fr-CA" sz="3200" dirty="0"/>
              <a:t>Les requêtes HTTP doivent être indépendantes et peuvent se produire dans n’importe quel ordre, il n’est donc pas possible de conserver les informations d’état transitoire entre les requêtes</a:t>
            </a:r>
          </a:p>
          <a:p>
            <a:pPr lvl="1">
              <a:lnSpc>
                <a:spcPct val="120000"/>
              </a:lnSpc>
            </a:pPr>
            <a:r>
              <a:rPr lang="fr-CA" sz="3200" dirty="0"/>
              <a:t>Le seul endroit où les informations sont stockées est dans les ressources elles-mêmes, et chaque demande doit être une opération atomique </a:t>
            </a:r>
          </a:p>
        </p:txBody>
      </p:sp>
      <p:sp>
        <p:nvSpPr>
          <p:cNvPr id="7" name="Titre 6">
            <a:extLst>
              <a:ext uri="{FF2B5EF4-FFF2-40B4-BE49-F238E27FC236}">
                <a16:creationId xmlns:a16="http://schemas.microsoft.com/office/drawing/2014/main" id="{FF1EC9CF-C148-A3BC-AA69-30058478D21F}"/>
              </a:ext>
            </a:extLst>
          </p:cNvPr>
          <p:cNvSpPr>
            <a:spLocks noGrp="1"/>
          </p:cNvSpPr>
          <p:nvPr>
            <p:ph type="title"/>
            <p:custDataLst>
              <p:tags r:id="rId2"/>
            </p:custDataLst>
          </p:nvPr>
        </p:nvSpPr>
        <p:spPr/>
        <p:txBody>
          <a:bodyPr>
            <a:normAutofit fontScale="90000"/>
          </a:bodyPr>
          <a:lstStyle/>
          <a:p>
            <a:r>
              <a:rPr lang="fr-CA" dirty="0"/>
              <a:t>Les opérations d’API en termes de méthodes HTTP</a:t>
            </a:r>
          </a:p>
        </p:txBody>
      </p:sp>
      <p:sp>
        <p:nvSpPr>
          <p:cNvPr id="2" name="Espace réservé du numéro de diapositive 4">
            <a:extLst>
              <a:ext uri="{FF2B5EF4-FFF2-40B4-BE49-F238E27FC236}">
                <a16:creationId xmlns:a16="http://schemas.microsoft.com/office/drawing/2014/main" id="{E552C1A0-3925-35A4-5019-6D7E6F9CDE20}"/>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66</a:t>
            </a:fld>
            <a:endParaRPr lang="en-US" altLang="en-US" dirty="0"/>
          </a:p>
        </p:txBody>
      </p:sp>
    </p:spTree>
    <p:extLst>
      <p:ext uri="{BB962C8B-B14F-4D97-AF65-F5344CB8AC3E}">
        <p14:creationId xmlns:p14="http://schemas.microsoft.com/office/powerpoint/2010/main" val="102032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31540" y="1376772"/>
            <a:ext cx="8160327" cy="5315159"/>
          </a:xfrm>
        </p:spPr>
        <p:txBody>
          <a:bodyPr>
            <a:normAutofit fontScale="92500" lnSpcReduction="10000"/>
          </a:bodyPr>
          <a:lstStyle/>
          <a:p>
            <a:pPr>
              <a:lnSpc>
                <a:spcPct val="120000"/>
              </a:lnSpc>
            </a:pPr>
            <a:r>
              <a:rPr lang="fr-CA" sz="2600" dirty="0"/>
              <a:t>Les méthodes HTTP courantes utilisées par la plupart des API Web REST sont :</a:t>
            </a:r>
          </a:p>
          <a:p>
            <a:pPr lvl="1">
              <a:lnSpc>
                <a:spcPct val="120000"/>
              </a:lnSpc>
            </a:pPr>
            <a:r>
              <a:rPr lang="fr-CA" sz="2200" b="1" dirty="0"/>
              <a:t>GET</a:t>
            </a:r>
            <a:r>
              <a:rPr lang="fr-CA" sz="2200" dirty="0"/>
              <a:t> récupère une représentation de la ressource à l’URI spécifié</a:t>
            </a:r>
          </a:p>
          <a:p>
            <a:pPr lvl="2">
              <a:lnSpc>
                <a:spcPct val="120000"/>
              </a:lnSpc>
            </a:pPr>
            <a:r>
              <a:rPr lang="fr-CA" sz="2200" dirty="0"/>
              <a:t>Le corps du message de réponse contient les détails de la ressource demandée</a:t>
            </a:r>
          </a:p>
          <a:p>
            <a:pPr lvl="1">
              <a:lnSpc>
                <a:spcPct val="120000"/>
              </a:lnSpc>
            </a:pPr>
            <a:r>
              <a:rPr lang="fr-CA" sz="2200" b="1" dirty="0"/>
              <a:t>POST</a:t>
            </a:r>
            <a:r>
              <a:rPr lang="fr-CA" sz="2200" dirty="0"/>
              <a:t> crée une nouvelle ressource à l’URI spécifié</a:t>
            </a:r>
          </a:p>
          <a:p>
            <a:pPr lvl="2">
              <a:lnSpc>
                <a:spcPct val="120000"/>
              </a:lnSpc>
            </a:pPr>
            <a:r>
              <a:rPr lang="fr-CA" sz="2200" dirty="0"/>
              <a:t>Le corps du message de demande fournit les détails de la nouvelle ressource</a:t>
            </a:r>
          </a:p>
          <a:p>
            <a:pPr lvl="2">
              <a:lnSpc>
                <a:spcPct val="120000"/>
              </a:lnSpc>
            </a:pPr>
            <a:r>
              <a:rPr lang="fr-CA" sz="2200" dirty="0"/>
              <a:t>Notez que POST peut également être utilisé pour déclencher des opérations qui ne créent pas réellement de ressources</a:t>
            </a:r>
          </a:p>
          <a:p>
            <a:pPr lvl="1">
              <a:lnSpc>
                <a:spcPct val="120000"/>
              </a:lnSpc>
            </a:pPr>
            <a:r>
              <a:rPr lang="fr-CA" sz="2200" b="1" dirty="0"/>
              <a:t>PUT</a:t>
            </a:r>
            <a:r>
              <a:rPr lang="fr-CA" sz="2200" dirty="0"/>
              <a:t> crée ou remplace la ressource à l’URI spécifié</a:t>
            </a:r>
          </a:p>
          <a:p>
            <a:pPr lvl="2">
              <a:lnSpc>
                <a:spcPct val="120000"/>
              </a:lnSpc>
            </a:pPr>
            <a:r>
              <a:rPr lang="fr-CA" sz="2200" dirty="0"/>
              <a:t>Le corps du message de demande spécifie la ressource à créer ou à mettre à jour</a:t>
            </a:r>
          </a:p>
        </p:txBody>
      </p:sp>
      <p:sp>
        <p:nvSpPr>
          <p:cNvPr id="7" name="Titre 6">
            <a:extLst>
              <a:ext uri="{FF2B5EF4-FFF2-40B4-BE49-F238E27FC236}">
                <a16:creationId xmlns:a16="http://schemas.microsoft.com/office/drawing/2014/main" id="{E7D7340C-707D-1A73-D293-51ED652AC88C}"/>
              </a:ext>
            </a:extLst>
          </p:cNvPr>
          <p:cNvSpPr>
            <a:spLocks noGrp="1"/>
          </p:cNvSpPr>
          <p:nvPr>
            <p:ph type="title"/>
            <p:custDataLst>
              <p:tags r:id="rId2"/>
            </p:custDataLst>
          </p:nvPr>
        </p:nvSpPr>
        <p:spPr/>
        <p:txBody>
          <a:bodyPr>
            <a:normAutofit fontScale="90000"/>
          </a:bodyPr>
          <a:lstStyle/>
          <a:p>
            <a:r>
              <a:rPr lang="fr-CA" dirty="0"/>
              <a:t>Les opérations d’API en termes de méthodes HTTP</a:t>
            </a:r>
          </a:p>
        </p:txBody>
      </p:sp>
      <p:sp>
        <p:nvSpPr>
          <p:cNvPr id="2" name="Espace réservé du numéro de diapositive 4">
            <a:extLst>
              <a:ext uri="{FF2B5EF4-FFF2-40B4-BE49-F238E27FC236}">
                <a16:creationId xmlns:a16="http://schemas.microsoft.com/office/drawing/2014/main" id="{D07BEAFA-54B4-2F9D-272C-B3F184B96B4F}"/>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67</a:t>
            </a:fld>
            <a:endParaRPr lang="en-US" altLang="en-US" dirty="0"/>
          </a:p>
        </p:txBody>
      </p:sp>
    </p:spTree>
    <p:extLst>
      <p:ext uri="{BB962C8B-B14F-4D97-AF65-F5344CB8AC3E}">
        <p14:creationId xmlns:p14="http://schemas.microsoft.com/office/powerpoint/2010/main" val="159952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75672" y="1787605"/>
            <a:ext cx="8160327" cy="1980831"/>
          </a:xfrm>
        </p:spPr>
        <p:txBody>
          <a:bodyPr>
            <a:normAutofit/>
          </a:bodyPr>
          <a:lstStyle/>
          <a:p>
            <a:pPr lvl="1">
              <a:lnSpc>
                <a:spcPct val="120000"/>
              </a:lnSpc>
            </a:pPr>
            <a:r>
              <a:rPr lang="fr-CA" sz="2000" b="1" dirty="0"/>
              <a:t>PATCH</a:t>
            </a:r>
            <a:r>
              <a:rPr lang="fr-CA" sz="2000" dirty="0"/>
              <a:t> effectue une mise à jour partielle d’une ressource</a:t>
            </a:r>
          </a:p>
          <a:p>
            <a:pPr lvl="2">
              <a:lnSpc>
                <a:spcPct val="120000"/>
              </a:lnSpc>
            </a:pPr>
            <a:r>
              <a:rPr lang="fr-CA" sz="1800" dirty="0"/>
              <a:t>Le corps de la requête spécifie l’ensemble des modifications à appliquer à la ressource</a:t>
            </a:r>
          </a:p>
          <a:p>
            <a:pPr lvl="1">
              <a:lnSpc>
                <a:spcPct val="120000"/>
              </a:lnSpc>
            </a:pPr>
            <a:r>
              <a:rPr lang="fr-CA" sz="2000" b="1" dirty="0"/>
              <a:t>DELETE</a:t>
            </a:r>
            <a:r>
              <a:rPr lang="fr-CA" sz="2000" dirty="0"/>
              <a:t> supprime la ressource à l’URI spécifié</a:t>
            </a:r>
          </a:p>
        </p:txBody>
      </p:sp>
      <p:sp>
        <p:nvSpPr>
          <p:cNvPr id="5" name="Titre 4">
            <a:extLst>
              <a:ext uri="{FF2B5EF4-FFF2-40B4-BE49-F238E27FC236}">
                <a16:creationId xmlns:a16="http://schemas.microsoft.com/office/drawing/2014/main" id="{BB1FB84B-16B0-04BA-4378-423E120EA0A2}"/>
              </a:ext>
            </a:extLst>
          </p:cNvPr>
          <p:cNvSpPr>
            <a:spLocks noGrp="1"/>
          </p:cNvSpPr>
          <p:nvPr>
            <p:ph type="title"/>
            <p:custDataLst>
              <p:tags r:id="rId2"/>
            </p:custDataLst>
          </p:nvPr>
        </p:nvSpPr>
        <p:spPr/>
        <p:txBody>
          <a:bodyPr>
            <a:normAutofit fontScale="90000"/>
          </a:bodyPr>
          <a:lstStyle/>
          <a:p>
            <a:r>
              <a:rPr lang="fr-CA" dirty="0"/>
              <a:t>Les opérations d’API en termes de méthodes HTTP</a:t>
            </a:r>
          </a:p>
        </p:txBody>
      </p:sp>
      <p:sp>
        <p:nvSpPr>
          <p:cNvPr id="2" name="Espace réservé du numéro de diapositive 4">
            <a:extLst>
              <a:ext uri="{FF2B5EF4-FFF2-40B4-BE49-F238E27FC236}">
                <a16:creationId xmlns:a16="http://schemas.microsoft.com/office/drawing/2014/main" id="{4B9D7C2E-5FD0-2901-08BC-7729B532110A}"/>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68</a:t>
            </a:fld>
            <a:endParaRPr lang="en-US" altLang="en-US" dirty="0"/>
          </a:p>
        </p:txBody>
      </p:sp>
    </p:spTree>
    <p:extLst>
      <p:ext uri="{BB962C8B-B14F-4D97-AF65-F5344CB8AC3E}">
        <p14:creationId xmlns:p14="http://schemas.microsoft.com/office/powerpoint/2010/main" val="275019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au 5">
            <a:extLst>
              <a:ext uri="{FF2B5EF4-FFF2-40B4-BE49-F238E27FC236}">
                <a16:creationId xmlns:a16="http://schemas.microsoft.com/office/drawing/2014/main" id="{12F68D63-CE7D-4E7A-A80B-83827EE91D1C}"/>
              </a:ext>
            </a:extLst>
          </p:cNvPr>
          <p:cNvGraphicFramePr>
            <a:graphicFrameLocks noGrp="1"/>
          </p:cNvGraphicFramePr>
          <p:nvPr>
            <p:custDataLst>
              <p:tags r:id="rId1"/>
            </p:custDataLst>
          </p:nvPr>
        </p:nvGraphicFramePr>
        <p:xfrm>
          <a:off x="369456" y="1870797"/>
          <a:ext cx="8358910" cy="4324349"/>
        </p:xfrm>
        <a:graphic>
          <a:graphicData uri="http://schemas.openxmlformats.org/drawingml/2006/table">
            <a:tbl>
              <a:tblPr>
                <a:tableStyleId>{3C2FFA5D-87B4-456A-9821-1D502468CF0F}</a:tableStyleId>
              </a:tblPr>
              <a:tblGrid>
                <a:gridCol w="1671782">
                  <a:extLst>
                    <a:ext uri="{9D8B030D-6E8A-4147-A177-3AD203B41FA5}">
                      <a16:colId xmlns:a16="http://schemas.microsoft.com/office/drawing/2014/main" val="3904990022"/>
                    </a:ext>
                  </a:extLst>
                </a:gridCol>
                <a:gridCol w="1671782">
                  <a:extLst>
                    <a:ext uri="{9D8B030D-6E8A-4147-A177-3AD203B41FA5}">
                      <a16:colId xmlns:a16="http://schemas.microsoft.com/office/drawing/2014/main" val="860087044"/>
                    </a:ext>
                  </a:extLst>
                </a:gridCol>
                <a:gridCol w="1671782">
                  <a:extLst>
                    <a:ext uri="{9D8B030D-6E8A-4147-A177-3AD203B41FA5}">
                      <a16:colId xmlns:a16="http://schemas.microsoft.com/office/drawing/2014/main" val="1942723634"/>
                    </a:ext>
                  </a:extLst>
                </a:gridCol>
                <a:gridCol w="1671782">
                  <a:extLst>
                    <a:ext uri="{9D8B030D-6E8A-4147-A177-3AD203B41FA5}">
                      <a16:colId xmlns:a16="http://schemas.microsoft.com/office/drawing/2014/main" val="1212338434"/>
                    </a:ext>
                  </a:extLst>
                </a:gridCol>
                <a:gridCol w="1671782">
                  <a:extLst>
                    <a:ext uri="{9D8B030D-6E8A-4147-A177-3AD203B41FA5}">
                      <a16:colId xmlns:a16="http://schemas.microsoft.com/office/drawing/2014/main" val="2644865353"/>
                    </a:ext>
                  </a:extLst>
                </a:gridCol>
              </a:tblGrid>
              <a:tr h="472976">
                <a:tc>
                  <a:txBody>
                    <a:bodyPr/>
                    <a:lstStyle/>
                    <a:p>
                      <a:pPr algn="ctr" fontAlgn="t"/>
                      <a:r>
                        <a:rPr lang="fr-CA" sz="1300" b="1" i="0" dirty="0">
                          <a:effectLst/>
                        </a:rPr>
                        <a:t>Ressource</a:t>
                      </a:r>
                      <a:endParaRPr lang="fr-CA" sz="1300" i="0" dirty="0">
                        <a:effectLst/>
                      </a:endParaRPr>
                    </a:p>
                  </a:txBody>
                  <a:tcPr marL="67568" marR="67568" marT="33784" marB="33784"/>
                </a:tc>
                <a:tc>
                  <a:txBody>
                    <a:bodyPr/>
                    <a:lstStyle/>
                    <a:p>
                      <a:pPr algn="ctr" fontAlgn="t"/>
                      <a:r>
                        <a:rPr lang="fr-CA" sz="1300" b="1" i="0" dirty="0">
                          <a:effectLst/>
                        </a:rPr>
                        <a:t>POST</a:t>
                      </a:r>
                      <a:endParaRPr lang="fr-CA" sz="1300" i="0" dirty="0">
                        <a:effectLst/>
                      </a:endParaRPr>
                    </a:p>
                  </a:txBody>
                  <a:tcPr marL="67568" marR="67568" marT="33784" marB="33784"/>
                </a:tc>
                <a:tc>
                  <a:txBody>
                    <a:bodyPr/>
                    <a:lstStyle/>
                    <a:p>
                      <a:pPr algn="ctr" fontAlgn="t"/>
                      <a:r>
                        <a:rPr lang="fr-CA" sz="1300" b="1" i="0" dirty="0">
                          <a:effectLst/>
                        </a:rPr>
                        <a:t>GET</a:t>
                      </a:r>
                      <a:endParaRPr lang="fr-CA" sz="1300" i="0" dirty="0">
                        <a:effectLst/>
                      </a:endParaRPr>
                    </a:p>
                  </a:txBody>
                  <a:tcPr marL="67568" marR="67568" marT="33784" marB="33784"/>
                </a:tc>
                <a:tc>
                  <a:txBody>
                    <a:bodyPr/>
                    <a:lstStyle/>
                    <a:p>
                      <a:pPr algn="ctr" fontAlgn="t"/>
                      <a:r>
                        <a:rPr lang="fr-CA" sz="1300" b="1" i="0" dirty="0">
                          <a:effectLst/>
                        </a:rPr>
                        <a:t>PUT</a:t>
                      </a:r>
                      <a:endParaRPr lang="fr-CA" sz="1300" i="0" dirty="0">
                        <a:effectLst/>
                      </a:endParaRPr>
                    </a:p>
                  </a:txBody>
                  <a:tcPr marL="67568" marR="67568" marT="33784" marB="33784"/>
                </a:tc>
                <a:tc>
                  <a:txBody>
                    <a:bodyPr/>
                    <a:lstStyle/>
                    <a:p>
                      <a:pPr algn="ctr" fontAlgn="t"/>
                      <a:r>
                        <a:rPr lang="fr-CA" sz="1300" b="1" i="0" dirty="0">
                          <a:effectLst/>
                        </a:rPr>
                        <a:t>DELETE</a:t>
                      </a:r>
                      <a:endParaRPr lang="fr-CA" sz="1300" i="0" dirty="0">
                        <a:effectLst/>
                      </a:endParaRPr>
                    </a:p>
                  </a:txBody>
                  <a:tcPr marL="67568" marR="67568" marT="33784" marB="33784"/>
                </a:tc>
                <a:extLst>
                  <a:ext uri="{0D108BD9-81ED-4DB2-BD59-A6C34878D82A}">
                    <a16:rowId xmlns:a16="http://schemas.microsoft.com/office/drawing/2014/main" val="2422994212"/>
                  </a:ext>
                </a:extLst>
              </a:tr>
              <a:tr h="1081087">
                <a:tc>
                  <a:txBody>
                    <a:bodyPr/>
                    <a:lstStyle/>
                    <a:p>
                      <a:pPr algn="l" fontAlgn="t"/>
                      <a:r>
                        <a:rPr lang="fr-CA" sz="1300" dirty="0">
                          <a:effectLst/>
                        </a:rPr>
                        <a:t>/clients</a:t>
                      </a:r>
                    </a:p>
                  </a:txBody>
                  <a:tcPr marL="67568" marR="67568" marT="33784" marB="33784"/>
                </a:tc>
                <a:tc>
                  <a:txBody>
                    <a:bodyPr/>
                    <a:lstStyle/>
                    <a:p>
                      <a:pPr algn="l" fontAlgn="t"/>
                      <a:r>
                        <a:rPr lang="fr-CA" sz="1300" dirty="0">
                          <a:effectLst/>
                        </a:rPr>
                        <a:t>Créer un nouveau client</a:t>
                      </a:r>
                    </a:p>
                  </a:txBody>
                  <a:tcPr marL="67568" marR="67568" marT="33784" marB="33784"/>
                </a:tc>
                <a:tc>
                  <a:txBody>
                    <a:bodyPr/>
                    <a:lstStyle/>
                    <a:p>
                      <a:pPr algn="l" fontAlgn="t"/>
                      <a:r>
                        <a:rPr lang="fr-CA" sz="1300">
                          <a:effectLst/>
                        </a:rPr>
                        <a:t>Récupérer tous les clients</a:t>
                      </a:r>
                    </a:p>
                  </a:txBody>
                  <a:tcPr marL="67568" marR="67568" marT="33784" marB="33784"/>
                </a:tc>
                <a:tc>
                  <a:txBody>
                    <a:bodyPr/>
                    <a:lstStyle/>
                    <a:p>
                      <a:pPr algn="l" fontAlgn="t"/>
                      <a:r>
                        <a:rPr lang="fr-CA" sz="1300">
                          <a:effectLst/>
                        </a:rPr>
                        <a:t>Mise à jour en masse des clients</a:t>
                      </a:r>
                    </a:p>
                  </a:txBody>
                  <a:tcPr marL="67568" marR="67568" marT="33784" marB="33784"/>
                </a:tc>
                <a:tc>
                  <a:txBody>
                    <a:bodyPr/>
                    <a:lstStyle/>
                    <a:p>
                      <a:pPr algn="l" fontAlgn="t"/>
                      <a:r>
                        <a:rPr lang="fr-CA" sz="1300" dirty="0">
                          <a:effectLst/>
                        </a:rPr>
                        <a:t>Effacer tous les clients</a:t>
                      </a:r>
                    </a:p>
                  </a:txBody>
                  <a:tcPr marL="67568" marR="67568" marT="33784" marB="33784"/>
                </a:tc>
                <a:extLst>
                  <a:ext uri="{0D108BD9-81ED-4DB2-BD59-A6C34878D82A}">
                    <a16:rowId xmlns:a16="http://schemas.microsoft.com/office/drawing/2014/main" val="3715809511"/>
                  </a:ext>
                </a:extLst>
              </a:tr>
              <a:tr h="1283791">
                <a:tc>
                  <a:txBody>
                    <a:bodyPr/>
                    <a:lstStyle/>
                    <a:p>
                      <a:pPr algn="l" fontAlgn="t"/>
                      <a:r>
                        <a:rPr lang="fr-CA" sz="1300">
                          <a:effectLst/>
                        </a:rPr>
                        <a:t>/clients/1</a:t>
                      </a:r>
                    </a:p>
                  </a:txBody>
                  <a:tcPr marL="67568" marR="67568" marT="33784" marB="33784"/>
                </a:tc>
                <a:tc>
                  <a:txBody>
                    <a:bodyPr/>
                    <a:lstStyle/>
                    <a:p>
                      <a:pPr algn="l" fontAlgn="t"/>
                      <a:r>
                        <a:rPr lang="fr-CA" sz="1300">
                          <a:effectLst/>
                        </a:rPr>
                        <a:t>Erreur</a:t>
                      </a:r>
                    </a:p>
                  </a:txBody>
                  <a:tcPr marL="67568" marR="67568" marT="33784" marB="33784"/>
                </a:tc>
                <a:tc>
                  <a:txBody>
                    <a:bodyPr/>
                    <a:lstStyle/>
                    <a:p>
                      <a:pPr algn="l" fontAlgn="t"/>
                      <a:r>
                        <a:rPr lang="fr-CA" sz="1300">
                          <a:effectLst/>
                        </a:rPr>
                        <a:t>Récupérer les détails du client 1</a:t>
                      </a:r>
                    </a:p>
                  </a:txBody>
                  <a:tcPr marL="67568" marR="67568" marT="33784" marB="33784"/>
                </a:tc>
                <a:tc>
                  <a:txBody>
                    <a:bodyPr/>
                    <a:lstStyle/>
                    <a:p>
                      <a:pPr algn="l" fontAlgn="t"/>
                      <a:r>
                        <a:rPr lang="fr-CA" sz="1300">
                          <a:effectLst/>
                        </a:rPr>
                        <a:t>Mettre à jour les coordonnées du client 1 s'il existe</a:t>
                      </a:r>
                    </a:p>
                  </a:txBody>
                  <a:tcPr marL="67568" marR="67568" marT="33784" marB="33784"/>
                </a:tc>
                <a:tc>
                  <a:txBody>
                    <a:bodyPr/>
                    <a:lstStyle/>
                    <a:p>
                      <a:pPr algn="l" fontAlgn="t"/>
                      <a:r>
                        <a:rPr lang="fr-CA" sz="1300" dirty="0">
                          <a:effectLst/>
                        </a:rPr>
                        <a:t>Effacer le client 1</a:t>
                      </a:r>
                    </a:p>
                  </a:txBody>
                  <a:tcPr marL="67568" marR="67568" marT="33784" marB="33784"/>
                </a:tc>
                <a:extLst>
                  <a:ext uri="{0D108BD9-81ED-4DB2-BD59-A6C34878D82A}">
                    <a16:rowId xmlns:a16="http://schemas.microsoft.com/office/drawing/2014/main" val="2448739862"/>
                  </a:ext>
                </a:extLst>
              </a:tr>
              <a:tr h="1486495">
                <a:tc>
                  <a:txBody>
                    <a:bodyPr/>
                    <a:lstStyle/>
                    <a:p>
                      <a:pPr algn="l" fontAlgn="t"/>
                      <a:r>
                        <a:rPr lang="fr-CA" sz="1300" dirty="0">
                          <a:effectLst/>
                        </a:rPr>
                        <a:t>/clients/1/commandes</a:t>
                      </a:r>
                    </a:p>
                  </a:txBody>
                  <a:tcPr marL="67568" marR="67568" marT="33784" marB="33784"/>
                </a:tc>
                <a:tc>
                  <a:txBody>
                    <a:bodyPr/>
                    <a:lstStyle/>
                    <a:p>
                      <a:pPr algn="l" fontAlgn="t"/>
                      <a:r>
                        <a:rPr lang="fr-CA" sz="1300" dirty="0">
                          <a:effectLst/>
                        </a:rPr>
                        <a:t>Créer une nouvelle commande pour le client 1</a:t>
                      </a:r>
                    </a:p>
                  </a:txBody>
                  <a:tcPr marL="67568" marR="67568" marT="33784" marB="33784"/>
                </a:tc>
                <a:tc>
                  <a:txBody>
                    <a:bodyPr/>
                    <a:lstStyle/>
                    <a:p>
                      <a:pPr algn="l" fontAlgn="t"/>
                      <a:r>
                        <a:rPr lang="fr-CA" sz="1300" dirty="0">
                          <a:effectLst/>
                        </a:rPr>
                        <a:t>Récupérer toutes les commandes du client 1</a:t>
                      </a:r>
                    </a:p>
                  </a:txBody>
                  <a:tcPr marL="67568" marR="67568" marT="33784" marB="33784"/>
                </a:tc>
                <a:tc>
                  <a:txBody>
                    <a:bodyPr/>
                    <a:lstStyle/>
                    <a:p>
                      <a:pPr algn="l" fontAlgn="t"/>
                      <a:r>
                        <a:rPr lang="fr-CA" sz="1300">
                          <a:effectLst/>
                        </a:rPr>
                        <a:t>Mise à jour en masse des commandes pour le client 1</a:t>
                      </a:r>
                    </a:p>
                  </a:txBody>
                  <a:tcPr marL="67568" marR="67568" marT="33784" marB="33784"/>
                </a:tc>
                <a:tc>
                  <a:txBody>
                    <a:bodyPr/>
                    <a:lstStyle/>
                    <a:p>
                      <a:pPr algn="l" fontAlgn="t"/>
                      <a:r>
                        <a:rPr lang="fr-CA" sz="1300" dirty="0">
                          <a:effectLst/>
                        </a:rPr>
                        <a:t>Effacer toutes les commandes du client 1</a:t>
                      </a:r>
                    </a:p>
                    <a:p>
                      <a:pPr algn="l" fontAlgn="t"/>
                      <a:endParaRPr lang="fr-CA" sz="1300" dirty="0">
                        <a:effectLst/>
                      </a:endParaRPr>
                    </a:p>
                  </a:txBody>
                  <a:tcPr marL="67568" marR="67568" marT="33784" marB="33784"/>
                </a:tc>
                <a:extLst>
                  <a:ext uri="{0D108BD9-81ED-4DB2-BD59-A6C34878D82A}">
                    <a16:rowId xmlns:a16="http://schemas.microsoft.com/office/drawing/2014/main" val="3012783536"/>
                  </a:ext>
                </a:extLst>
              </a:tr>
            </a:tbl>
          </a:graphicData>
        </a:graphic>
      </p:graphicFrame>
      <p:sp>
        <p:nvSpPr>
          <p:cNvPr id="4" name="Titre 3">
            <a:extLst>
              <a:ext uri="{FF2B5EF4-FFF2-40B4-BE49-F238E27FC236}">
                <a16:creationId xmlns:a16="http://schemas.microsoft.com/office/drawing/2014/main" id="{DA820B39-1CFB-D528-036E-58BB43132932}"/>
              </a:ext>
            </a:extLst>
          </p:cNvPr>
          <p:cNvSpPr>
            <a:spLocks noGrp="1"/>
          </p:cNvSpPr>
          <p:nvPr>
            <p:ph type="title"/>
            <p:custDataLst>
              <p:tags r:id="rId2"/>
            </p:custDataLst>
          </p:nvPr>
        </p:nvSpPr>
        <p:spPr/>
        <p:txBody>
          <a:bodyPr>
            <a:normAutofit fontScale="90000"/>
          </a:bodyPr>
          <a:lstStyle/>
          <a:p>
            <a:r>
              <a:rPr lang="fr-CA" dirty="0"/>
              <a:t>Les opérations d’API en termes de méthodes HTTP</a:t>
            </a:r>
          </a:p>
        </p:txBody>
      </p:sp>
      <p:sp>
        <p:nvSpPr>
          <p:cNvPr id="2" name="Espace réservé du numéro de diapositive 4">
            <a:extLst>
              <a:ext uri="{FF2B5EF4-FFF2-40B4-BE49-F238E27FC236}">
                <a16:creationId xmlns:a16="http://schemas.microsoft.com/office/drawing/2014/main" id="{C46E3462-56F1-9DA4-499B-2817F3FFD836}"/>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69</a:t>
            </a:fld>
            <a:endParaRPr lang="en-US" altLang="en-US" dirty="0"/>
          </a:p>
        </p:txBody>
      </p:sp>
    </p:spTree>
    <p:extLst>
      <p:ext uri="{BB962C8B-B14F-4D97-AF65-F5344CB8AC3E}">
        <p14:creationId xmlns:p14="http://schemas.microsoft.com/office/powerpoint/2010/main" val="372955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Création des solutions</a:t>
            </a:r>
            <a:endParaRPr lang="en-US" altLang="fr-FR" dirty="0"/>
          </a:p>
        </p:txBody>
      </p:sp>
      <p:sp>
        <p:nvSpPr>
          <p:cNvPr id="4101" name="Rectangle 3"/>
          <p:cNvSpPr>
            <a:spLocks noGrp="1" noChangeArrowheads="1"/>
          </p:cNvSpPr>
          <p:nvPr>
            <p:ph idx="1"/>
            <p:custDataLst>
              <p:tags r:id="rId2"/>
            </p:custDataLst>
          </p:nvPr>
        </p:nvSpPr>
        <p:spPr>
          <a:xfrm>
            <a:off x="228600" y="1403874"/>
            <a:ext cx="8686800" cy="5121470"/>
          </a:xfrm>
        </p:spPr>
        <p:txBody>
          <a:bodyPr>
            <a:noAutofit/>
          </a:bodyPr>
          <a:lstStyle/>
          <a:p>
            <a:r>
              <a:rPr lang="fr-CA" sz="2000" dirty="0"/>
              <a:t>Étapes conseillées</a:t>
            </a:r>
          </a:p>
          <a:p>
            <a:pPr lvl="1"/>
            <a:r>
              <a:rPr lang="fr-CA" sz="2000" dirty="0"/>
              <a:t>Créer une solution vide</a:t>
            </a:r>
          </a:p>
          <a:p>
            <a:pPr lvl="2"/>
            <a:r>
              <a:rPr lang="fr-CA" sz="1800" dirty="0"/>
              <a:t>Note! Nous devons avoir deux solutions : une pour chaque option (les projets back end vont être réutilisés dans les deux)</a:t>
            </a:r>
          </a:p>
          <a:p>
            <a:pPr lvl="1"/>
            <a:r>
              <a:rPr lang="fr-CA" sz="2000" dirty="0"/>
              <a:t>Ajouter le projet « </a:t>
            </a:r>
            <a:r>
              <a:rPr lang="fr-CA" sz="2000" dirty="0" err="1"/>
              <a:t>EAISolutionFrontEnd.SharedKernel</a:t>
            </a:r>
            <a:r>
              <a:rPr lang="fr-CA" sz="2000" dirty="0"/>
              <a:t> » (à l’aide de Ajouter/Projet existants…, préalablement copié dans le répertoire de la solution)</a:t>
            </a:r>
          </a:p>
          <a:p>
            <a:pPr lvl="1"/>
            <a:r>
              <a:rPr lang="fr-CA" sz="2000" dirty="0"/>
              <a:t>Ajouter un nouveau projet «  </a:t>
            </a:r>
            <a:r>
              <a:rPr lang="fr-CA" sz="2000" dirty="0" err="1"/>
              <a:t>EAISolutionFrontEnd.Core</a:t>
            </a:r>
            <a:r>
              <a:rPr lang="fr-CA" sz="2000" dirty="0"/>
              <a:t>  » de type « Bibliothèque de classes (.NET 5) »</a:t>
            </a:r>
          </a:p>
          <a:p>
            <a:pPr lvl="1"/>
            <a:r>
              <a:rPr lang="fr-CA" sz="2000" dirty="0"/>
              <a:t>Ajouter un nouveau projet «  </a:t>
            </a:r>
            <a:r>
              <a:rPr lang="fr-CA" sz="2000" dirty="0" err="1"/>
              <a:t>EAISolutionFrontEnd.Infrastructure</a:t>
            </a:r>
            <a:r>
              <a:rPr lang="fr-CA" sz="2000" dirty="0"/>
              <a:t> » du même type</a:t>
            </a:r>
          </a:p>
          <a:p>
            <a:pPr lvl="1"/>
            <a:r>
              <a:rPr lang="fr-CA" sz="2000" dirty="0"/>
              <a:t>Ajouter un nouveau projet «  </a:t>
            </a:r>
            <a:r>
              <a:rPr lang="fr-CA" sz="2000" dirty="0" err="1"/>
              <a:t>EAISolutionFrontEnd</a:t>
            </a:r>
            <a:r>
              <a:rPr lang="fr-CA" sz="2000" dirty="0"/>
              <a:t>. </a:t>
            </a:r>
            <a:r>
              <a:rPr lang="fr-CA" sz="2000" dirty="0" err="1"/>
              <a:t>ConsoleTestApp</a:t>
            </a:r>
            <a:r>
              <a:rPr lang="fr-CA" sz="2000" dirty="0"/>
              <a:t> » de type « Application console (.NET 5) »</a:t>
            </a:r>
          </a:p>
          <a:p>
            <a:endParaRPr lang="fr-CA" sz="24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7</a:t>
            </a:fld>
            <a:endParaRPr lang="en-US" altLang="en-US"/>
          </a:p>
        </p:txBody>
      </p:sp>
    </p:spTree>
    <p:extLst>
      <p:ext uri="{BB962C8B-B14F-4D97-AF65-F5344CB8AC3E}">
        <p14:creationId xmlns:p14="http://schemas.microsoft.com/office/powerpoint/2010/main" val="7515411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503548" y="1592796"/>
            <a:ext cx="7716983" cy="3689558"/>
          </a:xfrm>
        </p:spPr>
        <p:txBody>
          <a:bodyPr>
            <a:normAutofit/>
          </a:bodyPr>
          <a:lstStyle/>
          <a:p>
            <a:pPr>
              <a:lnSpc>
                <a:spcPct val="120000"/>
              </a:lnSpc>
            </a:pPr>
            <a:r>
              <a:rPr lang="fr-CA" sz="2400" dirty="0"/>
              <a:t>Une requête POST crée une ressource </a:t>
            </a:r>
          </a:p>
          <a:p>
            <a:pPr>
              <a:lnSpc>
                <a:spcPct val="120000"/>
              </a:lnSpc>
            </a:pPr>
            <a:r>
              <a:rPr lang="fr-CA" sz="2400" dirty="0"/>
              <a:t>Le serveur attribue un URI à la nouvelle ressource et renvoie cet URI au client</a:t>
            </a:r>
          </a:p>
          <a:p>
            <a:pPr>
              <a:lnSpc>
                <a:spcPct val="120000"/>
              </a:lnSpc>
            </a:pPr>
            <a:r>
              <a:rPr lang="fr-CA" sz="2400" dirty="0"/>
              <a:t>Une requête POST peut également être utilisée pour soumettre des données à traiter à une ressource existante, sans qu’aucune nouvelle ressource ne soit créée</a:t>
            </a:r>
          </a:p>
        </p:txBody>
      </p:sp>
      <p:sp>
        <p:nvSpPr>
          <p:cNvPr id="5" name="Titre 4">
            <a:extLst>
              <a:ext uri="{FF2B5EF4-FFF2-40B4-BE49-F238E27FC236}">
                <a16:creationId xmlns:a16="http://schemas.microsoft.com/office/drawing/2014/main" id="{DAE09E34-0A28-F755-43E5-C043A902E5E0}"/>
              </a:ext>
            </a:extLst>
          </p:cNvPr>
          <p:cNvSpPr>
            <a:spLocks noGrp="1"/>
          </p:cNvSpPr>
          <p:nvPr>
            <p:ph type="title"/>
            <p:custDataLst>
              <p:tags r:id="rId2"/>
            </p:custDataLst>
          </p:nvPr>
        </p:nvSpPr>
        <p:spPr/>
        <p:txBody>
          <a:bodyPr/>
          <a:lstStyle/>
          <a:p>
            <a:r>
              <a:rPr lang="fr-CA" dirty="0"/>
              <a:t>POST vs PUT vs PATCH</a:t>
            </a:r>
          </a:p>
        </p:txBody>
      </p:sp>
      <p:sp>
        <p:nvSpPr>
          <p:cNvPr id="2" name="Espace réservé du numéro de diapositive 4">
            <a:extLst>
              <a:ext uri="{FF2B5EF4-FFF2-40B4-BE49-F238E27FC236}">
                <a16:creationId xmlns:a16="http://schemas.microsoft.com/office/drawing/2014/main" id="{86EC90C7-117B-4F85-0B1F-AC13B2B5556D}"/>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70</a:t>
            </a:fld>
            <a:endParaRPr lang="en-US" altLang="en-US" dirty="0"/>
          </a:p>
        </p:txBody>
      </p:sp>
    </p:spTree>
    <p:extLst>
      <p:ext uri="{BB962C8B-B14F-4D97-AF65-F5344CB8AC3E}">
        <p14:creationId xmlns:p14="http://schemas.microsoft.com/office/powerpoint/2010/main" val="306118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395536" y="1448780"/>
            <a:ext cx="8040255" cy="4391522"/>
          </a:xfrm>
        </p:spPr>
        <p:txBody>
          <a:bodyPr>
            <a:noAutofit/>
          </a:bodyPr>
          <a:lstStyle/>
          <a:p>
            <a:pPr>
              <a:lnSpc>
                <a:spcPct val="120000"/>
              </a:lnSpc>
            </a:pPr>
            <a:r>
              <a:rPr lang="fr-CA" sz="1800" dirty="0"/>
              <a:t>Une demande PUT crée une ressource ou met à jour une ressource existante</a:t>
            </a:r>
          </a:p>
          <a:p>
            <a:pPr>
              <a:lnSpc>
                <a:spcPct val="120000"/>
              </a:lnSpc>
            </a:pPr>
            <a:r>
              <a:rPr lang="fr-CA" sz="1800" dirty="0"/>
              <a:t>Le client spécifie l’URI de la ressource</a:t>
            </a:r>
          </a:p>
          <a:p>
            <a:pPr>
              <a:lnSpc>
                <a:spcPct val="120000"/>
              </a:lnSpc>
            </a:pPr>
            <a:r>
              <a:rPr lang="fr-CA" sz="1800" dirty="0"/>
              <a:t>Le corps de la requête contient une représentation complète de la ressource</a:t>
            </a:r>
          </a:p>
          <a:p>
            <a:pPr>
              <a:lnSpc>
                <a:spcPct val="120000"/>
              </a:lnSpc>
            </a:pPr>
            <a:r>
              <a:rPr lang="fr-CA" sz="1800" dirty="0"/>
              <a:t>Si une ressource avec cet URI existe déjà, elle est remplacée</a:t>
            </a:r>
          </a:p>
          <a:p>
            <a:pPr>
              <a:lnSpc>
                <a:spcPct val="120000"/>
              </a:lnSpc>
            </a:pPr>
            <a:r>
              <a:rPr lang="fr-CA" sz="1800" dirty="0"/>
              <a:t>Sinon, une nouvelle ressource est créée, si le serveur la prend en charge</a:t>
            </a:r>
          </a:p>
          <a:p>
            <a:pPr>
              <a:lnSpc>
                <a:spcPct val="120000"/>
              </a:lnSpc>
            </a:pPr>
            <a:r>
              <a:rPr lang="fr-CA" sz="1800" dirty="0"/>
              <a:t>Les demandes PUT sont le plus souvent appliquées à des ressources qui sont des éléments individuels, tels qu’un client spécifique, plutôt qu’à des collections</a:t>
            </a:r>
          </a:p>
          <a:p>
            <a:pPr>
              <a:lnSpc>
                <a:spcPct val="120000"/>
              </a:lnSpc>
            </a:pPr>
            <a:r>
              <a:rPr lang="fr-CA" sz="1800" dirty="0"/>
              <a:t>Un serveur peut prendre en charge les mises à jour, mais pas la création via PUT</a:t>
            </a:r>
          </a:p>
          <a:p>
            <a:pPr>
              <a:lnSpc>
                <a:spcPct val="120000"/>
              </a:lnSpc>
            </a:pPr>
            <a:r>
              <a:rPr lang="fr-CA" sz="1800" dirty="0"/>
              <a:t>La prise en charge de la création via PUT dépend de la capacité du client à affecter de manière significative un URI à une ressource avant qu’elle n’existe</a:t>
            </a:r>
          </a:p>
          <a:p>
            <a:pPr>
              <a:lnSpc>
                <a:spcPct val="120000"/>
              </a:lnSpc>
            </a:pPr>
            <a:r>
              <a:rPr lang="fr-CA" sz="1800" dirty="0"/>
              <a:t>Sinon, utilisez POST pour créer des ressources et PUT ou PATCH pour mettre à jour</a:t>
            </a:r>
          </a:p>
        </p:txBody>
      </p:sp>
      <p:sp>
        <p:nvSpPr>
          <p:cNvPr id="5" name="Titre 4">
            <a:extLst>
              <a:ext uri="{FF2B5EF4-FFF2-40B4-BE49-F238E27FC236}">
                <a16:creationId xmlns:a16="http://schemas.microsoft.com/office/drawing/2014/main" id="{B03037A9-245C-170D-885E-86B77539D9AD}"/>
              </a:ext>
            </a:extLst>
          </p:cNvPr>
          <p:cNvSpPr>
            <a:spLocks noGrp="1"/>
          </p:cNvSpPr>
          <p:nvPr>
            <p:ph type="title"/>
            <p:custDataLst>
              <p:tags r:id="rId2"/>
            </p:custDataLst>
          </p:nvPr>
        </p:nvSpPr>
        <p:spPr/>
        <p:txBody>
          <a:bodyPr/>
          <a:lstStyle/>
          <a:p>
            <a:r>
              <a:rPr lang="fr-CA" dirty="0"/>
              <a:t>POST vs PUT vs PATCH</a:t>
            </a:r>
          </a:p>
        </p:txBody>
      </p:sp>
      <p:sp>
        <p:nvSpPr>
          <p:cNvPr id="2" name="Espace réservé du numéro de diapositive 4">
            <a:extLst>
              <a:ext uri="{FF2B5EF4-FFF2-40B4-BE49-F238E27FC236}">
                <a16:creationId xmlns:a16="http://schemas.microsoft.com/office/drawing/2014/main" id="{BB7F40BB-95A4-03DD-1C1E-1360B26FA96A}"/>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71</a:t>
            </a:fld>
            <a:endParaRPr lang="en-US" altLang="en-US" dirty="0"/>
          </a:p>
        </p:txBody>
      </p:sp>
    </p:spTree>
    <p:extLst>
      <p:ext uri="{BB962C8B-B14F-4D97-AF65-F5344CB8AC3E}">
        <p14:creationId xmlns:p14="http://schemas.microsoft.com/office/powerpoint/2010/main" val="5134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67544" y="1556792"/>
            <a:ext cx="7716983" cy="4824536"/>
          </a:xfrm>
        </p:spPr>
        <p:txBody>
          <a:bodyPr>
            <a:noAutofit/>
          </a:bodyPr>
          <a:lstStyle/>
          <a:p>
            <a:pPr>
              <a:lnSpc>
                <a:spcPct val="120000"/>
              </a:lnSpc>
            </a:pPr>
            <a:r>
              <a:rPr lang="fr-CA" sz="2000" dirty="0"/>
              <a:t>Une demande PATCH effectue une mise à jour partielle d’une ressource existante</a:t>
            </a:r>
          </a:p>
          <a:p>
            <a:pPr>
              <a:lnSpc>
                <a:spcPct val="120000"/>
              </a:lnSpc>
            </a:pPr>
            <a:r>
              <a:rPr lang="fr-CA" sz="2000" dirty="0"/>
              <a:t>Le client spécifie l’URI de la ressource</a:t>
            </a:r>
          </a:p>
          <a:p>
            <a:pPr>
              <a:lnSpc>
                <a:spcPct val="120000"/>
              </a:lnSpc>
            </a:pPr>
            <a:r>
              <a:rPr lang="fr-CA" sz="2000" dirty="0"/>
              <a:t>Le corps de la requête spécifie un ensemble de modifications à appliquer à la ressource</a:t>
            </a:r>
          </a:p>
          <a:p>
            <a:pPr>
              <a:lnSpc>
                <a:spcPct val="120000"/>
              </a:lnSpc>
            </a:pPr>
            <a:r>
              <a:rPr lang="fr-CA" sz="2000" dirty="0"/>
              <a:t>Cela peut être plus efficace que d’utiliser PUT, car le client envoie uniquement les modifications, pas la représentation complète de la ressource</a:t>
            </a:r>
          </a:p>
          <a:p>
            <a:pPr>
              <a:lnSpc>
                <a:spcPct val="120000"/>
              </a:lnSpc>
            </a:pPr>
            <a:r>
              <a:rPr lang="fr-CA" sz="2000" dirty="0"/>
              <a:t>Techniquement, PATCH peut également créer une nouvelle ressource (en spécifiant un ensemble de mises à jour à une ressource "nulle"), si le serveur la prend en charge</a:t>
            </a:r>
          </a:p>
        </p:txBody>
      </p:sp>
      <p:sp>
        <p:nvSpPr>
          <p:cNvPr id="5" name="Titre 4">
            <a:extLst>
              <a:ext uri="{FF2B5EF4-FFF2-40B4-BE49-F238E27FC236}">
                <a16:creationId xmlns:a16="http://schemas.microsoft.com/office/drawing/2014/main" id="{5FCE9012-9349-2888-8700-45B42857D654}"/>
              </a:ext>
            </a:extLst>
          </p:cNvPr>
          <p:cNvSpPr>
            <a:spLocks noGrp="1"/>
          </p:cNvSpPr>
          <p:nvPr>
            <p:ph type="title"/>
            <p:custDataLst>
              <p:tags r:id="rId2"/>
            </p:custDataLst>
          </p:nvPr>
        </p:nvSpPr>
        <p:spPr/>
        <p:txBody>
          <a:bodyPr/>
          <a:lstStyle/>
          <a:p>
            <a:r>
              <a:rPr lang="fr-CA" dirty="0"/>
              <a:t>POST vs PUT vs PATCH</a:t>
            </a:r>
          </a:p>
        </p:txBody>
      </p:sp>
      <p:sp>
        <p:nvSpPr>
          <p:cNvPr id="2" name="Espace réservé du numéro de diapositive 4">
            <a:extLst>
              <a:ext uri="{FF2B5EF4-FFF2-40B4-BE49-F238E27FC236}">
                <a16:creationId xmlns:a16="http://schemas.microsoft.com/office/drawing/2014/main" id="{1E6FDE73-BF83-2803-21BB-55D16064E35E}"/>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72</a:t>
            </a:fld>
            <a:endParaRPr lang="en-US" altLang="en-US" dirty="0"/>
          </a:p>
        </p:txBody>
      </p:sp>
    </p:spTree>
    <p:extLst>
      <p:ext uri="{BB962C8B-B14F-4D97-AF65-F5344CB8AC3E}">
        <p14:creationId xmlns:p14="http://schemas.microsoft.com/office/powerpoint/2010/main" val="24906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31540" y="1628800"/>
            <a:ext cx="7716983" cy="3689558"/>
          </a:xfrm>
        </p:spPr>
        <p:txBody>
          <a:bodyPr>
            <a:normAutofit/>
          </a:bodyPr>
          <a:lstStyle/>
          <a:p>
            <a:pPr>
              <a:lnSpc>
                <a:spcPct val="120000"/>
              </a:lnSpc>
            </a:pPr>
            <a:r>
              <a:rPr lang="fr-CA" sz="2400" dirty="0"/>
              <a:t>Les requêtes PUT doivent être </a:t>
            </a:r>
            <a:r>
              <a:rPr lang="fr-CA" sz="2400" b="1" dirty="0"/>
              <a:t>idempotentes</a:t>
            </a:r>
          </a:p>
          <a:p>
            <a:pPr>
              <a:lnSpc>
                <a:spcPct val="120000"/>
              </a:lnSpc>
            </a:pPr>
            <a:r>
              <a:rPr lang="fr-CA" sz="2400" dirty="0"/>
              <a:t>Si un client soumet la même demande PUT plusieurs fois, les résultats doivent toujours être les mêmes</a:t>
            </a:r>
          </a:p>
          <a:p>
            <a:pPr lvl="1">
              <a:lnSpc>
                <a:spcPct val="120000"/>
              </a:lnSpc>
            </a:pPr>
            <a:r>
              <a:rPr lang="fr-CA" sz="2200" dirty="0"/>
              <a:t>La même ressource sera modifiée avec les mêmes valeurs</a:t>
            </a:r>
          </a:p>
          <a:p>
            <a:pPr>
              <a:lnSpc>
                <a:spcPct val="120000"/>
              </a:lnSpc>
            </a:pPr>
            <a:r>
              <a:rPr lang="fr-CA" sz="2400" dirty="0"/>
              <a:t>Les requêtes POST et PATCH ne sont pas garanties d’être idempotentes</a:t>
            </a:r>
          </a:p>
        </p:txBody>
      </p:sp>
      <p:sp>
        <p:nvSpPr>
          <p:cNvPr id="5" name="Titre 4">
            <a:extLst>
              <a:ext uri="{FF2B5EF4-FFF2-40B4-BE49-F238E27FC236}">
                <a16:creationId xmlns:a16="http://schemas.microsoft.com/office/drawing/2014/main" id="{861C2462-FD7D-9373-9A5C-560A91E1EF15}"/>
              </a:ext>
            </a:extLst>
          </p:cNvPr>
          <p:cNvSpPr>
            <a:spLocks noGrp="1"/>
          </p:cNvSpPr>
          <p:nvPr>
            <p:ph type="title"/>
            <p:custDataLst>
              <p:tags r:id="rId2"/>
            </p:custDataLst>
          </p:nvPr>
        </p:nvSpPr>
        <p:spPr/>
        <p:txBody>
          <a:bodyPr/>
          <a:lstStyle/>
          <a:p>
            <a:r>
              <a:rPr lang="fr-CA" dirty="0"/>
              <a:t>POST vs PUT vs PATCH</a:t>
            </a:r>
          </a:p>
        </p:txBody>
      </p:sp>
      <p:sp>
        <p:nvSpPr>
          <p:cNvPr id="2" name="Espace réservé du numéro de diapositive 4">
            <a:extLst>
              <a:ext uri="{FF2B5EF4-FFF2-40B4-BE49-F238E27FC236}">
                <a16:creationId xmlns:a16="http://schemas.microsoft.com/office/drawing/2014/main" id="{125F9EFA-2918-24DC-A837-D40CE3789BE9}"/>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73</a:t>
            </a:fld>
            <a:endParaRPr lang="en-US" altLang="en-US" dirty="0"/>
          </a:p>
        </p:txBody>
      </p:sp>
    </p:spTree>
    <p:extLst>
      <p:ext uri="{BB962C8B-B14F-4D97-AF65-F5344CB8AC3E}">
        <p14:creationId xmlns:p14="http://schemas.microsoft.com/office/powerpoint/2010/main" val="104133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31540" y="1520788"/>
            <a:ext cx="7716983" cy="4493122"/>
          </a:xfrm>
        </p:spPr>
        <p:txBody>
          <a:bodyPr>
            <a:normAutofit fontScale="85000" lnSpcReduction="20000"/>
          </a:bodyPr>
          <a:lstStyle/>
          <a:p>
            <a:pPr>
              <a:lnSpc>
                <a:spcPct val="120000"/>
              </a:lnSpc>
            </a:pPr>
            <a:r>
              <a:rPr lang="fr-CA" sz="2600" dirty="0"/>
              <a:t>En 2008, Leonard Richardson a proposé le modèle de maturité suivant pour les API Web :</a:t>
            </a:r>
          </a:p>
          <a:p>
            <a:pPr lvl="1">
              <a:lnSpc>
                <a:spcPct val="120000"/>
              </a:lnSpc>
            </a:pPr>
            <a:r>
              <a:rPr lang="fr-CA" sz="2200" dirty="0"/>
              <a:t>Niveau 0 : définissez un URI et toutes les opérations sont des requêtes POST adressées à cet URI</a:t>
            </a:r>
          </a:p>
          <a:p>
            <a:pPr lvl="1">
              <a:lnSpc>
                <a:spcPct val="120000"/>
              </a:lnSpc>
            </a:pPr>
            <a:r>
              <a:rPr lang="fr-CA" sz="2200" dirty="0"/>
              <a:t>Niveau 1 : créez des URI distincts pour les ressources individuelles</a:t>
            </a:r>
          </a:p>
          <a:p>
            <a:pPr lvl="1">
              <a:lnSpc>
                <a:spcPct val="120000"/>
              </a:lnSpc>
            </a:pPr>
            <a:r>
              <a:rPr lang="fr-CA" sz="2200" dirty="0"/>
              <a:t>Niveau 2 : utilisez les méthodes HTTP pour définir les opérations sur les ressources</a:t>
            </a:r>
          </a:p>
          <a:p>
            <a:pPr lvl="1">
              <a:lnSpc>
                <a:spcPct val="120000"/>
              </a:lnSpc>
            </a:pPr>
            <a:r>
              <a:rPr lang="fr-CA" sz="2200" dirty="0"/>
              <a:t>Niveau 3 : Utilisez l’hypermédia</a:t>
            </a:r>
          </a:p>
          <a:p>
            <a:pPr>
              <a:lnSpc>
                <a:spcPct val="120000"/>
              </a:lnSpc>
            </a:pPr>
            <a:r>
              <a:rPr lang="fr-CA" sz="2600" dirty="0"/>
              <a:t>Le niveau 3 correspond à une API vraiment RESTful selon la définition de Fielding</a:t>
            </a:r>
          </a:p>
          <a:p>
            <a:pPr>
              <a:lnSpc>
                <a:spcPct val="120000"/>
              </a:lnSpc>
            </a:pPr>
            <a:r>
              <a:rPr lang="fr-CA" sz="2600" dirty="0"/>
              <a:t>En pratique, de nombreuses API Web publiées se situent quelque part autour du niveau 2</a:t>
            </a:r>
          </a:p>
        </p:txBody>
      </p:sp>
      <p:sp>
        <p:nvSpPr>
          <p:cNvPr id="5" name="Titre 4">
            <a:extLst>
              <a:ext uri="{FF2B5EF4-FFF2-40B4-BE49-F238E27FC236}">
                <a16:creationId xmlns:a16="http://schemas.microsoft.com/office/drawing/2014/main" id="{CBAC726C-83AB-1507-1F92-2887A770B7ED}"/>
              </a:ext>
            </a:extLst>
          </p:cNvPr>
          <p:cNvSpPr>
            <a:spLocks noGrp="1"/>
          </p:cNvSpPr>
          <p:nvPr>
            <p:ph type="title"/>
            <p:custDataLst>
              <p:tags r:id="rId2"/>
            </p:custDataLst>
          </p:nvPr>
        </p:nvSpPr>
        <p:spPr/>
        <p:txBody>
          <a:bodyPr>
            <a:normAutofit fontScale="90000"/>
          </a:bodyPr>
          <a:lstStyle/>
          <a:p>
            <a:r>
              <a:rPr lang="fr-CA" dirty="0"/>
              <a:t>Modèle de maturité de Richardson</a:t>
            </a:r>
          </a:p>
        </p:txBody>
      </p:sp>
      <p:sp>
        <p:nvSpPr>
          <p:cNvPr id="2" name="Espace réservé du numéro de diapositive 4">
            <a:extLst>
              <a:ext uri="{FF2B5EF4-FFF2-40B4-BE49-F238E27FC236}">
                <a16:creationId xmlns:a16="http://schemas.microsoft.com/office/drawing/2014/main" id="{8DDC2F4E-9FF8-9BE2-CAD7-0B4629A2186C}"/>
              </a:ext>
            </a:extLst>
          </p:cNvPr>
          <p:cNvSpPr>
            <a:spLocks noGrp="1"/>
          </p:cNvSpPr>
          <p:nvPr>
            <p:ph type="sldNum" sz="quarter" idx="12"/>
            <p:custDataLst>
              <p:tags r:id="rId3"/>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74</a:t>
            </a:fld>
            <a:endParaRPr lang="en-US" altLang="en-US" dirty="0"/>
          </a:p>
        </p:txBody>
      </p:sp>
    </p:spTree>
    <p:extLst>
      <p:ext uri="{BB962C8B-B14F-4D97-AF65-F5344CB8AC3E}">
        <p14:creationId xmlns:p14="http://schemas.microsoft.com/office/powerpoint/2010/main" val="200722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395536" y="1268760"/>
            <a:ext cx="8123383" cy="3347813"/>
          </a:xfrm>
        </p:spPr>
        <p:txBody>
          <a:bodyPr>
            <a:noAutofit/>
          </a:bodyPr>
          <a:lstStyle/>
          <a:p>
            <a:pPr>
              <a:lnSpc>
                <a:spcPct val="120000"/>
              </a:lnSpc>
            </a:pPr>
            <a:r>
              <a:rPr lang="fr-CA" sz="2000" dirty="0"/>
              <a:t>Utilise HTTP comme système de transport pour les interactions à distance, mais sans utiliser aucun des mécanismes du Web</a:t>
            </a:r>
          </a:p>
          <a:p>
            <a:pPr>
              <a:lnSpc>
                <a:spcPct val="120000"/>
              </a:lnSpc>
            </a:pPr>
            <a:r>
              <a:rPr lang="fr-CA" sz="2000" dirty="0"/>
              <a:t>Essentiellement, ce que vous faites ici est d’utiliser HTTP comme mécanisme de tunnelisation pour votre propre mécanisme d’interaction à distance</a:t>
            </a:r>
          </a:p>
          <a:p>
            <a:pPr lvl="1">
              <a:lnSpc>
                <a:spcPct val="120000"/>
              </a:lnSpc>
            </a:pPr>
            <a:r>
              <a:rPr lang="fr-CA" sz="1800" dirty="0"/>
              <a:t>Ex: Dans un scénario de niveau 0, un hôpital exposera un point de terminaison de service à un URI</a:t>
            </a:r>
          </a:p>
          <a:p>
            <a:pPr lvl="1">
              <a:lnSpc>
                <a:spcPct val="120000"/>
              </a:lnSpc>
            </a:pPr>
            <a:r>
              <a:rPr lang="fr-CA" sz="1800" dirty="0"/>
              <a:t>Un client poste ensuite sur ce point de terminaison un document contenant les détails de sa demande</a:t>
            </a:r>
          </a:p>
        </p:txBody>
      </p:sp>
      <p:pic>
        <p:nvPicPr>
          <p:cNvPr id="5" name="Image 4">
            <a:extLst>
              <a:ext uri="{FF2B5EF4-FFF2-40B4-BE49-F238E27FC236}">
                <a16:creationId xmlns:a16="http://schemas.microsoft.com/office/drawing/2014/main" id="{201E38E7-AB9E-4802-AF41-83A4C31D9A54}"/>
              </a:ext>
            </a:extLst>
          </p:cNvPr>
          <p:cNvPicPr>
            <a:picLocks noChangeAspect="1"/>
          </p:cNvPicPr>
          <p:nvPr>
            <p:custDataLst>
              <p:tags r:id="rId2"/>
            </p:custDataLst>
          </p:nvPr>
        </p:nvPicPr>
        <p:blipFill>
          <a:blip r:embed="rId8"/>
          <a:stretch>
            <a:fillRect/>
          </a:stretch>
        </p:blipFill>
        <p:spPr>
          <a:xfrm>
            <a:off x="1511660" y="4653136"/>
            <a:ext cx="6276975" cy="1664627"/>
          </a:xfrm>
          <a:prstGeom prst="rect">
            <a:avLst/>
          </a:prstGeom>
        </p:spPr>
      </p:pic>
      <p:sp>
        <p:nvSpPr>
          <p:cNvPr id="4" name="ZoneTexte 3">
            <a:extLst>
              <a:ext uri="{FF2B5EF4-FFF2-40B4-BE49-F238E27FC236}">
                <a16:creationId xmlns:a16="http://schemas.microsoft.com/office/drawing/2014/main" id="{0323FB4E-3516-4242-A12E-598134DF00E1}"/>
              </a:ext>
            </a:extLst>
          </p:cNvPr>
          <p:cNvSpPr txBox="1"/>
          <p:nvPr>
            <p:custDataLst>
              <p:tags r:id="rId3"/>
            </p:custDataLst>
          </p:nvPr>
        </p:nvSpPr>
        <p:spPr>
          <a:xfrm>
            <a:off x="1616364" y="6428509"/>
            <a:ext cx="184731" cy="369332"/>
          </a:xfrm>
          <a:prstGeom prst="rect">
            <a:avLst/>
          </a:prstGeom>
          <a:noFill/>
        </p:spPr>
        <p:txBody>
          <a:bodyPr wrap="none" rtlCol="0">
            <a:spAutoFit/>
          </a:bodyPr>
          <a:lstStyle/>
          <a:p>
            <a:endParaRPr lang="fr-CA" dirty="0"/>
          </a:p>
        </p:txBody>
      </p:sp>
      <p:sp>
        <p:nvSpPr>
          <p:cNvPr id="6" name="ZoneTexte 5">
            <a:extLst>
              <a:ext uri="{FF2B5EF4-FFF2-40B4-BE49-F238E27FC236}">
                <a16:creationId xmlns:a16="http://schemas.microsoft.com/office/drawing/2014/main" id="{C53C588D-6181-461C-AE44-7E1854111465}"/>
              </a:ext>
            </a:extLst>
          </p:cNvPr>
          <p:cNvSpPr txBox="1"/>
          <p:nvPr>
            <p:custDataLst>
              <p:tags r:id="rId4"/>
            </p:custDataLst>
          </p:nvPr>
        </p:nvSpPr>
        <p:spPr>
          <a:xfrm>
            <a:off x="2735796" y="6273316"/>
            <a:ext cx="5689600" cy="307777"/>
          </a:xfrm>
          <a:prstGeom prst="rect">
            <a:avLst/>
          </a:prstGeom>
          <a:noFill/>
        </p:spPr>
        <p:txBody>
          <a:bodyPr wrap="square" rtlCol="0">
            <a:spAutoFit/>
          </a:bodyPr>
          <a:lstStyle/>
          <a:p>
            <a:r>
              <a:rPr lang="fr-CA" sz="1400" dirty="0"/>
              <a:t>Source : https://martinfowler.com/articles/richardsonMaturityModel.html</a:t>
            </a:r>
          </a:p>
        </p:txBody>
      </p:sp>
      <p:sp>
        <p:nvSpPr>
          <p:cNvPr id="8" name="Titre 7">
            <a:extLst>
              <a:ext uri="{FF2B5EF4-FFF2-40B4-BE49-F238E27FC236}">
                <a16:creationId xmlns:a16="http://schemas.microsoft.com/office/drawing/2014/main" id="{D4751A20-967E-C825-9F99-358675228181}"/>
              </a:ext>
            </a:extLst>
          </p:cNvPr>
          <p:cNvSpPr>
            <a:spLocks noGrp="1"/>
          </p:cNvSpPr>
          <p:nvPr>
            <p:ph type="title"/>
            <p:custDataLst>
              <p:tags r:id="rId5"/>
            </p:custDataLst>
          </p:nvPr>
        </p:nvSpPr>
        <p:spPr/>
        <p:txBody>
          <a:bodyPr/>
          <a:lstStyle/>
          <a:p>
            <a:r>
              <a:rPr lang="fr-CA" dirty="0"/>
              <a:t>Niveau 0</a:t>
            </a:r>
          </a:p>
        </p:txBody>
      </p:sp>
      <p:sp>
        <p:nvSpPr>
          <p:cNvPr id="2" name="Espace réservé du numéro de diapositive 4">
            <a:extLst>
              <a:ext uri="{FF2B5EF4-FFF2-40B4-BE49-F238E27FC236}">
                <a16:creationId xmlns:a16="http://schemas.microsoft.com/office/drawing/2014/main" id="{DDC71051-A4F5-8625-76C7-9540D77AB739}"/>
              </a:ext>
            </a:extLst>
          </p:cNvPr>
          <p:cNvSpPr>
            <a:spLocks noGrp="1"/>
          </p:cNvSpPr>
          <p:nvPr>
            <p:ph type="sldNum" sz="quarter" idx="12"/>
            <p:custDataLst>
              <p:tags r:id="rId6"/>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75</a:t>
            </a:fld>
            <a:endParaRPr lang="en-US" altLang="en-US" dirty="0"/>
          </a:p>
        </p:txBody>
      </p:sp>
    </p:spTree>
    <p:extLst>
      <p:ext uri="{BB962C8B-B14F-4D97-AF65-F5344CB8AC3E}">
        <p14:creationId xmlns:p14="http://schemas.microsoft.com/office/powerpoint/2010/main" val="175088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395536" y="1484784"/>
            <a:ext cx="8123383" cy="5176613"/>
          </a:xfrm>
        </p:spPr>
        <p:txBody>
          <a:bodyPr>
            <a:noAutofit/>
          </a:bodyPr>
          <a:lstStyle/>
          <a:p>
            <a:pPr>
              <a:lnSpc>
                <a:spcPct val="120000"/>
              </a:lnSpc>
            </a:pPr>
            <a:r>
              <a:rPr lang="fr-CA" sz="2000" dirty="0"/>
              <a:t>Un client poste donc sur ce point de terminaison un document contenant les détails de sa demande</a:t>
            </a:r>
          </a:p>
          <a:p>
            <a:pPr marL="411480" lvl="1" indent="0">
              <a:lnSpc>
                <a:spcPct val="120000"/>
              </a:lnSpc>
              <a:buNone/>
            </a:pPr>
            <a:r>
              <a:rPr lang="fr-CA" sz="1400" dirty="0"/>
              <a:t>POST /</a:t>
            </a:r>
            <a:r>
              <a:rPr lang="fr-CA" sz="1400" dirty="0" err="1"/>
              <a:t>appointmentService</a:t>
            </a:r>
            <a:r>
              <a:rPr lang="fr-CA" sz="1400" dirty="0"/>
              <a:t> HTTP/1.1</a:t>
            </a:r>
          </a:p>
          <a:p>
            <a:pPr marL="411480" lvl="1" indent="0">
              <a:lnSpc>
                <a:spcPct val="120000"/>
              </a:lnSpc>
              <a:buNone/>
            </a:pPr>
            <a:r>
              <a:rPr lang="fr-CA" sz="1400" dirty="0"/>
              <a:t>[divers autres entêtes]</a:t>
            </a:r>
          </a:p>
          <a:p>
            <a:pPr marL="411480" lvl="1" indent="0">
              <a:lnSpc>
                <a:spcPct val="120000"/>
              </a:lnSpc>
              <a:buNone/>
            </a:pPr>
            <a:r>
              <a:rPr lang="fr-CA" sz="1400" dirty="0"/>
              <a:t>&lt; </a:t>
            </a:r>
            <a:r>
              <a:rPr lang="fr-CA" sz="1400" dirty="0" err="1"/>
              <a:t>appointmentRequest</a:t>
            </a:r>
            <a:r>
              <a:rPr lang="fr-CA" sz="1400" dirty="0"/>
              <a:t> &gt;</a:t>
            </a:r>
          </a:p>
          <a:p>
            <a:pPr marL="411480" lvl="1" indent="0">
              <a:lnSpc>
                <a:spcPct val="120000"/>
              </a:lnSpc>
              <a:buNone/>
            </a:pPr>
            <a:r>
              <a:rPr lang="fr-CA" sz="1400" dirty="0"/>
              <a:t>  &lt;slot </a:t>
            </a:r>
            <a:r>
              <a:rPr lang="fr-CA" sz="1400" dirty="0" err="1"/>
              <a:t>doctor</a:t>
            </a:r>
            <a:r>
              <a:rPr lang="fr-CA" sz="1400" dirty="0"/>
              <a:t> = "</a:t>
            </a:r>
            <a:r>
              <a:rPr lang="fr-CA" sz="1400" dirty="0" err="1"/>
              <a:t>mjones</a:t>
            </a:r>
            <a:r>
              <a:rPr lang="fr-CA" sz="1400" dirty="0"/>
              <a:t>" start = "1400" end = "1450"/&gt;</a:t>
            </a:r>
          </a:p>
          <a:p>
            <a:pPr marL="411480" lvl="1" indent="0">
              <a:lnSpc>
                <a:spcPct val="120000"/>
              </a:lnSpc>
              <a:buNone/>
            </a:pPr>
            <a:r>
              <a:rPr lang="fr-CA" sz="1400" dirty="0"/>
              <a:t>  &lt;identifiant patient = "</a:t>
            </a:r>
            <a:r>
              <a:rPr lang="fr-CA" sz="1400" dirty="0" err="1"/>
              <a:t>jsmith</a:t>
            </a:r>
            <a:r>
              <a:rPr lang="fr-CA" sz="1400" dirty="0"/>
              <a:t>"/&gt;</a:t>
            </a:r>
          </a:p>
          <a:p>
            <a:pPr marL="411480" lvl="1" indent="0">
              <a:lnSpc>
                <a:spcPct val="120000"/>
              </a:lnSpc>
              <a:buNone/>
            </a:pPr>
            <a:r>
              <a:rPr lang="fr-CA" sz="1400" dirty="0"/>
              <a:t>&lt;/</a:t>
            </a:r>
            <a:r>
              <a:rPr lang="fr-CA" sz="1400" dirty="0" err="1"/>
              <a:t>appointmentRequest</a:t>
            </a:r>
            <a:r>
              <a:rPr lang="fr-CA" sz="1400" dirty="0"/>
              <a:t>&gt;</a:t>
            </a:r>
          </a:p>
          <a:p>
            <a:pPr>
              <a:lnSpc>
                <a:spcPct val="120000"/>
              </a:lnSpc>
            </a:pPr>
            <a:r>
              <a:rPr lang="fr-CA" sz="2000" dirty="0"/>
              <a:t>Si tout va bien, il reçoit une réponse indiquant que le rendez-vous est pris</a:t>
            </a:r>
          </a:p>
          <a:p>
            <a:pPr marL="411480" lvl="1" indent="0">
              <a:lnSpc>
                <a:spcPct val="120000"/>
              </a:lnSpc>
              <a:buNone/>
            </a:pPr>
            <a:r>
              <a:rPr lang="fr-CA" sz="1400" dirty="0"/>
              <a:t>HTTP/1.1 200 OK</a:t>
            </a:r>
          </a:p>
          <a:p>
            <a:pPr marL="411480" lvl="1" indent="0">
              <a:lnSpc>
                <a:spcPct val="120000"/>
              </a:lnSpc>
              <a:buNone/>
            </a:pPr>
            <a:r>
              <a:rPr lang="fr-CA" sz="1400" dirty="0"/>
              <a:t>[divers entêtes]</a:t>
            </a:r>
          </a:p>
          <a:p>
            <a:pPr marL="411480" lvl="1" indent="0">
              <a:lnSpc>
                <a:spcPct val="120000"/>
              </a:lnSpc>
              <a:buNone/>
            </a:pPr>
            <a:r>
              <a:rPr lang="fr-CA" sz="1400" dirty="0"/>
              <a:t>&lt;</a:t>
            </a:r>
            <a:r>
              <a:rPr lang="fr-CA" sz="1400" dirty="0" err="1"/>
              <a:t>appointment</a:t>
            </a:r>
            <a:r>
              <a:rPr lang="fr-CA" sz="1400" dirty="0"/>
              <a:t>&gt;</a:t>
            </a:r>
          </a:p>
          <a:p>
            <a:pPr marL="411480" lvl="1" indent="0">
              <a:lnSpc>
                <a:spcPct val="120000"/>
              </a:lnSpc>
              <a:buNone/>
            </a:pPr>
            <a:r>
              <a:rPr lang="fr-CA" sz="1400" dirty="0"/>
              <a:t>  &lt;slot </a:t>
            </a:r>
            <a:r>
              <a:rPr lang="fr-CA" sz="1400" dirty="0" err="1"/>
              <a:t>doctor</a:t>
            </a:r>
            <a:r>
              <a:rPr lang="fr-CA" sz="1400" dirty="0"/>
              <a:t> = "</a:t>
            </a:r>
            <a:r>
              <a:rPr lang="fr-CA" sz="1400" dirty="0" err="1"/>
              <a:t>mjones</a:t>
            </a:r>
            <a:r>
              <a:rPr lang="fr-CA" sz="1400" dirty="0"/>
              <a:t>" start = "1400" end = "1450"/&gt;</a:t>
            </a:r>
          </a:p>
          <a:p>
            <a:pPr marL="411480" lvl="1" indent="0">
              <a:lnSpc>
                <a:spcPct val="120000"/>
              </a:lnSpc>
              <a:buNone/>
            </a:pPr>
            <a:r>
              <a:rPr lang="fr-CA" sz="1400" dirty="0"/>
              <a:t>  &lt;identifiant patient = "</a:t>
            </a:r>
            <a:r>
              <a:rPr lang="fr-CA" sz="1400" dirty="0" err="1"/>
              <a:t>jsmith</a:t>
            </a:r>
            <a:r>
              <a:rPr lang="fr-CA" sz="1400" dirty="0"/>
              <a:t>"/&gt;</a:t>
            </a:r>
          </a:p>
          <a:p>
            <a:pPr marL="411480" lvl="1" indent="0">
              <a:lnSpc>
                <a:spcPct val="120000"/>
              </a:lnSpc>
              <a:buNone/>
            </a:pPr>
            <a:r>
              <a:rPr lang="fr-CA" sz="1400" dirty="0"/>
              <a:t>&lt;/</a:t>
            </a:r>
            <a:r>
              <a:rPr lang="fr-CA" sz="1400" dirty="0" err="1"/>
              <a:t>appointment</a:t>
            </a:r>
            <a:r>
              <a:rPr lang="fr-CA" sz="1400" dirty="0"/>
              <a:t>&gt;</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A00392B7-22CB-727B-81B5-133937CAB3CC}"/>
              </a:ext>
            </a:extLst>
          </p:cNvPr>
          <p:cNvSpPr>
            <a:spLocks noGrp="1"/>
          </p:cNvSpPr>
          <p:nvPr>
            <p:ph type="title"/>
            <p:custDataLst>
              <p:tags r:id="rId3"/>
            </p:custDataLst>
          </p:nvPr>
        </p:nvSpPr>
        <p:spPr/>
        <p:txBody>
          <a:bodyPr/>
          <a:lstStyle/>
          <a:p>
            <a:r>
              <a:rPr lang="fr-CA" dirty="0"/>
              <a:t>Niveau 0</a:t>
            </a:r>
          </a:p>
        </p:txBody>
      </p:sp>
      <p:sp>
        <p:nvSpPr>
          <p:cNvPr id="2" name="Espace réservé du numéro de diapositive 4">
            <a:extLst>
              <a:ext uri="{FF2B5EF4-FFF2-40B4-BE49-F238E27FC236}">
                <a16:creationId xmlns:a16="http://schemas.microsoft.com/office/drawing/2014/main" id="{5CC5B588-D730-9C9F-8EE5-4477D06D9878}"/>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76</a:t>
            </a:fld>
            <a:endParaRPr lang="en-US" altLang="en-US" dirty="0"/>
          </a:p>
        </p:txBody>
      </p:sp>
    </p:spTree>
    <p:extLst>
      <p:ext uri="{BB962C8B-B14F-4D97-AF65-F5344CB8AC3E}">
        <p14:creationId xmlns:p14="http://schemas.microsoft.com/office/powerpoint/2010/main" val="473345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31540" y="1484784"/>
            <a:ext cx="8123383" cy="5176613"/>
          </a:xfrm>
        </p:spPr>
        <p:txBody>
          <a:bodyPr>
            <a:noAutofit/>
          </a:bodyPr>
          <a:lstStyle/>
          <a:p>
            <a:pPr>
              <a:lnSpc>
                <a:spcPct val="120000"/>
              </a:lnSpc>
            </a:pPr>
            <a:r>
              <a:rPr lang="fr-CA" sz="2000" dirty="0"/>
              <a:t>S’il y a un problème, disons que quelqu’un d’autre est entré avant lui, alors il obtiendrait une sorte de message d’erreur dans le corps de la réponse</a:t>
            </a:r>
          </a:p>
          <a:p>
            <a:pPr marL="402336" lvl="1" indent="0">
              <a:lnSpc>
                <a:spcPct val="120000"/>
              </a:lnSpc>
              <a:buNone/>
            </a:pPr>
            <a:r>
              <a:rPr lang="fr-CA" sz="1400" dirty="0"/>
              <a:t>HTTP/1.1 200 OK</a:t>
            </a:r>
          </a:p>
          <a:p>
            <a:pPr marL="402336" lvl="1" indent="0">
              <a:lnSpc>
                <a:spcPct val="120000"/>
              </a:lnSpc>
              <a:buNone/>
            </a:pPr>
            <a:r>
              <a:rPr lang="fr-CA" sz="1400" dirty="0"/>
              <a:t>[divers entêtes]</a:t>
            </a:r>
          </a:p>
          <a:p>
            <a:pPr marL="402336" lvl="1" indent="0">
              <a:lnSpc>
                <a:spcPct val="120000"/>
              </a:lnSpc>
              <a:buNone/>
            </a:pPr>
            <a:r>
              <a:rPr lang="fr-CA" sz="1400" dirty="0"/>
              <a:t>&lt;</a:t>
            </a:r>
            <a:r>
              <a:rPr lang="fr-CA" sz="1400" dirty="0" err="1"/>
              <a:t>appointmentRequestFailure</a:t>
            </a:r>
            <a:r>
              <a:rPr lang="fr-CA" sz="1400" dirty="0"/>
              <a:t>&gt;</a:t>
            </a:r>
          </a:p>
          <a:p>
            <a:pPr marL="402336" lvl="1" indent="0">
              <a:lnSpc>
                <a:spcPct val="120000"/>
              </a:lnSpc>
              <a:buNone/>
            </a:pPr>
            <a:r>
              <a:rPr lang="fr-CA" sz="1400" dirty="0"/>
              <a:t>  &lt;slot </a:t>
            </a:r>
            <a:r>
              <a:rPr lang="fr-CA" sz="1400" dirty="0" err="1"/>
              <a:t>doctor</a:t>
            </a:r>
            <a:r>
              <a:rPr lang="fr-CA" sz="1400" dirty="0"/>
              <a:t> = "</a:t>
            </a:r>
            <a:r>
              <a:rPr lang="fr-CA" sz="1400" dirty="0" err="1"/>
              <a:t>mjones</a:t>
            </a:r>
            <a:r>
              <a:rPr lang="fr-CA" sz="1400" dirty="0"/>
              <a:t>" start = "1400" end = "1450"/&gt;</a:t>
            </a:r>
          </a:p>
          <a:p>
            <a:pPr marL="402336" lvl="1" indent="0">
              <a:lnSpc>
                <a:spcPct val="120000"/>
              </a:lnSpc>
              <a:buNone/>
            </a:pPr>
            <a:r>
              <a:rPr lang="fr-CA" sz="1400" dirty="0"/>
              <a:t>  &lt;identifiant patient = "</a:t>
            </a:r>
            <a:r>
              <a:rPr lang="fr-CA" sz="1400" dirty="0" err="1"/>
              <a:t>jsmith</a:t>
            </a:r>
            <a:r>
              <a:rPr lang="fr-CA" sz="1400" dirty="0"/>
              <a:t>"/&gt;</a:t>
            </a:r>
          </a:p>
          <a:p>
            <a:pPr marL="402336" lvl="1" indent="0">
              <a:lnSpc>
                <a:spcPct val="120000"/>
              </a:lnSpc>
              <a:buNone/>
            </a:pPr>
            <a:r>
              <a:rPr lang="fr-CA" sz="1400" dirty="0"/>
              <a:t>  &lt;</a:t>
            </a:r>
            <a:r>
              <a:rPr lang="fr-CA" sz="1400" dirty="0" err="1"/>
              <a:t>reason</a:t>
            </a:r>
            <a:r>
              <a:rPr lang="fr-CA" sz="1400" dirty="0"/>
              <a:t>&gt;Slot not </a:t>
            </a:r>
            <a:r>
              <a:rPr lang="fr-CA" sz="1400" dirty="0" err="1"/>
              <a:t>available</a:t>
            </a:r>
            <a:r>
              <a:rPr lang="fr-CA" sz="1400" dirty="0"/>
              <a:t>&lt;/</a:t>
            </a:r>
            <a:r>
              <a:rPr lang="fr-CA" sz="1400" dirty="0" err="1"/>
              <a:t>reason</a:t>
            </a:r>
            <a:r>
              <a:rPr lang="fr-CA" sz="1400" dirty="0"/>
              <a:t>&gt;</a:t>
            </a:r>
          </a:p>
          <a:p>
            <a:pPr marL="402336" lvl="1" indent="0">
              <a:lnSpc>
                <a:spcPct val="120000"/>
              </a:lnSpc>
              <a:buNone/>
            </a:pPr>
            <a:r>
              <a:rPr lang="fr-CA" sz="1400" dirty="0"/>
              <a:t>&lt;/</a:t>
            </a:r>
            <a:r>
              <a:rPr lang="fr-CA" sz="1400" dirty="0" err="1"/>
              <a:t>appointmentRequestFailure</a:t>
            </a:r>
            <a:r>
              <a:rPr lang="fr-CA" sz="1400" dirty="0"/>
              <a:t>&gt;</a:t>
            </a:r>
          </a:p>
          <a:p>
            <a:pPr>
              <a:lnSpc>
                <a:spcPct val="120000"/>
              </a:lnSpc>
            </a:pPr>
            <a:r>
              <a:rPr lang="fr-CA" sz="2000" dirty="0"/>
              <a:t>Jusqu'à présent, il s’agit d’un système de style RPC simple</a:t>
            </a:r>
          </a:p>
          <a:p>
            <a:pPr>
              <a:lnSpc>
                <a:spcPct val="120000"/>
              </a:lnSpc>
            </a:pPr>
            <a:r>
              <a:rPr lang="fr-CA" sz="2000" dirty="0"/>
              <a:t>Si vous utilisez SOAP ou XML-RPC, c’est fondamentalement le même mécanisme, la seule différence est que vous enveloppez les messages XML dans une sorte d’enveloppe</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DF4E13F0-54CE-2FA5-6982-031511E865ED}"/>
              </a:ext>
            </a:extLst>
          </p:cNvPr>
          <p:cNvSpPr>
            <a:spLocks noGrp="1"/>
          </p:cNvSpPr>
          <p:nvPr>
            <p:ph type="title"/>
            <p:custDataLst>
              <p:tags r:id="rId3"/>
            </p:custDataLst>
          </p:nvPr>
        </p:nvSpPr>
        <p:spPr/>
        <p:txBody>
          <a:bodyPr/>
          <a:lstStyle/>
          <a:p>
            <a:r>
              <a:rPr lang="fr-CA" dirty="0"/>
              <a:t>Niveau 0</a:t>
            </a:r>
          </a:p>
        </p:txBody>
      </p:sp>
      <p:sp>
        <p:nvSpPr>
          <p:cNvPr id="2" name="Espace réservé du numéro de diapositive 4">
            <a:extLst>
              <a:ext uri="{FF2B5EF4-FFF2-40B4-BE49-F238E27FC236}">
                <a16:creationId xmlns:a16="http://schemas.microsoft.com/office/drawing/2014/main" id="{6C3DC39C-276E-1EA1-7067-EEF7BDCF8338}"/>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77</a:t>
            </a:fld>
            <a:endParaRPr lang="en-US" altLang="en-US" dirty="0"/>
          </a:p>
        </p:txBody>
      </p:sp>
    </p:spTree>
    <p:extLst>
      <p:ext uri="{BB962C8B-B14F-4D97-AF65-F5344CB8AC3E}">
        <p14:creationId xmlns:p14="http://schemas.microsoft.com/office/powerpoint/2010/main" val="113211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359532" y="1376772"/>
            <a:ext cx="8123383" cy="3033777"/>
          </a:xfrm>
        </p:spPr>
        <p:txBody>
          <a:bodyPr>
            <a:noAutofit/>
          </a:bodyPr>
          <a:lstStyle/>
          <a:p>
            <a:pPr>
              <a:lnSpc>
                <a:spcPct val="120000"/>
              </a:lnSpc>
            </a:pPr>
            <a:r>
              <a:rPr lang="fr-CA" sz="2000" dirty="0"/>
              <a:t>Maintenant, plutôt que de faire toutes nos demandes à un seul point de terminaison de service, nous commençons maintenant à parler à des ressources individuelles</a:t>
            </a:r>
          </a:p>
          <a:p>
            <a:pPr>
              <a:lnSpc>
                <a:spcPct val="120000"/>
              </a:lnSpc>
            </a:pPr>
            <a:r>
              <a:rPr lang="fr-CA" sz="2000" dirty="0"/>
              <a:t>Ainsi, avec notre requête initiale, nous pourrions avoir une ressource pour un médecin donné</a:t>
            </a:r>
          </a:p>
          <a:p>
            <a:pPr>
              <a:lnSpc>
                <a:spcPct val="120000"/>
              </a:lnSpc>
            </a:pPr>
            <a:r>
              <a:rPr lang="fr-CA" sz="2000" dirty="0"/>
              <a:t>La réponse porte les mêmes informations de base, mais chaque créneau est maintenant une ressource qui peut être adressée individuellement</a:t>
            </a:r>
          </a:p>
          <a:p>
            <a:pPr>
              <a:lnSpc>
                <a:spcPct val="120000"/>
              </a:lnSpc>
            </a:pPr>
            <a:endParaRPr lang="fr-CA" sz="2000" dirty="0"/>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pic>
        <p:nvPicPr>
          <p:cNvPr id="7" name="Image 6">
            <a:extLst>
              <a:ext uri="{FF2B5EF4-FFF2-40B4-BE49-F238E27FC236}">
                <a16:creationId xmlns:a16="http://schemas.microsoft.com/office/drawing/2014/main" id="{22A63F00-7B76-42DB-9222-C2DFD2E3F730}"/>
              </a:ext>
            </a:extLst>
          </p:cNvPr>
          <p:cNvPicPr>
            <a:picLocks noChangeAspect="1"/>
          </p:cNvPicPr>
          <p:nvPr>
            <p:custDataLst>
              <p:tags r:id="rId3"/>
            </p:custDataLst>
          </p:nvPr>
        </p:nvPicPr>
        <p:blipFill>
          <a:blip r:embed="rId8"/>
          <a:stretch>
            <a:fillRect/>
          </a:stretch>
        </p:blipFill>
        <p:spPr>
          <a:xfrm>
            <a:off x="1518083" y="4365103"/>
            <a:ext cx="6181725" cy="1867421"/>
          </a:xfrm>
          <a:prstGeom prst="rect">
            <a:avLst/>
          </a:prstGeom>
        </p:spPr>
      </p:pic>
      <p:sp>
        <p:nvSpPr>
          <p:cNvPr id="8" name="ZoneTexte 7">
            <a:extLst>
              <a:ext uri="{FF2B5EF4-FFF2-40B4-BE49-F238E27FC236}">
                <a16:creationId xmlns:a16="http://schemas.microsoft.com/office/drawing/2014/main" id="{49AEC455-71D4-4D4D-A572-824AFDB201EA}"/>
              </a:ext>
            </a:extLst>
          </p:cNvPr>
          <p:cNvSpPr txBox="1"/>
          <p:nvPr>
            <p:custDataLst>
              <p:tags r:id="rId4"/>
            </p:custDataLst>
          </p:nvPr>
        </p:nvSpPr>
        <p:spPr>
          <a:xfrm>
            <a:off x="2983346" y="6340886"/>
            <a:ext cx="5689600" cy="307777"/>
          </a:xfrm>
          <a:prstGeom prst="rect">
            <a:avLst/>
          </a:prstGeom>
          <a:noFill/>
        </p:spPr>
        <p:txBody>
          <a:bodyPr wrap="square" rtlCol="0">
            <a:spAutoFit/>
          </a:bodyPr>
          <a:lstStyle/>
          <a:p>
            <a:r>
              <a:rPr lang="fr-CA" sz="1400" dirty="0"/>
              <a:t>Source : https://martinfowler.com/articles/richardsonMaturityModel.html</a:t>
            </a:r>
          </a:p>
        </p:txBody>
      </p:sp>
      <p:sp>
        <p:nvSpPr>
          <p:cNvPr id="6" name="Titre 5">
            <a:extLst>
              <a:ext uri="{FF2B5EF4-FFF2-40B4-BE49-F238E27FC236}">
                <a16:creationId xmlns:a16="http://schemas.microsoft.com/office/drawing/2014/main" id="{9269CAE3-E041-D89E-5E4D-F48DA9670F17}"/>
              </a:ext>
            </a:extLst>
          </p:cNvPr>
          <p:cNvSpPr>
            <a:spLocks noGrp="1"/>
          </p:cNvSpPr>
          <p:nvPr>
            <p:ph type="title"/>
            <p:custDataLst>
              <p:tags r:id="rId5"/>
            </p:custDataLst>
          </p:nvPr>
        </p:nvSpPr>
        <p:spPr/>
        <p:txBody>
          <a:bodyPr/>
          <a:lstStyle/>
          <a:p>
            <a:r>
              <a:rPr lang="fr-CA" dirty="0"/>
              <a:t>Niveau 1 </a:t>
            </a:r>
            <a:r>
              <a:rPr lang="fr-CA" b="0" i="0" dirty="0">
                <a:effectLst/>
                <a:latin typeface="Arial" panose="020B0604020202020204" pitchFamily="34" charset="0"/>
              </a:rPr>
              <a:t>— </a:t>
            </a:r>
            <a:r>
              <a:rPr lang="fr-CA" dirty="0"/>
              <a:t>Ressources</a:t>
            </a:r>
          </a:p>
        </p:txBody>
      </p:sp>
      <p:sp>
        <p:nvSpPr>
          <p:cNvPr id="2" name="Espace réservé du numéro de diapositive 4">
            <a:extLst>
              <a:ext uri="{FF2B5EF4-FFF2-40B4-BE49-F238E27FC236}">
                <a16:creationId xmlns:a16="http://schemas.microsoft.com/office/drawing/2014/main" id="{384AD028-CD08-28C6-A818-B5EBDE5351ED}"/>
              </a:ext>
            </a:extLst>
          </p:cNvPr>
          <p:cNvSpPr>
            <a:spLocks noGrp="1"/>
          </p:cNvSpPr>
          <p:nvPr>
            <p:ph type="sldNum" sz="quarter" idx="12"/>
            <p:custDataLst>
              <p:tags r:id="rId6"/>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78</a:t>
            </a:fld>
            <a:endParaRPr lang="en-US" altLang="en-US" dirty="0"/>
          </a:p>
        </p:txBody>
      </p:sp>
    </p:spTree>
    <p:extLst>
      <p:ext uri="{BB962C8B-B14F-4D97-AF65-F5344CB8AC3E}">
        <p14:creationId xmlns:p14="http://schemas.microsoft.com/office/powerpoint/2010/main" val="23184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31540" y="1628800"/>
            <a:ext cx="8123383" cy="5130432"/>
          </a:xfrm>
        </p:spPr>
        <p:txBody>
          <a:bodyPr>
            <a:noAutofit/>
          </a:bodyPr>
          <a:lstStyle/>
          <a:p>
            <a:pPr>
              <a:lnSpc>
                <a:spcPct val="120000"/>
              </a:lnSpc>
            </a:pPr>
            <a:r>
              <a:rPr lang="fr-CA" sz="2000" dirty="0"/>
              <a:t>Avec notre requête initiale, nous pourrions avoir une ressource pour un médecin donné</a:t>
            </a:r>
          </a:p>
          <a:p>
            <a:pPr marL="411480" lvl="1" indent="0">
              <a:lnSpc>
                <a:spcPct val="120000"/>
              </a:lnSpc>
              <a:buNone/>
            </a:pPr>
            <a:r>
              <a:rPr lang="fr-CA" sz="1400" dirty="0"/>
              <a:t>POST /docteurs/</a:t>
            </a:r>
            <a:r>
              <a:rPr lang="fr-CA" sz="1400" dirty="0" err="1"/>
              <a:t>mjones</a:t>
            </a:r>
            <a:r>
              <a:rPr lang="fr-CA" sz="1400" dirty="0"/>
              <a:t> HTTP/1.1</a:t>
            </a:r>
          </a:p>
          <a:p>
            <a:pPr marL="411480" lvl="1" indent="0">
              <a:lnSpc>
                <a:spcPct val="120000"/>
              </a:lnSpc>
              <a:buNone/>
            </a:pPr>
            <a:r>
              <a:rPr lang="fr-CA" sz="1400" dirty="0"/>
              <a:t>[divers autres entêtes]</a:t>
            </a:r>
          </a:p>
          <a:p>
            <a:pPr marL="411480" lvl="1" indent="0">
              <a:lnSpc>
                <a:spcPct val="120000"/>
              </a:lnSpc>
              <a:buNone/>
            </a:pPr>
            <a:r>
              <a:rPr lang="fr-CA" sz="1400" dirty="0"/>
              <a:t>&lt;</a:t>
            </a:r>
            <a:r>
              <a:rPr lang="fr-CA" sz="1400" dirty="0" err="1"/>
              <a:t>openSlotRequest</a:t>
            </a:r>
            <a:r>
              <a:rPr lang="fr-CA" sz="1400" dirty="0"/>
              <a:t> date = "2010-01-04"/&gt;</a:t>
            </a:r>
          </a:p>
          <a:p>
            <a:pPr>
              <a:lnSpc>
                <a:spcPct val="120000"/>
              </a:lnSpc>
            </a:pPr>
            <a:r>
              <a:rPr lang="fr-CA" sz="2000" dirty="0"/>
              <a:t>La réponse porte les mêmes informations de base, mais chaque créneau est maintenant une ressource qui peut être adressée individuellement</a:t>
            </a:r>
          </a:p>
          <a:p>
            <a:pPr marL="411480" lvl="1" indent="0">
              <a:lnSpc>
                <a:spcPct val="120000"/>
              </a:lnSpc>
              <a:buNone/>
            </a:pPr>
            <a:r>
              <a:rPr lang="fr-CA" sz="1400" dirty="0"/>
              <a:t>HTTP/1.1 200 OK</a:t>
            </a:r>
          </a:p>
          <a:p>
            <a:pPr marL="411480" lvl="1" indent="0">
              <a:lnSpc>
                <a:spcPct val="120000"/>
              </a:lnSpc>
              <a:buNone/>
            </a:pPr>
            <a:r>
              <a:rPr lang="fr-CA" sz="1400" dirty="0"/>
              <a:t>[divers entêtes]</a:t>
            </a:r>
          </a:p>
          <a:p>
            <a:pPr marL="411480" lvl="1" indent="0">
              <a:lnSpc>
                <a:spcPct val="120000"/>
              </a:lnSpc>
              <a:buNone/>
            </a:pPr>
            <a:r>
              <a:rPr lang="fr-CA" sz="1400" dirty="0"/>
              <a:t>&lt;</a:t>
            </a:r>
            <a:r>
              <a:rPr lang="fr-CA" sz="1400" dirty="0" err="1"/>
              <a:t>openSlotList</a:t>
            </a:r>
            <a:r>
              <a:rPr lang="fr-CA" sz="1400" dirty="0"/>
              <a:t>&gt;</a:t>
            </a:r>
          </a:p>
          <a:p>
            <a:pPr marL="411480" lvl="1" indent="0">
              <a:lnSpc>
                <a:spcPct val="120000"/>
              </a:lnSpc>
              <a:buNone/>
            </a:pPr>
            <a:r>
              <a:rPr lang="fr-CA" sz="1400" dirty="0"/>
              <a:t>  &lt;slot id = "1234" </a:t>
            </a:r>
            <a:r>
              <a:rPr lang="fr-CA" sz="1400" dirty="0" err="1"/>
              <a:t>doctor</a:t>
            </a:r>
            <a:r>
              <a:rPr lang="fr-CA" sz="1400" dirty="0"/>
              <a:t> = "</a:t>
            </a:r>
            <a:r>
              <a:rPr lang="fr-CA" sz="1400" dirty="0" err="1"/>
              <a:t>mjones</a:t>
            </a:r>
            <a:r>
              <a:rPr lang="fr-CA" sz="1400" dirty="0"/>
              <a:t>" start = "1400" end = "1450"/&gt;</a:t>
            </a:r>
          </a:p>
          <a:p>
            <a:pPr marL="411480" lvl="1" indent="0">
              <a:lnSpc>
                <a:spcPct val="120000"/>
              </a:lnSpc>
              <a:buNone/>
            </a:pPr>
            <a:r>
              <a:rPr lang="fr-CA" sz="1400" dirty="0"/>
              <a:t>  &lt;slot id = "5678" </a:t>
            </a:r>
            <a:r>
              <a:rPr lang="fr-CA" sz="1400" dirty="0" err="1"/>
              <a:t>doctor</a:t>
            </a:r>
            <a:r>
              <a:rPr lang="fr-CA" sz="1400" dirty="0"/>
              <a:t> = "</a:t>
            </a:r>
            <a:r>
              <a:rPr lang="fr-CA" sz="1400" dirty="0" err="1"/>
              <a:t>mjones</a:t>
            </a:r>
            <a:r>
              <a:rPr lang="fr-CA" sz="1400" dirty="0"/>
              <a:t>" start = "1600" end = "1650"/&gt;</a:t>
            </a:r>
          </a:p>
          <a:p>
            <a:pPr marL="411480" lvl="1" indent="0">
              <a:lnSpc>
                <a:spcPct val="120000"/>
              </a:lnSpc>
              <a:buNone/>
            </a:pPr>
            <a:r>
              <a:rPr lang="fr-CA" sz="1400" dirty="0"/>
              <a:t>&lt;/</a:t>
            </a:r>
            <a:r>
              <a:rPr lang="fr-CA" sz="1400" dirty="0" err="1"/>
              <a:t>openSlotList</a:t>
            </a:r>
            <a:r>
              <a:rPr lang="fr-CA" sz="1400" dirty="0"/>
              <a:t>&gt;</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05E90057-1750-B4EB-02E0-7795BE5F2216}"/>
              </a:ext>
            </a:extLst>
          </p:cNvPr>
          <p:cNvSpPr>
            <a:spLocks noGrp="1"/>
          </p:cNvSpPr>
          <p:nvPr>
            <p:ph type="title"/>
            <p:custDataLst>
              <p:tags r:id="rId3"/>
            </p:custDataLst>
          </p:nvPr>
        </p:nvSpPr>
        <p:spPr/>
        <p:txBody>
          <a:bodyPr/>
          <a:lstStyle/>
          <a:p>
            <a:r>
              <a:rPr lang="fr-CA" dirty="0"/>
              <a:t>Niveau 1 </a:t>
            </a:r>
            <a:r>
              <a:rPr lang="fr-CA" b="0" i="0" dirty="0">
                <a:effectLst/>
                <a:latin typeface="Arial" panose="020B0604020202020204" pitchFamily="34" charset="0"/>
              </a:rPr>
              <a:t>— </a:t>
            </a:r>
            <a:r>
              <a:rPr lang="fr-CA" dirty="0"/>
              <a:t>Ressources</a:t>
            </a:r>
          </a:p>
        </p:txBody>
      </p:sp>
      <p:sp>
        <p:nvSpPr>
          <p:cNvPr id="2" name="Espace réservé du numéro de diapositive 4">
            <a:extLst>
              <a:ext uri="{FF2B5EF4-FFF2-40B4-BE49-F238E27FC236}">
                <a16:creationId xmlns:a16="http://schemas.microsoft.com/office/drawing/2014/main" id="{112D2A8A-8A8B-7D30-D3F8-CBBA24171E58}"/>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79</a:t>
            </a:fld>
            <a:endParaRPr lang="en-US" altLang="en-US" dirty="0"/>
          </a:p>
        </p:txBody>
      </p:sp>
    </p:spTree>
    <p:extLst>
      <p:ext uri="{BB962C8B-B14F-4D97-AF65-F5344CB8AC3E}">
        <p14:creationId xmlns:p14="http://schemas.microsoft.com/office/powerpoint/2010/main" val="384249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Projet </a:t>
            </a:r>
            <a:r>
              <a:rPr lang="fr-CA" dirty="0" err="1"/>
              <a:t>Core</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8</a:t>
            </a:fld>
            <a:endParaRPr lang="en-US" altLang="en-US"/>
          </a:p>
        </p:txBody>
      </p:sp>
      <p:pic>
        <p:nvPicPr>
          <p:cNvPr id="4" name="Image 3">
            <a:extLst>
              <a:ext uri="{FF2B5EF4-FFF2-40B4-BE49-F238E27FC236}">
                <a16:creationId xmlns:a16="http://schemas.microsoft.com/office/drawing/2014/main" id="{0A8A32B9-63D1-471C-6832-A6D5421168FF}"/>
              </a:ext>
            </a:extLst>
          </p:cNvPr>
          <p:cNvPicPr>
            <a:picLocks noChangeAspect="1"/>
          </p:cNvPicPr>
          <p:nvPr>
            <p:custDataLst>
              <p:tags r:id="rId3"/>
            </p:custDataLst>
          </p:nvPr>
        </p:nvPicPr>
        <p:blipFill>
          <a:blip r:embed="rId5"/>
          <a:stretch>
            <a:fillRect/>
          </a:stretch>
        </p:blipFill>
        <p:spPr>
          <a:xfrm>
            <a:off x="392837" y="2658327"/>
            <a:ext cx="8358326" cy="1932730"/>
          </a:xfrm>
          <a:prstGeom prst="rect">
            <a:avLst/>
          </a:prstGeom>
        </p:spPr>
      </p:pic>
    </p:spTree>
    <p:extLst>
      <p:ext uri="{BB962C8B-B14F-4D97-AF65-F5344CB8AC3E}">
        <p14:creationId xmlns:p14="http://schemas.microsoft.com/office/powerpoint/2010/main" val="26714732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67544" y="1628800"/>
            <a:ext cx="8123383" cy="5130432"/>
          </a:xfrm>
        </p:spPr>
        <p:txBody>
          <a:bodyPr>
            <a:noAutofit/>
          </a:bodyPr>
          <a:lstStyle/>
          <a:p>
            <a:pPr>
              <a:lnSpc>
                <a:spcPct val="120000"/>
              </a:lnSpc>
            </a:pPr>
            <a:r>
              <a:rPr lang="fr-CA" sz="2000" dirty="0"/>
              <a:t>Avec des ressources spécifiques, réserver un rendez-vous signifie publier sur un créneau particulier</a:t>
            </a:r>
          </a:p>
          <a:p>
            <a:pPr marL="411480" lvl="1" indent="0">
              <a:lnSpc>
                <a:spcPct val="120000"/>
              </a:lnSpc>
              <a:buNone/>
            </a:pPr>
            <a:r>
              <a:rPr lang="fr-CA" sz="1400" dirty="0"/>
              <a:t>POST /slots/1234 HTTP/1.1</a:t>
            </a:r>
          </a:p>
          <a:p>
            <a:pPr marL="411480" lvl="1" indent="0">
              <a:lnSpc>
                <a:spcPct val="120000"/>
              </a:lnSpc>
              <a:buNone/>
            </a:pPr>
            <a:r>
              <a:rPr lang="fr-CA" sz="1400" dirty="0"/>
              <a:t>[divers autres entêtes]</a:t>
            </a:r>
          </a:p>
          <a:p>
            <a:pPr marL="411480" lvl="1" indent="0">
              <a:lnSpc>
                <a:spcPct val="120000"/>
              </a:lnSpc>
              <a:buNone/>
            </a:pPr>
            <a:r>
              <a:rPr lang="en-US" sz="1400" dirty="0"/>
              <a:t>&lt;</a:t>
            </a:r>
            <a:r>
              <a:rPr lang="en-US" sz="1400" dirty="0" err="1"/>
              <a:t>appointmentRequest</a:t>
            </a:r>
            <a:r>
              <a:rPr lang="en-US" sz="1400" dirty="0"/>
              <a:t>&gt;</a:t>
            </a:r>
          </a:p>
          <a:p>
            <a:pPr marL="411480" lvl="1" indent="0">
              <a:lnSpc>
                <a:spcPct val="120000"/>
              </a:lnSpc>
              <a:buNone/>
            </a:pPr>
            <a:r>
              <a:rPr lang="en-US" sz="1400" dirty="0"/>
              <a:t>  &lt;patient id = "</a:t>
            </a:r>
            <a:r>
              <a:rPr lang="en-US" sz="1400" dirty="0" err="1"/>
              <a:t>jsmith</a:t>
            </a:r>
            <a:r>
              <a:rPr lang="en-US" sz="1400" dirty="0"/>
              <a:t>"/&gt;</a:t>
            </a:r>
          </a:p>
          <a:p>
            <a:pPr marL="411480" lvl="1" indent="0">
              <a:lnSpc>
                <a:spcPct val="120000"/>
              </a:lnSpc>
              <a:buNone/>
            </a:pPr>
            <a:r>
              <a:rPr lang="en-US" sz="1400" dirty="0"/>
              <a:t>&lt;/</a:t>
            </a:r>
            <a:r>
              <a:rPr lang="en-US" sz="1400" dirty="0" err="1"/>
              <a:t>appointmentRequest</a:t>
            </a:r>
            <a:r>
              <a:rPr lang="en-US" sz="1400" dirty="0"/>
              <a:t>&gt;</a:t>
            </a:r>
            <a:endParaRPr lang="fr-CA" sz="1400" dirty="0"/>
          </a:p>
          <a:p>
            <a:pPr>
              <a:lnSpc>
                <a:spcPct val="120000"/>
              </a:lnSpc>
            </a:pPr>
            <a:r>
              <a:rPr lang="fr-CA" sz="2000" dirty="0"/>
              <a:t>Si tout se passe bien, on reçoit une réponse similaire à avant</a:t>
            </a:r>
          </a:p>
          <a:p>
            <a:pPr marL="411480" lvl="1" indent="0">
              <a:lnSpc>
                <a:spcPct val="120000"/>
              </a:lnSpc>
              <a:buNone/>
            </a:pPr>
            <a:r>
              <a:rPr lang="fr-CA" sz="1400" dirty="0"/>
              <a:t>HTTP/1.1 200 OK</a:t>
            </a:r>
          </a:p>
          <a:p>
            <a:pPr marL="411480" lvl="1" indent="0">
              <a:lnSpc>
                <a:spcPct val="120000"/>
              </a:lnSpc>
              <a:buNone/>
            </a:pPr>
            <a:r>
              <a:rPr lang="fr-CA" sz="1400" dirty="0"/>
              <a:t>[divers entêtes]</a:t>
            </a:r>
          </a:p>
          <a:p>
            <a:pPr marL="411480" lvl="1" indent="0">
              <a:lnSpc>
                <a:spcPct val="120000"/>
              </a:lnSpc>
              <a:buNone/>
            </a:pPr>
            <a:r>
              <a:rPr lang="en-US" sz="1400" dirty="0"/>
              <a:t>&lt;appointment&gt;</a:t>
            </a:r>
          </a:p>
          <a:p>
            <a:pPr marL="411480" lvl="1" indent="0">
              <a:lnSpc>
                <a:spcPct val="120000"/>
              </a:lnSpc>
              <a:buNone/>
            </a:pPr>
            <a:r>
              <a:rPr lang="en-US" sz="1400" dirty="0"/>
              <a:t>  &lt;slot id = "1234" doctor = "</a:t>
            </a:r>
            <a:r>
              <a:rPr lang="en-US" sz="1400" dirty="0" err="1"/>
              <a:t>mjones</a:t>
            </a:r>
            <a:r>
              <a:rPr lang="en-US" sz="1400" dirty="0"/>
              <a:t>" start = "1400" end = "1450"/&gt;</a:t>
            </a:r>
          </a:p>
          <a:p>
            <a:pPr marL="411480" lvl="1" indent="0">
              <a:lnSpc>
                <a:spcPct val="120000"/>
              </a:lnSpc>
              <a:buNone/>
            </a:pPr>
            <a:r>
              <a:rPr lang="en-US" sz="1400" dirty="0"/>
              <a:t>  &lt;patient id = "</a:t>
            </a:r>
            <a:r>
              <a:rPr lang="en-US" sz="1400" dirty="0" err="1"/>
              <a:t>jsmith</a:t>
            </a:r>
            <a:r>
              <a:rPr lang="en-US" sz="1400" dirty="0"/>
              <a:t>"/&gt;</a:t>
            </a:r>
          </a:p>
          <a:p>
            <a:pPr marL="411480" lvl="1" indent="0">
              <a:lnSpc>
                <a:spcPct val="120000"/>
              </a:lnSpc>
              <a:buNone/>
            </a:pPr>
            <a:r>
              <a:rPr lang="en-US" sz="1400" dirty="0"/>
              <a:t>&lt;/appointment&gt;</a:t>
            </a:r>
            <a:endParaRPr lang="fr-CA" sz="1400" dirty="0"/>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24104E17-487D-9FDD-ABB2-BB6E966BCCDB}"/>
              </a:ext>
            </a:extLst>
          </p:cNvPr>
          <p:cNvSpPr>
            <a:spLocks noGrp="1"/>
          </p:cNvSpPr>
          <p:nvPr>
            <p:ph type="title"/>
            <p:custDataLst>
              <p:tags r:id="rId3"/>
            </p:custDataLst>
          </p:nvPr>
        </p:nvSpPr>
        <p:spPr/>
        <p:txBody>
          <a:bodyPr/>
          <a:lstStyle/>
          <a:p>
            <a:r>
              <a:rPr lang="fr-CA" dirty="0"/>
              <a:t>Niveau 1 </a:t>
            </a:r>
            <a:r>
              <a:rPr lang="fr-CA" b="0" i="0" dirty="0">
                <a:effectLst/>
                <a:latin typeface="Arial" panose="020B0604020202020204" pitchFamily="34" charset="0"/>
              </a:rPr>
              <a:t>— </a:t>
            </a:r>
            <a:r>
              <a:rPr lang="fr-CA" dirty="0"/>
              <a:t>Ressources</a:t>
            </a:r>
          </a:p>
        </p:txBody>
      </p:sp>
      <p:sp>
        <p:nvSpPr>
          <p:cNvPr id="2" name="Espace réservé du numéro de diapositive 4">
            <a:extLst>
              <a:ext uri="{FF2B5EF4-FFF2-40B4-BE49-F238E27FC236}">
                <a16:creationId xmlns:a16="http://schemas.microsoft.com/office/drawing/2014/main" id="{63B3E3F3-8647-7693-77CE-CDE6A2A7F149}"/>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80</a:t>
            </a:fld>
            <a:endParaRPr lang="en-US" altLang="en-US" dirty="0"/>
          </a:p>
        </p:txBody>
      </p:sp>
    </p:spTree>
    <p:extLst>
      <p:ext uri="{BB962C8B-B14F-4D97-AF65-F5344CB8AC3E}">
        <p14:creationId xmlns:p14="http://schemas.microsoft.com/office/powerpoint/2010/main" val="126792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395536" y="1556792"/>
            <a:ext cx="8123383" cy="5076564"/>
          </a:xfrm>
        </p:spPr>
        <p:txBody>
          <a:bodyPr>
            <a:noAutofit/>
          </a:bodyPr>
          <a:lstStyle/>
          <a:p>
            <a:pPr>
              <a:lnSpc>
                <a:spcPct val="120000"/>
              </a:lnSpc>
            </a:pPr>
            <a:r>
              <a:rPr lang="fr-CA" sz="2400" dirty="0"/>
              <a:t>La différence maintenant est que si quelqu’un a besoin de faire quelque chose à propos du rendez-vous, comme réserver des tests, il obtient d’abord la ressource du rendez-vous, qui peut avoir un URI comme http://mysite/slots/1234/appointment, et publie sur cette ressource</a:t>
            </a:r>
          </a:p>
          <a:p>
            <a:pPr>
              <a:lnSpc>
                <a:spcPct val="120000"/>
              </a:lnSpc>
            </a:pPr>
            <a:r>
              <a:rPr lang="fr-CA" sz="2400" dirty="0"/>
              <a:t>C’est comme la notion d’identité d'objet comme dans la COO</a:t>
            </a:r>
          </a:p>
          <a:p>
            <a:pPr>
              <a:lnSpc>
                <a:spcPct val="120000"/>
              </a:lnSpc>
            </a:pPr>
            <a:r>
              <a:rPr lang="fr-CA" sz="2400" dirty="0"/>
              <a:t>Plutôt que d’appeler une fonction dans l’espace et de passer des arguments, nous appelons une méthode sur un objet particulier fournissant des arguments pour les autres informations</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14F48A31-EE8A-1B86-4224-E6AC55FBA55E}"/>
              </a:ext>
            </a:extLst>
          </p:cNvPr>
          <p:cNvSpPr>
            <a:spLocks noGrp="1"/>
          </p:cNvSpPr>
          <p:nvPr>
            <p:ph type="title"/>
            <p:custDataLst>
              <p:tags r:id="rId3"/>
            </p:custDataLst>
          </p:nvPr>
        </p:nvSpPr>
        <p:spPr/>
        <p:txBody>
          <a:bodyPr/>
          <a:lstStyle/>
          <a:p>
            <a:r>
              <a:rPr lang="fr-CA" dirty="0"/>
              <a:t>Niveau 1 </a:t>
            </a:r>
            <a:r>
              <a:rPr lang="fr-CA" b="0" i="0" dirty="0">
                <a:effectLst/>
                <a:latin typeface="Arial" panose="020B0604020202020204" pitchFamily="34" charset="0"/>
              </a:rPr>
              <a:t>— </a:t>
            </a:r>
            <a:r>
              <a:rPr lang="fr-CA" dirty="0"/>
              <a:t>Ressources</a:t>
            </a:r>
          </a:p>
        </p:txBody>
      </p:sp>
      <p:sp>
        <p:nvSpPr>
          <p:cNvPr id="2" name="Espace réservé du numéro de diapositive 4">
            <a:extLst>
              <a:ext uri="{FF2B5EF4-FFF2-40B4-BE49-F238E27FC236}">
                <a16:creationId xmlns:a16="http://schemas.microsoft.com/office/drawing/2014/main" id="{787BDA0A-F3FA-36AC-FBB2-69F464CA889A}"/>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81</a:t>
            </a:fld>
            <a:endParaRPr lang="en-US" altLang="en-US" dirty="0"/>
          </a:p>
        </p:txBody>
      </p:sp>
    </p:spTree>
    <p:extLst>
      <p:ext uri="{BB962C8B-B14F-4D97-AF65-F5344CB8AC3E}">
        <p14:creationId xmlns:p14="http://schemas.microsoft.com/office/powerpoint/2010/main" val="3744507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395536" y="1304764"/>
            <a:ext cx="8123383" cy="3033777"/>
          </a:xfrm>
        </p:spPr>
        <p:txBody>
          <a:bodyPr>
            <a:noAutofit/>
          </a:bodyPr>
          <a:lstStyle/>
          <a:p>
            <a:pPr>
              <a:lnSpc>
                <a:spcPct val="120000"/>
              </a:lnSpc>
            </a:pPr>
            <a:r>
              <a:rPr lang="fr-CA" sz="2000" dirty="0"/>
              <a:t>Nous avons utilisé des verbes HTTP POST pour toutes nos interactions ici aux niveaux 0 et 1, mais certaines personnes utilisent des GET à la place ou en plus</a:t>
            </a:r>
          </a:p>
          <a:p>
            <a:pPr>
              <a:lnSpc>
                <a:spcPct val="120000"/>
              </a:lnSpc>
            </a:pPr>
            <a:r>
              <a:rPr lang="fr-CA" sz="2000" dirty="0"/>
              <a:t>À ces niveaux, cela ne fait pas beaucoup de différence, ils sont tous deux utilisés comme mécanismes de tunnelisation vous permettant d’encapsuler vos interactions via HTTP</a:t>
            </a:r>
          </a:p>
          <a:p>
            <a:pPr>
              <a:lnSpc>
                <a:spcPct val="120000"/>
              </a:lnSpc>
            </a:pPr>
            <a:r>
              <a:rPr lang="fr-CA" sz="2000" dirty="0"/>
              <a:t>Le niveau 2 s’en éloigne, en utilisant les verbes HTTP aussi près que possible de la façon dont ils sont utilisés dans HTTP lui-même</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pic>
        <p:nvPicPr>
          <p:cNvPr id="6" name="Image 5">
            <a:extLst>
              <a:ext uri="{FF2B5EF4-FFF2-40B4-BE49-F238E27FC236}">
                <a16:creationId xmlns:a16="http://schemas.microsoft.com/office/drawing/2014/main" id="{63581069-F5C1-42B7-B576-A3884D3274A8}"/>
              </a:ext>
            </a:extLst>
          </p:cNvPr>
          <p:cNvPicPr>
            <a:picLocks noChangeAspect="1"/>
          </p:cNvPicPr>
          <p:nvPr>
            <p:custDataLst>
              <p:tags r:id="rId3"/>
            </p:custDataLst>
          </p:nvPr>
        </p:nvPicPr>
        <p:blipFill>
          <a:blip r:embed="rId8"/>
          <a:stretch>
            <a:fillRect/>
          </a:stretch>
        </p:blipFill>
        <p:spPr>
          <a:xfrm>
            <a:off x="1403648" y="4473116"/>
            <a:ext cx="6124575" cy="1827473"/>
          </a:xfrm>
          <a:prstGeom prst="rect">
            <a:avLst/>
          </a:prstGeom>
        </p:spPr>
      </p:pic>
      <p:sp>
        <p:nvSpPr>
          <p:cNvPr id="8" name="ZoneTexte 7">
            <a:extLst>
              <a:ext uri="{FF2B5EF4-FFF2-40B4-BE49-F238E27FC236}">
                <a16:creationId xmlns:a16="http://schemas.microsoft.com/office/drawing/2014/main" id="{837E7BD3-825F-423E-AC8D-600450774F3A}"/>
              </a:ext>
            </a:extLst>
          </p:cNvPr>
          <p:cNvSpPr txBox="1"/>
          <p:nvPr>
            <p:custDataLst>
              <p:tags r:id="rId4"/>
            </p:custDataLst>
          </p:nvPr>
        </p:nvSpPr>
        <p:spPr>
          <a:xfrm>
            <a:off x="2195736" y="6201308"/>
            <a:ext cx="5689600" cy="307777"/>
          </a:xfrm>
          <a:prstGeom prst="rect">
            <a:avLst/>
          </a:prstGeom>
          <a:noFill/>
        </p:spPr>
        <p:txBody>
          <a:bodyPr wrap="square" rtlCol="0">
            <a:spAutoFit/>
          </a:bodyPr>
          <a:lstStyle/>
          <a:p>
            <a:r>
              <a:rPr lang="fr-CA" sz="1400" dirty="0"/>
              <a:t>Source : https://martinfowler.com/articles/richardsonMaturityModel.html</a:t>
            </a:r>
          </a:p>
        </p:txBody>
      </p:sp>
      <p:sp>
        <p:nvSpPr>
          <p:cNvPr id="7" name="Titre 6">
            <a:extLst>
              <a:ext uri="{FF2B5EF4-FFF2-40B4-BE49-F238E27FC236}">
                <a16:creationId xmlns:a16="http://schemas.microsoft.com/office/drawing/2014/main" id="{2E607AD7-B3DE-5EA2-15B6-780D79D01A3C}"/>
              </a:ext>
            </a:extLst>
          </p:cNvPr>
          <p:cNvSpPr>
            <a:spLocks noGrp="1"/>
          </p:cNvSpPr>
          <p:nvPr>
            <p:ph type="title"/>
            <p:custDataLst>
              <p:tags r:id="rId5"/>
            </p:custDataLst>
          </p:nvPr>
        </p:nvSpPr>
        <p:spPr/>
        <p:txBody>
          <a:bodyPr/>
          <a:lstStyle/>
          <a:p>
            <a:r>
              <a:rPr lang="fr-CA" dirty="0"/>
              <a:t>Niveau 2 </a:t>
            </a:r>
            <a:r>
              <a:rPr lang="fr-CA" b="0" i="0" dirty="0">
                <a:effectLst/>
                <a:latin typeface="Arial" panose="020B0604020202020204" pitchFamily="34" charset="0"/>
              </a:rPr>
              <a:t>—</a:t>
            </a:r>
            <a:r>
              <a:rPr lang="fr-CA" b="0" i="0" dirty="0">
                <a:solidFill>
                  <a:srgbClr val="202122"/>
                </a:solidFill>
                <a:effectLst/>
                <a:latin typeface="Arial" panose="020B0604020202020204" pitchFamily="34" charset="0"/>
              </a:rPr>
              <a:t> </a:t>
            </a:r>
            <a:r>
              <a:rPr lang="fr-CA" dirty="0"/>
              <a:t>Verbes HTTP</a:t>
            </a:r>
          </a:p>
        </p:txBody>
      </p:sp>
      <p:sp>
        <p:nvSpPr>
          <p:cNvPr id="2" name="Espace réservé du numéro de diapositive 4">
            <a:extLst>
              <a:ext uri="{FF2B5EF4-FFF2-40B4-BE49-F238E27FC236}">
                <a16:creationId xmlns:a16="http://schemas.microsoft.com/office/drawing/2014/main" id="{2CCD6260-BD12-4B6D-6E0E-3CD4BBE59266}"/>
              </a:ext>
            </a:extLst>
          </p:cNvPr>
          <p:cNvSpPr>
            <a:spLocks noGrp="1"/>
          </p:cNvSpPr>
          <p:nvPr>
            <p:ph type="sldNum" sz="quarter" idx="12"/>
            <p:custDataLst>
              <p:tags r:id="rId6"/>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82</a:t>
            </a:fld>
            <a:endParaRPr lang="en-US" altLang="en-US" dirty="0"/>
          </a:p>
        </p:txBody>
      </p:sp>
    </p:spTree>
    <p:extLst>
      <p:ext uri="{BB962C8B-B14F-4D97-AF65-F5344CB8AC3E}">
        <p14:creationId xmlns:p14="http://schemas.microsoft.com/office/powerpoint/2010/main" val="136423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01781" y="1381205"/>
            <a:ext cx="8123383" cy="5102722"/>
          </a:xfrm>
        </p:spPr>
        <p:txBody>
          <a:bodyPr>
            <a:noAutofit/>
          </a:bodyPr>
          <a:lstStyle/>
          <a:p>
            <a:pPr>
              <a:lnSpc>
                <a:spcPct val="120000"/>
              </a:lnSpc>
            </a:pPr>
            <a:r>
              <a:rPr lang="fr-CA" sz="2000" dirty="0"/>
              <a:t>Pour notre liste de créneaux, cela signifie que nous voulons utiliser GET</a:t>
            </a:r>
          </a:p>
          <a:p>
            <a:pPr marL="411480" lvl="1" indent="0">
              <a:lnSpc>
                <a:spcPct val="120000"/>
              </a:lnSpc>
              <a:buNone/>
            </a:pPr>
            <a:r>
              <a:rPr lang="en-US" sz="1400" dirty="0"/>
              <a:t>GET /doctors/</a:t>
            </a:r>
            <a:r>
              <a:rPr lang="en-US" sz="1400" dirty="0" err="1"/>
              <a:t>mjones</a:t>
            </a:r>
            <a:r>
              <a:rPr lang="en-US" sz="1400" dirty="0"/>
              <a:t>/</a:t>
            </a:r>
            <a:r>
              <a:rPr lang="en-US" sz="1400" dirty="0" err="1"/>
              <a:t>slots?date</a:t>
            </a:r>
            <a:r>
              <a:rPr lang="en-US" sz="1400" dirty="0"/>
              <a:t>=20100104&amp;status=open HTTP/1.1</a:t>
            </a:r>
          </a:p>
          <a:p>
            <a:pPr marL="411480" lvl="1" indent="0">
              <a:lnSpc>
                <a:spcPct val="120000"/>
              </a:lnSpc>
              <a:buNone/>
            </a:pPr>
            <a:r>
              <a:rPr lang="en-US" sz="1400" dirty="0"/>
              <a:t>Host: mysite.ca </a:t>
            </a:r>
          </a:p>
          <a:p>
            <a:pPr>
              <a:lnSpc>
                <a:spcPct val="120000"/>
              </a:lnSpc>
            </a:pPr>
            <a:r>
              <a:rPr lang="fr-CA" sz="2000" dirty="0"/>
              <a:t>La réponse est la même qu'elle aurait été avec le POST</a:t>
            </a:r>
          </a:p>
          <a:p>
            <a:pPr marL="411480" lvl="1" indent="0">
              <a:lnSpc>
                <a:spcPct val="120000"/>
              </a:lnSpc>
              <a:buNone/>
            </a:pPr>
            <a:r>
              <a:rPr lang="fr-CA" sz="1400" dirty="0"/>
              <a:t>HTTP/1.1 200 OK</a:t>
            </a:r>
          </a:p>
          <a:p>
            <a:pPr marL="411480" lvl="1" indent="0">
              <a:lnSpc>
                <a:spcPct val="120000"/>
              </a:lnSpc>
              <a:buNone/>
            </a:pPr>
            <a:r>
              <a:rPr lang="fr-CA" sz="1400" dirty="0"/>
              <a:t>[divers entêtes]</a:t>
            </a:r>
          </a:p>
          <a:p>
            <a:pPr marL="411480" lvl="1" indent="0">
              <a:lnSpc>
                <a:spcPct val="120000"/>
              </a:lnSpc>
              <a:buNone/>
            </a:pPr>
            <a:r>
              <a:rPr lang="fr-CA" sz="1400" dirty="0"/>
              <a:t>&lt;</a:t>
            </a:r>
            <a:r>
              <a:rPr lang="fr-CA" sz="1400" dirty="0" err="1"/>
              <a:t>openSlotList</a:t>
            </a:r>
            <a:r>
              <a:rPr lang="fr-CA" sz="1400" dirty="0"/>
              <a:t>&gt;</a:t>
            </a:r>
          </a:p>
          <a:p>
            <a:pPr marL="411480" lvl="1" indent="0">
              <a:lnSpc>
                <a:spcPct val="120000"/>
              </a:lnSpc>
              <a:buNone/>
            </a:pPr>
            <a:r>
              <a:rPr lang="fr-CA" sz="1400" dirty="0"/>
              <a:t>  &lt;slot id = "1234" </a:t>
            </a:r>
            <a:r>
              <a:rPr lang="fr-CA" sz="1400" dirty="0" err="1"/>
              <a:t>doctor</a:t>
            </a:r>
            <a:r>
              <a:rPr lang="fr-CA" sz="1400" dirty="0"/>
              <a:t> = "</a:t>
            </a:r>
            <a:r>
              <a:rPr lang="fr-CA" sz="1400" dirty="0" err="1"/>
              <a:t>mjones</a:t>
            </a:r>
            <a:r>
              <a:rPr lang="fr-CA" sz="1400" dirty="0"/>
              <a:t>" start = "1400" end = "1450"/&gt;</a:t>
            </a:r>
          </a:p>
          <a:p>
            <a:pPr marL="411480" lvl="1" indent="0">
              <a:lnSpc>
                <a:spcPct val="120000"/>
              </a:lnSpc>
              <a:buNone/>
            </a:pPr>
            <a:r>
              <a:rPr lang="fr-CA" sz="1400" dirty="0"/>
              <a:t>  &lt;slot id = "5678" </a:t>
            </a:r>
            <a:r>
              <a:rPr lang="fr-CA" sz="1400" dirty="0" err="1"/>
              <a:t>doctor</a:t>
            </a:r>
            <a:r>
              <a:rPr lang="fr-CA" sz="1400" dirty="0"/>
              <a:t> = "</a:t>
            </a:r>
            <a:r>
              <a:rPr lang="fr-CA" sz="1400" dirty="0" err="1"/>
              <a:t>mjones</a:t>
            </a:r>
            <a:r>
              <a:rPr lang="fr-CA" sz="1400" dirty="0"/>
              <a:t>" start = "1600" end = "1650"/&gt;</a:t>
            </a:r>
          </a:p>
          <a:p>
            <a:pPr marL="411480" lvl="1" indent="0">
              <a:lnSpc>
                <a:spcPct val="120000"/>
              </a:lnSpc>
              <a:buNone/>
            </a:pPr>
            <a:r>
              <a:rPr lang="fr-CA" sz="1400" dirty="0"/>
              <a:t>&lt;/</a:t>
            </a:r>
            <a:r>
              <a:rPr lang="fr-CA" sz="1400" dirty="0" err="1"/>
              <a:t>openSlotList</a:t>
            </a:r>
            <a:r>
              <a:rPr lang="fr-CA" sz="1400" dirty="0"/>
              <a:t>&gt;</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D7E810DA-BD25-4692-7A24-56A48CDCCB04}"/>
              </a:ext>
            </a:extLst>
          </p:cNvPr>
          <p:cNvSpPr>
            <a:spLocks noGrp="1"/>
          </p:cNvSpPr>
          <p:nvPr>
            <p:ph type="title"/>
            <p:custDataLst>
              <p:tags r:id="rId3"/>
            </p:custDataLst>
          </p:nvPr>
        </p:nvSpPr>
        <p:spPr/>
        <p:txBody>
          <a:bodyPr/>
          <a:lstStyle/>
          <a:p>
            <a:r>
              <a:rPr lang="fr-CA" dirty="0"/>
              <a:t>Niveau 2 </a:t>
            </a:r>
            <a:r>
              <a:rPr lang="fr-CA" b="0" i="0" dirty="0">
                <a:effectLst/>
                <a:latin typeface="Arial" panose="020B0604020202020204" pitchFamily="34" charset="0"/>
              </a:rPr>
              <a:t>—</a:t>
            </a:r>
            <a:r>
              <a:rPr lang="fr-CA" b="0" i="0" dirty="0">
                <a:solidFill>
                  <a:srgbClr val="202122"/>
                </a:solidFill>
                <a:effectLst/>
                <a:latin typeface="Arial" panose="020B0604020202020204" pitchFamily="34" charset="0"/>
              </a:rPr>
              <a:t> </a:t>
            </a:r>
            <a:r>
              <a:rPr lang="fr-CA" dirty="0"/>
              <a:t>Verbes HTTP</a:t>
            </a:r>
          </a:p>
        </p:txBody>
      </p:sp>
      <p:sp>
        <p:nvSpPr>
          <p:cNvPr id="2" name="Espace réservé du numéro de diapositive 4">
            <a:extLst>
              <a:ext uri="{FF2B5EF4-FFF2-40B4-BE49-F238E27FC236}">
                <a16:creationId xmlns:a16="http://schemas.microsoft.com/office/drawing/2014/main" id="{8563CF46-2A3A-713F-6B11-DEACA7B99073}"/>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83</a:t>
            </a:fld>
            <a:endParaRPr lang="en-US" altLang="en-US" dirty="0"/>
          </a:p>
        </p:txBody>
      </p:sp>
    </p:spTree>
    <p:extLst>
      <p:ext uri="{BB962C8B-B14F-4D97-AF65-F5344CB8AC3E}">
        <p14:creationId xmlns:p14="http://schemas.microsoft.com/office/powerpoint/2010/main" val="131173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01781" y="1381205"/>
            <a:ext cx="8123383" cy="5102722"/>
          </a:xfrm>
        </p:spPr>
        <p:txBody>
          <a:bodyPr>
            <a:noAutofit/>
          </a:bodyPr>
          <a:lstStyle/>
          <a:p>
            <a:pPr>
              <a:lnSpc>
                <a:spcPct val="120000"/>
              </a:lnSpc>
            </a:pPr>
            <a:r>
              <a:rPr lang="fr-CA" sz="2000" dirty="0"/>
              <a:t>Au niveau 2, l’utilisation de GET pour une requête comme celle-ci est cruciale</a:t>
            </a:r>
          </a:p>
          <a:p>
            <a:pPr>
              <a:lnSpc>
                <a:spcPct val="120000"/>
              </a:lnSpc>
            </a:pPr>
            <a:r>
              <a:rPr lang="fr-CA" sz="2000" dirty="0"/>
              <a:t>HTTP définit GET comme une opération sûre, c'est-à-dire qu’il n’apporte aucun changement significatif à l’état de quoi que ce soit</a:t>
            </a:r>
          </a:p>
          <a:p>
            <a:pPr>
              <a:lnSpc>
                <a:spcPct val="120000"/>
              </a:lnSpc>
            </a:pPr>
            <a:r>
              <a:rPr lang="fr-CA" sz="2000" dirty="0"/>
              <a:t>Cela nous permet d’invoquer des GET en toute sécurité n’importe quel nombre de fois dans n’importe quel ordre et d’obtenir les mêmes résultats à chaque fois</a:t>
            </a:r>
          </a:p>
          <a:p>
            <a:pPr>
              <a:lnSpc>
                <a:spcPct val="120000"/>
              </a:lnSpc>
            </a:pPr>
            <a:r>
              <a:rPr lang="fr-CA" sz="2000" dirty="0"/>
              <a:t>Une conséquence importante de ceci est qu’il permet à tout participant au routage des requêtes d’utiliser la mise en cache, qui est un élément clé pour que le Web fonctionne aussi bien qu’il le fait</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F9C2EF41-202F-CD60-EBDA-AA9BE53AC3A1}"/>
              </a:ext>
            </a:extLst>
          </p:cNvPr>
          <p:cNvSpPr>
            <a:spLocks noGrp="1"/>
          </p:cNvSpPr>
          <p:nvPr>
            <p:ph type="title"/>
            <p:custDataLst>
              <p:tags r:id="rId3"/>
            </p:custDataLst>
          </p:nvPr>
        </p:nvSpPr>
        <p:spPr/>
        <p:txBody>
          <a:bodyPr/>
          <a:lstStyle/>
          <a:p>
            <a:r>
              <a:rPr lang="fr-CA" dirty="0"/>
              <a:t>Niveau 2 </a:t>
            </a:r>
            <a:r>
              <a:rPr lang="fr-CA" b="0" i="0" dirty="0">
                <a:effectLst/>
                <a:latin typeface="Arial" panose="020B0604020202020204" pitchFamily="34" charset="0"/>
              </a:rPr>
              <a:t>—</a:t>
            </a:r>
            <a:r>
              <a:rPr lang="fr-CA" b="0" i="0" dirty="0">
                <a:solidFill>
                  <a:srgbClr val="202122"/>
                </a:solidFill>
                <a:effectLst/>
                <a:latin typeface="Arial" panose="020B0604020202020204" pitchFamily="34" charset="0"/>
              </a:rPr>
              <a:t> </a:t>
            </a:r>
            <a:r>
              <a:rPr lang="fr-CA" dirty="0"/>
              <a:t>Verbes HTTP</a:t>
            </a:r>
          </a:p>
        </p:txBody>
      </p:sp>
      <p:sp>
        <p:nvSpPr>
          <p:cNvPr id="2" name="Espace réservé du numéro de diapositive 4">
            <a:extLst>
              <a:ext uri="{FF2B5EF4-FFF2-40B4-BE49-F238E27FC236}">
                <a16:creationId xmlns:a16="http://schemas.microsoft.com/office/drawing/2014/main" id="{6DBC7D52-58EA-15CB-D0DD-6561C7CA2458}"/>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84</a:t>
            </a:fld>
            <a:endParaRPr lang="en-US" altLang="en-US" dirty="0"/>
          </a:p>
        </p:txBody>
      </p:sp>
    </p:spTree>
    <p:extLst>
      <p:ext uri="{BB962C8B-B14F-4D97-AF65-F5344CB8AC3E}">
        <p14:creationId xmlns:p14="http://schemas.microsoft.com/office/powerpoint/2010/main" val="5059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01781" y="1381205"/>
            <a:ext cx="8123383" cy="5102722"/>
          </a:xfrm>
        </p:spPr>
        <p:txBody>
          <a:bodyPr>
            <a:noAutofit/>
          </a:bodyPr>
          <a:lstStyle/>
          <a:p>
            <a:pPr>
              <a:lnSpc>
                <a:spcPct val="120000"/>
              </a:lnSpc>
            </a:pPr>
            <a:r>
              <a:rPr lang="fr-CA" sz="2400" dirty="0"/>
              <a:t>Pour prendre rendez-vous, nous avons besoin d’un verbe HTTP qui change d'état, d’un POST ou d’un PUT</a:t>
            </a:r>
          </a:p>
          <a:p>
            <a:pPr>
              <a:lnSpc>
                <a:spcPct val="120000"/>
              </a:lnSpc>
            </a:pPr>
            <a:r>
              <a:rPr lang="fr-CA" sz="2400" dirty="0"/>
              <a:t>On va utiliser le même POST que nous avons fait plus tôt</a:t>
            </a:r>
          </a:p>
          <a:p>
            <a:pPr marL="411480" lvl="1" indent="0">
              <a:lnSpc>
                <a:spcPct val="120000"/>
              </a:lnSpc>
              <a:buNone/>
            </a:pPr>
            <a:r>
              <a:rPr lang="fr-CA" sz="1400" dirty="0"/>
              <a:t>POST /slots/1234 HTTP/1.1</a:t>
            </a:r>
          </a:p>
          <a:p>
            <a:pPr marL="411480" lvl="1" indent="0">
              <a:lnSpc>
                <a:spcPct val="120000"/>
              </a:lnSpc>
              <a:buNone/>
            </a:pPr>
            <a:r>
              <a:rPr lang="fr-CA" sz="1400" dirty="0"/>
              <a:t>[divers autres entêtes]</a:t>
            </a:r>
          </a:p>
          <a:p>
            <a:pPr marL="411480" lvl="1" indent="0">
              <a:lnSpc>
                <a:spcPct val="120000"/>
              </a:lnSpc>
              <a:buNone/>
            </a:pPr>
            <a:r>
              <a:rPr lang="en-US" sz="1400" dirty="0"/>
              <a:t>&lt;</a:t>
            </a:r>
            <a:r>
              <a:rPr lang="en-US" sz="1400" dirty="0" err="1"/>
              <a:t>appointmentRequest</a:t>
            </a:r>
            <a:r>
              <a:rPr lang="en-US" sz="1400" dirty="0"/>
              <a:t>&gt;</a:t>
            </a:r>
          </a:p>
          <a:p>
            <a:pPr marL="411480" lvl="1" indent="0">
              <a:lnSpc>
                <a:spcPct val="120000"/>
              </a:lnSpc>
              <a:buNone/>
            </a:pPr>
            <a:r>
              <a:rPr lang="en-US" sz="1400" dirty="0"/>
              <a:t>  &lt;patient id = "</a:t>
            </a:r>
            <a:r>
              <a:rPr lang="en-US" sz="1400" dirty="0" err="1"/>
              <a:t>jsmith</a:t>
            </a:r>
            <a:r>
              <a:rPr lang="en-US" sz="1400" dirty="0"/>
              <a:t>"/&gt;</a:t>
            </a:r>
          </a:p>
          <a:p>
            <a:pPr marL="411480" lvl="1" indent="0">
              <a:lnSpc>
                <a:spcPct val="120000"/>
              </a:lnSpc>
              <a:buNone/>
            </a:pPr>
            <a:r>
              <a:rPr lang="en-US" sz="1400" dirty="0"/>
              <a:t>&lt;/</a:t>
            </a:r>
            <a:r>
              <a:rPr lang="en-US" sz="1400" dirty="0" err="1"/>
              <a:t>appointmentRequest</a:t>
            </a:r>
            <a:r>
              <a:rPr lang="en-US" sz="1400" dirty="0"/>
              <a:t>&gt;</a:t>
            </a:r>
            <a:r>
              <a:rPr lang="fr-CA" sz="1400" dirty="0"/>
              <a:t>&gt;</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88208F3C-CCD3-6A8F-AB2E-1D6708485DDC}"/>
              </a:ext>
            </a:extLst>
          </p:cNvPr>
          <p:cNvSpPr>
            <a:spLocks noGrp="1"/>
          </p:cNvSpPr>
          <p:nvPr>
            <p:ph type="title"/>
            <p:custDataLst>
              <p:tags r:id="rId3"/>
            </p:custDataLst>
          </p:nvPr>
        </p:nvSpPr>
        <p:spPr/>
        <p:txBody>
          <a:bodyPr/>
          <a:lstStyle/>
          <a:p>
            <a:r>
              <a:rPr lang="fr-CA" dirty="0"/>
              <a:t>Niveau 2 </a:t>
            </a:r>
            <a:r>
              <a:rPr lang="fr-CA" b="0" i="0" dirty="0">
                <a:effectLst/>
                <a:latin typeface="Arial" panose="020B0604020202020204" pitchFamily="34" charset="0"/>
              </a:rPr>
              <a:t>—</a:t>
            </a:r>
            <a:r>
              <a:rPr lang="fr-CA" b="0" i="0" dirty="0">
                <a:solidFill>
                  <a:srgbClr val="202122"/>
                </a:solidFill>
                <a:effectLst/>
                <a:latin typeface="Arial" panose="020B0604020202020204" pitchFamily="34" charset="0"/>
              </a:rPr>
              <a:t> </a:t>
            </a:r>
            <a:r>
              <a:rPr lang="fr-CA" dirty="0"/>
              <a:t>Verbes HTTP</a:t>
            </a:r>
          </a:p>
        </p:txBody>
      </p:sp>
      <p:sp>
        <p:nvSpPr>
          <p:cNvPr id="2" name="Espace réservé du numéro de diapositive 4">
            <a:extLst>
              <a:ext uri="{FF2B5EF4-FFF2-40B4-BE49-F238E27FC236}">
                <a16:creationId xmlns:a16="http://schemas.microsoft.com/office/drawing/2014/main" id="{E8F961FC-C064-03C2-9FA1-8FDDE323A411}"/>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85</a:t>
            </a:fld>
            <a:endParaRPr lang="en-US" altLang="en-US" dirty="0"/>
          </a:p>
        </p:txBody>
      </p:sp>
    </p:spTree>
    <p:extLst>
      <p:ext uri="{BB962C8B-B14F-4D97-AF65-F5344CB8AC3E}">
        <p14:creationId xmlns:p14="http://schemas.microsoft.com/office/powerpoint/2010/main" val="192967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31540" y="1376772"/>
            <a:ext cx="8123383" cy="5102722"/>
          </a:xfrm>
        </p:spPr>
        <p:txBody>
          <a:bodyPr>
            <a:noAutofit/>
          </a:bodyPr>
          <a:lstStyle/>
          <a:p>
            <a:pPr>
              <a:lnSpc>
                <a:spcPct val="120000"/>
              </a:lnSpc>
            </a:pPr>
            <a:r>
              <a:rPr lang="fr-CA" sz="1900" dirty="0"/>
              <a:t>Même si on utilise le même message que le niveau 1, il existe une autre différence significative dans la façon dont le service distant répond</a:t>
            </a:r>
          </a:p>
          <a:p>
            <a:pPr>
              <a:lnSpc>
                <a:spcPct val="120000"/>
              </a:lnSpc>
            </a:pPr>
            <a:r>
              <a:rPr lang="fr-CA" sz="1900" dirty="0"/>
              <a:t>Si tout se passe bien, le service répond avec un code de réponse de 201 pour indiquer qu’il y a une nouvelle ressource dans le monde</a:t>
            </a:r>
          </a:p>
          <a:p>
            <a:pPr marL="411480" lvl="1" indent="0">
              <a:lnSpc>
                <a:spcPct val="120000"/>
              </a:lnSpc>
              <a:buNone/>
            </a:pPr>
            <a:r>
              <a:rPr lang="en-US" sz="1400" dirty="0"/>
              <a:t>HTTP/1.1 201 Created</a:t>
            </a:r>
          </a:p>
          <a:p>
            <a:pPr marL="411480" lvl="1" indent="0">
              <a:lnSpc>
                <a:spcPct val="120000"/>
              </a:lnSpc>
              <a:buNone/>
            </a:pPr>
            <a:r>
              <a:rPr lang="en-US" sz="1400" dirty="0"/>
              <a:t>Location: slots/1234/appointment</a:t>
            </a:r>
          </a:p>
          <a:p>
            <a:pPr marL="411480" lvl="1" indent="0">
              <a:lnSpc>
                <a:spcPct val="120000"/>
              </a:lnSpc>
              <a:buNone/>
            </a:pPr>
            <a:r>
              <a:rPr lang="en-US" sz="1400" dirty="0"/>
              <a:t>[divers </a:t>
            </a:r>
            <a:r>
              <a:rPr lang="en-US" sz="1400" dirty="0" err="1"/>
              <a:t>entêtes</a:t>
            </a:r>
            <a:r>
              <a:rPr lang="en-US" sz="1400" dirty="0"/>
              <a:t>]</a:t>
            </a:r>
          </a:p>
          <a:p>
            <a:pPr marL="411480" lvl="1" indent="0">
              <a:lnSpc>
                <a:spcPct val="120000"/>
              </a:lnSpc>
              <a:buNone/>
            </a:pPr>
            <a:r>
              <a:rPr lang="en-US" sz="1400" dirty="0"/>
              <a:t>&lt;appointment&gt;</a:t>
            </a:r>
          </a:p>
          <a:p>
            <a:pPr marL="411480" lvl="1" indent="0">
              <a:lnSpc>
                <a:spcPct val="120000"/>
              </a:lnSpc>
              <a:buNone/>
            </a:pPr>
            <a:r>
              <a:rPr lang="en-US" sz="1400" dirty="0"/>
              <a:t>  &lt;slot id = "1234" doctor = "</a:t>
            </a:r>
            <a:r>
              <a:rPr lang="en-US" sz="1400" dirty="0" err="1"/>
              <a:t>mjones</a:t>
            </a:r>
            <a:r>
              <a:rPr lang="en-US" sz="1400" dirty="0"/>
              <a:t>" start = "1400" end = "1450"/&gt;</a:t>
            </a:r>
          </a:p>
          <a:p>
            <a:pPr marL="411480" lvl="1" indent="0">
              <a:lnSpc>
                <a:spcPct val="120000"/>
              </a:lnSpc>
              <a:buNone/>
            </a:pPr>
            <a:r>
              <a:rPr lang="en-US" sz="1400" dirty="0"/>
              <a:t>  &lt;patient id = "</a:t>
            </a:r>
            <a:r>
              <a:rPr lang="en-US" sz="1400" dirty="0" err="1"/>
              <a:t>jsmith</a:t>
            </a:r>
            <a:r>
              <a:rPr lang="en-US" sz="1400" dirty="0"/>
              <a:t>"/&gt;</a:t>
            </a:r>
          </a:p>
          <a:p>
            <a:pPr marL="411480" lvl="1" indent="0">
              <a:lnSpc>
                <a:spcPct val="120000"/>
              </a:lnSpc>
              <a:buNone/>
            </a:pPr>
            <a:r>
              <a:rPr lang="en-US" sz="1400" dirty="0"/>
              <a:t>&lt;/</a:t>
            </a:r>
            <a:r>
              <a:rPr lang="en-US" sz="1400" dirty="0" err="1"/>
              <a:t>appointent</a:t>
            </a:r>
            <a:r>
              <a:rPr lang="en-US" sz="1400" dirty="0"/>
              <a:t>&gt;</a:t>
            </a:r>
          </a:p>
          <a:p>
            <a:pPr>
              <a:lnSpc>
                <a:spcPct val="120000"/>
              </a:lnSpc>
            </a:pPr>
            <a:r>
              <a:rPr lang="fr-CA" sz="1900" dirty="0"/>
              <a:t>La réponse 201 inclut un attribut d’emplacement avec un URI que le client peut utiliser pour obtenir (GET) l’état actuel de cette ressource à l'avenir</a:t>
            </a:r>
          </a:p>
          <a:p>
            <a:pPr>
              <a:lnSpc>
                <a:spcPct val="120000"/>
              </a:lnSpc>
            </a:pPr>
            <a:r>
              <a:rPr lang="fr-CA" sz="1900" dirty="0"/>
              <a:t>La réponse ici inclut également une représentation de cette ressource pour économiser au client un appel supplémentaire en ce moment</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4BD12C65-7247-2ADC-256B-E6981F567660}"/>
              </a:ext>
            </a:extLst>
          </p:cNvPr>
          <p:cNvSpPr>
            <a:spLocks noGrp="1"/>
          </p:cNvSpPr>
          <p:nvPr>
            <p:ph type="title"/>
            <p:custDataLst>
              <p:tags r:id="rId3"/>
            </p:custDataLst>
          </p:nvPr>
        </p:nvSpPr>
        <p:spPr/>
        <p:txBody>
          <a:bodyPr/>
          <a:lstStyle/>
          <a:p>
            <a:r>
              <a:rPr lang="fr-CA" dirty="0"/>
              <a:t>Niveau 2 </a:t>
            </a:r>
            <a:r>
              <a:rPr lang="fr-CA" b="0" i="0" dirty="0">
                <a:effectLst/>
                <a:latin typeface="Arial" panose="020B0604020202020204" pitchFamily="34" charset="0"/>
              </a:rPr>
              <a:t>—</a:t>
            </a:r>
            <a:r>
              <a:rPr lang="fr-CA" b="0" i="0" dirty="0">
                <a:solidFill>
                  <a:srgbClr val="202122"/>
                </a:solidFill>
                <a:effectLst/>
                <a:latin typeface="Arial" panose="020B0604020202020204" pitchFamily="34" charset="0"/>
              </a:rPr>
              <a:t> </a:t>
            </a:r>
            <a:r>
              <a:rPr lang="fr-CA" dirty="0"/>
              <a:t>Verbes HTTP</a:t>
            </a:r>
          </a:p>
        </p:txBody>
      </p:sp>
      <p:sp>
        <p:nvSpPr>
          <p:cNvPr id="2" name="Espace réservé du numéro de diapositive 4">
            <a:extLst>
              <a:ext uri="{FF2B5EF4-FFF2-40B4-BE49-F238E27FC236}">
                <a16:creationId xmlns:a16="http://schemas.microsoft.com/office/drawing/2014/main" id="{95C5D015-E8A5-0ECD-DF53-F5120E0E6EF9}"/>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86</a:t>
            </a:fld>
            <a:endParaRPr lang="en-US" altLang="en-US" dirty="0"/>
          </a:p>
        </p:txBody>
      </p:sp>
    </p:spTree>
    <p:extLst>
      <p:ext uri="{BB962C8B-B14F-4D97-AF65-F5344CB8AC3E}">
        <p14:creationId xmlns:p14="http://schemas.microsoft.com/office/powerpoint/2010/main" val="32931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01781" y="1381205"/>
            <a:ext cx="8123383" cy="5102722"/>
          </a:xfrm>
        </p:spPr>
        <p:txBody>
          <a:bodyPr>
            <a:noAutofit/>
          </a:bodyPr>
          <a:lstStyle/>
          <a:p>
            <a:pPr>
              <a:lnSpc>
                <a:spcPct val="120000"/>
              </a:lnSpc>
            </a:pPr>
            <a:r>
              <a:rPr lang="fr-CA" sz="2000" dirty="0"/>
              <a:t>Il y a une autre différence si quelque chose ne va pas, comme quelqu’un d’autre réservant le créneau</a:t>
            </a:r>
          </a:p>
          <a:p>
            <a:pPr marL="411480" lvl="1" indent="0">
              <a:lnSpc>
                <a:spcPct val="120000"/>
              </a:lnSpc>
              <a:buNone/>
            </a:pPr>
            <a:r>
              <a:rPr lang="fr-CA" sz="1400" dirty="0"/>
              <a:t>HTTP/1.1 409 </a:t>
            </a:r>
            <a:r>
              <a:rPr lang="fr-CA" sz="1400" dirty="0" err="1"/>
              <a:t>Conflict</a:t>
            </a:r>
            <a:endParaRPr lang="fr-CA" sz="1400" dirty="0"/>
          </a:p>
          <a:p>
            <a:pPr marL="411480" lvl="1" indent="0">
              <a:lnSpc>
                <a:spcPct val="120000"/>
              </a:lnSpc>
              <a:buNone/>
            </a:pPr>
            <a:r>
              <a:rPr lang="fr-CA" sz="1400" dirty="0"/>
              <a:t>[</a:t>
            </a:r>
            <a:r>
              <a:rPr lang="en-US" sz="1400" dirty="0"/>
              <a:t>divers </a:t>
            </a:r>
            <a:r>
              <a:rPr lang="en-US" sz="1400" dirty="0" err="1"/>
              <a:t>entêtes</a:t>
            </a:r>
            <a:r>
              <a:rPr lang="fr-CA" sz="1400" dirty="0"/>
              <a:t>]</a:t>
            </a:r>
          </a:p>
          <a:p>
            <a:pPr marL="411480" lvl="1" indent="0">
              <a:lnSpc>
                <a:spcPct val="120000"/>
              </a:lnSpc>
              <a:buNone/>
            </a:pPr>
            <a:r>
              <a:rPr lang="fr-CA" sz="1400" dirty="0"/>
              <a:t>&lt;</a:t>
            </a:r>
            <a:r>
              <a:rPr lang="fr-CA" sz="1400" dirty="0" err="1"/>
              <a:t>openSlotList</a:t>
            </a:r>
            <a:r>
              <a:rPr lang="fr-CA" sz="1400" dirty="0"/>
              <a:t>&gt;</a:t>
            </a:r>
          </a:p>
          <a:p>
            <a:pPr marL="411480" lvl="1" indent="0">
              <a:lnSpc>
                <a:spcPct val="120000"/>
              </a:lnSpc>
              <a:buNone/>
            </a:pPr>
            <a:r>
              <a:rPr lang="fr-CA" sz="1400" dirty="0"/>
              <a:t>  &lt;slot id = "5678" </a:t>
            </a:r>
            <a:r>
              <a:rPr lang="fr-CA" sz="1400" dirty="0" err="1"/>
              <a:t>doctor</a:t>
            </a:r>
            <a:r>
              <a:rPr lang="fr-CA" sz="1400" dirty="0"/>
              <a:t> = "</a:t>
            </a:r>
            <a:r>
              <a:rPr lang="fr-CA" sz="1400" dirty="0" err="1"/>
              <a:t>mjones</a:t>
            </a:r>
            <a:r>
              <a:rPr lang="fr-CA" sz="1400" dirty="0"/>
              <a:t>" start = "1600" end = "1650"/&gt;</a:t>
            </a:r>
          </a:p>
          <a:p>
            <a:pPr marL="411480" lvl="1" indent="0">
              <a:lnSpc>
                <a:spcPct val="120000"/>
              </a:lnSpc>
              <a:buNone/>
            </a:pPr>
            <a:r>
              <a:rPr lang="fr-CA" sz="1400" dirty="0"/>
              <a:t>&lt;/</a:t>
            </a:r>
            <a:r>
              <a:rPr lang="fr-CA" sz="1400" dirty="0" err="1"/>
              <a:t>openSlotList</a:t>
            </a:r>
            <a:r>
              <a:rPr lang="fr-CA" sz="1400" dirty="0"/>
              <a:t>&gt;</a:t>
            </a:r>
          </a:p>
          <a:p>
            <a:pPr marL="404622" indent="-285750">
              <a:lnSpc>
                <a:spcPct val="120000"/>
              </a:lnSpc>
            </a:pPr>
            <a:r>
              <a:rPr lang="fr-CA" sz="2000" dirty="0"/>
              <a:t>La partie importante de cette réponse est l’utilisation d'un code de réponse HTTP pour indiquer que quelque chose s’est mal passé</a:t>
            </a:r>
          </a:p>
          <a:p>
            <a:pPr marL="404622" indent="-285750">
              <a:lnSpc>
                <a:spcPct val="120000"/>
              </a:lnSpc>
            </a:pPr>
            <a:r>
              <a:rPr lang="fr-CA" sz="2000" dirty="0"/>
              <a:t>Dans ce cas, un 409 semble un bon choix pour indiquer que quelqu’un d’autre a déjà mis à jour la ressource d’une manière incompatible</a:t>
            </a:r>
          </a:p>
          <a:p>
            <a:pPr marL="404622" indent="-285750">
              <a:lnSpc>
                <a:spcPct val="120000"/>
              </a:lnSpc>
            </a:pPr>
            <a:r>
              <a:rPr lang="fr-CA" sz="2000" dirty="0"/>
              <a:t>Plutôt que d’utiliser un code de retour de 200, mais incluant une réponse d’erreur, au niveau 2, nous utilisons explicitement une sorte de réponse d’erreur comme celle-ci</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FAD1F7C8-DC6A-A601-247C-BCB83BF13C00}"/>
              </a:ext>
            </a:extLst>
          </p:cNvPr>
          <p:cNvSpPr>
            <a:spLocks noGrp="1"/>
          </p:cNvSpPr>
          <p:nvPr>
            <p:ph type="title"/>
            <p:custDataLst>
              <p:tags r:id="rId3"/>
            </p:custDataLst>
          </p:nvPr>
        </p:nvSpPr>
        <p:spPr/>
        <p:txBody>
          <a:bodyPr/>
          <a:lstStyle/>
          <a:p>
            <a:r>
              <a:rPr lang="fr-CA" dirty="0"/>
              <a:t>Niveau 2 </a:t>
            </a:r>
            <a:r>
              <a:rPr lang="fr-CA" b="0" i="0" dirty="0">
                <a:effectLst/>
                <a:latin typeface="Arial" panose="020B0604020202020204" pitchFamily="34" charset="0"/>
              </a:rPr>
              <a:t>—</a:t>
            </a:r>
            <a:r>
              <a:rPr lang="fr-CA" b="0" i="0" dirty="0">
                <a:solidFill>
                  <a:srgbClr val="202122"/>
                </a:solidFill>
                <a:effectLst/>
                <a:latin typeface="Arial" panose="020B0604020202020204" pitchFamily="34" charset="0"/>
              </a:rPr>
              <a:t> </a:t>
            </a:r>
            <a:r>
              <a:rPr lang="fr-CA" dirty="0"/>
              <a:t>Verbes HTTP</a:t>
            </a:r>
          </a:p>
        </p:txBody>
      </p:sp>
      <p:sp>
        <p:nvSpPr>
          <p:cNvPr id="2" name="Espace réservé du numéro de diapositive 4">
            <a:extLst>
              <a:ext uri="{FF2B5EF4-FFF2-40B4-BE49-F238E27FC236}">
                <a16:creationId xmlns:a16="http://schemas.microsoft.com/office/drawing/2014/main" id="{0FBBB709-A2E9-D031-587B-2E380C18FFBA}"/>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87</a:t>
            </a:fld>
            <a:endParaRPr lang="en-US" altLang="en-US" dirty="0"/>
          </a:p>
        </p:txBody>
      </p:sp>
    </p:spTree>
    <p:extLst>
      <p:ext uri="{BB962C8B-B14F-4D97-AF65-F5344CB8AC3E}">
        <p14:creationId xmlns:p14="http://schemas.microsoft.com/office/powerpoint/2010/main" val="380594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31540" y="1268761"/>
            <a:ext cx="8123383" cy="5148572"/>
          </a:xfrm>
        </p:spPr>
        <p:txBody>
          <a:bodyPr>
            <a:noAutofit/>
          </a:bodyPr>
          <a:lstStyle/>
          <a:p>
            <a:pPr marL="404622" indent="-285750">
              <a:lnSpc>
                <a:spcPct val="120000"/>
              </a:lnSpc>
            </a:pPr>
            <a:r>
              <a:rPr lang="fr-CA" sz="2200" dirty="0"/>
              <a:t>C’est au concepteur de protocole de décider quels codes utiliser, mais il devrait y avoir une réponse autre que 2xx si une erreur survient</a:t>
            </a:r>
          </a:p>
          <a:p>
            <a:pPr marL="404622" indent="-285750">
              <a:lnSpc>
                <a:spcPct val="120000"/>
              </a:lnSpc>
            </a:pPr>
            <a:r>
              <a:rPr lang="fr-CA" sz="2200" dirty="0"/>
              <a:t>Le niveau 2 introduit l’utilisation des verbes HTTP et des codes de réponse HTTP</a:t>
            </a:r>
          </a:p>
          <a:p>
            <a:pPr marL="404622" indent="-285750">
              <a:lnSpc>
                <a:spcPct val="120000"/>
              </a:lnSpc>
            </a:pPr>
            <a:r>
              <a:rPr lang="fr-CA" sz="2200" dirty="0"/>
              <a:t>Il y a une incohérence qui s’insinue ici</a:t>
            </a:r>
          </a:p>
          <a:p>
            <a:pPr marL="404622" indent="-285750">
              <a:lnSpc>
                <a:spcPct val="120000"/>
              </a:lnSpc>
            </a:pPr>
            <a:r>
              <a:rPr lang="fr-CA" sz="2200" dirty="0"/>
              <a:t>Les défenseurs de REST parlent d’utiliser tous les verbes HTTP</a:t>
            </a:r>
          </a:p>
          <a:p>
            <a:pPr marL="404622" indent="-285750">
              <a:lnSpc>
                <a:spcPct val="120000"/>
              </a:lnSpc>
            </a:pPr>
            <a:r>
              <a:rPr lang="fr-CA" sz="2200" dirty="0"/>
              <a:t>Ils justifient également leur approche en disant que REST essaie de tirer des leçons du succès pratique du Web</a:t>
            </a:r>
          </a:p>
          <a:p>
            <a:pPr marL="404622" indent="-285750">
              <a:lnSpc>
                <a:spcPct val="120000"/>
              </a:lnSpc>
            </a:pPr>
            <a:r>
              <a:rPr lang="fr-CA" sz="2200" dirty="0"/>
              <a:t>Mais le Web n’utilise pas beaucoup PUT ou DELETE dans la pratique</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59E0D034-EB1B-B8D2-7458-0C4BD733206B}"/>
              </a:ext>
            </a:extLst>
          </p:cNvPr>
          <p:cNvSpPr>
            <a:spLocks noGrp="1"/>
          </p:cNvSpPr>
          <p:nvPr>
            <p:ph type="title"/>
            <p:custDataLst>
              <p:tags r:id="rId3"/>
            </p:custDataLst>
          </p:nvPr>
        </p:nvSpPr>
        <p:spPr/>
        <p:txBody>
          <a:bodyPr/>
          <a:lstStyle/>
          <a:p>
            <a:r>
              <a:rPr lang="fr-CA" dirty="0"/>
              <a:t>Niveau 2 </a:t>
            </a:r>
            <a:r>
              <a:rPr lang="fr-CA" b="0" i="0" dirty="0">
                <a:effectLst/>
                <a:latin typeface="Arial" panose="020B0604020202020204" pitchFamily="34" charset="0"/>
              </a:rPr>
              <a:t>—</a:t>
            </a:r>
            <a:r>
              <a:rPr lang="fr-CA" b="0" i="0" dirty="0">
                <a:solidFill>
                  <a:srgbClr val="202122"/>
                </a:solidFill>
                <a:effectLst/>
                <a:latin typeface="Arial" panose="020B0604020202020204" pitchFamily="34" charset="0"/>
              </a:rPr>
              <a:t> </a:t>
            </a:r>
            <a:r>
              <a:rPr lang="fr-CA" dirty="0"/>
              <a:t>Verbes HTTP</a:t>
            </a:r>
          </a:p>
        </p:txBody>
      </p:sp>
      <p:sp>
        <p:nvSpPr>
          <p:cNvPr id="2" name="Espace réservé du numéro de diapositive 4">
            <a:extLst>
              <a:ext uri="{FF2B5EF4-FFF2-40B4-BE49-F238E27FC236}">
                <a16:creationId xmlns:a16="http://schemas.microsoft.com/office/drawing/2014/main" id="{F43B794E-CFFC-70FB-A022-CE2ABAF7A88E}"/>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88</a:t>
            </a:fld>
            <a:endParaRPr lang="en-US" altLang="en-US" dirty="0"/>
          </a:p>
        </p:txBody>
      </p:sp>
    </p:spTree>
    <p:extLst>
      <p:ext uri="{BB962C8B-B14F-4D97-AF65-F5344CB8AC3E}">
        <p14:creationId xmlns:p14="http://schemas.microsoft.com/office/powerpoint/2010/main" val="249096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31540" y="1520789"/>
            <a:ext cx="8123383" cy="4932548"/>
          </a:xfrm>
        </p:spPr>
        <p:txBody>
          <a:bodyPr>
            <a:noAutofit/>
          </a:bodyPr>
          <a:lstStyle/>
          <a:p>
            <a:pPr marL="404622" indent="-285750">
              <a:lnSpc>
                <a:spcPct val="120000"/>
              </a:lnSpc>
            </a:pPr>
            <a:r>
              <a:rPr lang="fr-CA" sz="2200" dirty="0"/>
              <a:t>Il existe des raisons raisonnables d’utiliser davantage PUT et DELETE, mais la preuve d’existence du Web n’en fait pas partie</a:t>
            </a:r>
          </a:p>
          <a:p>
            <a:pPr marL="404622" indent="-285750">
              <a:lnSpc>
                <a:spcPct val="120000"/>
              </a:lnSpc>
            </a:pPr>
            <a:r>
              <a:rPr lang="fr-CA" sz="2200" dirty="0"/>
              <a:t>Les éléments clés pris en charge par l’existence du Web sont la forte séparation entre les opérations sûres (par exemple GET) et non sûres, ainsi que l'utilisation de codes d’état pour aider à communiquer les types d'erreurs que vous rencontrez</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59E0D034-EB1B-B8D2-7458-0C4BD733206B}"/>
              </a:ext>
            </a:extLst>
          </p:cNvPr>
          <p:cNvSpPr>
            <a:spLocks noGrp="1"/>
          </p:cNvSpPr>
          <p:nvPr>
            <p:ph type="title"/>
            <p:custDataLst>
              <p:tags r:id="rId3"/>
            </p:custDataLst>
          </p:nvPr>
        </p:nvSpPr>
        <p:spPr/>
        <p:txBody>
          <a:bodyPr/>
          <a:lstStyle/>
          <a:p>
            <a:r>
              <a:rPr lang="fr-CA" dirty="0"/>
              <a:t>Niveau 2 </a:t>
            </a:r>
            <a:r>
              <a:rPr lang="fr-CA" b="0" i="0" dirty="0">
                <a:effectLst/>
                <a:latin typeface="Arial" panose="020B0604020202020204" pitchFamily="34" charset="0"/>
              </a:rPr>
              <a:t>—</a:t>
            </a:r>
            <a:r>
              <a:rPr lang="fr-CA" b="0" i="0" dirty="0">
                <a:solidFill>
                  <a:srgbClr val="202122"/>
                </a:solidFill>
                <a:effectLst/>
                <a:latin typeface="Arial" panose="020B0604020202020204" pitchFamily="34" charset="0"/>
              </a:rPr>
              <a:t> </a:t>
            </a:r>
            <a:r>
              <a:rPr lang="fr-CA" dirty="0"/>
              <a:t>Verbes HTTP</a:t>
            </a:r>
          </a:p>
        </p:txBody>
      </p:sp>
      <p:sp>
        <p:nvSpPr>
          <p:cNvPr id="2" name="Espace réservé du numéro de diapositive 4">
            <a:extLst>
              <a:ext uri="{FF2B5EF4-FFF2-40B4-BE49-F238E27FC236}">
                <a16:creationId xmlns:a16="http://schemas.microsoft.com/office/drawing/2014/main" id="{416BB9B5-87D3-BF9A-E672-24597E66EC75}"/>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89</a:t>
            </a:fld>
            <a:endParaRPr lang="en-US" altLang="en-US" dirty="0"/>
          </a:p>
        </p:txBody>
      </p:sp>
    </p:spTree>
    <p:extLst>
      <p:ext uri="{BB962C8B-B14F-4D97-AF65-F5344CB8AC3E}">
        <p14:creationId xmlns:p14="http://schemas.microsoft.com/office/powerpoint/2010/main" val="173432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Projet </a:t>
            </a:r>
            <a:r>
              <a:rPr lang="fr-CA" dirty="0" err="1"/>
              <a:t>Core</a:t>
            </a:r>
            <a:endParaRPr lang="en-US" altLang="fr-FR" dirty="0"/>
          </a:p>
        </p:txBody>
      </p:sp>
      <p:sp>
        <p:nvSpPr>
          <p:cNvPr id="4101" name="Rectangle 3"/>
          <p:cNvSpPr>
            <a:spLocks noGrp="1" noChangeArrowheads="1"/>
          </p:cNvSpPr>
          <p:nvPr>
            <p:ph idx="1"/>
            <p:custDataLst>
              <p:tags r:id="rId2"/>
            </p:custDataLst>
          </p:nvPr>
        </p:nvSpPr>
        <p:spPr>
          <a:xfrm>
            <a:off x="228600" y="1403874"/>
            <a:ext cx="8686800" cy="5121470"/>
          </a:xfrm>
        </p:spPr>
        <p:txBody>
          <a:bodyPr>
            <a:noAutofit/>
          </a:bodyPr>
          <a:lstStyle/>
          <a:p>
            <a:r>
              <a:rPr lang="fr-CA" sz="2400" dirty="0"/>
              <a:t>Ajouter la dépendance au </a:t>
            </a:r>
            <a:r>
              <a:rPr lang="fr-CA" sz="2400" dirty="0" err="1"/>
              <a:t>SharedKernel</a:t>
            </a:r>
            <a:endParaRPr lang="fr-CA" sz="2400" dirty="0"/>
          </a:p>
          <a:p>
            <a:r>
              <a:rPr lang="fr-CA" sz="2400" dirty="0"/>
              <a:t>Créer un dossier « </a:t>
            </a:r>
            <a:r>
              <a:rPr lang="fr-CA" sz="2400" dirty="0" err="1"/>
              <a:t>Entities</a:t>
            </a:r>
            <a:r>
              <a:rPr lang="fr-CA" sz="2400" dirty="0"/>
              <a:t> »</a:t>
            </a:r>
          </a:p>
          <a:p>
            <a:r>
              <a:rPr lang="fr-CA" sz="2400" dirty="0"/>
              <a:t>Créer les entités User, </a:t>
            </a:r>
            <a:r>
              <a:rPr lang="fr-CA" sz="2400" dirty="0" err="1"/>
              <a:t>Request</a:t>
            </a:r>
            <a:r>
              <a:rPr lang="fr-CA" sz="2400" dirty="0"/>
              <a:t> et </a:t>
            </a:r>
            <a:r>
              <a:rPr lang="fr-CA" sz="2400" dirty="0" err="1"/>
              <a:t>RequestItem</a:t>
            </a:r>
            <a:r>
              <a:rPr lang="fr-CA" sz="2400" dirty="0"/>
              <a:t> dans ce dossier</a:t>
            </a:r>
          </a:p>
          <a:p>
            <a:r>
              <a:rPr lang="fr-CA" sz="2400" dirty="0"/>
              <a:t>Noter que </a:t>
            </a:r>
            <a:r>
              <a:rPr lang="fr-CA" sz="2400" dirty="0" err="1"/>
              <a:t>Request</a:t>
            </a:r>
            <a:r>
              <a:rPr lang="fr-CA" sz="2400" dirty="0"/>
              <a:t> est la racine d’un agrégat</a:t>
            </a:r>
          </a:p>
          <a:p>
            <a:pPr lvl="1"/>
            <a:r>
              <a:rPr lang="fr-CA" sz="2000" dirty="0"/>
              <a:t>Ajouter donc l’interface </a:t>
            </a:r>
            <a:r>
              <a:rPr lang="fr-CA" sz="2000" dirty="0" err="1"/>
              <a:t>IAggregateRoot</a:t>
            </a:r>
            <a:r>
              <a:rPr lang="fr-CA" sz="2000" dirty="0"/>
              <a:t> à la racine </a:t>
            </a:r>
            <a:r>
              <a:rPr lang="fr-CA" sz="2000" dirty="0" err="1"/>
              <a:t>Request</a:t>
            </a:r>
            <a:endParaRPr lang="fr-CA" sz="2000" dirty="0"/>
          </a:p>
          <a:p>
            <a:r>
              <a:rPr lang="fr-CA" sz="2400" dirty="0"/>
              <a:t>Créer un dossier « </a:t>
            </a:r>
            <a:r>
              <a:rPr lang="fr-CA" sz="2400" dirty="0" err="1"/>
              <a:t>Specifications</a:t>
            </a:r>
            <a:r>
              <a:rPr lang="fr-CA" sz="2400" dirty="0"/>
              <a:t> »</a:t>
            </a:r>
          </a:p>
          <a:p>
            <a:r>
              <a:rPr lang="fr-CA" sz="2400" dirty="0"/>
              <a:t>Insérer également la classe « </a:t>
            </a:r>
            <a:r>
              <a:rPr lang="fr-CA" sz="2400" dirty="0" err="1"/>
              <a:t>BaseSpecification</a:t>
            </a:r>
            <a:r>
              <a:rPr lang="fr-CA" sz="2400" dirty="0"/>
              <a:t> » dans le dossier « </a:t>
            </a:r>
            <a:r>
              <a:rPr lang="fr-CA" sz="2400" dirty="0" err="1"/>
              <a:t>Specifications</a:t>
            </a:r>
            <a:r>
              <a:rPr lang="fr-CA" sz="2400" dirty="0"/>
              <a:t> »</a:t>
            </a:r>
          </a:p>
          <a:p>
            <a:pPr lvl="1"/>
            <a:r>
              <a:rPr lang="fr-CA" sz="2000" dirty="0"/>
              <a:t>La classe est fournie dans le dossier « Matériel pour le laboratoire Clean Architecture »</a:t>
            </a:r>
          </a:p>
          <a:p>
            <a:r>
              <a:rPr lang="fr-CA" sz="2400" dirty="0"/>
              <a:t>S’assurer que la solution compile</a:t>
            </a:r>
          </a:p>
          <a:p>
            <a:endParaRPr lang="fr-CA" sz="24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9</a:t>
            </a:fld>
            <a:endParaRPr lang="en-US" altLang="en-US"/>
          </a:p>
        </p:txBody>
      </p:sp>
    </p:spTree>
    <p:extLst>
      <p:ext uri="{BB962C8B-B14F-4D97-AF65-F5344CB8AC3E}">
        <p14:creationId xmlns:p14="http://schemas.microsoft.com/office/powerpoint/2010/main" val="35450195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395536" y="1304764"/>
            <a:ext cx="8123383" cy="1999304"/>
          </a:xfrm>
        </p:spPr>
        <p:txBody>
          <a:bodyPr>
            <a:noAutofit/>
          </a:bodyPr>
          <a:lstStyle/>
          <a:p>
            <a:pPr>
              <a:lnSpc>
                <a:spcPct val="120000"/>
              </a:lnSpc>
            </a:pPr>
            <a:r>
              <a:rPr lang="fr-CA" sz="2000" dirty="0"/>
              <a:t>Le dernier niveau introduit quelque chose que vous entendez souvent appeler sous l’acronyme HATEOAS (</a:t>
            </a:r>
            <a:r>
              <a:rPr lang="en-CA" sz="2000" i="1" dirty="0"/>
              <a:t>Hypertext As The Engine Of Application State</a:t>
            </a:r>
            <a:r>
              <a:rPr lang="fr-CA" sz="2000" dirty="0"/>
              <a:t>)</a:t>
            </a:r>
          </a:p>
          <a:p>
            <a:pPr>
              <a:lnSpc>
                <a:spcPct val="120000"/>
              </a:lnSpc>
            </a:pPr>
            <a:r>
              <a:rPr lang="fr-CA" sz="2000" dirty="0"/>
              <a:t>Il aborde la question de savoir comment passer d’une liste de créneaux ouverts à savoir quoi faire pour prendre rendez-vous</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pic>
        <p:nvPicPr>
          <p:cNvPr id="6" name="Image 5">
            <a:extLst>
              <a:ext uri="{FF2B5EF4-FFF2-40B4-BE49-F238E27FC236}">
                <a16:creationId xmlns:a16="http://schemas.microsoft.com/office/drawing/2014/main" id="{5798F120-3C01-4482-BCD5-FFD38FF9E614}"/>
              </a:ext>
            </a:extLst>
          </p:cNvPr>
          <p:cNvPicPr>
            <a:picLocks noChangeAspect="1"/>
          </p:cNvPicPr>
          <p:nvPr>
            <p:custDataLst>
              <p:tags r:id="rId3"/>
            </p:custDataLst>
          </p:nvPr>
        </p:nvPicPr>
        <p:blipFill>
          <a:blip r:embed="rId8"/>
          <a:stretch>
            <a:fillRect/>
          </a:stretch>
        </p:blipFill>
        <p:spPr>
          <a:xfrm>
            <a:off x="1115616" y="3429000"/>
            <a:ext cx="6515100" cy="2828739"/>
          </a:xfrm>
          <a:prstGeom prst="rect">
            <a:avLst/>
          </a:prstGeom>
        </p:spPr>
      </p:pic>
      <p:sp>
        <p:nvSpPr>
          <p:cNvPr id="7" name="ZoneTexte 6">
            <a:extLst>
              <a:ext uri="{FF2B5EF4-FFF2-40B4-BE49-F238E27FC236}">
                <a16:creationId xmlns:a16="http://schemas.microsoft.com/office/drawing/2014/main" id="{7C71FF6D-880F-4289-ACBC-2F5B8FDC4850}"/>
              </a:ext>
            </a:extLst>
          </p:cNvPr>
          <p:cNvSpPr txBox="1"/>
          <p:nvPr>
            <p:custDataLst>
              <p:tags r:id="rId4"/>
            </p:custDataLst>
          </p:nvPr>
        </p:nvSpPr>
        <p:spPr>
          <a:xfrm>
            <a:off x="2699792" y="6201308"/>
            <a:ext cx="5689600" cy="307777"/>
          </a:xfrm>
          <a:prstGeom prst="rect">
            <a:avLst/>
          </a:prstGeom>
          <a:noFill/>
        </p:spPr>
        <p:txBody>
          <a:bodyPr wrap="square" rtlCol="0">
            <a:spAutoFit/>
          </a:bodyPr>
          <a:lstStyle/>
          <a:p>
            <a:r>
              <a:rPr lang="fr-CA" sz="1400" dirty="0"/>
              <a:t>Source : https://martinfowler.com/articles/richardsonMaturityModel.html</a:t>
            </a:r>
          </a:p>
        </p:txBody>
      </p:sp>
      <p:sp>
        <p:nvSpPr>
          <p:cNvPr id="8" name="Titre 7">
            <a:extLst>
              <a:ext uri="{FF2B5EF4-FFF2-40B4-BE49-F238E27FC236}">
                <a16:creationId xmlns:a16="http://schemas.microsoft.com/office/drawing/2014/main" id="{60BC83F6-79A9-2104-3B5A-3FD6B7A615F2}"/>
              </a:ext>
            </a:extLst>
          </p:cNvPr>
          <p:cNvSpPr>
            <a:spLocks noGrp="1"/>
          </p:cNvSpPr>
          <p:nvPr>
            <p:ph type="title"/>
            <p:custDataLst>
              <p:tags r:id="rId5"/>
            </p:custDataLst>
          </p:nvPr>
        </p:nvSpPr>
        <p:spPr/>
        <p:txBody>
          <a:bodyPr>
            <a:normAutofit fontScale="90000"/>
          </a:bodyPr>
          <a:lstStyle/>
          <a:p>
            <a:r>
              <a:rPr lang="fr-CA" dirty="0"/>
              <a:t>Niveau 3 </a:t>
            </a:r>
            <a:r>
              <a:rPr lang="fr-CA" b="0" i="0" dirty="0">
                <a:effectLst/>
                <a:latin typeface="Arial" panose="020B0604020202020204" pitchFamily="34" charset="0"/>
              </a:rPr>
              <a:t>—</a:t>
            </a:r>
            <a:r>
              <a:rPr lang="fr-CA" b="0" i="0" dirty="0">
                <a:solidFill>
                  <a:srgbClr val="202122"/>
                </a:solidFill>
                <a:effectLst/>
                <a:latin typeface="Arial" panose="020B0604020202020204" pitchFamily="34" charset="0"/>
              </a:rPr>
              <a:t> </a:t>
            </a:r>
            <a:r>
              <a:rPr lang="fr-CA" dirty="0"/>
              <a:t>Contrôles hypermédia</a:t>
            </a:r>
          </a:p>
        </p:txBody>
      </p:sp>
      <p:sp>
        <p:nvSpPr>
          <p:cNvPr id="2" name="Espace réservé du numéro de diapositive 4">
            <a:extLst>
              <a:ext uri="{FF2B5EF4-FFF2-40B4-BE49-F238E27FC236}">
                <a16:creationId xmlns:a16="http://schemas.microsoft.com/office/drawing/2014/main" id="{7ADEEFCD-1D5E-0D3E-89C8-CEC3CE8AFE90}"/>
              </a:ext>
            </a:extLst>
          </p:cNvPr>
          <p:cNvSpPr>
            <a:spLocks noGrp="1"/>
          </p:cNvSpPr>
          <p:nvPr>
            <p:ph type="sldNum" sz="quarter" idx="12"/>
            <p:custDataLst>
              <p:tags r:id="rId6"/>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90</a:t>
            </a:fld>
            <a:endParaRPr lang="en-US" altLang="en-US" dirty="0"/>
          </a:p>
        </p:txBody>
      </p:sp>
    </p:spTree>
    <p:extLst>
      <p:ext uri="{BB962C8B-B14F-4D97-AF65-F5344CB8AC3E}">
        <p14:creationId xmlns:p14="http://schemas.microsoft.com/office/powerpoint/2010/main" val="212610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01781" y="1381204"/>
            <a:ext cx="8123383" cy="5305923"/>
          </a:xfrm>
        </p:spPr>
        <p:txBody>
          <a:bodyPr>
            <a:noAutofit/>
          </a:bodyPr>
          <a:lstStyle/>
          <a:p>
            <a:pPr>
              <a:lnSpc>
                <a:spcPct val="120000"/>
              </a:lnSpc>
            </a:pPr>
            <a:r>
              <a:rPr lang="fr-CA" sz="2000" dirty="0"/>
              <a:t>Nous commençons par le même GET initial que nous avons envoyé au niveau 2</a:t>
            </a:r>
          </a:p>
          <a:p>
            <a:pPr marL="411480" lvl="1" indent="0">
              <a:lnSpc>
                <a:spcPct val="120000"/>
              </a:lnSpc>
              <a:buNone/>
            </a:pPr>
            <a:r>
              <a:rPr lang="en-US" sz="1400" dirty="0"/>
              <a:t>GET /doctors/</a:t>
            </a:r>
            <a:r>
              <a:rPr lang="en-US" sz="1400" dirty="0" err="1"/>
              <a:t>mjones</a:t>
            </a:r>
            <a:r>
              <a:rPr lang="en-US" sz="1400" dirty="0"/>
              <a:t>/</a:t>
            </a:r>
            <a:r>
              <a:rPr lang="en-US" sz="1400" dirty="0" err="1"/>
              <a:t>slots?date</a:t>
            </a:r>
            <a:r>
              <a:rPr lang="en-US" sz="1400" dirty="0"/>
              <a:t>=20100104&amp;status=open HTTP/1.1</a:t>
            </a:r>
          </a:p>
          <a:p>
            <a:pPr marL="411480" lvl="1" indent="0">
              <a:lnSpc>
                <a:spcPct val="120000"/>
              </a:lnSpc>
              <a:buNone/>
            </a:pPr>
            <a:r>
              <a:rPr lang="en-US" sz="1400" dirty="0"/>
              <a:t>Host: mysite.ca</a:t>
            </a:r>
            <a:endParaRPr lang="fr-CA" sz="1400" dirty="0"/>
          </a:p>
          <a:p>
            <a:pPr>
              <a:lnSpc>
                <a:spcPct val="120000"/>
              </a:lnSpc>
            </a:pPr>
            <a:r>
              <a:rPr lang="fr-CA" sz="2000" dirty="0"/>
              <a:t>Mais la réponse a un nouvel élément</a:t>
            </a:r>
          </a:p>
          <a:p>
            <a:pPr marL="411480" lvl="1" indent="0">
              <a:lnSpc>
                <a:spcPct val="120000"/>
              </a:lnSpc>
              <a:buNone/>
            </a:pPr>
            <a:r>
              <a:rPr lang="fr-CA" sz="1400" dirty="0"/>
              <a:t>HTTP/1.1 200 OK</a:t>
            </a:r>
          </a:p>
          <a:p>
            <a:pPr marL="411480" lvl="1" indent="0">
              <a:lnSpc>
                <a:spcPct val="120000"/>
              </a:lnSpc>
              <a:buNone/>
            </a:pPr>
            <a:r>
              <a:rPr lang="fr-CA" sz="1400" dirty="0"/>
              <a:t>[divers entêtes]</a:t>
            </a:r>
          </a:p>
          <a:p>
            <a:pPr marL="411480" lvl="1" indent="0">
              <a:lnSpc>
                <a:spcPct val="120000"/>
              </a:lnSpc>
              <a:buNone/>
            </a:pPr>
            <a:r>
              <a:rPr lang="fr-CA" sz="1400" dirty="0"/>
              <a:t>&lt;</a:t>
            </a:r>
            <a:r>
              <a:rPr lang="fr-CA" sz="1400" dirty="0" err="1"/>
              <a:t>openSlotList</a:t>
            </a:r>
            <a:r>
              <a:rPr lang="fr-CA" sz="1400" dirty="0"/>
              <a:t>&gt;</a:t>
            </a:r>
          </a:p>
          <a:p>
            <a:pPr marL="411480" lvl="1" indent="0">
              <a:lnSpc>
                <a:spcPct val="120000"/>
              </a:lnSpc>
              <a:buNone/>
            </a:pPr>
            <a:r>
              <a:rPr lang="fr-CA" sz="1400" dirty="0"/>
              <a:t>  &lt;slot id = "1234" </a:t>
            </a:r>
            <a:r>
              <a:rPr lang="fr-CA" sz="1400" dirty="0" err="1"/>
              <a:t>doctor</a:t>
            </a:r>
            <a:r>
              <a:rPr lang="fr-CA" sz="1400" dirty="0"/>
              <a:t> = "</a:t>
            </a:r>
            <a:r>
              <a:rPr lang="fr-CA" sz="1400" dirty="0" err="1"/>
              <a:t>mjones</a:t>
            </a:r>
            <a:r>
              <a:rPr lang="fr-CA" sz="1400" dirty="0"/>
              <a:t>" start = "1400" end = "1450"&gt;</a:t>
            </a:r>
          </a:p>
          <a:p>
            <a:pPr marL="411480" lvl="1" indent="0">
              <a:lnSpc>
                <a:spcPct val="120000"/>
              </a:lnSpc>
              <a:buNone/>
            </a:pPr>
            <a:r>
              <a:rPr lang="fr-CA" sz="1400" dirty="0"/>
              <a:t>     &lt;</a:t>
            </a:r>
            <a:r>
              <a:rPr lang="fr-CA" sz="1400" dirty="0" err="1"/>
              <a:t>link</a:t>
            </a:r>
            <a:r>
              <a:rPr lang="fr-CA" sz="1400" dirty="0"/>
              <a:t> rel = "/</a:t>
            </a:r>
            <a:r>
              <a:rPr lang="fr-CA" sz="1400" dirty="0" err="1"/>
              <a:t>linkrels</a:t>
            </a:r>
            <a:r>
              <a:rPr lang="fr-CA" sz="1400" dirty="0"/>
              <a:t>/slot/book" </a:t>
            </a:r>
          </a:p>
          <a:p>
            <a:pPr marL="411480" lvl="1" indent="0">
              <a:lnSpc>
                <a:spcPct val="120000"/>
              </a:lnSpc>
              <a:buNone/>
            </a:pPr>
            <a:r>
              <a:rPr lang="fr-CA" sz="1400" dirty="0"/>
              <a:t>           </a:t>
            </a:r>
            <a:r>
              <a:rPr lang="fr-CA" sz="1400" dirty="0" err="1"/>
              <a:t>uri</a:t>
            </a:r>
            <a:r>
              <a:rPr lang="fr-CA" sz="1400" dirty="0"/>
              <a:t> = "/slot/1234"/&gt;</a:t>
            </a:r>
          </a:p>
          <a:p>
            <a:pPr marL="411480" lvl="1" indent="0">
              <a:lnSpc>
                <a:spcPct val="120000"/>
              </a:lnSpc>
              <a:buNone/>
            </a:pPr>
            <a:r>
              <a:rPr lang="fr-CA" sz="1400" dirty="0"/>
              <a:t>  &lt;/slot&gt;</a:t>
            </a:r>
          </a:p>
          <a:p>
            <a:pPr marL="411480" lvl="1" indent="0">
              <a:lnSpc>
                <a:spcPct val="120000"/>
              </a:lnSpc>
              <a:buNone/>
            </a:pPr>
            <a:r>
              <a:rPr lang="fr-CA" sz="1400" dirty="0"/>
              <a:t>  &lt;slot id = "5678" </a:t>
            </a:r>
            <a:r>
              <a:rPr lang="fr-CA" sz="1400" dirty="0" err="1"/>
              <a:t>doctor</a:t>
            </a:r>
            <a:r>
              <a:rPr lang="fr-CA" sz="1400" dirty="0"/>
              <a:t> = "</a:t>
            </a:r>
            <a:r>
              <a:rPr lang="fr-CA" sz="1400" dirty="0" err="1"/>
              <a:t>mjones</a:t>
            </a:r>
            <a:r>
              <a:rPr lang="fr-CA" sz="1400" dirty="0"/>
              <a:t>" start = "1600" end = "1650"&gt;</a:t>
            </a:r>
          </a:p>
          <a:p>
            <a:pPr marL="411480" lvl="1" indent="0">
              <a:lnSpc>
                <a:spcPct val="120000"/>
              </a:lnSpc>
              <a:buNone/>
            </a:pPr>
            <a:r>
              <a:rPr lang="fr-CA" sz="1400" dirty="0"/>
              <a:t>     &lt;</a:t>
            </a:r>
            <a:r>
              <a:rPr lang="fr-CA" sz="1400" dirty="0" err="1"/>
              <a:t>link</a:t>
            </a:r>
            <a:r>
              <a:rPr lang="fr-CA" sz="1400" dirty="0"/>
              <a:t> rel = "/</a:t>
            </a:r>
            <a:r>
              <a:rPr lang="fr-CA" sz="1400" dirty="0" err="1"/>
              <a:t>linkrels</a:t>
            </a:r>
            <a:r>
              <a:rPr lang="fr-CA" sz="1400" dirty="0"/>
              <a:t>/slot/book" </a:t>
            </a:r>
          </a:p>
          <a:p>
            <a:pPr marL="411480" lvl="1" indent="0">
              <a:lnSpc>
                <a:spcPct val="120000"/>
              </a:lnSpc>
              <a:buNone/>
            </a:pPr>
            <a:r>
              <a:rPr lang="fr-CA" sz="1400" dirty="0"/>
              <a:t>           </a:t>
            </a:r>
            <a:r>
              <a:rPr lang="fr-CA" sz="1400" dirty="0" err="1"/>
              <a:t>uri</a:t>
            </a:r>
            <a:r>
              <a:rPr lang="fr-CA" sz="1400" dirty="0"/>
              <a:t> = "/slots/5678"/&gt;</a:t>
            </a:r>
          </a:p>
          <a:p>
            <a:pPr marL="411480" lvl="1" indent="0">
              <a:lnSpc>
                <a:spcPct val="120000"/>
              </a:lnSpc>
              <a:buNone/>
            </a:pPr>
            <a:r>
              <a:rPr lang="fr-CA" sz="1400" dirty="0"/>
              <a:t>  &lt;/slot&gt;</a:t>
            </a:r>
          </a:p>
          <a:p>
            <a:pPr marL="411480" lvl="1" indent="0">
              <a:lnSpc>
                <a:spcPct val="120000"/>
              </a:lnSpc>
              <a:buNone/>
            </a:pPr>
            <a:r>
              <a:rPr lang="fr-CA" sz="1400" dirty="0"/>
              <a:t>&lt;/</a:t>
            </a:r>
            <a:r>
              <a:rPr lang="fr-CA" sz="1400" dirty="0" err="1"/>
              <a:t>openSlotList</a:t>
            </a:r>
            <a:r>
              <a:rPr lang="fr-CA" sz="1400" dirty="0"/>
              <a:t>&gt;</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1DC4E16F-B754-6968-212C-B2DAE72BE41F}"/>
              </a:ext>
            </a:extLst>
          </p:cNvPr>
          <p:cNvSpPr>
            <a:spLocks noGrp="1"/>
          </p:cNvSpPr>
          <p:nvPr>
            <p:ph type="title"/>
            <p:custDataLst>
              <p:tags r:id="rId3"/>
            </p:custDataLst>
          </p:nvPr>
        </p:nvSpPr>
        <p:spPr/>
        <p:txBody>
          <a:bodyPr>
            <a:normAutofit fontScale="90000"/>
          </a:bodyPr>
          <a:lstStyle/>
          <a:p>
            <a:r>
              <a:rPr lang="fr-CA" dirty="0"/>
              <a:t>Niveau 3 </a:t>
            </a:r>
            <a:r>
              <a:rPr lang="fr-CA" b="0" i="0" dirty="0">
                <a:effectLst/>
                <a:latin typeface="Arial" panose="020B0604020202020204" pitchFamily="34" charset="0"/>
              </a:rPr>
              <a:t>—</a:t>
            </a:r>
            <a:r>
              <a:rPr lang="fr-CA" b="0" i="0" dirty="0">
                <a:solidFill>
                  <a:srgbClr val="202122"/>
                </a:solidFill>
                <a:effectLst/>
                <a:latin typeface="Arial" panose="020B0604020202020204" pitchFamily="34" charset="0"/>
              </a:rPr>
              <a:t> </a:t>
            </a:r>
            <a:r>
              <a:rPr lang="fr-CA" dirty="0"/>
              <a:t>Contrôles hypermédia</a:t>
            </a:r>
          </a:p>
        </p:txBody>
      </p:sp>
      <p:sp>
        <p:nvSpPr>
          <p:cNvPr id="2" name="Espace réservé du numéro de diapositive 4">
            <a:extLst>
              <a:ext uri="{FF2B5EF4-FFF2-40B4-BE49-F238E27FC236}">
                <a16:creationId xmlns:a16="http://schemas.microsoft.com/office/drawing/2014/main" id="{7CE9ABCE-D8B8-DD86-783A-58B42518AE4E}"/>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91</a:t>
            </a:fld>
            <a:endParaRPr lang="en-US" altLang="en-US" dirty="0"/>
          </a:p>
        </p:txBody>
      </p:sp>
    </p:spTree>
    <p:extLst>
      <p:ext uri="{BB962C8B-B14F-4D97-AF65-F5344CB8AC3E}">
        <p14:creationId xmlns:p14="http://schemas.microsoft.com/office/powerpoint/2010/main" val="4275728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01781" y="1381204"/>
            <a:ext cx="8123383" cy="5305923"/>
          </a:xfrm>
        </p:spPr>
        <p:txBody>
          <a:bodyPr>
            <a:noAutofit/>
          </a:bodyPr>
          <a:lstStyle/>
          <a:p>
            <a:pPr>
              <a:lnSpc>
                <a:spcPct val="120000"/>
              </a:lnSpc>
            </a:pPr>
            <a:r>
              <a:rPr lang="fr-CA" sz="2000" dirty="0"/>
              <a:t>Chaque emplacement a maintenant un élément de lien qui contient un URI pour nous dire comment prendre rendez-vous</a:t>
            </a:r>
          </a:p>
          <a:p>
            <a:pPr>
              <a:lnSpc>
                <a:spcPct val="120000"/>
              </a:lnSpc>
            </a:pPr>
            <a:r>
              <a:rPr lang="fr-CA" sz="2000" dirty="0"/>
              <a:t>Le but des contrôles hypermédias est qu’ils nous disent ce que nous pouvons faire ensuite, et l’URI de la ressource que nous devons manipuler pour le faire</a:t>
            </a:r>
          </a:p>
          <a:p>
            <a:pPr>
              <a:lnSpc>
                <a:spcPct val="120000"/>
              </a:lnSpc>
            </a:pPr>
            <a:r>
              <a:rPr lang="fr-CA" sz="2000" dirty="0"/>
              <a:t>Plutôt que de devoir savoir où poster notre demande de rendez-vous, les contrôles hypermédia dans la réponse nous indiquent comment le faire</a:t>
            </a:r>
          </a:p>
          <a:p>
            <a:pPr>
              <a:lnSpc>
                <a:spcPct val="120000"/>
              </a:lnSpc>
            </a:pPr>
            <a:r>
              <a:rPr lang="fr-CA" sz="2000" dirty="0"/>
              <a:t>Le POST copierait à nouveau celui du niveau 2</a:t>
            </a:r>
          </a:p>
          <a:p>
            <a:pPr marL="411480" lvl="1" indent="0">
              <a:lnSpc>
                <a:spcPct val="120000"/>
              </a:lnSpc>
              <a:buNone/>
            </a:pPr>
            <a:r>
              <a:rPr lang="fr-CA" sz="1400" dirty="0"/>
              <a:t>POST /slots/1234 HTTP/1.1</a:t>
            </a:r>
          </a:p>
          <a:p>
            <a:pPr marL="411480" lvl="1" indent="0">
              <a:lnSpc>
                <a:spcPct val="120000"/>
              </a:lnSpc>
              <a:buNone/>
            </a:pPr>
            <a:r>
              <a:rPr lang="fr-CA" sz="1400" dirty="0"/>
              <a:t>[divers autres entêtes]</a:t>
            </a:r>
          </a:p>
          <a:p>
            <a:pPr marL="411480" lvl="1" indent="0">
              <a:lnSpc>
                <a:spcPct val="120000"/>
              </a:lnSpc>
              <a:buNone/>
            </a:pPr>
            <a:r>
              <a:rPr lang="en-US" sz="1400" dirty="0"/>
              <a:t>&lt;</a:t>
            </a:r>
            <a:r>
              <a:rPr lang="en-US" sz="1400" dirty="0" err="1"/>
              <a:t>appointmentRequest</a:t>
            </a:r>
            <a:r>
              <a:rPr lang="en-US" sz="1400" dirty="0"/>
              <a:t>&gt;</a:t>
            </a:r>
          </a:p>
          <a:p>
            <a:pPr marL="411480" lvl="1" indent="0">
              <a:lnSpc>
                <a:spcPct val="120000"/>
              </a:lnSpc>
              <a:buNone/>
            </a:pPr>
            <a:r>
              <a:rPr lang="en-US" sz="1400" dirty="0"/>
              <a:t>  &lt;patient id = "</a:t>
            </a:r>
            <a:r>
              <a:rPr lang="en-US" sz="1400" dirty="0" err="1"/>
              <a:t>jsmith</a:t>
            </a:r>
            <a:r>
              <a:rPr lang="en-US" sz="1400" dirty="0"/>
              <a:t>"/&gt;</a:t>
            </a:r>
          </a:p>
          <a:p>
            <a:pPr marL="411480" lvl="1" indent="0">
              <a:lnSpc>
                <a:spcPct val="120000"/>
              </a:lnSpc>
              <a:buNone/>
            </a:pPr>
            <a:r>
              <a:rPr lang="en-US" sz="1400" dirty="0"/>
              <a:t>&lt;/</a:t>
            </a:r>
            <a:r>
              <a:rPr lang="en-US" sz="1400" dirty="0" err="1"/>
              <a:t>appointmentRequest</a:t>
            </a:r>
            <a:r>
              <a:rPr lang="en-US" sz="1400" dirty="0"/>
              <a:t>&gt;</a:t>
            </a:r>
            <a:endParaRPr lang="fr-CA" sz="1400" dirty="0"/>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76020D92-316A-92AE-01C8-4F9DE1C9D03C}"/>
              </a:ext>
            </a:extLst>
          </p:cNvPr>
          <p:cNvSpPr>
            <a:spLocks noGrp="1"/>
          </p:cNvSpPr>
          <p:nvPr>
            <p:ph type="title"/>
            <p:custDataLst>
              <p:tags r:id="rId3"/>
            </p:custDataLst>
          </p:nvPr>
        </p:nvSpPr>
        <p:spPr/>
        <p:txBody>
          <a:bodyPr>
            <a:normAutofit fontScale="90000"/>
          </a:bodyPr>
          <a:lstStyle/>
          <a:p>
            <a:r>
              <a:rPr lang="fr-CA" dirty="0"/>
              <a:t>Niveau 3 </a:t>
            </a:r>
            <a:r>
              <a:rPr lang="fr-CA" b="0" i="0" dirty="0">
                <a:effectLst/>
                <a:latin typeface="Arial" panose="020B0604020202020204" pitchFamily="34" charset="0"/>
              </a:rPr>
              <a:t>—</a:t>
            </a:r>
            <a:r>
              <a:rPr lang="fr-CA" b="0" i="0" dirty="0">
                <a:solidFill>
                  <a:srgbClr val="202122"/>
                </a:solidFill>
                <a:effectLst/>
                <a:latin typeface="Arial" panose="020B0604020202020204" pitchFamily="34" charset="0"/>
              </a:rPr>
              <a:t> </a:t>
            </a:r>
            <a:r>
              <a:rPr lang="fr-CA" dirty="0"/>
              <a:t>Contrôles hypermédia</a:t>
            </a:r>
          </a:p>
        </p:txBody>
      </p:sp>
      <p:sp>
        <p:nvSpPr>
          <p:cNvPr id="2" name="Espace réservé du numéro de diapositive 4">
            <a:extLst>
              <a:ext uri="{FF2B5EF4-FFF2-40B4-BE49-F238E27FC236}">
                <a16:creationId xmlns:a16="http://schemas.microsoft.com/office/drawing/2014/main" id="{E344074A-C560-DEFA-77E6-047A3C23A303}"/>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92</a:t>
            </a:fld>
            <a:endParaRPr lang="en-US" altLang="en-US" dirty="0"/>
          </a:p>
        </p:txBody>
      </p:sp>
    </p:spTree>
    <p:extLst>
      <p:ext uri="{BB962C8B-B14F-4D97-AF65-F5344CB8AC3E}">
        <p14:creationId xmlns:p14="http://schemas.microsoft.com/office/powerpoint/2010/main" val="820644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67544" y="1340768"/>
            <a:ext cx="8123383" cy="5305923"/>
          </a:xfrm>
        </p:spPr>
        <p:txBody>
          <a:bodyPr>
            <a:noAutofit/>
          </a:bodyPr>
          <a:lstStyle/>
          <a:p>
            <a:pPr>
              <a:lnSpc>
                <a:spcPct val="120000"/>
              </a:lnSpc>
            </a:pPr>
            <a:r>
              <a:rPr lang="fr-CA" sz="1600" dirty="0"/>
              <a:t>Et la réponse contient un certain nombre de contrôles hypermédia pour différentes choses à faire ensuite</a:t>
            </a:r>
          </a:p>
          <a:p>
            <a:pPr marL="411480" lvl="1" indent="0">
              <a:lnSpc>
                <a:spcPct val="120000"/>
              </a:lnSpc>
              <a:buNone/>
            </a:pPr>
            <a:r>
              <a:rPr lang="fr-CA" sz="1200" dirty="0"/>
              <a:t>HTTP/1.1 201 </a:t>
            </a:r>
            <a:r>
              <a:rPr lang="fr-CA" sz="1200" dirty="0" err="1"/>
              <a:t>Created</a:t>
            </a:r>
            <a:endParaRPr lang="fr-CA" sz="1200" dirty="0"/>
          </a:p>
          <a:p>
            <a:pPr marL="411480" lvl="1" indent="0">
              <a:lnSpc>
                <a:spcPct val="120000"/>
              </a:lnSpc>
              <a:buNone/>
            </a:pPr>
            <a:r>
              <a:rPr lang="fr-CA" sz="1200" dirty="0"/>
              <a:t>Location: http://mysite.ca/slots/1234/appointment</a:t>
            </a:r>
          </a:p>
          <a:p>
            <a:pPr marL="411480" lvl="1" indent="0">
              <a:lnSpc>
                <a:spcPct val="120000"/>
              </a:lnSpc>
              <a:buNone/>
            </a:pPr>
            <a:r>
              <a:rPr lang="fr-CA" sz="1200" dirty="0"/>
              <a:t>[divers autres entêtes]</a:t>
            </a:r>
          </a:p>
          <a:p>
            <a:pPr marL="411480" lvl="1" indent="0">
              <a:lnSpc>
                <a:spcPct val="120000"/>
              </a:lnSpc>
              <a:buNone/>
            </a:pPr>
            <a:r>
              <a:rPr lang="fr-CA" sz="1200" dirty="0"/>
              <a:t>&lt;</a:t>
            </a:r>
            <a:r>
              <a:rPr lang="fr-CA" sz="1200" dirty="0" err="1"/>
              <a:t>appointment</a:t>
            </a:r>
            <a:r>
              <a:rPr lang="fr-CA" sz="1200" dirty="0"/>
              <a:t>&gt;</a:t>
            </a:r>
          </a:p>
          <a:p>
            <a:pPr marL="411480" lvl="1" indent="0">
              <a:lnSpc>
                <a:spcPct val="120000"/>
              </a:lnSpc>
              <a:buNone/>
            </a:pPr>
            <a:r>
              <a:rPr lang="fr-CA" sz="1200" dirty="0"/>
              <a:t>  &lt;slot id = "1234" </a:t>
            </a:r>
            <a:r>
              <a:rPr lang="fr-CA" sz="1200" dirty="0" err="1"/>
              <a:t>doctor</a:t>
            </a:r>
            <a:r>
              <a:rPr lang="fr-CA" sz="1200" dirty="0"/>
              <a:t> = "</a:t>
            </a:r>
            <a:r>
              <a:rPr lang="fr-CA" sz="1200" dirty="0" err="1"/>
              <a:t>mjones</a:t>
            </a:r>
            <a:r>
              <a:rPr lang="fr-CA" sz="1200" dirty="0"/>
              <a:t>" start = "1400" end = "1450"/&gt;</a:t>
            </a:r>
          </a:p>
          <a:p>
            <a:pPr marL="411480" lvl="1" indent="0">
              <a:lnSpc>
                <a:spcPct val="120000"/>
              </a:lnSpc>
              <a:buNone/>
            </a:pPr>
            <a:r>
              <a:rPr lang="fr-CA" sz="1200" dirty="0"/>
              <a:t>  &lt;patient id = "</a:t>
            </a:r>
            <a:r>
              <a:rPr lang="fr-CA" sz="1200" dirty="0" err="1"/>
              <a:t>jsmith</a:t>
            </a:r>
            <a:r>
              <a:rPr lang="fr-CA" sz="1200" dirty="0"/>
              <a:t>"/&gt;</a:t>
            </a:r>
          </a:p>
          <a:p>
            <a:pPr marL="411480" lvl="1" indent="0">
              <a:lnSpc>
                <a:spcPct val="120000"/>
              </a:lnSpc>
              <a:buNone/>
            </a:pPr>
            <a:r>
              <a:rPr lang="fr-CA" sz="1200" dirty="0"/>
              <a:t>  &lt;</a:t>
            </a:r>
            <a:r>
              <a:rPr lang="fr-CA" sz="1200" dirty="0" err="1"/>
              <a:t>link</a:t>
            </a:r>
            <a:r>
              <a:rPr lang="fr-CA" sz="1200" dirty="0"/>
              <a:t> rel = "/</a:t>
            </a:r>
            <a:r>
              <a:rPr lang="fr-CA" sz="1200" dirty="0" err="1"/>
              <a:t>linkrels</a:t>
            </a:r>
            <a:r>
              <a:rPr lang="fr-CA" sz="1200" dirty="0"/>
              <a:t>/</a:t>
            </a:r>
            <a:r>
              <a:rPr lang="fr-CA" sz="1200" dirty="0" err="1"/>
              <a:t>appointment</a:t>
            </a:r>
            <a:r>
              <a:rPr lang="fr-CA" sz="1200" dirty="0"/>
              <a:t>/cancel"</a:t>
            </a:r>
          </a:p>
          <a:p>
            <a:pPr marL="411480" lvl="1" indent="0">
              <a:lnSpc>
                <a:spcPct val="120000"/>
              </a:lnSpc>
              <a:buNone/>
            </a:pPr>
            <a:r>
              <a:rPr lang="fr-CA" sz="1200" dirty="0"/>
              <a:t>        </a:t>
            </a:r>
            <a:r>
              <a:rPr lang="fr-CA" sz="1200" dirty="0" err="1"/>
              <a:t>uri</a:t>
            </a:r>
            <a:r>
              <a:rPr lang="fr-CA" sz="1200" dirty="0"/>
              <a:t> = "/slots/1234/</a:t>
            </a:r>
            <a:r>
              <a:rPr lang="fr-CA" sz="1200" dirty="0" err="1"/>
              <a:t>appointment</a:t>
            </a:r>
            <a:r>
              <a:rPr lang="fr-CA" sz="1200" dirty="0"/>
              <a:t>"/&gt;</a:t>
            </a:r>
          </a:p>
          <a:p>
            <a:pPr marL="411480" lvl="1" indent="0">
              <a:lnSpc>
                <a:spcPct val="120000"/>
              </a:lnSpc>
              <a:buNone/>
            </a:pPr>
            <a:r>
              <a:rPr lang="fr-CA" sz="1200" dirty="0"/>
              <a:t>  &lt;</a:t>
            </a:r>
            <a:r>
              <a:rPr lang="fr-CA" sz="1200" dirty="0" err="1"/>
              <a:t>link</a:t>
            </a:r>
            <a:r>
              <a:rPr lang="fr-CA" sz="1200" dirty="0"/>
              <a:t> rel = "/</a:t>
            </a:r>
            <a:r>
              <a:rPr lang="fr-CA" sz="1200" dirty="0" err="1"/>
              <a:t>linkrels</a:t>
            </a:r>
            <a:r>
              <a:rPr lang="fr-CA" sz="1200" dirty="0"/>
              <a:t>/</a:t>
            </a:r>
            <a:r>
              <a:rPr lang="fr-CA" sz="1200" dirty="0" err="1"/>
              <a:t>appointment</a:t>
            </a:r>
            <a:r>
              <a:rPr lang="fr-CA" sz="1200" dirty="0"/>
              <a:t>/</a:t>
            </a:r>
            <a:r>
              <a:rPr lang="fr-CA" sz="1200" dirty="0" err="1"/>
              <a:t>addTest</a:t>
            </a:r>
            <a:r>
              <a:rPr lang="fr-CA" sz="1200" dirty="0"/>
              <a:t>"</a:t>
            </a:r>
          </a:p>
          <a:p>
            <a:pPr marL="411480" lvl="1" indent="0">
              <a:lnSpc>
                <a:spcPct val="120000"/>
              </a:lnSpc>
              <a:buNone/>
            </a:pPr>
            <a:r>
              <a:rPr lang="fr-CA" sz="1200" dirty="0"/>
              <a:t>        </a:t>
            </a:r>
            <a:r>
              <a:rPr lang="fr-CA" sz="1200" dirty="0" err="1"/>
              <a:t>uri</a:t>
            </a:r>
            <a:r>
              <a:rPr lang="fr-CA" sz="1200" dirty="0"/>
              <a:t> = "/slots/1234/</a:t>
            </a:r>
            <a:r>
              <a:rPr lang="fr-CA" sz="1200" dirty="0" err="1"/>
              <a:t>appointment</a:t>
            </a:r>
            <a:r>
              <a:rPr lang="fr-CA" sz="1200" dirty="0"/>
              <a:t>/tests"/&gt;</a:t>
            </a:r>
          </a:p>
          <a:p>
            <a:pPr marL="411480" lvl="1" indent="0">
              <a:lnSpc>
                <a:spcPct val="120000"/>
              </a:lnSpc>
              <a:buNone/>
            </a:pPr>
            <a:r>
              <a:rPr lang="fr-CA" sz="1200" dirty="0"/>
              <a:t>  &lt;</a:t>
            </a:r>
            <a:r>
              <a:rPr lang="fr-CA" sz="1200" dirty="0" err="1"/>
              <a:t>link</a:t>
            </a:r>
            <a:r>
              <a:rPr lang="fr-CA" sz="1200" dirty="0"/>
              <a:t> rel = "self"</a:t>
            </a:r>
          </a:p>
          <a:p>
            <a:pPr marL="411480" lvl="1" indent="0">
              <a:lnSpc>
                <a:spcPct val="120000"/>
              </a:lnSpc>
              <a:buNone/>
            </a:pPr>
            <a:r>
              <a:rPr lang="fr-CA" sz="1200" dirty="0"/>
              <a:t>        </a:t>
            </a:r>
            <a:r>
              <a:rPr lang="fr-CA" sz="1200" dirty="0" err="1"/>
              <a:t>uri</a:t>
            </a:r>
            <a:r>
              <a:rPr lang="fr-CA" sz="1200" dirty="0"/>
              <a:t> = "/slots/1234/</a:t>
            </a:r>
            <a:r>
              <a:rPr lang="fr-CA" sz="1200" dirty="0" err="1"/>
              <a:t>appointment</a:t>
            </a:r>
            <a:r>
              <a:rPr lang="fr-CA" sz="1200" dirty="0"/>
              <a:t>"/&gt;</a:t>
            </a:r>
          </a:p>
          <a:p>
            <a:pPr marL="411480" lvl="1" indent="0">
              <a:lnSpc>
                <a:spcPct val="120000"/>
              </a:lnSpc>
              <a:buNone/>
            </a:pPr>
            <a:r>
              <a:rPr lang="fr-CA" sz="1200" dirty="0"/>
              <a:t>  &lt;</a:t>
            </a:r>
            <a:r>
              <a:rPr lang="fr-CA" sz="1200" dirty="0" err="1"/>
              <a:t>link</a:t>
            </a:r>
            <a:r>
              <a:rPr lang="fr-CA" sz="1200" dirty="0"/>
              <a:t> rel = "/</a:t>
            </a:r>
            <a:r>
              <a:rPr lang="fr-CA" sz="1200" dirty="0" err="1"/>
              <a:t>linkrels</a:t>
            </a:r>
            <a:r>
              <a:rPr lang="fr-CA" sz="1200" dirty="0"/>
              <a:t>/</a:t>
            </a:r>
            <a:r>
              <a:rPr lang="fr-CA" sz="1200" dirty="0" err="1"/>
              <a:t>appointment</a:t>
            </a:r>
            <a:r>
              <a:rPr lang="fr-CA" sz="1200" dirty="0"/>
              <a:t>/</a:t>
            </a:r>
            <a:r>
              <a:rPr lang="fr-CA" sz="1200" dirty="0" err="1"/>
              <a:t>changeTime</a:t>
            </a:r>
            <a:r>
              <a:rPr lang="fr-CA" sz="1200" dirty="0"/>
              <a:t>"</a:t>
            </a:r>
          </a:p>
          <a:p>
            <a:pPr marL="411480" lvl="1" indent="0">
              <a:lnSpc>
                <a:spcPct val="120000"/>
              </a:lnSpc>
              <a:buNone/>
            </a:pPr>
            <a:r>
              <a:rPr lang="fr-CA" sz="1200" dirty="0"/>
              <a:t>        </a:t>
            </a:r>
            <a:r>
              <a:rPr lang="fr-CA" sz="1200" dirty="0" err="1"/>
              <a:t>uri</a:t>
            </a:r>
            <a:r>
              <a:rPr lang="fr-CA" sz="1200" dirty="0"/>
              <a:t> = "/</a:t>
            </a:r>
            <a:r>
              <a:rPr lang="fr-CA" sz="1200" dirty="0" err="1"/>
              <a:t>doctors</a:t>
            </a:r>
            <a:r>
              <a:rPr lang="fr-CA" sz="1200" dirty="0"/>
              <a:t>/</a:t>
            </a:r>
            <a:r>
              <a:rPr lang="fr-CA" sz="1200" dirty="0" err="1"/>
              <a:t>mjones</a:t>
            </a:r>
            <a:r>
              <a:rPr lang="fr-CA" sz="1200" dirty="0"/>
              <a:t>/</a:t>
            </a:r>
            <a:r>
              <a:rPr lang="fr-CA" sz="1200" dirty="0" err="1"/>
              <a:t>slots?date</a:t>
            </a:r>
            <a:r>
              <a:rPr lang="fr-CA" sz="1200" dirty="0"/>
              <a:t>=20100104&amp;status=open"/&gt;</a:t>
            </a:r>
          </a:p>
          <a:p>
            <a:pPr marL="411480" lvl="1" indent="0">
              <a:lnSpc>
                <a:spcPct val="120000"/>
              </a:lnSpc>
              <a:buNone/>
            </a:pPr>
            <a:r>
              <a:rPr lang="fr-CA" sz="1200" dirty="0"/>
              <a:t>  &lt;</a:t>
            </a:r>
            <a:r>
              <a:rPr lang="fr-CA" sz="1200" dirty="0" err="1"/>
              <a:t>link</a:t>
            </a:r>
            <a:r>
              <a:rPr lang="fr-CA" sz="1200" dirty="0"/>
              <a:t> rel = "/</a:t>
            </a:r>
            <a:r>
              <a:rPr lang="fr-CA" sz="1200" dirty="0" err="1"/>
              <a:t>linkrels</a:t>
            </a:r>
            <a:r>
              <a:rPr lang="fr-CA" sz="1200" dirty="0"/>
              <a:t>/</a:t>
            </a:r>
            <a:r>
              <a:rPr lang="fr-CA" sz="1200" dirty="0" err="1"/>
              <a:t>appointment</a:t>
            </a:r>
            <a:r>
              <a:rPr lang="fr-CA" sz="1200" dirty="0"/>
              <a:t>/</a:t>
            </a:r>
            <a:r>
              <a:rPr lang="fr-CA" sz="1200" dirty="0" err="1"/>
              <a:t>updateContactInfo</a:t>
            </a:r>
            <a:r>
              <a:rPr lang="fr-CA" sz="1200" dirty="0"/>
              <a:t>"</a:t>
            </a:r>
          </a:p>
          <a:p>
            <a:pPr marL="411480" lvl="1" indent="0">
              <a:lnSpc>
                <a:spcPct val="120000"/>
              </a:lnSpc>
              <a:buNone/>
            </a:pPr>
            <a:r>
              <a:rPr lang="fr-CA" sz="1200" dirty="0"/>
              <a:t>        </a:t>
            </a:r>
            <a:r>
              <a:rPr lang="fr-CA" sz="1200" dirty="0" err="1"/>
              <a:t>uri</a:t>
            </a:r>
            <a:r>
              <a:rPr lang="fr-CA" sz="1200" dirty="0"/>
              <a:t> = "/patients/</a:t>
            </a:r>
            <a:r>
              <a:rPr lang="fr-CA" sz="1200" dirty="0" err="1"/>
              <a:t>jsmith</a:t>
            </a:r>
            <a:r>
              <a:rPr lang="fr-CA" sz="1200" dirty="0"/>
              <a:t>/</a:t>
            </a:r>
            <a:r>
              <a:rPr lang="fr-CA" sz="1200" dirty="0" err="1"/>
              <a:t>contactInfo</a:t>
            </a:r>
            <a:r>
              <a:rPr lang="fr-CA" sz="1200" dirty="0"/>
              <a:t>"/&gt;</a:t>
            </a:r>
          </a:p>
          <a:p>
            <a:pPr marL="411480" lvl="1" indent="0">
              <a:lnSpc>
                <a:spcPct val="120000"/>
              </a:lnSpc>
              <a:buNone/>
            </a:pPr>
            <a:r>
              <a:rPr lang="fr-CA" sz="1200" dirty="0"/>
              <a:t>  &lt;</a:t>
            </a:r>
            <a:r>
              <a:rPr lang="fr-CA" sz="1200" dirty="0" err="1"/>
              <a:t>link</a:t>
            </a:r>
            <a:r>
              <a:rPr lang="fr-CA" sz="1200" dirty="0"/>
              <a:t> rel = "/</a:t>
            </a:r>
            <a:r>
              <a:rPr lang="fr-CA" sz="1200" dirty="0" err="1"/>
              <a:t>linkrels</a:t>
            </a:r>
            <a:r>
              <a:rPr lang="fr-CA" sz="1200" dirty="0"/>
              <a:t>/help"</a:t>
            </a:r>
          </a:p>
          <a:p>
            <a:pPr marL="411480" lvl="1" indent="0">
              <a:lnSpc>
                <a:spcPct val="120000"/>
              </a:lnSpc>
              <a:buNone/>
            </a:pPr>
            <a:r>
              <a:rPr lang="fr-CA" sz="1200" dirty="0"/>
              <a:t>        </a:t>
            </a:r>
            <a:r>
              <a:rPr lang="fr-CA" sz="1200" dirty="0" err="1"/>
              <a:t>uri</a:t>
            </a:r>
            <a:r>
              <a:rPr lang="fr-CA" sz="1200" dirty="0"/>
              <a:t> = "/help/</a:t>
            </a:r>
            <a:r>
              <a:rPr lang="fr-CA" sz="1200" dirty="0" err="1"/>
              <a:t>appointment</a:t>
            </a:r>
            <a:r>
              <a:rPr lang="fr-CA" sz="1200" dirty="0"/>
              <a:t>"/&gt;</a:t>
            </a:r>
          </a:p>
          <a:p>
            <a:pPr marL="411480" lvl="1" indent="0">
              <a:lnSpc>
                <a:spcPct val="120000"/>
              </a:lnSpc>
              <a:buNone/>
            </a:pPr>
            <a:r>
              <a:rPr lang="fr-CA" sz="1200" dirty="0"/>
              <a:t>&lt;/</a:t>
            </a:r>
            <a:r>
              <a:rPr lang="fr-CA" sz="1200" dirty="0" err="1"/>
              <a:t>appointment</a:t>
            </a:r>
            <a:r>
              <a:rPr lang="fr-CA" sz="1200" dirty="0"/>
              <a:t>&gt;</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14DF1788-AEFB-65D8-5F9C-1D3476102BD8}"/>
              </a:ext>
            </a:extLst>
          </p:cNvPr>
          <p:cNvSpPr>
            <a:spLocks noGrp="1"/>
          </p:cNvSpPr>
          <p:nvPr>
            <p:ph type="title"/>
            <p:custDataLst>
              <p:tags r:id="rId3"/>
            </p:custDataLst>
          </p:nvPr>
        </p:nvSpPr>
        <p:spPr/>
        <p:txBody>
          <a:bodyPr>
            <a:normAutofit fontScale="90000"/>
          </a:bodyPr>
          <a:lstStyle/>
          <a:p>
            <a:r>
              <a:rPr lang="fr-CA" dirty="0"/>
              <a:t>Niveau 3 </a:t>
            </a:r>
            <a:r>
              <a:rPr lang="fr-CA" b="0" i="0" dirty="0">
                <a:effectLst/>
                <a:latin typeface="Arial" panose="020B0604020202020204" pitchFamily="34" charset="0"/>
              </a:rPr>
              <a:t>—</a:t>
            </a:r>
            <a:r>
              <a:rPr lang="fr-CA" b="0" i="0" dirty="0">
                <a:solidFill>
                  <a:srgbClr val="202122"/>
                </a:solidFill>
                <a:effectLst/>
                <a:latin typeface="Arial" panose="020B0604020202020204" pitchFamily="34" charset="0"/>
              </a:rPr>
              <a:t> </a:t>
            </a:r>
            <a:r>
              <a:rPr lang="fr-CA" dirty="0"/>
              <a:t>Contrôles hypermédia</a:t>
            </a:r>
          </a:p>
        </p:txBody>
      </p:sp>
      <p:sp>
        <p:nvSpPr>
          <p:cNvPr id="2" name="Espace réservé du numéro de diapositive 4">
            <a:extLst>
              <a:ext uri="{FF2B5EF4-FFF2-40B4-BE49-F238E27FC236}">
                <a16:creationId xmlns:a16="http://schemas.microsoft.com/office/drawing/2014/main" id="{AC202844-DE34-248F-2B1D-D3174FC2E043}"/>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93</a:t>
            </a:fld>
            <a:endParaRPr lang="en-US" altLang="en-US" dirty="0"/>
          </a:p>
        </p:txBody>
      </p:sp>
    </p:spTree>
    <p:extLst>
      <p:ext uri="{BB962C8B-B14F-4D97-AF65-F5344CB8AC3E}">
        <p14:creationId xmlns:p14="http://schemas.microsoft.com/office/powerpoint/2010/main" val="211291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01781" y="1381204"/>
            <a:ext cx="8123383" cy="5144139"/>
          </a:xfrm>
        </p:spPr>
        <p:txBody>
          <a:bodyPr>
            <a:noAutofit/>
          </a:bodyPr>
          <a:lstStyle/>
          <a:p>
            <a:pPr>
              <a:lnSpc>
                <a:spcPct val="120000"/>
              </a:lnSpc>
            </a:pPr>
            <a:r>
              <a:rPr lang="fr-CA" sz="2400" dirty="0"/>
              <a:t>Un avantage évident des contrôles hypermédias est qu'ils permettent au serveur de modifier son schéma d’URI sans casser les clients</a:t>
            </a:r>
          </a:p>
          <a:p>
            <a:pPr>
              <a:lnSpc>
                <a:spcPct val="120000"/>
              </a:lnSpc>
            </a:pPr>
            <a:r>
              <a:rPr lang="fr-CA" sz="2400" dirty="0"/>
              <a:t>De la même manière, cela permet à l’équipe de serveurs d’annoncer de nouvelles capacités en mettant de nouveaux liens dans les réponses</a:t>
            </a:r>
          </a:p>
          <a:p>
            <a:pPr>
              <a:lnSpc>
                <a:spcPct val="120000"/>
              </a:lnSpc>
            </a:pPr>
            <a:r>
              <a:rPr lang="fr-CA" sz="2400" dirty="0"/>
              <a:t>Si les développeurs clients surveillent les liens inconnus, ces liens peuvent être un déclencheur pour une exploration plus approfondie</a:t>
            </a:r>
          </a:p>
          <a:p>
            <a:pPr>
              <a:lnSpc>
                <a:spcPct val="120000"/>
              </a:lnSpc>
            </a:pPr>
            <a:r>
              <a:rPr lang="fr-CA" sz="2400" dirty="0"/>
              <a:t>Il n’y a pas de norme absolue quant à la façon de représenter les contrôles hypermédias</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00AD1784-36BB-6996-FA7D-897ED2F5C707}"/>
              </a:ext>
            </a:extLst>
          </p:cNvPr>
          <p:cNvSpPr>
            <a:spLocks noGrp="1"/>
          </p:cNvSpPr>
          <p:nvPr>
            <p:ph type="title"/>
            <p:custDataLst>
              <p:tags r:id="rId3"/>
            </p:custDataLst>
          </p:nvPr>
        </p:nvSpPr>
        <p:spPr/>
        <p:txBody>
          <a:bodyPr>
            <a:normAutofit fontScale="90000"/>
          </a:bodyPr>
          <a:lstStyle/>
          <a:p>
            <a:r>
              <a:rPr lang="fr-CA" dirty="0"/>
              <a:t>Niveau 3 </a:t>
            </a:r>
            <a:r>
              <a:rPr lang="fr-CA" b="0" i="0" dirty="0">
                <a:effectLst/>
                <a:latin typeface="Arial" panose="020B0604020202020204" pitchFamily="34" charset="0"/>
              </a:rPr>
              <a:t>—</a:t>
            </a:r>
            <a:r>
              <a:rPr lang="fr-CA" b="0" i="0" dirty="0">
                <a:solidFill>
                  <a:srgbClr val="202122"/>
                </a:solidFill>
                <a:effectLst/>
                <a:latin typeface="Arial" panose="020B0604020202020204" pitchFamily="34" charset="0"/>
              </a:rPr>
              <a:t> </a:t>
            </a:r>
            <a:r>
              <a:rPr lang="fr-CA" dirty="0"/>
              <a:t>Contrôles hypermédia</a:t>
            </a:r>
          </a:p>
        </p:txBody>
      </p:sp>
      <p:sp>
        <p:nvSpPr>
          <p:cNvPr id="2" name="Espace réservé du numéro de diapositive 4">
            <a:extLst>
              <a:ext uri="{FF2B5EF4-FFF2-40B4-BE49-F238E27FC236}">
                <a16:creationId xmlns:a16="http://schemas.microsoft.com/office/drawing/2014/main" id="{F700EB39-C796-D205-825A-7A6CA8D328C9}"/>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94</a:t>
            </a:fld>
            <a:endParaRPr lang="en-US" altLang="en-US" dirty="0"/>
          </a:p>
        </p:txBody>
      </p:sp>
    </p:spTree>
    <p:extLst>
      <p:ext uri="{BB962C8B-B14F-4D97-AF65-F5344CB8AC3E}">
        <p14:creationId xmlns:p14="http://schemas.microsoft.com/office/powerpoint/2010/main" val="3969297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01781" y="1381204"/>
            <a:ext cx="8123383" cy="5305923"/>
          </a:xfrm>
        </p:spPr>
        <p:txBody>
          <a:bodyPr>
            <a:noAutofit/>
          </a:bodyPr>
          <a:lstStyle/>
          <a:p>
            <a:pPr>
              <a:lnSpc>
                <a:spcPct val="120000"/>
              </a:lnSpc>
            </a:pPr>
            <a:r>
              <a:rPr lang="fr-CA" sz="2000" dirty="0"/>
              <a:t>Le modèle de maturité fournit un bon moyen étape par étape pour comprendre les idées de base derrière la pensée REST</a:t>
            </a:r>
          </a:p>
          <a:p>
            <a:pPr>
              <a:lnSpc>
                <a:spcPct val="120000"/>
              </a:lnSpc>
            </a:pPr>
            <a:r>
              <a:rPr lang="fr-CA" sz="2000" dirty="0"/>
              <a:t>En tant que tel, on peut le voir comme un outil pour nous aider à en apprendre davantage sur les concepts et non comme quelque chose qui devrait être utilisé dans une sorte de mécanisme d’évaluation</a:t>
            </a:r>
          </a:p>
          <a:p>
            <a:pPr>
              <a:lnSpc>
                <a:spcPct val="120000"/>
              </a:lnSpc>
            </a:pPr>
            <a:r>
              <a:rPr lang="fr-CA" sz="2000" dirty="0"/>
              <a:t>On peut donc voir le modèle de la façon suivante :</a:t>
            </a:r>
          </a:p>
          <a:p>
            <a:pPr lvl="1">
              <a:lnSpc>
                <a:spcPct val="120000"/>
              </a:lnSpc>
            </a:pPr>
            <a:r>
              <a:rPr lang="fr-CA" sz="1800" dirty="0"/>
              <a:t>Le niveau 1 aborde la question de la gestion de la complexité en utilisant diviser pour mieux régner, divisant un grand point de terminaison de service en plusieurs ressources</a:t>
            </a:r>
          </a:p>
          <a:p>
            <a:pPr lvl="1">
              <a:lnSpc>
                <a:spcPct val="120000"/>
              </a:lnSpc>
            </a:pPr>
            <a:r>
              <a:rPr lang="fr-CA" sz="1800" dirty="0"/>
              <a:t>Le niveau 2 introduit un ensemble standard de verbes afin que nous traitions des situations similaires de la même manière, en supprimant les variations inutiles</a:t>
            </a:r>
          </a:p>
          <a:p>
            <a:pPr lvl="1">
              <a:lnSpc>
                <a:spcPct val="120000"/>
              </a:lnSpc>
            </a:pPr>
            <a:r>
              <a:rPr lang="fr-CA" sz="1800" dirty="0"/>
              <a:t>Le niveau 3 introduit un mécanisme de découverte, offrant un moyen de rendre un protocole plus </a:t>
            </a:r>
            <a:r>
              <a:rPr lang="fr-CA" sz="1800" dirty="0" err="1"/>
              <a:t>autodocumenté</a:t>
            </a:r>
            <a:endParaRPr lang="fr-CA" sz="1800" dirty="0"/>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F59CE5F6-2A9E-C94F-E4FE-3945D852A731}"/>
              </a:ext>
            </a:extLst>
          </p:cNvPr>
          <p:cNvSpPr>
            <a:spLocks noGrp="1"/>
          </p:cNvSpPr>
          <p:nvPr>
            <p:ph type="title"/>
            <p:custDataLst>
              <p:tags r:id="rId3"/>
            </p:custDataLst>
          </p:nvPr>
        </p:nvSpPr>
        <p:spPr/>
        <p:txBody>
          <a:bodyPr/>
          <a:lstStyle/>
          <a:p>
            <a:r>
              <a:rPr lang="fr-CA" dirty="0"/>
              <a:t>Signification des niveaux</a:t>
            </a:r>
          </a:p>
        </p:txBody>
      </p:sp>
      <p:sp>
        <p:nvSpPr>
          <p:cNvPr id="2" name="Espace réservé du numéro de diapositive 4">
            <a:extLst>
              <a:ext uri="{FF2B5EF4-FFF2-40B4-BE49-F238E27FC236}">
                <a16:creationId xmlns:a16="http://schemas.microsoft.com/office/drawing/2014/main" id="{5ECB00C8-1DDB-EBCD-AEA0-AAF118C83763}"/>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95</a:t>
            </a:fld>
            <a:endParaRPr lang="en-US" altLang="en-US" dirty="0"/>
          </a:p>
        </p:txBody>
      </p:sp>
    </p:spTree>
    <p:extLst>
      <p:ext uri="{BB962C8B-B14F-4D97-AF65-F5344CB8AC3E}">
        <p14:creationId xmlns:p14="http://schemas.microsoft.com/office/powerpoint/2010/main" val="180758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67544" y="1592796"/>
            <a:ext cx="8123383" cy="2950651"/>
          </a:xfrm>
        </p:spPr>
        <p:txBody>
          <a:bodyPr>
            <a:noAutofit/>
          </a:bodyPr>
          <a:lstStyle/>
          <a:p>
            <a:pPr>
              <a:lnSpc>
                <a:spcPct val="120000"/>
              </a:lnSpc>
            </a:pPr>
            <a:r>
              <a:rPr lang="fr-CA" sz="2400" dirty="0"/>
              <a:t>Les principes clés de REST impliquent de séparer votre API en ressources logiques</a:t>
            </a:r>
          </a:p>
          <a:p>
            <a:pPr>
              <a:lnSpc>
                <a:spcPct val="120000"/>
              </a:lnSpc>
            </a:pPr>
            <a:r>
              <a:rPr lang="fr-CA" sz="2400" dirty="0"/>
              <a:t>Ces ressources sont manipulées à l’aide de requêtes HTTP</a:t>
            </a:r>
          </a:p>
          <a:p>
            <a:pPr>
              <a:lnSpc>
                <a:spcPct val="120000"/>
              </a:lnSpc>
            </a:pPr>
            <a:r>
              <a:rPr lang="fr-CA" sz="2400" dirty="0"/>
              <a:t>Les ressources devraient être des noms qui ont du sens du point de vue du consommateur d’API, pas des verbes</a:t>
            </a:r>
          </a:p>
          <a:p>
            <a:pPr lvl="1">
              <a:lnSpc>
                <a:spcPct val="120000"/>
              </a:lnSpc>
            </a:pPr>
            <a:r>
              <a:rPr lang="fr-CA" sz="2400" dirty="0"/>
              <a:t>Un nom est une chose, un verbe est ce que vous lui faites</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06E2852E-20F8-C9E9-8F6B-ABE4926A724E}"/>
              </a:ext>
            </a:extLst>
          </p:cNvPr>
          <p:cNvSpPr>
            <a:spLocks noGrp="1"/>
          </p:cNvSpPr>
          <p:nvPr>
            <p:ph type="title"/>
            <p:custDataLst>
              <p:tags r:id="rId3"/>
            </p:custDataLst>
          </p:nvPr>
        </p:nvSpPr>
        <p:spPr/>
        <p:txBody>
          <a:bodyPr>
            <a:normAutofit fontScale="90000"/>
          </a:bodyPr>
          <a:lstStyle/>
          <a:p>
            <a:r>
              <a:rPr lang="fr-CA" sz="4400" dirty="0"/>
              <a:t>Meilleures pratiques pour la conception des API </a:t>
            </a:r>
            <a:r>
              <a:rPr lang="fr-CA" sz="4400" dirty="0" err="1"/>
              <a:t>RESTFul</a:t>
            </a:r>
            <a:endParaRPr lang="fr-CA" dirty="0"/>
          </a:p>
        </p:txBody>
      </p:sp>
      <p:sp>
        <p:nvSpPr>
          <p:cNvPr id="2" name="Espace réservé du numéro de diapositive 4">
            <a:extLst>
              <a:ext uri="{FF2B5EF4-FFF2-40B4-BE49-F238E27FC236}">
                <a16:creationId xmlns:a16="http://schemas.microsoft.com/office/drawing/2014/main" id="{59E4A2D8-5AD5-215E-F399-956F1A0A079F}"/>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96</a:t>
            </a:fld>
            <a:endParaRPr lang="en-US" altLang="en-US" dirty="0"/>
          </a:p>
        </p:txBody>
      </p:sp>
    </p:spTree>
    <p:extLst>
      <p:ext uri="{BB962C8B-B14F-4D97-AF65-F5344CB8AC3E}">
        <p14:creationId xmlns:p14="http://schemas.microsoft.com/office/powerpoint/2010/main" val="187037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467544" y="1304764"/>
            <a:ext cx="8123383" cy="5292588"/>
          </a:xfrm>
        </p:spPr>
        <p:txBody>
          <a:bodyPr>
            <a:noAutofit/>
          </a:bodyPr>
          <a:lstStyle/>
          <a:p>
            <a:pPr>
              <a:lnSpc>
                <a:spcPct val="120000"/>
              </a:lnSpc>
            </a:pPr>
            <a:r>
              <a:rPr lang="fr-CA" sz="2400" dirty="0"/>
              <a:t>Une fois que vous avez défini vos ressources, vous devez identifier les actions qui s’appliquent à elles et comment celles-ci seraient mappées à votre API</a:t>
            </a:r>
          </a:p>
          <a:p>
            <a:pPr>
              <a:lnSpc>
                <a:spcPct val="120000"/>
              </a:lnSpc>
            </a:pPr>
            <a:r>
              <a:rPr lang="fr-CA" sz="2400" dirty="0"/>
              <a:t>Les principes RESTful fournissent des stratégies pour gérer les actions CRUD à l’aide de méthodes HTTP mappées comme suit :</a:t>
            </a:r>
          </a:p>
          <a:p>
            <a:pPr lvl="1">
              <a:lnSpc>
                <a:spcPct val="120000"/>
              </a:lnSpc>
            </a:pPr>
            <a:r>
              <a:rPr lang="fr-CA" sz="2000" dirty="0"/>
              <a:t>GET /tickets - Récupère une liste de billets</a:t>
            </a:r>
          </a:p>
          <a:p>
            <a:pPr lvl="1">
              <a:lnSpc>
                <a:spcPct val="120000"/>
              </a:lnSpc>
            </a:pPr>
            <a:r>
              <a:rPr lang="fr-CA" sz="2000" dirty="0"/>
              <a:t>GET /tickets/12 - Récupère un ticket spécifique</a:t>
            </a:r>
          </a:p>
          <a:p>
            <a:pPr lvl="1">
              <a:lnSpc>
                <a:spcPct val="120000"/>
              </a:lnSpc>
            </a:pPr>
            <a:r>
              <a:rPr lang="fr-CA" sz="2000" dirty="0"/>
              <a:t>POST /tickets - Crée un nouveau ticket</a:t>
            </a:r>
          </a:p>
          <a:p>
            <a:pPr lvl="1">
              <a:lnSpc>
                <a:spcPct val="120000"/>
              </a:lnSpc>
            </a:pPr>
            <a:r>
              <a:rPr lang="fr-CA" sz="2000" dirty="0"/>
              <a:t>PUT /tickets/12 - Met à jour le ticket #12</a:t>
            </a:r>
          </a:p>
          <a:p>
            <a:pPr lvl="1">
              <a:lnSpc>
                <a:spcPct val="120000"/>
              </a:lnSpc>
            </a:pPr>
            <a:r>
              <a:rPr lang="fr-CA" sz="2000" dirty="0"/>
              <a:t>PATCH /tickets/12 - Met partiellement à jour le ticket #12</a:t>
            </a:r>
          </a:p>
          <a:p>
            <a:pPr lvl="1">
              <a:lnSpc>
                <a:spcPct val="120000"/>
              </a:lnSpc>
            </a:pPr>
            <a:r>
              <a:rPr lang="fr-CA" sz="2000" dirty="0"/>
              <a:t>DELETE /tickets/12 - Efface le ticket #12</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0FFD0BBE-B57E-587E-7FFB-DE998867A3E6}"/>
              </a:ext>
            </a:extLst>
          </p:cNvPr>
          <p:cNvSpPr>
            <a:spLocks noGrp="1"/>
          </p:cNvSpPr>
          <p:nvPr>
            <p:ph type="title"/>
            <p:custDataLst>
              <p:tags r:id="rId3"/>
            </p:custDataLst>
          </p:nvPr>
        </p:nvSpPr>
        <p:spPr/>
        <p:txBody>
          <a:bodyPr>
            <a:normAutofit fontScale="90000"/>
          </a:bodyPr>
          <a:lstStyle/>
          <a:p>
            <a:r>
              <a:rPr lang="fr-CA" sz="4400" dirty="0"/>
              <a:t>Meilleures pratiques pour la conception des API </a:t>
            </a:r>
            <a:r>
              <a:rPr lang="fr-CA" sz="4400" dirty="0" err="1"/>
              <a:t>RESTFul</a:t>
            </a:r>
            <a:endParaRPr lang="fr-CA" dirty="0"/>
          </a:p>
        </p:txBody>
      </p:sp>
      <p:sp>
        <p:nvSpPr>
          <p:cNvPr id="2" name="Espace réservé du numéro de diapositive 4">
            <a:extLst>
              <a:ext uri="{FF2B5EF4-FFF2-40B4-BE49-F238E27FC236}">
                <a16:creationId xmlns:a16="http://schemas.microsoft.com/office/drawing/2014/main" id="{5E227381-FB27-574C-F58A-F7ADD60BD8D5}"/>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97</a:t>
            </a:fld>
            <a:endParaRPr lang="en-US" altLang="en-US" dirty="0"/>
          </a:p>
        </p:txBody>
      </p:sp>
    </p:spTree>
    <p:extLst>
      <p:ext uri="{BB962C8B-B14F-4D97-AF65-F5344CB8AC3E}">
        <p14:creationId xmlns:p14="http://schemas.microsoft.com/office/powerpoint/2010/main" val="258955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395536" y="1556792"/>
            <a:ext cx="8123383" cy="4968552"/>
          </a:xfrm>
        </p:spPr>
        <p:txBody>
          <a:bodyPr>
            <a:noAutofit/>
          </a:bodyPr>
          <a:lstStyle/>
          <a:p>
            <a:pPr>
              <a:lnSpc>
                <a:spcPct val="120000"/>
              </a:lnSpc>
            </a:pPr>
            <a:r>
              <a:rPr lang="fr-CA" sz="2400" dirty="0"/>
              <a:t>Le nom du point de terminaison doit-il être au singulier ou au pluriel ? </a:t>
            </a:r>
          </a:p>
          <a:p>
            <a:pPr lvl="1">
              <a:lnSpc>
                <a:spcPct val="120000"/>
              </a:lnSpc>
            </a:pPr>
            <a:r>
              <a:rPr lang="fr-CA" sz="2000" dirty="0"/>
              <a:t>Bien que votre </a:t>
            </a:r>
            <a:r>
              <a:rPr lang="fr-CA" sz="2000" dirty="0" err="1"/>
              <a:t>grammaticien</a:t>
            </a:r>
            <a:r>
              <a:rPr lang="fr-CA" sz="2000" dirty="0"/>
              <a:t> intérieur vous dira qu’il est faux de décrire une seule instance d’une ressource en utilisant un pluriel, la réponse pragmatique est de garder le format d’URL cohérent et d’utiliser toujours un pluriel</a:t>
            </a:r>
          </a:p>
          <a:p>
            <a:pPr>
              <a:lnSpc>
                <a:spcPct val="120000"/>
              </a:lnSpc>
            </a:pPr>
            <a:r>
              <a:rPr lang="fr-CA" sz="2400" dirty="0"/>
              <a:t>Comment gérer les relations ? </a:t>
            </a:r>
          </a:p>
          <a:p>
            <a:pPr lvl="1">
              <a:lnSpc>
                <a:spcPct val="120000"/>
              </a:lnSpc>
            </a:pPr>
            <a:r>
              <a:rPr lang="fr-CA" sz="2000" dirty="0"/>
              <a:t>Si une relation ne peut exister qu’au sein d’une autre ressource, les principes RESTful fournissent des conseils utiles</a:t>
            </a:r>
          </a:p>
          <a:p>
            <a:pPr lvl="1">
              <a:lnSpc>
                <a:spcPct val="120000"/>
              </a:lnSpc>
            </a:pPr>
            <a:r>
              <a:rPr lang="fr-CA" sz="2000" dirty="0"/>
              <a:t>Ex.: un ticket se compose d’un certain nombre de messages. Ces messages peuvent être mappés logiquement au point de terminaison /tickets comme suit :</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42FEB2AE-4D85-D788-C64C-B3E707EACF57}"/>
              </a:ext>
            </a:extLst>
          </p:cNvPr>
          <p:cNvSpPr>
            <a:spLocks noGrp="1"/>
          </p:cNvSpPr>
          <p:nvPr>
            <p:ph type="title"/>
            <p:custDataLst>
              <p:tags r:id="rId3"/>
            </p:custDataLst>
          </p:nvPr>
        </p:nvSpPr>
        <p:spPr/>
        <p:txBody>
          <a:bodyPr>
            <a:normAutofit fontScale="90000"/>
          </a:bodyPr>
          <a:lstStyle/>
          <a:p>
            <a:r>
              <a:rPr lang="fr-CA" sz="4400" dirty="0"/>
              <a:t>Meilleures pratiques pour la conception des API </a:t>
            </a:r>
            <a:r>
              <a:rPr lang="fr-CA" sz="4400" dirty="0" err="1"/>
              <a:t>RESTFul</a:t>
            </a:r>
            <a:endParaRPr lang="fr-CA" dirty="0"/>
          </a:p>
        </p:txBody>
      </p:sp>
      <p:sp>
        <p:nvSpPr>
          <p:cNvPr id="2" name="Espace réservé du numéro de diapositive 4">
            <a:extLst>
              <a:ext uri="{FF2B5EF4-FFF2-40B4-BE49-F238E27FC236}">
                <a16:creationId xmlns:a16="http://schemas.microsoft.com/office/drawing/2014/main" id="{0E244DCE-F53A-722C-25CE-99613E42D1A1}"/>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98</a:t>
            </a:fld>
            <a:endParaRPr lang="en-US" altLang="en-US" dirty="0"/>
          </a:p>
        </p:txBody>
      </p:sp>
    </p:spTree>
    <p:extLst>
      <p:ext uri="{BB962C8B-B14F-4D97-AF65-F5344CB8AC3E}">
        <p14:creationId xmlns:p14="http://schemas.microsoft.com/office/powerpoint/2010/main" val="247504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395536" y="1520788"/>
            <a:ext cx="8123383" cy="4788532"/>
          </a:xfrm>
        </p:spPr>
        <p:txBody>
          <a:bodyPr>
            <a:noAutofit/>
          </a:bodyPr>
          <a:lstStyle/>
          <a:p>
            <a:pPr lvl="1">
              <a:lnSpc>
                <a:spcPct val="120000"/>
              </a:lnSpc>
            </a:pPr>
            <a:r>
              <a:rPr lang="fr-CA" sz="2000" dirty="0"/>
              <a:t>Ex.: un ticket se compose d’un certain nombre de messages. Ces messages peuvent être mappés logiquement au point de terminaison /tickets comme suit :</a:t>
            </a:r>
          </a:p>
          <a:p>
            <a:pPr lvl="2">
              <a:lnSpc>
                <a:spcPct val="120000"/>
              </a:lnSpc>
            </a:pPr>
            <a:r>
              <a:rPr lang="fr-CA" sz="1800" dirty="0"/>
              <a:t>GET /tickets/12/messages - Récupère la liste des messages pour le ticket #12</a:t>
            </a:r>
          </a:p>
          <a:p>
            <a:pPr lvl="2">
              <a:lnSpc>
                <a:spcPct val="120000"/>
              </a:lnSpc>
            </a:pPr>
            <a:r>
              <a:rPr lang="fr-CA" sz="1800" dirty="0"/>
              <a:t>GET /tickets/12/messages/5 - Récupère le message #5 pour le ticket #12</a:t>
            </a:r>
          </a:p>
          <a:p>
            <a:pPr lvl="2">
              <a:lnSpc>
                <a:spcPct val="120000"/>
              </a:lnSpc>
            </a:pPr>
            <a:r>
              <a:rPr lang="fr-CA" sz="1800" dirty="0"/>
              <a:t>POST /tickets/12/messages - Crée un nouveau message dans le ticket #12</a:t>
            </a:r>
          </a:p>
          <a:p>
            <a:pPr lvl="2">
              <a:lnSpc>
                <a:spcPct val="120000"/>
              </a:lnSpc>
            </a:pPr>
            <a:r>
              <a:rPr lang="fr-CA" sz="1800" dirty="0"/>
              <a:t>PUT /tickets/12/messages/5 - Met à jour le message #5 pour le ticket #12</a:t>
            </a:r>
          </a:p>
          <a:p>
            <a:pPr lvl="2">
              <a:lnSpc>
                <a:spcPct val="120000"/>
              </a:lnSpc>
            </a:pPr>
            <a:r>
              <a:rPr lang="fr-CA" sz="1800" dirty="0"/>
              <a:t>PATCH /tickets/12/messages/5 - Met partiellement à jour le message #5 pour le ticket #12</a:t>
            </a:r>
          </a:p>
          <a:p>
            <a:pPr lvl="2">
              <a:lnSpc>
                <a:spcPct val="120000"/>
              </a:lnSpc>
            </a:pPr>
            <a:r>
              <a:rPr lang="fr-CA" sz="1800" dirty="0"/>
              <a:t>DELETE /tickets/12/messages/5 - Efface le message #5 pour le ticket #12</a:t>
            </a:r>
          </a:p>
        </p:txBody>
      </p:sp>
      <p:sp>
        <p:nvSpPr>
          <p:cNvPr id="4" name="ZoneTexte 3">
            <a:extLst>
              <a:ext uri="{FF2B5EF4-FFF2-40B4-BE49-F238E27FC236}">
                <a16:creationId xmlns:a16="http://schemas.microsoft.com/office/drawing/2014/main" id="{0323FB4E-3516-4242-A12E-598134DF00E1}"/>
              </a:ext>
            </a:extLst>
          </p:cNvPr>
          <p:cNvSpPr txBox="1"/>
          <p:nvPr>
            <p:custDataLst>
              <p:tags r:id="rId2"/>
            </p:custDataLst>
          </p:nvPr>
        </p:nvSpPr>
        <p:spPr>
          <a:xfrm>
            <a:off x="1616364" y="6428509"/>
            <a:ext cx="184731" cy="369332"/>
          </a:xfrm>
          <a:prstGeom prst="rect">
            <a:avLst/>
          </a:prstGeom>
          <a:noFill/>
        </p:spPr>
        <p:txBody>
          <a:bodyPr wrap="none" rtlCol="0">
            <a:spAutoFit/>
          </a:bodyPr>
          <a:lstStyle/>
          <a:p>
            <a:endParaRPr lang="fr-CA" dirty="0"/>
          </a:p>
        </p:txBody>
      </p:sp>
      <p:sp>
        <p:nvSpPr>
          <p:cNvPr id="6" name="Titre 5">
            <a:extLst>
              <a:ext uri="{FF2B5EF4-FFF2-40B4-BE49-F238E27FC236}">
                <a16:creationId xmlns:a16="http://schemas.microsoft.com/office/drawing/2014/main" id="{CD8F5D55-4606-6929-7E37-1E2F6403E801}"/>
              </a:ext>
            </a:extLst>
          </p:cNvPr>
          <p:cNvSpPr>
            <a:spLocks noGrp="1"/>
          </p:cNvSpPr>
          <p:nvPr>
            <p:ph type="title"/>
            <p:custDataLst>
              <p:tags r:id="rId3"/>
            </p:custDataLst>
          </p:nvPr>
        </p:nvSpPr>
        <p:spPr/>
        <p:txBody>
          <a:bodyPr>
            <a:normAutofit fontScale="90000"/>
          </a:bodyPr>
          <a:lstStyle/>
          <a:p>
            <a:r>
              <a:rPr lang="fr-CA" sz="4400" dirty="0"/>
              <a:t>Meilleures pratiques pour la conception des API </a:t>
            </a:r>
            <a:r>
              <a:rPr lang="fr-CA" sz="4400" dirty="0" err="1"/>
              <a:t>RESTFul</a:t>
            </a:r>
            <a:endParaRPr lang="fr-CA" dirty="0"/>
          </a:p>
        </p:txBody>
      </p:sp>
      <p:sp>
        <p:nvSpPr>
          <p:cNvPr id="2" name="Espace réservé du numéro de diapositive 4">
            <a:extLst>
              <a:ext uri="{FF2B5EF4-FFF2-40B4-BE49-F238E27FC236}">
                <a16:creationId xmlns:a16="http://schemas.microsoft.com/office/drawing/2014/main" id="{87F255C8-98BA-513E-46D9-51820BFA8FE6}"/>
              </a:ext>
            </a:extLst>
          </p:cNvPr>
          <p:cNvSpPr>
            <a:spLocks noGrp="1"/>
          </p:cNvSpPr>
          <p:nvPr>
            <p:ph type="sldNum" sz="quarter" idx="12"/>
            <p:custDataLst>
              <p:tags r:id="rId4"/>
            </p:custDataLst>
          </p:nvPr>
        </p:nvSpPr>
        <p:spPr>
          <a:xfrm>
            <a:off x="6768244" y="6345324"/>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99</a:t>
            </a:fld>
            <a:endParaRPr lang="en-US" altLang="en-US" dirty="0"/>
          </a:p>
        </p:txBody>
      </p:sp>
    </p:spTree>
    <p:extLst>
      <p:ext uri="{BB962C8B-B14F-4D97-AF65-F5344CB8AC3E}">
        <p14:creationId xmlns:p14="http://schemas.microsoft.com/office/powerpoint/2010/main" val="49964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00.xml><?xml version="1.0" encoding="utf-8"?>
<p:tagLst xmlns:a="http://schemas.openxmlformats.org/drawingml/2006/main" xmlns:r="http://schemas.openxmlformats.org/officeDocument/2006/relationships" xmlns:p="http://schemas.openxmlformats.org/presentationml/2006/main">
  <p:tag name="NUM" val="2"/>
</p:tagLst>
</file>

<file path=ppt/tags/tag101.xml><?xml version="1.0" encoding="utf-8"?>
<p:tagLst xmlns:a="http://schemas.openxmlformats.org/drawingml/2006/main" xmlns:r="http://schemas.openxmlformats.org/officeDocument/2006/relationships" xmlns:p="http://schemas.openxmlformats.org/presentationml/2006/main">
  <p:tag name="NUM" val="3"/>
</p:tagLst>
</file>

<file path=ppt/tags/tag102.xml><?xml version="1.0" encoding="utf-8"?>
<p:tagLst xmlns:a="http://schemas.openxmlformats.org/drawingml/2006/main" xmlns:r="http://schemas.openxmlformats.org/officeDocument/2006/relationships" xmlns:p="http://schemas.openxmlformats.org/presentationml/2006/main">
  <p:tag name="NUM" val="1"/>
</p:tagLst>
</file>

<file path=ppt/tags/tag103.xml><?xml version="1.0" encoding="utf-8"?>
<p:tagLst xmlns:a="http://schemas.openxmlformats.org/drawingml/2006/main" xmlns:r="http://schemas.openxmlformats.org/officeDocument/2006/relationships" xmlns:p="http://schemas.openxmlformats.org/presentationml/2006/main">
  <p:tag name="NUM" val="2"/>
</p:tagLst>
</file>

<file path=ppt/tags/tag104.xml><?xml version="1.0" encoding="utf-8"?>
<p:tagLst xmlns:a="http://schemas.openxmlformats.org/drawingml/2006/main" xmlns:r="http://schemas.openxmlformats.org/officeDocument/2006/relationships" xmlns:p="http://schemas.openxmlformats.org/presentationml/2006/main">
  <p:tag name="NUM" val="3"/>
</p:tagLst>
</file>

<file path=ppt/tags/tag105.xml><?xml version="1.0" encoding="utf-8"?>
<p:tagLst xmlns:a="http://schemas.openxmlformats.org/drawingml/2006/main" xmlns:r="http://schemas.openxmlformats.org/officeDocument/2006/relationships" xmlns:p="http://schemas.openxmlformats.org/presentationml/2006/main">
  <p:tag name="NUM" val="1"/>
</p:tagLst>
</file>

<file path=ppt/tags/tag106.xml><?xml version="1.0" encoding="utf-8"?>
<p:tagLst xmlns:a="http://schemas.openxmlformats.org/drawingml/2006/main" xmlns:r="http://schemas.openxmlformats.org/officeDocument/2006/relationships" xmlns:p="http://schemas.openxmlformats.org/presentationml/2006/main">
  <p:tag name="NUM" val="2"/>
</p:tagLst>
</file>

<file path=ppt/tags/tag107.xml><?xml version="1.0" encoding="utf-8"?>
<p:tagLst xmlns:a="http://schemas.openxmlformats.org/drawingml/2006/main" xmlns:r="http://schemas.openxmlformats.org/officeDocument/2006/relationships" xmlns:p="http://schemas.openxmlformats.org/presentationml/2006/main">
  <p:tag name="NUM" val="3"/>
</p:tagLst>
</file>

<file path=ppt/tags/tag108.xml><?xml version="1.0" encoding="utf-8"?>
<p:tagLst xmlns:a="http://schemas.openxmlformats.org/drawingml/2006/main" xmlns:r="http://schemas.openxmlformats.org/officeDocument/2006/relationships" xmlns:p="http://schemas.openxmlformats.org/presentationml/2006/main">
  <p:tag name="NUM" val="1"/>
</p:tagLst>
</file>

<file path=ppt/tags/tag109.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5"/>
</p:tagLst>
</file>

<file path=ppt/tags/tag110.xml><?xml version="1.0" encoding="utf-8"?>
<p:tagLst xmlns:a="http://schemas.openxmlformats.org/drawingml/2006/main" xmlns:r="http://schemas.openxmlformats.org/officeDocument/2006/relationships" xmlns:p="http://schemas.openxmlformats.org/presentationml/2006/main">
  <p:tag name="NUM" val="3"/>
</p:tagLst>
</file>

<file path=ppt/tags/tag111.xml><?xml version="1.0" encoding="utf-8"?>
<p:tagLst xmlns:a="http://schemas.openxmlformats.org/drawingml/2006/main" xmlns:r="http://schemas.openxmlformats.org/officeDocument/2006/relationships" xmlns:p="http://schemas.openxmlformats.org/presentationml/2006/main">
  <p:tag name="NUM" val="1"/>
</p:tagLst>
</file>

<file path=ppt/tags/tag112.xml><?xml version="1.0" encoding="utf-8"?>
<p:tagLst xmlns:a="http://schemas.openxmlformats.org/drawingml/2006/main" xmlns:r="http://schemas.openxmlformats.org/officeDocument/2006/relationships" xmlns:p="http://schemas.openxmlformats.org/presentationml/2006/main">
  <p:tag name="NUM" val="2"/>
</p:tagLst>
</file>

<file path=ppt/tags/tag113.xml><?xml version="1.0" encoding="utf-8"?>
<p:tagLst xmlns:a="http://schemas.openxmlformats.org/drawingml/2006/main" xmlns:r="http://schemas.openxmlformats.org/officeDocument/2006/relationships" xmlns:p="http://schemas.openxmlformats.org/presentationml/2006/main">
  <p:tag name="NUM" val="3"/>
</p:tagLst>
</file>

<file path=ppt/tags/tag114.xml><?xml version="1.0" encoding="utf-8"?>
<p:tagLst xmlns:a="http://schemas.openxmlformats.org/drawingml/2006/main" xmlns:r="http://schemas.openxmlformats.org/officeDocument/2006/relationships" xmlns:p="http://schemas.openxmlformats.org/presentationml/2006/main">
  <p:tag name="NUM" val="1"/>
</p:tagLst>
</file>

<file path=ppt/tags/tag115.xml><?xml version="1.0" encoding="utf-8"?>
<p:tagLst xmlns:a="http://schemas.openxmlformats.org/drawingml/2006/main" xmlns:r="http://schemas.openxmlformats.org/officeDocument/2006/relationships" xmlns:p="http://schemas.openxmlformats.org/presentationml/2006/main">
  <p:tag name="NUM" val="2"/>
</p:tagLst>
</file>

<file path=ppt/tags/tag116.xml><?xml version="1.0" encoding="utf-8"?>
<p:tagLst xmlns:a="http://schemas.openxmlformats.org/drawingml/2006/main" xmlns:r="http://schemas.openxmlformats.org/officeDocument/2006/relationships" xmlns:p="http://schemas.openxmlformats.org/presentationml/2006/main">
  <p:tag name="NUM" val="3"/>
</p:tagLst>
</file>

<file path=ppt/tags/tag117.xml><?xml version="1.0" encoding="utf-8"?>
<p:tagLst xmlns:a="http://schemas.openxmlformats.org/drawingml/2006/main" xmlns:r="http://schemas.openxmlformats.org/officeDocument/2006/relationships" xmlns:p="http://schemas.openxmlformats.org/presentationml/2006/main">
  <p:tag name="NUM" val="1"/>
</p:tagLst>
</file>

<file path=ppt/tags/tag118.xml><?xml version="1.0" encoding="utf-8"?>
<p:tagLst xmlns:a="http://schemas.openxmlformats.org/drawingml/2006/main" xmlns:r="http://schemas.openxmlformats.org/officeDocument/2006/relationships" xmlns:p="http://schemas.openxmlformats.org/presentationml/2006/main">
  <p:tag name="NUM" val="2"/>
</p:tagLst>
</file>

<file path=ppt/tags/tag119.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NUM" val="6"/>
</p:tagLst>
</file>

<file path=ppt/tags/tag120.xml><?xml version="1.0" encoding="utf-8"?>
<p:tagLst xmlns:a="http://schemas.openxmlformats.org/drawingml/2006/main" xmlns:r="http://schemas.openxmlformats.org/officeDocument/2006/relationships" xmlns:p="http://schemas.openxmlformats.org/presentationml/2006/main">
  <p:tag name="NUM" val="1"/>
</p:tagLst>
</file>

<file path=ppt/tags/tag121.xml><?xml version="1.0" encoding="utf-8"?>
<p:tagLst xmlns:a="http://schemas.openxmlformats.org/drawingml/2006/main" xmlns:r="http://schemas.openxmlformats.org/officeDocument/2006/relationships" xmlns:p="http://schemas.openxmlformats.org/presentationml/2006/main">
  <p:tag name="NUM" val="2"/>
</p:tagLst>
</file>

<file path=ppt/tags/tag122.xml><?xml version="1.0" encoding="utf-8"?>
<p:tagLst xmlns:a="http://schemas.openxmlformats.org/drawingml/2006/main" xmlns:r="http://schemas.openxmlformats.org/officeDocument/2006/relationships" xmlns:p="http://schemas.openxmlformats.org/presentationml/2006/main">
  <p:tag name="NUM" val="3"/>
</p:tagLst>
</file>

<file path=ppt/tags/tag123.xml><?xml version="1.0" encoding="utf-8"?>
<p:tagLst xmlns:a="http://schemas.openxmlformats.org/drawingml/2006/main" xmlns:r="http://schemas.openxmlformats.org/officeDocument/2006/relationships" xmlns:p="http://schemas.openxmlformats.org/presentationml/2006/main">
  <p:tag name="NUM" val="1"/>
</p:tagLst>
</file>

<file path=ppt/tags/tag124.xml><?xml version="1.0" encoding="utf-8"?>
<p:tagLst xmlns:a="http://schemas.openxmlformats.org/drawingml/2006/main" xmlns:r="http://schemas.openxmlformats.org/officeDocument/2006/relationships" xmlns:p="http://schemas.openxmlformats.org/presentationml/2006/main">
  <p:tag name="NUM" val="2"/>
</p:tagLst>
</file>

<file path=ppt/tags/tag125.xml><?xml version="1.0" encoding="utf-8"?>
<p:tagLst xmlns:a="http://schemas.openxmlformats.org/drawingml/2006/main" xmlns:r="http://schemas.openxmlformats.org/officeDocument/2006/relationships" xmlns:p="http://schemas.openxmlformats.org/presentationml/2006/main">
  <p:tag name="NUM" val="3"/>
</p:tagLst>
</file>

<file path=ppt/tags/tag126.xml><?xml version="1.0" encoding="utf-8"?>
<p:tagLst xmlns:a="http://schemas.openxmlformats.org/drawingml/2006/main" xmlns:r="http://schemas.openxmlformats.org/officeDocument/2006/relationships" xmlns:p="http://schemas.openxmlformats.org/presentationml/2006/main">
  <p:tag name="NUM" val="1"/>
</p:tagLst>
</file>

<file path=ppt/tags/tag127.xml><?xml version="1.0" encoding="utf-8"?>
<p:tagLst xmlns:a="http://schemas.openxmlformats.org/drawingml/2006/main" xmlns:r="http://schemas.openxmlformats.org/officeDocument/2006/relationships" xmlns:p="http://schemas.openxmlformats.org/presentationml/2006/main">
  <p:tag name="NUM" val="2"/>
</p:tagLst>
</file>

<file path=ppt/tags/tag128.xml><?xml version="1.0" encoding="utf-8"?>
<p:tagLst xmlns:a="http://schemas.openxmlformats.org/drawingml/2006/main" xmlns:r="http://schemas.openxmlformats.org/officeDocument/2006/relationships" xmlns:p="http://schemas.openxmlformats.org/presentationml/2006/main">
  <p:tag name="NUM" val="3"/>
</p:tagLst>
</file>

<file path=ppt/tags/tag129.xml><?xml version="1.0" encoding="utf-8"?>
<p:tagLst xmlns:a="http://schemas.openxmlformats.org/drawingml/2006/main" xmlns:r="http://schemas.openxmlformats.org/officeDocument/2006/relationships" xmlns:p="http://schemas.openxmlformats.org/presentationml/2006/main">
  <p:tag name="NUM" val="4"/>
</p:tagLst>
</file>

<file path=ppt/tags/tag13.xml><?xml version="1.0" encoding="utf-8"?>
<p:tagLst xmlns:a="http://schemas.openxmlformats.org/drawingml/2006/main" xmlns:r="http://schemas.openxmlformats.org/officeDocument/2006/relationships" xmlns:p="http://schemas.openxmlformats.org/presentationml/2006/main">
  <p:tag name="NUM" val="7"/>
</p:tagLst>
</file>

<file path=ppt/tags/tag130.xml><?xml version="1.0" encoding="utf-8"?>
<p:tagLst xmlns:a="http://schemas.openxmlformats.org/drawingml/2006/main" xmlns:r="http://schemas.openxmlformats.org/officeDocument/2006/relationships" xmlns:p="http://schemas.openxmlformats.org/presentationml/2006/main">
  <p:tag name="NUM" val="3"/>
</p:tagLst>
</file>

<file path=ppt/tags/tag131.xml><?xml version="1.0" encoding="utf-8"?>
<p:tagLst xmlns:a="http://schemas.openxmlformats.org/drawingml/2006/main" xmlns:r="http://schemas.openxmlformats.org/officeDocument/2006/relationships" xmlns:p="http://schemas.openxmlformats.org/presentationml/2006/main">
  <p:tag name="NUM" val="1"/>
</p:tagLst>
</file>

<file path=ppt/tags/tag132.xml><?xml version="1.0" encoding="utf-8"?>
<p:tagLst xmlns:a="http://schemas.openxmlformats.org/drawingml/2006/main" xmlns:r="http://schemas.openxmlformats.org/officeDocument/2006/relationships" xmlns:p="http://schemas.openxmlformats.org/presentationml/2006/main">
  <p:tag name="NUM" val="2"/>
</p:tagLst>
</file>

<file path=ppt/tags/tag133.xml><?xml version="1.0" encoding="utf-8"?>
<p:tagLst xmlns:a="http://schemas.openxmlformats.org/drawingml/2006/main" xmlns:r="http://schemas.openxmlformats.org/officeDocument/2006/relationships" xmlns:p="http://schemas.openxmlformats.org/presentationml/2006/main">
  <p:tag name="NUM" val="3"/>
</p:tagLst>
</file>

<file path=ppt/tags/tag134.xml><?xml version="1.0" encoding="utf-8"?>
<p:tagLst xmlns:a="http://schemas.openxmlformats.org/drawingml/2006/main" xmlns:r="http://schemas.openxmlformats.org/officeDocument/2006/relationships" xmlns:p="http://schemas.openxmlformats.org/presentationml/2006/main">
  <p:tag name="NUM" val="1"/>
</p:tagLst>
</file>

<file path=ppt/tags/tag135.xml><?xml version="1.0" encoding="utf-8"?>
<p:tagLst xmlns:a="http://schemas.openxmlformats.org/drawingml/2006/main" xmlns:r="http://schemas.openxmlformats.org/officeDocument/2006/relationships" xmlns:p="http://schemas.openxmlformats.org/presentationml/2006/main">
  <p:tag name="NUM" val="2"/>
</p:tagLst>
</file>

<file path=ppt/tags/tag136.xml><?xml version="1.0" encoding="utf-8"?>
<p:tagLst xmlns:a="http://schemas.openxmlformats.org/drawingml/2006/main" xmlns:r="http://schemas.openxmlformats.org/officeDocument/2006/relationships" xmlns:p="http://schemas.openxmlformats.org/presentationml/2006/main">
  <p:tag name="NUM" val="3"/>
</p:tagLst>
</file>

<file path=ppt/tags/tag137.xml><?xml version="1.0" encoding="utf-8"?>
<p:tagLst xmlns:a="http://schemas.openxmlformats.org/drawingml/2006/main" xmlns:r="http://schemas.openxmlformats.org/officeDocument/2006/relationships" xmlns:p="http://schemas.openxmlformats.org/presentationml/2006/main">
  <p:tag name="NUM" val="3"/>
</p:tagLst>
</file>

<file path=ppt/tags/tag138.xml><?xml version="1.0" encoding="utf-8"?>
<p:tagLst xmlns:a="http://schemas.openxmlformats.org/drawingml/2006/main" xmlns:r="http://schemas.openxmlformats.org/officeDocument/2006/relationships" xmlns:p="http://schemas.openxmlformats.org/presentationml/2006/main">
  <p:tag name="NUM" val="1"/>
</p:tagLst>
</file>

<file path=ppt/tags/tag139.xml><?xml version="1.0" encoding="utf-8"?>
<p:tagLst xmlns:a="http://schemas.openxmlformats.org/drawingml/2006/main" xmlns:r="http://schemas.openxmlformats.org/officeDocument/2006/relationships" xmlns:p="http://schemas.openxmlformats.org/presentationml/2006/main">
  <p:tag name="NUM" val="2"/>
</p:tagLst>
</file>

<file path=ppt/tags/tag14.xml><?xml version="1.0" encoding="utf-8"?>
<p:tagLst xmlns:a="http://schemas.openxmlformats.org/drawingml/2006/main" xmlns:r="http://schemas.openxmlformats.org/officeDocument/2006/relationships" xmlns:p="http://schemas.openxmlformats.org/presentationml/2006/main">
  <p:tag name="NUM" val="8"/>
</p:tagLst>
</file>

<file path=ppt/tags/tag140.xml><?xml version="1.0" encoding="utf-8"?>
<p:tagLst xmlns:a="http://schemas.openxmlformats.org/drawingml/2006/main" xmlns:r="http://schemas.openxmlformats.org/officeDocument/2006/relationships" xmlns:p="http://schemas.openxmlformats.org/presentationml/2006/main">
  <p:tag name="NUM" val="3"/>
</p:tagLst>
</file>

<file path=ppt/tags/tag141.xml><?xml version="1.0" encoding="utf-8"?>
<p:tagLst xmlns:a="http://schemas.openxmlformats.org/drawingml/2006/main" xmlns:r="http://schemas.openxmlformats.org/officeDocument/2006/relationships" xmlns:p="http://schemas.openxmlformats.org/presentationml/2006/main">
  <p:tag name="NUM" val="3"/>
</p:tagLst>
</file>

<file path=ppt/tags/tag142.xml><?xml version="1.0" encoding="utf-8"?>
<p:tagLst xmlns:a="http://schemas.openxmlformats.org/drawingml/2006/main" xmlns:r="http://schemas.openxmlformats.org/officeDocument/2006/relationships" xmlns:p="http://schemas.openxmlformats.org/presentationml/2006/main">
  <p:tag name="NUM" val="1"/>
</p:tagLst>
</file>

<file path=ppt/tags/tag143.xml><?xml version="1.0" encoding="utf-8"?>
<p:tagLst xmlns:a="http://schemas.openxmlformats.org/drawingml/2006/main" xmlns:r="http://schemas.openxmlformats.org/officeDocument/2006/relationships" xmlns:p="http://schemas.openxmlformats.org/presentationml/2006/main">
  <p:tag name="NUM" val="2"/>
</p:tagLst>
</file>

<file path=ppt/tags/tag144.xml><?xml version="1.0" encoding="utf-8"?>
<p:tagLst xmlns:a="http://schemas.openxmlformats.org/drawingml/2006/main" xmlns:r="http://schemas.openxmlformats.org/officeDocument/2006/relationships" xmlns:p="http://schemas.openxmlformats.org/presentationml/2006/main">
  <p:tag name="NUM" val="3"/>
</p:tagLst>
</file>

<file path=ppt/tags/tag145.xml><?xml version="1.0" encoding="utf-8"?>
<p:tagLst xmlns:a="http://schemas.openxmlformats.org/drawingml/2006/main" xmlns:r="http://schemas.openxmlformats.org/officeDocument/2006/relationships" xmlns:p="http://schemas.openxmlformats.org/presentationml/2006/main">
  <p:tag name="NUM" val="1"/>
</p:tagLst>
</file>

<file path=ppt/tags/tag146.xml><?xml version="1.0" encoding="utf-8"?>
<p:tagLst xmlns:a="http://schemas.openxmlformats.org/drawingml/2006/main" xmlns:r="http://schemas.openxmlformats.org/officeDocument/2006/relationships" xmlns:p="http://schemas.openxmlformats.org/presentationml/2006/main">
  <p:tag name="NUM" val="2"/>
</p:tagLst>
</file>

<file path=ppt/tags/tag147.xml><?xml version="1.0" encoding="utf-8"?>
<p:tagLst xmlns:a="http://schemas.openxmlformats.org/drawingml/2006/main" xmlns:r="http://schemas.openxmlformats.org/officeDocument/2006/relationships" xmlns:p="http://schemas.openxmlformats.org/presentationml/2006/main">
  <p:tag name="NUM" val="3"/>
</p:tagLst>
</file>

<file path=ppt/tags/tag148.xml><?xml version="1.0" encoding="utf-8"?>
<p:tagLst xmlns:a="http://schemas.openxmlformats.org/drawingml/2006/main" xmlns:r="http://schemas.openxmlformats.org/officeDocument/2006/relationships" xmlns:p="http://schemas.openxmlformats.org/presentationml/2006/main">
  <p:tag name="NUM" val="3"/>
</p:tagLst>
</file>

<file path=ppt/tags/tag149.xml><?xml version="1.0" encoding="utf-8"?>
<p:tagLst xmlns:a="http://schemas.openxmlformats.org/drawingml/2006/main" xmlns:r="http://schemas.openxmlformats.org/officeDocument/2006/relationships" xmlns:p="http://schemas.openxmlformats.org/presentationml/2006/main">
  <p:tag name="NUM" val="1"/>
</p:tagLst>
</file>

<file path=ppt/tags/tag15.xml><?xml version="1.0" encoding="utf-8"?>
<p:tagLst xmlns:a="http://schemas.openxmlformats.org/drawingml/2006/main" xmlns:r="http://schemas.openxmlformats.org/officeDocument/2006/relationships" xmlns:p="http://schemas.openxmlformats.org/presentationml/2006/main">
  <p:tag name="NUM" val="9"/>
</p:tagLst>
</file>

<file path=ppt/tags/tag150.xml><?xml version="1.0" encoding="utf-8"?>
<p:tagLst xmlns:a="http://schemas.openxmlformats.org/drawingml/2006/main" xmlns:r="http://schemas.openxmlformats.org/officeDocument/2006/relationships" xmlns:p="http://schemas.openxmlformats.org/presentationml/2006/main">
  <p:tag name="NUM" val="2"/>
</p:tagLst>
</file>

<file path=ppt/tags/tag151.xml><?xml version="1.0" encoding="utf-8"?>
<p:tagLst xmlns:a="http://schemas.openxmlformats.org/drawingml/2006/main" xmlns:r="http://schemas.openxmlformats.org/officeDocument/2006/relationships" xmlns:p="http://schemas.openxmlformats.org/presentationml/2006/main">
  <p:tag name="NUM" val="3"/>
</p:tagLst>
</file>

<file path=ppt/tags/tag152.xml><?xml version="1.0" encoding="utf-8"?>
<p:tagLst xmlns:a="http://schemas.openxmlformats.org/drawingml/2006/main" xmlns:r="http://schemas.openxmlformats.org/officeDocument/2006/relationships" xmlns:p="http://schemas.openxmlformats.org/presentationml/2006/main">
  <p:tag name="NUM" val="1"/>
</p:tagLst>
</file>

<file path=ppt/tags/tag153.xml><?xml version="1.0" encoding="utf-8"?>
<p:tagLst xmlns:a="http://schemas.openxmlformats.org/drawingml/2006/main" xmlns:r="http://schemas.openxmlformats.org/officeDocument/2006/relationships" xmlns:p="http://schemas.openxmlformats.org/presentationml/2006/main">
  <p:tag name="NUM" val="2"/>
</p:tagLst>
</file>

<file path=ppt/tags/tag154.xml><?xml version="1.0" encoding="utf-8"?>
<p:tagLst xmlns:a="http://schemas.openxmlformats.org/drawingml/2006/main" xmlns:r="http://schemas.openxmlformats.org/officeDocument/2006/relationships" xmlns:p="http://schemas.openxmlformats.org/presentationml/2006/main">
  <p:tag name="NUM" val="3"/>
</p:tagLst>
</file>

<file path=ppt/tags/tag155.xml><?xml version="1.0" encoding="utf-8"?>
<p:tagLst xmlns:a="http://schemas.openxmlformats.org/drawingml/2006/main" xmlns:r="http://schemas.openxmlformats.org/officeDocument/2006/relationships" xmlns:p="http://schemas.openxmlformats.org/presentationml/2006/main">
  <p:tag name="NUM" val="3"/>
</p:tagLst>
</file>

<file path=ppt/tags/tag156.xml><?xml version="1.0" encoding="utf-8"?>
<p:tagLst xmlns:a="http://schemas.openxmlformats.org/drawingml/2006/main" xmlns:r="http://schemas.openxmlformats.org/officeDocument/2006/relationships" xmlns:p="http://schemas.openxmlformats.org/presentationml/2006/main">
  <p:tag name="NUM" val="1"/>
</p:tagLst>
</file>

<file path=ppt/tags/tag157.xml><?xml version="1.0" encoding="utf-8"?>
<p:tagLst xmlns:a="http://schemas.openxmlformats.org/drawingml/2006/main" xmlns:r="http://schemas.openxmlformats.org/officeDocument/2006/relationships" xmlns:p="http://schemas.openxmlformats.org/presentationml/2006/main">
  <p:tag name="NUM" val="2"/>
</p:tagLst>
</file>

<file path=ppt/tags/tag158.xml><?xml version="1.0" encoding="utf-8"?>
<p:tagLst xmlns:a="http://schemas.openxmlformats.org/drawingml/2006/main" xmlns:r="http://schemas.openxmlformats.org/officeDocument/2006/relationships" xmlns:p="http://schemas.openxmlformats.org/presentationml/2006/main">
  <p:tag name="NUM" val="3"/>
</p:tagLst>
</file>

<file path=ppt/tags/tag159.xml><?xml version="1.0" encoding="utf-8"?>
<p:tagLst xmlns:a="http://schemas.openxmlformats.org/drawingml/2006/main" xmlns:r="http://schemas.openxmlformats.org/officeDocument/2006/relationships" xmlns:p="http://schemas.openxmlformats.org/presentationml/2006/main">
  <p:tag name="NUM" val="3"/>
</p:tagLst>
</file>

<file path=ppt/tags/tag16.xml><?xml version="1.0" encoding="utf-8"?>
<p:tagLst xmlns:a="http://schemas.openxmlformats.org/drawingml/2006/main" xmlns:r="http://schemas.openxmlformats.org/officeDocument/2006/relationships" xmlns:p="http://schemas.openxmlformats.org/presentationml/2006/main">
  <p:tag name="NUM" val="10"/>
</p:tagLst>
</file>

<file path=ppt/tags/tag160.xml><?xml version="1.0" encoding="utf-8"?>
<p:tagLst xmlns:a="http://schemas.openxmlformats.org/drawingml/2006/main" xmlns:r="http://schemas.openxmlformats.org/officeDocument/2006/relationships" xmlns:p="http://schemas.openxmlformats.org/presentationml/2006/main">
  <p:tag name="NUM" val="1"/>
</p:tagLst>
</file>

<file path=ppt/tags/tag161.xml><?xml version="1.0" encoding="utf-8"?>
<p:tagLst xmlns:a="http://schemas.openxmlformats.org/drawingml/2006/main" xmlns:r="http://schemas.openxmlformats.org/officeDocument/2006/relationships" xmlns:p="http://schemas.openxmlformats.org/presentationml/2006/main">
  <p:tag name="NUM" val="2"/>
</p:tagLst>
</file>

<file path=ppt/tags/tag162.xml><?xml version="1.0" encoding="utf-8"?>
<p:tagLst xmlns:a="http://schemas.openxmlformats.org/drawingml/2006/main" xmlns:r="http://schemas.openxmlformats.org/officeDocument/2006/relationships" xmlns:p="http://schemas.openxmlformats.org/presentationml/2006/main">
  <p:tag name="NUM" val="3"/>
</p:tagLst>
</file>

<file path=ppt/tags/tag163.xml><?xml version="1.0" encoding="utf-8"?>
<p:tagLst xmlns:a="http://schemas.openxmlformats.org/drawingml/2006/main" xmlns:r="http://schemas.openxmlformats.org/officeDocument/2006/relationships" xmlns:p="http://schemas.openxmlformats.org/presentationml/2006/main">
  <p:tag name="NUM" val="3"/>
</p:tagLst>
</file>

<file path=ppt/tags/tag164.xml><?xml version="1.0" encoding="utf-8"?>
<p:tagLst xmlns:a="http://schemas.openxmlformats.org/drawingml/2006/main" xmlns:r="http://schemas.openxmlformats.org/officeDocument/2006/relationships" xmlns:p="http://schemas.openxmlformats.org/presentationml/2006/main">
  <p:tag name="NUM" val="1"/>
</p:tagLst>
</file>

<file path=ppt/tags/tag165.xml><?xml version="1.0" encoding="utf-8"?>
<p:tagLst xmlns:a="http://schemas.openxmlformats.org/drawingml/2006/main" xmlns:r="http://schemas.openxmlformats.org/officeDocument/2006/relationships" xmlns:p="http://schemas.openxmlformats.org/presentationml/2006/main">
  <p:tag name="NUM" val="2"/>
</p:tagLst>
</file>

<file path=ppt/tags/tag166.xml><?xml version="1.0" encoding="utf-8"?>
<p:tagLst xmlns:a="http://schemas.openxmlformats.org/drawingml/2006/main" xmlns:r="http://schemas.openxmlformats.org/officeDocument/2006/relationships" xmlns:p="http://schemas.openxmlformats.org/presentationml/2006/main">
  <p:tag name="NUM" val="3"/>
</p:tagLst>
</file>

<file path=ppt/tags/tag167.xml><?xml version="1.0" encoding="utf-8"?>
<p:tagLst xmlns:a="http://schemas.openxmlformats.org/drawingml/2006/main" xmlns:r="http://schemas.openxmlformats.org/officeDocument/2006/relationships" xmlns:p="http://schemas.openxmlformats.org/presentationml/2006/main">
  <p:tag name="NUM" val="3"/>
</p:tagLst>
</file>

<file path=ppt/tags/tag168.xml><?xml version="1.0" encoding="utf-8"?>
<p:tagLst xmlns:a="http://schemas.openxmlformats.org/drawingml/2006/main" xmlns:r="http://schemas.openxmlformats.org/officeDocument/2006/relationships" xmlns:p="http://schemas.openxmlformats.org/presentationml/2006/main">
  <p:tag name="NUM" val="1"/>
</p:tagLst>
</file>

<file path=ppt/tags/tag169.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70.xml><?xml version="1.0" encoding="utf-8"?>
<p:tagLst xmlns:a="http://schemas.openxmlformats.org/drawingml/2006/main" xmlns:r="http://schemas.openxmlformats.org/officeDocument/2006/relationships" xmlns:p="http://schemas.openxmlformats.org/presentationml/2006/main">
  <p:tag name="NUM" val="3"/>
</p:tagLst>
</file>

<file path=ppt/tags/tag171.xml><?xml version="1.0" encoding="utf-8"?>
<p:tagLst xmlns:a="http://schemas.openxmlformats.org/drawingml/2006/main" xmlns:r="http://schemas.openxmlformats.org/officeDocument/2006/relationships" xmlns:p="http://schemas.openxmlformats.org/presentationml/2006/main">
  <p:tag name="NUM" val="1"/>
</p:tagLst>
</file>

<file path=ppt/tags/tag172.xml><?xml version="1.0" encoding="utf-8"?>
<p:tagLst xmlns:a="http://schemas.openxmlformats.org/drawingml/2006/main" xmlns:r="http://schemas.openxmlformats.org/officeDocument/2006/relationships" xmlns:p="http://schemas.openxmlformats.org/presentationml/2006/main">
  <p:tag name="NUM" val="2"/>
</p:tagLst>
</file>

<file path=ppt/tags/tag173.xml><?xml version="1.0" encoding="utf-8"?>
<p:tagLst xmlns:a="http://schemas.openxmlformats.org/drawingml/2006/main" xmlns:r="http://schemas.openxmlformats.org/officeDocument/2006/relationships" xmlns:p="http://schemas.openxmlformats.org/presentationml/2006/main">
  <p:tag name="NUM" val="3"/>
</p:tagLst>
</file>

<file path=ppt/tags/tag174.xml><?xml version="1.0" encoding="utf-8"?>
<p:tagLst xmlns:a="http://schemas.openxmlformats.org/drawingml/2006/main" xmlns:r="http://schemas.openxmlformats.org/officeDocument/2006/relationships" xmlns:p="http://schemas.openxmlformats.org/presentationml/2006/main">
  <p:tag name="NUM" val="1"/>
</p:tagLst>
</file>

<file path=ppt/tags/tag175.xml><?xml version="1.0" encoding="utf-8"?>
<p:tagLst xmlns:a="http://schemas.openxmlformats.org/drawingml/2006/main" xmlns:r="http://schemas.openxmlformats.org/officeDocument/2006/relationships" xmlns:p="http://schemas.openxmlformats.org/presentationml/2006/main">
  <p:tag name="NUM" val="2"/>
</p:tagLst>
</file>

<file path=ppt/tags/tag176.xml><?xml version="1.0" encoding="utf-8"?>
<p:tagLst xmlns:a="http://schemas.openxmlformats.org/drawingml/2006/main" xmlns:r="http://schemas.openxmlformats.org/officeDocument/2006/relationships" xmlns:p="http://schemas.openxmlformats.org/presentationml/2006/main">
  <p:tag name="NUM" val="3"/>
</p:tagLst>
</file>

<file path=ppt/tags/tag177.xml><?xml version="1.0" encoding="utf-8"?>
<p:tagLst xmlns:a="http://schemas.openxmlformats.org/drawingml/2006/main" xmlns:r="http://schemas.openxmlformats.org/officeDocument/2006/relationships" xmlns:p="http://schemas.openxmlformats.org/presentationml/2006/main">
  <p:tag name="NUM" val="1"/>
</p:tagLst>
</file>

<file path=ppt/tags/tag178.xml><?xml version="1.0" encoding="utf-8"?>
<p:tagLst xmlns:a="http://schemas.openxmlformats.org/drawingml/2006/main" xmlns:r="http://schemas.openxmlformats.org/officeDocument/2006/relationships" xmlns:p="http://schemas.openxmlformats.org/presentationml/2006/main">
  <p:tag name="NUM" val="2"/>
</p:tagLst>
</file>

<file path=ppt/tags/tag179.xml><?xml version="1.0" encoding="utf-8"?>
<p:tagLst xmlns:a="http://schemas.openxmlformats.org/drawingml/2006/main" xmlns:r="http://schemas.openxmlformats.org/officeDocument/2006/relationships" xmlns:p="http://schemas.openxmlformats.org/presentationml/2006/main">
  <p:tag name="NUM" val="3"/>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80.xml><?xml version="1.0" encoding="utf-8"?>
<p:tagLst xmlns:a="http://schemas.openxmlformats.org/drawingml/2006/main" xmlns:r="http://schemas.openxmlformats.org/officeDocument/2006/relationships" xmlns:p="http://schemas.openxmlformats.org/presentationml/2006/main">
  <p:tag name="NUM" val="1"/>
</p:tagLst>
</file>

<file path=ppt/tags/tag181.xml><?xml version="1.0" encoding="utf-8"?>
<p:tagLst xmlns:a="http://schemas.openxmlformats.org/drawingml/2006/main" xmlns:r="http://schemas.openxmlformats.org/officeDocument/2006/relationships" xmlns:p="http://schemas.openxmlformats.org/presentationml/2006/main">
  <p:tag name="NUM" val="2"/>
</p:tagLst>
</file>

<file path=ppt/tags/tag182.xml><?xml version="1.0" encoding="utf-8"?>
<p:tagLst xmlns:a="http://schemas.openxmlformats.org/drawingml/2006/main" xmlns:r="http://schemas.openxmlformats.org/officeDocument/2006/relationships" xmlns:p="http://schemas.openxmlformats.org/presentationml/2006/main">
  <p:tag name="NUM" val="3"/>
</p:tagLst>
</file>

<file path=ppt/tags/tag183.xml><?xml version="1.0" encoding="utf-8"?>
<p:tagLst xmlns:a="http://schemas.openxmlformats.org/drawingml/2006/main" xmlns:r="http://schemas.openxmlformats.org/officeDocument/2006/relationships" xmlns:p="http://schemas.openxmlformats.org/presentationml/2006/main">
  <p:tag name="NUM" val="1"/>
</p:tagLst>
</file>

<file path=ppt/tags/tag184.xml><?xml version="1.0" encoding="utf-8"?>
<p:tagLst xmlns:a="http://schemas.openxmlformats.org/drawingml/2006/main" xmlns:r="http://schemas.openxmlformats.org/officeDocument/2006/relationships" xmlns:p="http://schemas.openxmlformats.org/presentationml/2006/main">
  <p:tag name="NUM" val="2"/>
</p:tagLst>
</file>

<file path=ppt/tags/tag185.xml><?xml version="1.0" encoding="utf-8"?>
<p:tagLst xmlns:a="http://schemas.openxmlformats.org/drawingml/2006/main" xmlns:r="http://schemas.openxmlformats.org/officeDocument/2006/relationships" xmlns:p="http://schemas.openxmlformats.org/presentationml/2006/main">
  <p:tag name="NUM" val="3"/>
</p:tagLst>
</file>

<file path=ppt/tags/tag186.xml><?xml version="1.0" encoding="utf-8"?>
<p:tagLst xmlns:a="http://schemas.openxmlformats.org/drawingml/2006/main" xmlns:r="http://schemas.openxmlformats.org/officeDocument/2006/relationships" xmlns:p="http://schemas.openxmlformats.org/presentationml/2006/main">
  <p:tag name="NUM" val="1"/>
</p:tagLst>
</file>

<file path=ppt/tags/tag187.xml><?xml version="1.0" encoding="utf-8"?>
<p:tagLst xmlns:a="http://schemas.openxmlformats.org/drawingml/2006/main" xmlns:r="http://schemas.openxmlformats.org/officeDocument/2006/relationships" xmlns:p="http://schemas.openxmlformats.org/presentationml/2006/main">
  <p:tag name="NUM" val="2"/>
</p:tagLst>
</file>

<file path=ppt/tags/tag188.xml><?xml version="1.0" encoding="utf-8"?>
<p:tagLst xmlns:a="http://schemas.openxmlformats.org/drawingml/2006/main" xmlns:r="http://schemas.openxmlformats.org/officeDocument/2006/relationships" xmlns:p="http://schemas.openxmlformats.org/presentationml/2006/main">
  <p:tag name="NUM" val="3"/>
</p:tagLst>
</file>

<file path=ppt/tags/tag189.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3"/>
</p:tagLst>
</file>

<file path=ppt/tags/tag190.xml><?xml version="1.0" encoding="utf-8"?>
<p:tagLst xmlns:a="http://schemas.openxmlformats.org/drawingml/2006/main" xmlns:r="http://schemas.openxmlformats.org/officeDocument/2006/relationships" xmlns:p="http://schemas.openxmlformats.org/presentationml/2006/main">
  <p:tag name="NUM" val="2"/>
</p:tagLst>
</file>

<file path=ppt/tags/tag191.xml><?xml version="1.0" encoding="utf-8"?>
<p:tagLst xmlns:a="http://schemas.openxmlformats.org/drawingml/2006/main" xmlns:r="http://schemas.openxmlformats.org/officeDocument/2006/relationships" xmlns:p="http://schemas.openxmlformats.org/presentationml/2006/main">
  <p:tag name="NUM" val="3"/>
</p:tagLst>
</file>

<file path=ppt/tags/tag192.xml><?xml version="1.0" encoding="utf-8"?>
<p:tagLst xmlns:a="http://schemas.openxmlformats.org/drawingml/2006/main" xmlns:r="http://schemas.openxmlformats.org/officeDocument/2006/relationships" xmlns:p="http://schemas.openxmlformats.org/presentationml/2006/main">
  <p:tag name="NUM" val="3"/>
</p:tagLst>
</file>

<file path=ppt/tags/tag193.xml><?xml version="1.0" encoding="utf-8"?>
<p:tagLst xmlns:a="http://schemas.openxmlformats.org/drawingml/2006/main" xmlns:r="http://schemas.openxmlformats.org/officeDocument/2006/relationships" xmlns:p="http://schemas.openxmlformats.org/presentationml/2006/main">
  <p:tag name="NUM" val="1"/>
</p:tagLst>
</file>

<file path=ppt/tags/tag194.xml><?xml version="1.0" encoding="utf-8"?>
<p:tagLst xmlns:a="http://schemas.openxmlformats.org/drawingml/2006/main" xmlns:r="http://schemas.openxmlformats.org/officeDocument/2006/relationships" xmlns:p="http://schemas.openxmlformats.org/presentationml/2006/main">
  <p:tag name="NUM" val="2"/>
</p:tagLst>
</file>

<file path=ppt/tags/tag195.xml><?xml version="1.0" encoding="utf-8"?>
<p:tagLst xmlns:a="http://schemas.openxmlformats.org/drawingml/2006/main" xmlns:r="http://schemas.openxmlformats.org/officeDocument/2006/relationships" xmlns:p="http://schemas.openxmlformats.org/presentationml/2006/main">
  <p:tag name="NUM" val="3"/>
</p:tagLst>
</file>

<file path=ppt/tags/tag196.xml><?xml version="1.0" encoding="utf-8"?>
<p:tagLst xmlns:a="http://schemas.openxmlformats.org/drawingml/2006/main" xmlns:r="http://schemas.openxmlformats.org/officeDocument/2006/relationships" xmlns:p="http://schemas.openxmlformats.org/presentationml/2006/main">
  <p:tag name="NUM" val="3"/>
</p:tagLst>
</file>

<file path=ppt/tags/tag197.xml><?xml version="1.0" encoding="utf-8"?>
<p:tagLst xmlns:a="http://schemas.openxmlformats.org/drawingml/2006/main" xmlns:r="http://schemas.openxmlformats.org/officeDocument/2006/relationships" xmlns:p="http://schemas.openxmlformats.org/presentationml/2006/main">
  <p:tag name="NUM" val="1"/>
</p:tagLst>
</file>

<file path=ppt/tags/tag198.xml><?xml version="1.0" encoding="utf-8"?>
<p:tagLst xmlns:a="http://schemas.openxmlformats.org/drawingml/2006/main" xmlns:r="http://schemas.openxmlformats.org/officeDocument/2006/relationships" xmlns:p="http://schemas.openxmlformats.org/presentationml/2006/main">
  <p:tag name="NUM" val="2"/>
</p:tagLst>
</file>

<file path=ppt/tags/tag199.xml><?xml version="1.0" encoding="utf-8"?>
<p:tagLst xmlns:a="http://schemas.openxmlformats.org/drawingml/2006/main" xmlns:r="http://schemas.openxmlformats.org/officeDocument/2006/relationships" xmlns:p="http://schemas.openxmlformats.org/presentationml/2006/main">
  <p:tag name="NUM" val="3"/>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4"/>
</p:tagLst>
</file>

<file path=ppt/tags/tag200.xml><?xml version="1.0" encoding="utf-8"?>
<p:tagLst xmlns:a="http://schemas.openxmlformats.org/drawingml/2006/main" xmlns:r="http://schemas.openxmlformats.org/officeDocument/2006/relationships" xmlns:p="http://schemas.openxmlformats.org/presentationml/2006/main">
  <p:tag name="NUM" val="3"/>
</p:tagLst>
</file>

<file path=ppt/tags/tag201.xml><?xml version="1.0" encoding="utf-8"?>
<p:tagLst xmlns:a="http://schemas.openxmlformats.org/drawingml/2006/main" xmlns:r="http://schemas.openxmlformats.org/officeDocument/2006/relationships" xmlns:p="http://schemas.openxmlformats.org/presentationml/2006/main">
  <p:tag name="NUM" val="1"/>
</p:tagLst>
</file>

<file path=ppt/tags/tag202.xml><?xml version="1.0" encoding="utf-8"?>
<p:tagLst xmlns:a="http://schemas.openxmlformats.org/drawingml/2006/main" xmlns:r="http://schemas.openxmlformats.org/officeDocument/2006/relationships" xmlns:p="http://schemas.openxmlformats.org/presentationml/2006/main">
  <p:tag name="NUM" val="2"/>
</p:tagLst>
</file>

<file path=ppt/tags/tag203.xml><?xml version="1.0" encoding="utf-8"?>
<p:tagLst xmlns:a="http://schemas.openxmlformats.org/drawingml/2006/main" xmlns:r="http://schemas.openxmlformats.org/officeDocument/2006/relationships" xmlns:p="http://schemas.openxmlformats.org/presentationml/2006/main">
  <p:tag name="NUM" val="3"/>
</p:tagLst>
</file>

<file path=ppt/tags/tag204.xml><?xml version="1.0" encoding="utf-8"?>
<p:tagLst xmlns:a="http://schemas.openxmlformats.org/drawingml/2006/main" xmlns:r="http://schemas.openxmlformats.org/officeDocument/2006/relationships" xmlns:p="http://schemas.openxmlformats.org/presentationml/2006/main">
  <p:tag name="NUM" val="4"/>
</p:tagLst>
</file>

<file path=ppt/tags/tag205.xml><?xml version="1.0" encoding="utf-8"?>
<p:tagLst xmlns:a="http://schemas.openxmlformats.org/drawingml/2006/main" xmlns:r="http://schemas.openxmlformats.org/officeDocument/2006/relationships" xmlns:p="http://schemas.openxmlformats.org/presentationml/2006/main">
  <p:tag name="NUM" val="5"/>
</p:tagLst>
</file>

<file path=ppt/tags/tag206.xml><?xml version="1.0" encoding="utf-8"?>
<p:tagLst xmlns:a="http://schemas.openxmlformats.org/drawingml/2006/main" xmlns:r="http://schemas.openxmlformats.org/officeDocument/2006/relationships" xmlns:p="http://schemas.openxmlformats.org/presentationml/2006/main">
  <p:tag name="NUM" val="6"/>
</p:tagLst>
</file>

<file path=ppt/tags/tag207.xml><?xml version="1.0" encoding="utf-8"?>
<p:tagLst xmlns:a="http://schemas.openxmlformats.org/drawingml/2006/main" xmlns:r="http://schemas.openxmlformats.org/officeDocument/2006/relationships" xmlns:p="http://schemas.openxmlformats.org/presentationml/2006/main">
  <p:tag name="NUM" val="7"/>
</p:tagLst>
</file>

<file path=ppt/tags/tag208.xml><?xml version="1.0" encoding="utf-8"?>
<p:tagLst xmlns:a="http://schemas.openxmlformats.org/drawingml/2006/main" xmlns:r="http://schemas.openxmlformats.org/officeDocument/2006/relationships" xmlns:p="http://schemas.openxmlformats.org/presentationml/2006/main">
  <p:tag name="NUM" val="8"/>
</p:tagLst>
</file>

<file path=ppt/tags/tag209.xml><?xml version="1.0" encoding="utf-8"?>
<p:tagLst xmlns:a="http://schemas.openxmlformats.org/drawingml/2006/main" xmlns:r="http://schemas.openxmlformats.org/officeDocument/2006/relationships" xmlns:p="http://schemas.openxmlformats.org/presentationml/2006/main">
  <p:tag name="NUM" val="9"/>
</p:tagLst>
</file>

<file path=ppt/tags/tag21.xml><?xml version="1.0" encoding="utf-8"?>
<p:tagLst xmlns:a="http://schemas.openxmlformats.org/drawingml/2006/main" xmlns:r="http://schemas.openxmlformats.org/officeDocument/2006/relationships" xmlns:p="http://schemas.openxmlformats.org/presentationml/2006/main">
  <p:tag name="NUM" val="5"/>
</p:tagLst>
</file>

<file path=ppt/tags/tag210.xml><?xml version="1.0" encoding="utf-8"?>
<p:tagLst xmlns:a="http://schemas.openxmlformats.org/drawingml/2006/main" xmlns:r="http://schemas.openxmlformats.org/officeDocument/2006/relationships" xmlns:p="http://schemas.openxmlformats.org/presentationml/2006/main">
  <p:tag name="NUM" val="10"/>
</p:tagLst>
</file>

<file path=ppt/tags/tag211.xml><?xml version="1.0" encoding="utf-8"?>
<p:tagLst xmlns:a="http://schemas.openxmlformats.org/drawingml/2006/main" xmlns:r="http://schemas.openxmlformats.org/officeDocument/2006/relationships" xmlns:p="http://schemas.openxmlformats.org/presentationml/2006/main">
  <p:tag name="NUM" val="3"/>
</p:tagLst>
</file>

<file path=ppt/tags/tag212.xml><?xml version="1.0" encoding="utf-8"?>
<p:tagLst xmlns:a="http://schemas.openxmlformats.org/drawingml/2006/main" xmlns:r="http://schemas.openxmlformats.org/officeDocument/2006/relationships" xmlns:p="http://schemas.openxmlformats.org/presentationml/2006/main">
  <p:tag name="NUM" val="1"/>
</p:tagLst>
</file>

<file path=ppt/tags/tag213.xml><?xml version="1.0" encoding="utf-8"?>
<p:tagLst xmlns:a="http://schemas.openxmlformats.org/drawingml/2006/main" xmlns:r="http://schemas.openxmlformats.org/officeDocument/2006/relationships" xmlns:p="http://schemas.openxmlformats.org/presentationml/2006/main">
  <p:tag name="NUM" val="2"/>
</p:tagLst>
</file>

<file path=ppt/tags/tag214.xml><?xml version="1.0" encoding="utf-8"?>
<p:tagLst xmlns:a="http://schemas.openxmlformats.org/drawingml/2006/main" xmlns:r="http://schemas.openxmlformats.org/officeDocument/2006/relationships" xmlns:p="http://schemas.openxmlformats.org/presentationml/2006/main">
  <p:tag name="NUM" val="3"/>
</p:tagLst>
</file>

<file path=ppt/tags/tag215.xml><?xml version="1.0" encoding="utf-8"?>
<p:tagLst xmlns:a="http://schemas.openxmlformats.org/drawingml/2006/main" xmlns:r="http://schemas.openxmlformats.org/officeDocument/2006/relationships" xmlns:p="http://schemas.openxmlformats.org/presentationml/2006/main">
  <p:tag name="NUM" val="1"/>
</p:tagLst>
</file>

<file path=ppt/tags/tag216.xml><?xml version="1.0" encoding="utf-8"?>
<p:tagLst xmlns:a="http://schemas.openxmlformats.org/drawingml/2006/main" xmlns:r="http://schemas.openxmlformats.org/officeDocument/2006/relationships" xmlns:p="http://schemas.openxmlformats.org/presentationml/2006/main">
  <p:tag name="NUM" val="2"/>
</p:tagLst>
</file>

<file path=ppt/tags/tag217.xml><?xml version="1.0" encoding="utf-8"?>
<p:tagLst xmlns:a="http://schemas.openxmlformats.org/drawingml/2006/main" xmlns:r="http://schemas.openxmlformats.org/officeDocument/2006/relationships" xmlns:p="http://schemas.openxmlformats.org/presentationml/2006/main">
  <p:tag name="NUM" val="3"/>
</p:tagLst>
</file>

<file path=ppt/tags/tag218.xml><?xml version="1.0" encoding="utf-8"?>
<p:tagLst xmlns:a="http://schemas.openxmlformats.org/drawingml/2006/main" xmlns:r="http://schemas.openxmlformats.org/officeDocument/2006/relationships" xmlns:p="http://schemas.openxmlformats.org/presentationml/2006/main">
  <p:tag name="NUM" val="1"/>
</p:tagLst>
</file>

<file path=ppt/tags/tag219.xml><?xml version="1.0" encoding="utf-8"?>
<p:tagLst xmlns:a="http://schemas.openxmlformats.org/drawingml/2006/main" xmlns:r="http://schemas.openxmlformats.org/officeDocument/2006/relationships" xmlns:p="http://schemas.openxmlformats.org/presentationml/2006/main">
  <p:tag name="NUM" val="2"/>
</p:tagLst>
</file>

<file path=ppt/tags/tag22.xml><?xml version="1.0" encoding="utf-8"?>
<p:tagLst xmlns:a="http://schemas.openxmlformats.org/drawingml/2006/main" xmlns:r="http://schemas.openxmlformats.org/officeDocument/2006/relationships" xmlns:p="http://schemas.openxmlformats.org/presentationml/2006/main">
  <p:tag name="NUM" val="6"/>
</p:tagLst>
</file>

<file path=ppt/tags/tag220.xml><?xml version="1.0" encoding="utf-8"?>
<p:tagLst xmlns:a="http://schemas.openxmlformats.org/drawingml/2006/main" xmlns:r="http://schemas.openxmlformats.org/officeDocument/2006/relationships" xmlns:p="http://schemas.openxmlformats.org/presentationml/2006/main">
  <p:tag name="NUM" val="3"/>
</p:tagLst>
</file>

<file path=ppt/tags/tag221.xml><?xml version="1.0" encoding="utf-8"?>
<p:tagLst xmlns:a="http://schemas.openxmlformats.org/drawingml/2006/main" xmlns:r="http://schemas.openxmlformats.org/officeDocument/2006/relationships" xmlns:p="http://schemas.openxmlformats.org/presentationml/2006/main">
  <p:tag name="NUM" val="1"/>
</p:tagLst>
</file>

<file path=ppt/tags/tag222.xml><?xml version="1.0" encoding="utf-8"?>
<p:tagLst xmlns:a="http://schemas.openxmlformats.org/drawingml/2006/main" xmlns:r="http://schemas.openxmlformats.org/officeDocument/2006/relationships" xmlns:p="http://schemas.openxmlformats.org/presentationml/2006/main">
  <p:tag name="NUM" val="2"/>
</p:tagLst>
</file>

<file path=ppt/tags/tag223.xml><?xml version="1.0" encoding="utf-8"?>
<p:tagLst xmlns:a="http://schemas.openxmlformats.org/drawingml/2006/main" xmlns:r="http://schemas.openxmlformats.org/officeDocument/2006/relationships" xmlns:p="http://schemas.openxmlformats.org/presentationml/2006/main">
  <p:tag name="NUM" val="3"/>
</p:tagLst>
</file>

<file path=ppt/tags/tag224.xml><?xml version="1.0" encoding="utf-8"?>
<p:tagLst xmlns:a="http://schemas.openxmlformats.org/drawingml/2006/main" xmlns:r="http://schemas.openxmlformats.org/officeDocument/2006/relationships" xmlns:p="http://schemas.openxmlformats.org/presentationml/2006/main">
  <p:tag name="NUM" val="1"/>
</p:tagLst>
</file>

<file path=ppt/tags/tag225.xml><?xml version="1.0" encoding="utf-8"?>
<p:tagLst xmlns:a="http://schemas.openxmlformats.org/drawingml/2006/main" xmlns:r="http://schemas.openxmlformats.org/officeDocument/2006/relationships" xmlns:p="http://schemas.openxmlformats.org/presentationml/2006/main">
  <p:tag name="NUM" val="2"/>
</p:tagLst>
</file>

<file path=ppt/tags/tag226.xml><?xml version="1.0" encoding="utf-8"?>
<p:tagLst xmlns:a="http://schemas.openxmlformats.org/drawingml/2006/main" xmlns:r="http://schemas.openxmlformats.org/officeDocument/2006/relationships" xmlns:p="http://schemas.openxmlformats.org/presentationml/2006/main">
  <p:tag name="NUM" val="3"/>
</p:tagLst>
</file>

<file path=ppt/tags/tag227.xml><?xml version="1.0" encoding="utf-8"?>
<p:tagLst xmlns:a="http://schemas.openxmlformats.org/drawingml/2006/main" xmlns:r="http://schemas.openxmlformats.org/officeDocument/2006/relationships" xmlns:p="http://schemas.openxmlformats.org/presentationml/2006/main">
  <p:tag name="NUM" val="1"/>
</p:tagLst>
</file>

<file path=ppt/tags/tag228.xml><?xml version="1.0" encoding="utf-8"?>
<p:tagLst xmlns:a="http://schemas.openxmlformats.org/drawingml/2006/main" xmlns:r="http://schemas.openxmlformats.org/officeDocument/2006/relationships" xmlns:p="http://schemas.openxmlformats.org/presentationml/2006/main">
  <p:tag name="NUM" val="2"/>
</p:tagLst>
</file>

<file path=ppt/tags/tag229.xml><?xml version="1.0" encoding="utf-8"?>
<p:tagLst xmlns:a="http://schemas.openxmlformats.org/drawingml/2006/main" xmlns:r="http://schemas.openxmlformats.org/officeDocument/2006/relationships" xmlns:p="http://schemas.openxmlformats.org/presentationml/2006/main">
  <p:tag name="NUM" val="3"/>
</p:tagLst>
</file>

<file path=ppt/tags/tag23.xml><?xml version="1.0" encoding="utf-8"?>
<p:tagLst xmlns:a="http://schemas.openxmlformats.org/drawingml/2006/main" xmlns:r="http://schemas.openxmlformats.org/officeDocument/2006/relationships" xmlns:p="http://schemas.openxmlformats.org/presentationml/2006/main">
  <p:tag name="NUM" val="7"/>
</p:tagLst>
</file>

<file path=ppt/tags/tag230.xml><?xml version="1.0" encoding="utf-8"?>
<p:tagLst xmlns:a="http://schemas.openxmlformats.org/drawingml/2006/main" xmlns:r="http://schemas.openxmlformats.org/officeDocument/2006/relationships" xmlns:p="http://schemas.openxmlformats.org/presentationml/2006/main">
  <p:tag name="NUM" val="1"/>
</p:tagLst>
</file>

<file path=ppt/tags/tag231.xml><?xml version="1.0" encoding="utf-8"?>
<p:tagLst xmlns:a="http://schemas.openxmlformats.org/drawingml/2006/main" xmlns:r="http://schemas.openxmlformats.org/officeDocument/2006/relationships" xmlns:p="http://schemas.openxmlformats.org/presentationml/2006/main">
  <p:tag name="NUM" val="2"/>
</p:tagLst>
</file>

<file path=ppt/tags/tag232.xml><?xml version="1.0" encoding="utf-8"?>
<p:tagLst xmlns:a="http://schemas.openxmlformats.org/drawingml/2006/main" xmlns:r="http://schemas.openxmlformats.org/officeDocument/2006/relationships" xmlns:p="http://schemas.openxmlformats.org/presentationml/2006/main">
  <p:tag name="NUM" val="3"/>
</p:tagLst>
</file>

<file path=ppt/tags/tag233.xml><?xml version="1.0" encoding="utf-8"?>
<p:tagLst xmlns:a="http://schemas.openxmlformats.org/drawingml/2006/main" xmlns:r="http://schemas.openxmlformats.org/officeDocument/2006/relationships" xmlns:p="http://schemas.openxmlformats.org/presentationml/2006/main">
  <p:tag name="NUM" val="1"/>
</p:tagLst>
</file>

<file path=ppt/tags/tag234.xml><?xml version="1.0" encoding="utf-8"?>
<p:tagLst xmlns:a="http://schemas.openxmlformats.org/drawingml/2006/main" xmlns:r="http://schemas.openxmlformats.org/officeDocument/2006/relationships" xmlns:p="http://schemas.openxmlformats.org/presentationml/2006/main">
  <p:tag name="NUM" val="2"/>
</p:tagLst>
</file>

<file path=ppt/tags/tag235.xml><?xml version="1.0" encoding="utf-8"?>
<p:tagLst xmlns:a="http://schemas.openxmlformats.org/drawingml/2006/main" xmlns:r="http://schemas.openxmlformats.org/officeDocument/2006/relationships" xmlns:p="http://schemas.openxmlformats.org/presentationml/2006/main">
  <p:tag name="NUM" val="3"/>
</p:tagLst>
</file>

<file path=ppt/tags/tag236.xml><?xml version="1.0" encoding="utf-8"?>
<p:tagLst xmlns:a="http://schemas.openxmlformats.org/drawingml/2006/main" xmlns:r="http://schemas.openxmlformats.org/officeDocument/2006/relationships" xmlns:p="http://schemas.openxmlformats.org/presentationml/2006/main">
  <p:tag name="NUM" val="1"/>
</p:tagLst>
</file>

<file path=ppt/tags/tag237.xml><?xml version="1.0" encoding="utf-8"?>
<p:tagLst xmlns:a="http://schemas.openxmlformats.org/drawingml/2006/main" xmlns:r="http://schemas.openxmlformats.org/officeDocument/2006/relationships" xmlns:p="http://schemas.openxmlformats.org/presentationml/2006/main">
  <p:tag name="NUM" val="2"/>
</p:tagLst>
</file>

<file path=ppt/tags/tag238.xml><?xml version="1.0" encoding="utf-8"?>
<p:tagLst xmlns:a="http://schemas.openxmlformats.org/drawingml/2006/main" xmlns:r="http://schemas.openxmlformats.org/officeDocument/2006/relationships" xmlns:p="http://schemas.openxmlformats.org/presentationml/2006/main">
  <p:tag name="NUM" val="3"/>
</p:tagLst>
</file>

<file path=ppt/tags/tag239.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40.xml><?xml version="1.0" encoding="utf-8"?>
<p:tagLst xmlns:a="http://schemas.openxmlformats.org/drawingml/2006/main" xmlns:r="http://schemas.openxmlformats.org/officeDocument/2006/relationships" xmlns:p="http://schemas.openxmlformats.org/presentationml/2006/main">
  <p:tag name="NUM" val="2"/>
</p:tagLst>
</file>

<file path=ppt/tags/tag241.xml><?xml version="1.0" encoding="utf-8"?>
<p:tagLst xmlns:a="http://schemas.openxmlformats.org/drawingml/2006/main" xmlns:r="http://schemas.openxmlformats.org/officeDocument/2006/relationships" xmlns:p="http://schemas.openxmlformats.org/presentationml/2006/main">
  <p:tag name="NUM" val="3"/>
</p:tagLst>
</file>

<file path=ppt/tags/tag242.xml><?xml version="1.0" encoding="utf-8"?>
<p:tagLst xmlns:a="http://schemas.openxmlformats.org/drawingml/2006/main" xmlns:r="http://schemas.openxmlformats.org/officeDocument/2006/relationships" xmlns:p="http://schemas.openxmlformats.org/presentationml/2006/main">
  <p:tag name="NUM" val="1"/>
</p:tagLst>
</file>

<file path=ppt/tags/tag243.xml><?xml version="1.0" encoding="utf-8"?>
<p:tagLst xmlns:a="http://schemas.openxmlformats.org/drawingml/2006/main" xmlns:r="http://schemas.openxmlformats.org/officeDocument/2006/relationships" xmlns:p="http://schemas.openxmlformats.org/presentationml/2006/main">
  <p:tag name="NUM" val="2"/>
</p:tagLst>
</file>

<file path=ppt/tags/tag244.xml><?xml version="1.0" encoding="utf-8"?>
<p:tagLst xmlns:a="http://schemas.openxmlformats.org/drawingml/2006/main" xmlns:r="http://schemas.openxmlformats.org/officeDocument/2006/relationships" xmlns:p="http://schemas.openxmlformats.org/presentationml/2006/main">
  <p:tag name="NUM" val="3"/>
</p:tagLst>
</file>

<file path=ppt/tags/tag245.xml><?xml version="1.0" encoding="utf-8"?>
<p:tagLst xmlns:a="http://schemas.openxmlformats.org/drawingml/2006/main" xmlns:r="http://schemas.openxmlformats.org/officeDocument/2006/relationships" xmlns:p="http://schemas.openxmlformats.org/presentationml/2006/main">
  <p:tag name="NUM" val="1"/>
</p:tagLst>
</file>

<file path=ppt/tags/tag246.xml><?xml version="1.0" encoding="utf-8"?>
<p:tagLst xmlns:a="http://schemas.openxmlformats.org/drawingml/2006/main" xmlns:r="http://schemas.openxmlformats.org/officeDocument/2006/relationships" xmlns:p="http://schemas.openxmlformats.org/presentationml/2006/main">
  <p:tag name="NUM" val="2"/>
</p:tagLst>
</file>

<file path=ppt/tags/tag247.xml><?xml version="1.0" encoding="utf-8"?>
<p:tagLst xmlns:a="http://schemas.openxmlformats.org/drawingml/2006/main" xmlns:r="http://schemas.openxmlformats.org/officeDocument/2006/relationships" xmlns:p="http://schemas.openxmlformats.org/presentationml/2006/main">
  <p:tag name="NUM" val="3"/>
</p:tagLst>
</file>

<file path=ppt/tags/tag248.xml><?xml version="1.0" encoding="utf-8"?>
<p:tagLst xmlns:a="http://schemas.openxmlformats.org/drawingml/2006/main" xmlns:r="http://schemas.openxmlformats.org/officeDocument/2006/relationships" xmlns:p="http://schemas.openxmlformats.org/presentationml/2006/main">
  <p:tag name="NUM" val="1"/>
</p:tagLst>
</file>

<file path=ppt/tags/tag249.xml><?xml version="1.0" encoding="utf-8"?>
<p:tagLst xmlns:a="http://schemas.openxmlformats.org/drawingml/2006/main" xmlns:r="http://schemas.openxmlformats.org/officeDocument/2006/relationships" xmlns:p="http://schemas.openxmlformats.org/presentationml/2006/main">
  <p:tag name="NUM" val="2"/>
</p:tagLst>
</file>

<file path=ppt/tags/tag25.xml><?xml version="1.0" encoding="utf-8"?>
<p:tagLst xmlns:a="http://schemas.openxmlformats.org/drawingml/2006/main" xmlns:r="http://schemas.openxmlformats.org/officeDocument/2006/relationships" xmlns:p="http://schemas.openxmlformats.org/presentationml/2006/main">
  <p:tag name="NUM" val="2"/>
</p:tagLst>
</file>

<file path=ppt/tags/tag250.xml><?xml version="1.0" encoding="utf-8"?>
<p:tagLst xmlns:a="http://schemas.openxmlformats.org/drawingml/2006/main" xmlns:r="http://schemas.openxmlformats.org/officeDocument/2006/relationships" xmlns:p="http://schemas.openxmlformats.org/presentationml/2006/main">
  <p:tag name="NUM" val="3"/>
</p:tagLst>
</file>

<file path=ppt/tags/tag251.xml><?xml version="1.0" encoding="utf-8"?>
<p:tagLst xmlns:a="http://schemas.openxmlformats.org/drawingml/2006/main" xmlns:r="http://schemas.openxmlformats.org/officeDocument/2006/relationships" xmlns:p="http://schemas.openxmlformats.org/presentationml/2006/main">
  <p:tag name="NUM" val="1"/>
</p:tagLst>
</file>

<file path=ppt/tags/tag252.xml><?xml version="1.0" encoding="utf-8"?>
<p:tagLst xmlns:a="http://schemas.openxmlformats.org/drawingml/2006/main" xmlns:r="http://schemas.openxmlformats.org/officeDocument/2006/relationships" xmlns:p="http://schemas.openxmlformats.org/presentationml/2006/main">
  <p:tag name="NUM" val="2"/>
</p:tagLst>
</file>

<file path=ppt/tags/tag253.xml><?xml version="1.0" encoding="utf-8"?>
<p:tagLst xmlns:a="http://schemas.openxmlformats.org/drawingml/2006/main" xmlns:r="http://schemas.openxmlformats.org/officeDocument/2006/relationships" xmlns:p="http://schemas.openxmlformats.org/presentationml/2006/main">
  <p:tag name="NUM" val="3"/>
</p:tagLst>
</file>

<file path=ppt/tags/tag254.xml><?xml version="1.0" encoding="utf-8"?>
<p:tagLst xmlns:a="http://schemas.openxmlformats.org/drawingml/2006/main" xmlns:r="http://schemas.openxmlformats.org/officeDocument/2006/relationships" xmlns:p="http://schemas.openxmlformats.org/presentationml/2006/main">
  <p:tag name="NUM" val="1"/>
</p:tagLst>
</file>

<file path=ppt/tags/tag255.xml><?xml version="1.0" encoding="utf-8"?>
<p:tagLst xmlns:a="http://schemas.openxmlformats.org/drawingml/2006/main" xmlns:r="http://schemas.openxmlformats.org/officeDocument/2006/relationships" xmlns:p="http://schemas.openxmlformats.org/presentationml/2006/main">
  <p:tag name="NUM" val="2"/>
</p:tagLst>
</file>

<file path=ppt/tags/tag256.xml><?xml version="1.0" encoding="utf-8"?>
<p:tagLst xmlns:a="http://schemas.openxmlformats.org/drawingml/2006/main" xmlns:r="http://schemas.openxmlformats.org/officeDocument/2006/relationships" xmlns:p="http://schemas.openxmlformats.org/presentationml/2006/main">
  <p:tag name="NUM" val="3"/>
</p:tagLst>
</file>

<file path=ppt/tags/tag257.xml><?xml version="1.0" encoding="utf-8"?>
<p:tagLst xmlns:a="http://schemas.openxmlformats.org/drawingml/2006/main" xmlns:r="http://schemas.openxmlformats.org/officeDocument/2006/relationships" xmlns:p="http://schemas.openxmlformats.org/presentationml/2006/main">
  <p:tag name="NUM" val="4"/>
</p:tagLst>
</file>

<file path=ppt/tags/tag258.xml><?xml version="1.0" encoding="utf-8"?>
<p:tagLst xmlns:a="http://schemas.openxmlformats.org/drawingml/2006/main" xmlns:r="http://schemas.openxmlformats.org/officeDocument/2006/relationships" xmlns:p="http://schemas.openxmlformats.org/presentationml/2006/main">
  <p:tag name="NUM" val="5"/>
</p:tagLst>
</file>

<file path=ppt/tags/tag259.xml><?xml version="1.0" encoding="utf-8"?>
<p:tagLst xmlns:a="http://schemas.openxmlformats.org/drawingml/2006/main" xmlns:r="http://schemas.openxmlformats.org/officeDocument/2006/relationships" xmlns:p="http://schemas.openxmlformats.org/presentationml/2006/main">
  <p:tag name="NUM" val="3"/>
</p:tagLst>
</file>

<file path=ppt/tags/tag26.xml><?xml version="1.0" encoding="utf-8"?>
<p:tagLst xmlns:a="http://schemas.openxmlformats.org/drawingml/2006/main" xmlns:r="http://schemas.openxmlformats.org/officeDocument/2006/relationships" xmlns:p="http://schemas.openxmlformats.org/presentationml/2006/main">
  <p:tag name="NUM" val="3"/>
</p:tagLst>
</file>

<file path=ppt/tags/tag260.xml><?xml version="1.0" encoding="utf-8"?>
<p:tagLst xmlns:a="http://schemas.openxmlformats.org/drawingml/2006/main" xmlns:r="http://schemas.openxmlformats.org/officeDocument/2006/relationships" xmlns:p="http://schemas.openxmlformats.org/presentationml/2006/main">
  <p:tag name="NUM" val="1"/>
</p:tagLst>
</file>

<file path=ppt/tags/tag261.xml><?xml version="1.0" encoding="utf-8"?>
<p:tagLst xmlns:a="http://schemas.openxmlformats.org/drawingml/2006/main" xmlns:r="http://schemas.openxmlformats.org/officeDocument/2006/relationships" xmlns:p="http://schemas.openxmlformats.org/presentationml/2006/main">
  <p:tag name="NUM" val="2"/>
</p:tagLst>
</file>

<file path=ppt/tags/tag262.xml><?xml version="1.0" encoding="utf-8"?>
<p:tagLst xmlns:a="http://schemas.openxmlformats.org/drawingml/2006/main" xmlns:r="http://schemas.openxmlformats.org/officeDocument/2006/relationships" xmlns:p="http://schemas.openxmlformats.org/presentationml/2006/main">
  <p:tag name="NUM" val="3"/>
</p:tagLst>
</file>

<file path=ppt/tags/tag263.xml><?xml version="1.0" encoding="utf-8"?>
<p:tagLst xmlns:a="http://schemas.openxmlformats.org/drawingml/2006/main" xmlns:r="http://schemas.openxmlformats.org/officeDocument/2006/relationships" xmlns:p="http://schemas.openxmlformats.org/presentationml/2006/main">
  <p:tag name="NUM" val="3"/>
</p:tagLst>
</file>

<file path=ppt/tags/tag264.xml><?xml version="1.0" encoding="utf-8"?>
<p:tagLst xmlns:a="http://schemas.openxmlformats.org/drawingml/2006/main" xmlns:r="http://schemas.openxmlformats.org/officeDocument/2006/relationships" xmlns:p="http://schemas.openxmlformats.org/presentationml/2006/main">
  <p:tag name="NUM" val="1"/>
</p:tagLst>
</file>

<file path=ppt/tags/tag265.xml><?xml version="1.0" encoding="utf-8"?>
<p:tagLst xmlns:a="http://schemas.openxmlformats.org/drawingml/2006/main" xmlns:r="http://schemas.openxmlformats.org/officeDocument/2006/relationships" xmlns:p="http://schemas.openxmlformats.org/presentationml/2006/main">
  <p:tag name="NUM" val="2"/>
</p:tagLst>
</file>

<file path=ppt/tags/tag266.xml><?xml version="1.0" encoding="utf-8"?>
<p:tagLst xmlns:a="http://schemas.openxmlformats.org/drawingml/2006/main" xmlns:r="http://schemas.openxmlformats.org/officeDocument/2006/relationships" xmlns:p="http://schemas.openxmlformats.org/presentationml/2006/main">
  <p:tag name="NUM" val="3"/>
</p:tagLst>
</file>

<file path=ppt/tags/tag267.xml><?xml version="1.0" encoding="utf-8"?>
<p:tagLst xmlns:a="http://schemas.openxmlformats.org/drawingml/2006/main" xmlns:r="http://schemas.openxmlformats.org/officeDocument/2006/relationships" xmlns:p="http://schemas.openxmlformats.org/presentationml/2006/main">
  <p:tag name="NUM" val="3"/>
</p:tagLst>
</file>

<file path=ppt/tags/tag268.xml><?xml version="1.0" encoding="utf-8"?>
<p:tagLst xmlns:a="http://schemas.openxmlformats.org/drawingml/2006/main" xmlns:r="http://schemas.openxmlformats.org/officeDocument/2006/relationships" xmlns:p="http://schemas.openxmlformats.org/presentationml/2006/main">
  <p:tag name="NUM" val="1"/>
</p:tagLst>
</file>

<file path=ppt/tags/tag269.xml><?xml version="1.0" encoding="utf-8"?>
<p:tagLst xmlns:a="http://schemas.openxmlformats.org/drawingml/2006/main" xmlns:r="http://schemas.openxmlformats.org/officeDocument/2006/relationships" xmlns:p="http://schemas.openxmlformats.org/presentationml/2006/main">
  <p:tag name="NUM" val="2"/>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70.xml><?xml version="1.0" encoding="utf-8"?>
<p:tagLst xmlns:a="http://schemas.openxmlformats.org/drawingml/2006/main" xmlns:r="http://schemas.openxmlformats.org/officeDocument/2006/relationships" xmlns:p="http://schemas.openxmlformats.org/presentationml/2006/main">
  <p:tag name="NUM" val="3"/>
</p:tagLst>
</file>

<file path=ppt/tags/tag271.xml><?xml version="1.0" encoding="utf-8"?>
<p:tagLst xmlns:a="http://schemas.openxmlformats.org/drawingml/2006/main" xmlns:r="http://schemas.openxmlformats.org/officeDocument/2006/relationships" xmlns:p="http://schemas.openxmlformats.org/presentationml/2006/main">
  <p:tag name="NUM" val="4"/>
</p:tagLst>
</file>

<file path=ppt/tags/tag272.xml><?xml version="1.0" encoding="utf-8"?>
<p:tagLst xmlns:a="http://schemas.openxmlformats.org/drawingml/2006/main" xmlns:r="http://schemas.openxmlformats.org/officeDocument/2006/relationships" xmlns:p="http://schemas.openxmlformats.org/presentationml/2006/main">
  <p:tag name="NUM" val="5"/>
</p:tagLst>
</file>

<file path=ppt/tags/tag273.xml><?xml version="1.0" encoding="utf-8"?>
<p:tagLst xmlns:a="http://schemas.openxmlformats.org/drawingml/2006/main" xmlns:r="http://schemas.openxmlformats.org/officeDocument/2006/relationships" xmlns:p="http://schemas.openxmlformats.org/presentationml/2006/main">
  <p:tag name="NUM" val="3"/>
</p:tagLst>
</file>

<file path=ppt/tags/tag274.xml><?xml version="1.0" encoding="utf-8"?>
<p:tagLst xmlns:a="http://schemas.openxmlformats.org/drawingml/2006/main" xmlns:r="http://schemas.openxmlformats.org/officeDocument/2006/relationships" xmlns:p="http://schemas.openxmlformats.org/presentationml/2006/main">
  <p:tag name="NUM" val="1"/>
</p:tagLst>
</file>

<file path=ppt/tags/tag275.xml><?xml version="1.0" encoding="utf-8"?>
<p:tagLst xmlns:a="http://schemas.openxmlformats.org/drawingml/2006/main" xmlns:r="http://schemas.openxmlformats.org/officeDocument/2006/relationships" xmlns:p="http://schemas.openxmlformats.org/presentationml/2006/main">
  <p:tag name="NUM" val="2"/>
</p:tagLst>
</file>

<file path=ppt/tags/tag276.xml><?xml version="1.0" encoding="utf-8"?>
<p:tagLst xmlns:a="http://schemas.openxmlformats.org/drawingml/2006/main" xmlns:r="http://schemas.openxmlformats.org/officeDocument/2006/relationships" xmlns:p="http://schemas.openxmlformats.org/presentationml/2006/main">
  <p:tag name="NUM" val="3"/>
</p:tagLst>
</file>

<file path=ppt/tags/tag277.xml><?xml version="1.0" encoding="utf-8"?>
<p:tagLst xmlns:a="http://schemas.openxmlformats.org/drawingml/2006/main" xmlns:r="http://schemas.openxmlformats.org/officeDocument/2006/relationships" xmlns:p="http://schemas.openxmlformats.org/presentationml/2006/main">
  <p:tag name="NUM" val="3"/>
</p:tagLst>
</file>

<file path=ppt/tags/tag278.xml><?xml version="1.0" encoding="utf-8"?>
<p:tagLst xmlns:a="http://schemas.openxmlformats.org/drawingml/2006/main" xmlns:r="http://schemas.openxmlformats.org/officeDocument/2006/relationships" xmlns:p="http://schemas.openxmlformats.org/presentationml/2006/main">
  <p:tag name="NUM" val="1"/>
</p:tagLst>
</file>

<file path=ppt/tags/tag279.xml><?xml version="1.0" encoding="utf-8"?>
<p:tagLst xmlns:a="http://schemas.openxmlformats.org/drawingml/2006/main" xmlns:r="http://schemas.openxmlformats.org/officeDocument/2006/relationships" xmlns:p="http://schemas.openxmlformats.org/presentationml/2006/main">
  <p:tag name="NUM" val="2"/>
</p:tagLst>
</file>

<file path=ppt/tags/tag28.xml><?xml version="1.0" encoding="utf-8"?>
<p:tagLst xmlns:a="http://schemas.openxmlformats.org/drawingml/2006/main" xmlns:r="http://schemas.openxmlformats.org/officeDocument/2006/relationships" xmlns:p="http://schemas.openxmlformats.org/presentationml/2006/main">
  <p:tag name="NUM" val="2"/>
</p:tagLst>
</file>

<file path=ppt/tags/tag280.xml><?xml version="1.0" encoding="utf-8"?>
<p:tagLst xmlns:a="http://schemas.openxmlformats.org/drawingml/2006/main" xmlns:r="http://schemas.openxmlformats.org/officeDocument/2006/relationships" xmlns:p="http://schemas.openxmlformats.org/presentationml/2006/main">
  <p:tag name="NUM" val="3"/>
</p:tagLst>
</file>

<file path=ppt/tags/tag281.xml><?xml version="1.0" encoding="utf-8"?>
<p:tagLst xmlns:a="http://schemas.openxmlformats.org/drawingml/2006/main" xmlns:r="http://schemas.openxmlformats.org/officeDocument/2006/relationships" xmlns:p="http://schemas.openxmlformats.org/presentationml/2006/main">
  <p:tag name="NUM" val="3"/>
</p:tagLst>
</file>

<file path=ppt/tags/tag282.xml><?xml version="1.0" encoding="utf-8"?>
<p:tagLst xmlns:a="http://schemas.openxmlformats.org/drawingml/2006/main" xmlns:r="http://schemas.openxmlformats.org/officeDocument/2006/relationships" xmlns:p="http://schemas.openxmlformats.org/presentationml/2006/main">
  <p:tag name="NUM" val="1"/>
</p:tagLst>
</file>

<file path=ppt/tags/tag283.xml><?xml version="1.0" encoding="utf-8"?>
<p:tagLst xmlns:a="http://schemas.openxmlformats.org/drawingml/2006/main" xmlns:r="http://schemas.openxmlformats.org/officeDocument/2006/relationships" xmlns:p="http://schemas.openxmlformats.org/presentationml/2006/main">
  <p:tag name="NUM" val="2"/>
</p:tagLst>
</file>

<file path=ppt/tags/tag284.xml><?xml version="1.0" encoding="utf-8"?>
<p:tagLst xmlns:a="http://schemas.openxmlformats.org/drawingml/2006/main" xmlns:r="http://schemas.openxmlformats.org/officeDocument/2006/relationships" xmlns:p="http://schemas.openxmlformats.org/presentationml/2006/main">
  <p:tag name="NUM" val="3"/>
</p:tagLst>
</file>

<file path=ppt/tags/tag285.xml><?xml version="1.0" encoding="utf-8"?>
<p:tagLst xmlns:a="http://schemas.openxmlformats.org/drawingml/2006/main" xmlns:r="http://schemas.openxmlformats.org/officeDocument/2006/relationships" xmlns:p="http://schemas.openxmlformats.org/presentationml/2006/main">
  <p:tag name="NUM" val="3"/>
</p:tagLst>
</file>

<file path=ppt/tags/tag286.xml><?xml version="1.0" encoding="utf-8"?>
<p:tagLst xmlns:a="http://schemas.openxmlformats.org/drawingml/2006/main" xmlns:r="http://schemas.openxmlformats.org/officeDocument/2006/relationships" xmlns:p="http://schemas.openxmlformats.org/presentationml/2006/main">
  <p:tag name="NUM" val="1"/>
</p:tagLst>
</file>

<file path=ppt/tags/tag287.xml><?xml version="1.0" encoding="utf-8"?>
<p:tagLst xmlns:a="http://schemas.openxmlformats.org/drawingml/2006/main" xmlns:r="http://schemas.openxmlformats.org/officeDocument/2006/relationships" xmlns:p="http://schemas.openxmlformats.org/presentationml/2006/main">
  <p:tag name="NUM" val="2"/>
</p:tagLst>
</file>

<file path=ppt/tags/tag288.xml><?xml version="1.0" encoding="utf-8"?>
<p:tagLst xmlns:a="http://schemas.openxmlformats.org/drawingml/2006/main" xmlns:r="http://schemas.openxmlformats.org/officeDocument/2006/relationships" xmlns:p="http://schemas.openxmlformats.org/presentationml/2006/main">
  <p:tag name="NUM" val="3"/>
</p:tagLst>
</file>

<file path=ppt/tags/tag289.xml><?xml version="1.0" encoding="utf-8"?>
<p:tagLst xmlns:a="http://schemas.openxmlformats.org/drawingml/2006/main" xmlns:r="http://schemas.openxmlformats.org/officeDocument/2006/relationships" xmlns:p="http://schemas.openxmlformats.org/presentationml/2006/main">
  <p:tag name="NUM" val="4"/>
</p:tagLst>
</file>

<file path=ppt/tags/tag29.xml><?xml version="1.0" encoding="utf-8"?>
<p:tagLst xmlns:a="http://schemas.openxmlformats.org/drawingml/2006/main" xmlns:r="http://schemas.openxmlformats.org/officeDocument/2006/relationships" xmlns:p="http://schemas.openxmlformats.org/presentationml/2006/main">
  <p:tag name="NUM" val="3"/>
</p:tagLst>
</file>

<file path=ppt/tags/tag290.xml><?xml version="1.0" encoding="utf-8"?>
<p:tagLst xmlns:a="http://schemas.openxmlformats.org/drawingml/2006/main" xmlns:r="http://schemas.openxmlformats.org/officeDocument/2006/relationships" xmlns:p="http://schemas.openxmlformats.org/presentationml/2006/main">
  <p:tag name="NUM" val="5"/>
</p:tagLst>
</file>

<file path=ppt/tags/tag291.xml><?xml version="1.0" encoding="utf-8"?>
<p:tagLst xmlns:a="http://schemas.openxmlformats.org/drawingml/2006/main" xmlns:r="http://schemas.openxmlformats.org/officeDocument/2006/relationships" xmlns:p="http://schemas.openxmlformats.org/presentationml/2006/main">
  <p:tag name="NUM" val="3"/>
</p:tagLst>
</file>

<file path=ppt/tags/tag292.xml><?xml version="1.0" encoding="utf-8"?>
<p:tagLst xmlns:a="http://schemas.openxmlformats.org/drawingml/2006/main" xmlns:r="http://schemas.openxmlformats.org/officeDocument/2006/relationships" xmlns:p="http://schemas.openxmlformats.org/presentationml/2006/main">
  <p:tag name="NUM" val="1"/>
</p:tagLst>
</file>

<file path=ppt/tags/tag293.xml><?xml version="1.0" encoding="utf-8"?>
<p:tagLst xmlns:a="http://schemas.openxmlformats.org/drawingml/2006/main" xmlns:r="http://schemas.openxmlformats.org/officeDocument/2006/relationships" xmlns:p="http://schemas.openxmlformats.org/presentationml/2006/main">
  <p:tag name="NUM" val="2"/>
</p:tagLst>
</file>

<file path=ppt/tags/tag294.xml><?xml version="1.0" encoding="utf-8"?>
<p:tagLst xmlns:a="http://schemas.openxmlformats.org/drawingml/2006/main" xmlns:r="http://schemas.openxmlformats.org/officeDocument/2006/relationships" xmlns:p="http://schemas.openxmlformats.org/presentationml/2006/main">
  <p:tag name="NUM" val="3"/>
</p:tagLst>
</file>

<file path=ppt/tags/tag295.xml><?xml version="1.0" encoding="utf-8"?>
<p:tagLst xmlns:a="http://schemas.openxmlformats.org/drawingml/2006/main" xmlns:r="http://schemas.openxmlformats.org/officeDocument/2006/relationships" xmlns:p="http://schemas.openxmlformats.org/presentationml/2006/main">
  <p:tag name="NUM" val="3"/>
</p:tagLst>
</file>

<file path=ppt/tags/tag296.xml><?xml version="1.0" encoding="utf-8"?>
<p:tagLst xmlns:a="http://schemas.openxmlformats.org/drawingml/2006/main" xmlns:r="http://schemas.openxmlformats.org/officeDocument/2006/relationships" xmlns:p="http://schemas.openxmlformats.org/presentationml/2006/main">
  <p:tag name="NUM" val="1"/>
</p:tagLst>
</file>

<file path=ppt/tags/tag297.xml><?xml version="1.0" encoding="utf-8"?>
<p:tagLst xmlns:a="http://schemas.openxmlformats.org/drawingml/2006/main" xmlns:r="http://schemas.openxmlformats.org/officeDocument/2006/relationships" xmlns:p="http://schemas.openxmlformats.org/presentationml/2006/main">
  <p:tag name="NUM" val="2"/>
</p:tagLst>
</file>

<file path=ppt/tags/tag298.xml><?xml version="1.0" encoding="utf-8"?>
<p:tagLst xmlns:a="http://schemas.openxmlformats.org/drawingml/2006/main" xmlns:r="http://schemas.openxmlformats.org/officeDocument/2006/relationships" xmlns:p="http://schemas.openxmlformats.org/presentationml/2006/main">
  <p:tag name="NUM" val="3"/>
</p:tagLst>
</file>

<file path=ppt/tags/tag299.xml><?xml version="1.0" encoding="utf-8"?>
<p:tagLst xmlns:a="http://schemas.openxmlformats.org/drawingml/2006/main" xmlns:r="http://schemas.openxmlformats.org/officeDocument/2006/relationships" xmlns:p="http://schemas.openxmlformats.org/presentationml/2006/main">
  <p:tag name="NUM" val="3"/>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1"/>
</p:tagLst>
</file>

<file path=ppt/tags/tag300.xml><?xml version="1.0" encoding="utf-8"?>
<p:tagLst xmlns:a="http://schemas.openxmlformats.org/drawingml/2006/main" xmlns:r="http://schemas.openxmlformats.org/officeDocument/2006/relationships" xmlns:p="http://schemas.openxmlformats.org/presentationml/2006/main">
  <p:tag name="NUM" val="1"/>
</p:tagLst>
</file>

<file path=ppt/tags/tag301.xml><?xml version="1.0" encoding="utf-8"?>
<p:tagLst xmlns:a="http://schemas.openxmlformats.org/drawingml/2006/main" xmlns:r="http://schemas.openxmlformats.org/officeDocument/2006/relationships" xmlns:p="http://schemas.openxmlformats.org/presentationml/2006/main">
  <p:tag name="NUM" val="2"/>
</p:tagLst>
</file>

<file path=ppt/tags/tag302.xml><?xml version="1.0" encoding="utf-8"?>
<p:tagLst xmlns:a="http://schemas.openxmlformats.org/drawingml/2006/main" xmlns:r="http://schemas.openxmlformats.org/officeDocument/2006/relationships" xmlns:p="http://schemas.openxmlformats.org/presentationml/2006/main">
  <p:tag name="NUM" val="3"/>
</p:tagLst>
</file>

<file path=ppt/tags/tag303.xml><?xml version="1.0" encoding="utf-8"?>
<p:tagLst xmlns:a="http://schemas.openxmlformats.org/drawingml/2006/main" xmlns:r="http://schemas.openxmlformats.org/officeDocument/2006/relationships" xmlns:p="http://schemas.openxmlformats.org/presentationml/2006/main">
  <p:tag name="NUM" val="3"/>
</p:tagLst>
</file>

<file path=ppt/tags/tag304.xml><?xml version="1.0" encoding="utf-8"?>
<p:tagLst xmlns:a="http://schemas.openxmlformats.org/drawingml/2006/main" xmlns:r="http://schemas.openxmlformats.org/officeDocument/2006/relationships" xmlns:p="http://schemas.openxmlformats.org/presentationml/2006/main">
  <p:tag name="NUM" val="1"/>
</p:tagLst>
</file>

<file path=ppt/tags/tag305.xml><?xml version="1.0" encoding="utf-8"?>
<p:tagLst xmlns:a="http://schemas.openxmlformats.org/drawingml/2006/main" xmlns:r="http://schemas.openxmlformats.org/officeDocument/2006/relationships" xmlns:p="http://schemas.openxmlformats.org/presentationml/2006/main">
  <p:tag name="NUM" val="2"/>
</p:tagLst>
</file>

<file path=ppt/tags/tag306.xml><?xml version="1.0" encoding="utf-8"?>
<p:tagLst xmlns:a="http://schemas.openxmlformats.org/drawingml/2006/main" xmlns:r="http://schemas.openxmlformats.org/officeDocument/2006/relationships" xmlns:p="http://schemas.openxmlformats.org/presentationml/2006/main">
  <p:tag name="NUM" val="3"/>
</p:tagLst>
</file>

<file path=ppt/tags/tag307.xml><?xml version="1.0" encoding="utf-8"?>
<p:tagLst xmlns:a="http://schemas.openxmlformats.org/drawingml/2006/main" xmlns:r="http://schemas.openxmlformats.org/officeDocument/2006/relationships" xmlns:p="http://schemas.openxmlformats.org/presentationml/2006/main">
  <p:tag name="NUM" val="3"/>
</p:tagLst>
</file>

<file path=ppt/tags/tag308.xml><?xml version="1.0" encoding="utf-8"?>
<p:tagLst xmlns:a="http://schemas.openxmlformats.org/drawingml/2006/main" xmlns:r="http://schemas.openxmlformats.org/officeDocument/2006/relationships" xmlns:p="http://schemas.openxmlformats.org/presentationml/2006/main">
  <p:tag name="NUM" val="1"/>
</p:tagLst>
</file>

<file path=ppt/tags/tag309.xml><?xml version="1.0" encoding="utf-8"?>
<p:tagLst xmlns:a="http://schemas.openxmlformats.org/drawingml/2006/main" xmlns:r="http://schemas.openxmlformats.org/officeDocument/2006/relationships" xmlns:p="http://schemas.openxmlformats.org/presentationml/2006/main">
  <p:tag name="NUM" val="2"/>
</p:tagLst>
</file>

<file path=ppt/tags/tag31.xml><?xml version="1.0" encoding="utf-8"?>
<p:tagLst xmlns:a="http://schemas.openxmlformats.org/drawingml/2006/main" xmlns:r="http://schemas.openxmlformats.org/officeDocument/2006/relationships" xmlns:p="http://schemas.openxmlformats.org/presentationml/2006/main">
  <p:tag name="NUM" val="2"/>
</p:tagLst>
</file>

<file path=ppt/tags/tag310.xml><?xml version="1.0" encoding="utf-8"?>
<p:tagLst xmlns:a="http://schemas.openxmlformats.org/drawingml/2006/main" xmlns:r="http://schemas.openxmlformats.org/officeDocument/2006/relationships" xmlns:p="http://schemas.openxmlformats.org/presentationml/2006/main">
  <p:tag name="NUM" val="3"/>
</p:tagLst>
</file>

<file path=ppt/tags/tag311.xml><?xml version="1.0" encoding="utf-8"?>
<p:tagLst xmlns:a="http://schemas.openxmlformats.org/drawingml/2006/main" xmlns:r="http://schemas.openxmlformats.org/officeDocument/2006/relationships" xmlns:p="http://schemas.openxmlformats.org/presentationml/2006/main">
  <p:tag name="NUM" val="3"/>
</p:tagLst>
</file>

<file path=ppt/tags/tag312.xml><?xml version="1.0" encoding="utf-8"?>
<p:tagLst xmlns:a="http://schemas.openxmlformats.org/drawingml/2006/main" xmlns:r="http://schemas.openxmlformats.org/officeDocument/2006/relationships" xmlns:p="http://schemas.openxmlformats.org/presentationml/2006/main">
  <p:tag name="NUM" val="1"/>
</p:tagLst>
</file>

<file path=ppt/tags/tag313.xml><?xml version="1.0" encoding="utf-8"?>
<p:tagLst xmlns:a="http://schemas.openxmlformats.org/drawingml/2006/main" xmlns:r="http://schemas.openxmlformats.org/officeDocument/2006/relationships" xmlns:p="http://schemas.openxmlformats.org/presentationml/2006/main">
  <p:tag name="NUM" val="2"/>
</p:tagLst>
</file>

<file path=ppt/tags/tag314.xml><?xml version="1.0" encoding="utf-8"?>
<p:tagLst xmlns:a="http://schemas.openxmlformats.org/drawingml/2006/main" xmlns:r="http://schemas.openxmlformats.org/officeDocument/2006/relationships" xmlns:p="http://schemas.openxmlformats.org/presentationml/2006/main">
  <p:tag name="NUM" val="3"/>
</p:tagLst>
</file>

<file path=ppt/tags/tag315.xml><?xml version="1.0" encoding="utf-8"?>
<p:tagLst xmlns:a="http://schemas.openxmlformats.org/drawingml/2006/main" xmlns:r="http://schemas.openxmlformats.org/officeDocument/2006/relationships" xmlns:p="http://schemas.openxmlformats.org/presentationml/2006/main">
  <p:tag name="NUM" val="3"/>
</p:tagLst>
</file>

<file path=ppt/tags/tag316.xml><?xml version="1.0" encoding="utf-8"?>
<p:tagLst xmlns:a="http://schemas.openxmlformats.org/drawingml/2006/main" xmlns:r="http://schemas.openxmlformats.org/officeDocument/2006/relationships" xmlns:p="http://schemas.openxmlformats.org/presentationml/2006/main">
  <p:tag name="NUM" val="1"/>
</p:tagLst>
</file>

<file path=ppt/tags/tag317.xml><?xml version="1.0" encoding="utf-8"?>
<p:tagLst xmlns:a="http://schemas.openxmlformats.org/drawingml/2006/main" xmlns:r="http://schemas.openxmlformats.org/officeDocument/2006/relationships" xmlns:p="http://schemas.openxmlformats.org/presentationml/2006/main">
  <p:tag name="NUM" val="2"/>
</p:tagLst>
</file>

<file path=ppt/tags/tag318.xml><?xml version="1.0" encoding="utf-8"?>
<p:tagLst xmlns:a="http://schemas.openxmlformats.org/drawingml/2006/main" xmlns:r="http://schemas.openxmlformats.org/officeDocument/2006/relationships" xmlns:p="http://schemas.openxmlformats.org/presentationml/2006/main">
  <p:tag name="NUM" val="3"/>
</p:tagLst>
</file>

<file path=ppt/tags/tag319.xml><?xml version="1.0" encoding="utf-8"?>
<p:tagLst xmlns:a="http://schemas.openxmlformats.org/drawingml/2006/main" xmlns:r="http://schemas.openxmlformats.org/officeDocument/2006/relationships" xmlns:p="http://schemas.openxmlformats.org/presentationml/2006/main">
  <p:tag name="NUM" val="3"/>
</p:tagLst>
</file>

<file path=ppt/tags/tag32.xml><?xml version="1.0" encoding="utf-8"?>
<p:tagLst xmlns:a="http://schemas.openxmlformats.org/drawingml/2006/main" xmlns:r="http://schemas.openxmlformats.org/officeDocument/2006/relationships" xmlns:p="http://schemas.openxmlformats.org/presentationml/2006/main">
  <p:tag name="NUM" val="3"/>
</p:tagLst>
</file>

<file path=ppt/tags/tag320.xml><?xml version="1.0" encoding="utf-8"?>
<p:tagLst xmlns:a="http://schemas.openxmlformats.org/drawingml/2006/main" xmlns:r="http://schemas.openxmlformats.org/officeDocument/2006/relationships" xmlns:p="http://schemas.openxmlformats.org/presentationml/2006/main">
  <p:tag name="NUM" val="1"/>
</p:tagLst>
</file>

<file path=ppt/tags/tag321.xml><?xml version="1.0" encoding="utf-8"?>
<p:tagLst xmlns:a="http://schemas.openxmlformats.org/drawingml/2006/main" xmlns:r="http://schemas.openxmlformats.org/officeDocument/2006/relationships" xmlns:p="http://schemas.openxmlformats.org/presentationml/2006/main">
  <p:tag name="NUM" val="2"/>
</p:tagLst>
</file>

<file path=ppt/tags/tag322.xml><?xml version="1.0" encoding="utf-8"?>
<p:tagLst xmlns:a="http://schemas.openxmlformats.org/drawingml/2006/main" xmlns:r="http://schemas.openxmlformats.org/officeDocument/2006/relationships" xmlns:p="http://schemas.openxmlformats.org/presentationml/2006/main">
  <p:tag name="NUM" val="3"/>
</p:tagLst>
</file>

<file path=ppt/tags/tag323.xml><?xml version="1.0" encoding="utf-8"?>
<p:tagLst xmlns:a="http://schemas.openxmlformats.org/drawingml/2006/main" xmlns:r="http://schemas.openxmlformats.org/officeDocument/2006/relationships" xmlns:p="http://schemas.openxmlformats.org/presentationml/2006/main">
  <p:tag name="NUM" val="4"/>
</p:tagLst>
</file>

<file path=ppt/tags/tag324.xml><?xml version="1.0" encoding="utf-8"?>
<p:tagLst xmlns:a="http://schemas.openxmlformats.org/drawingml/2006/main" xmlns:r="http://schemas.openxmlformats.org/officeDocument/2006/relationships" xmlns:p="http://schemas.openxmlformats.org/presentationml/2006/main">
  <p:tag name="NUM" val="5"/>
</p:tagLst>
</file>

<file path=ppt/tags/tag325.xml><?xml version="1.0" encoding="utf-8"?>
<p:tagLst xmlns:a="http://schemas.openxmlformats.org/drawingml/2006/main" xmlns:r="http://schemas.openxmlformats.org/officeDocument/2006/relationships" xmlns:p="http://schemas.openxmlformats.org/presentationml/2006/main">
  <p:tag name="NUM" val="3"/>
</p:tagLst>
</file>

<file path=ppt/tags/tag326.xml><?xml version="1.0" encoding="utf-8"?>
<p:tagLst xmlns:a="http://schemas.openxmlformats.org/drawingml/2006/main" xmlns:r="http://schemas.openxmlformats.org/officeDocument/2006/relationships" xmlns:p="http://schemas.openxmlformats.org/presentationml/2006/main">
  <p:tag name="NUM" val="1"/>
</p:tagLst>
</file>

<file path=ppt/tags/tag327.xml><?xml version="1.0" encoding="utf-8"?>
<p:tagLst xmlns:a="http://schemas.openxmlformats.org/drawingml/2006/main" xmlns:r="http://schemas.openxmlformats.org/officeDocument/2006/relationships" xmlns:p="http://schemas.openxmlformats.org/presentationml/2006/main">
  <p:tag name="NUM" val="2"/>
</p:tagLst>
</file>

<file path=ppt/tags/tag328.xml><?xml version="1.0" encoding="utf-8"?>
<p:tagLst xmlns:a="http://schemas.openxmlformats.org/drawingml/2006/main" xmlns:r="http://schemas.openxmlformats.org/officeDocument/2006/relationships" xmlns:p="http://schemas.openxmlformats.org/presentationml/2006/main">
  <p:tag name="NUM" val="3"/>
</p:tagLst>
</file>

<file path=ppt/tags/tag329.xml><?xml version="1.0" encoding="utf-8"?>
<p:tagLst xmlns:a="http://schemas.openxmlformats.org/drawingml/2006/main" xmlns:r="http://schemas.openxmlformats.org/officeDocument/2006/relationships" xmlns:p="http://schemas.openxmlformats.org/presentationml/2006/main">
  <p:tag name="NUM" val="3"/>
</p:tagLst>
</file>

<file path=ppt/tags/tag33.xml><?xml version="1.0" encoding="utf-8"?>
<p:tagLst xmlns:a="http://schemas.openxmlformats.org/drawingml/2006/main" xmlns:r="http://schemas.openxmlformats.org/officeDocument/2006/relationships" xmlns:p="http://schemas.openxmlformats.org/presentationml/2006/main">
  <p:tag name="NUM" val="1"/>
</p:tagLst>
</file>

<file path=ppt/tags/tag330.xml><?xml version="1.0" encoding="utf-8"?>
<p:tagLst xmlns:a="http://schemas.openxmlformats.org/drawingml/2006/main" xmlns:r="http://schemas.openxmlformats.org/officeDocument/2006/relationships" xmlns:p="http://schemas.openxmlformats.org/presentationml/2006/main">
  <p:tag name="NUM" val="1"/>
</p:tagLst>
</file>

<file path=ppt/tags/tag331.xml><?xml version="1.0" encoding="utf-8"?>
<p:tagLst xmlns:a="http://schemas.openxmlformats.org/drawingml/2006/main" xmlns:r="http://schemas.openxmlformats.org/officeDocument/2006/relationships" xmlns:p="http://schemas.openxmlformats.org/presentationml/2006/main">
  <p:tag name="NUM" val="2"/>
</p:tagLst>
</file>

<file path=ppt/tags/tag332.xml><?xml version="1.0" encoding="utf-8"?>
<p:tagLst xmlns:a="http://schemas.openxmlformats.org/drawingml/2006/main" xmlns:r="http://schemas.openxmlformats.org/officeDocument/2006/relationships" xmlns:p="http://schemas.openxmlformats.org/presentationml/2006/main">
  <p:tag name="NUM" val="3"/>
</p:tagLst>
</file>

<file path=ppt/tags/tag333.xml><?xml version="1.0" encoding="utf-8"?>
<p:tagLst xmlns:a="http://schemas.openxmlformats.org/drawingml/2006/main" xmlns:r="http://schemas.openxmlformats.org/officeDocument/2006/relationships" xmlns:p="http://schemas.openxmlformats.org/presentationml/2006/main">
  <p:tag name="NUM" val="3"/>
</p:tagLst>
</file>

<file path=ppt/tags/tag334.xml><?xml version="1.0" encoding="utf-8"?>
<p:tagLst xmlns:a="http://schemas.openxmlformats.org/drawingml/2006/main" xmlns:r="http://schemas.openxmlformats.org/officeDocument/2006/relationships" xmlns:p="http://schemas.openxmlformats.org/presentationml/2006/main">
  <p:tag name="NUM" val="1"/>
</p:tagLst>
</file>

<file path=ppt/tags/tag335.xml><?xml version="1.0" encoding="utf-8"?>
<p:tagLst xmlns:a="http://schemas.openxmlformats.org/drawingml/2006/main" xmlns:r="http://schemas.openxmlformats.org/officeDocument/2006/relationships" xmlns:p="http://schemas.openxmlformats.org/presentationml/2006/main">
  <p:tag name="NUM" val="2"/>
</p:tagLst>
</file>

<file path=ppt/tags/tag336.xml><?xml version="1.0" encoding="utf-8"?>
<p:tagLst xmlns:a="http://schemas.openxmlformats.org/drawingml/2006/main" xmlns:r="http://schemas.openxmlformats.org/officeDocument/2006/relationships" xmlns:p="http://schemas.openxmlformats.org/presentationml/2006/main">
  <p:tag name="NUM" val="3"/>
</p:tagLst>
</file>

<file path=ppt/tags/tag337.xml><?xml version="1.0" encoding="utf-8"?>
<p:tagLst xmlns:a="http://schemas.openxmlformats.org/drawingml/2006/main" xmlns:r="http://schemas.openxmlformats.org/officeDocument/2006/relationships" xmlns:p="http://schemas.openxmlformats.org/presentationml/2006/main">
  <p:tag name="NUM" val="3"/>
</p:tagLst>
</file>

<file path=ppt/tags/tag338.xml><?xml version="1.0" encoding="utf-8"?>
<p:tagLst xmlns:a="http://schemas.openxmlformats.org/drawingml/2006/main" xmlns:r="http://schemas.openxmlformats.org/officeDocument/2006/relationships" xmlns:p="http://schemas.openxmlformats.org/presentationml/2006/main">
  <p:tag name="NUM" val="1"/>
</p:tagLst>
</file>

<file path=ppt/tags/tag339.xml><?xml version="1.0" encoding="utf-8"?>
<p:tagLst xmlns:a="http://schemas.openxmlformats.org/drawingml/2006/main" xmlns:r="http://schemas.openxmlformats.org/officeDocument/2006/relationships" xmlns:p="http://schemas.openxmlformats.org/presentationml/2006/main">
  <p:tag name="NUM" val="2"/>
</p:tagLst>
</file>

<file path=ppt/tags/tag34.xml><?xml version="1.0" encoding="utf-8"?>
<p:tagLst xmlns:a="http://schemas.openxmlformats.org/drawingml/2006/main" xmlns:r="http://schemas.openxmlformats.org/officeDocument/2006/relationships" xmlns:p="http://schemas.openxmlformats.org/presentationml/2006/main">
  <p:tag name="NUM" val="2"/>
</p:tagLst>
</file>

<file path=ppt/tags/tag340.xml><?xml version="1.0" encoding="utf-8"?>
<p:tagLst xmlns:a="http://schemas.openxmlformats.org/drawingml/2006/main" xmlns:r="http://schemas.openxmlformats.org/officeDocument/2006/relationships" xmlns:p="http://schemas.openxmlformats.org/presentationml/2006/main">
  <p:tag name="NUM" val="3"/>
</p:tagLst>
</file>

<file path=ppt/tags/tag341.xml><?xml version="1.0" encoding="utf-8"?>
<p:tagLst xmlns:a="http://schemas.openxmlformats.org/drawingml/2006/main" xmlns:r="http://schemas.openxmlformats.org/officeDocument/2006/relationships" xmlns:p="http://schemas.openxmlformats.org/presentationml/2006/main">
  <p:tag name="NUM" val="3"/>
</p:tagLst>
</file>

<file path=ppt/tags/tag342.xml><?xml version="1.0" encoding="utf-8"?>
<p:tagLst xmlns:a="http://schemas.openxmlformats.org/drawingml/2006/main" xmlns:r="http://schemas.openxmlformats.org/officeDocument/2006/relationships" xmlns:p="http://schemas.openxmlformats.org/presentationml/2006/main">
  <p:tag name="NUM" val="1"/>
</p:tagLst>
</file>

<file path=ppt/tags/tag343.xml><?xml version="1.0" encoding="utf-8"?>
<p:tagLst xmlns:a="http://schemas.openxmlformats.org/drawingml/2006/main" xmlns:r="http://schemas.openxmlformats.org/officeDocument/2006/relationships" xmlns:p="http://schemas.openxmlformats.org/presentationml/2006/main">
  <p:tag name="NUM" val="2"/>
</p:tagLst>
</file>

<file path=ppt/tags/tag344.xml><?xml version="1.0" encoding="utf-8"?>
<p:tagLst xmlns:a="http://schemas.openxmlformats.org/drawingml/2006/main" xmlns:r="http://schemas.openxmlformats.org/officeDocument/2006/relationships" xmlns:p="http://schemas.openxmlformats.org/presentationml/2006/main">
  <p:tag name="NUM" val="3"/>
</p:tagLst>
</file>

<file path=ppt/tags/tag345.xml><?xml version="1.0" encoding="utf-8"?>
<p:tagLst xmlns:a="http://schemas.openxmlformats.org/drawingml/2006/main" xmlns:r="http://schemas.openxmlformats.org/officeDocument/2006/relationships" xmlns:p="http://schemas.openxmlformats.org/presentationml/2006/main">
  <p:tag name="NUM" val="3"/>
</p:tagLst>
</file>

<file path=ppt/tags/tag346.xml><?xml version="1.0" encoding="utf-8"?>
<p:tagLst xmlns:a="http://schemas.openxmlformats.org/drawingml/2006/main" xmlns:r="http://schemas.openxmlformats.org/officeDocument/2006/relationships" xmlns:p="http://schemas.openxmlformats.org/presentationml/2006/main">
  <p:tag name="NUM" val="1"/>
</p:tagLst>
</file>

<file path=ppt/tags/tag347.xml><?xml version="1.0" encoding="utf-8"?>
<p:tagLst xmlns:a="http://schemas.openxmlformats.org/drawingml/2006/main" xmlns:r="http://schemas.openxmlformats.org/officeDocument/2006/relationships" xmlns:p="http://schemas.openxmlformats.org/presentationml/2006/main">
  <p:tag name="NUM" val="2"/>
</p:tagLst>
</file>

<file path=ppt/tags/tag348.xml><?xml version="1.0" encoding="utf-8"?>
<p:tagLst xmlns:a="http://schemas.openxmlformats.org/drawingml/2006/main" xmlns:r="http://schemas.openxmlformats.org/officeDocument/2006/relationships" xmlns:p="http://schemas.openxmlformats.org/presentationml/2006/main">
  <p:tag name="NUM" val="3"/>
</p:tagLst>
</file>

<file path=ppt/tags/tag349.xml><?xml version="1.0" encoding="utf-8"?>
<p:tagLst xmlns:a="http://schemas.openxmlformats.org/drawingml/2006/main" xmlns:r="http://schemas.openxmlformats.org/officeDocument/2006/relationships" xmlns:p="http://schemas.openxmlformats.org/presentationml/2006/main">
  <p:tag name="NUM" val="3"/>
</p:tagLst>
</file>

<file path=ppt/tags/tag35.xml><?xml version="1.0" encoding="utf-8"?>
<p:tagLst xmlns:a="http://schemas.openxmlformats.org/drawingml/2006/main" xmlns:r="http://schemas.openxmlformats.org/officeDocument/2006/relationships" xmlns:p="http://schemas.openxmlformats.org/presentationml/2006/main">
  <p:tag name="NUM" val="3"/>
</p:tagLst>
</file>

<file path=ppt/tags/tag350.xml><?xml version="1.0" encoding="utf-8"?>
<p:tagLst xmlns:a="http://schemas.openxmlformats.org/drawingml/2006/main" xmlns:r="http://schemas.openxmlformats.org/officeDocument/2006/relationships" xmlns:p="http://schemas.openxmlformats.org/presentationml/2006/main">
  <p:tag name="NUM" val="1"/>
</p:tagLst>
</file>

<file path=ppt/tags/tag351.xml><?xml version="1.0" encoding="utf-8"?>
<p:tagLst xmlns:a="http://schemas.openxmlformats.org/drawingml/2006/main" xmlns:r="http://schemas.openxmlformats.org/officeDocument/2006/relationships" xmlns:p="http://schemas.openxmlformats.org/presentationml/2006/main">
  <p:tag name="NUM" val="2"/>
</p:tagLst>
</file>

<file path=ppt/tags/tag352.xml><?xml version="1.0" encoding="utf-8"?>
<p:tagLst xmlns:a="http://schemas.openxmlformats.org/drawingml/2006/main" xmlns:r="http://schemas.openxmlformats.org/officeDocument/2006/relationships" xmlns:p="http://schemas.openxmlformats.org/presentationml/2006/main">
  <p:tag name="NUM" val="3"/>
</p:tagLst>
</file>

<file path=ppt/tags/tag353.xml><?xml version="1.0" encoding="utf-8"?>
<p:tagLst xmlns:a="http://schemas.openxmlformats.org/drawingml/2006/main" xmlns:r="http://schemas.openxmlformats.org/officeDocument/2006/relationships" xmlns:p="http://schemas.openxmlformats.org/presentationml/2006/main">
  <p:tag name="NUM" val="3"/>
</p:tagLst>
</file>

<file path=ppt/tags/tag354.xml><?xml version="1.0" encoding="utf-8"?>
<p:tagLst xmlns:a="http://schemas.openxmlformats.org/drawingml/2006/main" xmlns:r="http://schemas.openxmlformats.org/officeDocument/2006/relationships" xmlns:p="http://schemas.openxmlformats.org/presentationml/2006/main">
  <p:tag name="NUM" val="1"/>
</p:tagLst>
</file>

<file path=ppt/tags/tag355.xml><?xml version="1.0" encoding="utf-8"?>
<p:tagLst xmlns:a="http://schemas.openxmlformats.org/drawingml/2006/main" xmlns:r="http://schemas.openxmlformats.org/officeDocument/2006/relationships" xmlns:p="http://schemas.openxmlformats.org/presentationml/2006/main">
  <p:tag name="NUM" val="2"/>
</p:tagLst>
</file>

<file path=ppt/tags/tag356.xml><?xml version="1.0" encoding="utf-8"?>
<p:tagLst xmlns:a="http://schemas.openxmlformats.org/drawingml/2006/main" xmlns:r="http://schemas.openxmlformats.org/officeDocument/2006/relationships" xmlns:p="http://schemas.openxmlformats.org/presentationml/2006/main">
  <p:tag name="NUM" val="3"/>
</p:tagLst>
</file>

<file path=ppt/tags/tag357.xml><?xml version="1.0" encoding="utf-8"?>
<p:tagLst xmlns:a="http://schemas.openxmlformats.org/drawingml/2006/main" xmlns:r="http://schemas.openxmlformats.org/officeDocument/2006/relationships" xmlns:p="http://schemas.openxmlformats.org/presentationml/2006/main">
  <p:tag name="NUM" val="3"/>
</p:tagLst>
</file>

<file path=ppt/tags/tag358.xml><?xml version="1.0" encoding="utf-8"?>
<p:tagLst xmlns:a="http://schemas.openxmlformats.org/drawingml/2006/main" xmlns:r="http://schemas.openxmlformats.org/officeDocument/2006/relationships" xmlns:p="http://schemas.openxmlformats.org/presentationml/2006/main">
  <p:tag name="NUM" val="1"/>
</p:tagLst>
</file>

<file path=ppt/tags/tag359.xml><?xml version="1.0" encoding="utf-8"?>
<p:tagLst xmlns:a="http://schemas.openxmlformats.org/drawingml/2006/main" xmlns:r="http://schemas.openxmlformats.org/officeDocument/2006/relationships" xmlns:p="http://schemas.openxmlformats.org/presentationml/2006/main">
  <p:tag name="NUM" val="2"/>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60.xml><?xml version="1.0" encoding="utf-8"?>
<p:tagLst xmlns:a="http://schemas.openxmlformats.org/drawingml/2006/main" xmlns:r="http://schemas.openxmlformats.org/officeDocument/2006/relationships" xmlns:p="http://schemas.openxmlformats.org/presentationml/2006/main">
  <p:tag name="NUM" val="3"/>
</p:tagLst>
</file>

<file path=ppt/tags/tag361.xml><?xml version="1.0" encoding="utf-8"?>
<p:tagLst xmlns:a="http://schemas.openxmlformats.org/drawingml/2006/main" xmlns:r="http://schemas.openxmlformats.org/officeDocument/2006/relationships" xmlns:p="http://schemas.openxmlformats.org/presentationml/2006/main">
  <p:tag name="NUM" val="3"/>
</p:tagLst>
</file>

<file path=ppt/tags/tag362.xml><?xml version="1.0" encoding="utf-8"?>
<p:tagLst xmlns:a="http://schemas.openxmlformats.org/drawingml/2006/main" xmlns:r="http://schemas.openxmlformats.org/officeDocument/2006/relationships" xmlns:p="http://schemas.openxmlformats.org/presentationml/2006/main">
  <p:tag name="NUM" val="1"/>
</p:tagLst>
</file>

<file path=ppt/tags/tag363.xml><?xml version="1.0" encoding="utf-8"?>
<p:tagLst xmlns:a="http://schemas.openxmlformats.org/drawingml/2006/main" xmlns:r="http://schemas.openxmlformats.org/officeDocument/2006/relationships" xmlns:p="http://schemas.openxmlformats.org/presentationml/2006/main">
  <p:tag name="NUM" val="2"/>
</p:tagLst>
</file>

<file path=ppt/tags/tag364.xml><?xml version="1.0" encoding="utf-8"?>
<p:tagLst xmlns:a="http://schemas.openxmlformats.org/drawingml/2006/main" xmlns:r="http://schemas.openxmlformats.org/officeDocument/2006/relationships" xmlns:p="http://schemas.openxmlformats.org/presentationml/2006/main">
  <p:tag name="NUM" val="3"/>
</p:tagLst>
</file>

<file path=ppt/tags/tag365.xml><?xml version="1.0" encoding="utf-8"?>
<p:tagLst xmlns:a="http://schemas.openxmlformats.org/drawingml/2006/main" xmlns:r="http://schemas.openxmlformats.org/officeDocument/2006/relationships" xmlns:p="http://schemas.openxmlformats.org/presentationml/2006/main">
  <p:tag name="NUM" val="3"/>
</p:tagLst>
</file>

<file path=ppt/tags/tag366.xml><?xml version="1.0" encoding="utf-8"?>
<p:tagLst xmlns:a="http://schemas.openxmlformats.org/drawingml/2006/main" xmlns:r="http://schemas.openxmlformats.org/officeDocument/2006/relationships" xmlns:p="http://schemas.openxmlformats.org/presentationml/2006/main">
  <p:tag name="NUM" val="1"/>
</p:tagLst>
</file>

<file path=ppt/tags/tag367.xml><?xml version="1.0" encoding="utf-8"?>
<p:tagLst xmlns:a="http://schemas.openxmlformats.org/drawingml/2006/main" xmlns:r="http://schemas.openxmlformats.org/officeDocument/2006/relationships" xmlns:p="http://schemas.openxmlformats.org/presentationml/2006/main">
  <p:tag name="NUM" val="2"/>
</p:tagLst>
</file>

<file path=ppt/tags/tag368.xml><?xml version="1.0" encoding="utf-8"?>
<p:tagLst xmlns:a="http://schemas.openxmlformats.org/drawingml/2006/main" xmlns:r="http://schemas.openxmlformats.org/officeDocument/2006/relationships" xmlns:p="http://schemas.openxmlformats.org/presentationml/2006/main">
  <p:tag name="NUM" val="3"/>
</p:tagLst>
</file>

<file path=ppt/tags/tag369.xml><?xml version="1.0" encoding="utf-8"?>
<p:tagLst xmlns:a="http://schemas.openxmlformats.org/drawingml/2006/main" xmlns:r="http://schemas.openxmlformats.org/officeDocument/2006/relationships" xmlns:p="http://schemas.openxmlformats.org/presentationml/2006/main">
  <p:tag name="NUM" val="3"/>
</p:tagLst>
</file>

<file path=ppt/tags/tag37.xml><?xml version="1.0" encoding="utf-8"?>
<p:tagLst xmlns:a="http://schemas.openxmlformats.org/drawingml/2006/main" xmlns:r="http://schemas.openxmlformats.org/officeDocument/2006/relationships" xmlns:p="http://schemas.openxmlformats.org/presentationml/2006/main">
  <p:tag name="NUM" val="2"/>
</p:tagLst>
</file>

<file path=ppt/tags/tag370.xml><?xml version="1.0" encoding="utf-8"?>
<p:tagLst xmlns:a="http://schemas.openxmlformats.org/drawingml/2006/main" xmlns:r="http://schemas.openxmlformats.org/officeDocument/2006/relationships" xmlns:p="http://schemas.openxmlformats.org/presentationml/2006/main">
  <p:tag name="NUM" val="1"/>
</p:tagLst>
</file>

<file path=ppt/tags/tag371.xml><?xml version="1.0" encoding="utf-8"?>
<p:tagLst xmlns:a="http://schemas.openxmlformats.org/drawingml/2006/main" xmlns:r="http://schemas.openxmlformats.org/officeDocument/2006/relationships" xmlns:p="http://schemas.openxmlformats.org/presentationml/2006/main">
  <p:tag name="NUM" val="2"/>
</p:tagLst>
</file>

<file path=ppt/tags/tag372.xml><?xml version="1.0" encoding="utf-8"?>
<p:tagLst xmlns:a="http://schemas.openxmlformats.org/drawingml/2006/main" xmlns:r="http://schemas.openxmlformats.org/officeDocument/2006/relationships" xmlns:p="http://schemas.openxmlformats.org/presentationml/2006/main">
  <p:tag name="NUM" val="3"/>
</p:tagLst>
</file>

<file path=ppt/tags/tag373.xml><?xml version="1.0" encoding="utf-8"?>
<p:tagLst xmlns:a="http://schemas.openxmlformats.org/drawingml/2006/main" xmlns:r="http://schemas.openxmlformats.org/officeDocument/2006/relationships" xmlns:p="http://schemas.openxmlformats.org/presentationml/2006/main">
  <p:tag name="NUM" val="3"/>
</p:tagLst>
</file>

<file path=ppt/tags/tag374.xml><?xml version="1.0" encoding="utf-8"?>
<p:tagLst xmlns:a="http://schemas.openxmlformats.org/drawingml/2006/main" xmlns:r="http://schemas.openxmlformats.org/officeDocument/2006/relationships" xmlns:p="http://schemas.openxmlformats.org/presentationml/2006/main">
  <p:tag name="NUM" val="1"/>
</p:tagLst>
</file>

<file path=ppt/tags/tag375.xml><?xml version="1.0" encoding="utf-8"?>
<p:tagLst xmlns:a="http://schemas.openxmlformats.org/drawingml/2006/main" xmlns:r="http://schemas.openxmlformats.org/officeDocument/2006/relationships" xmlns:p="http://schemas.openxmlformats.org/presentationml/2006/main">
  <p:tag name="NUM" val="2"/>
</p:tagLst>
</file>

<file path=ppt/tags/tag376.xml><?xml version="1.0" encoding="utf-8"?>
<p:tagLst xmlns:a="http://schemas.openxmlformats.org/drawingml/2006/main" xmlns:r="http://schemas.openxmlformats.org/officeDocument/2006/relationships" xmlns:p="http://schemas.openxmlformats.org/presentationml/2006/main">
  <p:tag name="NUM" val="3"/>
</p:tagLst>
</file>

<file path=ppt/tags/tag377.xml><?xml version="1.0" encoding="utf-8"?>
<p:tagLst xmlns:a="http://schemas.openxmlformats.org/drawingml/2006/main" xmlns:r="http://schemas.openxmlformats.org/officeDocument/2006/relationships" xmlns:p="http://schemas.openxmlformats.org/presentationml/2006/main">
  <p:tag name="NUM" val="3"/>
</p:tagLst>
</file>

<file path=ppt/tags/tag378.xml><?xml version="1.0" encoding="utf-8"?>
<p:tagLst xmlns:a="http://schemas.openxmlformats.org/drawingml/2006/main" xmlns:r="http://schemas.openxmlformats.org/officeDocument/2006/relationships" xmlns:p="http://schemas.openxmlformats.org/presentationml/2006/main">
  <p:tag name="NUM" val="1"/>
</p:tagLst>
</file>

<file path=ppt/tags/tag379.xml><?xml version="1.0" encoding="utf-8"?>
<p:tagLst xmlns:a="http://schemas.openxmlformats.org/drawingml/2006/main" xmlns:r="http://schemas.openxmlformats.org/officeDocument/2006/relationships" xmlns:p="http://schemas.openxmlformats.org/presentationml/2006/main">
  <p:tag name="NUM" val="2"/>
</p:tagLst>
</file>

<file path=ppt/tags/tag38.xml><?xml version="1.0" encoding="utf-8"?>
<p:tagLst xmlns:a="http://schemas.openxmlformats.org/drawingml/2006/main" xmlns:r="http://schemas.openxmlformats.org/officeDocument/2006/relationships" xmlns:p="http://schemas.openxmlformats.org/presentationml/2006/main">
  <p:tag name="NUM" val="3"/>
</p:tagLst>
</file>

<file path=ppt/tags/tag380.xml><?xml version="1.0" encoding="utf-8"?>
<p:tagLst xmlns:a="http://schemas.openxmlformats.org/drawingml/2006/main" xmlns:r="http://schemas.openxmlformats.org/officeDocument/2006/relationships" xmlns:p="http://schemas.openxmlformats.org/presentationml/2006/main">
  <p:tag name="NUM" val="3"/>
</p:tagLst>
</file>

<file path=ppt/tags/tag381.xml><?xml version="1.0" encoding="utf-8"?>
<p:tagLst xmlns:a="http://schemas.openxmlformats.org/drawingml/2006/main" xmlns:r="http://schemas.openxmlformats.org/officeDocument/2006/relationships" xmlns:p="http://schemas.openxmlformats.org/presentationml/2006/main">
  <p:tag name="NUM" val="3"/>
</p:tagLst>
</file>

<file path=ppt/tags/tag382.xml><?xml version="1.0" encoding="utf-8"?>
<p:tagLst xmlns:a="http://schemas.openxmlformats.org/drawingml/2006/main" xmlns:r="http://schemas.openxmlformats.org/officeDocument/2006/relationships" xmlns:p="http://schemas.openxmlformats.org/presentationml/2006/main">
  <p:tag name="NUM" val="1"/>
</p:tagLst>
</file>

<file path=ppt/tags/tag383.xml><?xml version="1.0" encoding="utf-8"?>
<p:tagLst xmlns:a="http://schemas.openxmlformats.org/drawingml/2006/main" xmlns:r="http://schemas.openxmlformats.org/officeDocument/2006/relationships" xmlns:p="http://schemas.openxmlformats.org/presentationml/2006/main">
  <p:tag name="NUM" val="2"/>
</p:tagLst>
</file>

<file path=ppt/tags/tag384.xml><?xml version="1.0" encoding="utf-8"?>
<p:tagLst xmlns:a="http://schemas.openxmlformats.org/drawingml/2006/main" xmlns:r="http://schemas.openxmlformats.org/officeDocument/2006/relationships" xmlns:p="http://schemas.openxmlformats.org/presentationml/2006/main">
  <p:tag name="NUM" val="3"/>
</p:tagLst>
</file>

<file path=ppt/tags/tag385.xml><?xml version="1.0" encoding="utf-8"?>
<p:tagLst xmlns:a="http://schemas.openxmlformats.org/drawingml/2006/main" xmlns:r="http://schemas.openxmlformats.org/officeDocument/2006/relationships" xmlns:p="http://schemas.openxmlformats.org/presentationml/2006/main">
  <p:tag name="NUM" val="3"/>
</p:tagLst>
</file>

<file path=ppt/tags/tag386.xml><?xml version="1.0" encoding="utf-8"?>
<p:tagLst xmlns:a="http://schemas.openxmlformats.org/drawingml/2006/main" xmlns:r="http://schemas.openxmlformats.org/officeDocument/2006/relationships" xmlns:p="http://schemas.openxmlformats.org/presentationml/2006/main">
  <p:tag name="NUM" val="1"/>
</p:tagLst>
</file>

<file path=ppt/tags/tag387.xml><?xml version="1.0" encoding="utf-8"?>
<p:tagLst xmlns:a="http://schemas.openxmlformats.org/drawingml/2006/main" xmlns:r="http://schemas.openxmlformats.org/officeDocument/2006/relationships" xmlns:p="http://schemas.openxmlformats.org/presentationml/2006/main">
  <p:tag name="NUM" val="2"/>
</p:tagLst>
</file>

<file path=ppt/tags/tag388.xml><?xml version="1.0" encoding="utf-8"?>
<p:tagLst xmlns:a="http://schemas.openxmlformats.org/drawingml/2006/main" xmlns:r="http://schemas.openxmlformats.org/officeDocument/2006/relationships" xmlns:p="http://schemas.openxmlformats.org/presentationml/2006/main">
  <p:tag name="NUM" val="3"/>
</p:tagLst>
</file>

<file path=ppt/tags/tag389.xml><?xml version="1.0" encoding="utf-8"?>
<p:tagLst xmlns:a="http://schemas.openxmlformats.org/drawingml/2006/main" xmlns:r="http://schemas.openxmlformats.org/officeDocument/2006/relationships" xmlns:p="http://schemas.openxmlformats.org/presentationml/2006/main">
  <p:tag name="NUM" val="3"/>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390.xml><?xml version="1.0" encoding="utf-8"?>
<p:tagLst xmlns:a="http://schemas.openxmlformats.org/drawingml/2006/main" xmlns:r="http://schemas.openxmlformats.org/officeDocument/2006/relationships" xmlns:p="http://schemas.openxmlformats.org/presentationml/2006/main">
  <p:tag name="NUM" val="1"/>
</p:tagLst>
</file>

<file path=ppt/tags/tag391.xml><?xml version="1.0" encoding="utf-8"?>
<p:tagLst xmlns:a="http://schemas.openxmlformats.org/drawingml/2006/main" xmlns:r="http://schemas.openxmlformats.org/officeDocument/2006/relationships" xmlns:p="http://schemas.openxmlformats.org/presentationml/2006/main">
  <p:tag name="NUM" val="2"/>
</p:tagLst>
</file>

<file path=ppt/tags/tag392.xml><?xml version="1.0" encoding="utf-8"?>
<p:tagLst xmlns:a="http://schemas.openxmlformats.org/drawingml/2006/main" xmlns:r="http://schemas.openxmlformats.org/officeDocument/2006/relationships" xmlns:p="http://schemas.openxmlformats.org/presentationml/2006/main">
  <p:tag name="NUM" val="3"/>
</p:tagLst>
</file>

<file path=ppt/tags/tag393.xml><?xml version="1.0" encoding="utf-8"?>
<p:tagLst xmlns:a="http://schemas.openxmlformats.org/drawingml/2006/main" xmlns:r="http://schemas.openxmlformats.org/officeDocument/2006/relationships" xmlns:p="http://schemas.openxmlformats.org/presentationml/2006/main">
  <p:tag name="NUM" val="3"/>
</p:tagLst>
</file>

<file path=ppt/tags/tag394.xml><?xml version="1.0" encoding="utf-8"?>
<p:tagLst xmlns:a="http://schemas.openxmlformats.org/drawingml/2006/main" xmlns:r="http://schemas.openxmlformats.org/officeDocument/2006/relationships" xmlns:p="http://schemas.openxmlformats.org/presentationml/2006/main">
  <p:tag name="NUM" val="1"/>
</p:tagLst>
</file>

<file path=ppt/tags/tag395.xml><?xml version="1.0" encoding="utf-8"?>
<p:tagLst xmlns:a="http://schemas.openxmlformats.org/drawingml/2006/main" xmlns:r="http://schemas.openxmlformats.org/officeDocument/2006/relationships" xmlns:p="http://schemas.openxmlformats.org/presentationml/2006/main">
  <p:tag name="NUM" val="2"/>
</p:tagLst>
</file>

<file path=ppt/tags/tag396.xml><?xml version="1.0" encoding="utf-8"?>
<p:tagLst xmlns:a="http://schemas.openxmlformats.org/drawingml/2006/main" xmlns:r="http://schemas.openxmlformats.org/officeDocument/2006/relationships" xmlns:p="http://schemas.openxmlformats.org/presentationml/2006/main">
  <p:tag name="NUM" val="3"/>
</p:tagLst>
</file>

<file path=ppt/tags/tag397.xml><?xml version="1.0" encoding="utf-8"?>
<p:tagLst xmlns:a="http://schemas.openxmlformats.org/drawingml/2006/main" xmlns:r="http://schemas.openxmlformats.org/officeDocument/2006/relationships" xmlns:p="http://schemas.openxmlformats.org/presentationml/2006/main">
  <p:tag name="NUM" val="3"/>
</p:tagLst>
</file>

<file path=ppt/tags/tag398.xml><?xml version="1.0" encoding="utf-8"?>
<p:tagLst xmlns:a="http://schemas.openxmlformats.org/drawingml/2006/main" xmlns:r="http://schemas.openxmlformats.org/officeDocument/2006/relationships" xmlns:p="http://schemas.openxmlformats.org/presentationml/2006/main">
  <p:tag name="NUM" val="1"/>
</p:tagLst>
</file>

<file path=ppt/tags/tag399.xml><?xml version="1.0" encoding="utf-8"?>
<p:tagLst xmlns:a="http://schemas.openxmlformats.org/drawingml/2006/main" xmlns:r="http://schemas.openxmlformats.org/officeDocument/2006/relationships" xmlns:p="http://schemas.openxmlformats.org/presentationml/2006/main">
  <p:tag name="NUM" val="2"/>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2"/>
</p:tagLst>
</file>

<file path=ppt/tags/tag400.xml><?xml version="1.0" encoding="utf-8"?>
<p:tagLst xmlns:a="http://schemas.openxmlformats.org/drawingml/2006/main" xmlns:r="http://schemas.openxmlformats.org/officeDocument/2006/relationships" xmlns:p="http://schemas.openxmlformats.org/presentationml/2006/main">
  <p:tag name="NUM" val="3"/>
</p:tagLst>
</file>

<file path=ppt/tags/tag401.xml><?xml version="1.0" encoding="utf-8"?>
<p:tagLst xmlns:a="http://schemas.openxmlformats.org/drawingml/2006/main" xmlns:r="http://schemas.openxmlformats.org/officeDocument/2006/relationships" xmlns:p="http://schemas.openxmlformats.org/presentationml/2006/main">
  <p:tag name="NUM" val="3"/>
</p:tagLst>
</file>

<file path=ppt/tags/tag402.xml><?xml version="1.0" encoding="utf-8"?>
<p:tagLst xmlns:a="http://schemas.openxmlformats.org/drawingml/2006/main" xmlns:r="http://schemas.openxmlformats.org/officeDocument/2006/relationships" xmlns:p="http://schemas.openxmlformats.org/presentationml/2006/main">
  <p:tag name="NUM" val="1"/>
</p:tagLst>
</file>

<file path=ppt/tags/tag403.xml><?xml version="1.0" encoding="utf-8"?>
<p:tagLst xmlns:a="http://schemas.openxmlformats.org/drawingml/2006/main" xmlns:r="http://schemas.openxmlformats.org/officeDocument/2006/relationships" xmlns:p="http://schemas.openxmlformats.org/presentationml/2006/main">
  <p:tag name="NUM" val="2"/>
</p:tagLst>
</file>

<file path=ppt/tags/tag404.xml><?xml version="1.0" encoding="utf-8"?>
<p:tagLst xmlns:a="http://schemas.openxmlformats.org/drawingml/2006/main" xmlns:r="http://schemas.openxmlformats.org/officeDocument/2006/relationships" xmlns:p="http://schemas.openxmlformats.org/presentationml/2006/main">
  <p:tag name="NUM" val="3"/>
</p:tagLst>
</file>

<file path=ppt/tags/tag405.xml><?xml version="1.0" encoding="utf-8"?>
<p:tagLst xmlns:a="http://schemas.openxmlformats.org/drawingml/2006/main" xmlns:r="http://schemas.openxmlformats.org/officeDocument/2006/relationships" xmlns:p="http://schemas.openxmlformats.org/presentationml/2006/main">
  <p:tag name="NUM" val="1"/>
</p:tagLst>
</file>

<file path=ppt/tags/tag406.xml><?xml version="1.0" encoding="utf-8"?>
<p:tagLst xmlns:a="http://schemas.openxmlformats.org/drawingml/2006/main" xmlns:r="http://schemas.openxmlformats.org/officeDocument/2006/relationships" xmlns:p="http://schemas.openxmlformats.org/presentationml/2006/main">
  <p:tag name="NUM" val="2"/>
</p:tagLst>
</file>

<file path=ppt/tags/tag407.xml><?xml version="1.0" encoding="utf-8"?>
<p:tagLst xmlns:a="http://schemas.openxmlformats.org/drawingml/2006/main" xmlns:r="http://schemas.openxmlformats.org/officeDocument/2006/relationships" xmlns:p="http://schemas.openxmlformats.org/presentationml/2006/main">
  <p:tag name="NUM" val="3"/>
</p:tagLst>
</file>

<file path=ppt/tags/tag408.xml><?xml version="1.0" encoding="utf-8"?>
<p:tagLst xmlns:a="http://schemas.openxmlformats.org/drawingml/2006/main" xmlns:r="http://schemas.openxmlformats.org/officeDocument/2006/relationships" xmlns:p="http://schemas.openxmlformats.org/presentationml/2006/main">
  <p:tag name="NUM" val="3"/>
</p:tagLst>
</file>

<file path=ppt/tags/tag409.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3"/>
</p:tagLst>
</file>

<file path=ppt/tags/tag410.xml><?xml version="1.0" encoding="utf-8"?>
<p:tagLst xmlns:a="http://schemas.openxmlformats.org/drawingml/2006/main" xmlns:r="http://schemas.openxmlformats.org/officeDocument/2006/relationships" xmlns:p="http://schemas.openxmlformats.org/presentationml/2006/main">
  <p:tag name="NUM" val="2"/>
</p:tagLst>
</file>

<file path=ppt/tags/tag411.xml><?xml version="1.0" encoding="utf-8"?>
<p:tagLst xmlns:a="http://schemas.openxmlformats.org/drawingml/2006/main" xmlns:r="http://schemas.openxmlformats.org/officeDocument/2006/relationships" xmlns:p="http://schemas.openxmlformats.org/presentationml/2006/main">
  <p:tag name="NUM" val="1"/>
</p:tagLst>
</file>

<file path=ppt/tags/tag412.xml><?xml version="1.0" encoding="utf-8"?>
<p:tagLst xmlns:a="http://schemas.openxmlformats.org/drawingml/2006/main" xmlns:r="http://schemas.openxmlformats.org/officeDocument/2006/relationships" xmlns:p="http://schemas.openxmlformats.org/presentationml/2006/main">
  <p:tag name="NUM" val="2"/>
</p:tagLst>
</file>

<file path=ppt/tags/tag413.xml><?xml version="1.0" encoding="utf-8"?>
<p:tagLst xmlns:a="http://schemas.openxmlformats.org/drawingml/2006/main" xmlns:r="http://schemas.openxmlformats.org/officeDocument/2006/relationships" xmlns:p="http://schemas.openxmlformats.org/presentationml/2006/main">
  <p:tag name="NUM" val="3"/>
</p:tagLst>
</file>

<file path=ppt/tags/tag414.xml><?xml version="1.0" encoding="utf-8"?>
<p:tagLst xmlns:a="http://schemas.openxmlformats.org/drawingml/2006/main" xmlns:r="http://schemas.openxmlformats.org/officeDocument/2006/relationships" xmlns:p="http://schemas.openxmlformats.org/presentationml/2006/main">
  <p:tag name="NUM" val="3"/>
</p:tagLst>
</file>

<file path=ppt/tags/tag415.xml><?xml version="1.0" encoding="utf-8"?>
<p:tagLst xmlns:a="http://schemas.openxmlformats.org/drawingml/2006/main" xmlns:r="http://schemas.openxmlformats.org/officeDocument/2006/relationships" xmlns:p="http://schemas.openxmlformats.org/presentationml/2006/main">
  <p:tag name="NUM" val="1"/>
</p:tagLst>
</file>

<file path=ppt/tags/tag416.xml><?xml version="1.0" encoding="utf-8"?>
<p:tagLst xmlns:a="http://schemas.openxmlformats.org/drawingml/2006/main" xmlns:r="http://schemas.openxmlformats.org/officeDocument/2006/relationships" xmlns:p="http://schemas.openxmlformats.org/presentationml/2006/main">
  <p:tag name="NUM" val="2"/>
</p:tagLst>
</file>

<file path=ppt/tags/tag417.xml><?xml version="1.0" encoding="utf-8"?>
<p:tagLst xmlns:a="http://schemas.openxmlformats.org/drawingml/2006/main" xmlns:r="http://schemas.openxmlformats.org/officeDocument/2006/relationships" xmlns:p="http://schemas.openxmlformats.org/presentationml/2006/main">
  <p:tag name="NUM" val="3"/>
</p:tagLst>
</file>

<file path=ppt/tags/tag418.xml><?xml version="1.0" encoding="utf-8"?>
<p:tagLst xmlns:a="http://schemas.openxmlformats.org/drawingml/2006/main" xmlns:r="http://schemas.openxmlformats.org/officeDocument/2006/relationships" xmlns:p="http://schemas.openxmlformats.org/presentationml/2006/main">
  <p:tag name="NUM" val="4"/>
</p:tagLst>
</file>

<file path=ppt/tags/tag419.xml><?xml version="1.0" encoding="utf-8"?>
<p:tagLst xmlns:a="http://schemas.openxmlformats.org/drawingml/2006/main" xmlns:r="http://schemas.openxmlformats.org/officeDocument/2006/relationships" xmlns:p="http://schemas.openxmlformats.org/presentationml/2006/main">
  <p:tag name="NUM" val="3"/>
</p:tagLst>
</file>

<file path=ppt/tags/tag42.xml><?xml version="1.0" encoding="utf-8"?>
<p:tagLst xmlns:a="http://schemas.openxmlformats.org/drawingml/2006/main" xmlns:r="http://schemas.openxmlformats.org/officeDocument/2006/relationships" xmlns:p="http://schemas.openxmlformats.org/presentationml/2006/main">
  <p:tag name="NUM" val="4"/>
</p:tagLst>
</file>

<file path=ppt/tags/tag420.xml><?xml version="1.0" encoding="utf-8"?>
<p:tagLst xmlns:a="http://schemas.openxmlformats.org/drawingml/2006/main" xmlns:r="http://schemas.openxmlformats.org/officeDocument/2006/relationships" xmlns:p="http://schemas.openxmlformats.org/presentationml/2006/main">
  <p:tag name="NUM" val="1"/>
</p:tagLst>
</file>

<file path=ppt/tags/tag421.xml><?xml version="1.0" encoding="utf-8"?>
<p:tagLst xmlns:a="http://schemas.openxmlformats.org/drawingml/2006/main" xmlns:r="http://schemas.openxmlformats.org/officeDocument/2006/relationships" xmlns:p="http://schemas.openxmlformats.org/presentationml/2006/main">
  <p:tag name="NUM" val="2"/>
</p:tagLst>
</file>

<file path=ppt/tags/tag422.xml><?xml version="1.0" encoding="utf-8"?>
<p:tagLst xmlns:a="http://schemas.openxmlformats.org/drawingml/2006/main" xmlns:r="http://schemas.openxmlformats.org/officeDocument/2006/relationships" xmlns:p="http://schemas.openxmlformats.org/presentationml/2006/main">
  <p:tag name="NUM" val="3"/>
</p:tagLst>
</file>

<file path=ppt/tags/tag423.xml><?xml version="1.0" encoding="utf-8"?>
<p:tagLst xmlns:a="http://schemas.openxmlformats.org/drawingml/2006/main" xmlns:r="http://schemas.openxmlformats.org/officeDocument/2006/relationships" xmlns:p="http://schemas.openxmlformats.org/presentationml/2006/main">
  <p:tag name="NUM" val="3"/>
</p:tagLst>
</file>

<file path=ppt/tags/tag424.xml><?xml version="1.0" encoding="utf-8"?>
<p:tagLst xmlns:a="http://schemas.openxmlformats.org/drawingml/2006/main" xmlns:r="http://schemas.openxmlformats.org/officeDocument/2006/relationships" xmlns:p="http://schemas.openxmlformats.org/presentationml/2006/main">
  <p:tag name="NUM" val="1"/>
</p:tagLst>
</file>

<file path=ppt/tags/tag425.xml><?xml version="1.0" encoding="utf-8"?>
<p:tagLst xmlns:a="http://schemas.openxmlformats.org/drawingml/2006/main" xmlns:r="http://schemas.openxmlformats.org/officeDocument/2006/relationships" xmlns:p="http://schemas.openxmlformats.org/presentationml/2006/main">
  <p:tag name="NUM" val="2"/>
</p:tagLst>
</file>

<file path=ppt/tags/tag426.xml><?xml version="1.0" encoding="utf-8"?>
<p:tagLst xmlns:a="http://schemas.openxmlformats.org/drawingml/2006/main" xmlns:r="http://schemas.openxmlformats.org/officeDocument/2006/relationships" xmlns:p="http://schemas.openxmlformats.org/presentationml/2006/main">
  <p:tag name="NUM" val="3"/>
</p:tagLst>
</file>

<file path=ppt/tags/tag427.xml><?xml version="1.0" encoding="utf-8"?>
<p:tagLst xmlns:a="http://schemas.openxmlformats.org/drawingml/2006/main" xmlns:r="http://schemas.openxmlformats.org/officeDocument/2006/relationships" xmlns:p="http://schemas.openxmlformats.org/presentationml/2006/main">
  <p:tag name="NUM" val="3"/>
</p:tagLst>
</file>

<file path=ppt/tags/tag428.xml><?xml version="1.0" encoding="utf-8"?>
<p:tagLst xmlns:a="http://schemas.openxmlformats.org/drawingml/2006/main" xmlns:r="http://schemas.openxmlformats.org/officeDocument/2006/relationships" xmlns:p="http://schemas.openxmlformats.org/presentationml/2006/main">
  <p:tag name="NUM" val="1"/>
</p:tagLst>
</file>

<file path=ppt/tags/tag429.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1"/>
</p:tagLst>
</file>

<file path=ppt/tags/tag430.xml><?xml version="1.0" encoding="utf-8"?>
<p:tagLst xmlns:a="http://schemas.openxmlformats.org/drawingml/2006/main" xmlns:r="http://schemas.openxmlformats.org/officeDocument/2006/relationships" xmlns:p="http://schemas.openxmlformats.org/presentationml/2006/main">
  <p:tag name="NUM" val="3"/>
</p:tagLst>
</file>

<file path=ppt/tags/tag431.xml><?xml version="1.0" encoding="utf-8"?>
<p:tagLst xmlns:a="http://schemas.openxmlformats.org/drawingml/2006/main" xmlns:r="http://schemas.openxmlformats.org/officeDocument/2006/relationships" xmlns:p="http://schemas.openxmlformats.org/presentationml/2006/main">
  <p:tag name="NUM" val="3"/>
</p:tagLst>
</file>

<file path=ppt/tags/tag432.xml><?xml version="1.0" encoding="utf-8"?>
<p:tagLst xmlns:a="http://schemas.openxmlformats.org/drawingml/2006/main" xmlns:r="http://schemas.openxmlformats.org/officeDocument/2006/relationships" xmlns:p="http://schemas.openxmlformats.org/presentationml/2006/main">
  <p:tag name="NUM" val="1"/>
</p:tagLst>
</file>

<file path=ppt/tags/tag433.xml><?xml version="1.0" encoding="utf-8"?>
<p:tagLst xmlns:a="http://schemas.openxmlformats.org/drawingml/2006/main" xmlns:r="http://schemas.openxmlformats.org/officeDocument/2006/relationships" xmlns:p="http://schemas.openxmlformats.org/presentationml/2006/main">
  <p:tag name="NUM" val="2"/>
</p:tagLst>
</file>

<file path=ppt/tags/tag434.xml><?xml version="1.0" encoding="utf-8"?>
<p:tagLst xmlns:a="http://schemas.openxmlformats.org/drawingml/2006/main" xmlns:r="http://schemas.openxmlformats.org/officeDocument/2006/relationships" xmlns:p="http://schemas.openxmlformats.org/presentationml/2006/main">
  <p:tag name="NUM" val="3"/>
</p:tagLst>
</file>

<file path=ppt/tags/tag435.xml><?xml version="1.0" encoding="utf-8"?>
<p:tagLst xmlns:a="http://schemas.openxmlformats.org/drawingml/2006/main" xmlns:r="http://schemas.openxmlformats.org/officeDocument/2006/relationships" xmlns:p="http://schemas.openxmlformats.org/presentationml/2006/main">
  <p:tag name="NUM" val="1"/>
</p:tagLst>
</file>

<file path=ppt/tags/tag436.xml><?xml version="1.0" encoding="utf-8"?>
<p:tagLst xmlns:a="http://schemas.openxmlformats.org/drawingml/2006/main" xmlns:r="http://schemas.openxmlformats.org/officeDocument/2006/relationships" xmlns:p="http://schemas.openxmlformats.org/presentationml/2006/main">
  <p:tag name="NUM" val="2"/>
</p:tagLst>
</file>

<file path=ppt/tags/tag437.xml><?xml version="1.0" encoding="utf-8"?>
<p:tagLst xmlns:a="http://schemas.openxmlformats.org/drawingml/2006/main" xmlns:r="http://schemas.openxmlformats.org/officeDocument/2006/relationships" xmlns:p="http://schemas.openxmlformats.org/presentationml/2006/main">
  <p:tag name="NUM" val="3"/>
</p:tagLst>
</file>

<file path=ppt/tags/tag438.xml><?xml version="1.0" encoding="utf-8"?>
<p:tagLst xmlns:a="http://schemas.openxmlformats.org/drawingml/2006/main" xmlns:r="http://schemas.openxmlformats.org/officeDocument/2006/relationships" xmlns:p="http://schemas.openxmlformats.org/presentationml/2006/main">
  <p:tag name="NUM" val="1"/>
</p:tagLst>
</file>

<file path=ppt/tags/tag439.xml><?xml version="1.0" encoding="utf-8"?>
<p:tagLst xmlns:a="http://schemas.openxmlformats.org/drawingml/2006/main" xmlns:r="http://schemas.openxmlformats.org/officeDocument/2006/relationships" xmlns:p="http://schemas.openxmlformats.org/presentationml/2006/main">
  <p:tag name="NUM" val="2"/>
</p:tagLst>
</file>

<file path=ppt/tags/tag44.xml><?xml version="1.0" encoding="utf-8"?>
<p:tagLst xmlns:a="http://schemas.openxmlformats.org/drawingml/2006/main" xmlns:r="http://schemas.openxmlformats.org/officeDocument/2006/relationships" xmlns:p="http://schemas.openxmlformats.org/presentationml/2006/main">
  <p:tag name="NUM" val="2"/>
</p:tagLst>
</file>

<file path=ppt/tags/tag440.xml><?xml version="1.0" encoding="utf-8"?>
<p:tagLst xmlns:a="http://schemas.openxmlformats.org/drawingml/2006/main" xmlns:r="http://schemas.openxmlformats.org/officeDocument/2006/relationships" xmlns:p="http://schemas.openxmlformats.org/presentationml/2006/main">
  <p:tag name="NUM" val="3"/>
</p:tagLst>
</file>

<file path=ppt/tags/tag441.xml><?xml version="1.0" encoding="utf-8"?>
<p:tagLst xmlns:a="http://schemas.openxmlformats.org/drawingml/2006/main" xmlns:r="http://schemas.openxmlformats.org/officeDocument/2006/relationships" xmlns:p="http://schemas.openxmlformats.org/presentationml/2006/main">
  <p:tag name="NUM" val="1"/>
</p:tagLst>
</file>

<file path=ppt/tags/tag442.xml><?xml version="1.0" encoding="utf-8"?>
<p:tagLst xmlns:a="http://schemas.openxmlformats.org/drawingml/2006/main" xmlns:r="http://schemas.openxmlformats.org/officeDocument/2006/relationships" xmlns:p="http://schemas.openxmlformats.org/presentationml/2006/main">
  <p:tag name="NUM" val="2"/>
</p:tagLst>
</file>

<file path=ppt/tags/tag443.xml><?xml version="1.0" encoding="utf-8"?>
<p:tagLst xmlns:a="http://schemas.openxmlformats.org/drawingml/2006/main" xmlns:r="http://schemas.openxmlformats.org/officeDocument/2006/relationships" xmlns:p="http://schemas.openxmlformats.org/presentationml/2006/main">
  <p:tag name="NUM" val="3"/>
</p:tagLst>
</file>

<file path=ppt/tags/tag444.xml><?xml version="1.0" encoding="utf-8"?>
<p:tagLst xmlns:a="http://schemas.openxmlformats.org/drawingml/2006/main" xmlns:r="http://schemas.openxmlformats.org/officeDocument/2006/relationships" xmlns:p="http://schemas.openxmlformats.org/presentationml/2006/main">
  <p:tag name="NUM" val="1"/>
</p:tagLst>
</file>

<file path=ppt/tags/tag445.xml><?xml version="1.0" encoding="utf-8"?>
<p:tagLst xmlns:a="http://schemas.openxmlformats.org/drawingml/2006/main" xmlns:r="http://schemas.openxmlformats.org/officeDocument/2006/relationships" xmlns:p="http://schemas.openxmlformats.org/presentationml/2006/main">
  <p:tag name="NUM" val="2"/>
</p:tagLst>
</file>

<file path=ppt/tags/tag446.xml><?xml version="1.0" encoding="utf-8"?>
<p:tagLst xmlns:a="http://schemas.openxmlformats.org/drawingml/2006/main" xmlns:r="http://schemas.openxmlformats.org/officeDocument/2006/relationships" xmlns:p="http://schemas.openxmlformats.org/presentationml/2006/main">
  <p:tag name="NUM" val="3"/>
</p:tagLst>
</file>

<file path=ppt/tags/tag447.xml><?xml version="1.0" encoding="utf-8"?>
<p:tagLst xmlns:a="http://schemas.openxmlformats.org/drawingml/2006/main" xmlns:r="http://schemas.openxmlformats.org/officeDocument/2006/relationships" xmlns:p="http://schemas.openxmlformats.org/presentationml/2006/main">
  <p:tag name="NUM" val="1"/>
</p:tagLst>
</file>

<file path=ppt/tags/tag448.xml><?xml version="1.0" encoding="utf-8"?>
<p:tagLst xmlns:a="http://schemas.openxmlformats.org/drawingml/2006/main" xmlns:r="http://schemas.openxmlformats.org/officeDocument/2006/relationships" xmlns:p="http://schemas.openxmlformats.org/presentationml/2006/main">
  <p:tag name="NUM" val="2"/>
</p:tagLst>
</file>

<file path=ppt/tags/tag449.xml><?xml version="1.0" encoding="utf-8"?>
<p:tagLst xmlns:a="http://schemas.openxmlformats.org/drawingml/2006/main" xmlns:r="http://schemas.openxmlformats.org/officeDocument/2006/relationships" xmlns:p="http://schemas.openxmlformats.org/presentationml/2006/main">
  <p:tag name="NUM" val="3"/>
</p:tagLst>
</file>

<file path=ppt/tags/tag45.xml><?xml version="1.0" encoding="utf-8"?>
<p:tagLst xmlns:a="http://schemas.openxmlformats.org/drawingml/2006/main" xmlns:r="http://schemas.openxmlformats.org/officeDocument/2006/relationships" xmlns:p="http://schemas.openxmlformats.org/presentationml/2006/main">
  <p:tag name="NUM" val="3"/>
</p:tagLst>
</file>

<file path=ppt/tags/tag450.xml><?xml version="1.0" encoding="utf-8"?>
<p:tagLst xmlns:a="http://schemas.openxmlformats.org/drawingml/2006/main" xmlns:r="http://schemas.openxmlformats.org/officeDocument/2006/relationships" xmlns:p="http://schemas.openxmlformats.org/presentationml/2006/main">
  <p:tag name="NUM" val="1"/>
</p:tagLst>
</file>

<file path=ppt/tags/tag451.xml><?xml version="1.0" encoding="utf-8"?>
<p:tagLst xmlns:a="http://schemas.openxmlformats.org/drawingml/2006/main" xmlns:r="http://schemas.openxmlformats.org/officeDocument/2006/relationships" xmlns:p="http://schemas.openxmlformats.org/presentationml/2006/main">
  <p:tag name="NUM" val="2"/>
</p:tagLst>
</file>

<file path=ppt/tags/tag452.xml><?xml version="1.0" encoding="utf-8"?>
<p:tagLst xmlns:a="http://schemas.openxmlformats.org/drawingml/2006/main" xmlns:r="http://schemas.openxmlformats.org/officeDocument/2006/relationships" xmlns:p="http://schemas.openxmlformats.org/presentationml/2006/main">
  <p:tag name="NUM" val="3"/>
</p:tagLst>
</file>

<file path=ppt/tags/tag453.xml><?xml version="1.0" encoding="utf-8"?>
<p:tagLst xmlns:a="http://schemas.openxmlformats.org/drawingml/2006/main" xmlns:r="http://schemas.openxmlformats.org/officeDocument/2006/relationships" xmlns:p="http://schemas.openxmlformats.org/presentationml/2006/main">
  <p:tag name="NUM" val="3"/>
</p:tagLst>
</file>

<file path=ppt/tags/tag454.xml><?xml version="1.0" encoding="utf-8"?>
<p:tagLst xmlns:a="http://schemas.openxmlformats.org/drawingml/2006/main" xmlns:r="http://schemas.openxmlformats.org/officeDocument/2006/relationships" xmlns:p="http://schemas.openxmlformats.org/presentationml/2006/main">
  <p:tag name="NUM" val="1"/>
</p:tagLst>
</file>

<file path=ppt/tags/tag455.xml><?xml version="1.0" encoding="utf-8"?>
<p:tagLst xmlns:a="http://schemas.openxmlformats.org/drawingml/2006/main" xmlns:r="http://schemas.openxmlformats.org/officeDocument/2006/relationships" xmlns:p="http://schemas.openxmlformats.org/presentationml/2006/main">
  <p:tag name="NUM" val="2"/>
</p:tagLst>
</file>

<file path=ppt/tags/tag456.xml><?xml version="1.0" encoding="utf-8"?>
<p:tagLst xmlns:a="http://schemas.openxmlformats.org/drawingml/2006/main" xmlns:r="http://schemas.openxmlformats.org/officeDocument/2006/relationships" xmlns:p="http://schemas.openxmlformats.org/presentationml/2006/main">
  <p:tag name="NUM" val="3"/>
</p:tagLst>
</file>

<file path=ppt/tags/tag457.xml><?xml version="1.0" encoding="utf-8"?>
<p:tagLst xmlns:a="http://schemas.openxmlformats.org/drawingml/2006/main" xmlns:r="http://schemas.openxmlformats.org/officeDocument/2006/relationships" xmlns:p="http://schemas.openxmlformats.org/presentationml/2006/main">
  <p:tag name="NUM" val="3"/>
</p:tagLst>
</file>

<file path=ppt/tags/tag458.xml><?xml version="1.0" encoding="utf-8"?>
<p:tagLst xmlns:a="http://schemas.openxmlformats.org/drawingml/2006/main" xmlns:r="http://schemas.openxmlformats.org/officeDocument/2006/relationships" xmlns:p="http://schemas.openxmlformats.org/presentationml/2006/main">
  <p:tag name="NUM" val="1"/>
</p:tagLst>
</file>

<file path=ppt/tags/tag459.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NUM" val="1"/>
</p:tagLst>
</file>

<file path=ppt/tags/tag460.xml><?xml version="1.0" encoding="utf-8"?>
<p:tagLst xmlns:a="http://schemas.openxmlformats.org/drawingml/2006/main" xmlns:r="http://schemas.openxmlformats.org/officeDocument/2006/relationships" xmlns:p="http://schemas.openxmlformats.org/presentationml/2006/main">
  <p:tag name="NUM" val="3"/>
</p:tagLst>
</file>

<file path=ppt/tags/tag461.xml><?xml version="1.0" encoding="utf-8"?>
<p:tagLst xmlns:a="http://schemas.openxmlformats.org/drawingml/2006/main" xmlns:r="http://schemas.openxmlformats.org/officeDocument/2006/relationships" xmlns:p="http://schemas.openxmlformats.org/presentationml/2006/main">
  <p:tag name="NUM" val="1"/>
</p:tagLst>
</file>

<file path=ppt/tags/tag462.xml><?xml version="1.0" encoding="utf-8"?>
<p:tagLst xmlns:a="http://schemas.openxmlformats.org/drawingml/2006/main" xmlns:r="http://schemas.openxmlformats.org/officeDocument/2006/relationships" xmlns:p="http://schemas.openxmlformats.org/presentationml/2006/main">
  <p:tag name="NUM" val="2"/>
</p:tagLst>
</file>

<file path=ppt/tags/tag463.xml><?xml version="1.0" encoding="utf-8"?>
<p:tagLst xmlns:a="http://schemas.openxmlformats.org/drawingml/2006/main" xmlns:r="http://schemas.openxmlformats.org/officeDocument/2006/relationships" xmlns:p="http://schemas.openxmlformats.org/presentationml/2006/main">
  <p:tag name="NUM" val="3"/>
</p:tagLst>
</file>

<file path=ppt/tags/tag464.xml><?xml version="1.0" encoding="utf-8"?>
<p:tagLst xmlns:a="http://schemas.openxmlformats.org/drawingml/2006/main" xmlns:r="http://schemas.openxmlformats.org/officeDocument/2006/relationships" xmlns:p="http://schemas.openxmlformats.org/presentationml/2006/main">
  <p:tag name="NUM" val="3"/>
</p:tagLst>
</file>

<file path=ppt/tags/tag465.xml><?xml version="1.0" encoding="utf-8"?>
<p:tagLst xmlns:a="http://schemas.openxmlformats.org/drawingml/2006/main" xmlns:r="http://schemas.openxmlformats.org/officeDocument/2006/relationships" xmlns:p="http://schemas.openxmlformats.org/presentationml/2006/main">
  <p:tag name="NUM" val="1"/>
</p:tagLst>
</file>

<file path=ppt/tags/tag466.xml><?xml version="1.0" encoding="utf-8"?>
<p:tagLst xmlns:a="http://schemas.openxmlformats.org/drawingml/2006/main" xmlns:r="http://schemas.openxmlformats.org/officeDocument/2006/relationships" xmlns:p="http://schemas.openxmlformats.org/presentationml/2006/main">
  <p:tag name="NUM" val="2"/>
</p:tagLst>
</file>

<file path=ppt/tags/tag467.xml><?xml version="1.0" encoding="utf-8"?>
<p:tagLst xmlns:a="http://schemas.openxmlformats.org/drawingml/2006/main" xmlns:r="http://schemas.openxmlformats.org/officeDocument/2006/relationships" xmlns:p="http://schemas.openxmlformats.org/presentationml/2006/main">
  <p:tag name="NUM" val="3"/>
</p:tagLst>
</file>

<file path=ppt/tags/tag468.xml><?xml version="1.0" encoding="utf-8"?>
<p:tagLst xmlns:a="http://schemas.openxmlformats.org/drawingml/2006/main" xmlns:r="http://schemas.openxmlformats.org/officeDocument/2006/relationships" xmlns:p="http://schemas.openxmlformats.org/presentationml/2006/main">
  <p:tag name="NUM" val="3"/>
</p:tagLst>
</file>

<file path=ppt/tags/tag469.xml><?xml version="1.0" encoding="utf-8"?>
<p:tagLst xmlns:a="http://schemas.openxmlformats.org/drawingml/2006/main" xmlns:r="http://schemas.openxmlformats.org/officeDocument/2006/relationships" xmlns:p="http://schemas.openxmlformats.org/presentationml/2006/main">
  <p:tag name="NUM" val="1"/>
</p:tagLst>
</file>

<file path=ppt/tags/tag47.xml><?xml version="1.0" encoding="utf-8"?>
<p:tagLst xmlns:a="http://schemas.openxmlformats.org/drawingml/2006/main" xmlns:r="http://schemas.openxmlformats.org/officeDocument/2006/relationships" xmlns:p="http://schemas.openxmlformats.org/presentationml/2006/main">
  <p:tag name="NUM" val="2"/>
</p:tagLst>
</file>

<file path=ppt/tags/tag470.xml><?xml version="1.0" encoding="utf-8"?>
<p:tagLst xmlns:a="http://schemas.openxmlformats.org/drawingml/2006/main" xmlns:r="http://schemas.openxmlformats.org/officeDocument/2006/relationships" xmlns:p="http://schemas.openxmlformats.org/presentationml/2006/main">
  <p:tag name="NUM" val="2"/>
</p:tagLst>
</file>

<file path=ppt/tags/tag471.xml><?xml version="1.0" encoding="utf-8"?>
<p:tagLst xmlns:a="http://schemas.openxmlformats.org/drawingml/2006/main" xmlns:r="http://schemas.openxmlformats.org/officeDocument/2006/relationships" xmlns:p="http://schemas.openxmlformats.org/presentationml/2006/main">
  <p:tag name="NUM" val="3"/>
</p:tagLst>
</file>

<file path=ppt/tags/tag472.xml><?xml version="1.0" encoding="utf-8"?>
<p:tagLst xmlns:a="http://schemas.openxmlformats.org/drawingml/2006/main" xmlns:r="http://schemas.openxmlformats.org/officeDocument/2006/relationships" xmlns:p="http://schemas.openxmlformats.org/presentationml/2006/main">
  <p:tag name="NUM" val="3"/>
</p:tagLst>
</file>

<file path=ppt/tags/tag473.xml><?xml version="1.0" encoding="utf-8"?>
<p:tagLst xmlns:a="http://schemas.openxmlformats.org/drawingml/2006/main" xmlns:r="http://schemas.openxmlformats.org/officeDocument/2006/relationships" xmlns:p="http://schemas.openxmlformats.org/presentationml/2006/main">
  <p:tag name="NUM" val="1"/>
</p:tagLst>
</file>

<file path=ppt/tags/tag474.xml><?xml version="1.0" encoding="utf-8"?>
<p:tagLst xmlns:a="http://schemas.openxmlformats.org/drawingml/2006/main" xmlns:r="http://schemas.openxmlformats.org/officeDocument/2006/relationships" xmlns:p="http://schemas.openxmlformats.org/presentationml/2006/main">
  <p:tag name="NUM" val="2"/>
</p:tagLst>
</file>

<file path=ppt/tags/tag475.xml><?xml version="1.0" encoding="utf-8"?>
<p:tagLst xmlns:a="http://schemas.openxmlformats.org/drawingml/2006/main" xmlns:r="http://schemas.openxmlformats.org/officeDocument/2006/relationships" xmlns:p="http://schemas.openxmlformats.org/presentationml/2006/main">
  <p:tag name="NUM" val="3"/>
</p:tagLst>
</file>

<file path=ppt/tags/tag476.xml><?xml version="1.0" encoding="utf-8"?>
<p:tagLst xmlns:a="http://schemas.openxmlformats.org/drawingml/2006/main" xmlns:r="http://schemas.openxmlformats.org/officeDocument/2006/relationships" xmlns:p="http://schemas.openxmlformats.org/presentationml/2006/main">
  <p:tag name="NUM" val="3"/>
</p:tagLst>
</file>

<file path=ppt/tags/tag477.xml><?xml version="1.0" encoding="utf-8"?>
<p:tagLst xmlns:a="http://schemas.openxmlformats.org/drawingml/2006/main" xmlns:r="http://schemas.openxmlformats.org/officeDocument/2006/relationships" xmlns:p="http://schemas.openxmlformats.org/presentationml/2006/main">
  <p:tag name="NUM" val="1"/>
</p:tagLst>
</file>

<file path=ppt/tags/tag478.xml><?xml version="1.0" encoding="utf-8"?>
<p:tagLst xmlns:a="http://schemas.openxmlformats.org/drawingml/2006/main" xmlns:r="http://schemas.openxmlformats.org/officeDocument/2006/relationships" xmlns:p="http://schemas.openxmlformats.org/presentationml/2006/main">
  <p:tag name="NUM" val="2"/>
</p:tagLst>
</file>

<file path=ppt/tags/tag479.xml><?xml version="1.0" encoding="utf-8"?>
<p:tagLst xmlns:a="http://schemas.openxmlformats.org/drawingml/2006/main" xmlns:r="http://schemas.openxmlformats.org/officeDocument/2006/relationships" xmlns:p="http://schemas.openxmlformats.org/presentationml/2006/main">
  <p:tag name="NUM" val="3"/>
</p:tagLst>
</file>

<file path=ppt/tags/tag48.xml><?xml version="1.0" encoding="utf-8"?>
<p:tagLst xmlns:a="http://schemas.openxmlformats.org/drawingml/2006/main" xmlns:r="http://schemas.openxmlformats.org/officeDocument/2006/relationships" xmlns:p="http://schemas.openxmlformats.org/presentationml/2006/main">
  <p:tag name="NUM" val="3"/>
</p:tagLst>
</file>

<file path=ppt/tags/tag480.xml><?xml version="1.0" encoding="utf-8"?>
<p:tagLst xmlns:a="http://schemas.openxmlformats.org/drawingml/2006/main" xmlns:r="http://schemas.openxmlformats.org/officeDocument/2006/relationships" xmlns:p="http://schemas.openxmlformats.org/presentationml/2006/main">
  <p:tag name="NUM" val="1"/>
</p:tagLst>
</file>

<file path=ppt/tags/tag481.xml><?xml version="1.0" encoding="utf-8"?>
<p:tagLst xmlns:a="http://schemas.openxmlformats.org/drawingml/2006/main" xmlns:r="http://schemas.openxmlformats.org/officeDocument/2006/relationships" xmlns:p="http://schemas.openxmlformats.org/presentationml/2006/main">
  <p:tag name="NUM" val="2"/>
</p:tagLst>
</file>

<file path=ppt/tags/tag482.xml><?xml version="1.0" encoding="utf-8"?>
<p:tagLst xmlns:a="http://schemas.openxmlformats.org/drawingml/2006/main" xmlns:r="http://schemas.openxmlformats.org/officeDocument/2006/relationships" xmlns:p="http://schemas.openxmlformats.org/presentationml/2006/main">
  <p:tag name="NUM" val="3"/>
</p:tagLst>
</file>

<file path=ppt/tags/tag483.xml><?xml version="1.0" encoding="utf-8"?>
<p:tagLst xmlns:a="http://schemas.openxmlformats.org/drawingml/2006/main" xmlns:r="http://schemas.openxmlformats.org/officeDocument/2006/relationships" xmlns:p="http://schemas.openxmlformats.org/presentationml/2006/main">
  <p:tag name="NUM" val="3"/>
</p:tagLst>
</file>

<file path=ppt/tags/tag484.xml><?xml version="1.0" encoding="utf-8"?>
<p:tagLst xmlns:a="http://schemas.openxmlformats.org/drawingml/2006/main" xmlns:r="http://schemas.openxmlformats.org/officeDocument/2006/relationships" xmlns:p="http://schemas.openxmlformats.org/presentationml/2006/main">
  <p:tag name="NUM" val="1"/>
</p:tagLst>
</file>

<file path=ppt/tags/tag485.xml><?xml version="1.0" encoding="utf-8"?>
<p:tagLst xmlns:a="http://schemas.openxmlformats.org/drawingml/2006/main" xmlns:r="http://schemas.openxmlformats.org/officeDocument/2006/relationships" xmlns:p="http://schemas.openxmlformats.org/presentationml/2006/main">
  <p:tag name="NUM" val="2"/>
</p:tagLst>
</file>

<file path=ppt/tags/tag486.xml><?xml version="1.0" encoding="utf-8"?>
<p:tagLst xmlns:a="http://schemas.openxmlformats.org/drawingml/2006/main" xmlns:r="http://schemas.openxmlformats.org/officeDocument/2006/relationships" xmlns:p="http://schemas.openxmlformats.org/presentationml/2006/main">
  <p:tag name="NUM" val="3"/>
</p:tagLst>
</file>

<file path=ppt/tags/tag487.xml><?xml version="1.0" encoding="utf-8"?>
<p:tagLst xmlns:a="http://schemas.openxmlformats.org/drawingml/2006/main" xmlns:r="http://schemas.openxmlformats.org/officeDocument/2006/relationships" xmlns:p="http://schemas.openxmlformats.org/presentationml/2006/main">
  <p:tag name="NUM" val="1"/>
</p:tagLst>
</file>

<file path=ppt/tags/tag488.xml><?xml version="1.0" encoding="utf-8"?>
<p:tagLst xmlns:a="http://schemas.openxmlformats.org/drawingml/2006/main" xmlns:r="http://schemas.openxmlformats.org/officeDocument/2006/relationships" xmlns:p="http://schemas.openxmlformats.org/presentationml/2006/main">
  <p:tag name="NUM" val="2"/>
</p:tagLst>
</file>

<file path=ppt/tags/tag489.xml><?xml version="1.0" encoding="utf-8"?>
<p:tagLst xmlns:a="http://schemas.openxmlformats.org/drawingml/2006/main" xmlns:r="http://schemas.openxmlformats.org/officeDocument/2006/relationships" xmlns:p="http://schemas.openxmlformats.org/presentationml/2006/main">
  <p:tag name="NUM" val="3"/>
</p:tagLst>
</file>

<file path=ppt/tags/tag49.xml><?xml version="1.0" encoding="utf-8"?>
<p:tagLst xmlns:a="http://schemas.openxmlformats.org/drawingml/2006/main" xmlns:r="http://schemas.openxmlformats.org/officeDocument/2006/relationships" xmlns:p="http://schemas.openxmlformats.org/presentationml/2006/main">
  <p:tag name="NUM" val="1"/>
</p:tagLst>
</file>

<file path=ppt/tags/tag490.xml><?xml version="1.0" encoding="utf-8"?>
<p:tagLst xmlns:a="http://schemas.openxmlformats.org/drawingml/2006/main" xmlns:r="http://schemas.openxmlformats.org/officeDocument/2006/relationships" xmlns:p="http://schemas.openxmlformats.org/presentationml/2006/main">
  <p:tag name="NUM" val="1"/>
</p:tagLst>
</file>

<file path=ppt/tags/tag491.xml><?xml version="1.0" encoding="utf-8"?>
<p:tagLst xmlns:a="http://schemas.openxmlformats.org/drawingml/2006/main" xmlns:r="http://schemas.openxmlformats.org/officeDocument/2006/relationships" xmlns:p="http://schemas.openxmlformats.org/presentationml/2006/main">
  <p:tag name="NUM" val="2"/>
</p:tagLst>
</file>

<file path=ppt/tags/tag492.xml><?xml version="1.0" encoding="utf-8"?>
<p:tagLst xmlns:a="http://schemas.openxmlformats.org/drawingml/2006/main" xmlns:r="http://schemas.openxmlformats.org/officeDocument/2006/relationships" xmlns:p="http://schemas.openxmlformats.org/presentationml/2006/main">
  <p:tag name="NUM" val="3"/>
</p:tagLst>
</file>

<file path=ppt/tags/tag493.xml><?xml version="1.0" encoding="utf-8"?>
<p:tagLst xmlns:a="http://schemas.openxmlformats.org/drawingml/2006/main" xmlns:r="http://schemas.openxmlformats.org/officeDocument/2006/relationships" xmlns:p="http://schemas.openxmlformats.org/presentationml/2006/main">
  <p:tag name="NUM" val="1"/>
</p:tagLst>
</file>

<file path=ppt/tags/tag494.xml><?xml version="1.0" encoding="utf-8"?>
<p:tagLst xmlns:a="http://schemas.openxmlformats.org/drawingml/2006/main" xmlns:r="http://schemas.openxmlformats.org/officeDocument/2006/relationships" xmlns:p="http://schemas.openxmlformats.org/presentationml/2006/main">
  <p:tag name="NUM" val="2"/>
</p:tagLst>
</file>

<file path=ppt/tags/tag495.xml><?xml version="1.0" encoding="utf-8"?>
<p:tagLst xmlns:a="http://schemas.openxmlformats.org/drawingml/2006/main" xmlns:r="http://schemas.openxmlformats.org/officeDocument/2006/relationships" xmlns:p="http://schemas.openxmlformats.org/presentationml/2006/main">
  <p:tag name="NUM" val="3"/>
</p:tagLst>
</file>

<file path=ppt/tags/tag496.xml><?xml version="1.0" encoding="utf-8"?>
<p:tagLst xmlns:a="http://schemas.openxmlformats.org/drawingml/2006/main" xmlns:r="http://schemas.openxmlformats.org/officeDocument/2006/relationships" xmlns:p="http://schemas.openxmlformats.org/presentationml/2006/main">
  <p:tag name="NUM" val="1"/>
</p:tagLst>
</file>

<file path=ppt/tags/tag497.xml><?xml version="1.0" encoding="utf-8"?>
<p:tagLst xmlns:a="http://schemas.openxmlformats.org/drawingml/2006/main" xmlns:r="http://schemas.openxmlformats.org/officeDocument/2006/relationships" xmlns:p="http://schemas.openxmlformats.org/presentationml/2006/main">
  <p:tag name="NUM" val="2"/>
</p:tagLst>
</file>

<file path=ppt/tags/tag498.xml><?xml version="1.0" encoding="utf-8"?>
<p:tagLst xmlns:a="http://schemas.openxmlformats.org/drawingml/2006/main" xmlns:r="http://schemas.openxmlformats.org/officeDocument/2006/relationships" xmlns:p="http://schemas.openxmlformats.org/presentationml/2006/main">
  <p:tag name="NUM" val="3"/>
</p:tagLst>
</file>

<file path=ppt/tags/tag499.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3"/>
</p:tagLst>
</file>

<file path=ppt/tags/tag50.xml><?xml version="1.0" encoding="utf-8"?>
<p:tagLst xmlns:a="http://schemas.openxmlformats.org/drawingml/2006/main" xmlns:r="http://schemas.openxmlformats.org/officeDocument/2006/relationships" xmlns:p="http://schemas.openxmlformats.org/presentationml/2006/main">
  <p:tag name="NUM" val="2"/>
</p:tagLst>
</file>

<file path=ppt/tags/tag500.xml><?xml version="1.0" encoding="utf-8"?>
<p:tagLst xmlns:a="http://schemas.openxmlformats.org/drawingml/2006/main" xmlns:r="http://schemas.openxmlformats.org/officeDocument/2006/relationships" xmlns:p="http://schemas.openxmlformats.org/presentationml/2006/main">
  <p:tag name="NUM" val="2"/>
</p:tagLst>
</file>

<file path=ppt/tags/tag501.xml><?xml version="1.0" encoding="utf-8"?>
<p:tagLst xmlns:a="http://schemas.openxmlformats.org/drawingml/2006/main" xmlns:r="http://schemas.openxmlformats.org/officeDocument/2006/relationships" xmlns:p="http://schemas.openxmlformats.org/presentationml/2006/main">
  <p:tag name="NUM" val="3"/>
</p:tagLst>
</file>

<file path=ppt/tags/tag502.xml><?xml version="1.0" encoding="utf-8"?>
<p:tagLst xmlns:a="http://schemas.openxmlformats.org/drawingml/2006/main" xmlns:r="http://schemas.openxmlformats.org/officeDocument/2006/relationships" xmlns:p="http://schemas.openxmlformats.org/presentationml/2006/main">
  <p:tag name="NUM" val="1"/>
</p:tagLst>
</file>

<file path=ppt/tags/tag503.xml><?xml version="1.0" encoding="utf-8"?>
<p:tagLst xmlns:a="http://schemas.openxmlformats.org/drawingml/2006/main" xmlns:r="http://schemas.openxmlformats.org/officeDocument/2006/relationships" xmlns:p="http://schemas.openxmlformats.org/presentationml/2006/main">
  <p:tag name="NUM" val="2"/>
</p:tagLst>
</file>

<file path=ppt/tags/tag504.xml><?xml version="1.0" encoding="utf-8"?>
<p:tagLst xmlns:a="http://schemas.openxmlformats.org/drawingml/2006/main" xmlns:r="http://schemas.openxmlformats.org/officeDocument/2006/relationships" xmlns:p="http://schemas.openxmlformats.org/presentationml/2006/main">
  <p:tag name="NUM" val="3"/>
</p:tagLst>
</file>

<file path=ppt/tags/tag505.xml><?xml version="1.0" encoding="utf-8"?>
<p:tagLst xmlns:a="http://schemas.openxmlformats.org/drawingml/2006/main" xmlns:r="http://schemas.openxmlformats.org/officeDocument/2006/relationships" xmlns:p="http://schemas.openxmlformats.org/presentationml/2006/main">
  <p:tag name="NUM" val="1"/>
</p:tagLst>
</file>

<file path=ppt/tags/tag506.xml><?xml version="1.0" encoding="utf-8"?>
<p:tagLst xmlns:a="http://schemas.openxmlformats.org/drawingml/2006/main" xmlns:r="http://schemas.openxmlformats.org/officeDocument/2006/relationships" xmlns:p="http://schemas.openxmlformats.org/presentationml/2006/main">
  <p:tag name="NUM" val="2"/>
</p:tagLst>
</file>

<file path=ppt/tags/tag507.xml><?xml version="1.0" encoding="utf-8"?>
<p:tagLst xmlns:a="http://schemas.openxmlformats.org/drawingml/2006/main" xmlns:r="http://schemas.openxmlformats.org/officeDocument/2006/relationships" xmlns:p="http://schemas.openxmlformats.org/presentationml/2006/main">
  <p:tag name="NUM" val="3"/>
</p:tagLst>
</file>

<file path=ppt/tags/tag508.xml><?xml version="1.0" encoding="utf-8"?>
<p:tagLst xmlns:a="http://schemas.openxmlformats.org/drawingml/2006/main" xmlns:r="http://schemas.openxmlformats.org/officeDocument/2006/relationships" xmlns:p="http://schemas.openxmlformats.org/presentationml/2006/main">
  <p:tag name="NUM" val="1"/>
</p:tagLst>
</file>

<file path=ppt/tags/tag509.xml><?xml version="1.0" encoding="utf-8"?>
<p:tagLst xmlns:a="http://schemas.openxmlformats.org/drawingml/2006/main" xmlns:r="http://schemas.openxmlformats.org/officeDocument/2006/relationships" xmlns:p="http://schemas.openxmlformats.org/presentationml/2006/main">
  <p:tag name="NUM" val="2"/>
</p:tagLst>
</file>

<file path=ppt/tags/tag51.xml><?xml version="1.0" encoding="utf-8"?>
<p:tagLst xmlns:a="http://schemas.openxmlformats.org/drawingml/2006/main" xmlns:r="http://schemas.openxmlformats.org/officeDocument/2006/relationships" xmlns:p="http://schemas.openxmlformats.org/presentationml/2006/main">
  <p:tag name="NUM" val="3"/>
</p:tagLst>
</file>

<file path=ppt/tags/tag510.xml><?xml version="1.0" encoding="utf-8"?>
<p:tagLst xmlns:a="http://schemas.openxmlformats.org/drawingml/2006/main" xmlns:r="http://schemas.openxmlformats.org/officeDocument/2006/relationships" xmlns:p="http://schemas.openxmlformats.org/presentationml/2006/main">
  <p:tag name="NUM" val="3"/>
</p:tagLst>
</file>

<file path=ppt/tags/tag511.xml><?xml version="1.0" encoding="utf-8"?>
<p:tagLst xmlns:a="http://schemas.openxmlformats.org/drawingml/2006/main" xmlns:r="http://schemas.openxmlformats.org/officeDocument/2006/relationships" xmlns:p="http://schemas.openxmlformats.org/presentationml/2006/main">
  <p:tag name="NUM" val="1"/>
</p:tagLst>
</file>

<file path=ppt/tags/tag512.xml><?xml version="1.0" encoding="utf-8"?>
<p:tagLst xmlns:a="http://schemas.openxmlformats.org/drawingml/2006/main" xmlns:r="http://schemas.openxmlformats.org/officeDocument/2006/relationships" xmlns:p="http://schemas.openxmlformats.org/presentationml/2006/main">
  <p:tag name="NUM" val="2"/>
</p:tagLst>
</file>

<file path=ppt/tags/tag513.xml><?xml version="1.0" encoding="utf-8"?>
<p:tagLst xmlns:a="http://schemas.openxmlformats.org/drawingml/2006/main" xmlns:r="http://schemas.openxmlformats.org/officeDocument/2006/relationships" xmlns:p="http://schemas.openxmlformats.org/presentationml/2006/main">
  <p:tag name="NUM" val="3"/>
</p:tagLst>
</file>

<file path=ppt/tags/tag52.xml><?xml version="1.0" encoding="utf-8"?>
<p:tagLst xmlns:a="http://schemas.openxmlformats.org/drawingml/2006/main" xmlns:r="http://schemas.openxmlformats.org/officeDocument/2006/relationships" xmlns:p="http://schemas.openxmlformats.org/presentationml/2006/main">
  <p:tag name="NUM" val="1"/>
</p:tagLst>
</file>

<file path=ppt/tags/tag53.xml><?xml version="1.0" encoding="utf-8"?>
<p:tagLst xmlns:a="http://schemas.openxmlformats.org/drawingml/2006/main" xmlns:r="http://schemas.openxmlformats.org/officeDocument/2006/relationships" xmlns:p="http://schemas.openxmlformats.org/presentationml/2006/main">
  <p:tag name="NUM" val="2"/>
</p:tagLst>
</file>

<file path=ppt/tags/tag54.xml><?xml version="1.0" encoding="utf-8"?>
<p:tagLst xmlns:a="http://schemas.openxmlformats.org/drawingml/2006/main" xmlns:r="http://schemas.openxmlformats.org/officeDocument/2006/relationships" xmlns:p="http://schemas.openxmlformats.org/presentationml/2006/main">
  <p:tag name="NUM" val="3"/>
</p:tagLst>
</file>

<file path=ppt/tags/tag55.xml><?xml version="1.0" encoding="utf-8"?>
<p:tagLst xmlns:a="http://schemas.openxmlformats.org/drawingml/2006/main" xmlns:r="http://schemas.openxmlformats.org/officeDocument/2006/relationships" xmlns:p="http://schemas.openxmlformats.org/presentationml/2006/main">
  <p:tag name="NUM" val="1"/>
</p:tagLst>
</file>

<file path=ppt/tags/tag56.xml><?xml version="1.0" encoding="utf-8"?>
<p:tagLst xmlns:a="http://schemas.openxmlformats.org/drawingml/2006/main" xmlns:r="http://schemas.openxmlformats.org/officeDocument/2006/relationships" xmlns:p="http://schemas.openxmlformats.org/presentationml/2006/main">
  <p:tag name="NUM" val="2"/>
</p:tagLst>
</file>

<file path=ppt/tags/tag57.xml><?xml version="1.0" encoding="utf-8"?>
<p:tagLst xmlns:a="http://schemas.openxmlformats.org/drawingml/2006/main" xmlns:r="http://schemas.openxmlformats.org/officeDocument/2006/relationships" xmlns:p="http://schemas.openxmlformats.org/presentationml/2006/main">
  <p:tag name="NUM" val="3"/>
</p:tagLst>
</file>

<file path=ppt/tags/tag58.xml><?xml version="1.0" encoding="utf-8"?>
<p:tagLst xmlns:a="http://schemas.openxmlformats.org/drawingml/2006/main" xmlns:r="http://schemas.openxmlformats.org/officeDocument/2006/relationships" xmlns:p="http://schemas.openxmlformats.org/presentationml/2006/main">
  <p:tag name="NUM" val="1"/>
</p:tagLst>
</file>

<file path=ppt/tags/tag59.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60.xml><?xml version="1.0" encoding="utf-8"?>
<p:tagLst xmlns:a="http://schemas.openxmlformats.org/drawingml/2006/main" xmlns:r="http://schemas.openxmlformats.org/officeDocument/2006/relationships" xmlns:p="http://schemas.openxmlformats.org/presentationml/2006/main">
  <p:tag name="NUM" val="3"/>
</p:tagLst>
</file>

<file path=ppt/tags/tag61.xml><?xml version="1.0" encoding="utf-8"?>
<p:tagLst xmlns:a="http://schemas.openxmlformats.org/drawingml/2006/main" xmlns:r="http://schemas.openxmlformats.org/officeDocument/2006/relationships" xmlns:p="http://schemas.openxmlformats.org/presentationml/2006/main">
  <p:tag name="NUM" val="1"/>
</p:tagLst>
</file>

<file path=ppt/tags/tag62.xml><?xml version="1.0" encoding="utf-8"?>
<p:tagLst xmlns:a="http://schemas.openxmlformats.org/drawingml/2006/main" xmlns:r="http://schemas.openxmlformats.org/officeDocument/2006/relationships" xmlns:p="http://schemas.openxmlformats.org/presentationml/2006/main">
  <p:tag name="NUM" val="2"/>
</p:tagLst>
</file>

<file path=ppt/tags/tag63.xml><?xml version="1.0" encoding="utf-8"?>
<p:tagLst xmlns:a="http://schemas.openxmlformats.org/drawingml/2006/main" xmlns:r="http://schemas.openxmlformats.org/officeDocument/2006/relationships" xmlns:p="http://schemas.openxmlformats.org/presentationml/2006/main">
  <p:tag name="NUM" val="3"/>
</p:tagLst>
</file>

<file path=ppt/tags/tag64.xml><?xml version="1.0" encoding="utf-8"?>
<p:tagLst xmlns:a="http://schemas.openxmlformats.org/drawingml/2006/main" xmlns:r="http://schemas.openxmlformats.org/officeDocument/2006/relationships" xmlns:p="http://schemas.openxmlformats.org/presentationml/2006/main">
  <p:tag name="NUM" val="1"/>
</p:tagLst>
</file>

<file path=ppt/tags/tag65.xml><?xml version="1.0" encoding="utf-8"?>
<p:tagLst xmlns:a="http://schemas.openxmlformats.org/drawingml/2006/main" xmlns:r="http://schemas.openxmlformats.org/officeDocument/2006/relationships" xmlns:p="http://schemas.openxmlformats.org/presentationml/2006/main">
  <p:tag name="NUM" val="2"/>
</p:tagLst>
</file>

<file path=ppt/tags/tag66.xml><?xml version="1.0" encoding="utf-8"?>
<p:tagLst xmlns:a="http://schemas.openxmlformats.org/drawingml/2006/main" xmlns:r="http://schemas.openxmlformats.org/officeDocument/2006/relationships" xmlns:p="http://schemas.openxmlformats.org/presentationml/2006/main">
  <p:tag name="NUM" val="3"/>
</p:tagLst>
</file>

<file path=ppt/tags/tag67.xml><?xml version="1.0" encoding="utf-8"?>
<p:tagLst xmlns:a="http://schemas.openxmlformats.org/drawingml/2006/main" xmlns:r="http://schemas.openxmlformats.org/officeDocument/2006/relationships" xmlns:p="http://schemas.openxmlformats.org/presentationml/2006/main">
  <p:tag name="NUM" val="1"/>
</p:tagLst>
</file>

<file path=ppt/tags/tag68.xml><?xml version="1.0" encoding="utf-8"?>
<p:tagLst xmlns:a="http://schemas.openxmlformats.org/drawingml/2006/main" xmlns:r="http://schemas.openxmlformats.org/officeDocument/2006/relationships" xmlns:p="http://schemas.openxmlformats.org/presentationml/2006/main">
  <p:tag name="NUM" val="2"/>
</p:tagLst>
</file>

<file path=ppt/tags/tag69.xml><?xml version="1.0" encoding="utf-8"?>
<p:tagLst xmlns:a="http://schemas.openxmlformats.org/drawingml/2006/main" xmlns:r="http://schemas.openxmlformats.org/officeDocument/2006/relationships" xmlns:p="http://schemas.openxmlformats.org/presentationml/2006/main">
  <p:tag name="NUM" val="3"/>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1"/>
</p:tagLst>
</file>

<file path=ppt/tags/tag71.xml><?xml version="1.0" encoding="utf-8"?>
<p:tagLst xmlns:a="http://schemas.openxmlformats.org/drawingml/2006/main" xmlns:r="http://schemas.openxmlformats.org/officeDocument/2006/relationships" xmlns:p="http://schemas.openxmlformats.org/presentationml/2006/main">
  <p:tag name="NUM" val="2"/>
</p:tagLst>
</file>

<file path=ppt/tags/tag72.xml><?xml version="1.0" encoding="utf-8"?>
<p:tagLst xmlns:a="http://schemas.openxmlformats.org/drawingml/2006/main" xmlns:r="http://schemas.openxmlformats.org/officeDocument/2006/relationships" xmlns:p="http://schemas.openxmlformats.org/presentationml/2006/main">
  <p:tag name="NUM" val="3"/>
</p:tagLst>
</file>

<file path=ppt/tags/tag73.xml><?xml version="1.0" encoding="utf-8"?>
<p:tagLst xmlns:a="http://schemas.openxmlformats.org/drawingml/2006/main" xmlns:r="http://schemas.openxmlformats.org/officeDocument/2006/relationships" xmlns:p="http://schemas.openxmlformats.org/presentationml/2006/main">
  <p:tag name="NUM" val="1"/>
</p:tagLst>
</file>

<file path=ppt/tags/tag74.xml><?xml version="1.0" encoding="utf-8"?>
<p:tagLst xmlns:a="http://schemas.openxmlformats.org/drawingml/2006/main" xmlns:r="http://schemas.openxmlformats.org/officeDocument/2006/relationships" xmlns:p="http://schemas.openxmlformats.org/presentationml/2006/main">
  <p:tag name="NUM" val="2"/>
</p:tagLst>
</file>

<file path=ppt/tags/tag75.xml><?xml version="1.0" encoding="utf-8"?>
<p:tagLst xmlns:a="http://schemas.openxmlformats.org/drawingml/2006/main" xmlns:r="http://schemas.openxmlformats.org/officeDocument/2006/relationships" xmlns:p="http://schemas.openxmlformats.org/presentationml/2006/main">
  <p:tag name="NUM" val="3"/>
</p:tagLst>
</file>

<file path=ppt/tags/tag76.xml><?xml version="1.0" encoding="utf-8"?>
<p:tagLst xmlns:a="http://schemas.openxmlformats.org/drawingml/2006/main" xmlns:r="http://schemas.openxmlformats.org/officeDocument/2006/relationships" xmlns:p="http://schemas.openxmlformats.org/presentationml/2006/main">
  <p:tag name="NUM" val="1"/>
</p:tagLst>
</file>

<file path=ppt/tags/tag77.xml><?xml version="1.0" encoding="utf-8"?>
<p:tagLst xmlns:a="http://schemas.openxmlformats.org/drawingml/2006/main" xmlns:r="http://schemas.openxmlformats.org/officeDocument/2006/relationships" xmlns:p="http://schemas.openxmlformats.org/presentationml/2006/main">
  <p:tag name="NUM" val="2"/>
</p:tagLst>
</file>

<file path=ppt/tags/tag78.xml><?xml version="1.0" encoding="utf-8"?>
<p:tagLst xmlns:a="http://schemas.openxmlformats.org/drawingml/2006/main" xmlns:r="http://schemas.openxmlformats.org/officeDocument/2006/relationships" xmlns:p="http://schemas.openxmlformats.org/presentationml/2006/main">
  <p:tag name="NUM" val="3"/>
</p:tagLst>
</file>

<file path=ppt/tags/tag79.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80.xml><?xml version="1.0" encoding="utf-8"?>
<p:tagLst xmlns:a="http://schemas.openxmlformats.org/drawingml/2006/main" xmlns:r="http://schemas.openxmlformats.org/officeDocument/2006/relationships" xmlns:p="http://schemas.openxmlformats.org/presentationml/2006/main">
  <p:tag name="NUM" val="2"/>
</p:tagLst>
</file>

<file path=ppt/tags/tag81.xml><?xml version="1.0" encoding="utf-8"?>
<p:tagLst xmlns:a="http://schemas.openxmlformats.org/drawingml/2006/main" xmlns:r="http://schemas.openxmlformats.org/officeDocument/2006/relationships" xmlns:p="http://schemas.openxmlformats.org/presentationml/2006/main">
  <p:tag name="NUM" val="3"/>
</p:tagLst>
</file>

<file path=ppt/tags/tag82.xml><?xml version="1.0" encoding="utf-8"?>
<p:tagLst xmlns:a="http://schemas.openxmlformats.org/drawingml/2006/main" xmlns:r="http://schemas.openxmlformats.org/officeDocument/2006/relationships" xmlns:p="http://schemas.openxmlformats.org/presentationml/2006/main">
  <p:tag name="NUM" val="1"/>
</p:tagLst>
</file>

<file path=ppt/tags/tag83.xml><?xml version="1.0" encoding="utf-8"?>
<p:tagLst xmlns:a="http://schemas.openxmlformats.org/drawingml/2006/main" xmlns:r="http://schemas.openxmlformats.org/officeDocument/2006/relationships" xmlns:p="http://schemas.openxmlformats.org/presentationml/2006/main">
  <p:tag name="NUM" val="2"/>
</p:tagLst>
</file>

<file path=ppt/tags/tag84.xml><?xml version="1.0" encoding="utf-8"?>
<p:tagLst xmlns:a="http://schemas.openxmlformats.org/drawingml/2006/main" xmlns:r="http://schemas.openxmlformats.org/officeDocument/2006/relationships" xmlns:p="http://schemas.openxmlformats.org/presentationml/2006/main">
  <p:tag name="NUM" val="3"/>
</p:tagLst>
</file>

<file path=ppt/tags/tag85.xml><?xml version="1.0" encoding="utf-8"?>
<p:tagLst xmlns:a="http://schemas.openxmlformats.org/drawingml/2006/main" xmlns:r="http://schemas.openxmlformats.org/officeDocument/2006/relationships" xmlns:p="http://schemas.openxmlformats.org/presentationml/2006/main">
  <p:tag name="NUM" val="1"/>
</p:tagLst>
</file>

<file path=ppt/tags/tag86.xml><?xml version="1.0" encoding="utf-8"?>
<p:tagLst xmlns:a="http://schemas.openxmlformats.org/drawingml/2006/main" xmlns:r="http://schemas.openxmlformats.org/officeDocument/2006/relationships" xmlns:p="http://schemas.openxmlformats.org/presentationml/2006/main">
  <p:tag name="NUM" val="2"/>
</p:tagLst>
</file>

<file path=ppt/tags/tag87.xml><?xml version="1.0" encoding="utf-8"?>
<p:tagLst xmlns:a="http://schemas.openxmlformats.org/drawingml/2006/main" xmlns:r="http://schemas.openxmlformats.org/officeDocument/2006/relationships" xmlns:p="http://schemas.openxmlformats.org/presentationml/2006/main">
  <p:tag name="NUM" val="3"/>
</p:tagLst>
</file>

<file path=ppt/tags/tag88.xml><?xml version="1.0" encoding="utf-8"?>
<p:tagLst xmlns:a="http://schemas.openxmlformats.org/drawingml/2006/main" xmlns:r="http://schemas.openxmlformats.org/officeDocument/2006/relationships" xmlns:p="http://schemas.openxmlformats.org/presentationml/2006/main">
  <p:tag name="NUM" val="1"/>
</p:tagLst>
</file>

<file path=ppt/tags/tag89.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ags/tag90.xml><?xml version="1.0" encoding="utf-8"?>
<p:tagLst xmlns:a="http://schemas.openxmlformats.org/drawingml/2006/main" xmlns:r="http://schemas.openxmlformats.org/officeDocument/2006/relationships" xmlns:p="http://schemas.openxmlformats.org/presentationml/2006/main">
  <p:tag name="NUM" val="3"/>
</p:tagLst>
</file>

<file path=ppt/tags/tag91.xml><?xml version="1.0" encoding="utf-8"?>
<p:tagLst xmlns:a="http://schemas.openxmlformats.org/drawingml/2006/main" xmlns:r="http://schemas.openxmlformats.org/officeDocument/2006/relationships" xmlns:p="http://schemas.openxmlformats.org/presentationml/2006/main">
  <p:tag name="NUM" val="1"/>
</p:tagLst>
</file>

<file path=ppt/tags/tag92.xml><?xml version="1.0" encoding="utf-8"?>
<p:tagLst xmlns:a="http://schemas.openxmlformats.org/drawingml/2006/main" xmlns:r="http://schemas.openxmlformats.org/officeDocument/2006/relationships" xmlns:p="http://schemas.openxmlformats.org/presentationml/2006/main">
  <p:tag name="NUM" val="2"/>
</p:tagLst>
</file>

<file path=ppt/tags/tag93.xml><?xml version="1.0" encoding="utf-8"?>
<p:tagLst xmlns:a="http://schemas.openxmlformats.org/drawingml/2006/main" xmlns:r="http://schemas.openxmlformats.org/officeDocument/2006/relationships" xmlns:p="http://schemas.openxmlformats.org/presentationml/2006/main">
  <p:tag name="NUM" val="3"/>
</p:tagLst>
</file>

<file path=ppt/tags/tag94.xml><?xml version="1.0" encoding="utf-8"?>
<p:tagLst xmlns:a="http://schemas.openxmlformats.org/drawingml/2006/main" xmlns:r="http://schemas.openxmlformats.org/officeDocument/2006/relationships" xmlns:p="http://schemas.openxmlformats.org/presentationml/2006/main">
  <p:tag name="NUM" val="1"/>
</p:tagLst>
</file>

<file path=ppt/tags/tag95.xml><?xml version="1.0" encoding="utf-8"?>
<p:tagLst xmlns:a="http://schemas.openxmlformats.org/drawingml/2006/main" xmlns:r="http://schemas.openxmlformats.org/officeDocument/2006/relationships" xmlns:p="http://schemas.openxmlformats.org/presentationml/2006/main">
  <p:tag name="NUM" val="3"/>
</p:tagLst>
</file>

<file path=ppt/tags/tag96.xml><?xml version="1.0" encoding="utf-8"?>
<p:tagLst xmlns:a="http://schemas.openxmlformats.org/drawingml/2006/main" xmlns:r="http://schemas.openxmlformats.org/officeDocument/2006/relationships" xmlns:p="http://schemas.openxmlformats.org/presentationml/2006/main">
  <p:tag name="NUM" val="1"/>
</p:tagLst>
</file>

<file path=ppt/tags/tag97.xml><?xml version="1.0" encoding="utf-8"?>
<p:tagLst xmlns:a="http://schemas.openxmlformats.org/drawingml/2006/main" xmlns:r="http://schemas.openxmlformats.org/officeDocument/2006/relationships" xmlns:p="http://schemas.openxmlformats.org/presentationml/2006/main">
  <p:tag name="NUM" val="2"/>
</p:tagLst>
</file>

<file path=ppt/tags/tag98.xml><?xml version="1.0" encoding="utf-8"?>
<p:tagLst xmlns:a="http://schemas.openxmlformats.org/drawingml/2006/main" xmlns:r="http://schemas.openxmlformats.org/officeDocument/2006/relationships" xmlns:p="http://schemas.openxmlformats.org/presentationml/2006/main">
  <p:tag name="NUM" val="3"/>
</p:tagLst>
</file>

<file path=ppt/tags/tag9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TS10188135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INF33307 - R01 - Concepts de gestion de projets</Template>
  <TotalTime>11858</TotalTime>
  <Words>11362</Words>
  <Application>Microsoft Office PowerPoint</Application>
  <PresentationFormat>Affichage à l'écran (4:3)</PresentationFormat>
  <Paragraphs>1276</Paragraphs>
  <Slides>142</Slides>
  <Notes>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142</vt:i4>
      </vt:variant>
    </vt:vector>
  </HeadingPairs>
  <TitlesOfParts>
    <vt:vector size="149" baseType="lpstr">
      <vt:lpstr>Arial</vt:lpstr>
      <vt:lpstr>Calibri</vt:lpstr>
      <vt:lpstr>Consolas</vt:lpstr>
      <vt:lpstr>Roboto Mono</vt:lpstr>
      <vt:lpstr>SFMono-Regular</vt:lpstr>
      <vt:lpstr>Times New Roman</vt:lpstr>
      <vt:lpstr>TS101881352</vt:lpstr>
      <vt:lpstr>Implémentation d’une architecture Clean</vt:lpstr>
      <vt:lpstr>Plan</vt:lpstr>
      <vt:lpstr>Architecture de référence</vt:lpstr>
      <vt:lpstr>Clean architecture</vt:lpstr>
      <vt:lpstr>Couches de l’implémentation choisie</vt:lpstr>
      <vt:lpstr>SharedKernel</vt:lpstr>
      <vt:lpstr>Création des solutions</vt:lpstr>
      <vt:lpstr>Projet Core</vt:lpstr>
      <vt:lpstr>Projet Core</vt:lpstr>
      <vt:lpstr>Projet infrastructure</vt:lpstr>
      <vt:lpstr>Projet infrastructure</vt:lpstr>
      <vt:lpstr>Test avec l’utilisation du contexte</vt:lpstr>
      <vt:lpstr>EfRepository</vt:lpstr>
      <vt:lpstr>EfRepository</vt:lpstr>
      <vt:lpstr>EfRepository</vt:lpstr>
      <vt:lpstr>EfRepository</vt:lpstr>
      <vt:lpstr>EfRepository</vt:lpstr>
      <vt:lpstr>EfRepository</vt:lpstr>
      <vt:lpstr>Repository spécifique</vt:lpstr>
      <vt:lpstr>Repository spécifique</vt:lpstr>
      <vt:lpstr>Repository spécifique</vt:lpstr>
      <vt:lpstr>Repository spécifique</vt:lpstr>
      <vt:lpstr>Test avec l’utilisation du EfRepository</vt:lpstr>
      <vt:lpstr>Critères de recherche</vt:lpstr>
      <vt:lpstr>Spécification de recherche</vt:lpstr>
      <vt:lpstr>Couche service</vt:lpstr>
      <vt:lpstr>Couche service</vt:lpstr>
      <vt:lpstr>Présentation PowerPoint</vt:lpstr>
      <vt:lpstr>Implantation des services</vt:lpstr>
      <vt:lpstr>Implantation du service RequestService</vt:lpstr>
      <vt:lpstr>Implantation du service RequestService</vt:lpstr>
      <vt:lpstr>Implantation du service RequestService</vt:lpstr>
      <vt:lpstr>Implantation du service RequestService</vt:lpstr>
      <vt:lpstr>Implantation du service RequestService</vt:lpstr>
      <vt:lpstr>Implantation du service RequestService</vt:lpstr>
      <vt:lpstr>Les deux autres services</vt:lpstr>
      <vt:lpstr>Les autres tests</vt:lpstr>
      <vt:lpstr>Tests unitaires</vt:lpstr>
      <vt:lpstr>Tests unitaires</vt:lpstr>
      <vt:lpstr>Tests unitaires - entités</vt:lpstr>
      <vt:lpstr>Tests unitaires - entités</vt:lpstr>
      <vt:lpstr>Tests unitaires - entités</vt:lpstr>
      <vt:lpstr>Tests unitaires - entités</vt:lpstr>
      <vt:lpstr>Tests unitaires - entités</vt:lpstr>
      <vt:lpstr>Tests unitaires - spécifications</vt:lpstr>
      <vt:lpstr>Tests unitaires - services</vt:lpstr>
      <vt:lpstr>Tests unitaires - services</vt:lpstr>
      <vt:lpstr>Tests unitaires - services</vt:lpstr>
      <vt:lpstr>Tests unitaires - services</vt:lpstr>
      <vt:lpstr>Tests unitaires - services</vt:lpstr>
      <vt:lpstr>Tests unitaires - services</vt:lpstr>
      <vt:lpstr>Tests unitaires - services</vt:lpstr>
      <vt:lpstr>Tests unitaires - services</vt:lpstr>
      <vt:lpstr>Tests unitaires - services</vt:lpstr>
      <vt:lpstr>Tests d’intégration</vt:lpstr>
      <vt:lpstr>Tests d’intégration</vt:lpstr>
      <vt:lpstr>Tests d’intégration</vt:lpstr>
      <vt:lpstr>Tests d’intégration</vt:lpstr>
      <vt:lpstr>Tests d’intégration</vt:lpstr>
      <vt:lpstr>Rappel: Architecture de référence</vt:lpstr>
      <vt:lpstr>Rappel : le Core</vt:lpstr>
      <vt:lpstr>Conception des Web API</vt:lpstr>
      <vt:lpstr>Representational State Transfer (REST)</vt:lpstr>
      <vt:lpstr>Les opérations d’API en termes de méthodes HTTP</vt:lpstr>
      <vt:lpstr>Les opérations d’API en termes de méthodes HTTP</vt:lpstr>
      <vt:lpstr>Les opérations d’API en termes de méthodes HTTP</vt:lpstr>
      <vt:lpstr>Les opérations d’API en termes de méthodes HTTP</vt:lpstr>
      <vt:lpstr>Les opérations d’API en termes de méthodes HTTP</vt:lpstr>
      <vt:lpstr>Les opérations d’API en termes de méthodes HTTP</vt:lpstr>
      <vt:lpstr>POST vs PUT vs PATCH</vt:lpstr>
      <vt:lpstr>POST vs PUT vs PATCH</vt:lpstr>
      <vt:lpstr>POST vs PUT vs PATCH</vt:lpstr>
      <vt:lpstr>POST vs PUT vs PATCH</vt:lpstr>
      <vt:lpstr>Modèle de maturité de Richardson</vt:lpstr>
      <vt:lpstr>Niveau 0</vt:lpstr>
      <vt:lpstr>Niveau 0</vt:lpstr>
      <vt:lpstr>Niveau 0</vt:lpstr>
      <vt:lpstr>Niveau 1 — Ressources</vt:lpstr>
      <vt:lpstr>Niveau 1 — Ressources</vt:lpstr>
      <vt:lpstr>Niveau 1 — Ressources</vt:lpstr>
      <vt:lpstr>Niveau 1 — Ressources</vt:lpstr>
      <vt:lpstr>Niveau 2 — Verbes HTTP</vt:lpstr>
      <vt:lpstr>Niveau 2 — Verbes HTTP</vt:lpstr>
      <vt:lpstr>Niveau 2 — Verbes HTTP</vt:lpstr>
      <vt:lpstr>Niveau 2 — Verbes HTTP</vt:lpstr>
      <vt:lpstr>Niveau 2 — Verbes HTTP</vt:lpstr>
      <vt:lpstr>Niveau 2 — Verbes HTTP</vt:lpstr>
      <vt:lpstr>Niveau 2 — Verbes HTTP</vt:lpstr>
      <vt:lpstr>Niveau 2 — Verbes HTTP</vt:lpstr>
      <vt:lpstr>Niveau 3 — Contrôles hypermédia</vt:lpstr>
      <vt:lpstr>Niveau 3 — Contrôles hypermédia</vt:lpstr>
      <vt:lpstr>Niveau 3 — Contrôles hypermédia</vt:lpstr>
      <vt:lpstr>Niveau 3 — Contrôles hypermédia</vt:lpstr>
      <vt:lpstr>Niveau 3 — Contrôles hypermédia</vt:lpstr>
      <vt:lpstr>Signification des niveaux</vt:lpstr>
      <vt:lpstr>Meilleures pratiques pour la conception des API RESTFul</vt:lpstr>
      <vt:lpstr>Meilleures pratiques pour la conception des API RESTFul</vt:lpstr>
      <vt:lpstr>Meilleures pratiques pour la conception des API RESTFul</vt:lpstr>
      <vt:lpstr>Meilleures pratiques pour la conception des API RESTFul</vt:lpstr>
      <vt:lpstr>Meilleures pratiques pour la conception des API RESTFul</vt:lpstr>
      <vt:lpstr>Meilleures pratiques pour la conception des API RESTFul</vt:lpstr>
      <vt:lpstr>Meilleures pratiques pour la conception des API RESTFul</vt:lpstr>
      <vt:lpstr>Meilleures pratiques pour la conception des API RESTFul</vt:lpstr>
      <vt:lpstr>Meilleures pratiques pour la conception des API RESTFul</vt:lpstr>
      <vt:lpstr>Meilleures pratiques pour la conception des API RESTFul</vt:lpstr>
      <vt:lpstr>Meilleures pratiques pour la conception des API RESTFul</vt:lpstr>
      <vt:lpstr>Meilleures pratiques pour la conception des API RESTFul</vt:lpstr>
      <vt:lpstr>Meilleures pratiques pour la conception des API RESTFul</vt:lpstr>
      <vt:lpstr>Le projet Web API</vt:lpstr>
      <vt:lpstr>AutoMapper</vt:lpstr>
      <vt:lpstr>Les dossiers Controllers et Pages</vt:lpstr>
      <vt:lpstr>Exemple de contrôleur : WeatherForecastControler</vt:lpstr>
      <vt:lpstr>Tester l’API Web de l’application</vt:lpstr>
      <vt:lpstr>Tester l’API Web de l’application</vt:lpstr>
      <vt:lpstr>Tester l’API Web de l’application</vt:lpstr>
      <vt:lpstr>Tester l’API Web de l’application</vt:lpstr>
      <vt:lpstr>Data Transfer Object</vt:lpstr>
      <vt:lpstr>Data Transfer Object</vt:lpstr>
      <vt:lpstr>Data Transfer Object</vt:lpstr>
      <vt:lpstr>Les contrôleurs pour la solution</vt:lpstr>
      <vt:lpstr>API d’AuthorizationController</vt:lpstr>
      <vt:lpstr>JSON Web Token</vt:lpstr>
      <vt:lpstr>Quand devez-vous utiliser les jetons Web JSON ?</vt:lpstr>
      <vt:lpstr>Structure du jeton Web JSON?</vt:lpstr>
      <vt:lpstr>Entête</vt:lpstr>
      <vt:lpstr>Donnée utile</vt:lpstr>
      <vt:lpstr>Donnée utile</vt:lpstr>
      <vt:lpstr>Signature</vt:lpstr>
      <vt:lpstr>Tout mettre ensemble</vt:lpstr>
      <vt:lpstr>Débogueur jwt.io</vt:lpstr>
      <vt:lpstr>Comment fonctionnent les jetons Web JSON ?</vt:lpstr>
      <vt:lpstr>Comment fonctionnent les jetons Web JSON ?</vt:lpstr>
      <vt:lpstr>Register</vt:lpstr>
      <vt:lpstr>Login</vt:lpstr>
      <vt:lpstr>API de RequestController</vt:lpstr>
      <vt:lpstr>API de RequestController</vt:lpstr>
      <vt:lpstr>La classe Startup</vt:lpstr>
      <vt:lpstr>La classe Startup</vt:lpstr>
      <vt:lpstr>La méthode ConfigureServices</vt:lpstr>
      <vt:lpstr>La méthode Configure</vt:lpstr>
      <vt:lpstr>Pipeline de composantes Middleware</vt:lpstr>
      <vt:lpstr>La méthode Configure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INF33307 - R10 -Stratégies et techniques de test Boîte blanche</dc:title>
  <dc:creator>Gino Chenard;Ismail Khriss</dc:creator>
  <cp:lastModifiedBy>Khriss Ismail</cp:lastModifiedBy>
  <cp:revision>332</cp:revision>
  <cp:lastPrinted>1601-01-01T00:00:00Z</cp:lastPrinted>
  <dcterms:created xsi:type="dcterms:W3CDTF">1601-01-01T00:00:00Z</dcterms:created>
  <dcterms:modified xsi:type="dcterms:W3CDTF">2023-11-20T20:17:32Z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2</vt:i4>
  </property>
  <property fmtid="{D5CDD505-2E9C-101B-9397-08002B2CF9AE}" pid="3" name="LCID">
    <vt:i4>1033</vt:i4>
  </property>
</Properties>
</file>