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51"/>
  </p:notesMasterIdLst>
  <p:handoutMasterIdLst>
    <p:handoutMasterId r:id="rId52"/>
  </p:handoutMasterIdLst>
  <p:sldIdLst>
    <p:sldId id="392" r:id="rId2"/>
    <p:sldId id="301" r:id="rId3"/>
    <p:sldId id="448" r:id="rId4"/>
    <p:sldId id="578" r:id="rId5"/>
    <p:sldId id="543" r:id="rId6"/>
    <p:sldId id="545" r:id="rId7"/>
    <p:sldId id="546" r:id="rId8"/>
    <p:sldId id="548" r:id="rId9"/>
    <p:sldId id="547" r:id="rId10"/>
    <p:sldId id="551" r:id="rId11"/>
    <p:sldId id="570" r:id="rId12"/>
    <p:sldId id="572" r:id="rId13"/>
    <p:sldId id="573" r:id="rId14"/>
    <p:sldId id="579" r:id="rId15"/>
    <p:sldId id="580" r:id="rId16"/>
    <p:sldId id="574" r:id="rId17"/>
    <p:sldId id="550" r:id="rId18"/>
    <p:sldId id="581" r:id="rId19"/>
    <p:sldId id="576" r:id="rId20"/>
    <p:sldId id="577" r:id="rId21"/>
    <p:sldId id="517" r:id="rId22"/>
    <p:sldId id="568" r:id="rId23"/>
    <p:sldId id="569" r:id="rId24"/>
    <p:sldId id="567" r:id="rId25"/>
    <p:sldId id="552" r:id="rId26"/>
    <p:sldId id="553" r:id="rId27"/>
    <p:sldId id="554" r:id="rId28"/>
    <p:sldId id="555" r:id="rId29"/>
    <p:sldId id="556" r:id="rId30"/>
    <p:sldId id="557" r:id="rId31"/>
    <p:sldId id="559" r:id="rId32"/>
    <p:sldId id="558" r:id="rId33"/>
    <p:sldId id="562" r:id="rId34"/>
    <p:sldId id="561" r:id="rId35"/>
    <p:sldId id="582" r:id="rId36"/>
    <p:sldId id="564" r:id="rId37"/>
    <p:sldId id="583" r:id="rId38"/>
    <p:sldId id="563" r:id="rId39"/>
    <p:sldId id="584" r:id="rId40"/>
    <p:sldId id="585" r:id="rId41"/>
    <p:sldId id="586" r:id="rId42"/>
    <p:sldId id="588" r:id="rId43"/>
    <p:sldId id="565" r:id="rId44"/>
    <p:sldId id="587" r:id="rId45"/>
    <p:sldId id="566" r:id="rId46"/>
    <p:sldId id="591" r:id="rId47"/>
    <p:sldId id="592" r:id="rId48"/>
    <p:sldId id="594" r:id="rId49"/>
    <p:sldId id="595"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6709"/>
    <a:srgbClr val="E46D0A"/>
    <a:srgbClr val="CC3300"/>
    <a:srgbClr val="008080"/>
    <a:srgbClr val="FF9966"/>
    <a:srgbClr val="DDDDDD"/>
    <a:srgbClr val="003399"/>
    <a:srgbClr val="33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95097" autoAdjust="0"/>
  </p:normalViewPr>
  <p:slideViewPr>
    <p:cSldViewPr>
      <p:cViewPr varScale="1">
        <p:scale>
          <a:sx n="78" d="100"/>
          <a:sy n="78" d="100"/>
        </p:scale>
        <p:origin x="1771" y="9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50AF7509-6CBD-40DD-996F-77D706C9FAA3}" type="slidenum">
              <a:rPr lang="en-US"/>
              <a:pPr>
                <a:defRPr/>
              </a:pPr>
              <a:t>‹N°›</a:t>
            </a:fld>
            <a:endParaRPr lang="en-US"/>
          </a:p>
        </p:txBody>
      </p:sp>
    </p:spTree>
    <p:extLst>
      <p:ext uri="{BB962C8B-B14F-4D97-AF65-F5344CB8AC3E}">
        <p14:creationId xmlns:p14="http://schemas.microsoft.com/office/powerpoint/2010/main" val="1085468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299F8C3F-989D-4FD3-9C80-84BEE369520B}" type="slidenum">
              <a:rPr lang="en-US"/>
              <a:pPr>
                <a:defRPr/>
              </a:pPr>
              <a:t>‹N°›</a:t>
            </a:fld>
            <a:endParaRPr lang="en-US"/>
          </a:p>
        </p:txBody>
      </p:sp>
    </p:spTree>
    <p:extLst>
      <p:ext uri="{BB962C8B-B14F-4D97-AF65-F5344CB8AC3E}">
        <p14:creationId xmlns:p14="http://schemas.microsoft.com/office/powerpoint/2010/main" val="2155223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7AD8B14E-67E0-4763-84C4-1A1E7BAC62DF}"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8B8C112D-CD45-498D-B711-AC5354742DF6}"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3">
            <a:extLst>
              <a:ext uri="{FF2B5EF4-FFF2-40B4-BE49-F238E27FC236}">
                <a16:creationId xmlns:a16="http://schemas.microsoft.com/office/drawing/2014/main" id="{E7205C9F-C7CD-4FF9-B80F-85E97A4312A6}"/>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15833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914AB739-32A9-426D-AEBA-A63C84234CDE}"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A0DAB16C-4F15-4A7A-A06A-CA540DD2E191}" type="slidenum">
              <a:rPr lang="en-US" altLang="en-US" smtClean="0"/>
              <a:pPr>
                <a:defRPr/>
              </a:pPr>
              <a:t>‹N°›</a:t>
            </a:fld>
            <a:endParaRPr lang="en-US" altLang="en-US"/>
          </a:p>
        </p:txBody>
      </p:sp>
    </p:spTree>
    <p:extLst>
      <p:ext uri="{BB962C8B-B14F-4D97-AF65-F5344CB8AC3E}">
        <p14:creationId xmlns:p14="http://schemas.microsoft.com/office/powerpoint/2010/main" val="29283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9FE0E895-D285-454D-9B9C-68431715838C}"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81BB03C-FD6B-4392-98A5-97EC70AAAFF4}" type="slidenum">
              <a:rPr lang="en-US" altLang="en-US" smtClean="0"/>
              <a:pPr>
                <a:defRPr/>
              </a:pPr>
              <a:t>‹N°›</a:t>
            </a:fld>
            <a:endParaRPr lang="en-US" altLang="en-US"/>
          </a:p>
        </p:txBody>
      </p:sp>
    </p:spTree>
    <p:extLst>
      <p:ext uri="{BB962C8B-B14F-4D97-AF65-F5344CB8AC3E}">
        <p14:creationId xmlns:p14="http://schemas.microsoft.com/office/powerpoint/2010/main" val="340800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9723E810-45F5-4384-8BC9-C71AE91F9572}" type="datetime1">
              <a:rPr lang="en-US" smtClean="0"/>
              <a:t>10/3/2023</a:t>
            </a:fld>
            <a:endParaRPr lang="en-US" altLang="en-US"/>
          </a:p>
        </p:txBody>
      </p:sp>
    </p:spTree>
    <p:extLst>
      <p:ext uri="{BB962C8B-B14F-4D97-AF65-F5344CB8AC3E}">
        <p14:creationId xmlns:p14="http://schemas.microsoft.com/office/powerpoint/2010/main" val="5334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E3866633-D1A4-47A1-8BE5-A93F8CCE1D49}" type="datetime1">
              <a:rPr lang="en-US" smtClean="0"/>
              <a:t>10/3/2023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Tree>
    <p:extLst>
      <p:ext uri="{BB962C8B-B14F-4D97-AF65-F5344CB8AC3E}">
        <p14:creationId xmlns:p14="http://schemas.microsoft.com/office/powerpoint/2010/main" val="13099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B28D34F3-DA36-45C8-8D98-1F6F568F77A0}"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7FEE665E-3450-413D-913D-057FF7C87532}" type="slidenum">
              <a:rPr lang="en-US" altLang="en-US" smtClean="0"/>
              <a:pPr>
                <a:defRPr/>
              </a:pPr>
              <a:t>‹N°›</a:t>
            </a:fld>
            <a:endParaRPr lang="en-US" altLang="en-US"/>
          </a:p>
        </p:txBody>
      </p:sp>
    </p:spTree>
    <p:extLst>
      <p:ext uri="{BB962C8B-B14F-4D97-AF65-F5344CB8AC3E}">
        <p14:creationId xmlns:p14="http://schemas.microsoft.com/office/powerpoint/2010/main" val="28115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F0D680AB-F908-49F6-8D5E-D22C282DF577}"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B1F7837F-1D4D-4CA1-A8E1-5AD01247757E}" type="slidenum">
              <a:rPr lang="en-US" altLang="en-US" smtClean="0"/>
              <a:pPr>
                <a:defRPr/>
              </a:pPr>
              <a:t>‹N°›</a:t>
            </a:fld>
            <a:endParaRPr lang="en-US" altLang="en-US"/>
          </a:p>
        </p:txBody>
      </p:sp>
    </p:spTree>
    <p:extLst>
      <p:ext uri="{BB962C8B-B14F-4D97-AF65-F5344CB8AC3E}">
        <p14:creationId xmlns:p14="http://schemas.microsoft.com/office/powerpoint/2010/main" val="3571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C72FD6C6-802F-43D0-B4A9-84B1AF9F02B6}" type="datetime1">
              <a:rPr lang="en-US" smtClean="0"/>
              <a:t>10/3/2023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E293F36-9297-4821-9A0C-D21D7A4CC37B}" type="slidenum">
              <a:rPr lang="en-US" altLang="en-US" smtClean="0"/>
              <a:pPr>
                <a:defRPr/>
              </a:pPr>
              <a:t>‹N°›</a:t>
            </a:fld>
            <a:endParaRPr lang="en-US" altLang="en-US"/>
          </a:p>
        </p:txBody>
      </p:sp>
    </p:spTree>
    <p:extLst>
      <p:ext uri="{BB962C8B-B14F-4D97-AF65-F5344CB8AC3E}">
        <p14:creationId xmlns:p14="http://schemas.microsoft.com/office/powerpoint/2010/main" val="21653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D88FB73D-8651-41E3-97B6-466F7DA7E4E5}" type="datetime1">
              <a:rPr lang="en-US" smtClean="0"/>
              <a:t>10/3/2023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13095562-A83A-4D37-B267-CD729BC3FC17}" type="slidenum">
              <a:rPr lang="en-US" altLang="en-US" smtClean="0"/>
              <a:pPr>
                <a:defRPr/>
              </a:pPr>
              <a:t>‹N°›</a:t>
            </a:fld>
            <a:endParaRPr lang="en-US" altLang="en-US"/>
          </a:p>
        </p:txBody>
      </p:sp>
    </p:spTree>
    <p:extLst>
      <p:ext uri="{BB962C8B-B14F-4D97-AF65-F5344CB8AC3E}">
        <p14:creationId xmlns:p14="http://schemas.microsoft.com/office/powerpoint/2010/main" val="219209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40CE92BD-0A12-46B6-9799-94770E005DC3}" type="datetime1">
              <a:rPr lang="en-US" smtClean="0"/>
              <a:t>10/3/2023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3B1E4088-4144-4531-AD60-E3883B742C1B}" type="slidenum">
              <a:rPr lang="en-US" altLang="en-US" smtClean="0"/>
              <a:pPr>
                <a:defRPr/>
              </a:pPr>
              <a:t>‹N°›</a:t>
            </a:fld>
            <a:endParaRPr lang="en-US" altLang="en-US"/>
          </a:p>
        </p:txBody>
      </p:sp>
    </p:spTree>
    <p:extLst>
      <p:ext uri="{BB962C8B-B14F-4D97-AF65-F5344CB8AC3E}">
        <p14:creationId xmlns:p14="http://schemas.microsoft.com/office/powerpoint/2010/main" val="15051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12FAB9-739D-40B0-8DAF-34C07240F054}" type="datetime1">
              <a:rPr lang="en-US" smtClean="0"/>
              <a:t>10/3/2023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A3F0DE2A-C6FA-4F12-9420-08E7A0CB6A00}" type="slidenum">
              <a:rPr lang="en-US" altLang="en-US" smtClean="0"/>
              <a:pPr>
                <a:defRPr/>
              </a:pPr>
              <a:t>‹N°›</a:t>
            </a:fld>
            <a:endParaRPr lang="en-US" altLang="en-US"/>
          </a:p>
        </p:txBody>
      </p:sp>
    </p:spTree>
    <p:extLst>
      <p:ext uri="{BB962C8B-B14F-4D97-AF65-F5344CB8AC3E}">
        <p14:creationId xmlns:p14="http://schemas.microsoft.com/office/powerpoint/2010/main" val="10508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9331145C-7451-4B9E-A760-F835641B5073}" type="datetime1">
              <a:rPr lang="en-US" smtClean="0"/>
              <a:t>10/3/2023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F659703-B6A9-49AC-8B9A-8AC8E21B644D}" type="slidenum">
              <a:rPr lang="en-US" altLang="en-US" smtClean="0"/>
              <a:pPr>
                <a:defRPr/>
              </a:pPr>
              <a:t>‹N°›</a:t>
            </a:fld>
            <a:endParaRPr lang="en-US" altLang="en-US"/>
          </a:p>
        </p:txBody>
      </p:sp>
    </p:spTree>
    <p:extLst>
      <p:ext uri="{BB962C8B-B14F-4D97-AF65-F5344CB8AC3E}">
        <p14:creationId xmlns:p14="http://schemas.microsoft.com/office/powerpoint/2010/main" val="22444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C7E55113-B901-45E9-B1FC-4922DA1FB89F}" type="datetime1">
              <a:rPr lang="en-US" smtClean="0"/>
              <a:t>10/3/2023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F5EFF904-D263-465B-BDB0-083A7E2ACE75}" type="slidenum">
              <a:rPr lang="en-US" altLang="en-US" smtClean="0"/>
              <a:pPr>
                <a:defRPr/>
              </a:pPr>
              <a:t>‹N°›</a:t>
            </a:fld>
            <a:endParaRPr lang="en-US" altLang="en-US"/>
          </a:p>
        </p:txBody>
      </p:sp>
    </p:spTree>
    <p:extLst>
      <p:ext uri="{BB962C8B-B14F-4D97-AF65-F5344CB8AC3E}">
        <p14:creationId xmlns:p14="http://schemas.microsoft.com/office/powerpoint/2010/main" val="387641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C92B06-E5F2-439A-8E97-FD13C4EC9710}" type="datetime1">
              <a:rPr lang="en-US" smtClean="0"/>
              <a:t>10/3/2023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8EB5D8-1891-412D-8094-F73C42FC7F45}"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FD5093A3-421D-4DC0-B19D-FDD8AD9F225A}"/>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427187229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tags" Target="../tags/tag35.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tags" Target="../tags/tag34.xml"/><Relationship Id="rId16" Type="http://schemas.openxmlformats.org/officeDocument/2006/relationships/image" Target="../media/image21.png"/><Relationship Id="rId1" Type="http://schemas.openxmlformats.org/officeDocument/2006/relationships/tags" Target="../tags/tag3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slideLayout" Target="../slideLayouts/slideLayout2.xml"/><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2.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3.jpeg"/><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7.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24.wmf"/><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oleObject" Target="../embeddings/oleObject1.bin"/><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21.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slideLayout" Target="../slideLayouts/slideLayout2.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2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tags" Target="../tags/tag113.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slideLayout" Target="../slideLayouts/slideLayout2.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s>
</file>

<file path=ppt/slides/_rels/slide2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tags" Target="../tags/tag143.xml"/><Relationship Id="rId3" Type="http://schemas.openxmlformats.org/officeDocument/2006/relationships/tags" Target="../tags/tag120.xml"/><Relationship Id="rId21" Type="http://schemas.openxmlformats.org/officeDocument/2006/relationships/tags" Target="../tags/tag138.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33" Type="http://schemas.openxmlformats.org/officeDocument/2006/relationships/slideLayout" Target="../slideLayouts/slideLayout2.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29" Type="http://schemas.openxmlformats.org/officeDocument/2006/relationships/tags" Target="../tags/tag146.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32" Type="http://schemas.openxmlformats.org/officeDocument/2006/relationships/tags" Target="../tags/tag149.xml"/><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tags" Target="../tags/tag145.xml"/><Relationship Id="rId10" Type="http://schemas.openxmlformats.org/officeDocument/2006/relationships/tags" Target="../tags/tag127.xml"/><Relationship Id="rId19" Type="http://schemas.openxmlformats.org/officeDocument/2006/relationships/tags" Target="../tags/tag136.xml"/><Relationship Id="rId31" Type="http://schemas.openxmlformats.org/officeDocument/2006/relationships/tags" Target="../tags/tag148.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tags" Target="../tags/tag144.xml"/><Relationship Id="rId30" Type="http://schemas.openxmlformats.org/officeDocument/2006/relationships/tags" Target="../tags/tag147.xml"/><Relationship Id="rId8" Type="http://schemas.openxmlformats.org/officeDocument/2006/relationships/tags" Target="../tags/tag125.xml"/></Relationships>
</file>

<file path=ppt/slides/_rels/slide25.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hyperlink" Target="http://www.w3.org/ws" TargetMode="External"/><Relationship Id="rId5" Type="http://schemas.openxmlformats.org/officeDocument/2006/relationships/hyperlink" Target="http://www.dupont.com/" TargetMode="Externa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hyperlink" Target="http://www.dupont.com/" TargetMode="Externa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sv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25.png"/><Relationship Id="rId5" Type="http://schemas.openxmlformats.org/officeDocument/2006/relationships/slideLayout" Target="../slideLayouts/slideLayout2.xml"/><Relationship Id="rId4" Type="http://schemas.openxmlformats.org/officeDocument/2006/relationships/tags" Target="../tags/tag171.xml"/></Relationships>
</file>

<file path=ppt/slides/_rels/slide32.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hyperlink" Target="http://www.dupont.com/" TargetMode="Externa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hyperlink" Target="http://www.dupont.com/" TargetMode="Externa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hyperlink" Target="http://www.dupont.com/" TargetMode="Externa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hyperlink" Target="http://www.dupont.com/" TargetMode="Externa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7.sv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18" Type="http://schemas.openxmlformats.org/officeDocument/2006/relationships/image" Target="../media/image27.wmf"/><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image" Target="../media/image26.wmf"/><Relationship Id="rId2" Type="http://schemas.openxmlformats.org/officeDocument/2006/relationships/tags" Target="../tags/tag203.xml"/><Relationship Id="rId16" Type="http://schemas.openxmlformats.org/officeDocument/2006/relationships/slideLayout" Target="../slideLayouts/slideLayout2.xml"/><Relationship Id="rId20" Type="http://schemas.openxmlformats.org/officeDocument/2006/relationships/hyperlink" Target="http://www.uddi.org/pubs/UDDI_Overview_Presentation.ppt" TargetMode="Externa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5" Type="http://schemas.openxmlformats.org/officeDocument/2006/relationships/tags" Target="../tags/tag216.xml"/><Relationship Id="rId10" Type="http://schemas.openxmlformats.org/officeDocument/2006/relationships/tags" Target="../tags/tag211.xml"/><Relationship Id="rId19" Type="http://schemas.openxmlformats.org/officeDocument/2006/relationships/image" Target="../media/image28.wmf"/><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s>
</file>

<file path=ppt/slides/_rels/slide43.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5" Type="http://schemas.openxmlformats.org/officeDocument/2006/relationships/image" Target="../media/image29.pn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image" Target="../media/image30.wmf"/><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slideLayout" Target="../slideLayouts/slideLayout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s>
</file>

<file path=ppt/slides/_rels/slide47.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slideLayout" Target="../slideLayouts/slideLayout2.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s>
</file>

<file path=ppt/slides/_rels/slide48.xml.rels><?xml version="1.0" encoding="UTF-8" standalone="yes"?>
<Relationships xmlns="http://schemas.openxmlformats.org/package/2006/relationships"><Relationship Id="rId8" Type="http://schemas.openxmlformats.org/officeDocument/2006/relationships/tags" Target="../tags/tag245.xml"/><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image" Target="../media/image30.wmf"/><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slideLayout" Target="../slideLayouts/slideLayout2.xml"/><Relationship Id="rId5" Type="http://schemas.openxmlformats.org/officeDocument/2006/relationships/tags" Target="../tags/tag24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s>
</file>

<file path=ppt/slides/_rels/slide49.xml.rels><?xml version="1.0" encoding="UTF-8" standalone="yes"?>
<Relationships xmlns="http://schemas.openxmlformats.org/package/2006/relationships"><Relationship Id="rId8" Type="http://schemas.openxmlformats.org/officeDocument/2006/relationships/tags" Target="../tags/tag255.xml"/><Relationship Id="rId3" Type="http://schemas.openxmlformats.org/officeDocument/2006/relationships/tags" Target="../tags/tag250.xml"/><Relationship Id="rId7" Type="http://schemas.openxmlformats.org/officeDocument/2006/relationships/tags" Target="../tags/tag254.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image" Target="../media/image30.wmf"/><Relationship Id="rId5" Type="http://schemas.openxmlformats.org/officeDocument/2006/relationships/tags" Target="../tags/tag252.xml"/><Relationship Id="rId10" Type="http://schemas.openxmlformats.org/officeDocument/2006/relationships/slideLayout" Target="../slideLayouts/slideLayout2.xml"/><Relationship Id="rId4" Type="http://schemas.openxmlformats.org/officeDocument/2006/relationships/tags" Target="../tags/tag251.xml"/><Relationship Id="rId9" Type="http://schemas.openxmlformats.org/officeDocument/2006/relationships/tags" Target="../tags/tag256.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7698047" cy="2667000"/>
          </a:xfrm>
        </p:spPr>
        <p:txBody>
          <a:bodyPr>
            <a:normAutofit/>
          </a:bodyPr>
          <a:lstStyle/>
          <a:p>
            <a:r>
              <a:rPr lang="fr-CA" sz="4400" dirty="0"/>
              <a:t>Validation et automatisation des processus d’affaires</a:t>
            </a:r>
            <a:endParaRPr lang="en-US" dirty="0"/>
          </a:p>
        </p:txBody>
      </p:sp>
      <p:sp>
        <p:nvSpPr>
          <p:cNvPr id="8" name="Rectangle 7">
            <a:extLst>
              <a:ext uri="{FF2B5EF4-FFF2-40B4-BE49-F238E27FC236}">
                <a16:creationId xmlns:a16="http://schemas.microsoft.com/office/drawing/2014/main" id="{07121619-E532-4AC1-906D-91A76E2BA783}"/>
              </a:ext>
            </a:extLst>
          </p:cNvPr>
          <p:cNvSpPr>
            <a:spLocks noGrp="1" noChangeArrowheads="1"/>
          </p:cNvSpPr>
          <p:nvPr>
            <p:ph type="subTitle" idx="1"/>
            <p:custDataLst>
              <p:tags r:id="rId2"/>
            </p:custDataLst>
          </p:nvPr>
        </p:nvSpPr>
        <p:spPr>
          <a:xfrm>
            <a:off x="228600" y="3810000"/>
            <a:ext cx="8231832" cy="2133600"/>
          </a:xfrm>
        </p:spPr>
        <p:txBody>
          <a:bodyPr>
            <a:normAutofit/>
          </a:bodyPr>
          <a:lstStyle/>
          <a:p>
            <a:r>
              <a:rPr lang="fr-CA" sz="3200" dirty="0"/>
              <a:t>Génie logiciel du commerce électronique</a:t>
            </a:r>
            <a:r>
              <a:rPr lang="fr-CA" dirty="0"/>
              <a:t>				</a:t>
            </a:r>
          </a:p>
          <a:p>
            <a:r>
              <a:rPr lang="fr-CA" dirty="0"/>
              <a:t>						Ismaïl Khriss</a:t>
            </a:r>
            <a:endParaRPr lang="en-US" dirty="0"/>
          </a:p>
        </p:txBody>
      </p:sp>
    </p:spTree>
    <p:extLst>
      <p:ext uri="{BB962C8B-B14F-4D97-AF65-F5344CB8AC3E}">
        <p14:creationId xmlns:p14="http://schemas.microsoft.com/office/powerpoint/2010/main" val="251876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Exemple de systèmes</a:t>
            </a:r>
            <a:endParaRPr lang="en-US" altLang="fr-FR" dirty="0"/>
          </a:p>
        </p:txBody>
      </p:sp>
      <p:sp>
        <p:nvSpPr>
          <p:cNvPr id="4101" name="Rectangle 3"/>
          <p:cNvSpPr>
            <a:spLocks noGrp="1" noChangeArrowheads="1"/>
          </p:cNvSpPr>
          <p:nvPr>
            <p:ph idx="1"/>
            <p:custDataLst>
              <p:tags r:id="rId2"/>
            </p:custDataLst>
          </p:nvPr>
        </p:nvSpPr>
        <p:spPr>
          <a:xfrm>
            <a:off x="228600" y="1403874"/>
            <a:ext cx="8686800" cy="3573298"/>
          </a:xfrm>
        </p:spPr>
        <p:txBody>
          <a:bodyPr>
            <a:noAutofit/>
          </a:bodyPr>
          <a:lstStyle/>
          <a:p>
            <a:pPr marL="342900" indent="-342900">
              <a:spcBef>
                <a:spcPct val="20000"/>
              </a:spcBef>
              <a:buClr>
                <a:schemeClr val="tx2"/>
              </a:buClr>
              <a:buSzPct val="70000"/>
              <a:buFont typeface="Wingdings" pitchFamily="2" charset="2"/>
              <a:buChar char="l"/>
            </a:pPr>
            <a:r>
              <a:rPr lang="fr-CA" sz="2400" dirty="0"/>
              <a:t>BizTalk Server</a:t>
            </a:r>
          </a:p>
          <a:p>
            <a:pPr marL="342900" indent="-342900">
              <a:spcBef>
                <a:spcPct val="20000"/>
              </a:spcBef>
              <a:buClr>
                <a:schemeClr val="tx2"/>
              </a:buClr>
              <a:buSzPct val="70000"/>
              <a:buFont typeface="Wingdings" pitchFamily="2" charset="2"/>
              <a:buChar char="l"/>
            </a:pPr>
            <a:r>
              <a:rPr lang="fr-CA" sz="2400" dirty="0" err="1"/>
              <a:t>Intalio</a:t>
            </a:r>
            <a:endParaRPr lang="fr-CA" sz="2400" dirty="0"/>
          </a:p>
          <a:p>
            <a:pPr marL="342900" indent="-342900">
              <a:spcBef>
                <a:spcPct val="20000"/>
              </a:spcBef>
              <a:buClr>
                <a:schemeClr val="tx2"/>
              </a:buClr>
              <a:buSzPct val="70000"/>
              <a:buFont typeface="Wingdings" pitchFamily="2" charset="2"/>
              <a:buChar char="l"/>
            </a:pPr>
            <a:r>
              <a:rPr lang="fr-CA" sz="2400" dirty="0" err="1"/>
              <a:t>ActiveBPEL</a:t>
            </a:r>
            <a:endParaRPr lang="fr-CA" sz="2400" dirty="0"/>
          </a:p>
          <a:p>
            <a:pPr marL="342900" indent="-342900">
              <a:spcBef>
                <a:spcPct val="20000"/>
              </a:spcBef>
              <a:buClr>
                <a:schemeClr val="tx2"/>
              </a:buClr>
              <a:buSzPct val="70000"/>
              <a:buFont typeface="Wingdings" pitchFamily="2" charset="2"/>
              <a:buChar char="l"/>
            </a:pPr>
            <a:r>
              <a:rPr lang="fr-CA" sz="2400" dirty="0"/>
              <a:t>La suite BPM de </a:t>
            </a:r>
            <a:r>
              <a:rPr lang="fr-CA" sz="2400" dirty="0" err="1"/>
              <a:t>BizAgi</a:t>
            </a:r>
            <a:endParaRPr lang="fr-CA" sz="2400" dirty="0"/>
          </a:p>
          <a:p>
            <a:pPr marL="342900" indent="-342900">
              <a:spcBef>
                <a:spcPct val="20000"/>
              </a:spcBef>
              <a:buClr>
                <a:schemeClr val="tx2"/>
              </a:buClr>
              <a:buSzPct val="70000"/>
              <a:buFont typeface="Wingdings" pitchFamily="2" charset="2"/>
              <a:buChar char="l"/>
            </a:pPr>
            <a:r>
              <a:rPr lang="fr-CA" sz="2400" dirty="0"/>
              <a:t>Oracle</a:t>
            </a:r>
          </a:p>
          <a:p>
            <a:pPr marL="342900" indent="-342900">
              <a:spcBef>
                <a:spcPct val="20000"/>
              </a:spcBef>
              <a:buClr>
                <a:schemeClr val="tx2"/>
              </a:buClr>
              <a:buSzPct val="70000"/>
              <a:buFont typeface="Wingdings" pitchFamily="2" charset="2"/>
              <a:buChar char="l"/>
            </a:pPr>
            <a:r>
              <a:rPr lang="fr-CA" sz="2400" dirty="0"/>
              <a:t>Tibco</a:t>
            </a:r>
          </a:p>
          <a:p>
            <a:pPr marL="342900" indent="-342900">
              <a:spcBef>
                <a:spcPct val="20000"/>
              </a:spcBef>
              <a:buClr>
                <a:schemeClr val="tx2"/>
              </a:buClr>
              <a:buSzPct val="70000"/>
              <a:buFont typeface="Wingdings" pitchFamily="2" charset="2"/>
              <a:buChar char="l"/>
            </a:pPr>
            <a:r>
              <a:rPr lang="fr-CA" sz="2400" dirty="0"/>
              <a:t>Etc.</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a:t>
            </a:fld>
            <a:endParaRPr lang="en-US" altLang="en-US"/>
          </a:p>
        </p:txBody>
      </p:sp>
    </p:spTree>
    <p:extLst>
      <p:ext uri="{BB962C8B-B14F-4D97-AF65-F5344CB8AC3E}">
        <p14:creationId xmlns:p14="http://schemas.microsoft.com/office/powerpoint/2010/main" val="426262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BizTalk Server</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a:t>
            </a:fld>
            <a:endParaRPr lang="en-US" altLang="en-US"/>
          </a:p>
        </p:txBody>
      </p:sp>
      <p:grpSp>
        <p:nvGrpSpPr>
          <p:cNvPr id="5" name="Groupe 4">
            <a:extLst>
              <a:ext uri="{FF2B5EF4-FFF2-40B4-BE49-F238E27FC236}">
                <a16:creationId xmlns:a16="http://schemas.microsoft.com/office/drawing/2014/main" id="{E9B6E02E-3A71-FC08-B066-C8BC3967D492}"/>
              </a:ext>
            </a:extLst>
          </p:cNvPr>
          <p:cNvGrpSpPr/>
          <p:nvPr>
            <p:custDataLst>
              <p:tags r:id="rId3"/>
            </p:custDataLst>
          </p:nvPr>
        </p:nvGrpSpPr>
        <p:grpSpPr>
          <a:xfrm>
            <a:off x="827584" y="1880828"/>
            <a:ext cx="7686717" cy="3357589"/>
            <a:chOff x="946108" y="1493811"/>
            <a:chExt cx="7686717" cy="3357589"/>
          </a:xfrm>
        </p:grpSpPr>
        <p:sp>
          <p:nvSpPr>
            <p:cNvPr id="6" name="Rectangle à coins arrondis 31">
              <a:extLst>
                <a:ext uri="{FF2B5EF4-FFF2-40B4-BE49-F238E27FC236}">
                  <a16:creationId xmlns:a16="http://schemas.microsoft.com/office/drawing/2014/main" id="{F2C3FA0F-AD66-3A03-42FD-16C66DF2EEB0}"/>
                </a:ext>
              </a:extLst>
            </p:cNvPr>
            <p:cNvSpPr/>
            <p:nvPr/>
          </p:nvSpPr>
          <p:spPr bwMode="auto">
            <a:xfrm>
              <a:off x="2089116" y="1493811"/>
              <a:ext cx="3857652" cy="1285884"/>
            </a:xfrm>
            <a:prstGeom prst="roundRect">
              <a:avLst>
                <a:gd name="adj" fmla="val 8855"/>
              </a:avLst>
            </a:prstGeom>
            <a:gradFill rotWithShape="1">
              <a:gsLst>
                <a:gs pos="0">
                  <a:srgbClr val="D4D4D4">
                    <a:tint val="50000"/>
                    <a:satMod val="300000"/>
                  </a:srgbClr>
                </a:gs>
                <a:gs pos="35000">
                  <a:srgbClr val="D4D4D4">
                    <a:tint val="37000"/>
                    <a:satMod val="300000"/>
                  </a:srgbClr>
                </a:gs>
                <a:gs pos="100000">
                  <a:srgbClr val="D4D4D4">
                    <a:tint val="15000"/>
                    <a:satMod val="350000"/>
                  </a:srgbClr>
                </a:gs>
              </a:gsLst>
              <a:lin ang="16200000" scaled="1"/>
            </a:gradFill>
            <a:ln w="9525" cap="flat" cmpd="sng" algn="ctr">
              <a:solidFill>
                <a:srgbClr val="7030A0"/>
              </a:solidFill>
              <a:prstDash val="solid"/>
              <a:headEnd type="none" w="med" len="med"/>
              <a:tailEnd type="none" w="med" len="med"/>
            </a:ln>
            <a:effectLst>
              <a:glow rad="63500">
                <a:srgbClr val="8064A2">
                  <a:satMod val="175000"/>
                  <a:alpha val="40000"/>
                </a:srgbClr>
              </a:glow>
              <a:outerShdw blurRad="76200" dir="13500000" sy="23000" kx="1200000" algn="br" rotWithShape="0">
                <a:prstClr val="black">
                  <a:alpha val="20000"/>
                </a:prstClr>
              </a:outerShdw>
              <a:reflection blurRad="6350" stA="50000" endA="300" endPos="55000" dir="5400000" sy="-100000" algn="bl" rotWithShape="0"/>
            </a:effectLst>
          </p:spPr>
          <p:txBody>
            <a:bodyPr/>
            <a:lstStyle/>
            <a:p>
              <a:pPr algn="ctr" fontAlgn="auto">
                <a:spcBef>
                  <a:spcPts val="0"/>
                </a:spcBef>
                <a:spcAft>
                  <a:spcPts val="0"/>
                </a:spcAft>
                <a:defRPr/>
              </a:pPr>
              <a:r>
                <a:rPr lang="en-US" sz="1000" b="1" kern="0" dirty="0" err="1">
                  <a:solidFill>
                    <a:srgbClr val="000000"/>
                  </a:solidFill>
                  <a:latin typeface="Segoe Semibold" pitchFamily="34" charset="0"/>
                </a:rPr>
                <a:t>Processus</a:t>
              </a:r>
              <a:r>
                <a:rPr lang="en-US" sz="1000" b="1" kern="0" dirty="0">
                  <a:solidFill>
                    <a:srgbClr val="000000"/>
                  </a:solidFill>
                  <a:latin typeface="Segoe Semibold" pitchFamily="34" charset="0"/>
                </a:rPr>
                <a:t> Métier</a:t>
              </a:r>
              <a:endParaRPr lang="en-US" sz="900" b="1" kern="0" dirty="0">
                <a:solidFill>
                  <a:srgbClr val="000000"/>
                </a:solidFill>
                <a:latin typeface="Segoe Semibold" pitchFamily="34" charset="0"/>
              </a:endParaRPr>
            </a:p>
          </p:txBody>
        </p:sp>
        <p:sp>
          <p:nvSpPr>
            <p:cNvPr id="7" name="Organigramme : Préparation 54">
              <a:extLst>
                <a:ext uri="{FF2B5EF4-FFF2-40B4-BE49-F238E27FC236}">
                  <a16:creationId xmlns:a16="http://schemas.microsoft.com/office/drawing/2014/main" id="{20A0FA12-F455-2988-B4D5-5CE3091D0DFA}"/>
                </a:ext>
              </a:extLst>
            </p:cNvPr>
            <p:cNvSpPr/>
            <p:nvPr/>
          </p:nvSpPr>
          <p:spPr bwMode="auto">
            <a:xfrm>
              <a:off x="3989365" y="1793858"/>
              <a:ext cx="428625" cy="219075"/>
            </a:xfrm>
            <a:prstGeom prst="flowChartPreparation">
              <a:avLst/>
            </a:prstGeom>
            <a:solidFill>
              <a:srgbClr val="4B89CD"/>
            </a:solidFill>
            <a:ln w="9525" cap="flat" cmpd="sng" algn="ctr">
              <a:solidFill>
                <a:srgbClr val="4B89CD">
                  <a:shade val="95000"/>
                  <a:satMod val="105000"/>
                </a:srgbClr>
              </a:solidFill>
              <a:prstDash val="solid"/>
              <a:headEnd type="none" w="med" len="med"/>
              <a:tailEnd type="none" w="med" len="med"/>
            </a:ln>
            <a:effectLst>
              <a:outerShdw blurRad="40000" dist="23000" dir="5400000" rotWithShape="0">
                <a:srgbClr val="000000">
                  <a:alpha val="35000"/>
                </a:srgbClr>
              </a:outerShdw>
              <a:reflection blurRad="6350" stA="50000" endA="275" endPos="40000" dist="101600" dir="5400000" sy="-100000" algn="bl" rotWithShape="0"/>
            </a:effectLst>
          </p:spPr>
          <p:txBody>
            <a:bodyPr anchor="ctr"/>
            <a:lstStyle/>
            <a:p>
              <a:pPr fontAlgn="auto">
                <a:spcBef>
                  <a:spcPts val="0"/>
                </a:spcBef>
                <a:spcAft>
                  <a:spcPts val="0"/>
                </a:spcAft>
                <a:defRPr/>
              </a:pPr>
              <a:endParaRPr lang="fr-FR" kern="0">
                <a:solidFill>
                  <a:srgbClr val="FFFFFF"/>
                </a:solidFill>
                <a:latin typeface="Segoe Semibold" pitchFamily="34" charset="0"/>
              </a:endParaRPr>
            </a:p>
          </p:txBody>
        </p:sp>
        <p:sp>
          <p:nvSpPr>
            <p:cNvPr id="8" name="Organigramme : Décision 55">
              <a:extLst>
                <a:ext uri="{FF2B5EF4-FFF2-40B4-BE49-F238E27FC236}">
                  <a16:creationId xmlns:a16="http://schemas.microsoft.com/office/drawing/2014/main" id="{1F77342B-1475-6532-7FB3-77B97CA84999}"/>
                </a:ext>
              </a:extLst>
            </p:cNvPr>
            <p:cNvSpPr/>
            <p:nvPr/>
          </p:nvSpPr>
          <p:spPr bwMode="auto">
            <a:xfrm>
              <a:off x="3608365" y="2012933"/>
              <a:ext cx="285750" cy="257175"/>
            </a:xfrm>
            <a:prstGeom prst="flowChartDecision">
              <a:avLst/>
            </a:prstGeom>
            <a:solidFill>
              <a:srgbClr val="7030A0"/>
            </a:solidFill>
            <a:ln w="9525" cap="flat" cmpd="sng" algn="ctr">
              <a:noFill/>
              <a:prstDash val="solid"/>
              <a:headEnd type="none" w="med" len="med"/>
              <a:tailEnd type="none" w="med" len="med"/>
            </a:ln>
            <a:effectLst>
              <a:outerShdw blurRad="40000" dist="20000" dir="5400000" rotWithShape="0">
                <a:srgbClr val="000000">
                  <a:alpha val="38000"/>
                </a:srgbClr>
              </a:outerShdw>
              <a:reflection blurRad="6350" stA="50000" endA="275" endPos="40000" dist="101600" dir="5400000" sy="-100000" algn="bl" rotWithShape="0"/>
            </a:effectLst>
          </p:spPr>
          <p:txBody>
            <a:bodyPr anchor="ctr"/>
            <a:lstStyle/>
            <a:p>
              <a:pPr fontAlgn="auto">
                <a:spcBef>
                  <a:spcPts val="0"/>
                </a:spcBef>
                <a:spcAft>
                  <a:spcPts val="0"/>
                </a:spcAft>
                <a:defRPr/>
              </a:pPr>
              <a:endParaRPr lang="fr-FR" kern="0">
                <a:solidFill>
                  <a:srgbClr val="FFFFFF"/>
                </a:solidFill>
                <a:latin typeface="Segoe Semibold" pitchFamily="34" charset="0"/>
              </a:endParaRPr>
            </a:p>
          </p:txBody>
        </p:sp>
        <p:sp>
          <p:nvSpPr>
            <p:cNvPr id="9" name="Organigramme : Préparation 56">
              <a:extLst>
                <a:ext uri="{FF2B5EF4-FFF2-40B4-BE49-F238E27FC236}">
                  <a16:creationId xmlns:a16="http://schemas.microsoft.com/office/drawing/2014/main" id="{96179D77-93D4-FAF4-2304-846EC4F9F7E2}"/>
                </a:ext>
              </a:extLst>
            </p:cNvPr>
            <p:cNvSpPr/>
            <p:nvPr/>
          </p:nvSpPr>
          <p:spPr bwMode="auto">
            <a:xfrm>
              <a:off x="4008415" y="2289158"/>
              <a:ext cx="428625" cy="219075"/>
            </a:xfrm>
            <a:prstGeom prst="flowChartPreparation">
              <a:avLst/>
            </a:prstGeom>
            <a:solidFill>
              <a:srgbClr val="4B89CD"/>
            </a:solidFill>
            <a:ln w="9525" cap="flat" cmpd="sng" algn="ctr">
              <a:solidFill>
                <a:srgbClr val="4B89CD">
                  <a:shade val="95000"/>
                  <a:satMod val="105000"/>
                </a:srgbClr>
              </a:solidFill>
              <a:prstDash val="solid"/>
              <a:headEnd type="none" w="med" len="med"/>
              <a:tailEnd type="none" w="med" len="med"/>
            </a:ln>
            <a:effectLst>
              <a:outerShdw blurRad="40000" dist="23000" dir="5400000" rotWithShape="0">
                <a:srgbClr val="000000">
                  <a:alpha val="35000"/>
                </a:srgbClr>
              </a:outerShdw>
              <a:reflection blurRad="6350" stA="50000" endA="275" endPos="40000" dist="101600" dir="5400000" sy="-100000" algn="bl" rotWithShape="0"/>
            </a:effectLst>
          </p:spPr>
          <p:txBody>
            <a:bodyPr anchor="ctr"/>
            <a:lstStyle/>
            <a:p>
              <a:pPr fontAlgn="auto">
                <a:spcBef>
                  <a:spcPts val="0"/>
                </a:spcBef>
                <a:spcAft>
                  <a:spcPts val="0"/>
                </a:spcAft>
                <a:defRPr/>
              </a:pPr>
              <a:endParaRPr lang="fr-FR" kern="0">
                <a:solidFill>
                  <a:srgbClr val="FFFFFF"/>
                </a:solidFill>
                <a:latin typeface="Segoe Semibold" pitchFamily="34" charset="0"/>
              </a:endParaRPr>
            </a:p>
          </p:txBody>
        </p:sp>
        <p:sp>
          <p:nvSpPr>
            <p:cNvPr id="10" name="Organigramme : Préparation 57">
              <a:extLst>
                <a:ext uri="{FF2B5EF4-FFF2-40B4-BE49-F238E27FC236}">
                  <a16:creationId xmlns:a16="http://schemas.microsoft.com/office/drawing/2014/main" id="{69499341-9346-0A54-D1A1-2E62B0195D22}"/>
                </a:ext>
              </a:extLst>
            </p:cNvPr>
            <p:cNvSpPr/>
            <p:nvPr/>
          </p:nvSpPr>
          <p:spPr bwMode="auto">
            <a:xfrm>
              <a:off x="2922565" y="2027221"/>
              <a:ext cx="428625" cy="219075"/>
            </a:xfrm>
            <a:prstGeom prst="flowChartPreparation">
              <a:avLst/>
            </a:prstGeom>
            <a:solidFill>
              <a:srgbClr val="4B89CD"/>
            </a:solidFill>
            <a:ln w="9525" cap="flat" cmpd="sng" algn="ctr">
              <a:solidFill>
                <a:srgbClr val="4B89CD">
                  <a:shade val="95000"/>
                  <a:satMod val="105000"/>
                </a:srgbClr>
              </a:solidFill>
              <a:prstDash val="solid"/>
              <a:headEnd type="none" w="med" len="med"/>
              <a:tailEnd type="none" w="med" len="med"/>
            </a:ln>
            <a:effectLst>
              <a:outerShdw blurRad="40000" dist="23000" dir="5400000" rotWithShape="0">
                <a:srgbClr val="000000">
                  <a:alpha val="35000"/>
                </a:srgbClr>
              </a:outerShdw>
              <a:reflection blurRad="6350" stA="50000" endA="275" endPos="40000" dist="101600" dir="5400000" sy="-100000" algn="bl" rotWithShape="0"/>
            </a:effectLst>
          </p:spPr>
          <p:txBody>
            <a:bodyPr anchor="ctr"/>
            <a:lstStyle/>
            <a:p>
              <a:pPr fontAlgn="auto">
                <a:spcBef>
                  <a:spcPts val="0"/>
                </a:spcBef>
                <a:spcAft>
                  <a:spcPts val="0"/>
                </a:spcAft>
                <a:defRPr/>
              </a:pPr>
              <a:endParaRPr lang="fr-FR" kern="0">
                <a:solidFill>
                  <a:srgbClr val="FFFFFF"/>
                </a:solidFill>
                <a:latin typeface="Segoe Semibold" pitchFamily="34" charset="0"/>
              </a:endParaRPr>
            </a:p>
          </p:txBody>
        </p:sp>
        <p:cxnSp>
          <p:nvCxnSpPr>
            <p:cNvPr id="11" name="Connecteur droit 59">
              <a:extLst>
                <a:ext uri="{FF2B5EF4-FFF2-40B4-BE49-F238E27FC236}">
                  <a16:creationId xmlns:a16="http://schemas.microsoft.com/office/drawing/2014/main" id="{D6DCFFCD-3752-CD87-5612-7DE88936BD3C}"/>
                </a:ext>
              </a:extLst>
            </p:cNvPr>
            <p:cNvCxnSpPr>
              <a:cxnSpLocks noChangeShapeType="1"/>
              <a:stCxn id="10" idx="3"/>
              <a:endCxn id="8" idx="1"/>
            </p:cNvCxnSpPr>
            <p:nvPr/>
          </p:nvCxnSpPr>
          <p:spPr bwMode="auto">
            <a:xfrm>
              <a:off x="3351213" y="2136775"/>
              <a:ext cx="257175" cy="4763"/>
            </a:xfrm>
            <a:prstGeom prst="line">
              <a:avLst/>
            </a:prstGeom>
            <a:noFill/>
            <a:ln w="19050" algn="ctr">
              <a:solidFill>
                <a:srgbClr val="6D6D6D"/>
              </a:solidFill>
              <a:round/>
              <a:headEnd/>
              <a:tailEnd/>
            </a:ln>
          </p:spPr>
        </p:cxnSp>
        <p:cxnSp>
          <p:nvCxnSpPr>
            <p:cNvPr id="12" name="Forme 61">
              <a:extLst>
                <a:ext uri="{FF2B5EF4-FFF2-40B4-BE49-F238E27FC236}">
                  <a16:creationId xmlns:a16="http://schemas.microsoft.com/office/drawing/2014/main" id="{1E157841-3FF1-121E-5592-77C3B8596002}"/>
                </a:ext>
              </a:extLst>
            </p:cNvPr>
            <p:cNvCxnSpPr>
              <a:cxnSpLocks noChangeShapeType="1"/>
              <a:stCxn id="8" idx="0"/>
              <a:endCxn id="7" idx="1"/>
            </p:cNvCxnSpPr>
            <p:nvPr/>
          </p:nvCxnSpPr>
          <p:spPr bwMode="auto">
            <a:xfrm rot="5400000" flipH="1" flipV="1">
              <a:off x="3815557" y="1839119"/>
              <a:ext cx="109537" cy="238125"/>
            </a:xfrm>
            <a:prstGeom prst="bentConnector2">
              <a:avLst/>
            </a:prstGeom>
            <a:noFill/>
            <a:ln w="19050" algn="ctr">
              <a:solidFill>
                <a:srgbClr val="6D6D6D"/>
              </a:solidFill>
              <a:round/>
              <a:headEnd/>
              <a:tailEnd/>
            </a:ln>
          </p:spPr>
        </p:cxnSp>
        <p:cxnSp>
          <p:nvCxnSpPr>
            <p:cNvPr id="13" name="Forme 64">
              <a:extLst>
                <a:ext uri="{FF2B5EF4-FFF2-40B4-BE49-F238E27FC236}">
                  <a16:creationId xmlns:a16="http://schemas.microsoft.com/office/drawing/2014/main" id="{086DD300-A32B-6CA2-4CDA-40CE79E2D086}"/>
                </a:ext>
              </a:extLst>
            </p:cNvPr>
            <p:cNvCxnSpPr>
              <a:cxnSpLocks noChangeShapeType="1"/>
              <a:stCxn id="8" idx="2"/>
              <a:endCxn id="9" idx="1"/>
            </p:cNvCxnSpPr>
            <p:nvPr/>
          </p:nvCxnSpPr>
          <p:spPr bwMode="auto">
            <a:xfrm rot="16200000" flipH="1">
              <a:off x="3815557" y="2205831"/>
              <a:ext cx="128588" cy="257175"/>
            </a:xfrm>
            <a:prstGeom prst="bentConnector2">
              <a:avLst/>
            </a:prstGeom>
            <a:noFill/>
            <a:ln w="19050" algn="ctr">
              <a:solidFill>
                <a:srgbClr val="6D6D6D"/>
              </a:solidFill>
              <a:round/>
              <a:headEnd/>
              <a:tailEnd/>
            </a:ln>
          </p:spPr>
        </p:cxnSp>
        <p:sp>
          <p:nvSpPr>
            <p:cNvPr id="14" name="Organigramme : Préparation 73">
              <a:extLst>
                <a:ext uri="{FF2B5EF4-FFF2-40B4-BE49-F238E27FC236}">
                  <a16:creationId xmlns:a16="http://schemas.microsoft.com/office/drawing/2014/main" id="{9E92FA5A-D6C3-B514-4D9F-F6AB74941034}"/>
                </a:ext>
              </a:extLst>
            </p:cNvPr>
            <p:cNvSpPr/>
            <p:nvPr/>
          </p:nvSpPr>
          <p:spPr bwMode="auto">
            <a:xfrm>
              <a:off x="4760890" y="2041508"/>
              <a:ext cx="428625" cy="219075"/>
            </a:xfrm>
            <a:prstGeom prst="flowChartPreparation">
              <a:avLst/>
            </a:prstGeom>
            <a:solidFill>
              <a:srgbClr val="4B89CD"/>
            </a:solidFill>
            <a:ln w="9525" cap="flat" cmpd="sng" algn="ctr">
              <a:solidFill>
                <a:srgbClr val="4B89CD">
                  <a:shade val="95000"/>
                  <a:satMod val="105000"/>
                </a:srgbClr>
              </a:solidFill>
              <a:prstDash val="solid"/>
              <a:headEnd type="none" w="med" len="med"/>
              <a:tailEnd type="none" w="med" len="med"/>
            </a:ln>
            <a:effectLst>
              <a:outerShdw blurRad="40000" dist="23000" dir="5400000" rotWithShape="0">
                <a:srgbClr val="000000">
                  <a:alpha val="35000"/>
                </a:srgbClr>
              </a:outerShdw>
              <a:reflection blurRad="6350" stA="50000" endA="275" endPos="40000" dist="101600" dir="5400000" sy="-100000" algn="bl" rotWithShape="0"/>
            </a:effectLst>
          </p:spPr>
          <p:txBody>
            <a:bodyPr anchor="ctr"/>
            <a:lstStyle/>
            <a:p>
              <a:pPr fontAlgn="auto">
                <a:spcBef>
                  <a:spcPts val="0"/>
                </a:spcBef>
                <a:spcAft>
                  <a:spcPts val="0"/>
                </a:spcAft>
                <a:defRPr/>
              </a:pPr>
              <a:endParaRPr lang="fr-FR" kern="0">
                <a:solidFill>
                  <a:srgbClr val="FFFFFF"/>
                </a:solidFill>
                <a:latin typeface="Segoe Semibold" pitchFamily="34" charset="0"/>
              </a:endParaRPr>
            </a:p>
          </p:txBody>
        </p:sp>
        <p:cxnSp>
          <p:nvCxnSpPr>
            <p:cNvPr id="15" name="Forme 74">
              <a:extLst>
                <a:ext uri="{FF2B5EF4-FFF2-40B4-BE49-F238E27FC236}">
                  <a16:creationId xmlns:a16="http://schemas.microsoft.com/office/drawing/2014/main" id="{14A64768-FE19-5A64-4B4E-07144BF4CF58}"/>
                </a:ext>
              </a:extLst>
            </p:cNvPr>
            <p:cNvCxnSpPr>
              <a:cxnSpLocks noChangeShapeType="1"/>
              <a:stCxn id="14" idx="1"/>
              <a:endCxn id="7" idx="3"/>
            </p:cNvCxnSpPr>
            <p:nvPr/>
          </p:nvCxnSpPr>
          <p:spPr bwMode="auto">
            <a:xfrm rot="10800000">
              <a:off x="4418013" y="1903413"/>
              <a:ext cx="342900" cy="247650"/>
            </a:xfrm>
            <a:prstGeom prst="bentConnector3">
              <a:avLst>
                <a:gd name="adj1" fmla="val 50000"/>
              </a:avLst>
            </a:prstGeom>
            <a:noFill/>
            <a:ln w="19050" algn="ctr">
              <a:solidFill>
                <a:srgbClr val="6D6D6D"/>
              </a:solidFill>
              <a:round/>
              <a:headEnd/>
              <a:tailEnd/>
            </a:ln>
          </p:spPr>
        </p:cxnSp>
        <p:cxnSp>
          <p:nvCxnSpPr>
            <p:cNvPr id="16" name="Forme 74">
              <a:extLst>
                <a:ext uri="{FF2B5EF4-FFF2-40B4-BE49-F238E27FC236}">
                  <a16:creationId xmlns:a16="http://schemas.microsoft.com/office/drawing/2014/main" id="{F10349CA-3006-49FD-41FF-67C27BB3BF0D}"/>
                </a:ext>
              </a:extLst>
            </p:cNvPr>
            <p:cNvCxnSpPr>
              <a:cxnSpLocks noChangeShapeType="1"/>
              <a:endCxn id="9" idx="3"/>
            </p:cNvCxnSpPr>
            <p:nvPr/>
          </p:nvCxnSpPr>
          <p:spPr bwMode="auto">
            <a:xfrm rot="10800000" flipV="1">
              <a:off x="4437063" y="2155825"/>
              <a:ext cx="314325" cy="242888"/>
            </a:xfrm>
            <a:prstGeom prst="bentConnector3">
              <a:avLst>
                <a:gd name="adj1" fmla="val 50000"/>
              </a:avLst>
            </a:prstGeom>
            <a:noFill/>
            <a:ln w="19050" algn="ctr">
              <a:solidFill>
                <a:srgbClr val="6D6D6D"/>
              </a:solidFill>
              <a:round/>
              <a:headEnd/>
              <a:tailEnd/>
            </a:ln>
          </p:spPr>
        </p:cxnSp>
        <p:sp>
          <p:nvSpPr>
            <p:cNvPr id="17" name="Ellipse 80">
              <a:extLst>
                <a:ext uri="{FF2B5EF4-FFF2-40B4-BE49-F238E27FC236}">
                  <a16:creationId xmlns:a16="http://schemas.microsoft.com/office/drawing/2014/main" id="{11794CD3-BB77-019D-1986-114F1D2BFE2E}"/>
                </a:ext>
              </a:extLst>
            </p:cNvPr>
            <p:cNvSpPr/>
            <p:nvPr/>
          </p:nvSpPr>
          <p:spPr bwMode="auto">
            <a:xfrm>
              <a:off x="2455840" y="2031983"/>
              <a:ext cx="219075" cy="209550"/>
            </a:xfrm>
            <a:prstGeom prst="ellipse">
              <a:avLst/>
            </a:prstGeom>
            <a:gradFill rotWithShape="1">
              <a:gsLst>
                <a:gs pos="0">
                  <a:srgbClr val="D4D4D4">
                    <a:tint val="50000"/>
                    <a:satMod val="300000"/>
                  </a:srgbClr>
                </a:gs>
                <a:gs pos="35000">
                  <a:srgbClr val="D4D4D4">
                    <a:tint val="37000"/>
                    <a:satMod val="300000"/>
                  </a:srgbClr>
                </a:gs>
                <a:gs pos="100000">
                  <a:srgbClr val="D4D4D4">
                    <a:tint val="15000"/>
                    <a:satMod val="350000"/>
                  </a:srgbClr>
                </a:gs>
              </a:gsLst>
              <a:lin ang="16200000" scaled="1"/>
            </a:gradFill>
            <a:ln w="9525" cap="flat" cmpd="sng" algn="ctr">
              <a:solidFill>
                <a:srgbClr val="D4D4D4">
                  <a:shade val="95000"/>
                  <a:satMod val="105000"/>
                </a:srgbClr>
              </a:solidFill>
              <a:prstDash val="solid"/>
              <a:headEnd type="none" w="med" len="med"/>
              <a:tailEnd type="none" w="med" len="med"/>
            </a:ln>
            <a:effectLst>
              <a:outerShdw blurRad="40000" dist="20000" dir="5400000" rotWithShape="0">
                <a:srgbClr val="000000">
                  <a:alpha val="38000"/>
                </a:srgbClr>
              </a:outerShdw>
              <a:reflection blurRad="6350" stA="50000" endA="275" endPos="40000" dist="101600" dir="5400000" sy="-100000" algn="bl" rotWithShape="0"/>
            </a:effectLst>
          </p:spPr>
          <p:txBody>
            <a:bodyPr anchor="ctr"/>
            <a:lstStyle/>
            <a:p>
              <a:pPr fontAlgn="auto">
                <a:spcBef>
                  <a:spcPts val="0"/>
                </a:spcBef>
                <a:spcAft>
                  <a:spcPts val="0"/>
                </a:spcAft>
                <a:defRPr/>
              </a:pPr>
              <a:endParaRPr lang="fr-FR" kern="0">
                <a:solidFill>
                  <a:srgbClr val="FFFFFF"/>
                </a:solidFill>
                <a:latin typeface="Segoe Semibold" pitchFamily="34" charset="0"/>
              </a:endParaRPr>
            </a:p>
          </p:txBody>
        </p:sp>
        <p:cxnSp>
          <p:nvCxnSpPr>
            <p:cNvPr id="18" name="Connecteur droit 81">
              <a:extLst>
                <a:ext uri="{FF2B5EF4-FFF2-40B4-BE49-F238E27FC236}">
                  <a16:creationId xmlns:a16="http://schemas.microsoft.com/office/drawing/2014/main" id="{576566EB-8477-AD2E-D93A-4E8F23557B1D}"/>
                </a:ext>
              </a:extLst>
            </p:cNvPr>
            <p:cNvCxnSpPr>
              <a:cxnSpLocks noChangeShapeType="1"/>
              <a:stCxn id="17" idx="6"/>
              <a:endCxn id="10" idx="1"/>
            </p:cNvCxnSpPr>
            <p:nvPr/>
          </p:nvCxnSpPr>
          <p:spPr bwMode="auto">
            <a:xfrm>
              <a:off x="2674938" y="2136775"/>
              <a:ext cx="247650" cy="0"/>
            </a:xfrm>
            <a:prstGeom prst="line">
              <a:avLst/>
            </a:prstGeom>
            <a:noFill/>
            <a:ln w="19050" algn="ctr">
              <a:solidFill>
                <a:srgbClr val="6D6D6D"/>
              </a:solidFill>
              <a:round/>
              <a:headEnd/>
              <a:tailEnd/>
            </a:ln>
          </p:spPr>
        </p:cxnSp>
        <p:sp>
          <p:nvSpPr>
            <p:cNvPr id="19" name="Ellipse 85">
              <a:extLst>
                <a:ext uri="{FF2B5EF4-FFF2-40B4-BE49-F238E27FC236}">
                  <a16:creationId xmlns:a16="http://schemas.microsoft.com/office/drawing/2014/main" id="{49D71C89-9BC1-B9BF-6746-47945EEF4A31}"/>
                </a:ext>
              </a:extLst>
            </p:cNvPr>
            <p:cNvSpPr/>
            <p:nvPr/>
          </p:nvSpPr>
          <p:spPr bwMode="auto">
            <a:xfrm>
              <a:off x="5427640" y="2051033"/>
              <a:ext cx="219075" cy="209550"/>
            </a:xfrm>
            <a:prstGeom prst="ellipse">
              <a:avLst/>
            </a:prstGeom>
            <a:gradFill rotWithShape="1">
              <a:gsLst>
                <a:gs pos="0">
                  <a:srgbClr val="D4D4D4">
                    <a:tint val="50000"/>
                    <a:satMod val="300000"/>
                  </a:srgbClr>
                </a:gs>
                <a:gs pos="35000">
                  <a:srgbClr val="D4D4D4">
                    <a:tint val="37000"/>
                    <a:satMod val="300000"/>
                  </a:srgbClr>
                </a:gs>
                <a:gs pos="100000">
                  <a:srgbClr val="D4D4D4">
                    <a:tint val="15000"/>
                    <a:satMod val="350000"/>
                  </a:srgbClr>
                </a:gs>
              </a:gsLst>
              <a:lin ang="16200000" scaled="1"/>
            </a:gradFill>
            <a:ln w="9525" cap="flat" cmpd="sng" algn="ctr">
              <a:solidFill>
                <a:srgbClr val="D4D4D4">
                  <a:shade val="95000"/>
                  <a:satMod val="105000"/>
                </a:srgbClr>
              </a:solidFill>
              <a:prstDash val="solid"/>
              <a:headEnd type="none" w="med" len="med"/>
              <a:tailEnd type="none" w="med" len="med"/>
            </a:ln>
            <a:effectLst>
              <a:outerShdw blurRad="40000" dist="20000" dir="5400000" rotWithShape="0">
                <a:srgbClr val="000000">
                  <a:alpha val="38000"/>
                </a:srgbClr>
              </a:outerShdw>
              <a:reflection blurRad="6350" stA="50000" endA="275" endPos="40000" dist="101600" dir="5400000" sy="-100000" algn="bl" rotWithShape="0"/>
            </a:effectLst>
          </p:spPr>
          <p:txBody>
            <a:bodyPr anchor="ctr"/>
            <a:lstStyle/>
            <a:p>
              <a:pPr fontAlgn="auto">
                <a:spcBef>
                  <a:spcPts val="0"/>
                </a:spcBef>
                <a:spcAft>
                  <a:spcPts val="0"/>
                </a:spcAft>
                <a:defRPr/>
              </a:pPr>
              <a:endParaRPr lang="fr-FR" kern="0">
                <a:solidFill>
                  <a:srgbClr val="FFFFFF"/>
                </a:solidFill>
                <a:latin typeface="Segoe Semibold" pitchFamily="34" charset="0"/>
              </a:endParaRPr>
            </a:p>
          </p:txBody>
        </p:sp>
        <p:cxnSp>
          <p:nvCxnSpPr>
            <p:cNvPr id="20" name="Connecteur droit 86">
              <a:extLst>
                <a:ext uri="{FF2B5EF4-FFF2-40B4-BE49-F238E27FC236}">
                  <a16:creationId xmlns:a16="http://schemas.microsoft.com/office/drawing/2014/main" id="{98D07985-788A-6064-0F0D-743A35890D78}"/>
                </a:ext>
              </a:extLst>
            </p:cNvPr>
            <p:cNvCxnSpPr>
              <a:cxnSpLocks noChangeShapeType="1"/>
              <a:stCxn id="14" idx="3"/>
              <a:endCxn id="19" idx="2"/>
            </p:cNvCxnSpPr>
            <p:nvPr/>
          </p:nvCxnSpPr>
          <p:spPr bwMode="auto">
            <a:xfrm>
              <a:off x="5189538" y="2151063"/>
              <a:ext cx="238125" cy="4762"/>
            </a:xfrm>
            <a:prstGeom prst="line">
              <a:avLst/>
            </a:prstGeom>
            <a:noFill/>
            <a:ln w="19050" algn="ctr">
              <a:solidFill>
                <a:srgbClr val="6D6D6D"/>
              </a:solidFill>
              <a:round/>
              <a:headEnd/>
              <a:tailEnd/>
            </a:ln>
          </p:spPr>
        </p:cxnSp>
        <p:sp>
          <p:nvSpPr>
            <p:cNvPr id="21" name="TextBox 78">
              <a:extLst>
                <a:ext uri="{FF2B5EF4-FFF2-40B4-BE49-F238E27FC236}">
                  <a16:creationId xmlns:a16="http://schemas.microsoft.com/office/drawing/2014/main" id="{D6011CCD-74E7-E509-EE78-278110676AED}"/>
                </a:ext>
              </a:extLst>
            </p:cNvPr>
            <p:cNvSpPr txBox="1"/>
            <p:nvPr/>
          </p:nvSpPr>
          <p:spPr>
            <a:xfrm>
              <a:off x="2565400" y="4422775"/>
              <a:ext cx="536575" cy="246063"/>
            </a:xfrm>
            <a:prstGeom prst="rect">
              <a:avLst/>
            </a:prstGeom>
            <a:noFill/>
          </p:spPr>
          <p:txBody>
            <a:bodyPr wrap="none">
              <a:spAutoFit/>
            </a:bodyPr>
            <a:lstStyle/>
            <a:p>
              <a:pPr fontAlgn="auto">
                <a:spcBef>
                  <a:spcPts val="0"/>
                </a:spcBef>
                <a:spcAft>
                  <a:spcPts val="0"/>
                </a:spcAft>
                <a:defRPr/>
              </a:pPr>
              <a:r>
                <a:rPr lang="fr-FR" sz="1000" b="1" kern="0" dirty="0" err="1">
                  <a:solidFill>
                    <a:sysClr val="windowText" lastClr="000000"/>
                  </a:solidFill>
                </a:rPr>
                <a:t>Legacy</a:t>
              </a:r>
              <a:endParaRPr lang="fr-FR" sz="1000" b="1" kern="0" dirty="0">
                <a:solidFill>
                  <a:sysClr val="windowText" lastClr="000000"/>
                </a:solidFill>
              </a:endParaRPr>
            </a:p>
          </p:txBody>
        </p:sp>
        <p:sp>
          <p:nvSpPr>
            <p:cNvPr id="22" name="TextBox 79">
              <a:extLst>
                <a:ext uri="{FF2B5EF4-FFF2-40B4-BE49-F238E27FC236}">
                  <a16:creationId xmlns:a16="http://schemas.microsoft.com/office/drawing/2014/main" id="{B1C620EC-4487-7F51-808A-B15E129BB1CD}"/>
                </a:ext>
              </a:extLst>
            </p:cNvPr>
            <p:cNvSpPr txBox="1">
              <a:spLocks noChangeArrowheads="1"/>
            </p:cNvSpPr>
            <p:nvPr/>
          </p:nvSpPr>
          <p:spPr bwMode="auto">
            <a:xfrm>
              <a:off x="1446213" y="4137025"/>
              <a:ext cx="639762" cy="246063"/>
            </a:xfrm>
            <a:prstGeom prst="rect">
              <a:avLst/>
            </a:prstGeom>
            <a:noFill/>
            <a:ln w="9525">
              <a:noFill/>
              <a:miter lim="800000"/>
              <a:headEnd/>
              <a:tailEnd/>
            </a:ln>
          </p:spPr>
          <p:txBody>
            <a:bodyPr wrap="none">
              <a:spAutoFit/>
            </a:bodyPr>
            <a:lstStyle/>
            <a:p>
              <a:r>
                <a:rPr lang="fr-FR" sz="1000" b="1">
                  <a:solidFill>
                    <a:srgbClr val="000000"/>
                  </a:solidFill>
                </a:rPr>
                <a:t>Mobilité</a:t>
              </a:r>
            </a:p>
          </p:txBody>
        </p:sp>
        <p:sp>
          <p:nvSpPr>
            <p:cNvPr id="23" name="TextBox 80">
              <a:extLst>
                <a:ext uri="{FF2B5EF4-FFF2-40B4-BE49-F238E27FC236}">
                  <a16:creationId xmlns:a16="http://schemas.microsoft.com/office/drawing/2014/main" id="{8BAE4B7F-6530-70B3-E083-5C2811761DB1}"/>
                </a:ext>
              </a:extLst>
            </p:cNvPr>
            <p:cNvSpPr txBox="1"/>
            <p:nvPr/>
          </p:nvSpPr>
          <p:spPr>
            <a:xfrm>
              <a:off x="3579813" y="4605338"/>
              <a:ext cx="804862" cy="246062"/>
            </a:xfrm>
            <a:prstGeom prst="rect">
              <a:avLst/>
            </a:prstGeom>
            <a:noFill/>
          </p:spPr>
          <p:txBody>
            <a:bodyPr wrap="none">
              <a:spAutoFit/>
            </a:bodyPr>
            <a:lstStyle/>
            <a:p>
              <a:pPr fontAlgn="auto">
                <a:spcBef>
                  <a:spcPts val="0"/>
                </a:spcBef>
                <a:spcAft>
                  <a:spcPts val="0"/>
                </a:spcAft>
                <a:defRPr/>
              </a:pPr>
              <a:r>
                <a:rPr lang="fr-FR" sz="1000" b="1" kern="0" dirty="0" err="1">
                  <a:solidFill>
                    <a:sysClr val="windowText" lastClr="000000"/>
                  </a:solidFill>
                </a:rPr>
                <a:t>Dymamics</a:t>
              </a:r>
              <a:endParaRPr lang="fr-FR" sz="1000" b="1" kern="0" dirty="0">
                <a:solidFill>
                  <a:sysClr val="windowText" lastClr="000000"/>
                </a:solidFill>
              </a:endParaRPr>
            </a:p>
          </p:txBody>
        </p:sp>
        <p:sp>
          <p:nvSpPr>
            <p:cNvPr id="24" name="TextBox 81">
              <a:extLst>
                <a:ext uri="{FF2B5EF4-FFF2-40B4-BE49-F238E27FC236}">
                  <a16:creationId xmlns:a16="http://schemas.microsoft.com/office/drawing/2014/main" id="{C62E350C-B636-5249-2EE5-316BEBC35C74}"/>
                </a:ext>
              </a:extLst>
            </p:cNvPr>
            <p:cNvSpPr txBox="1"/>
            <p:nvPr/>
          </p:nvSpPr>
          <p:spPr>
            <a:xfrm>
              <a:off x="4814888" y="4451350"/>
              <a:ext cx="639762" cy="400050"/>
            </a:xfrm>
            <a:prstGeom prst="rect">
              <a:avLst/>
            </a:prstGeom>
            <a:noFill/>
          </p:spPr>
          <p:txBody>
            <a:bodyPr wrap="none">
              <a:spAutoFit/>
            </a:bodyPr>
            <a:lstStyle/>
            <a:p>
              <a:pPr algn="ctr" fontAlgn="auto">
                <a:spcBef>
                  <a:spcPts val="0"/>
                </a:spcBef>
                <a:spcAft>
                  <a:spcPts val="0"/>
                </a:spcAft>
                <a:defRPr/>
              </a:pPr>
              <a:r>
                <a:rPr lang="fr-FR" sz="1000" b="1" kern="0" dirty="0">
                  <a:solidFill>
                    <a:sysClr val="windowText" lastClr="000000"/>
                  </a:solidFill>
                </a:rPr>
                <a:t>Base de </a:t>
              </a:r>
            </a:p>
            <a:p>
              <a:pPr algn="ctr" fontAlgn="auto">
                <a:spcBef>
                  <a:spcPts val="0"/>
                </a:spcBef>
                <a:spcAft>
                  <a:spcPts val="0"/>
                </a:spcAft>
                <a:defRPr/>
              </a:pPr>
              <a:r>
                <a:rPr lang="fr-FR" sz="1000" b="1" kern="0" dirty="0">
                  <a:solidFill>
                    <a:sysClr val="windowText" lastClr="000000"/>
                  </a:solidFill>
                </a:rPr>
                <a:t>données</a:t>
              </a:r>
            </a:p>
          </p:txBody>
        </p:sp>
        <p:sp>
          <p:nvSpPr>
            <p:cNvPr id="25" name="TextBox 82">
              <a:extLst>
                <a:ext uri="{FF2B5EF4-FFF2-40B4-BE49-F238E27FC236}">
                  <a16:creationId xmlns:a16="http://schemas.microsoft.com/office/drawing/2014/main" id="{B74BF9A2-1C56-EB6C-1A98-5BD25D8931A5}"/>
                </a:ext>
              </a:extLst>
            </p:cNvPr>
            <p:cNvSpPr txBox="1"/>
            <p:nvPr/>
          </p:nvSpPr>
          <p:spPr>
            <a:xfrm>
              <a:off x="5949950" y="4105275"/>
              <a:ext cx="430213" cy="246063"/>
            </a:xfrm>
            <a:prstGeom prst="rect">
              <a:avLst/>
            </a:prstGeom>
            <a:noFill/>
          </p:spPr>
          <p:txBody>
            <a:bodyPr wrap="none">
              <a:spAutoFit/>
            </a:bodyPr>
            <a:lstStyle/>
            <a:p>
              <a:pPr algn="ctr" fontAlgn="auto">
                <a:spcBef>
                  <a:spcPts val="0"/>
                </a:spcBef>
                <a:spcAft>
                  <a:spcPts val="0"/>
                </a:spcAft>
                <a:defRPr/>
              </a:pPr>
              <a:r>
                <a:rPr lang="fr-FR" sz="1000" b="1" kern="0" dirty="0">
                  <a:solidFill>
                    <a:sysClr val="windowText" lastClr="000000"/>
                  </a:solidFill>
                </a:rPr>
                <a:t>.NET</a:t>
              </a:r>
            </a:p>
          </p:txBody>
        </p:sp>
        <p:sp>
          <p:nvSpPr>
            <p:cNvPr id="26" name="TextBox 83">
              <a:extLst>
                <a:ext uri="{FF2B5EF4-FFF2-40B4-BE49-F238E27FC236}">
                  <a16:creationId xmlns:a16="http://schemas.microsoft.com/office/drawing/2014/main" id="{E462A640-1063-548B-8781-E2517C6A8DD5}"/>
                </a:ext>
              </a:extLst>
            </p:cNvPr>
            <p:cNvSpPr txBox="1"/>
            <p:nvPr/>
          </p:nvSpPr>
          <p:spPr>
            <a:xfrm>
              <a:off x="1028700" y="3565525"/>
              <a:ext cx="417513" cy="246063"/>
            </a:xfrm>
            <a:prstGeom prst="rect">
              <a:avLst/>
            </a:prstGeom>
            <a:noFill/>
          </p:spPr>
          <p:txBody>
            <a:bodyPr wrap="none">
              <a:spAutoFit/>
            </a:bodyPr>
            <a:lstStyle/>
            <a:p>
              <a:pPr algn="ctr" fontAlgn="auto">
                <a:spcBef>
                  <a:spcPts val="0"/>
                </a:spcBef>
                <a:spcAft>
                  <a:spcPts val="0"/>
                </a:spcAft>
                <a:defRPr/>
              </a:pPr>
              <a:r>
                <a:rPr lang="fr-FR" sz="1000" b="1" kern="0" dirty="0">
                  <a:solidFill>
                    <a:sysClr val="windowText" lastClr="000000"/>
                  </a:solidFill>
                </a:rPr>
                <a:t>J2EE</a:t>
              </a:r>
            </a:p>
          </p:txBody>
        </p:sp>
        <p:sp>
          <p:nvSpPr>
            <p:cNvPr id="27" name="Oval 84">
              <a:extLst>
                <a:ext uri="{FF2B5EF4-FFF2-40B4-BE49-F238E27FC236}">
                  <a16:creationId xmlns:a16="http://schemas.microsoft.com/office/drawing/2014/main" id="{42052323-7719-1AC2-7E4B-570CE8F2D366}"/>
                </a:ext>
              </a:extLst>
            </p:cNvPr>
            <p:cNvSpPr/>
            <p:nvPr/>
          </p:nvSpPr>
          <p:spPr>
            <a:xfrm>
              <a:off x="2446306" y="4065579"/>
              <a:ext cx="785818" cy="357190"/>
            </a:xfrm>
            <a:prstGeom prst="ellipse">
              <a:avLst/>
            </a:prstGeom>
            <a:gradFill flip="none" rotWithShape="1">
              <a:gsLst>
                <a:gs pos="0">
                  <a:sysClr val="window" lastClr="FFFFFF">
                    <a:lumMod val="50000"/>
                    <a:tint val="66000"/>
                    <a:satMod val="160000"/>
                  </a:sysClr>
                </a:gs>
                <a:gs pos="50000">
                  <a:sysClr val="window" lastClr="FFFFFF">
                    <a:lumMod val="50000"/>
                    <a:tint val="44500"/>
                    <a:satMod val="160000"/>
                  </a:sysClr>
                </a:gs>
                <a:gs pos="100000">
                  <a:sysClr val="window" lastClr="FFFFFF">
                    <a:lumMod val="50000"/>
                    <a:tint val="23500"/>
                    <a:satMod val="160000"/>
                  </a:sysClr>
                </a:gs>
              </a:gsLst>
              <a:lin ang="16200000" scaled="1"/>
              <a:tileRect/>
            </a:gra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sp>
          <p:nvSpPr>
            <p:cNvPr id="28" name="Oval 86">
              <a:extLst>
                <a:ext uri="{FF2B5EF4-FFF2-40B4-BE49-F238E27FC236}">
                  <a16:creationId xmlns:a16="http://schemas.microsoft.com/office/drawing/2014/main" id="{D64F2DF0-533E-0746-9F5E-78840EA07820}"/>
                </a:ext>
              </a:extLst>
            </p:cNvPr>
            <p:cNvSpPr/>
            <p:nvPr/>
          </p:nvSpPr>
          <p:spPr>
            <a:xfrm>
              <a:off x="3589314" y="4208455"/>
              <a:ext cx="785818" cy="357190"/>
            </a:xfrm>
            <a:prstGeom prst="ellipse">
              <a:avLst/>
            </a:prstGeom>
            <a:gradFill flip="none" rotWithShape="1">
              <a:gsLst>
                <a:gs pos="0">
                  <a:sysClr val="window" lastClr="FFFFFF">
                    <a:lumMod val="50000"/>
                    <a:tint val="66000"/>
                    <a:satMod val="160000"/>
                  </a:sysClr>
                </a:gs>
                <a:gs pos="50000">
                  <a:sysClr val="window" lastClr="FFFFFF">
                    <a:lumMod val="50000"/>
                    <a:tint val="44500"/>
                    <a:satMod val="160000"/>
                  </a:sysClr>
                </a:gs>
                <a:gs pos="100000">
                  <a:sysClr val="window" lastClr="FFFFFF">
                    <a:lumMod val="50000"/>
                    <a:tint val="23500"/>
                    <a:satMod val="160000"/>
                  </a:sysClr>
                </a:gs>
              </a:gsLst>
              <a:lin ang="16200000" scaled="1"/>
              <a:tileRect/>
            </a:gra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sp>
          <p:nvSpPr>
            <p:cNvPr id="29" name="Oval 87">
              <a:extLst>
                <a:ext uri="{FF2B5EF4-FFF2-40B4-BE49-F238E27FC236}">
                  <a16:creationId xmlns:a16="http://schemas.microsoft.com/office/drawing/2014/main" id="{A00CAFCA-C46D-238B-7CD3-1B4F7BCA7732}"/>
                </a:ext>
              </a:extLst>
            </p:cNvPr>
            <p:cNvSpPr/>
            <p:nvPr/>
          </p:nvSpPr>
          <p:spPr>
            <a:xfrm>
              <a:off x="4732322" y="4065579"/>
              <a:ext cx="785818" cy="357190"/>
            </a:xfrm>
            <a:prstGeom prst="ellipse">
              <a:avLst/>
            </a:prstGeom>
            <a:gradFill flip="none" rotWithShape="1">
              <a:gsLst>
                <a:gs pos="0">
                  <a:sysClr val="window" lastClr="FFFFFF">
                    <a:lumMod val="50000"/>
                    <a:tint val="66000"/>
                    <a:satMod val="160000"/>
                  </a:sysClr>
                </a:gs>
                <a:gs pos="50000">
                  <a:sysClr val="window" lastClr="FFFFFF">
                    <a:lumMod val="50000"/>
                    <a:tint val="44500"/>
                    <a:satMod val="160000"/>
                  </a:sysClr>
                </a:gs>
                <a:gs pos="100000">
                  <a:sysClr val="window" lastClr="FFFFFF">
                    <a:lumMod val="50000"/>
                    <a:tint val="23500"/>
                    <a:satMod val="160000"/>
                  </a:sysClr>
                </a:gs>
              </a:gsLst>
              <a:lin ang="16200000" scaled="1"/>
              <a:tileRect/>
            </a:gra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sp>
          <p:nvSpPr>
            <p:cNvPr id="30" name="Oval 88">
              <a:extLst>
                <a:ext uri="{FF2B5EF4-FFF2-40B4-BE49-F238E27FC236}">
                  <a16:creationId xmlns:a16="http://schemas.microsoft.com/office/drawing/2014/main" id="{FEA236CB-08F7-6852-B32E-FCAE1C1EA165}"/>
                </a:ext>
              </a:extLst>
            </p:cNvPr>
            <p:cNvSpPr/>
            <p:nvPr/>
          </p:nvSpPr>
          <p:spPr>
            <a:xfrm>
              <a:off x="5803892" y="3747920"/>
              <a:ext cx="714380" cy="357190"/>
            </a:xfrm>
            <a:prstGeom prst="ellipse">
              <a:avLst/>
            </a:prstGeom>
            <a:gradFill flip="none" rotWithShape="1">
              <a:gsLst>
                <a:gs pos="0">
                  <a:sysClr val="window" lastClr="FFFFFF">
                    <a:lumMod val="50000"/>
                    <a:tint val="66000"/>
                    <a:satMod val="160000"/>
                  </a:sysClr>
                </a:gs>
                <a:gs pos="50000">
                  <a:sysClr val="window" lastClr="FFFFFF">
                    <a:lumMod val="50000"/>
                    <a:tint val="44500"/>
                    <a:satMod val="160000"/>
                  </a:sysClr>
                </a:gs>
                <a:gs pos="100000">
                  <a:sysClr val="window" lastClr="FFFFFF">
                    <a:lumMod val="50000"/>
                    <a:tint val="23500"/>
                    <a:satMod val="160000"/>
                  </a:sysClr>
                </a:gs>
              </a:gsLst>
              <a:lin ang="16200000" scaled="1"/>
              <a:tileRect/>
            </a:gra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sp>
          <p:nvSpPr>
            <p:cNvPr id="31" name="Oval 89">
              <a:extLst>
                <a:ext uri="{FF2B5EF4-FFF2-40B4-BE49-F238E27FC236}">
                  <a16:creationId xmlns:a16="http://schemas.microsoft.com/office/drawing/2014/main" id="{ECF477CC-1053-B49C-DA2C-81778D24ED10}"/>
                </a:ext>
              </a:extLst>
            </p:cNvPr>
            <p:cNvSpPr/>
            <p:nvPr/>
          </p:nvSpPr>
          <p:spPr>
            <a:xfrm>
              <a:off x="946108" y="3279761"/>
              <a:ext cx="571504" cy="285752"/>
            </a:xfrm>
            <a:prstGeom prst="ellipse">
              <a:avLst/>
            </a:prstGeom>
            <a:gradFill flip="none" rotWithShape="1">
              <a:gsLst>
                <a:gs pos="0">
                  <a:sysClr val="window" lastClr="FFFFFF">
                    <a:lumMod val="50000"/>
                    <a:tint val="66000"/>
                    <a:satMod val="160000"/>
                  </a:sysClr>
                </a:gs>
                <a:gs pos="50000">
                  <a:sysClr val="window" lastClr="FFFFFF">
                    <a:lumMod val="50000"/>
                    <a:tint val="44500"/>
                    <a:satMod val="160000"/>
                  </a:sysClr>
                </a:gs>
                <a:gs pos="100000">
                  <a:sysClr val="window" lastClr="FFFFFF">
                    <a:lumMod val="50000"/>
                    <a:tint val="23500"/>
                    <a:satMod val="160000"/>
                  </a:sysClr>
                </a:gs>
              </a:gsLst>
              <a:lin ang="16200000" scaled="1"/>
              <a:tileRect/>
            </a:gra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sp>
          <p:nvSpPr>
            <p:cNvPr id="32" name="TextBox 92">
              <a:extLst>
                <a:ext uri="{FF2B5EF4-FFF2-40B4-BE49-F238E27FC236}">
                  <a16:creationId xmlns:a16="http://schemas.microsoft.com/office/drawing/2014/main" id="{038EB4DB-11C9-2D1A-E104-9C88D4782271}"/>
                </a:ext>
              </a:extLst>
            </p:cNvPr>
            <p:cNvSpPr txBox="1"/>
            <p:nvPr/>
          </p:nvSpPr>
          <p:spPr>
            <a:xfrm>
              <a:off x="6626225" y="3565525"/>
              <a:ext cx="392113" cy="246063"/>
            </a:xfrm>
            <a:prstGeom prst="rect">
              <a:avLst/>
            </a:prstGeom>
            <a:noFill/>
          </p:spPr>
          <p:txBody>
            <a:bodyPr wrap="none">
              <a:spAutoFit/>
            </a:bodyPr>
            <a:lstStyle/>
            <a:p>
              <a:pPr algn="ctr" fontAlgn="auto">
                <a:spcBef>
                  <a:spcPts val="0"/>
                </a:spcBef>
                <a:spcAft>
                  <a:spcPts val="0"/>
                </a:spcAft>
                <a:defRPr/>
              </a:pPr>
              <a:r>
                <a:rPr lang="fr-FR" sz="1000" b="1" kern="0" dirty="0">
                  <a:solidFill>
                    <a:sysClr val="windowText" lastClr="000000"/>
                  </a:solidFill>
                </a:rPr>
                <a:t>B2B</a:t>
              </a:r>
            </a:p>
          </p:txBody>
        </p:sp>
        <p:pic>
          <p:nvPicPr>
            <p:cNvPr id="33" name="Picture 3" descr="C:\Program Files\Microsoft Resource DVD Artwork\DVD_ART\Artwork_Imagery\HARDWARE_IMAGERY\Illustration - Misc Hardware\XML Icons\Database blue.png">
              <a:extLst>
                <a:ext uri="{FF2B5EF4-FFF2-40B4-BE49-F238E27FC236}">
                  <a16:creationId xmlns:a16="http://schemas.microsoft.com/office/drawing/2014/main" id="{A3015751-4F94-12DC-A2C2-16C105AEE3CD}"/>
                </a:ext>
              </a:extLst>
            </p:cNvPr>
            <p:cNvPicPr>
              <a:picLocks noChangeAspect="1" noChangeArrowheads="1"/>
            </p:cNvPicPr>
            <p:nvPr/>
          </p:nvPicPr>
          <p:blipFill>
            <a:blip r:embed="rId5" cstate="print"/>
            <a:srcRect/>
            <a:stretch>
              <a:fillRect/>
            </a:stretch>
          </p:blipFill>
          <p:spPr bwMode="auto">
            <a:xfrm>
              <a:off x="4875213" y="3763963"/>
              <a:ext cx="487362" cy="587375"/>
            </a:xfrm>
            <a:prstGeom prst="rect">
              <a:avLst/>
            </a:prstGeom>
            <a:noFill/>
            <a:ln w="9525">
              <a:noFill/>
              <a:miter lim="800000"/>
              <a:headEnd/>
              <a:tailEnd/>
            </a:ln>
          </p:spPr>
        </p:pic>
        <p:pic>
          <p:nvPicPr>
            <p:cNvPr id="34" name="Picture 2" descr="C:\Program Files\Microsoft Resource DVD Artwork\DVD_ART\Artwork_Imagery\HARDWARE_IMAGERY\Illustration - Misc Hardware\XML Icons\XML Web Service.png">
              <a:extLst>
                <a:ext uri="{FF2B5EF4-FFF2-40B4-BE49-F238E27FC236}">
                  <a16:creationId xmlns:a16="http://schemas.microsoft.com/office/drawing/2014/main" id="{4712CF9D-315A-6D55-4C2E-29AEE6DD9F2E}"/>
                </a:ext>
              </a:extLst>
            </p:cNvPr>
            <p:cNvPicPr>
              <a:picLocks noChangeAspect="1" noChangeArrowheads="1"/>
            </p:cNvPicPr>
            <p:nvPr/>
          </p:nvPicPr>
          <p:blipFill>
            <a:blip r:embed="rId6" cstate="print"/>
            <a:srcRect/>
            <a:stretch>
              <a:fillRect/>
            </a:stretch>
          </p:blipFill>
          <p:spPr bwMode="auto">
            <a:xfrm>
              <a:off x="6018213" y="3565525"/>
              <a:ext cx="357187" cy="428625"/>
            </a:xfrm>
            <a:prstGeom prst="rect">
              <a:avLst/>
            </a:prstGeom>
            <a:noFill/>
            <a:ln w="9525">
              <a:noFill/>
              <a:miter lim="800000"/>
              <a:headEnd/>
              <a:tailEnd/>
            </a:ln>
          </p:spPr>
        </p:pic>
        <p:pic>
          <p:nvPicPr>
            <p:cNvPr id="35" name="Picture 2" descr="http://www.protenus.com/Portals/0/java%20logo.png">
              <a:extLst>
                <a:ext uri="{FF2B5EF4-FFF2-40B4-BE49-F238E27FC236}">
                  <a16:creationId xmlns:a16="http://schemas.microsoft.com/office/drawing/2014/main" id="{6A22ED5C-B1F6-D5E8-F95E-ACC1740E2251}"/>
                </a:ext>
              </a:extLst>
            </p:cNvPr>
            <p:cNvPicPr>
              <a:picLocks noChangeAspect="1" noChangeArrowheads="1"/>
            </p:cNvPicPr>
            <p:nvPr/>
          </p:nvPicPr>
          <p:blipFill>
            <a:blip r:embed="rId7" cstate="print"/>
            <a:srcRect/>
            <a:stretch>
              <a:fillRect/>
            </a:stretch>
          </p:blipFill>
          <p:spPr bwMode="auto">
            <a:xfrm>
              <a:off x="1089025" y="2922588"/>
              <a:ext cx="268288" cy="500062"/>
            </a:xfrm>
            <a:prstGeom prst="rect">
              <a:avLst/>
            </a:prstGeom>
            <a:noFill/>
            <a:ln w="9525">
              <a:noFill/>
              <a:miter lim="800000"/>
              <a:headEnd/>
              <a:tailEnd/>
            </a:ln>
          </p:spPr>
        </p:pic>
        <p:pic>
          <p:nvPicPr>
            <p:cNvPr id="36" name="Picture 121" descr="PerspectiveManf_silo">
              <a:extLst>
                <a:ext uri="{FF2B5EF4-FFF2-40B4-BE49-F238E27FC236}">
                  <a16:creationId xmlns:a16="http://schemas.microsoft.com/office/drawing/2014/main" id="{E9243665-E45A-5C2B-D93B-26996493CFC0}"/>
                </a:ext>
              </a:extLst>
            </p:cNvPr>
            <p:cNvPicPr>
              <a:picLocks noChangeAspect="1" noChangeArrowheads="1"/>
            </p:cNvPicPr>
            <p:nvPr/>
          </p:nvPicPr>
          <p:blipFill>
            <a:blip r:embed="rId8" cstate="print"/>
            <a:srcRect/>
            <a:stretch>
              <a:fillRect/>
            </a:stretch>
          </p:blipFill>
          <p:spPr bwMode="auto">
            <a:xfrm>
              <a:off x="7375525" y="2851150"/>
              <a:ext cx="644525" cy="654050"/>
            </a:xfrm>
            <a:prstGeom prst="rect">
              <a:avLst/>
            </a:prstGeom>
            <a:noFill/>
            <a:ln w="9525">
              <a:noFill/>
              <a:miter lim="800000"/>
              <a:headEnd/>
              <a:tailEnd/>
            </a:ln>
          </p:spPr>
        </p:pic>
        <p:cxnSp>
          <p:nvCxnSpPr>
            <p:cNvPr id="37" name="Straight Connector 114">
              <a:extLst>
                <a:ext uri="{FF2B5EF4-FFF2-40B4-BE49-F238E27FC236}">
                  <a16:creationId xmlns:a16="http://schemas.microsoft.com/office/drawing/2014/main" id="{EBADD0B7-A552-F773-9501-E4DC7881F82A}"/>
                </a:ext>
              </a:extLst>
            </p:cNvPr>
            <p:cNvCxnSpPr/>
            <p:nvPr/>
          </p:nvCxnSpPr>
          <p:spPr>
            <a:xfrm rot="10800000" flipV="1">
              <a:off x="6980218" y="3270231"/>
              <a:ext cx="533402" cy="53341"/>
            </a:xfrm>
            <a:prstGeom prst="line">
              <a:avLst/>
            </a:prstGeom>
            <a:noFill/>
            <a:ln w="12700" cap="flat" cmpd="sng" algn="ctr">
              <a:solidFill>
                <a:srgbClr val="7030A0"/>
              </a:solidFill>
              <a:prstDash val="solid"/>
            </a:ln>
            <a:effectLst>
              <a:glow rad="63500">
                <a:srgbClr val="8064A2">
                  <a:satMod val="175000"/>
                  <a:alpha val="40000"/>
                </a:srgbClr>
              </a:glow>
            </a:effectLst>
          </p:spPr>
        </p:cxnSp>
        <p:pic>
          <p:nvPicPr>
            <p:cNvPr id="38" name="Picture 122" descr="PerspectiveRetail_silo">
              <a:extLst>
                <a:ext uri="{FF2B5EF4-FFF2-40B4-BE49-F238E27FC236}">
                  <a16:creationId xmlns:a16="http://schemas.microsoft.com/office/drawing/2014/main" id="{BE3DD0E2-57DF-3BE3-5054-4C54B685C93C}"/>
                </a:ext>
              </a:extLst>
            </p:cNvPr>
            <p:cNvPicPr>
              <a:picLocks noChangeAspect="1" noChangeArrowheads="1"/>
            </p:cNvPicPr>
            <p:nvPr/>
          </p:nvPicPr>
          <p:blipFill>
            <a:blip r:embed="rId9" cstate="print"/>
            <a:srcRect/>
            <a:stretch>
              <a:fillRect/>
            </a:stretch>
          </p:blipFill>
          <p:spPr bwMode="auto">
            <a:xfrm>
              <a:off x="7947025" y="3208338"/>
              <a:ext cx="685800" cy="715962"/>
            </a:xfrm>
            <a:prstGeom prst="rect">
              <a:avLst/>
            </a:prstGeom>
            <a:noFill/>
            <a:ln w="9525">
              <a:noFill/>
              <a:miter lim="800000"/>
              <a:headEnd/>
              <a:tailEnd/>
            </a:ln>
          </p:spPr>
        </p:pic>
        <p:cxnSp>
          <p:nvCxnSpPr>
            <p:cNvPr id="39" name="Straight Connector 117">
              <a:extLst>
                <a:ext uri="{FF2B5EF4-FFF2-40B4-BE49-F238E27FC236}">
                  <a16:creationId xmlns:a16="http://schemas.microsoft.com/office/drawing/2014/main" id="{43A113A4-4404-BD3D-B203-B83FE8CB82F4}"/>
                </a:ext>
              </a:extLst>
            </p:cNvPr>
            <p:cNvCxnSpPr>
              <a:endCxn id="55" idx="6"/>
            </p:cNvCxnSpPr>
            <p:nvPr/>
          </p:nvCxnSpPr>
          <p:spPr>
            <a:xfrm rot="10800000">
              <a:off x="7018338" y="3422637"/>
              <a:ext cx="1036300" cy="182876"/>
            </a:xfrm>
            <a:prstGeom prst="line">
              <a:avLst/>
            </a:prstGeom>
            <a:noFill/>
            <a:ln w="12700" cap="flat" cmpd="sng" algn="ctr">
              <a:solidFill>
                <a:srgbClr val="7030A0"/>
              </a:solidFill>
              <a:prstDash val="solid"/>
            </a:ln>
            <a:effectLst>
              <a:glow rad="63500">
                <a:srgbClr val="8064A2">
                  <a:satMod val="175000"/>
                  <a:alpha val="40000"/>
                </a:srgbClr>
              </a:glow>
            </a:effectLst>
          </p:spPr>
        </p:cxnSp>
        <p:pic>
          <p:nvPicPr>
            <p:cNvPr id="40" name="Picture 120" descr="PerspectiveDist_silo">
              <a:extLst>
                <a:ext uri="{FF2B5EF4-FFF2-40B4-BE49-F238E27FC236}">
                  <a16:creationId xmlns:a16="http://schemas.microsoft.com/office/drawing/2014/main" id="{D4910329-A38A-7936-85DF-7390E9143E9C}"/>
                </a:ext>
              </a:extLst>
            </p:cNvPr>
            <p:cNvPicPr>
              <a:picLocks noChangeAspect="1" noChangeArrowheads="1"/>
            </p:cNvPicPr>
            <p:nvPr/>
          </p:nvPicPr>
          <p:blipFill>
            <a:blip r:embed="rId10" cstate="print"/>
            <a:srcRect/>
            <a:stretch>
              <a:fillRect/>
            </a:stretch>
          </p:blipFill>
          <p:spPr bwMode="auto">
            <a:xfrm>
              <a:off x="7232650" y="3565525"/>
              <a:ext cx="973138" cy="898525"/>
            </a:xfrm>
            <a:prstGeom prst="rect">
              <a:avLst/>
            </a:prstGeom>
            <a:noFill/>
            <a:ln w="9525">
              <a:noFill/>
              <a:miter lim="800000"/>
              <a:headEnd/>
              <a:tailEnd/>
            </a:ln>
          </p:spPr>
        </p:pic>
        <p:cxnSp>
          <p:nvCxnSpPr>
            <p:cNvPr id="41" name="Straight Connector 120">
              <a:extLst>
                <a:ext uri="{FF2B5EF4-FFF2-40B4-BE49-F238E27FC236}">
                  <a16:creationId xmlns:a16="http://schemas.microsoft.com/office/drawing/2014/main" id="{F84BECCF-AA55-0E42-CB47-A2DB297DED02}"/>
                </a:ext>
              </a:extLst>
            </p:cNvPr>
            <p:cNvCxnSpPr/>
            <p:nvPr/>
          </p:nvCxnSpPr>
          <p:spPr>
            <a:xfrm rot="10800000">
              <a:off x="6946900" y="3494075"/>
              <a:ext cx="571504" cy="500066"/>
            </a:xfrm>
            <a:prstGeom prst="line">
              <a:avLst/>
            </a:prstGeom>
            <a:noFill/>
            <a:ln w="12700" cap="flat" cmpd="sng" algn="ctr">
              <a:solidFill>
                <a:srgbClr val="7030A0"/>
              </a:solidFill>
              <a:prstDash val="solid"/>
            </a:ln>
            <a:effectLst>
              <a:glow rad="63500">
                <a:srgbClr val="8064A2">
                  <a:satMod val="175000"/>
                  <a:alpha val="40000"/>
                </a:srgbClr>
              </a:glow>
            </a:effectLst>
          </p:spPr>
        </p:cxnSp>
        <p:cxnSp>
          <p:nvCxnSpPr>
            <p:cNvPr id="42" name="Straight Connector 121">
              <a:extLst>
                <a:ext uri="{FF2B5EF4-FFF2-40B4-BE49-F238E27FC236}">
                  <a16:creationId xmlns:a16="http://schemas.microsoft.com/office/drawing/2014/main" id="{AC9A85CF-983D-7E93-FB19-D31C16A626B5}"/>
                </a:ext>
              </a:extLst>
            </p:cNvPr>
            <p:cNvCxnSpPr>
              <a:stCxn id="53" idx="2"/>
              <a:endCxn id="31" idx="6"/>
            </p:cNvCxnSpPr>
            <p:nvPr/>
          </p:nvCxnSpPr>
          <p:spPr>
            <a:xfrm rot="10800000" flipV="1">
              <a:off x="1517613" y="3370857"/>
              <a:ext cx="1917471" cy="51779"/>
            </a:xfrm>
            <a:prstGeom prst="line">
              <a:avLst/>
            </a:prstGeom>
            <a:noFill/>
            <a:ln w="12700" cap="flat" cmpd="sng" algn="ctr">
              <a:solidFill>
                <a:srgbClr val="7030A0"/>
              </a:solidFill>
              <a:prstDash val="solid"/>
            </a:ln>
            <a:effectLst>
              <a:glow rad="63500">
                <a:srgbClr val="8064A2">
                  <a:satMod val="175000"/>
                  <a:alpha val="40000"/>
                </a:srgbClr>
              </a:glow>
            </a:effectLst>
          </p:spPr>
        </p:cxnSp>
        <p:cxnSp>
          <p:nvCxnSpPr>
            <p:cNvPr id="43" name="Straight Connector 124">
              <a:extLst>
                <a:ext uri="{FF2B5EF4-FFF2-40B4-BE49-F238E27FC236}">
                  <a16:creationId xmlns:a16="http://schemas.microsoft.com/office/drawing/2014/main" id="{75DAE663-8395-B41E-24C4-D919093CEB93}"/>
                </a:ext>
              </a:extLst>
            </p:cNvPr>
            <p:cNvCxnSpPr>
              <a:endCxn id="48" idx="7"/>
            </p:cNvCxnSpPr>
            <p:nvPr/>
          </p:nvCxnSpPr>
          <p:spPr>
            <a:xfrm rot="10800000" flipV="1">
              <a:off x="2055936" y="3430252"/>
              <a:ext cx="1525763" cy="401883"/>
            </a:xfrm>
            <a:prstGeom prst="line">
              <a:avLst/>
            </a:prstGeom>
            <a:noFill/>
            <a:ln w="12700" cap="flat" cmpd="sng" algn="ctr">
              <a:solidFill>
                <a:srgbClr val="7030A0"/>
              </a:solidFill>
              <a:prstDash val="solid"/>
            </a:ln>
            <a:effectLst>
              <a:glow rad="63500">
                <a:srgbClr val="8064A2">
                  <a:satMod val="175000"/>
                  <a:alpha val="40000"/>
                </a:srgbClr>
              </a:glow>
            </a:effectLst>
          </p:spPr>
        </p:cxnSp>
        <p:cxnSp>
          <p:nvCxnSpPr>
            <p:cNvPr id="44" name="Straight Connector 127">
              <a:extLst>
                <a:ext uri="{FF2B5EF4-FFF2-40B4-BE49-F238E27FC236}">
                  <a16:creationId xmlns:a16="http://schemas.microsoft.com/office/drawing/2014/main" id="{8ACC1398-8F39-3E24-43B3-FC5DA9F324A4}"/>
                </a:ext>
              </a:extLst>
            </p:cNvPr>
            <p:cNvCxnSpPr>
              <a:stCxn id="53" idx="3"/>
            </p:cNvCxnSpPr>
            <p:nvPr/>
          </p:nvCxnSpPr>
          <p:spPr>
            <a:xfrm rot="5400000">
              <a:off x="3024304" y="3500747"/>
              <a:ext cx="532621" cy="621791"/>
            </a:xfrm>
            <a:prstGeom prst="line">
              <a:avLst/>
            </a:prstGeom>
            <a:noFill/>
            <a:ln w="12700" cap="flat" cmpd="sng" algn="ctr">
              <a:solidFill>
                <a:srgbClr val="7030A0"/>
              </a:solidFill>
              <a:prstDash val="solid"/>
            </a:ln>
            <a:effectLst>
              <a:glow rad="63500">
                <a:srgbClr val="8064A2">
                  <a:satMod val="175000"/>
                  <a:alpha val="40000"/>
                </a:srgbClr>
              </a:glow>
            </a:effectLst>
          </p:spPr>
        </p:cxnSp>
        <p:cxnSp>
          <p:nvCxnSpPr>
            <p:cNvPr id="45" name="Straight Connector 130">
              <a:extLst>
                <a:ext uri="{FF2B5EF4-FFF2-40B4-BE49-F238E27FC236}">
                  <a16:creationId xmlns:a16="http://schemas.microsoft.com/office/drawing/2014/main" id="{AD5EA14B-7E8D-4A3B-3C82-1B06E1EAAC18}"/>
                </a:ext>
              </a:extLst>
            </p:cNvPr>
            <p:cNvCxnSpPr>
              <a:stCxn id="53" idx="4"/>
              <a:endCxn id="28" idx="0"/>
            </p:cNvCxnSpPr>
            <p:nvPr/>
          </p:nvCxnSpPr>
          <p:spPr>
            <a:xfrm rot="5400000">
              <a:off x="3697333" y="3902492"/>
              <a:ext cx="590854" cy="21073"/>
            </a:xfrm>
            <a:prstGeom prst="line">
              <a:avLst/>
            </a:prstGeom>
            <a:noFill/>
            <a:ln w="12700" cap="flat" cmpd="sng" algn="ctr">
              <a:solidFill>
                <a:srgbClr val="7030A0"/>
              </a:solidFill>
              <a:prstDash val="solid"/>
            </a:ln>
            <a:effectLst>
              <a:glow rad="63500">
                <a:srgbClr val="8064A2">
                  <a:satMod val="175000"/>
                  <a:alpha val="40000"/>
                </a:srgbClr>
              </a:glow>
            </a:effectLst>
          </p:spPr>
        </p:cxnSp>
        <p:pic>
          <p:nvPicPr>
            <p:cNvPr id="46" name="Picture 15">
              <a:extLst>
                <a:ext uri="{FF2B5EF4-FFF2-40B4-BE49-F238E27FC236}">
                  <a16:creationId xmlns:a16="http://schemas.microsoft.com/office/drawing/2014/main" id="{2153615B-E058-1F3C-048F-AC6BFDE3A7F6}"/>
                </a:ext>
              </a:extLst>
            </p:cNvPr>
            <p:cNvPicPr>
              <a:picLocks noChangeAspect="1" noChangeArrowheads="1"/>
            </p:cNvPicPr>
            <p:nvPr/>
          </p:nvPicPr>
          <p:blipFill>
            <a:blip r:embed="rId11" cstate="print"/>
            <a:srcRect/>
            <a:stretch>
              <a:fillRect/>
            </a:stretch>
          </p:blipFill>
          <p:spPr bwMode="auto">
            <a:xfrm>
              <a:off x="3732213" y="3779838"/>
              <a:ext cx="485775" cy="742950"/>
            </a:xfrm>
            <a:prstGeom prst="rect">
              <a:avLst/>
            </a:prstGeom>
            <a:noFill/>
            <a:ln w="9525">
              <a:noFill/>
              <a:miter lim="800000"/>
              <a:headEnd/>
              <a:tailEnd/>
            </a:ln>
          </p:spPr>
        </p:pic>
        <p:pic>
          <p:nvPicPr>
            <p:cNvPr id="47" name="Rectangle 10247">
              <a:extLst>
                <a:ext uri="{FF2B5EF4-FFF2-40B4-BE49-F238E27FC236}">
                  <a16:creationId xmlns:a16="http://schemas.microsoft.com/office/drawing/2014/main" id="{5A0B51AB-B8D2-E433-BCC3-56C2054F462F}"/>
                </a:ext>
              </a:extLst>
            </p:cNvPr>
            <p:cNvPicPr>
              <a:picLocks noChangeAspect="1" noChangeArrowheads="1"/>
            </p:cNvPicPr>
            <p:nvPr/>
          </p:nvPicPr>
          <p:blipFill>
            <a:blip r:embed="rId12" cstate="print">
              <a:lum bright="-12000" contrast="42000"/>
            </a:blip>
            <a:srcRect/>
            <a:stretch>
              <a:fillRect/>
            </a:stretch>
          </p:blipFill>
          <p:spPr bwMode="auto">
            <a:xfrm>
              <a:off x="2303463" y="3636963"/>
              <a:ext cx="811212" cy="727075"/>
            </a:xfrm>
            <a:prstGeom prst="rect">
              <a:avLst/>
            </a:prstGeom>
            <a:noFill/>
            <a:ln w="9525">
              <a:noFill/>
              <a:miter lim="800000"/>
              <a:headEnd/>
              <a:tailEnd/>
            </a:ln>
          </p:spPr>
        </p:pic>
        <p:sp>
          <p:nvSpPr>
            <p:cNvPr id="48" name="Oval 85">
              <a:extLst>
                <a:ext uri="{FF2B5EF4-FFF2-40B4-BE49-F238E27FC236}">
                  <a16:creationId xmlns:a16="http://schemas.microsoft.com/office/drawing/2014/main" id="{42A94FE9-DB2A-0F1D-60AA-46B9EF638B2A}"/>
                </a:ext>
              </a:extLst>
            </p:cNvPr>
            <p:cNvSpPr/>
            <p:nvPr/>
          </p:nvSpPr>
          <p:spPr>
            <a:xfrm>
              <a:off x="1446174" y="3779827"/>
              <a:ext cx="714380" cy="357190"/>
            </a:xfrm>
            <a:prstGeom prst="ellipse">
              <a:avLst/>
            </a:prstGeom>
            <a:gradFill flip="none" rotWithShape="1">
              <a:gsLst>
                <a:gs pos="0">
                  <a:sysClr val="window" lastClr="FFFFFF">
                    <a:lumMod val="50000"/>
                    <a:tint val="66000"/>
                    <a:satMod val="160000"/>
                  </a:sysClr>
                </a:gs>
                <a:gs pos="50000">
                  <a:sysClr val="window" lastClr="FFFFFF">
                    <a:lumMod val="50000"/>
                    <a:tint val="44500"/>
                    <a:satMod val="160000"/>
                  </a:sysClr>
                </a:gs>
                <a:gs pos="100000">
                  <a:sysClr val="window" lastClr="FFFFFF">
                    <a:lumMod val="50000"/>
                    <a:tint val="23500"/>
                    <a:satMod val="160000"/>
                  </a:sysClr>
                </a:gs>
              </a:gsLst>
              <a:lin ang="16200000" scaled="1"/>
              <a:tileRect/>
            </a:gra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pic>
          <p:nvPicPr>
            <p:cNvPr id="49" name="Rectangle 11365">
              <a:extLst>
                <a:ext uri="{FF2B5EF4-FFF2-40B4-BE49-F238E27FC236}">
                  <a16:creationId xmlns:a16="http://schemas.microsoft.com/office/drawing/2014/main" id="{98253990-95CD-C0FF-5386-E5335DEFE90B}"/>
                </a:ext>
              </a:extLst>
            </p:cNvPr>
            <p:cNvPicPr>
              <a:picLocks noChangeAspect="1" noChangeArrowheads="1"/>
            </p:cNvPicPr>
            <p:nvPr/>
          </p:nvPicPr>
          <p:blipFill>
            <a:blip r:embed="rId13" cstate="print"/>
            <a:srcRect/>
            <a:stretch>
              <a:fillRect/>
            </a:stretch>
          </p:blipFill>
          <p:spPr bwMode="auto">
            <a:xfrm>
              <a:off x="1660525" y="3494088"/>
              <a:ext cx="265113" cy="527050"/>
            </a:xfrm>
            <a:prstGeom prst="rect">
              <a:avLst/>
            </a:prstGeom>
            <a:noFill/>
            <a:ln w="9525">
              <a:noFill/>
              <a:miter lim="800000"/>
              <a:headEnd/>
              <a:tailEnd/>
            </a:ln>
          </p:spPr>
        </p:pic>
        <p:cxnSp>
          <p:nvCxnSpPr>
            <p:cNvPr id="50" name="Straight Connector 138">
              <a:extLst>
                <a:ext uri="{FF2B5EF4-FFF2-40B4-BE49-F238E27FC236}">
                  <a16:creationId xmlns:a16="http://schemas.microsoft.com/office/drawing/2014/main" id="{9129892B-AE97-2CDB-E1E1-48393794F40F}"/>
                </a:ext>
              </a:extLst>
            </p:cNvPr>
            <p:cNvCxnSpPr>
              <a:endCxn id="53" idx="5"/>
            </p:cNvCxnSpPr>
            <p:nvPr/>
          </p:nvCxnSpPr>
          <p:spPr>
            <a:xfrm rot="10800000">
              <a:off x="4405084" y="3545332"/>
              <a:ext cx="470115" cy="512064"/>
            </a:xfrm>
            <a:prstGeom prst="line">
              <a:avLst/>
            </a:prstGeom>
            <a:noFill/>
            <a:ln w="12700" cap="flat" cmpd="sng" algn="ctr">
              <a:solidFill>
                <a:srgbClr val="7030A0"/>
              </a:solidFill>
              <a:prstDash val="solid"/>
            </a:ln>
            <a:effectLst>
              <a:glow rad="63500">
                <a:srgbClr val="8064A2">
                  <a:satMod val="175000"/>
                  <a:alpha val="40000"/>
                </a:srgbClr>
              </a:glow>
            </a:effectLst>
          </p:spPr>
        </p:cxnSp>
        <p:cxnSp>
          <p:nvCxnSpPr>
            <p:cNvPr id="51" name="Straight Connector 141">
              <a:extLst>
                <a:ext uri="{FF2B5EF4-FFF2-40B4-BE49-F238E27FC236}">
                  <a16:creationId xmlns:a16="http://schemas.microsoft.com/office/drawing/2014/main" id="{9F593C04-4B57-EBA0-E2AE-9B454C3CF14B}"/>
                </a:ext>
              </a:extLst>
            </p:cNvPr>
            <p:cNvCxnSpPr>
              <a:stCxn id="30" idx="1"/>
            </p:cNvCxnSpPr>
            <p:nvPr/>
          </p:nvCxnSpPr>
          <p:spPr>
            <a:xfrm rot="16200000" flipV="1">
              <a:off x="5021127" y="2912844"/>
              <a:ext cx="347116" cy="1427653"/>
            </a:xfrm>
            <a:prstGeom prst="line">
              <a:avLst/>
            </a:prstGeom>
            <a:noFill/>
            <a:ln w="12700" cap="flat" cmpd="sng" algn="ctr">
              <a:solidFill>
                <a:srgbClr val="7030A0"/>
              </a:solidFill>
              <a:prstDash val="solid"/>
            </a:ln>
            <a:effectLst>
              <a:glow rad="63500">
                <a:srgbClr val="8064A2">
                  <a:satMod val="175000"/>
                  <a:alpha val="40000"/>
                </a:srgbClr>
              </a:glow>
            </a:effectLst>
          </p:spPr>
        </p:cxnSp>
        <p:cxnSp>
          <p:nvCxnSpPr>
            <p:cNvPr id="52" name="Straight Connector 145">
              <a:extLst>
                <a:ext uri="{FF2B5EF4-FFF2-40B4-BE49-F238E27FC236}">
                  <a16:creationId xmlns:a16="http://schemas.microsoft.com/office/drawing/2014/main" id="{FF0CBA8E-1CF1-E4A7-7997-0B1445CCEA90}"/>
                </a:ext>
              </a:extLst>
            </p:cNvPr>
            <p:cNvCxnSpPr>
              <a:stCxn id="55" idx="2"/>
              <a:endCxn id="53" idx="6"/>
            </p:cNvCxnSpPr>
            <p:nvPr/>
          </p:nvCxnSpPr>
          <p:spPr>
            <a:xfrm rot="10800000">
              <a:off x="4571510" y="3370859"/>
              <a:ext cx="1875325" cy="51779"/>
            </a:xfrm>
            <a:prstGeom prst="line">
              <a:avLst/>
            </a:prstGeom>
            <a:noFill/>
            <a:ln w="12700" cap="flat" cmpd="sng" algn="ctr">
              <a:solidFill>
                <a:srgbClr val="7030A0"/>
              </a:solidFill>
              <a:prstDash val="solid"/>
            </a:ln>
            <a:effectLst>
              <a:glow rad="63500">
                <a:srgbClr val="8064A2">
                  <a:satMod val="175000"/>
                  <a:alpha val="40000"/>
                </a:srgbClr>
              </a:glow>
            </a:effectLst>
          </p:spPr>
        </p:cxnSp>
        <p:sp>
          <p:nvSpPr>
            <p:cNvPr id="53" name="Oval 112">
              <a:extLst>
                <a:ext uri="{FF2B5EF4-FFF2-40B4-BE49-F238E27FC236}">
                  <a16:creationId xmlns:a16="http://schemas.microsoft.com/office/drawing/2014/main" id="{89FEC4CE-0FA1-B3F1-0EE3-C924619FF29D}"/>
                </a:ext>
              </a:extLst>
            </p:cNvPr>
            <p:cNvSpPr/>
            <p:nvPr/>
          </p:nvSpPr>
          <p:spPr>
            <a:xfrm>
              <a:off x="3435083" y="3124115"/>
              <a:ext cx="1136426" cy="493486"/>
            </a:xfrm>
            <a:prstGeom prst="ellipse">
              <a:avLst/>
            </a:prstGeom>
            <a:solidFill>
              <a:srgbClr val="7030A0"/>
            </a:soli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pic>
          <p:nvPicPr>
            <p:cNvPr id="54" name="Picture 79" descr="Server">
              <a:extLst>
                <a:ext uri="{FF2B5EF4-FFF2-40B4-BE49-F238E27FC236}">
                  <a16:creationId xmlns:a16="http://schemas.microsoft.com/office/drawing/2014/main" id="{D8362CB5-3457-1B06-23CF-325DA4D47F59}"/>
                </a:ext>
              </a:extLst>
            </p:cNvPr>
            <p:cNvPicPr>
              <a:picLocks noChangeAspect="1" noChangeArrowheads="1"/>
            </p:cNvPicPr>
            <p:nvPr/>
          </p:nvPicPr>
          <p:blipFill>
            <a:blip r:embed="rId14" cstate="print"/>
            <a:srcRect/>
            <a:stretch>
              <a:fillRect/>
            </a:stretch>
          </p:blipFill>
          <p:spPr bwMode="auto">
            <a:xfrm>
              <a:off x="3719513" y="2706688"/>
              <a:ext cx="615950" cy="839787"/>
            </a:xfrm>
            <a:prstGeom prst="rect">
              <a:avLst/>
            </a:prstGeom>
            <a:noFill/>
            <a:ln w="9525">
              <a:noFill/>
              <a:miter lim="800000"/>
              <a:headEnd/>
              <a:tailEnd/>
            </a:ln>
          </p:spPr>
        </p:pic>
        <p:sp>
          <p:nvSpPr>
            <p:cNvPr id="55" name="Oval 90">
              <a:extLst>
                <a:ext uri="{FF2B5EF4-FFF2-40B4-BE49-F238E27FC236}">
                  <a16:creationId xmlns:a16="http://schemas.microsoft.com/office/drawing/2014/main" id="{29639A43-F969-BF88-B5B2-B0A9E82886DA}"/>
                </a:ext>
              </a:extLst>
            </p:cNvPr>
            <p:cNvSpPr/>
            <p:nvPr/>
          </p:nvSpPr>
          <p:spPr>
            <a:xfrm>
              <a:off x="6446834" y="3279761"/>
              <a:ext cx="571504" cy="285752"/>
            </a:xfrm>
            <a:prstGeom prst="ellipse">
              <a:avLst/>
            </a:prstGeom>
            <a:gradFill flip="none" rotWithShape="1">
              <a:gsLst>
                <a:gs pos="0">
                  <a:sysClr val="window" lastClr="FFFFFF">
                    <a:lumMod val="50000"/>
                    <a:tint val="66000"/>
                    <a:satMod val="160000"/>
                  </a:sysClr>
                </a:gs>
                <a:gs pos="50000">
                  <a:sysClr val="window" lastClr="FFFFFF">
                    <a:lumMod val="50000"/>
                    <a:tint val="44500"/>
                    <a:satMod val="160000"/>
                  </a:sysClr>
                </a:gs>
                <a:gs pos="100000">
                  <a:sysClr val="window" lastClr="FFFFFF">
                    <a:lumMod val="50000"/>
                    <a:tint val="23500"/>
                    <a:satMod val="160000"/>
                  </a:sysClr>
                </a:gs>
              </a:gsLst>
              <a:lin ang="16200000" scaled="1"/>
              <a:tileRect/>
            </a:gradFill>
            <a:ln w="9525" cap="flat" cmpd="sng" algn="ctr">
              <a:solidFill>
                <a:srgbClr val="7030A0"/>
              </a:solidFill>
              <a:prstDash val="solid"/>
            </a:ln>
            <a:effectLst>
              <a:glow rad="63500">
                <a:srgbClr val="8064A2">
                  <a:satMod val="175000"/>
                  <a:alpha val="40000"/>
                </a:srgbClr>
              </a:glow>
            </a:effectLst>
          </p:spPr>
          <p:txBody>
            <a:bodyPr anchor="ctr"/>
            <a:lstStyle/>
            <a:p>
              <a:pPr algn="ctr">
                <a:defRPr/>
              </a:pPr>
              <a:endParaRPr lang="fr-FR">
                <a:solidFill>
                  <a:srgbClr val="FFFFFF"/>
                </a:solidFill>
                <a:latin typeface="Calibri" pitchFamily="34" charset="0"/>
              </a:endParaRPr>
            </a:p>
          </p:txBody>
        </p:sp>
        <p:pic>
          <p:nvPicPr>
            <p:cNvPr id="56" name="Picture 3" descr="C:\Program Files\Microsoft Resource DVD Artwork\DVD_ART\Artwork_Imagery\HARDWARE_IMAGERY\Illustration - Misc Hardware\Windows Vista Illustration Icons\Firewall.png">
              <a:extLst>
                <a:ext uri="{FF2B5EF4-FFF2-40B4-BE49-F238E27FC236}">
                  <a16:creationId xmlns:a16="http://schemas.microsoft.com/office/drawing/2014/main" id="{6B272DFC-5E97-6701-1015-507C55C265A5}"/>
                </a:ext>
              </a:extLst>
            </p:cNvPr>
            <p:cNvPicPr>
              <a:picLocks noChangeAspect="1" noChangeArrowheads="1"/>
            </p:cNvPicPr>
            <p:nvPr/>
          </p:nvPicPr>
          <p:blipFill>
            <a:blip r:embed="rId15" cstate="print"/>
            <a:srcRect/>
            <a:stretch>
              <a:fillRect/>
            </a:stretch>
          </p:blipFill>
          <p:spPr bwMode="ltGray">
            <a:xfrm>
              <a:off x="6518275" y="3136900"/>
              <a:ext cx="428625" cy="428625"/>
            </a:xfrm>
            <a:prstGeom prst="rect">
              <a:avLst/>
            </a:prstGeom>
            <a:noFill/>
            <a:ln w="9525">
              <a:noFill/>
              <a:miter lim="800000"/>
              <a:headEnd/>
              <a:tailEnd/>
            </a:ln>
          </p:spPr>
        </p:pic>
        <p:pic>
          <p:nvPicPr>
            <p:cNvPr id="57" name="Picture 55" descr="BizTalkSvr09_h_rgb.png">
              <a:extLst>
                <a:ext uri="{FF2B5EF4-FFF2-40B4-BE49-F238E27FC236}">
                  <a16:creationId xmlns:a16="http://schemas.microsoft.com/office/drawing/2014/main" id="{2564478D-EC04-E19B-C51F-2B3FFC774D57}"/>
                </a:ext>
              </a:extLst>
            </p:cNvPr>
            <p:cNvPicPr>
              <a:picLocks noChangeAspect="1"/>
            </p:cNvPicPr>
            <p:nvPr/>
          </p:nvPicPr>
          <p:blipFill>
            <a:blip r:embed="rId16" cstate="print"/>
            <a:srcRect/>
            <a:stretch>
              <a:fillRect/>
            </a:stretch>
          </p:blipFill>
          <p:spPr bwMode="auto">
            <a:xfrm>
              <a:off x="4397375" y="2919413"/>
              <a:ext cx="2033588" cy="361950"/>
            </a:xfrm>
            <a:prstGeom prst="rect">
              <a:avLst/>
            </a:prstGeom>
            <a:noFill/>
            <a:ln w="9525">
              <a:noFill/>
              <a:miter lim="800000"/>
              <a:headEnd/>
              <a:tailEnd/>
            </a:ln>
          </p:spPr>
        </p:pic>
      </p:grpSp>
    </p:spTree>
    <p:extLst>
      <p:ext uri="{BB962C8B-B14F-4D97-AF65-F5344CB8AC3E}">
        <p14:creationId xmlns:p14="http://schemas.microsoft.com/office/powerpoint/2010/main" val="3379763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sz="4400" dirty="0"/>
              <a:t>Fonctionnalités de BizTalk Server</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a:t>
            </a:fld>
            <a:endParaRPr lang="en-US" altLang="en-US"/>
          </a:p>
        </p:txBody>
      </p:sp>
      <p:pic>
        <p:nvPicPr>
          <p:cNvPr id="15" name="Image 14">
            <a:extLst>
              <a:ext uri="{FF2B5EF4-FFF2-40B4-BE49-F238E27FC236}">
                <a16:creationId xmlns:a16="http://schemas.microsoft.com/office/drawing/2014/main" id="{B46DBCA9-E678-A22D-7AB5-CA972FFDB514}"/>
              </a:ext>
            </a:extLst>
          </p:cNvPr>
          <p:cNvPicPr>
            <a:picLocks noChangeAspect="1"/>
          </p:cNvPicPr>
          <p:nvPr>
            <p:custDataLst>
              <p:tags r:id="rId3"/>
            </p:custDataLst>
          </p:nvPr>
        </p:nvPicPr>
        <p:blipFill>
          <a:blip r:embed="rId5"/>
          <a:stretch>
            <a:fillRect/>
          </a:stretch>
        </p:blipFill>
        <p:spPr>
          <a:xfrm>
            <a:off x="1187624" y="1628800"/>
            <a:ext cx="6629400" cy="4352925"/>
          </a:xfrm>
          <a:prstGeom prst="rect">
            <a:avLst/>
          </a:prstGeom>
        </p:spPr>
      </p:pic>
    </p:spTree>
    <p:extLst>
      <p:ext uri="{BB962C8B-B14F-4D97-AF65-F5344CB8AC3E}">
        <p14:creationId xmlns:p14="http://schemas.microsoft.com/office/powerpoint/2010/main" val="258577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Autofit/>
          </a:bodyPr>
          <a:lstStyle/>
          <a:p>
            <a:r>
              <a:rPr lang="fr-CA" sz="4000" dirty="0"/>
              <a:t>Fonctionnalités de BizTalk Server</a:t>
            </a:r>
            <a:endParaRPr lang="en-US" altLang="fr-FR" sz="40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a:t>
            </a:fld>
            <a:endParaRPr lang="en-US" altLang="en-US"/>
          </a:p>
        </p:txBody>
      </p:sp>
      <p:sp>
        <p:nvSpPr>
          <p:cNvPr id="7" name="Rectangle 3">
            <a:extLst>
              <a:ext uri="{FF2B5EF4-FFF2-40B4-BE49-F238E27FC236}">
                <a16:creationId xmlns:a16="http://schemas.microsoft.com/office/drawing/2014/main" id="{A94717C0-FF8A-0A6C-912B-7D8BF05A5267}"/>
              </a:ext>
            </a:extLst>
          </p:cNvPr>
          <p:cNvSpPr>
            <a:spLocks noGrp="1" noChangeArrowheads="1"/>
          </p:cNvSpPr>
          <p:nvPr>
            <p:ph idx="1"/>
            <p:custDataLst>
              <p:tags r:id="rId3"/>
            </p:custDataLst>
          </p:nvPr>
        </p:nvSpPr>
        <p:spPr>
          <a:xfrm>
            <a:off x="228600" y="1403874"/>
            <a:ext cx="8686800" cy="4689422"/>
          </a:xfrm>
        </p:spPr>
        <p:txBody>
          <a:bodyPr>
            <a:normAutofit fontScale="70000" lnSpcReduction="20000"/>
          </a:bodyPr>
          <a:lstStyle/>
          <a:p>
            <a:pPr marL="342900" indent="-342900">
              <a:spcBef>
                <a:spcPct val="20000"/>
              </a:spcBef>
              <a:buClr>
                <a:schemeClr val="tx2"/>
              </a:buClr>
              <a:buSzPct val="70000"/>
              <a:buFont typeface="Wingdings" pitchFamily="2" charset="2"/>
              <a:buChar char="l"/>
            </a:pPr>
            <a:r>
              <a:rPr lang="fr-CA" sz="3400" dirty="0"/>
              <a:t>Messaging</a:t>
            </a:r>
          </a:p>
          <a:p>
            <a:pPr marL="800100" lvl="1" indent="-342900">
              <a:spcBef>
                <a:spcPct val="20000"/>
              </a:spcBef>
              <a:buClr>
                <a:schemeClr val="tx2"/>
              </a:buClr>
              <a:buSzPct val="70000"/>
              <a:buFont typeface="Wingdings" pitchFamily="2" charset="2"/>
              <a:buChar char="l"/>
            </a:pPr>
            <a:r>
              <a:rPr lang="fr-CA" sz="2900" dirty="0"/>
              <a:t>Permet un traitement efficace des messages entrants et sortants</a:t>
            </a:r>
          </a:p>
          <a:p>
            <a:pPr marL="800100" lvl="1" indent="-342900">
              <a:spcBef>
                <a:spcPct val="20000"/>
              </a:spcBef>
              <a:buClr>
                <a:schemeClr val="tx2"/>
              </a:buClr>
              <a:buSzPct val="70000"/>
              <a:buFont typeface="Wingdings" pitchFamily="2" charset="2"/>
              <a:buChar char="l"/>
            </a:pPr>
            <a:r>
              <a:rPr lang="fr-CA" sz="2900" dirty="0"/>
              <a:t>Fournit la connectivité à des systèmes disparates et les partenaires commerciaux à travers une variété de formats de fichiers et des adaptateurs</a:t>
            </a:r>
          </a:p>
          <a:p>
            <a:pPr marL="342900" indent="-342900">
              <a:spcBef>
                <a:spcPct val="20000"/>
              </a:spcBef>
              <a:buClr>
                <a:schemeClr val="tx2"/>
              </a:buClr>
              <a:buSzPct val="70000"/>
              <a:buFont typeface="Wingdings" pitchFamily="2" charset="2"/>
              <a:buChar char="l"/>
            </a:pPr>
            <a:r>
              <a:rPr lang="fr-CA" sz="3400" dirty="0"/>
              <a:t>Orchestration</a:t>
            </a:r>
          </a:p>
          <a:p>
            <a:pPr marL="800100" lvl="1" indent="-342900">
              <a:spcBef>
                <a:spcPct val="20000"/>
              </a:spcBef>
              <a:buClr>
                <a:schemeClr val="tx2"/>
              </a:buClr>
              <a:buSzPct val="70000"/>
              <a:buFont typeface="Wingdings" pitchFamily="2" charset="2"/>
              <a:buChar char="l"/>
            </a:pPr>
            <a:r>
              <a:rPr lang="fr-CA" sz="2900" dirty="0"/>
              <a:t>Permet un traitement transactionnel et non transactionnel des messages à travers des processus d'affaires gérés de manière centralisée. </a:t>
            </a:r>
          </a:p>
          <a:p>
            <a:pPr marL="800100" lvl="1" indent="-342900">
              <a:spcBef>
                <a:spcPct val="20000"/>
              </a:spcBef>
              <a:buClr>
                <a:schemeClr val="tx2"/>
              </a:buClr>
              <a:buSzPct val="70000"/>
              <a:buFont typeface="Wingdings" pitchFamily="2" charset="2"/>
              <a:buChar char="l"/>
            </a:pPr>
            <a:r>
              <a:rPr lang="fr-CA" sz="2900" dirty="0"/>
              <a:t>Permet l'automatisation et la standardisation des processus complexes composés dans un schéma visuel et exécuté par le moteur d'orchestration de BizTalk</a:t>
            </a:r>
          </a:p>
          <a:p>
            <a:pPr marL="342900" indent="-342900">
              <a:spcBef>
                <a:spcPct val="20000"/>
              </a:spcBef>
              <a:buClr>
                <a:schemeClr val="tx2"/>
              </a:buClr>
              <a:buSzPct val="70000"/>
              <a:buFont typeface="Wingdings" pitchFamily="2" charset="2"/>
              <a:buChar char="l"/>
            </a:pPr>
            <a:r>
              <a:rPr lang="fr-CA" sz="3400" dirty="0"/>
              <a:t>Business Rules Framework</a:t>
            </a:r>
          </a:p>
          <a:p>
            <a:pPr marL="800100" lvl="1" indent="-342900">
              <a:spcBef>
                <a:spcPct val="20000"/>
              </a:spcBef>
              <a:buClr>
                <a:schemeClr val="tx2"/>
              </a:buClr>
              <a:buSzPct val="70000"/>
              <a:buFont typeface="Wingdings" pitchFamily="2" charset="2"/>
              <a:buChar char="l"/>
            </a:pPr>
            <a:r>
              <a:rPr lang="fr-CA" sz="2900" dirty="0"/>
              <a:t>Permet la création de règles de politiques de gestion de règles qui définissent la logique d'un processus opérationnel donné</a:t>
            </a:r>
          </a:p>
          <a:p>
            <a:pPr marL="800100" lvl="1" indent="-342900">
              <a:spcBef>
                <a:spcPct val="20000"/>
              </a:spcBef>
              <a:buClr>
                <a:schemeClr val="tx2"/>
              </a:buClr>
              <a:buSzPct val="70000"/>
              <a:buFont typeface="Wingdings" pitchFamily="2" charset="2"/>
              <a:buChar char="l"/>
            </a:pPr>
            <a:r>
              <a:rPr lang="fr-CA" sz="2900" dirty="0"/>
              <a:t>Permet d'être réutilisées et  mises à jour sans qu'il soit nécessaire de coder à nouveau l'orchestration</a:t>
            </a:r>
          </a:p>
        </p:txBody>
      </p:sp>
    </p:spTree>
    <p:extLst>
      <p:ext uri="{BB962C8B-B14F-4D97-AF65-F5344CB8AC3E}">
        <p14:creationId xmlns:p14="http://schemas.microsoft.com/office/powerpoint/2010/main" val="165684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Autofit/>
          </a:bodyPr>
          <a:lstStyle/>
          <a:p>
            <a:r>
              <a:rPr lang="fr-CA" sz="4000" dirty="0"/>
              <a:t>Fonctionnalités de BizTalk Server</a:t>
            </a:r>
            <a:endParaRPr lang="en-US" altLang="fr-FR" sz="40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a:t>
            </a:fld>
            <a:endParaRPr lang="en-US" altLang="en-US"/>
          </a:p>
        </p:txBody>
      </p:sp>
      <p:sp>
        <p:nvSpPr>
          <p:cNvPr id="7" name="Rectangle 3">
            <a:extLst>
              <a:ext uri="{FF2B5EF4-FFF2-40B4-BE49-F238E27FC236}">
                <a16:creationId xmlns:a16="http://schemas.microsoft.com/office/drawing/2014/main" id="{A94717C0-FF8A-0A6C-912B-7D8BF05A5267}"/>
              </a:ext>
            </a:extLst>
          </p:cNvPr>
          <p:cNvSpPr>
            <a:spLocks noGrp="1" noChangeArrowheads="1"/>
          </p:cNvSpPr>
          <p:nvPr>
            <p:ph idx="1"/>
            <p:custDataLst>
              <p:tags r:id="rId3"/>
            </p:custDataLst>
          </p:nvPr>
        </p:nvSpPr>
        <p:spPr>
          <a:xfrm>
            <a:off x="228600" y="1403874"/>
            <a:ext cx="8686800" cy="5085466"/>
          </a:xfrm>
        </p:spPr>
        <p:txBody>
          <a:bodyPr>
            <a:noAutofit/>
          </a:bodyPr>
          <a:lstStyle/>
          <a:p>
            <a:pPr marL="342900" indent="-342900">
              <a:spcBef>
                <a:spcPct val="20000"/>
              </a:spcBef>
              <a:buClr>
                <a:schemeClr val="tx2"/>
              </a:buClr>
              <a:buSzPct val="70000"/>
              <a:buFont typeface="Wingdings" pitchFamily="2" charset="2"/>
              <a:buChar char="l"/>
            </a:pPr>
            <a:r>
              <a:rPr lang="fr-CA" sz="2400" dirty="0"/>
              <a:t>Business-to-Business </a:t>
            </a:r>
            <a:r>
              <a:rPr lang="fr-CA" sz="2400" dirty="0" err="1"/>
              <a:t>Integration</a:t>
            </a:r>
            <a:endParaRPr lang="fr-CA" sz="2400" dirty="0"/>
          </a:p>
          <a:p>
            <a:pPr marL="800100" lvl="1" indent="-342900">
              <a:spcBef>
                <a:spcPct val="20000"/>
              </a:spcBef>
              <a:buClr>
                <a:schemeClr val="tx2"/>
              </a:buClr>
              <a:buSzPct val="70000"/>
              <a:buFont typeface="Wingdings" pitchFamily="2" charset="2"/>
              <a:buChar char="l"/>
            </a:pPr>
            <a:r>
              <a:rPr lang="fr-CA" sz="2000" dirty="0"/>
              <a:t>Permet l'intégration avec les processus des autres entreprises grâce à des normes de l'industrie et des protocoles bien établis tels que </a:t>
            </a:r>
            <a:r>
              <a:rPr lang="fr-CA" sz="2000" dirty="0" err="1"/>
              <a:t>Electronic</a:t>
            </a:r>
            <a:r>
              <a:rPr lang="fr-CA" sz="2000" dirty="0"/>
              <a:t> Data Exchange (EDI) </a:t>
            </a:r>
          </a:p>
          <a:p>
            <a:pPr marL="800100" lvl="1" indent="-342900">
              <a:spcBef>
                <a:spcPct val="20000"/>
              </a:spcBef>
              <a:buClr>
                <a:schemeClr val="tx2"/>
              </a:buClr>
              <a:buSzPct val="70000"/>
              <a:buFont typeface="Wingdings" pitchFamily="2" charset="2"/>
              <a:buChar char="l"/>
            </a:pPr>
            <a:r>
              <a:rPr lang="fr-CA" sz="2000" dirty="0"/>
              <a:t>Fournit des accélérateurs pour développer des solutions B2B au sein de certains segments d'activités qui adhèrent à des protocoles spécifiques comme SWIFT, HL7, et </a:t>
            </a:r>
            <a:r>
              <a:rPr lang="fr-CA" sz="2000" dirty="0" err="1"/>
              <a:t>RosettaNet</a:t>
            </a:r>
            <a:endParaRPr lang="fr-CA" sz="2000" dirty="0"/>
          </a:p>
          <a:p>
            <a:pPr marL="342900" indent="-342900">
              <a:spcBef>
                <a:spcPct val="20000"/>
              </a:spcBef>
              <a:buClr>
                <a:schemeClr val="tx2"/>
              </a:buClr>
              <a:buSzPct val="70000"/>
              <a:buFont typeface="Wingdings" pitchFamily="2" charset="2"/>
              <a:buChar char="l"/>
            </a:pPr>
            <a:r>
              <a:rPr lang="fr-CA" sz="2400" dirty="0"/>
              <a:t>BizTalk RFID</a:t>
            </a:r>
          </a:p>
          <a:p>
            <a:pPr marL="800100" lvl="1" indent="-342900">
              <a:spcBef>
                <a:spcPct val="20000"/>
              </a:spcBef>
              <a:buClr>
                <a:schemeClr val="tx2"/>
              </a:buClr>
              <a:buSzPct val="70000"/>
              <a:buFont typeface="Wingdings" pitchFamily="2" charset="2"/>
              <a:buChar char="l"/>
            </a:pPr>
            <a:r>
              <a:rPr lang="fr-CA" sz="2000" dirty="0"/>
              <a:t>Fournit une plateforme de gestion et des traitements des évènements envoyés par des appareils à des appareils fréquences radio identification (RFID)</a:t>
            </a:r>
          </a:p>
          <a:p>
            <a:pPr marL="342900" indent="-342900">
              <a:spcBef>
                <a:spcPct val="20000"/>
              </a:spcBef>
              <a:buClr>
                <a:schemeClr val="tx2"/>
              </a:buClr>
              <a:buSzPct val="70000"/>
              <a:buFont typeface="Wingdings" pitchFamily="2" charset="2"/>
              <a:buChar char="l"/>
            </a:pPr>
            <a:r>
              <a:rPr lang="fr-CA" sz="2400" dirty="0"/>
              <a:t>Business Activity Monitoring (BAM)</a:t>
            </a:r>
          </a:p>
          <a:p>
            <a:pPr marL="800100" lvl="1" indent="-342900">
              <a:spcBef>
                <a:spcPct val="20000"/>
              </a:spcBef>
              <a:buClr>
                <a:schemeClr val="tx2"/>
              </a:buClr>
              <a:buSzPct val="70000"/>
              <a:buFont typeface="Wingdings" pitchFamily="2" charset="2"/>
              <a:buChar char="l"/>
            </a:pPr>
            <a:r>
              <a:rPr lang="fr-CA" sz="2000" dirty="0"/>
              <a:t>Permet une surveillance en temps réel et des données statistiques des  processus BizTalk</a:t>
            </a:r>
          </a:p>
        </p:txBody>
      </p:sp>
    </p:spTree>
    <p:extLst>
      <p:ext uri="{BB962C8B-B14F-4D97-AF65-F5344CB8AC3E}">
        <p14:creationId xmlns:p14="http://schemas.microsoft.com/office/powerpoint/2010/main" val="11160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Autofit/>
          </a:bodyPr>
          <a:lstStyle/>
          <a:p>
            <a:r>
              <a:rPr lang="fr-CA" sz="4000" dirty="0"/>
              <a:t>Fonctionnalités de BizTalk Server</a:t>
            </a:r>
            <a:endParaRPr lang="en-US" altLang="fr-FR" sz="40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15</a:t>
            </a:fld>
            <a:endParaRPr lang="en-US" altLang="en-US" dirty="0"/>
          </a:p>
        </p:txBody>
      </p:sp>
      <p:sp>
        <p:nvSpPr>
          <p:cNvPr id="7" name="Rectangle 3">
            <a:extLst>
              <a:ext uri="{FF2B5EF4-FFF2-40B4-BE49-F238E27FC236}">
                <a16:creationId xmlns:a16="http://schemas.microsoft.com/office/drawing/2014/main" id="{A94717C0-FF8A-0A6C-912B-7D8BF05A5267}"/>
              </a:ext>
            </a:extLst>
          </p:cNvPr>
          <p:cNvSpPr>
            <a:spLocks noGrp="1" noChangeArrowheads="1"/>
          </p:cNvSpPr>
          <p:nvPr>
            <p:ph idx="1"/>
            <p:custDataLst>
              <p:tags r:id="rId3"/>
            </p:custDataLst>
          </p:nvPr>
        </p:nvSpPr>
        <p:spPr>
          <a:xfrm>
            <a:off x="228600" y="1403874"/>
            <a:ext cx="8686800" cy="5085466"/>
          </a:xfrm>
        </p:spPr>
        <p:txBody>
          <a:bodyPr>
            <a:noAutofit/>
          </a:bodyPr>
          <a:lstStyle/>
          <a:p>
            <a:pPr marL="342900" indent="-342900">
              <a:spcBef>
                <a:spcPct val="20000"/>
              </a:spcBef>
              <a:buClr>
                <a:schemeClr val="tx2"/>
              </a:buClr>
              <a:buSzPct val="70000"/>
              <a:buFont typeface="Wingdings" pitchFamily="2" charset="2"/>
              <a:buChar char="l"/>
            </a:pPr>
            <a:r>
              <a:rPr lang="fr-CA" sz="2400" dirty="0"/>
              <a:t>Management and Operations</a:t>
            </a:r>
          </a:p>
          <a:p>
            <a:pPr marL="800100" lvl="1" indent="-342900">
              <a:spcBef>
                <a:spcPct val="20000"/>
              </a:spcBef>
              <a:buClr>
                <a:schemeClr val="tx2"/>
              </a:buClr>
              <a:buSzPct val="70000"/>
              <a:buFont typeface="Wingdings" pitchFamily="2" charset="2"/>
              <a:buChar char="l"/>
            </a:pPr>
            <a:r>
              <a:rPr lang="fr-CA" sz="2000" dirty="0"/>
              <a:t>Permet une gestion robuste de l’environnement d’exécution de BizTalk Server, y compris la gestion et le déploiement des applications, </a:t>
            </a:r>
          </a:p>
          <a:p>
            <a:pPr marL="342900" indent="-342900">
              <a:spcBef>
                <a:spcPct val="20000"/>
              </a:spcBef>
              <a:buClr>
                <a:schemeClr val="tx2"/>
              </a:buClr>
              <a:buSzPct val="70000"/>
              <a:buFont typeface="Wingdings" pitchFamily="2" charset="2"/>
              <a:buChar char="l"/>
            </a:pPr>
            <a:r>
              <a:rPr lang="fr-CA" sz="2400" dirty="0"/>
              <a:t>Tools</a:t>
            </a:r>
          </a:p>
          <a:p>
            <a:pPr marL="800100" lvl="1" indent="-342900">
              <a:spcBef>
                <a:spcPct val="20000"/>
              </a:spcBef>
              <a:buClr>
                <a:schemeClr val="tx2"/>
              </a:buClr>
              <a:buSzPct val="70000"/>
              <a:buFont typeface="Wingdings" pitchFamily="2" charset="2"/>
              <a:buChar char="l"/>
            </a:pPr>
            <a:r>
              <a:rPr lang="fr-CA" sz="2000" dirty="0"/>
              <a:t>Offre un certain nombre d'outils qui aident à configurer, concevoir, déployer, gérer et visualiser les processus</a:t>
            </a:r>
          </a:p>
          <a:p>
            <a:pPr marL="800100" lvl="1" indent="-342900">
              <a:spcBef>
                <a:spcPct val="20000"/>
              </a:spcBef>
              <a:buClr>
                <a:schemeClr val="tx2"/>
              </a:buClr>
              <a:buSzPct val="70000"/>
              <a:buFont typeface="Wingdings" pitchFamily="2" charset="2"/>
              <a:buChar char="l"/>
            </a:pPr>
            <a:r>
              <a:rPr lang="fr-CA" sz="2000" dirty="0"/>
              <a:t>Ces outils sont offerts dans une variété de formes, d'autres sont intégrés dans Microsoft Visual Studio, certains </a:t>
            </a:r>
            <a:r>
              <a:rPr lang="fr-CA" sz="2000" dirty="0" err="1"/>
              <a:t>add</a:t>
            </a:r>
            <a:r>
              <a:rPr lang="fr-CA" sz="2000" dirty="0"/>
              <a:t>-ins pour Microsoft Management Console (MMC), tandis que d'autres sont basés sur le Web</a:t>
            </a:r>
          </a:p>
        </p:txBody>
      </p:sp>
    </p:spTree>
    <p:extLst>
      <p:ext uri="{BB962C8B-B14F-4D97-AF65-F5344CB8AC3E}">
        <p14:creationId xmlns:p14="http://schemas.microsoft.com/office/powerpoint/2010/main" val="222916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Autofit/>
          </a:bodyPr>
          <a:lstStyle/>
          <a:p>
            <a:r>
              <a:rPr lang="fr-CA" dirty="0"/>
              <a:t>Comment ça marche ?</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16</a:t>
            </a:fld>
            <a:endParaRPr lang="en-US" altLang="en-US"/>
          </a:p>
        </p:txBody>
      </p:sp>
      <p:pic>
        <p:nvPicPr>
          <p:cNvPr id="5" name="Picture 13" descr="BizTalkPubSubArch.jpg">
            <a:extLst>
              <a:ext uri="{FF2B5EF4-FFF2-40B4-BE49-F238E27FC236}">
                <a16:creationId xmlns:a16="http://schemas.microsoft.com/office/drawing/2014/main" id="{051AFE28-2953-C0B9-126D-8D02D1EA5D4F}"/>
              </a:ext>
            </a:extLst>
          </p:cNvPr>
          <p:cNvPicPr>
            <a:picLocks noChangeAspect="1" noChangeArrowheads="1"/>
          </p:cNvPicPr>
          <p:nvPr>
            <p:custDataLst>
              <p:tags r:id="rId3"/>
            </p:custDataLst>
          </p:nvPr>
        </p:nvPicPr>
        <p:blipFill>
          <a:blip r:embed="rId6" cstate="print"/>
          <a:srcRect/>
          <a:stretch>
            <a:fillRect/>
          </a:stretch>
        </p:blipFill>
        <p:spPr bwMode="auto">
          <a:xfrm>
            <a:off x="719572" y="1664804"/>
            <a:ext cx="7594600" cy="4168775"/>
          </a:xfrm>
          <a:prstGeom prst="rect">
            <a:avLst/>
          </a:prstGeom>
          <a:noFill/>
          <a:ln w="9525">
            <a:noFill/>
            <a:miter lim="800000"/>
            <a:headEnd/>
            <a:tailEnd/>
          </a:ln>
        </p:spPr>
      </p:pic>
      <p:sp>
        <p:nvSpPr>
          <p:cNvPr id="6" name="ZoneTexte 6">
            <a:extLst>
              <a:ext uri="{FF2B5EF4-FFF2-40B4-BE49-F238E27FC236}">
                <a16:creationId xmlns:a16="http://schemas.microsoft.com/office/drawing/2014/main" id="{6CAE6605-F4C6-A7AE-C93F-4F3083F3900A}"/>
              </a:ext>
            </a:extLst>
          </p:cNvPr>
          <p:cNvSpPr txBox="1">
            <a:spLocks noChangeArrowheads="1"/>
          </p:cNvSpPr>
          <p:nvPr>
            <p:custDataLst>
              <p:tags r:id="rId4"/>
            </p:custDataLst>
          </p:nvPr>
        </p:nvSpPr>
        <p:spPr bwMode="auto">
          <a:xfrm>
            <a:off x="2508685" y="6085991"/>
            <a:ext cx="4176712" cy="461963"/>
          </a:xfrm>
          <a:prstGeom prst="rect">
            <a:avLst/>
          </a:prstGeom>
          <a:noFill/>
          <a:ln w="9525">
            <a:noFill/>
            <a:miter lim="800000"/>
            <a:headEnd/>
            <a:tailEnd/>
          </a:ln>
        </p:spPr>
        <p:txBody>
          <a:bodyPr wrap="none">
            <a:spAutoFit/>
          </a:bodyPr>
          <a:lstStyle/>
          <a:p>
            <a:r>
              <a:rPr lang="fr-CA" sz="2400"/>
              <a:t>Le modèle Publish/Subscribe</a:t>
            </a:r>
          </a:p>
        </p:txBody>
      </p:sp>
    </p:spTree>
    <p:extLst>
      <p:ext uri="{BB962C8B-B14F-4D97-AF65-F5344CB8AC3E}">
        <p14:creationId xmlns:p14="http://schemas.microsoft.com/office/powerpoint/2010/main" val="17120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Comment ça marche ?</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pPr marL="457200" indent="-457200">
              <a:spcBef>
                <a:spcPct val="20000"/>
              </a:spcBef>
              <a:buClr>
                <a:schemeClr val="tx2"/>
              </a:buClr>
              <a:buSzPct val="70000"/>
              <a:buFont typeface="Arial" charset="0"/>
              <a:buAutoNum type="arabicPeriod"/>
            </a:pPr>
            <a:r>
              <a:rPr lang="fr-CA" sz="2000" dirty="0"/>
              <a:t>Les messages entrent dans le système de BizTalk Server à travers un port de réception. Chaque port de réception fournit un ou plusieurs emplacements de réception (</a:t>
            </a:r>
            <a:r>
              <a:rPr lang="fr-CA" sz="2000" dirty="0" err="1"/>
              <a:t>receive</a:t>
            </a:r>
            <a:r>
              <a:rPr lang="fr-CA" sz="2000" dirty="0"/>
              <a:t> locations). Chaque emplacement de réception est configuré avec un adaptateur, qui définit la méthode de communication utilisée pour se connecter et recevoir des données d'un système externe ou une application, tel un dossier de fichiers, un site HTTP, une base de données SQL, ou une application tierce</a:t>
            </a:r>
          </a:p>
          <a:p>
            <a:pPr marL="457200" indent="-457200">
              <a:spcBef>
                <a:spcPct val="20000"/>
              </a:spcBef>
              <a:buClr>
                <a:schemeClr val="tx2"/>
              </a:buClr>
              <a:buSzPct val="70000"/>
              <a:buFont typeface="Arial" charset="0"/>
              <a:buAutoNum type="arabicPeriod"/>
            </a:pPr>
            <a:r>
              <a:rPr lang="fr-CA" sz="2000" dirty="0"/>
              <a:t>Le message reçu est traité par un pipeline de réception. Un pipeline peut contenir divers éléments qui aident à déchiffrer un message sécurisé, diviser des lots de messages, convertir un message de son format natif en un document XML, ou de valider la signature numérique du message</a:t>
            </a:r>
          </a:p>
          <a:p>
            <a:pPr marL="457200" indent="-457200">
              <a:spcBef>
                <a:spcPct val="20000"/>
              </a:spcBef>
              <a:buClr>
                <a:schemeClr val="tx2"/>
              </a:buClr>
              <a:buSzPct val="70000"/>
              <a:buFont typeface="Arial" charset="0"/>
              <a:buAutoNum type="arabicPeriod"/>
            </a:pPr>
            <a:r>
              <a:rPr lang="fr-CA" sz="2000" dirty="0"/>
              <a:t>Les ports de réception peuvent éventuellement être configurés avec une ou plusieurs cartes de mappages, qui transforment les messages d’une structure de données à une autre. Les cartes de mappage sont utilisées pour transformer des messages de différents formats à un seul format canonique interne ou utilisé par l'application BizTalk</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17</a:t>
            </a:fld>
            <a:endParaRPr lang="en-US" altLang="en-US"/>
          </a:p>
        </p:txBody>
      </p:sp>
    </p:spTree>
    <p:extLst>
      <p:ext uri="{BB962C8B-B14F-4D97-AF65-F5344CB8AC3E}">
        <p14:creationId xmlns:p14="http://schemas.microsoft.com/office/powerpoint/2010/main" val="25749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Comment ça marche ?</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pPr marL="457200" indent="-457200">
              <a:spcBef>
                <a:spcPct val="20000"/>
              </a:spcBef>
              <a:buClr>
                <a:schemeClr val="tx2"/>
              </a:buClr>
              <a:buSzPct val="70000"/>
              <a:buFont typeface="Arial" charset="0"/>
              <a:buAutoNum type="arabicPeriod" startAt="4"/>
            </a:pPr>
            <a:r>
              <a:rPr lang="fr-CA" sz="2000" dirty="0"/>
              <a:t>Le message est ensuite livré à une base de données Microsoft SQL Server, appelé le </a:t>
            </a:r>
            <a:r>
              <a:rPr lang="fr-CA" sz="2000" dirty="0" err="1"/>
              <a:t>MessageBox</a:t>
            </a:r>
            <a:r>
              <a:rPr lang="fr-CA" sz="2000" dirty="0"/>
              <a:t>. Quand un message arrive dans la </a:t>
            </a:r>
            <a:r>
              <a:rPr lang="fr-CA" sz="2000" dirty="0" err="1"/>
              <a:t>MessageBox</a:t>
            </a:r>
            <a:r>
              <a:rPr lang="fr-CA" sz="2000" dirty="0"/>
              <a:t>, les métadonnées associées avec le message sont évaluées par rapport aux souscriptions existantes afin de déterminer à quel port d’envoi ou d’orchestration le message doit être livré</a:t>
            </a:r>
          </a:p>
          <a:p>
            <a:pPr marL="457200" indent="-457200">
              <a:spcBef>
                <a:spcPct val="20000"/>
              </a:spcBef>
              <a:buClr>
                <a:schemeClr val="tx2"/>
              </a:buClr>
              <a:buSzPct val="70000"/>
              <a:buFont typeface="Arial" charset="0"/>
              <a:buAutoNum type="arabicPeriod" startAt="4"/>
            </a:pPr>
            <a:r>
              <a:rPr lang="fr-CA" sz="2000" dirty="0"/>
              <a:t>Une orchestration définit la logique qui commande un workflow de processus d'affaires</a:t>
            </a:r>
          </a:p>
          <a:p>
            <a:pPr marL="457200" indent="-457200">
              <a:spcBef>
                <a:spcPct val="20000"/>
              </a:spcBef>
              <a:buClr>
                <a:schemeClr val="tx2"/>
              </a:buClr>
              <a:buSzPct val="70000"/>
              <a:buFont typeface="Arial" charset="0"/>
              <a:buAutoNum type="arabicPeriod" startAt="4"/>
            </a:pPr>
            <a:r>
              <a:rPr lang="fr-CA" sz="2000" dirty="0"/>
              <a:t>Le message, qui peut ou ne peut pas être traité par une orchestration, peut être livré à un port d'envoi. Le port d'envoi peut transformer les données du message en utilisant une carte de mappage et ensuite traiter le message à travers un pipeline d’envoi</a:t>
            </a:r>
          </a:p>
          <a:p>
            <a:pPr marL="457200" indent="-457200">
              <a:spcBef>
                <a:spcPct val="20000"/>
              </a:spcBef>
              <a:buClr>
                <a:schemeClr val="tx2"/>
              </a:buClr>
              <a:buSzPct val="70000"/>
              <a:buFont typeface="Arial" charset="0"/>
              <a:buAutoNum type="arabicPeriod" startAt="4"/>
            </a:pPr>
            <a:r>
              <a:rPr lang="fr-CA" sz="2000" dirty="0"/>
              <a:t>Le pipeline d’envoi peut convertir le message du format interne XML utilisé par BizTalk Server pour le format requis par sa destination. Il peut aussi crypter le message pour une communication sécurisée. </a:t>
            </a:r>
          </a:p>
          <a:p>
            <a:pPr marL="457200" indent="-457200">
              <a:spcBef>
                <a:spcPct val="20000"/>
              </a:spcBef>
              <a:buClr>
                <a:schemeClr val="tx2"/>
              </a:buClr>
              <a:buSzPct val="70000"/>
              <a:buFont typeface="Arial" charset="0"/>
              <a:buAutoNum type="arabicPeriod" startAt="4"/>
            </a:pPr>
            <a:r>
              <a:rPr lang="fr-CA" sz="2000" dirty="0"/>
              <a:t>Le port d'envoi utilise un adaptateur pour connecter et transmettre les données vers un système ou une application externe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18</a:t>
            </a:fld>
            <a:endParaRPr lang="en-US" altLang="en-US"/>
          </a:p>
        </p:txBody>
      </p:sp>
    </p:spTree>
    <p:extLst>
      <p:ext uri="{BB962C8B-B14F-4D97-AF65-F5344CB8AC3E}">
        <p14:creationId xmlns:p14="http://schemas.microsoft.com/office/powerpoint/2010/main" val="306394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US" dirty="0"/>
              <a:t>Services Web</a:t>
            </a:r>
            <a:endParaRPr lang="en-US" altLang="fr-FR" dirty="0"/>
          </a:p>
        </p:txBody>
      </p:sp>
      <p:sp>
        <p:nvSpPr>
          <p:cNvPr id="4101" name="Rectangle 3"/>
          <p:cNvSpPr>
            <a:spLocks noGrp="1" noChangeArrowheads="1"/>
          </p:cNvSpPr>
          <p:nvPr>
            <p:ph idx="1"/>
            <p:custDataLst>
              <p:tags r:id="rId2"/>
            </p:custDataLst>
          </p:nvPr>
        </p:nvSpPr>
        <p:spPr>
          <a:xfrm>
            <a:off x="228600" y="1403874"/>
            <a:ext cx="8686800" cy="2997234"/>
          </a:xfrm>
        </p:spPr>
        <p:txBody>
          <a:bodyPr>
            <a:normAutofit lnSpcReduction="10000"/>
          </a:bodyPr>
          <a:lstStyle/>
          <a:p>
            <a:pPr marL="342900" indent="-342900">
              <a:spcBef>
                <a:spcPct val="20000"/>
              </a:spcBef>
              <a:buClr>
                <a:schemeClr val="tx2"/>
              </a:buClr>
              <a:buSzPct val="70000"/>
              <a:buFont typeface="Wingdings" pitchFamily="2" charset="2"/>
              <a:buChar char="l"/>
            </a:pPr>
            <a:r>
              <a:rPr lang="fr-CA" sz="2400" dirty="0"/>
              <a:t>Basées sur les protocoles du Web</a:t>
            </a:r>
          </a:p>
          <a:p>
            <a:pPr lvl="1" indent="-342900">
              <a:buClr>
                <a:schemeClr val="tx2"/>
              </a:buClr>
              <a:buSzPct val="70000"/>
              <a:buFont typeface="Wingdings" pitchFamily="2" charset="2"/>
              <a:buChar char="l"/>
            </a:pPr>
            <a:r>
              <a:rPr lang="fr-CA" sz="2000" dirty="0"/>
              <a:t>HTTP, SMTP, FTP</a:t>
            </a:r>
          </a:p>
          <a:p>
            <a:pPr marL="342900" indent="-342900">
              <a:spcBef>
                <a:spcPct val="20000"/>
              </a:spcBef>
              <a:buClr>
                <a:schemeClr val="tx2"/>
              </a:buClr>
              <a:buSzPct val="70000"/>
              <a:buFont typeface="Wingdings" pitchFamily="2" charset="2"/>
              <a:buChar char="l"/>
            </a:pPr>
            <a:r>
              <a:rPr lang="fr-CA" sz="2400" dirty="0"/>
              <a:t>Interopérabilité</a:t>
            </a:r>
          </a:p>
          <a:p>
            <a:pPr lvl="1" indent="-342900">
              <a:buClr>
                <a:schemeClr val="tx2"/>
              </a:buClr>
              <a:buSzPct val="70000"/>
              <a:buFont typeface="Wingdings" pitchFamily="2" charset="2"/>
              <a:buChar char="l"/>
            </a:pPr>
            <a:r>
              <a:rPr lang="fr-CA" sz="2000" dirty="0"/>
              <a:t>SOAP définit un standard commun qui permet à différents systèmes inter- opérer</a:t>
            </a:r>
          </a:p>
          <a:p>
            <a:pPr marL="342900" indent="-342900">
              <a:spcBef>
                <a:spcPct val="20000"/>
              </a:spcBef>
              <a:buClr>
                <a:schemeClr val="tx2"/>
              </a:buClr>
              <a:buSzPct val="70000"/>
              <a:buFont typeface="Wingdings" pitchFamily="2" charset="2"/>
              <a:buChar char="l"/>
            </a:pPr>
            <a:r>
              <a:rPr lang="fr-CA" sz="2400" dirty="0"/>
              <a:t>Basées sur XML</a:t>
            </a:r>
          </a:p>
          <a:p>
            <a:pPr lvl="1" indent="-342900">
              <a:buClr>
                <a:schemeClr val="tx2"/>
              </a:buClr>
              <a:buSzPct val="70000"/>
              <a:buFont typeface="Wingdings" pitchFamily="2" charset="2"/>
              <a:buChar char="l"/>
            </a:pPr>
            <a:r>
              <a:rPr lang="fr-CA" sz="2000" dirty="0"/>
              <a:t>XML est utilisé comme un </a:t>
            </a:r>
            <a:r>
              <a:rPr lang="fr-CA" sz="2000" dirty="0" err="1"/>
              <a:t>framework</a:t>
            </a:r>
            <a:r>
              <a:rPr lang="fr-CA" sz="2000" dirty="0"/>
              <a:t> pour créer des documents pouvant être compris par une machine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19</a:t>
            </a:fld>
            <a:endParaRPr lang="en-US" altLang="en-US"/>
          </a:p>
        </p:txBody>
      </p:sp>
    </p:spTree>
    <p:extLst>
      <p:ext uri="{BB962C8B-B14F-4D97-AF65-F5344CB8AC3E}">
        <p14:creationId xmlns:p14="http://schemas.microsoft.com/office/powerpoint/2010/main" val="55171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altLang="fr-FR" dirty="0"/>
              <a:t>Plan</a:t>
            </a:r>
          </a:p>
        </p:txBody>
      </p:sp>
      <p:sp>
        <p:nvSpPr>
          <p:cNvPr id="4101" name="Rectangle 3"/>
          <p:cNvSpPr>
            <a:spLocks noGrp="1" noChangeArrowheads="1"/>
          </p:cNvSpPr>
          <p:nvPr>
            <p:ph idx="1"/>
            <p:custDataLst>
              <p:tags r:id="rId2"/>
            </p:custDataLst>
          </p:nvPr>
        </p:nvSpPr>
        <p:spPr>
          <a:xfrm>
            <a:off x="228600" y="1403874"/>
            <a:ext cx="8686800" cy="5377926"/>
          </a:xfrm>
        </p:spPr>
        <p:txBody>
          <a:bodyPr>
            <a:normAutofit/>
          </a:bodyPr>
          <a:lstStyle/>
          <a:p>
            <a:pPr eaLnBrk="1" hangingPunct="1">
              <a:lnSpc>
                <a:spcPct val="90000"/>
              </a:lnSpc>
            </a:pPr>
            <a:r>
              <a:rPr lang="fr-CA" sz="2000" dirty="0"/>
              <a:t>Validation des processus d’affaires</a:t>
            </a:r>
          </a:p>
          <a:p>
            <a:pPr lvl="1"/>
            <a:r>
              <a:rPr lang="fr-CA" sz="1800" dirty="0"/>
              <a:t>Dépendances des données</a:t>
            </a:r>
          </a:p>
          <a:p>
            <a:pPr lvl="1"/>
            <a:r>
              <a:rPr lang="fr-CA" sz="1800" dirty="0"/>
              <a:t>Solidité structurelle</a:t>
            </a:r>
          </a:p>
          <a:p>
            <a:pPr lvl="1"/>
            <a:r>
              <a:rPr lang="fr-CA" sz="1800" dirty="0"/>
              <a:t>Exemples de problèmes</a:t>
            </a:r>
          </a:p>
          <a:p>
            <a:pPr eaLnBrk="1" hangingPunct="1">
              <a:lnSpc>
                <a:spcPct val="90000"/>
              </a:lnSpc>
            </a:pPr>
            <a:r>
              <a:rPr lang="fr-CA" sz="2000" dirty="0"/>
              <a:t>Gestion des processus d’affaires</a:t>
            </a:r>
          </a:p>
          <a:p>
            <a:pPr lvl="1" eaLnBrk="1" hangingPunct="1">
              <a:lnSpc>
                <a:spcPct val="90000"/>
              </a:lnSpc>
            </a:pPr>
            <a:r>
              <a:rPr lang="fr-CA" sz="1800" dirty="0"/>
              <a:t>Définition</a:t>
            </a:r>
          </a:p>
          <a:p>
            <a:pPr lvl="1" eaLnBrk="1" hangingPunct="1">
              <a:lnSpc>
                <a:spcPct val="90000"/>
              </a:lnSpc>
            </a:pPr>
            <a:r>
              <a:rPr lang="fr-CA" sz="1800" dirty="0"/>
              <a:t>Exemples de systèmes</a:t>
            </a:r>
          </a:p>
          <a:p>
            <a:pPr eaLnBrk="1" hangingPunct="1">
              <a:lnSpc>
                <a:spcPct val="90000"/>
              </a:lnSpc>
            </a:pPr>
            <a:r>
              <a:rPr lang="fr-CA" sz="2000" dirty="0"/>
              <a:t>BizTalk Server</a:t>
            </a:r>
          </a:p>
          <a:p>
            <a:pPr lvl="1" eaLnBrk="1" hangingPunct="1"/>
            <a:r>
              <a:rPr lang="fr-CA" sz="1800" dirty="0"/>
              <a:t>Introduction</a:t>
            </a:r>
          </a:p>
          <a:p>
            <a:pPr lvl="1" eaLnBrk="1" hangingPunct="1"/>
            <a:r>
              <a:rPr lang="fr-CA" sz="1800" dirty="0"/>
              <a:t>Fonctionnalités de Biztalk Server</a:t>
            </a:r>
          </a:p>
          <a:p>
            <a:pPr lvl="1" eaLnBrk="1" hangingPunct="1"/>
            <a:r>
              <a:rPr lang="fr-CA" sz="1800" dirty="0"/>
              <a:t>Comment ça marche ?</a:t>
            </a:r>
          </a:p>
          <a:p>
            <a:pPr eaLnBrk="1" hangingPunct="1"/>
            <a:r>
              <a:rPr lang="fr-CA" sz="2200" dirty="0"/>
              <a:t>Services Web</a:t>
            </a:r>
          </a:p>
          <a:p>
            <a:pPr lvl="1"/>
            <a:r>
              <a:rPr lang="fr-CA" sz="1800" dirty="0"/>
              <a:t>Le modèle</a:t>
            </a:r>
          </a:p>
          <a:p>
            <a:pPr lvl="1"/>
            <a:r>
              <a:rPr lang="fr-CA" sz="1800" dirty="0"/>
              <a:t>L’architecture</a:t>
            </a:r>
          </a:p>
          <a:p>
            <a:pPr lvl="1"/>
            <a:r>
              <a:rPr lang="fr-CA" sz="1800" dirty="0"/>
              <a:t>Les standards : WSDL, SOAP, UDDI et BPEL</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a:t>
            </a:fld>
            <a:endParaRPr lang="en-US" altLang="en-US"/>
          </a:p>
        </p:txBody>
      </p:sp>
      <p:pic>
        <p:nvPicPr>
          <p:cNvPr id="5" name="Image 4">
            <a:extLst>
              <a:ext uri="{FF2B5EF4-FFF2-40B4-BE49-F238E27FC236}">
                <a16:creationId xmlns:a16="http://schemas.microsoft.com/office/drawing/2014/main" id="{9A0B243B-5038-4DA2-8C59-5BE1BE903D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7272300" y="511996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Le modèle des services </a:t>
            </a:r>
            <a:r>
              <a:rPr lang="en-US" dirty="0"/>
              <a:t>Web</a:t>
            </a:r>
            <a:endParaRPr lang="en-US" altLang="fr-FR" dirty="0"/>
          </a:p>
        </p:txBody>
      </p:sp>
      <p:sp>
        <p:nvSpPr>
          <p:cNvPr id="4101" name="Rectangle 3"/>
          <p:cNvSpPr>
            <a:spLocks noGrp="1" noChangeArrowheads="1"/>
          </p:cNvSpPr>
          <p:nvPr>
            <p:ph idx="1"/>
            <p:custDataLst>
              <p:tags r:id="rId2"/>
            </p:custDataLst>
          </p:nvPr>
        </p:nvSpPr>
        <p:spPr>
          <a:xfrm>
            <a:off x="228600" y="1403874"/>
            <a:ext cx="8686800" cy="1809102"/>
          </a:xfrm>
        </p:spPr>
        <p:txBody>
          <a:bodyPr>
            <a:normAutofit fontScale="92500"/>
          </a:bodyPr>
          <a:lstStyle/>
          <a:p>
            <a:r>
              <a:rPr lang="fr-CA" sz="2400" dirty="0"/>
              <a:t>Trois rôles: Demandeur de service (Service </a:t>
            </a:r>
            <a:r>
              <a:rPr lang="fr-CA" sz="2400" dirty="0" err="1"/>
              <a:t>Requester</a:t>
            </a:r>
            <a:r>
              <a:rPr lang="fr-CA" sz="2400" dirty="0"/>
              <a:t>), Registre de service (Service </a:t>
            </a:r>
            <a:r>
              <a:rPr lang="fr-CA" sz="2400" dirty="0" err="1"/>
              <a:t>Registry</a:t>
            </a:r>
            <a:r>
              <a:rPr lang="fr-CA" sz="2400" dirty="0"/>
              <a:t>) et fournisseur du service (Service Provider)</a:t>
            </a:r>
          </a:p>
          <a:p>
            <a:r>
              <a:rPr lang="fr-CA" sz="2400" dirty="0"/>
              <a:t>Interactions inclut trois opérations: Publier (</a:t>
            </a:r>
            <a:r>
              <a:rPr lang="fr-CA" sz="2400" dirty="0" err="1"/>
              <a:t>Publish</a:t>
            </a:r>
            <a:r>
              <a:rPr lang="fr-CA" sz="2400" dirty="0"/>
              <a:t>), Trouver (</a:t>
            </a:r>
            <a:r>
              <a:rPr lang="fr-CA" sz="2400" dirty="0" err="1"/>
              <a:t>Find</a:t>
            </a:r>
            <a:r>
              <a:rPr lang="fr-CA" sz="2400" dirty="0"/>
              <a:t>) et lier (</a:t>
            </a:r>
            <a:r>
              <a:rPr lang="fr-CA" sz="2400" dirty="0" err="1"/>
              <a:t>Bind</a:t>
            </a:r>
            <a:r>
              <a:rPr lang="fr-CA" sz="2400" dirty="0"/>
              <a:t>)</a:t>
            </a:r>
          </a:p>
          <a:p>
            <a:pPr marL="342900" indent="-342900">
              <a:spcBef>
                <a:spcPct val="20000"/>
              </a:spcBef>
              <a:buClr>
                <a:schemeClr val="tx2"/>
              </a:buClr>
              <a:buSzPct val="70000"/>
              <a:buFont typeface="Wingdings" pitchFamily="2" charset="2"/>
              <a:buChar char="l"/>
            </a:pPr>
            <a:endParaRPr lang="fr-CA" sz="20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20</a:t>
            </a:fld>
            <a:endParaRPr lang="en-US" altLang="en-US"/>
          </a:p>
        </p:txBody>
      </p:sp>
      <p:graphicFrame>
        <p:nvGraphicFramePr>
          <p:cNvPr id="2" name="Object 2">
            <a:extLst>
              <a:ext uri="{FF2B5EF4-FFF2-40B4-BE49-F238E27FC236}">
                <a16:creationId xmlns:a16="http://schemas.microsoft.com/office/drawing/2014/main" id="{F5A6BD14-7851-2978-06B8-6846EA83CDFC}"/>
              </a:ext>
            </a:extLst>
          </p:cNvPr>
          <p:cNvGraphicFramePr>
            <a:graphicFrameLocks noChangeAspect="1"/>
          </p:cNvGraphicFramePr>
          <p:nvPr>
            <p:custDataLst>
              <p:tags r:id="rId4"/>
            </p:custDataLst>
            <p:extLst>
              <p:ext uri="{D42A27DB-BD31-4B8C-83A1-F6EECF244321}">
                <p14:modId xmlns:p14="http://schemas.microsoft.com/office/powerpoint/2010/main" val="3392114574"/>
              </p:ext>
            </p:extLst>
          </p:nvPr>
        </p:nvGraphicFramePr>
        <p:xfrm>
          <a:off x="1151620" y="3537012"/>
          <a:ext cx="6934200" cy="3200400"/>
        </p:xfrm>
        <a:graphic>
          <a:graphicData uri="http://schemas.openxmlformats.org/presentationml/2006/ole">
            <mc:AlternateContent xmlns:mc="http://schemas.openxmlformats.org/markup-compatibility/2006">
              <mc:Choice xmlns:v="urn:schemas-microsoft-com:vml" Requires="v">
                <p:oleObj name="Drawing" r:id="rId6" imgW="1440000" imgH="1126800" progId="">
                  <p:embed/>
                </p:oleObj>
              </mc:Choice>
              <mc:Fallback>
                <p:oleObj name="Drawing" r:id="rId6" imgW="1440000" imgH="1126800" progId="">
                  <p:embed/>
                  <p:pic>
                    <p:nvPicPr>
                      <p:cNvPr id="102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1620" y="3537012"/>
                        <a:ext cx="6934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69184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US" dirty="0"/>
              <a:t>Architecture des services Web</a:t>
            </a:r>
            <a:endParaRPr lang="fr-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21</a:t>
            </a:fld>
            <a:endParaRPr lang="en-US" altLang="en-US"/>
          </a:p>
        </p:txBody>
      </p:sp>
      <p:grpSp>
        <p:nvGrpSpPr>
          <p:cNvPr id="4" name="Groupe 3">
            <a:extLst>
              <a:ext uri="{FF2B5EF4-FFF2-40B4-BE49-F238E27FC236}">
                <a16:creationId xmlns:a16="http://schemas.microsoft.com/office/drawing/2014/main" id="{7ACACDD0-BE0A-EE14-90B2-70B2D6CC1C2E}"/>
              </a:ext>
            </a:extLst>
          </p:cNvPr>
          <p:cNvGrpSpPr/>
          <p:nvPr>
            <p:custDataLst>
              <p:tags r:id="rId3"/>
            </p:custDataLst>
          </p:nvPr>
        </p:nvGrpSpPr>
        <p:grpSpPr>
          <a:xfrm>
            <a:off x="1439652" y="1808820"/>
            <a:ext cx="6230937" cy="4241800"/>
            <a:chOff x="1131888" y="1549400"/>
            <a:chExt cx="6230937" cy="4241800"/>
          </a:xfrm>
        </p:grpSpPr>
        <p:sp>
          <p:nvSpPr>
            <p:cNvPr id="5" name="Rectangle 19">
              <a:extLst>
                <a:ext uri="{FF2B5EF4-FFF2-40B4-BE49-F238E27FC236}">
                  <a16:creationId xmlns:a16="http://schemas.microsoft.com/office/drawing/2014/main" id="{6635DF68-30D1-61D1-80C3-E0EC9A51B8B7}"/>
                </a:ext>
              </a:extLst>
            </p:cNvPr>
            <p:cNvSpPr>
              <a:spLocks noChangeArrowheads="1"/>
            </p:cNvSpPr>
            <p:nvPr>
              <p:custDataLst>
                <p:tags r:id="rId4"/>
              </p:custDataLst>
            </p:nvPr>
          </p:nvSpPr>
          <p:spPr bwMode="auto">
            <a:xfrm>
              <a:off x="1143000" y="5207000"/>
              <a:ext cx="4914900" cy="584200"/>
            </a:xfrm>
            <a:prstGeom prst="rect">
              <a:avLst/>
            </a:prstGeom>
            <a:solidFill>
              <a:srgbClr val="DDDDDD"/>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fr-CA"/>
            </a:p>
          </p:txBody>
        </p:sp>
        <p:sp>
          <p:nvSpPr>
            <p:cNvPr id="6" name="Text Box 20">
              <a:extLst>
                <a:ext uri="{FF2B5EF4-FFF2-40B4-BE49-F238E27FC236}">
                  <a16:creationId xmlns:a16="http://schemas.microsoft.com/office/drawing/2014/main" id="{48CB0B79-EADC-FB48-8757-FCE18A86177C}"/>
                </a:ext>
              </a:extLst>
            </p:cNvPr>
            <p:cNvSpPr txBox="1">
              <a:spLocks noChangeArrowheads="1"/>
            </p:cNvSpPr>
            <p:nvPr>
              <p:custDataLst>
                <p:tags r:id="rId5"/>
              </p:custDataLst>
            </p:nvPr>
          </p:nvSpPr>
          <p:spPr bwMode="auto">
            <a:xfrm>
              <a:off x="1752600" y="5334000"/>
              <a:ext cx="3886200" cy="366713"/>
            </a:xfrm>
            <a:prstGeom prst="rect">
              <a:avLst/>
            </a:prstGeom>
            <a:noFill/>
            <a:ln w="9525">
              <a:noFill/>
              <a:miter lim="800000"/>
              <a:headEnd/>
              <a:tailEnd/>
            </a:ln>
          </p:spPr>
          <p:txBody>
            <a:bodyPr>
              <a:spAutoFit/>
            </a:bodyPr>
            <a:lstStyle/>
            <a:p>
              <a:pPr marL="173038" indent="-173038">
                <a:spcBef>
                  <a:spcPct val="50000"/>
                </a:spcBef>
              </a:pPr>
              <a:r>
                <a:rPr lang="en-US" b="1">
                  <a:solidFill>
                    <a:srgbClr val="000000"/>
                  </a:solidFill>
                </a:rPr>
                <a:t>Network (HTTP, FTP, SMTP, …)</a:t>
              </a:r>
            </a:p>
          </p:txBody>
        </p:sp>
        <p:sp>
          <p:nvSpPr>
            <p:cNvPr id="7" name="Rectangle 21">
              <a:extLst>
                <a:ext uri="{FF2B5EF4-FFF2-40B4-BE49-F238E27FC236}">
                  <a16:creationId xmlns:a16="http://schemas.microsoft.com/office/drawing/2014/main" id="{459CF9D2-501D-9BEE-A2ED-8429D300C164}"/>
                </a:ext>
              </a:extLst>
            </p:cNvPr>
            <p:cNvSpPr>
              <a:spLocks noChangeArrowheads="1"/>
            </p:cNvSpPr>
            <p:nvPr>
              <p:custDataLst>
                <p:tags r:id="rId6"/>
              </p:custDataLst>
            </p:nvPr>
          </p:nvSpPr>
          <p:spPr bwMode="auto">
            <a:xfrm>
              <a:off x="1143000" y="4332288"/>
              <a:ext cx="4914900" cy="584200"/>
            </a:xfrm>
            <a:prstGeom prst="rect">
              <a:avLst/>
            </a:prstGeom>
            <a:solidFill>
              <a:srgbClr val="DDDDDD"/>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fr-CA"/>
            </a:p>
          </p:txBody>
        </p:sp>
        <p:sp>
          <p:nvSpPr>
            <p:cNvPr id="8" name="Text Box 22">
              <a:extLst>
                <a:ext uri="{FF2B5EF4-FFF2-40B4-BE49-F238E27FC236}">
                  <a16:creationId xmlns:a16="http://schemas.microsoft.com/office/drawing/2014/main" id="{2AD87306-84E5-128F-995D-92E92E614AE4}"/>
                </a:ext>
              </a:extLst>
            </p:cNvPr>
            <p:cNvSpPr txBox="1">
              <a:spLocks noChangeArrowheads="1"/>
            </p:cNvSpPr>
            <p:nvPr>
              <p:custDataLst>
                <p:tags r:id="rId7"/>
              </p:custDataLst>
            </p:nvPr>
          </p:nvSpPr>
          <p:spPr bwMode="auto">
            <a:xfrm>
              <a:off x="2173288" y="4446588"/>
              <a:ext cx="3073400" cy="366712"/>
            </a:xfrm>
            <a:prstGeom prst="rect">
              <a:avLst/>
            </a:prstGeom>
            <a:noFill/>
            <a:ln w="9525">
              <a:noFill/>
              <a:miter lim="800000"/>
              <a:headEnd/>
              <a:tailEnd/>
            </a:ln>
          </p:spPr>
          <p:txBody>
            <a:bodyPr>
              <a:spAutoFit/>
            </a:bodyPr>
            <a:lstStyle/>
            <a:p>
              <a:pPr marL="173038" indent="-173038">
                <a:spcBef>
                  <a:spcPct val="50000"/>
                </a:spcBef>
              </a:pPr>
              <a:r>
                <a:rPr lang="en-US" b="1" dirty="0">
                  <a:solidFill>
                    <a:srgbClr val="000000"/>
                  </a:solidFill>
                </a:rPr>
                <a:t>XML Messaging (SOAP)</a:t>
              </a:r>
            </a:p>
          </p:txBody>
        </p:sp>
        <p:sp>
          <p:nvSpPr>
            <p:cNvPr id="9" name="Rectangle 23">
              <a:extLst>
                <a:ext uri="{FF2B5EF4-FFF2-40B4-BE49-F238E27FC236}">
                  <a16:creationId xmlns:a16="http://schemas.microsoft.com/office/drawing/2014/main" id="{F3A63B89-D8C6-2D29-A666-0BF5EE063751}"/>
                </a:ext>
              </a:extLst>
            </p:cNvPr>
            <p:cNvSpPr>
              <a:spLocks noChangeArrowheads="1"/>
            </p:cNvSpPr>
            <p:nvPr>
              <p:custDataLst>
                <p:tags r:id="rId8"/>
              </p:custDataLst>
            </p:nvPr>
          </p:nvSpPr>
          <p:spPr bwMode="auto">
            <a:xfrm>
              <a:off x="1143000" y="3443288"/>
              <a:ext cx="4914900" cy="584200"/>
            </a:xfrm>
            <a:prstGeom prst="rect">
              <a:avLst/>
            </a:prstGeom>
            <a:solidFill>
              <a:srgbClr val="DDDDDD"/>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fr-CA"/>
            </a:p>
          </p:txBody>
        </p:sp>
        <p:sp>
          <p:nvSpPr>
            <p:cNvPr id="10" name="Text Box 24">
              <a:extLst>
                <a:ext uri="{FF2B5EF4-FFF2-40B4-BE49-F238E27FC236}">
                  <a16:creationId xmlns:a16="http://schemas.microsoft.com/office/drawing/2014/main" id="{DFACDAF1-C310-71D1-144A-F73109729C4A}"/>
                </a:ext>
              </a:extLst>
            </p:cNvPr>
            <p:cNvSpPr txBox="1">
              <a:spLocks noChangeArrowheads="1"/>
            </p:cNvSpPr>
            <p:nvPr>
              <p:custDataLst>
                <p:tags r:id="rId9"/>
              </p:custDataLst>
            </p:nvPr>
          </p:nvSpPr>
          <p:spPr bwMode="auto">
            <a:xfrm>
              <a:off x="2097088" y="3544888"/>
              <a:ext cx="3213100" cy="366712"/>
            </a:xfrm>
            <a:prstGeom prst="rect">
              <a:avLst/>
            </a:prstGeom>
            <a:noFill/>
            <a:ln w="9525">
              <a:noFill/>
              <a:miter lim="800000"/>
              <a:headEnd/>
              <a:tailEnd/>
            </a:ln>
          </p:spPr>
          <p:txBody>
            <a:bodyPr>
              <a:spAutoFit/>
            </a:bodyPr>
            <a:lstStyle/>
            <a:p>
              <a:pPr marL="173038" indent="-173038">
                <a:spcBef>
                  <a:spcPct val="50000"/>
                </a:spcBef>
              </a:pPr>
              <a:r>
                <a:rPr lang="en-US" b="1">
                  <a:solidFill>
                    <a:srgbClr val="000000"/>
                  </a:solidFill>
                </a:rPr>
                <a:t>Service Description (WSDL)</a:t>
              </a:r>
            </a:p>
          </p:txBody>
        </p:sp>
        <p:sp>
          <p:nvSpPr>
            <p:cNvPr id="11" name="Rectangle 25">
              <a:extLst>
                <a:ext uri="{FF2B5EF4-FFF2-40B4-BE49-F238E27FC236}">
                  <a16:creationId xmlns:a16="http://schemas.microsoft.com/office/drawing/2014/main" id="{AB5DFFB4-7E1F-771E-0CE6-92F990BB0CF8}"/>
                </a:ext>
              </a:extLst>
            </p:cNvPr>
            <p:cNvSpPr>
              <a:spLocks noChangeArrowheads="1"/>
            </p:cNvSpPr>
            <p:nvPr>
              <p:custDataLst>
                <p:tags r:id="rId10"/>
              </p:custDataLst>
            </p:nvPr>
          </p:nvSpPr>
          <p:spPr bwMode="auto">
            <a:xfrm>
              <a:off x="1143000" y="2566988"/>
              <a:ext cx="4914900" cy="584200"/>
            </a:xfrm>
            <a:prstGeom prst="rect">
              <a:avLst/>
            </a:prstGeom>
            <a:solidFill>
              <a:srgbClr val="DDDDDD"/>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fr-CA"/>
            </a:p>
          </p:txBody>
        </p:sp>
        <p:sp>
          <p:nvSpPr>
            <p:cNvPr id="12" name="Text Box 26">
              <a:extLst>
                <a:ext uri="{FF2B5EF4-FFF2-40B4-BE49-F238E27FC236}">
                  <a16:creationId xmlns:a16="http://schemas.microsoft.com/office/drawing/2014/main" id="{BBD50FB0-DC97-65CF-006F-C3DCD3F94FC6}"/>
                </a:ext>
              </a:extLst>
            </p:cNvPr>
            <p:cNvSpPr txBox="1">
              <a:spLocks noChangeArrowheads="1"/>
            </p:cNvSpPr>
            <p:nvPr>
              <p:custDataLst>
                <p:tags r:id="rId11"/>
              </p:custDataLst>
            </p:nvPr>
          </p:nvSpPr>
          <p:spPr bwMode="auto">
            <a:xfrm>
              <a:off x="1296988" y="2693988"/>
              <a:ext cx="4711700" cy="366712"/>
            </a:xfrm>
            <a:prstGeom prst="rect">
              <a:avLst/>
            </a:prstGeom>
            <a:noFill/>
            <a:ln w="9525">
              <a:noFill/>
              <a:miter lim="800000"/>
              <a:headEnd/>
              <a:tailEnd/>
            </a:ln>
          </p:spPr>
          <p:txBody>
            <a:bodyPr>
              <a:spAutoFit/>
            </a:bodyPr>
            <a:lstStyle/>
            <a:p>
              <a:pPr marL="173038" indent="-173038">
                <a:spcBef>
                  <a:spcPct val="50000"/>
                </a:spcBef>
              </a:pPr>
              <a:r>
                <a:rPr lang="en-US" b="1">
                  <a:solidFill>
                    <a:srgbClr val="000000"/>
                  </a:solidFill>
                </a:rPr>
                <a:t>Service Publication and Discovery (UDDI)</a:t>
              </a:r>
            </a:p>
          </p:txBody>
        </p:sp>
        <p:sp>
          <p:nvSpPr>
            <p:cNvPr id="13" name="Text Box 27">
              <a:extLst>
                <a:ext uri="{FF2B5EF4-FFF2-40B4-BE49-F238E27FC236}">
                  <a16:creationId xmlns:a16="http://schemas.microsoft.com/office/drawing/2014/main" id="{7FC9103F-9CA6-C8A0-E68F-F105D9C43005}"/>
                </a:ext>
              </a:extLst>
            </p:cNvPr>
            <p:cNvSpPr txBox="1">
              <a:spLocks noChangeArrowheads="1"/>
            </p:cNvSpPr>
            <p:nvPr>
              <p:custDataLst>
                <p:tags r:id="rId12"/>
              </p:custDataLst>
            </p:nvPr>
          </p:nvSpPr>
          <p:spPr bwMode="auto">
            <a:xfrm>
              <a:off x="1131888" y="1792288"/>
              <a:ext cx="5029200" cy="366712"/>
            </a:xfrm>
            <a:prstGeom prst="rect">
              <a:avLst/>
            </a:prstGeom>
            <a:noFill/>
            <a:ln w="9525">
              <a:noFill/>
              <a:miter lim="800000"/>
              <a:headEnd/>
              <a:tailEnd/>
            </a:ln>
          </p:spPr>
          <p:txBody>
            <a:bodyPr>
              <a:spAutoFit/>
            </a:bodyPr>
            <a:lstStyle/>
            <a:p>
              <a:pPr marL="173038" indent="-173038">
                <a:spcBef>
                  <a:spcPct val="50000"/>
                </a:spcBef>
              </a:pPr>
              <a:r>
                <a:rPr lang="en-US" b="1">
                  <a:solidFill>
                    <a:schemeClr val="bg1"/>
                  </a:solidFill>
                </a:rPr>
                <a:t>Service Flow (BPEL4WS)</a:t>
              </a:r>
            </a:p>
          </p:txBody>
        </p:sp>
        <p:sp>
          <p:nvSpPr>
            <p:cNvPr id="14" name="Rectangle 28">
              <a:extLst>
                <a:ext uri="{FF2B5EF4-FFF2-40B4-BE49-F238E27FC236}">
                  <a16:creationId xmlns:a16="http://schemas.microsoft.com/office/drawing/2014/main" id="{40DD1C0B-EBA3-8E3C-ECA0-53E8108E6D24}"/>
                </a:ext>
              </a:extLst>
            </p:cNvPr>
            <p:cNvSpPr>
              <a:spLocks noChangeArrowheads="1"/>
            </p:cNvSpPr>
            <p:nvPr>
              <p:custDataLst>
                <p:tags r:id="rId13"/>
              </p:custDataLst>
            </p:nvPr>
          </p:nvSpPr>
          <p:spPr bwMode="auto">
            <a:xfrm>
              <a:off x="6423025" y="1549400"/>
              <a:ext cx="273050" cy="4176713"/>
            </a:xfrm>
            <a:prstGeom prst="rect">
              <a:avLst/>
            </a:prstGeom>
            <a:solidFill>
              <a:srgbClr val="C0C0C0"/>
            </a:solidFill>
            <a:ln w="9525">
              <a:noFill/>
              <a:miter lim="800000"/>
              <a:headEnd/>
              <a:tailEnd/>
            </a:ln>
          </p:spPr>
          <p:txBody>
            <a:bodyPr/>
            <a:lstStyle/>
            <a:p>
              <a:endParaRPr lang="fr-CA"/>
            </a:p>
          </p:txBody>
        </p:sp>
        <p:sp>
          <p:nvSpPr>
            <p:cNvPr id="15" name="Rectangle 29">
              <a:extLst>
                <a:ext uri="{FF2B5EF4-FFF2-40B4-BE49-F238E27FC236}">
                  <a16:creationId xmlns:a16="http://schemas.microsoft.com/office/drawing/2014/main" id="{144934AB-0B98-7FAB-09DA-74934C728804}"/>
                </a:ext>
              </a:extLst>
            </p:cNvPr>
            <p:cNvSpPr>
              <a:spLocks noChangeArrowheads="1"/>
            </p:cNvSpPr>
            <p:nvPr>
              <p:custDataLst>
                <p:tags r:id="rId14"/>
              </p:custDataLst>
            </p:nvPr>
          </p:nvSpPr>
          <p:spPr bwMode="auto">
            <a:xfrm rot="-5400000">
              <a:off x="6137275" y="3683001"/>
              <a:ext cx="752475" cy="228600"/>
            </a:xfrm>
            <a:prstGeom prst="rect">
              <a:avLst/>
            </a:prstGeom>
            <a:noFill/>
            <a:ln w="9525">
              <a:noFill/>
              <a:miter lim="800000"/>
              <a:headEnd/>
              <a:tailEnd/>
            </a:ln>
          </p:spPr>
          <p:txBody>
            <a:bodyPr wrap="none" lIns="0" tIns="0" rIns="0" bIns="0">
              <a:spAutoFit/>
            </a:bodyPr>
            <a:lstStyle/>
            <a:p>
              <a:pPr eaLnBrk="0" hangingPunct="0"/>
              <a:r>
                <a:rPr lang="en-US" sz="1500" b="1"/>
                <a:t>Security</a:t>
              </a:r>
              <a:endParaRPr lang="en-US" sz="2400" b="1">
                <a:latin typeface="Times New Roman" pitchFamily="18" charset="0"/>
              </a:endParaRPr>
            </a:p>
          </p:txBody>
        </p:sp>
        <p:sp>
          <p:nvSpPr>
            <p:cNvPr id="16" name="Rectangle 30">
              <a:extLst>
                <a:ext uri="{FF2B5EF4-FFF2-40B4-BE49-F238E27FC236}">
                  <a16:creationId xmlns:a16="http://schemas.microsoft.com/office/drawing/2014/main" id="{EC9BBA43-199A-9D00-244F-D2DD5E51591A}"/>
                </a:ext>
              </a:extLst>
            </p:cNvPr>
            <p:cNvSpPr>
              <a:spLocks noChangeArrowheads="1"/>
            </p:cNvSpPr>
            <p:nvPr>
              <p:custDataLst>
                <p:tags r:id="rId15"/>
              </p:custDataLst>
            </p:nvPr>
          </p:nvSpPr>
          <p:spPr bwMode="auto">
            <a:xfrm>
              <a:off x="6746875" y="1557338"/>
              <a:ext cx="273050" cy="4168775"/>
            </a:xfrm>
            <a:prstGeom prst="rect">
              <a:avLst/>
            </a:prstGeom>
            <a:solidFill>
              <a:srgbClr val="C0C0C0"/>
            </a:solidFill>
            <a:ln w="9525">
              <a:noFill/>
              <a:miter lim="800000"/>
              <a:headEnd/>
              <a:tailEnd/>
            </a:ln>
          </p:spPr>
          <p:txBody>
            <a:bodyPr/>
            <a:lstStyle/>
            <a:p>
              <a:endParaRPr lang="fr-CA"/>
            </a:p>
          </p:txBody>
        </p:sp>
        <p:sp>
          <p:nvSpPr>
            <p:cNvPr id="17" name="Rectangle 31">
              <a:extLst>
                <a:ext uri="{FF2B5EF4-FFF2-40B4-BE49-F238E27FC236}">
                  <a16:creationId xmlns:a16="http://schemas.microsoft.com/office/drawing/2014/main" id="{8DFC061D-D1CE-72E1-A372-658534C0E501}"/>
                </a:ext>
              </a:extLst>
            </p:cNvPr>
            <p:cNvSpPr>
              <a:spLocks noChangeArrowheads="1"/>
            </p:cNvSpPr>
            <p:nvPr>
              <p:custDataLst>
                <p:tags r:id="rId16"/>
              </p:custDataLst>
            </p:nvPr>
          </p:nvSpPr>
          <p:spPr bwMode="auto">
            <a:xfrm rot="-5400000">
              <a:off x="6353175" y="3862388"/>
              <a:ext cx="1079500" cy="228600"/>
            </a:xfrm>
            <a:prstGeom prst="rect">
              <a:avLst/>
            </a:prstGeom>
            <a:noFill/>
            <a:ln w="9525">
              <a:noFill/>
              <a:miter lim="800000"/>
              <a:headEnd/>
              <a:tailEnd/>
            </a:ln>
          </p:spPr>
          <p:txBody>
            <a:bodyPr wrap="none" lIns="0" tIns="0" rIns="0" bIns="0">
              <a:spAutoFit/>
            </a:bodyPr>
            <a:lstStyle/>
            <a:p>
              <a:pPr eaLnBrk="0" hangingPunct="0"/>
              <a:r>
                <a:rPr lang="en-US" sz="1500" b="1"/>
                <a:t>Transaction</a:t>
              </a:r>
              <a:endParaRPr lang="en-US" sz="2400" b="1">
                <a:latin typeface="Times New Roman" pitchFamily="18" charset="0"/>
              </a:endParaRPr>
            </a:p>
          </p:txBody>
        </p:sp>
        <p:sp>
          <p:nvSpPr>
            <p:cNvPr id="18" name="Rectangle 32">
              <a:extLst>
                <a:ext uri="{FF2B5EF4-FFF2-40B4-BE49-F238E27FC236}">
                  <a16:creationId xmlns:a16="http://schemas.microsoft.com/office/drawing/2014/main" id="{C4D26038-FDCE-6816-A3A0-5DF73DF04980}"/>
                </a:ext>
              </a:extLst>
            </p:cNvPr>
            <p:cNvSpPr>
              <a:spLocks noChangeArrowheads="1"/>
            </p:cNvSpPr>
            <p:nvPr>
              <p:custDataLst>
                <p:tags r:id="rId17"/>
              </p:custDataLst>
            </p:nvPr>
          </p:nvSpPr>
          <p:spPr bwMode="auto">
            <a:xfrm>
              <a:off x="7089775" y="1557338"/>
              <a:ext cx="273050" cy="4173537"/>
            </a:xfrm>
            <a:prstGeom prst="rect">
              <a:avLst/>
            </a:prstGeom>
            <a:solidFill>
              <a:srgbClr val="C0C0C0"/>
            </a:solidFill>
            <a:ln w="9525">
              <a:noFill/>
              <a:miter lim="800000"/>
              <a:headEnd/>
              <a:tailEnd/>
            </a:ln>
          </p:spPr>
          <p:txBody>
            <a:bodyPr/>
            <a:lstStyle/>
            <a:p>
              <a:endParaRPr lang="fr-CA"/>
            </a:p>
          </p:txBody>
        </p:sp>
        <p:sp>
          <p:nvSpPr>
            <p:cNvPr id="19" name="Rectangle 33">
              <a:extLst>
                <a:ext uri="{FF2B5EF4-FFF2-40B4-BE49-F238E27FC236}">
                  <a16:creationId xmlns:a16="http://schemas.microsoft.com/office/drawing/2014/main" id="{0C3A1EA3-C633-E520-237E-3CAA44C4B2A1}"/>
                </a:ext>
              </a:extLst>
            </p:cNvPr>
            <p:cNvSpPr>
              <a:spLocks noChangeArrowheads="1"/>
            </p:cNvSpPr>
            <p:nvPr>
              <p:custDataLst>
                <p:tags r:id="rId18"/>
              </p:custDataLst>
            </p:nvPr>
          </p:nvSpPr>
          <p:spPr bwMode="auto">
            <a:xfrm rot="-5400000">
              <a:off x="6395244" y="3990182"/>
              <a:ext cx="1608137" cy="228600"/>
            </a:xfrm>
            <a:prstGeom prst="rect">
              <a:avLst/>
            </a:prstGeom>
            <a:noFill/>
            <a:ln w="9525">
              <a:noFill/>
              <a:miter lim="800000"/>
              <a:headEnd/>
              <a:tailEnd/>
            </a:ln>
          </p:spPr>
          <p:txBody>
            <a:bodyPr wrap="none" lIns="0" tIns="0" rIns="0" bIns="0">
              <a:spAutoFit/>
            </a:bodyPr>
            <a:lstStyle/>
            <a:p>
              <a:pPr eaLnBrk="0" hangingPunct="0"/>
              <a:r>
                <a:rPr lang="en-US" sz="1500" b="1"/>
                <a:t>Quality of Service</a:t>
              </a:r>
              <a:endParaRPr lang="en-US" sz="2400" b="1">
                <a:latin typeface="Times New Roman" pitchFamily="18" charset="0"/>
              </a:endParaRPr>
            </a:p>
          </p:txBody>
        </p:sp>
        <p:sp>
          <p:nvSpPr>
            <p:cNvPr id="20" name="Rectangle 34">
              <a:extLst>
                <a:ext uri="{FF2B5EF4-FFF2-40B4-BE49-F238E27FC236}">
                  <a16:creationId xmlns:a16="http://schemas.microsoft.com/office/drawing/2014/main" id="{7BCA6647-2417-2E24-66FD-72B27E27DE3D}"/>
                </a:ext>
              </a:extLst>
            </p:cNvPr>
            <p:cNvSpPr>
              <a:spLocks noChangeArrowheads="1"/>
            </p:cNvSpPr>
            <p:nvPr>
              <p:custDataLst>
                <p:tags r:id="rId19"/>
              </p:custDataLst>
            </p:nvPr>
          </p:nvSpPr>
          <p:spPr bwMode="auto">
            <a:xfrm>
              <a:off x="1150938" y="1592263"/>
              <a:ext cx="4914900" cy="584200"/>
            </a:xfrm>
            <a:prstGeom prst="rect">
              <a:avLst/>
            </a:prstGeom>
            <a:solidFill>
              <a:srgbClr val="DDDDDD"/>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fr-CA"/>
            </a:p>
          </p:txBody>
        </p:sp>
        <p:sp>
          <p:nvSpPr>
            <p:cNvPr id="21" name="Text Box 35">
              <a:extLst>
                <a:ext uri="{FF2B5EF4-FFF2-40B4-BE49-F238E27FC236}">
                  <a16:creationId xmlns:a16="http://schemas.microsoft.com/office/drawing/2014/main" id="{6CD8955E-193B-9F10-1518-A207FB16ADEC}"/>
                </a:ext>
              </a:extLst>
            </p:cNvPr>
            <p:cNvSpPr txBox="1">
              <a:spLocks noChangeArrowheads="1"/>
            </p:cNvSpPr>
            <p:nvPr>
              <p:custDataLst>
                <p:tags r:id="rId20"/>
              </p:custDataLst>
            </p:nvPr>
          </p:nvSpPr>
          <p:spPr bwMode="auto">
            <a:xfrm>
              <a:off x="1258888" y="1700213"/>
              <a:ext cx="4711700" cy="366712"/>
            </a:xfrm>
            <a:prstGeom prst="rect">
              <a:avLst/>
            </a:prstGeom>
            <a:noFill/>
            <a:ln w="9525">
              <a:noFill/>
              <a:miter lim="800000"/>
              <a:headEnd/>
              <a:tailEnd/>
            </a:ln>
          </p:spPr>
          <p:txBody>
            <a:bodyPr>
              <a:spAutoFit/>
            </a:bodyPr>
            <a:lstStyle/>
            <a:p>
              <a:pPr marL="173038" indent="-173038">
                <a:spcBef>
                  <a:spcPct val="50000"/>
                </a:spcBef>
              </a:pPr>
              <a:r>
                <a:rPr lang="en-US" b="1">
                  <a:solidFill>
                    <a:srgbClr val="000000"/>
                  </a:solidFill>
                </a:rPr>
                <a:t>Service Flow (BPEL)</a:t>
              </a:r>
            </a:p>
          </p:txBody>
        </p:sp>
      </p:grpSp>
    </p:spTree>
    <p:extLst>
      <p:ext uri="{BB962C8B-B14F-4D97-AF65-F5344CB8AC3E}">
        <p14:creationId xmlns:p14="http://schemas.microsoft.com/office/powerpoint/2010/main" val="157575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US" dirty="0"/>
              <a:t>Invocation des services Web</a:t>
            </a:r>
            <a:endParaRPr lang="fr-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22</a:t>
            </a:fld>
            <a:endParaRPr lang="en-US" altLang="en-US"/>
          </a:p>
        </p:txBody>
      </p:sp>
      <p:grpSp>
        <p:nvGrpSpPr>
          <p:cNvPr id="6" name="Groupe 5">
            <a:extLst>
              <a:ext uri="{FF2B5EF4-FFF2-40B4-BE49-F238E27FC236}">
                <a16:creationId xmlns:a16="http://schemas.microsoft.com/office/drawing/2014/main" id="{49BC96FC-85EE-AB09-B626-AB98C9965C2F}"/>
              </a:ext>
            </a:extLst>
          </p:cNvPr>
          <p:cNvGrpSpPr/>
          <p:nvPr>
            <p:custDataLst>
              <p:tags r:id="rId3"/>
            </p:custDataLst>
          </p:nvPr>
        </p:nvGrpSpPr>
        <p:grpSpPr>
          <a:xfrm>
            <a:off x="1367644" y="1808820"/>
            <a:ext cx="6467475" cy="4094163"/>
            <a:chOff x="1371600" y="1339850"/>
            <a:chExt cx="6467475" cy="4094163"/>
          </a:xfrm>
        </p:grpSpPr>
        <p:sp>
          <p:nvSpPr>
            <p:cNvPr id="7" name="Rectangle 3">
              <a:extLst>
                <a:ext uri="{FF2B5EF4-FFF2-40B4-BE49-F238E27FC236}">
                  <a16:creationId xmlns:a16="http://schemas.microsoft.com/office/drawing/2014/main" id="{749EB4A7-FA2C-8C5C-358C-BD032A4D5796}"/>
                </a:ext>
              </a:extLst>
            </p:cNvPr>
            <p:cNvSpPr>
              <a:spLocks noChangeArrowheads="1"/>
            </p:cNvSpPr>
            <p:nvPr>
              <p:custDataLst>
                <p:tags r:id="rId4"/>
              </p:custDataLst>
            </p:nvPr>
          </p:nvSpPr>
          <p:spPr bwMode="auto">
            <a:xfrm>
              <a:off x="1447800" y="1828800"/>
              <a:ext cx="1600200" cy="3300413"/>
            </a:xfrm>
            <a:prstGeom prst="rect">
              <a:avLst/>
            </a:prstGeom>
            <a:solidFill>
              <a:srgbClr val="FFFF99"/>
            </a:solidFill>
            <a:ln w="9525">
              <a:solidFill>
                <a:schemeClr val="tx1"/>
              </a:solidFill>
              <a:miter lim="800000"/>
              <a:headEnd/>
              <a:tailEnd/>
            </a:ln>
          </p:spPr>
          <p:txBody>
            <a:bodyPr wrap="none" anchor="ctr"/>
            <a:lstStyle/>
            <a:p>
              <a:pPr algn="ctr"/>
              <a:endParaRPr lang="fr-CA" sz="1600" b="1">
                <a:cs typeface="Times New Roman" pitchFamily="18" charset="0"/>
              </a:endParaRPr>
            </a:p>
          </p:txBody>
        </p:sp>
        <p:sp>
          <p:nvSpPr>
            <p:cNvPr id="8" name="Rectangle 4">
              <a:extLst>
                <a:ext uri="{FF2B5EF4-FFF2-40B4-BE49-F238E27FC236}">
                  <a16:creationId xmlns:a16="http://schemas.microsoft.com/office/drawing/2014/main" id="{9351DCE9-9FDA-1AB1-B7DA-818ABB9DA292}"/>
                </a:ext>
              </a:extLst>
            </p:cNvPr>
            <p:cNvSpPr>
              <a:spLocks noChangeArrowheads="1"/>
            </p:cNvSpPr>
            <p:nvPr>
              <p:custDataLst>
                <p:tags r:id="rId5"/>
              </p:custDataLst>
            </p:nvPr>
          </p:nvSpPr>
          <p:spPr bwMode="auto">
            <a:xfrm>
              <a:off x="5029200" y="1828800"/>
              <a:ext cx="1600200" cy="1447800"/>
            </a:xfrm>
            <a:prstGeom prst="rect">
              <a:avLst/>
            </a:prstGeom>
            <a:solidFill>
              <a:srgbClr val="99CCFF"/>
            </a:solidFill>
            <a:ln w="9525">
              <a:solidFill>
                <a:schemeClr val="tx1"/>
              </a:solidFill>
              <a:miter lim="800000"/>
              <a:headEnd/>
              <a:tailEnd/>
            </a:ln>
          </p:spPr>
          <p:txBody>
            <a:bodyPr wrap="none" anchor="ctr"/>
            <a:lstStyle/>
            <a:p>
              <a:pPr algn="ctr"/>
              <a:r>
                <a:rPr lang="en-US" sz="1600" b="1">
                  <a:cs typeface="Times New Roman" pitchFamily="18" charset="0"/>
                </a:rPr>
                <a:t>Remote</a:t>
              </a:r>
            </a:p>
            <a:p>
              <a:pPr algn="ctr"/>
              <a:r>
                <a:rPr lang="en-US" sz="1600" b="1">
                  <a:cs typeface="Times New Roman" pitchFamily="18" charset="0"/>
                </a:rPr>
                <a:t>Web Service</a:t>
              </a:r>
            </a:p>
            <a:p>
              <a:pPr algn="ctr"/>
              <a:r>
                <a:rPr lang="en-US" sz="1600" b="1">
                  <a:cs typeface="Times New Roman" pitchFamily="18" charset="0"/>
                </a:rPr>
                <a:t>Repository</a:t>
              </a:r>
            </a:p>
            <a:p>
              <a:pPr algn="ctr"/>
              <a:r>
                <a:rPr lang="en-US" sz="1600" b="1">
                  <a:cs typeface="Times New Roman" pitchFamily="18" charset="0"/>
                </a:rPr>
                <a:t>(Web Sites)</a:t>
              </a:r>
            </a:p>
          </p:txBody>
        </p:sp>
        <p:sp>
          <p:nvSpPr>
            <p:cNvPr id="9" name="Line 5">
              <a:extLst>
                <a:ext uri="{FF2B5EF4-FFF2-40B4-BE49-F238E27FC236}">
                  <a16:creationId xmlns:a16="http://schemas.microsoft.com/office/drawing/2014/main" id="{8E77B888-1D32-B133-ED03-96DE1DECEB93}"/>
                </a:ext>
              </a:extLst>
            </p:cNvPr>
            <p:cNvSpPr>
              <a:spLocks noChangeShapeType="1"/>
            </p:cNvSpPr>
            <p:nvPr>
              <p:custDataLst>
                <p:tags r:id="rId6"/>
              </p:custDataLst>
            </p:nvPr>
          </p:nvSpPr>
          <p:spPr bwMode="auto">
            <a:xfrm flipV="1">
              <a:off x="2743200" y="2286000"/>
              <a:ext cx="2286000" cy="0"/>
            </a:xfrm>
            <a:prstGeom prst="line">
              <a:avLst/>
            </a:prstGeom>
            <a:noFill/>
            <a:ln w="12700">
              <a:solidFill>
                <a:schemeClr val="tx1"/>
              </a:solidFill>
              <a:round/>
              <a:headEnd/>
              <a:tailEnd type="triangle" w="med" len="med"/>
            </a:ln>
          </p:spPr>
          <p:txBody>
            <a:bodyPr/>
            <a:lstStyle/>
            <a:p>
              <a:endParaRPr lang="fr-CA"/>
            </a:p>
          </p:txBody>
        </p:sp>
        <p:sp>
          <p:nvSpPr>
            <p:cNvPr id="10" name="Line 6">
              <a:extLst>
                <a:ext uri="{FF2B5EF4-FFF2-40B4-BE49-F238E27FC236}">
                  <a16:creationId xmlns:a16="http://schemas.microsoft.com/office/drawing/2014/main" id="{1813668E-E3A1-043F-1DBC-335B6E609D50}"/>
                </a:ext>
              </a:extLst>
            </p:cNvPr>
            <p:cNvSpPr>
              <a:spLocks noChangeShapeType="1"/>
            </p:cNvSpPr>
            <p:nvPr>
              <p:custDataLst>
                <p:tags r:id="rId7"/>
              </p:custDataLst>
            </p:nvPr>
          </p:nvSpPr>
          <p:spPr bwMode="auto">
            <a:xfrm>
              <a:off x="2743200" y="4495800"/>
              <a:ext cx="2438400" cy="0"/>
            </a:xfrm>
            <a:prstGeom prst="line">
              <a:avLst/>
            </a:prstGeom>
            <a:noFill/>
            <a:ln w="9525">
              <a:solidFill>
                <a:schemeClr val="tx1"/>
              </a:solidFill>
              <a:round/>
              <a:headEnd/>
              <a:tailEnd type="triangle" w="med" len="med"/>
            </a:ln>
          </p:spPr>
          <p:txBody>
            <a:bodyPr/>
            <a:lstStyle/>
            <a:p>
              <a:endParaRPr lang="fr-CA"/>
            </a:p>
          </p:txBody>
        </p:sp>
        <p:sp>
          <p:nvSpPr>
            <p:cNvPr id="11" name="Rectangle 7">
              <a:extLst>
                <a:ext uri="{FF2B5EF4-FFF2-40B4-BE49-F238E27FC236}">
                  <a16:creationId xmlns:a16="http://schemas.microsoft.com/office/drawing/2014/main" id="{CC9CCA39-3CFD-46B0-5536-FDC0BA5706AF}"/>
                </a:ext>
              </a:extLst>
            </p:cNvPr>
            <p:cNvSpPr>
              <a:spLocks noChangeArrowheads="1"/>
            </p:cNvSpPr>
            <p:nvPr>
              <p:custDataLst>
                <p:tags r:id="rId8"/>
              </p:custDataLst>
            </p:nvPr>
          </p:nvSpPr>
          <p:spPr bwMode="auto">
            <a:xfrm>
              <a:off x="5181600" y="4038600"/>
              <a:ext cx="1600200" cy="1395413"/>
            </a:xfrm>
            <a:prstGeom prst="rect">
              <a:avLst/>
            </a:prstGeom>
            <a:solidFill>
              <a:srgbClr val="CCFF33"/>
            </a:solidFill>
            <a:ln w="9525">
              <a:solidFill>
                <a:schemeClr val="tx1"/>
              </a:solidFill>
              <a:miter lim="800000"/>
              <a:headEnd/>
              <a:tailEnd/>
            </a:ln>
          </p:spPr>
          <p:txBody>
            <a:bodyPr wrap="none" anchor="ctr"/>
            <a:lstStyle/>
            <a:p>
              <a:pPr algn="ctr"/>
              <a:endParaRPr lang="fr-CA" sz="1600" b="1">
                <a:cs typeface="Times New Roman" pitchFamily="18" charset="0"/>
              </a:endParaRPr>
            </a:p>
          </p:txBody>
        </p:sp>
        <p:sp>
          <p:nvSpPr>
            <p:cNvPr id="12" name="Line 8">
              <a:extLst>
                <a:ext uri="{FF2B5EF4-FFF2-40B4-BE49-F238E27FC236}">
                  <a16:creationId xmlns:a16="http://schemas.microsoft.com/office/drawing/2014/main" id="{E8AAD9DE-EFAE-5A02-988D-F19E57EEB111}"/>
                </a:ext>
              </a:extLst>
            </p:cNvPr>
            <p:cNvSpPr>
              <a:spLocks noChangeShapeType="1"/>
            </p:cNvSpPr>
            <p:nvPr>
              <p:custDataLst>
                <p:tags r:id="rId9"/>
              </p:custDataLst>
            </p:nvPr>
          </p:nvSpPr>
          <p:spPr bwMode="auto">
            <a:xfrm flipH="1">
              <a:off x="2743200" y="2514600"/>
              <a:ext cx="2286000" cy="0"/>
            </a:xfrm>
            <a:prstGeom prst="line">
              <a:avLst/>
            </a:prstGeom>
            <a:noFill/>
            <a:ln w="9525">
              <a:solidFill>
                <a:schemeClr val="tx1"/>
              </a:solidFill>
              <a:round/>
              <a:headEnd/>
              <a:tailEnd type="triangle" w="med" len="med"/>
            </a:ln>
          </p:spPr>
          <p:txBody>
            <a:bodyPr/>
            <a:lstStyle/>
            <a:p>
              <a:endParaRPr lang="fr-CA"/>
            </a:p>
          </p:txBody>
        </p:sp>
        <p:sp>
          <p:nvSpPr>
            <p:cNvPr id="13" name="Oval 9">
              <a:extLst>
                <a:ext uri="{FF2B5EF4-FFF2-40B4-BE49-F238E27FC236}">
                  <a16:creationId xmlns:a16="http://schemas.microsoft.com/office/drawing/2014/main" id="{25DE1A37-9F7E-4D61-FFF4-EC939F935AD2}"/>
                </a:ext>
              </a:extLst>
            </p:cNvPr>
            <p:cNvSpPr>
              <a:spLocks noChangeArrowheads="1"/>
            </p:cNvSpPr>
            <p:nvPr>
              <p:custDataLst>
                <p:tags r:id="rId10"/>
              </p:custDataLst>
            </p:nvPr>
          </p:nvSpPr>
          <p:spPr bwMode="auto">
            <a:xfrm>
              <a:off x="1600200" y="3071813"/>
              <a:ext cx="1143000" cy="685800"/>
            </a:xfrm>
            <a:prstGeom prst="ellipse">
              <a:avLst/>
            </a:prstGeom>
            <a:solidFill>
              <a:schemeClr val="accent1"/>
            </a:solidFill>
            <a:ln w="9525">
              <a:solidFill>
                <a:schemeClr val="tx1"/>
              </a:solidFill>
              <a:round/>
              <a:headEnd/>
              <a:tailEnd/>
            </a:ln>
          </p:spPr>
          <p:txBody>
            <a:bodyPr wrap="none" anchor="ctr"/>
            <a:lstStyle/>
            <a:p>
              <a:pPr algn="ctr"/>
              <a:r>
                <a:rPr lang="en-US" sz="1200" b="1" dirty="0">
                  <a:cs typeface="Times New Roman" pitchFamily="18" charset="0"/>
                </a:rPr>
                <a:t>Write</a:t>
              </a:r>
            </a:p>
            <a:p>
              <a:pPr algn="ctr"/>
              <a:r>
                <a:rPr lang="en-US" sz="1200" b="1" dirty="0">
                  <a:cs typeface="Times New Roman" pitchFamily="18" charset="0"/>
                </a:rPr>
                <a:t>Client Code</a:t>
              </a:r>
            </a:p>
          </p:txBody>
        </p:sp>
        <p:sp>
          <p:nvSpPr>
            <p:cNvPr id="14" name="Text Box 10">
              <a:extLst>
                <a:ext uri="{FF2B5EF4-FFF2-40B4-BE49-F238E27FC236}">
                  <a16:creationId xmlns:a16="http://schemas.microsoft.com/office/drawing/2014/main" id="{8AC6C00C-8961-5F5B-45F7-5643EB16E751}"/>
                </a:ext>
              </a:extLst>
            </p:cNvPr>
            <p:cNvSpPr txBox="1">
              <a:spLocks noChangeArrowheads="1"/>
            </p:cNvSpPr>
            <p:nvPr>
              <p:custDataLst>
                <p:tags r:id="rId11"/>
              </p:custDataLst>
            </p:nvPr>
          </p:nvSpPr>
          <p:spPr bwMode="auto">
            <a:xfrm>
              <a:off x="1371600" y="1339850"/>
              <a:ext cx="1966913" cy="336550"/>
            </a:xfrm>
            <a:prstGeom prst="rect">
              <a:avLst/>
            </a:prstGeom>
            <a:noFill/>
            <a:ln w="9525">
              <a:noFill/>
              <a:miter lim="800000"/>
              <a:headEnd/>
              <a:tailEnd/>
            </a:ln>
          </p:spPr>
          <p:txBody>
            <a:bodyPr wrap="none">
              <a:spAutoFit/>
            </a:bodyPr>
            <a:lstStyle/>
            <a:p>
              <a:r>
                <a:rPr lang="en-US" sz="1600" b="1" dirty="0">
                  <a:cs typeface="Times New Roman" pitchFamily="18" charset="0"/>
                </a:rPr>
                <a:t>Service Requestor</a:t>
              </a:r>
            </a:p>
          </p:txBody>
        </p:sp>
        <p:sp>
          <p:nvSpPr>
            <p:cNvPr id="15" name="Oval 11">
              <a:extLst>
                <a:ext uri="{FF2B5EF4-FFF2-40B4-BE49-F238E27FC236}">
                  <a16:creationId xmlns:a16="http://schemas.microsoft.com/office/drawing/2014/main" id="{8589811D-1951-5947-0106-10129C097F93}"/>
                </a:ext>
              </a:extLst>
            </p:cNvPr>
            <p:cNvSpPr>
              <a:spLocks noChangeArrowheads="1"/>
            </p:cNvSpPr>
            <p:nvPr>
              <p:custDataLst>
                <p:tags r:id="rId12"/>
              </p:custDataLst>
            </p:nvPr>
          </p:nvSpPr>
          <p:spPr bwMode="auto">
            <a:xfrm>
              <a:off x="1600200" y="4191000"/>
              <a:ext cx="1143000" cy="685800"/>
            </a:xfrm>
            <a:prstGeom prst="ellipse">
              <a:avLst/>
            </a:prstGeom>
            <a:solidFill>
              <a:schemeClr val="accent1"/>
            </a:solidFill>
            <a:ln w="9525">
              <a:solidFill>
                <a:schemeClr val="tx1"/>
              </a:solidFill>
              <a:round/>
              <a:headEnd/>
              <a:tailEnd/>
            </a:ln>
          </p:spPr>
          <p:txBody>
            <a:bodyPr wrap="none" anchor="ctr"/>
            <a:lstStyle/>
            <a:p>
              <a:pPr algn="ctr"/>
              <a:r>
                <a:rPr lang="en-US" sz="1200" b="1">
                  <a:cs typeface="Times New Roman" pitchFamily="18" charset="0"/>
                </a:rPr>
                <a:t>Invoke Web </a:t>
              </a:r>
            </a:p>
            <a:p>
              <a:pPr algn="ctr"/>
              <a:r>
                <a:rPr lang="en-US" sz="1200" b="1">
                  <a:cs typeface="Times New Roman" pitchFamily="18" charset="0"/>
                </a:rPr>
                <a:t>Service</a:t>
              </a:r>
            </a:p>
          </p:txBody>
        </p:sp>
        <p:sp>
          <p:nvSpPr>
            <p:cNvPr id="16" name="Oval 12">
              <a:extLst>
                <a:ext uri="{FF2B5EF4-FFF2-40B4-BE49-F238E27FC236}">
                  <a16:creationId xmlns:a16="http://schemas.microsoft.com/office/drawing/2014/main" id="{43F00830-079E-530C-ACB3-F29912242516}"/>
                </a:ext>
              </a:extLst>
            </p:cNvPr>
            <p:cNvSpPr>
              <a:spLocks noChangeArrowheads="1"/>
            </p:cNvSpPr>
            <p:nvPr>
              <p:custDataLst>
                <p:tags r:id="rId13"/>
              </p:custDataLst>
            </p:nvPr>
          </p:nvSpPr>
          <p:spPr bwMode="auto">
            <a:xfrm>
              <a:off x="1600200" y="1981200"/>
              <a:ext cx="1143000" cy="685800"/>
            </a:xfrm>
            <a:prstGeom prst="ellipse">
              <a:avLst/>
            </a:prstGeom>
            <a:solidFill>
              <a:schemeClr val="accent1"/>
            </a:solidFill>
            <a:ln w="9525">
              <a:solidFill>
                <a:schemeClr val="tx1"/>
              </a:solidFill>
              <a:round/>
              <a:headEnd/>
              <a:tailEnd/>
            </a:ln>
          </p:spPr>
          <p:txBody>
            <a:bodyPr wrap="none" anchor="ctr"/>
            <a:lstStyle/>
            <a:p>
              <a:pPr algn="ctr"/>
              <a:r>
                <a:rPr lang="en-US" sz="1200" b="1">
                  <a:cs typeface="Times New Roman" pitchFamily="18" charset="0"/>
                </a:rPr>
                <a:t>Manual </a:t>
              </a:r>
            </a:p>
            <a:p>
              <a:pPr algn="ctr"/>
              <a:r>
                <a:rPr lang="en-US" sz="1200" b="1">
                  <a:cs typeface="Times New Roman" pitchFamily="18" charset="0"/>
                </a:rPr>
                <a:t>Web Service</a:t>
              </a:r>
            </a:p>
            <a:p>
              <a:pPr algn="ctr"/>
              <a:r>
                <a:rPr lang="en-US" sz="1200" b="1">
                  <a:cs typeface="Times New Roman" pitchFamily="18" charset="0"/>
                </a:rPr>
                <a:t>Lookup</a:t>
              </a:r>
            </a:p>
          </p:txBody>
        </p:sp>
        <p:sp>
          <p:nvSpPr>
            <p:cNvPr id="17" name="Line 13">
              <a:extLst>
                <a:ext uri="{FF2B5EF4-FFF2-40B4-BE49-F238E27FC236}">
                  <a16:creationId xmlns:a16="http://schemas.microsoft.com/office/drawing/2014/main" id="{495F2175-2B34-2D8F-7B01-44690D6D0A06}"/>
                </a:ext>
              </a:extLst>
            </p:cNvPr>
            <p:cNvSpPr>
              <a:spLocks noChangeShapeType="1"/>
            </p:cNvSpPr>
            <p:nvPr>
              <p:custDataLst>
                <p:tags r:id="rId14"/>
              </p:custDataLst>
            </p:nvPr>
          </p:nvSpPr>
          <p:spPr bwMode="auto">
            <a:xfrm flipH="1">
              <a:off x="2133600" y="3833813"/>
              <a:ext cx="0" cy="304800"/>
            </a:xfrm>
            <a:prstGeom prst="line">
              <a:avLst/>
            </a:prstGeom>
            <a:noFill/>
            <a:ln w="9525">
              <a:solidFill>
                <a:schemeClr val="tx1"/>
              </a:solidFill>
              <a:round/>
              <a:headEnd/>
              <a:tailEnd type="triangle" w="med" len="med"/>
            </a:ln>
          </p:spPr>
          <p:txBody>
            <a:bodyPr/>
            <a:lstStyle/>
            <a:p>
              <a:endParaRPr lang="fr-CA"/>
            </a:p>
          </p:txBody>
        </p:sp>
        <p:sp>
          <p:nvSpPr>
            <p:cNvPr id="18" name="Text Box 14">
              <a:extLst>
                <a:ext uri="{FF2B5EF4-FFF2-40B4-BE49-F238E27FC236}">
                  <a16:creationId xmlns:a16="http://schemas.microsoft.com/office/drawing/2014/main" id="{076778D2-1549-E849-5CE1-D08BFA9AD7CF}"/>
                </a:ext>
              </a:extLst>
            </p:cNvPr>
            <p:cNvSpPr txBox="1">
              <a:spLocks noChangeArrowheads="1"/>
            </p:cNvSpPr>
            <p:nvPr>
              <p:custDataLst>
                <p:tags r:id="rId15"/>
              </p:custDataLst>
            </p:nvPr>
          </p:nvSpPr>
          <p:spPr bwMode="auto">
            <a:xfrm>
              <a:off x="3733800" y="4138613"/>
              <a:ext cx="1258888" cy="274637"/>
            </a:xfrm>
            <a:prstGeom prst="rect">
              <a:avLst/>
            </a:prstGeom>
            <a:noFill/>
            <a:ln w="9525">
              <a:noFill/>
              <a:miter lim="800000"/>
              <a:headEnd/>
              <a:tailEnd/>
            </a:ln>
          </p:spPr>
          <p:txBody>
            <a:bodyPr wrap="none">
              <a:spAutoFit/>
            </a:bodyPr>
            <a:lstStyle/>
            <a:p>
              <a:r>
                <a:rPr lang="en-US" sz="1200" b="1">
                  <a:cs typeface="Times New Roman" pitchFamily="18" charset="0"/>
                </a:rPr>
                <a:t>SOAP Request</a:t>
              </a:r>
            </a:p>
          </p:txBody>
        </p:sp>
        <p:sp>
          <p:nvSpPr>
            <p:cNvPr id="19" name="Line 15">
              <a:extLst>
                <a:ext uri="{FF2B5EF4-FFF2-40B4-BE49-F238E27FC236}">
                  <a16:creationId xmlns:a16="http://schemas.microsoft.com/office/drawing/2014/main" id="{AB8DA131-FAAE-1AB6-B16C-A44F3D69C4AD}"/>
                </a:ext>
              </a:extLst>
            </p:cNvPr>
            <p:cNvSpPr>
              <a:spLocks noChangeShapeType="1"/>
            </p:cNvSpPr>
            <p:nvPr>
              <p:custDataLst>
                <p:tags r:id="rId16"/>
              </p:custDataLst>
            </p:nvPr>
          </p:nvSpPr>
          <p:spPr bwMode="auto">
            <a:xfrm flipH="1">
              <a:off x="2667000" y="4748213"/>
              <a:ext cx="2514600" cy="0"/>
            </a:xfrm>
            <a:prstGeom prst="line">
              <a:avLst/>
            </a:prstGeom>
            <a:noFill/>
            <a:ln w="9525">
              <a:solidFill>
                <a:schemeClr val="tx1"/>
              </a:solidFill>
              <a:round/>
              <a:headEnd/>
              <a:tailEnd type="triangle" w="med" len="med"/>
            </a:ln>
          </p:spPr>
          <p:txBody>
            <a:bodyPr/>
            <a:lstStyle/>
            <a:p>
              <a:endParaRPr lang="fr-CA"/>
            </a:p>
          </p:txBody>
        </p:sp>
        <p:sp>
          <p:nvSpPr>
            <p:cNvPr id="20" name="Text Box 16">
              <a:extLst>
                <a:ext uri="{FF2B5EF4-FFF2-40B4-BE49-F238E27FC236}">
                  <a16:creationId xmlns:a16="http://schemas.microsoft.com/office/drawing/2014/main" id="{A6ED4823-982B-714B-E513-BE6A84AC3D43}"/>
                </a:ext>
              </a:extLst>
            </p:cNvPr>
            <p:cNvSpPr txBox="1">
              <a:spLocks noChangeArrowheads="1"/>
            </p:cNvSpPr>
            <p:nvPr>
              <p:custDataLst>
                <p:tags r:id="rId17"/>
              </p:custDataLst>
            </p:nvPr>
          </p:nvSpPr>
          <p:spPr bwMode="auto">
            <a:xfrm>
              <a:off x="3719513" y="4824413"/>
              <a:ext cx="1385887" cy="274637"/>
            </a:xfrm>
            <a:prstGeom prst="rect">
              <a:avLst/>
            </a:prstGeom>
            <a:noFill/>
            <a:ln w="9525">
              <a:noFill/>
              <a:miter lim="800000"/>
              <a:headEnd/>
              <a:tailEnd/>
            </a:ln>
          </p:spPr>
          <p:txBody>
            <a:bodyPr wrap="none">
              <a:spAutoFit/>
            </a:bodyPr>
            <a:lstStyle/>
            <a:p>
              <a:r>
                <a:rPr lang="en-US" sz="1200" b="1">
                  <a:cs typeface="Times New Roman" pitchFamily="18" charset="0"/>
                </a:rPr>
                <a:t>SOAP Response</a:t>
              </a:r>
            </a:p>
          </p:txBody>
        </p:sp>
        <p:sp>
          <p:nvSpPr>
            <p:cNvPr id="21" name="Text Box 17">
              <a:extLst>
                <a:ext uri="{FF2B5EF4-FFF2-40B4-BE49-F238E27FC236}">
                  <a16:creationId xmlns:a16="http://schemas.microsoft.com/office/drawing/2014/main" id="{44BF214F-6ED7-CD0B-407D-86A735B1EDD2}"/>
                </a:ext>
              </a:extLst>
            </p:cNvPr>
            <p:cNvSpPr txBox="1">
              <a:spLocks noChangeArrowheads="1"/>
            </p:cNvSpPr>
            <p:nvPr>
              <p:custDataLst>
                <p:tags r:id="rId18"/>
              </p:custDataLst>
            </p:nvPr>
          </p:nvSpPr>
          <p:spPr bwMode="auto">
            <a:xfrm>
              <a:off x="3733800" y="2614613"/>
              <a:ext cx="939800" cy="274637"/>
            </a:xfrm>
            <a:prstGeom prst="rect">
              <a:avLst/>
            </a:prstGeom>
            <a:noFill/>
            <a:ln w="9525">
              <a:noFill/>
              <a:miter lim="800000"/>
              <a:headEnd/>
              <a:tailEnd/>
            </a:ln>
          </p:spPr>
          <p:txBody>
            <a:bodyPr wrap="none">
              <a:spAutoFit/>
            </a:bodyPr>
            <a:lstStyle/>
            <a:p>
              <a:r>
                <a:rPr lang="en-US" sz="1200" b="1">
                  <a:cs typeface="Times New Roman" pitchFamily="18" charset="0"/>
                </a:rPr>
                <a:t>WSDL File</a:t>
              </a:r>
            </a:p>
          </p:txBody>
        </p:sp>
        <p:sp>
          <p:nvSpPr>
            <p:cNvPr id="22" name="Line 18">
              <a:extLst>
                <a:ext uri="{FF2B5EF4-FFF2-40B4-BE49-F238E27FC236}">
                  <a16:creationId xmlns:a16="http://schemas.microsoft.com/office/drawing/2014/main" id="{2EF0D059-BE51-B6B4-0712-D10A8B60FBEB}"/>
                </a:ext>
              </a:extLst>
            </p:cNvPr>
            <p:cNvSpPr>
              <a:spLocks noChangeShapeType="1"/>
            </p:cNvSpPr>
            <p:nvPr>
              <p:custDataLst>
                <p:tags r:id="rId19"/>
              </p:custDataLst>
            </p:nvPr>
          </p:nvSpPr>
          <p:spPr bwMode="auto">
            <a:xfrm>
              <a:off x="6629400" y="4824413"/>
              <a:ext cx="914400" cy="0"/>
            </a:xfrm>
            <a:prstGeom prst="line">
              <a:avLst/>
            </a:prstGeom>
            <a:noFill/>
            <a:ln w="9525">
              <a:solidFill>
                <a:schemeClr val="tx1"/>
              </a:solidFill>
              <a:round/>
              <a:headEnd/>
              <a:tailEnd/>
            </a:ln>
          </p:spPr>
          <p:txBody>
            <a:bodyPr/>
            <a:lstStyle/>
            <a:p>
              <a:endParaRPr lang="fr-CA"/>
            </a:p>
          </p:txBody>
        </p:sp>
        <p:sp>
          <p:nvSpPr>
            <p:cNvPr id="23" name="Line 19">
              <a:extLst>
                <a:ext uri="{FF2B5EF4-FFF2-40B4-BE49-F238E27FC236}">
                  <a16:creationId xmlns:a16="http://schemas.microsoft.com/office/drawing/2014/main" id="{3C09E532-8D0D-026E-CBEC-EC23B4EBCB0E}"/>
                </a:ext>
              </a:extLst>
            </p:cNvPr>
            <p:cNvSpPr>
              <a:spLocks noChangeShapeType="1"/>
            </p:cNvSpPr>
            <p:nvPr>
              <p:custDataLst>
                <p:tags r:id="rId20"/>
              </p:custDataLst>
            </p:nvPr>
          </p:nvSpPr>
          <p:spPr bwMode="auto">
            <a:xfrm flipV="1">
              <a:off x="7543800" y="2386013"/>
              <a:ext cx="0" cy="2438400"/>
            </a:xfrm>
            <a:prstGeom prst="line">
              <a:avLst/>
            </a:prstGeom>
            <a:noFill/>
            <a:ln w="9525">
              <a:solidFill>
                <a:schemeClr val="tx1"/>
              </a:solidFill>
              <a:round/>
              <a:headEnd/>
              <a:tailEnd/>
            </a:ln>
          </p:spPr>
          <p:txBody>
            <a:bodyPr/>
            <a:lstStyle/>
            <a:p>
              <a:endParaRPr lang="fr-CA"/>
            </a:p>
          </p:txBody>
        </p:sp>
        <p:sp>
          <p:nvSpPr>
            <p:cNvPr id="24" name="Text Box 20">
              <a:extLst>
                <a:ext uri="{FF2B5EF4-FFF2-40B4-BE49-F238E27FC236}">
                  <a16:creationId xmlns:a16="http://schemas.microsoft.com/office/drawing/2014/main" id="{1C67ABF5-0809-5BF9-C662-C5914A3CF3EA}"/>
                </a:ext>
              </a:extLst>
            </p:cNvPr>
            <p:cNvSpPr txBox="1">
              <a:spLocks noChangeArrowheads="1"/>
            </p:cNvSpPr>
            <p:nvPr>
              <p:custDataLst>
                <p:tags r:id="rId21"/>
              </p:custDataLst>
            </p:nvPr>
          </p:nvSpPr>
          <p:spPr bwMode="auto">
            <a:xfrm>
              <a:off x="5334000" y="3529013"/>
              <a:ext cx="1219200" cy="517525"/>
            </a:xfrm>
            <a:prstGeom prst="rect">
              <a:avLst/>
            </a:prstGeom>
            <a:noFill/>
            <a:ln w="9525">
              <a:noFill/>
              <a:miter lim="800000"/>
              <a:headEnd/>
              <a:tailEnd/>
            </a:ln>
          </p:spPr>
          <p:txBody>
            <a:bodyPr wrap="none">
              <a:spAutoFit/>
            </a:bodyPr>
            <a:lstStyle/>
            <a:p>
              <a:r>
                <a:rPr lang="en-US" sz="1400" b="1">
                  <a:cs typeface="Times New Roman" pitchFamily="18" charset="0"/>
                </a:rPr>
                <a:t>Remote </a:t>
              </a:r>
            </a:p>
            <a:p>
              <a:r>
                <a:rPr lang="en-US" sz="1400" b="1">
                  <a:cs typeface="Times New Roman" pitchFamily="18" charset="0"/>
                </a:rPr>
                <a:t>Web service</a:t>
              </a:r>
            </a:p>
          </p:txBody>
        </p:sp>
        <p:sp>
          <p:nvSpPr>
            <p:cNvPr id="25" name="Oval 21">
              <a:extLst>
                <a:ext uri="{FF2B5EF4-FFF2-40B4-BE49-F238E27FC236}">
                  <a16:creationId xmlns:a16="http://schemas.microsoft.com/office/drawing/2014/main" id="{AFCD047B-BB10-07B4-8D1C-B4B5C9BB2A11}"/>
                </a:ext>
              </a:extLst>
            </p:cNvPr>
            <p:cNvSpPr>
              <a:spLocks noChangeArrowheads="1"/>
            </p:cNvSpPr>
            <p:nvPr>
              <p:custDataLst>
                <p:tags r:id="rId22"/>
              </p:custDataLst>
            </p:nvPr>
          </p:nvSpPr>
          <p:spPr bwMode="auto">
            <a:xfrm>
              <a:off x="5486400" y="4443413"/>
              <a:ext cx="1143000" cy="685800"/>
            </a:xfrm>
            <a:prstGeom prst="ellipse">
              <a:avLst/>
            </a:prstGeom>
            <a:solidFill>
              <a:schemeClr val="accent1"/>
            </a:solidFill>
            <a:ln w="9525">
              <a:solidFill>
                <a:schemeClr val="tx1"/>
              </a:solidFill>
              <a:round/>
              <a:headEnd/>
              <a:tailEnd/>
            </a:ln>
          </p:spPr>
          <p:txBody>
            <a:bodyPr wrap="none" anchor="ctr"/>
            <a:lstStyle/>
            <a:p>
              <a:pPr algn="ctr"/>
              <a:r>
                <a:rPr lang="en-US" sz="1200" b="1">
                  <a:cs typeface="Times New Roman" pitchFamily="18" charset="0"/>
                </a:rPr>
                <a:t>Publish Web </a:t>
              </a:r>
            </a:p>
            <a:p>
              <a:pPr algn="ctr"/>
              <a:r>
                <a:rPr lang="en-US" sz="1200" b="1">
                  <a:cs typeface="Times New Roman" pitchFamily="18" charset="0"/>
                </a:rPr>
                <a:t>Service</a:t>
              </a:r>
            </a:p>
          </p:txBody>
        </p:sp>
        <p:sp>
          <p:nvSpPr>
            <p:cNvPr id="26" name="Line 22">
              <a:extLst>
                <a:ext uri="{FF2B5EF4-FFF2-40B4-BE49-F238E27FC236}">
                  <a16:creationId xmlns:a16="http://schemas.microsoft.com/office/drawing/2014/main" id="{A96D7EED-6D0A-DAE9-6089-7054406C7F4B}"/>
                </a:ext>
              </a:extLst>
            </p:cNvPr>
            <p:cNvSpPr>
              <a:spLocks noChangeShapeType="1"/>
            </p:cNvSpPr>
            <p:nvPr>
              <p:custDataLst>
                <p:tags r:id="rId23"/>
              </p:custDataLst>
            </p:nvPr>
          </p:nvSpPr>
          <p:spPr bwMode="auto">
            <a:xfrm flipH="1">
              <a:off x="6629400" y="2386013"/>
              <a:ext cx="914400" cy="0"/>
            </a:xfrm>
            <a:prstGeom prst="line">
              <a:avLst/>
            </a:prstGeom>
            <a:noFill/>
            <a:ln w="9525">
              <a:solidFill>
                <a:schemeClr val="tx1"/>
              </a:solidFill>
              <a:round/>
              <a:headEnd/>
              <a:tailEnd type="triangle" w="med" len="med"/>
            </a:ln>
          </p:spPr>
          <p:txBody>
            <a:bodyPr/>
            <a:lstStyle/>
            <a:p>
              <a:endParaRPr lang="fr-CA"/>
            </a:p>
          </p:txBody>
        </p:sp>
        <p:sp>
          <p:nvSpPr>
            <p:cNvPr id="27" name="Text Box 23">
              <a:extLst>
                <a:ext uri="{FF2B5EF4-FFF2-40B4-BE49-F238E27FC236}">
                  <a16:creationId xmlns:a16="http://schemas.microsoft.com/office/drawing/2014/main" id="{C0126FAB-438C-925E-2EBE-9B985EF5F173}"/>
                </a:ext>
              </a:extLst>
            </p:cNvPr>
            <p:cNvSpPr txBox="1">
              <a:spLocks noChangeArrowheads="1"/>
            </p:cNvSpPr>
            <p:nvPr>
              <p:custDataLst>
                <p:tags r:id="rId24"/>
              </p:custDataLst>
            </p:nvPr>
          </p:nvSpPr>
          <p:spPr bwMode="auto">
            <a:xfrm>
              <a:off x="7527925" y="3108325"/>
              <a:ext cx="311150" cy="366713"/>
            </a:xfrm>
            <a:prstGeom prst="rect">
              <a:avLst/>
            </a:prstGeom>
            <a:noFill/>
            <a:ln w="9525">
              <a:noFill/>
              <a:miter lim="800000"/>
              <a:headEnd/>
              <a:tailEnd/>
            </a:ln>
          </p:spPr>
          <p:txBody>
            <a:bodyPr wrap="none">
              <a:spAutoFit/>
            </a:bodyPr>
            <a:lstStyle/>
            <a:p>
              <a:r>
                <a:rPr lang="en-US" b="1">
                  <a:cs typeface="Times New Roman" pitchFamily="18" charset="0"/>
                </a:rPr>
                <a:t>1</a:t>
              </a:r>
            </a:p>
          </p:txBody>
        </p:sp>
        <p:sp>
          <p:nvSpPr>
            <p:cNvPr id="28" name="Text Box 24">
              <a:extLst>
                <a:ext uri="{FF2B5EF4-FFF2-40B4-BE49-F238E27FC236}">
                  <a16:creationId xmlns:a16="http://schemas.microsoft.com/office/drawing/2014/main" id="{19410FC2-D62F-7F7A-981C-43643DCBF574}"/>
                </a:ext>
              </a:extLst>
            </p:cNvPr>
            <p:cNvSpPr txBox="1">
              <a:spLocks noChangeArrowheads="1"/>
            </p:cNvSpPr>
            <p:nvPr>
              <p:custDataLst>
                <p:tags r:id="rId25"/>
              </p:custDataLst>
            </p:nvPr>
          </p:nvSpPr>
          <p:spPr bwMode="auto">
            <a:xfrm>
              <a:off x="3276600" y="1928813"/>
              <a:ext cx="311150" cy="366712"/>
            </a:xfrm>
            <a:prstGeom prst="rect">
              <a:avLst/>
            </a:prstGeom>
            <a:noFill/>
            <a:ln w="9525">
              <a:noFill/>
              <a:miter lim="800000"/>
              <a:headEnd/>
              <a:tailEnd/>
            </a:ln>
          </p:spPr>
          <p:txBody>
            <a:bodyPr wrap="none">
              <a:spAutoFit/>
            </a:bodyPr>
            <a:lstStyle/>
            <a:p>
              <a:r>
                <a:rPr lang="en-US" b="1">
                  <a:cs typeface="Times New Roman" pitchFamily="18" charset="0"/>
                </a:rPr>
                <a:t>2</a:t>
              </a:r>
            </a:p>
          </p:txBody>
        </p:sp>
        <p:sp>
          <p:nvSpPr>
            <p:cNvPr id="29" name="Text Box 25">
              <a:extLst>
                <a:ext uri="{FF2B5EF4-FFF2-40B4-BE49-F238E27FC236}">
                  <a16:creationId xmlns:a16="http://schemas.microsoft.com/office/drawing/2014/main" id="{6D10AA74-6A8B-3CC1-7DD1-8C03A647B8E0}"/>
                </a:ext>
              </a:extLst>
            </p:cNvPr>
            <p:cNvSpPr txBox="1">
              <a:spLocks noChangeArrowheads="1"/>
            </p:cNvSpPr>
            <p:nvPr>
              <p:custDataLst>
                <p:tags r:id="rId26"/>
              </p:custDataLst>
            </p:nvPr>
          </p:nvSpPr>
          <p:spPr bwMode="auto">
            <a:xfrm>
              <a:off x="3276600" y="2538413"/>
              <a:ext cx="311150" cy="366712"/>
            </a:xfrm>
            <a:prstGeom prst="rect">
              <a:avLst/>
            </a:prstGeom>
            <a:noFill/>
            <a:ln w="9525">
              <a:noFill/>
              <a:miter lim="800000"/>
              <a:headEnd/>
              <a:tailEnd/>
            </a:ln>
          </p:spPr>
          <p:txBody>
            <a:bodyPr wrap="none">
              <a:spAutoFit/>
            </a:bodyPr>
            <a:lstStyle/>
            <a:p>
              <a:r>
                <a:rPr lang="en-US" b="1">
                  <a:cs typeface="Times New Roman" pitchFamily="18" charset="0"/>
                </a:rPr>
                <a:t>3</a:t>
              </a:r>
            </a:p>
          </p:txBody>
        </p:sp>
        <p:sp>
          <p:nvSpPr>
            <p:cNvPr id="30" name="Text Box 26">
              <a:extLst>
                <a:ext uri="{FF2B5EF4-FFF2-40B4-BE49-F238E27FC236}">
                  <a16:creationId xmlns:a16="http://schemas.microsoft.com/office/drawing/2014/main" id="{1CAB78E0-DA33-36E1-A67F-E784BF5D1921}"/>
                </a:ext>
              </a:extLst>
            </p:cNvPr>
            <p:cNvSpPr txBox="1">
              <a:spLocks noChangeArrowheads="1"/>
            </p:cNvSpPr>
            <p:nvPr>
              <p:custDataLst>
                <p:tags r:id="rId27"/>
              </p:custDataLst>
            </p:nvPr>
          </p:nvSpPr>
          <p:spPr bwMode="auto">
            <a:xfrm>
              <a:off x="3276600" y="4062413"/>
              <a:ext cx="311150" cy="366712"/>
            </a:xfrm>
            <a:prstGeom prst="rect">
              <a:avLst/>
            </a:prstGeom>
            <a:noFill/>
            <a:ln w="9525">
              <a:noFill/>
              <a:miter lim="800000"/>
              <a:headEnd/>
              <a:tailEnd/>
            </a:ln>
          </p:spPr>
          <p:txBody>
            <a:bodyPr wrap="none">
              <a:spAutoFit/>
            </a:bodyPr>
            <a:lstStyle/>
            <a:p>
              <a:r>
                <a:rPr lang="en-US" b="1">
                  <a:cs typeface="Times New Roman" pitchFamily="18" charset="0"/>
                </a:rPr>
                <a:t>4</a:t>
              </a:r>
            </a:p>
          </p:txBody>
        </p:sp>
        <p:sp>
          <p:nvSpPr>
            <p:cNvPr id="31" name="Text Box 27">
              <a:extLst>
                <a:ext uri="{FF2B5EF4-FFF2-40B4-BE49-F238E27FC236}">
                  <a16:creationId xmlns:a16="http://schemas.microsoft.com/office/drawing/2014/main" id="{0265C435-68D1-0213-79CB-E46FBDAE67C4}"/>
                </a:ext>
              </a:extLst>
            </p:cNvPr>
            <p:cNvSpPr txBox="1">
              <a:spLocks noChangeArrowheads="1"/>
            </p:cNvSpPr>
            <p:nvPr>
              <p:custDataLst>
                <p:tags r:id="rId28"/>
              </p:custDataLst>
            </p:nvPr>
          </p:nvSpPr>
          <p:spPr bwMode="auto">
            <a:xfrm>
              <a:off x="3276600" y="4748213"/>
              <a:ext cx="311150" cy="366712"/>
            </a:xfrm>
            <a:prstGeom prst="rect">
              <a:avLst/>
            </a:prstGeom>
            <a:noFill/>
            <a:ln w="9525">
              <a:noFill/>
              <a:miter lim="800000"/>
              <a:headEnd/>
              <a:tailEnd/>
            </a:ln>
          </p:spPr>
          <p:txBody>
            <a:bodyPr wrap="none">
              <a:spAutoFit/>
            </a:bodyPr>
            <a:lstStyle/>
            <a:p>
              <a:r>
                <a:rPr lang="en-US" b="1">
                  <a:cs typeface="Times New Roman" pitchFamily="18" charset="0"/>
                </a:rPr>
                <a:t>5</a:t>
              </a:r>
            </a:p>
          </p:txBody>
        </p:sp>
        <p:sp>
          <p:nvSpPr>
            <p:cNvPr id="32" name="Line 28">
              <a:extLst>
                <a:ext uri="{FF2B5EF4-FFF2-40B4-BE49-F238E27FC236}">
                  <a16:creationId xmlns:a16="http://schemas.microsoft.com/office/drawing/2014/main" id="{7F300ED8-EEE1-35A9-2904-2C39AE604BBE}"/>
                </a:ext>
              </a:extLst>
            </p:cNvPr>
            <p:cNvSpPr>
              <a:spLocks noChangeShapeType="1"/>
            </p:cNvSpPr>
            <p:nvPr>
              <p:custDataLst>
                <p:tags r:id="rId29"/>
              </p:custDataLst>
            </p:nvPr>
          </p:nvSpPr>
          <p:spPr bwMode="auto">
            <a:xfrm>
              <a:off x="2209800" y="2690813"/>
              <a:ext cx="0" cy="304800"/>
            </a:xfrm>
            <a:prstGeom prst="line">
              <a:avLst/>
            </a:prstGeom>
            <a:noFill/>
            <a:ln w="9525">
              <a:solidFill>
                <a:schemeClr val="tx1"/>
              </a:solidFill>
              <a:round/>
              <a:headEnd/>
              <a:tailEnd type="triangle" w="med" len="med"/>
            </a:ln>
          </p:spPr>
          <p:txBody>
            <a:bodyPr/>
            <a:lstStyle/>
            <a:p>
              <a:endParaRPr lang="fr-CA"/>
            </a:p>
          </p:txBody>
        </p:sp>
        <p:sp>
          <p:nvSpPr>
            <p:cNvPr id="33" name="Text Box 29">
              <a:extLst>
                <a:ext uri="{FF2B5EF4-FFF2-40B4-BE49-F238E27FC236}">
                  <a16:creationId xmlns:a16="http://schemas.microsoft.com/office/drawing/2014/main" id="{B9DC060C-E8C8-60A0-557A-F9854DB62192}"/>
                </a:ext>
              </a:extLst>
            </p:cNvPr>
            <p:cNvSpPr txBox="1">
              <a:spLocks noChangeArrowheads="1"/>
            </p:cNvSpPr>
            <p:nvPr>
              <p:custDataLst>
                <p:tags r:id="rId30"/>
              </p:custDataLst>
            </p:nvPr>
          </p:nvSpPr>
          <p:spPr bwMode="auto">
            <a:xfrm>
              <a:off x="3657600" y="1981200"/>
              <a:ext cx="939800" cy="274638"/>
            </a:xfrm>
            <a:prstGeom prst="rect">
              <a:avLst/>
            </a:prstGeom>
            <a:noFill/>
            <a:ln w="9525">
              <a:noFill/>
              <a:miter lim="800000"/>
              <a:headEnd/>
              <a:tailEnd/>
            </a:ln>
          </p:spPr>
          <p:txBody>
            <a:bodyPr wrap="none">
              <a:spAutoFit/>
            </a:bodyPr>
            <a:lstStyle/>
            <a:p>
              <a:r>
                <a:rPr lang="en-US" sz="1200" b="1">
                  <a:cs typeface="Times New Roman" pitchFamily="18" charset="0"/>
                </a:rPr>
                <a:t>HTTP GET</a:t>
              </a:r>
            </a:p>
          </p:txBody>
        </p:sp>
      </p:grpSp>
    </p:spTree>
    <p:extLst>
      <p:ext uri="{BB962C8B-B14F-4D97-AF65-F5344CB8AC3E}">
        <p14:creationId xmlns:p14="http://schemas.microsoft.com/office/powerpoint/2010/main" val="2619063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US" dirty="0"/>
              <a:t>WSDL</a:t>
            </a:r>
            <a:endParaRPr lang="fr-CA" sz="4400" dirty="0"/>
          </a:p>
        </p:txBody>
      </p:sp>
      <p:sp>
        <p:nvSpPr>
          <p:cNvPr id="4101" name="Rectangle 3"/>
          <p:cNvSpPr>
            <a:spLocks noGrp="1" noChangeArrowheads="1"/>
          </p:cNvSpPr>
          <p:nvPr>
            <p:ph idx="1"/>
            <p:custDataLst>
              <p:tags r:id="rId2"/>
            </p:custDataLst>
          </p:nvPr>
        </p:nvSpPr>
        <p:spPr>
          <a:xfrm>
            <a:off x="323528" y="1448780"/>
            <a:ext cx="8686800" cy="4876800"/>
          </a:xfrm>
        </p:spPr>
        <p:txBody>
          <a:bodyPr>
            <a:normAutofit/>
          </a:bodyPr>
          <a:lstStyle/>
          <a:p>
            <a:pPr marL="342900" indent="-342900">
              <a:lnSpc>
                <a:spcPct val="90000"/>
              </a:lnSpc>
              <a:spcBef>
                <a:spcPct val="20000"/>
              </a:spcBef>
              <a:buClr>
                <a:schemeClr val="tx2"/>
              </a:buClr>
              <a:buSzPct val="70000"/>
              <a:buFont typeface="Wingdings" pitchFamily="2" charset="2"/>
              <a:buChar char="l"/>
            </a:pPr>
            <a:r>
              <a:rPr lang="en-US" sz="2400" dirty="0"/>
              <a:t>Web Services Description Language (WSDL): </a:t>
            </a:r>
            <a:r>
              <a:rPr lang="fr-CA" sz="2400" dirty="0"/>
              <a:t>une façon de décrire les services Web</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23</a:t>
            </a:fld>
            <a:endParaRPr lang="en-US" altLang="en-US"/>
          </a:p>
        </p:txBody>
      </p:sp>
    </p:spTree>
    <p:extLst>
      <p:ext uri="{BB962C8B-B14F-4D97-AF65-F5344CB8AC3E}">
        <p14:creationId xmlns:p14="http://schemas.microsoft.com/office/powerpoint/2010/main" val="57463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US" dirty="0"/>
              <a:t>Structure WSDL</a:t>
            </a:r>
            <a:endParaRPr lang="fr-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24</a:t>
            </a:fld>
            <a:endParaRPr lang="en-US" altLang="en-US"/>
          </a:p>
        </p:txBody>
      </p:sp>
      <p:grpSp>
        <p:nvGrpSpPr>
          <p:cNvPr id="60" name="Groupe 59">
            <a:extLst>
              <a:ext uri="{FF2B5EF4-FFF2-40B4-BE49-F238E27FC236}">
                <a16:creationId xmlns:a16="http://schemas.microsoft.com/office/drawing/2014/main" id="{586A5B91-13EC-2243-D79F-EE54247206A7}"/>
              </a:ext>
            </a:extLst>
          </p:cNvPr>
          <p:cNvGrpSpPr/>
          <p:nvPr>
            <p:custDataLst>
              <p:tags r:id="rId3"/>
            </p:custDataLst>
          </p:nvPr>
        </p:nvGrpSpPr>
        <p:grpSpPr>
          <a:xfrm>
            <a:off x="791580" y="1448780"/>
            <a:ext cx="7591872" cy="5310572"/>
            <a:chOff x="990600" y="1143000"/>
            <a:chExt cx="7735888" cy="5562600"/>
          </a:xfrm>
        </p:grpSpPr>
        <p:sp>
          <p:nvSpPr>
            <p:cNvPr id="5" name="Espace réservé du numéro de diapositive 2">
              <a:extLst>
                <a:ext uri="{FF2B5EF4-FFF2-40B4-BE49-F238E27FC236}">
                  <a16:creationId xmlns:a16="http://schemas.microsoft.com/office/drawing/2014/main" id="{C8A86FF3-37CC-969B-673D-84581EA20268}"/>
                </a:ext>
              </a:extLst>
            </p:cNvPr>
            <p:cNvSpPr txBox="1">
              <a:spLocks/>
            </p:cNvSpPr>
            <p:nvPr>
              <p:custDataLst>
                <p:tags r:id="rId4"/>
              </p:custDataLst>
            </p:nvPr>
          </p:nvSpPr>
          <p:spPr>
            <a:xfrm>
              <a:off x="6553200" y="6248400"/>
              <a:ext cx="2133600" cy="457200"/>
            </a:xfrm>
            <a:prstGeom prst="rect">
              <a:avLst/>
            </a:prstGeom>
            <a:noFill/>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A46DCDEF-1F1D-4EDC-A17B-8980EB826753}" type="slidenum">
                <a:rPr lang="en-US" altLang="en-US" smtClean="0"/>
                <a:pPr/>
                <a:t>24</a:t>
              </a:fld>
              <a:endParaRPr lang="en-US" altLang="en-US"/>
            </a:p>
          </p:txBody>
        </p:sp>
        <p:sp>
          <p:nvSpPr>
            <p:cNvPr id="6" name="Rectangle 4">
              <a:extLst>
                <a:ext uri="{FF2B5EF4-FFF2-40B4-BE49-F238E27FC236}">
                  <a16:creationId xmlns:a16="http://schemas.microsoft.com/office/drawing/2014/main" id="{DE342EFF-A09E-6FF8-F2E2-ADE7E0D33D31}"/>
                </a:ext>
              </a:extLst>
            </p:cNvPr>
            <p:cNvSpPr>
              <a:spLocks noChangeArrowheads="1"/>
            </p:cNvSpPr>
            <p:nvPr>
              <p:custDataLst>
                <p:tags r:id="rId5"/>
              </p:custDataLst>
            </p:nvPr>
          </p:nvSpPr>
          <p:spPr bwMode="auto">
            <a:xfrm>
              <a:off x="2433638" y="5770563"/>
              <a:ext cx="3954462" cy="741362"/>
            </a:xfrm>
            <a:prstGeom prst="rect">
              <a:avLst/>
            </a:prstGeom>
            <a:solidFill>
              <a:srgbClr val="FF3300"/>
            </a:solidFill>
            <a:ln w="25400">
              <a:solidFill>
                <a:schemeClr val="tx1"/>
              </a:solidFill>
              <a:miter lim="800000"/>
              <a:headEnd/>
              <a:tailEnd/>
            </a:ln>
          </p:spPr>
          <p:txBody>
            <a:bodyPr wrap="none" anchor="ctr"/>
            <a:lstStyle/>
            <a:p>
              <a:endParaRPr lang="fr-CA"/>
            </a:p>
          </p:txBody>
        </p:sp>
        <p:sp>
          <p:nvSpPr>
            <p:cNvPr id="7" name="Rectangle 5">
              <a:extLst>
                <a:ext uri="{FF2B5EF4-FFF2-40B4-BE49-F238E27FC236}">
                  <a16:creationId xmlns:a16="http://schemas.microsoft.com/office/drawing/2014/main" id="{5F0C6AE5-96F3-2C17-B52B-B12C16437840}"/>
                </a:ext>
              </a:extLst>
            </p:cNvPr>
            <p:cNvSpPr>
              <a:spLocks noChangeArrowheads="1"/>
            </p:cNvSpPr>
            <p:nvPr>
              <p:custDataLst>
                <p:tags r:id="rId6"/>
              </p:custDataLst>
            </p:nvPr>
          </p:nvSpPr>
          <p:spPr bwMode="auto">
            <a:xfrm>
              <a:off x="1016000" y="1143000"/>
              <a:ext cx="5910263" cy="985838"/>
            </a:xfrm>
            <a:prstGeom prst="rect">
              <a:avLst/>
            </a:prstGeom>
            <a:solidFill>
              <a:srgbClr val="FF3300"/>
            </a:solidFill>
            <a:ln w="25400">
              <a:solidFill>
                <a:schemeClr val="tx1"/>
              </a:solidFill>
              <a:miter lim="800000"/>
              <a:headEnd/>
              <a:tailEnd/>
            </a:ln>
          </p:spPr>
          <p:txBody>
            <a:bodyPr wrap="none" anchor="ctr"/>
            <a:lstStyle/>
            <a:p>
              <a:pPr algn="ctr" eaLnBrk="0" hangingPunct="0">
                <a:spcBef>
                  <a:spcPct val="50000"/>
                </a:spcBef>
              </a:pPr>
              <a:endParaRPr lang="fr-FR" sz="3200">
                <a:solidFill>
                  <a:schemeClr val="bg1"/>
                </a:solidFill>
                <a:latin typeface="Arial Black" pitchFamily="34" charset="0"/>
              </a:endParaRPr>
            </a:p>
          </p:txBody>
        </p:sp>
        <p:grpSp>
          <p:nvGrpSpPr>
            <p:cNvPr id="8" name="Group 6">
              <a:extLst>
                <a:ext uri="{FF2B5EF4-FFF2-40B4-BE49-F238E27FC236}">
                  <a16:creationId xmlns:a16="http://schemas.microsoft.com/office/drawing/2014/main" id="{57CE8B59-F09C-ADF8-98E9-07CB597A1757}"/>
                </a:ext>
              </a:extLst>
            </p:cNvPr>
            <p:cNvGrpSpPr>
              <a:grpSpLocks/>
            </p:cNvGrpSpPr>
            <p:nvPr>
              <p:custDataLst>
                <p:tags r:id="rId7"/>
              </p:custDataLst>
            </p:nvPr>
          </p:nvGrpSpPr>
          <p:grpSpPr bwMode="auto">
            <a:xfrm>
              <a:off x="2409825" y="1217613"/>
              <a:ext cx="2465388" cy="831850"/>
              <a:chOff x="3420" y="738"/>
              <a:chExt cx="1733" cy="582"/>
            </a:xfrm>
          </p:grpSpPr>
          <p:sp>
            <p:nvSpPr>
              <p:cNvPr id="9" name="Text Box 7">
                <a:extLst>
                  <a:ext uri="{FF2B5EF4-FFF2-40B4-BE49-F238E27FC236}">
                    <a16:creationId xmlns:a16="http://schemas.microsoft.com/office/drawing/2014/main" id="{42520D60-64DB-0AD8-3F54-BB956B02520C}"/>
                  </a:ext>
                </a:extLst>
              </p:cNvPr>
              <p:cNvSpPr txBox="1">
                <a:spLocks noChangeArrowheads="1"/>
              </p:cNvSpPr>
              <p:nvPr/>
            </p:nvSpPr>
            <p:spPr bwMode="auto">
              <a:xfrm>
                <a:off x="3420" y="738"/>
                <a:ext cx="1443" cy="295"/>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XML Schema</a:t>
                </a:r>
              </a:p>
            </p:txBody>
          </p:sp>
          <p:sp>
            <p:nvSpPr>
              <p:cNvPr id="10" name="Text Box 8">
                <a:extLst>
                  <a:ext uri="{FF2B5EF4-FFF2-40B4-BE49-F238E27FC236}">
                    <a16:creationId xmlns:a16="http://schemas.microsoft.com/office/drawing/2014/main" id="{9822DA54-D166-F090-6D40-FE6DB75890D4}"/>
                  </a:ext>
                </a:extLst>
              </p:cNvPr>
              <p:cNvSpPr txBox="1">
                <a:spLocks noChangeArrowheads="1"/>
              </p:cNvSpPr>
              <p:nvPr/>
            </p:nvSpPr>
            <p:spPr bwMode="auto">
              <a:xfrm>
                <a:off x="3516" y="833"/>
                <a:ext cx="1443" cy="296"/>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XML Schema</a:t>
                </a:r>
              </a:p>
            </p:txBody>
          </p:sp>
          <p:sp>
            <p:nvSpPr>
              <p:cNvPr id="11" name="Text Box 9">
                <a:extLst>
                  <a:ext uri="{FF2B5EF4-FFF2-40B4-BE49-F238E27FC236}">
                    <a16:creationId xmlns:a16="http://schemas.microsoft.com/office/drawing/2014/main" id="{B57824DE-5B10-BF27-8E3E-C9622F8178D5}"/>
                  </a:ext>
                </a:extLst>
              </p:cNvPr>
              <p:cNvSpPr txBox="1">
                <a:spLocks noChangeArrowheads="1"/>
              </p:cNvSpPr>
              <p:nvPr/>
            </p:nvSpPr>
            <p:spPr bwMode="auto">
              <a:xfrm>
                <a:off x="3612" y="930"/>
                <a:ext cx="1443" cy="295"/>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XML Schema</a:t>
                </a:r>
              </a:p>
            </p:txBody>
          </p:sp>
          <p:sp>
            <p:nvSpPr>
              <p:cNvPr id="12" name="Text Box 10">
                <a:extLst>
                  <a:ext uri="{FF2B5EF4-FFF2-40B4-BE49-F238E27FC236}">
                    <a16:creationId xmlns:a16="http://schemas.microsoft.com/office/drawing/2014/main" id="{A149F091-A510-589E-8183-4A585BAB9AB5}"/>
                  </a:ext>
                </a:extLst>
              </p:cNvPr>
              <p:cNvSpPr txBox="1">
                <a:spLocks noChangeArrowheads="1"/>
              </p:cNvSpPr>
              <p:nvPr/>
            </p:nvSpPr>
            <p:spPr bwMode="auto">
              <a:xfrm>
                <a:off x="3708" y="1025"/>
                <a:ext cx="1445" cy="295"/>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XML Schema</a:t>
                </a:r>
              </a:p>
            </p:txBody>
          </p:sp>
        </p:grpSp>
        <p:sp>
          <p:nvSpPr>
            <p:cNvPr id="13" name="Text Box 11">
              <a:extLst>
                <a:ext uri="{FF2B5EF4-FFF2-40B4-BE49-F238E27FC236}">
                  <a16:creationId xmlns:a16="http://schemas.microsoft.com/office/drawing/2014/main" id="{3397BFF2-2ADA-ACFF-423D-DF2E3663B6C0}"/>
                </a:ext>
              </a:extLst>
            </p:cNvPr>
            <p:cNvSpPr txBox="1">
              <a:spLocks noChangeArrowheads="1"/>
            </p:cNvSpPr>
            <p:nvPr>
              <p:custDataLst>
                <p:tags r:id="rId8"/>
              </p:custDataLst>
            </p:nvPr>
          </p:nvSpPr>
          <p:spPr bwMode="auto">
            <a:xfrm>
              <a:off x="7138988" y="2566988"/>
              <a:ext cx="1395412" cy="581025"/>
            </a:xfrm>
            <a:prstGeom prst="rect">
              <a:avLst/>
            </a:prstGeom>
            <a:noFill/>
            <a:ln w="25400">
              <a:noFill/>
              <a:miter lim="800000"/>
              <a:headEnd/>
              <a:tailEnd/>
            </a:ln>
          </p:spPr>
          <p:txBody>
            <a:bodyPr>
              <a:spAutoFit/>
            </a:bodyPr>
            <a:lstStyle/>
            <a:p>
              <a:pPr algn="ctr" eaLnBrk="0" hangingPunct="0">
                <a:spcBef>
                  <a:spcPct val="50000"/>
                </a:spcBef>
              </a:pPr>
              <a:r>
                <a:rPr lang="fr-CA" sz="1600">
                  <a:latin typeface="Arial Black" pitchFamily="34" charset="0"/>
                </a:rPr>
                <a:t>Interface du service</a:t>
              </a:r>
              <a:endParaRPr lang="en-US" sz="1600">
                <a:latin typeface="Arial Black" pitchFamily="34" charset="0"/>
              </a:endParaRPr>
            </a:p>
          </p:txBody>
        </p:sp>
        <p:sp>
          <p:nvSpPr>
            <p:cNvPr id="14" name="Rectangle 12">
              <a:extLst>
                <a:ext uri="{FF2B5EF4-FFF2-40B4-BE49-F238E27FC236}">
                  <a16:creationId xmlns:a16="http://schemas.microsoft.com/office/drawing/2014/main" id="{269B691D-2BC2-A8A3-6D9F-4B948BFCDABB}"/>
                </a:ext>
              </a:extLst>
            </p:cNvPr>
            <p:cNvSpPr>
              <a:spLocks noChangeArrowheads="1"/>
            </p:cNvSpPr>
            <p:nvPr>
              <p:custDataLst>
                <p:tags r:id="rId9"/>
              </p:custDataLst>
            </p:nvPr>
          </p:nvSpPr>
          <p:spPr bwMode="auto">
            <a:xfrm>
              <a:off x="1030288" y="2301875"/>
              <a:ext cx="5910262" cy="1541463"/>
            </a:xfrm>
            <a:prstGeom prst="rect">
              <a:avLst/>
            </a:prstGeom>
            <a:solidFill>
              <a:schemeClr val="accent1"/>
            </a:solidFill>
            <a:ln w="25400">
              <a:solidFill>
                <a:schemeClr val="tx1"/>
              </a:solidFill>
              <a:miter lim="800000"/>
              <a:headEnd/>
              <a:tailEnd/>
            </a:ln>
          </p:spPr>
          <p:txBody>
            <a:bodyPr wrap="none" anchor="ctr"/>
            <a:lstStyle/>
            <a:p>
              <a:pPr algn="ctr" eaLnBrk="0" hangingPunct="0">
                <a:spcBef>
                  <a:spcPct val="50000"/>
                </a:spcBef>
              </a:pPr>
              <a:endParaRPr lang="fr-FR" sz="3200">
                <a:solidFill>
                  <a:schemeClr val="bg1"/>
                </a:solidFill>
                <a:latin typeface="Arial Black" pitchFamily="34" charset="0"/>
              </a:endParaRPr>
            </a:p>
          </p:txBody>
        </p:sp>
        <p:sp>
          <p:nvSpPr>
            <p:cNvPr id="15" name="Rectangle 13">
              <a:extLst>
                <a:ext uri="{FF2B5EF4-FFF2-40B4-BE49-F238E27FC236}">
                  <a16:creationId xmlns:a16="http://schemas.microsoft.com/office/drawing/2014/main" id="{C9AA67B1-8F3D-5E82-FE99-16748B71EC13}"/>
                </a:ext>
              </a:extLst>
            </p:cNvPr>
            <p:cNvSpPr>
              <a:spLocks noChangeArrowheads="1"/>
            </p:cNvSpPr>
            <p:nvPr>
              <p:custDataLst>
                <p:tags r:id="rId10"/>
              </p:custDataLst>
            </p:nvPr>
          </p:nvSpPr>
          <p:spPr bwMode="auto">
            <a:xfrm>
              <a:off x="1111250" y="2436813"/>
              <a:ext cx="4062413" cy="989012"/>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16" name="Rectangle 14">
              <a:extLst>
                <a:ext uri="{FF2B5EF4-FFF2-40B4-BE49-F238E27FC236}">
                  <a16:creationId xmlns:a16="http://schemas.microsoft.com/office/drawing/2014/main" id="{3FE810D1-7F75-88BD-3B07-885DE6D241FA}"/>
                </a:ext>
              </a:extLst>
            </p:cNvPr>
            <p:cNvSpPr>
              <a:spLocks noChangeArrowheads="1"/>
            </p:cNvSpPr>
            <p:nvPr>
              <p:custDataLst>
                <p:tags r:id="rId11"/>
              </p:custDataLst>
            </p:nvPr>
          </p:nvSpPr>
          <p:spPr bwMode="auto">
            <a:xfrm>
              <a:off x="1219200" y="2552700"/>
              <a:ext cx="4060825" cy="987425"/>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17" name="Rectangle 15">
              <a:extLst>
                <a:ext uri="{FF2B5EF4-FFF2-40B4-BE49-F238E27FC236}">
                  <a16:creationId xmlns:a16="http://schemas.microsoft.com/office/drawing/2014/main" id="{DE787EAB-0AA1-40C5-04F4-9AD644076A9E}"/>
                </a:ext>
              </a:extLst>
            </p:cNvPr>
            <p:cNvSpPr>
              <a:spLocks noChangeArrowheads="1"/>
            </p:cNvSpPr>
            <p:nvPr>
              <p:custDataLst>
                <p:tags r:id="rId12"/>
              </p:custDataLst>
            </p:nvPr>
          </p:nvSpPr>
          <p:spPr bwMode="auto">
            <a:xfrm>
              <a:off x="1323975" y="2667000"/>
              <a:ext cx="4062413" cy="989013"/>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18" name="Text Box 16">
              <a:extLst>
                <a:ext uri="{FF2B5EF4-FFF2-40B4-BE49-F238E27FC236}">
                  <a16:creationId xmlns:a16="http://schemas.microsoft.com/office/drawing/2014/main" id="{93D0CBBB-EDB7-EF42-074A-7A19EE3ADAAC}"/>
                </a:ext>
              </a:extLst>
            </p:cNvPr>
            <p:cNvSpPr txBox="1">
              <a:spLocks noChangeArrowheads="1"/>
            </p:cNvSpPr>
            <p:nvPr>
              <p:custDataLst>
                <p:tags r:id="rId13"/>
              </p:custDataLst>
            </p:nvPr>
          </p:nvSpPr>
          <p:spPr bwMode="auto">
            <a:xfrm>
              <a:off x="4013200" y="2760663"/>
              <a:ext cx="1517650" cy="396875"/>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operation</a:t>
              </a:r>
            </a:p>
          </p:txBody>
        </p:sp>
        <p:sp>
          <p:nvSpPr>
            <p:cNvPr id="19" name="Text Box 17">
              <a:extLst>
                <a:ext uri="{FF2B5EF4-FFF2-40B4-BE49-F238E27FC236}">
                  <a16:creationId xmlns:a16="http://schemas.microsoft.com/office/drawing/2014/main" id="{8CE1DD54-377A-32E2-6DDD-6AC91E9A8E8C}"/>
                </a:ext>
              </a:extLst>
            </p:cNvPr>
            <p:cNvSpPr txBox="1">
              <a:spLocks noChangeArrowheads="1"/>
            </p:cNvSpPr>
            <p:nvPr>
              <p:custDataLst>
                <p:tags r:id="rId14"/>
              </p:custDataLst>
            </p:nvPr>
          </p:nvSpPr>
          <p:spPr bwMode="auto">
            <a:xfrm>
              <a:off x="5499100" y="2435225"/>
              <a:ext cx="1330325" cy="701675"/>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porttype</a:t>
              </a:r>
            </a:p>
          </p:txBody>
        </p:sp>
        <p:sp>
          <p:nvSpPr>
            <p:cNvPr id="20" name="Text Box 18">
              <a:extLst>
                <a:ext uri="{FF2B5EF4-FFF2-40B4-BE49-F238E27FC236}">
                  <a16:creationId xmlns:a16="http://schemas.microsoft.com/office/drawing/2014/main" id="{409D0C76-9EFE-AD1E-3208-A7BA1172EB22}"/>
                </a:ext>
              </a:extLst>
            </p:cNvPr>
            <p:cNvSpPr txBox="1">
              <a:spLocks noChangeArrowheads="1"/>
            </p:cNvSpPr>
            <p:nvPr>
              <p:custDataLst>
                <p:tags r:id="rId15"/>
              </p:custDataLst>
            </p:nvPr>
          </p:nvSpPr>
          <p:spPr bwMode="auto">
            <a:xfrm>
              <a:off x="1465263" y="2862263"/>
              <a:ext cx="1128712" cy="361950"/>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endParaRPr lang="fr-FR" sz="1600">
                <a:latin typeface="Arial Black" pitchFamily="34" charset="0"/>
              </a:endParaRPr>
            </a:p>
          </p:txBody>
        </p:sp>
        <p:sp>
          <p:nvSpPr>
            <p:cNvPr id="21" name="Text Box 19">
              <a:extLst>
                <a:ext uri="{FF2B5EF4-FFF2-40B4-BE49-F238E27FC236}">
                  <a16:creationId xmlns:a16="http://schemas.microsoft.com/office/drawing/2014/main" id="{44EBC965-CDB9-2B73-FBD7-9C2BD0EAB868}"/>
                </a:ext>
              </a:extLst>
            </p:cNvPr>
            <p:cNvSpPr txBox="1">
              <a:spLocks noChangeArrowheads="1"/>
            </p:cNvSpPr>
            <p:nvPr>
              <p:custDataLst>
                <p:tags r:id="rId16"/>
              </p:custDataLst>
            </p:nvPr>
          </p:nvSpPr>
          <p:spPr bwMode="auto">
            <a:xfrm>
              <a:off x="1601788" y="2998788"/>
              <a:ext cx="1128712" cy="361950"/>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endParaRPr lang="fr-FR" sz="1600">
                <a:latin typeface="Arial Black" pitchFamily="34" charset="0"/>
              </a:endParaRPr>
            </a:p>
          </p:txBody>
        </p:sp>
        <p:sp>
          <p:nvSpPr>
            <p:cNvPr id="22" name="Text Box 20">
              <a:extLst>
                <a:ext uri="{FF2B5EF4-FFF2-40B4-BE49-F238E27FC236}">
                  <a16:creationId xmlns:a16="http://schemas.microsoft.com/office/drawing/2014/main" id="{F31080A5-FDF3-840E-AF86-BAA21A207729}"/>
                </a:ext>
              </a:extLst>
            </p:cNvPr>
            <p:cNvSpPr txBox="1">
              <a:spLocks noChangeArrowheads="1"/>
            </p:cNvSpPr>
            <p:nvPr>
              <p:custDataLst>
                <p:tags r:id="rId17"/>
              </p:custDataLst>
            </p:nvPr>
          </p:nvSpPr>
          <p:spPr bwMode="auto">
            <a:xfrm>
              <a:off x="1736725" y="3136900"/>
              <a:ext cx="1130300" cy="330200"/>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1400">
                  <a:latin typeface="Arial Black" pitchFamily="34" charset="0"/>
                </a:rPr>
                <a:t>message</a:t>
              </a:r>
            </a:p>
          </p:txBody>
        </p:sp>
        <p:grpSp>
          <p:nvGrpSpPr>
            <p:cNvPr id="23" name="Group 21">
              <a:extLst>
                <a:ext uri="{FF2B5EF4-FFF2-40B4-BE49-F238E27FC236}">
                  <a16:creationId xmlns:a16="http://schemas.microsoft.com/office/drawing/2014/main" id="{03C560BE-C88E-CB7F-967E-23EB805F5DC0}"/>
                </a:ext>
              </a:extLst>
            </p:cNvPr>
            <p:cNvGrpSpPr>
              <a:grpSpLocks/>
            </p:cNvGrpSpPr>
            <p:nvPr>
              <p:custDataLst>
                <p:tags r:id="rId18"/>
              </p:custDataLst>
            </p:nvPr>
          </p:nvGrpSpPr>
          <p:grpSpPr bwMode="auto">
            <a:xfrm>
              <a:off x="2941638" y="2800350"/>
              <a:ext cx="1227137" cy="696913"/>
              <a:chOff x="919" y="833"/>
              <a:chExt cx="863" cy="487"/>
            </a:xfrm>
          </p:grpSpPr>
          <p:sp>
            <p:nvSpPr>
              <p:cNvPr id="24" name="Text Box 22">
                <a:extLst>
                  <a:ext uri="{FF2B5EF4-FFF2-40B4-BE49-F238E27FC236}">
                    <a16:creationId xmlns:a16="http://schemas.microsoft.com/office/drawing/2014/main" id="{7BC33879-D606-CDD7-5103-4815B09D2807}"/>
                  </a:ext>
                </a:extLst>
              </p:cNvPr>
              <p:cNvSpPr txBox="1">
                <a:spLocks noChangeArrowheads="1"/>
              </p:cNvSpPr>
              <p:nvPr/>
            </p:nvSpPr>
            <p:spPr bwMode="auto">
              <a:xfrm>
                <a:off x="919" y="833"/>
                <a:ext cx="671" cy="295"/>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part</a:t>
                </a:r>
              </a:p>
            </p:txBody>
          </p:sp>
          <p:sp>
            <p:nvSpPr>
              <p:cNvPr id="25" name="Text Box 23">
                <a:extLst>
                  <a:ext uri="{FF2B5EF4-FFF2-40B4-BE49-F238E27FC236}">
                    <a16:creationId xmlns:a16="http://schemas.microsoft.com/office/drawing/2014/main" id="{5B3356A3-751F-BD6A-E1DC-AD9C841755FB}"/>
                  </a:ext>
                </a:extLst>
              </p:cNvPr>
              <p:cNvSpPr txBox="1">
                <a:spLocks noChangeArrowheads="1"/>
              </p:cNvSpPr>
              <p:nvPr/>
            </p:nvSpPr>
            <p:spPr bwMode="auto">
              <a:xfrm>
                <a:off x="1015" y="930"/>
                <a:ext cx="671" cy="295"/>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part</a:t>
                </a:r>
              </a:p>
            </p:txBody>
          </p:sp>
          <p:sp>
            <p:nvSpPr>
              <p:cNvPr id="26" name="Text Box 24">
                <a:extLst>
                  <a:ext uri="{FF2B5EF4-FFF2-40B4-BE49-F238E27FC236}">
                    <a16:creationId xmlns:a16="http://schemas.microsoft.com/office/drawing/2014/main" id="{110BA1E6-22E6-3DBB-ED08-1C26EF5ADE94}"/>
                  </a:ext>
                </a:extLst>
              </p:cNvPr>
              <p:cNvSpPr txBox="1">
                <a:spLocks noChangeArrowheads="1"/>
              </p:cNvSpPr>
              <p:nvPr/>
            </p:nvSpPr>
            <p:spPr bwMode="auto">
              <a:xfrm>
                <a:off x="1111" y="1025"/>
                <a:ext cx="671" cy="295"/>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part</a:t>
                </a:r>
              </a:p>
            </p:txBody>
          </p:sp>
        </p:grpSp>
        <p:sp>
          <p:nvSpPr>
            <p:cNvPr id="27" name="Line 25">
              <a:extLst>
                <a:ext uri="{FF2B5EF4-FFF2-40B4-BE49-F238E27FC236}">
                  <a16:creationId xmlns:a16="http://schemas.microsoft.com/office/drawing/2014/main" id="{27A06F58-103C-657D-A04F-9BB930AAE3B8}"/>
                </a:ext>
              </a:extLst>
            </p:cNvPr>
            <p:cNvSpPr>
              <a:spLocks noChangeShapeType="1"/>
            </p:cNvSpPr>
            <p:nvPr>
              <p:custDataLst>
                <p:tags r:id="rId19"/>
              </p:custDataLst>
            </p:nvPr>
          </p:nvSpPr>
          <p:spPr bwMode="auto">
            <a:xfrm>
              <a:off x="2746375" y="3079750"/>
              <a:ext cx="482600" cy="0"/>
            </a:xfrm>
            <a:prstGeom prst="line">
              <a:avLst/>
            </a:prstGeom>
            <a:noFill/>
            <a:ln w="25400">
              <a:solidFill>
                <a:schemeClr val="tx1"/>
              </a:solidFill>
              <a:round/>
              <a:headEnd/>
              <a:tailEnd type="triangle" w="med" len="med"/>
            </a:ln>
          </p:spPr>
          <p:txBody>
            <a:bodyPr wrap="none" anchor="ctr"/>
            <a:lstStyle/>
            <a:p>
              <a:endParaRPr lang="fr-CA"/>
            </a:p>
          </p:txBody>
        </p:sp>
        <p:sp>
          <p:nvSpPr>
            <p:cNvPr id="28" name="Line 26">
              <a:extLst>
                <a:ext uri="{FF2B5EF4-FFF2-40B4-BE49-F238E27FC236}">
                  <a16:creationId xmlns:a16="http://schemas.microsoft.com/office/drawing/2014/main" id="{8C0A87B8-0172-F327-03FD-358467A57C9D}"/>
                </a:ext>
              </a:extLst>
            </p:cNvPr>
            <p:cNvSpPr>
              <a:spLocks noChangeShapeType="1"/>
            </p:cNvSpPr>
            <p:nvPr>
              <p:custDataLst>
                <p:tags r:id="rId20"/>
              </p:custDataLst>
            </p:nvPr>
          </p:nvSpPr>
          <p:spPr bwMode="auto">
            <a:xfrm flipV="1">
              <a:off x="3536950" y="1958975"/>
              <a:ext cx="12700" cy="1012825"/>
            </a:xfrm>
            <a:prstGeom prst="line">
              <a:avLst/>
            </a:prstGeom>
            <a:noFill/>
            <a:ln w="25400">
              <a:solidFill>
                <a:schemeClr val="tx1"/>
              </a:solidFill>
              <a:round/>
              <a:headEnd/>
              <a:tailEnd type="triangle" w="med" len="med"/>
            </a:ln>
          </p:spPr>
          <p:txBody>
            <a:bodyPr wrap="none" anchor="ctr"/>
            <a:lstStyle/>
            <a:p>
              <a:endParaRPr lang="fr-CA"/>
            </a:p>
          </p:txBody>
        </p:sp>
        <p:sp>
          <p:nvSpPr>
            <p:cNvPr id="29" name="Text Box 27">
              <a:extLst>
                <a:ext uri="{FF2B5EF4-FFF2-40B4-BE49-F238E27FC236}">
                  <a16:creationId xmlns:a16="http://schemas.microsoft.com/office/drawing/2014/main" id="{F0F3C3F3-74CF-27A1-335F-2D5870726EE4}"/>
                </a:ext>
              </a:extLst>
            </p:cNvPr>
            <p:cNvSpPr txBox="1">
              <a:spLocks noChangeArrowheads="1"/>
            </p:cNvSpPr>
            <p:nvPr>
              <p:custDataLst>
                <p:tags r:id="rId21"/>
              </p:custDataLst>
            </p:nvPr>
          </p:nvSpPr>
          <p:spPr bwMode="auto">
            <a:xfrm>
              <a:off x="5524500" y="1309688"/>
              <a:ext cx="1235075" cy="396875"/>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types</a:t>
              </a:r>
            </a:p>
          </p:txBody>
        </p:sp>
        <p:grpSp>
          <p:nvGrpSpPr>
            <p:cNvPr id="30" name="Group 28">
              <a:extLst>
                <a:ext uri="{FF2B5EF4-FFF2-40B4-BE49-F238E27FC236}">
                  <a16:creationId xmlns:a16="http://schemas.microsoft.com/office/drawing/2014/main" id="{546E9210-3FB4-E0B3-8E04-FB5993D870FA}"/>
                </a:ext>
              </a:extLst>
            </p:cNvPr>
            <p:cNvGrpSpPr>
              <a:grpSpLocks/>
            </p:cNvGrpSpPr>
            <p:nvPr>
              <p:custDataLst>
                <p:tags r:id="rId22"/>
              </p:custDataLst>
            </p:nvPr>
          </p:nvGrpSpPr>
          <p:grpSpPr bwMode="auto">
            <a:xfrm>
              <a:off x="990600" y="3987800"/>
              <a:ext cx="5910263" cy="1541463"/>
              <a:chOff x="492" y="1626"/>
              <a:chExt cx="4155" cy="1077"/>
            </a:xfrm>
          </p:grpSpPr>
          <p:sp>
            <p:nvSpPr>
              <p:cNvPr id="31" name="Rectangle 29">
                <a:extLst>
                  <a:ext uri="{FF2B5EF4-FFF2-40B4-BE49-F238E27FC236}">
                    <a16:creationId xmlns:a16="http://schemas.microsoft.com/office/drawing/2014/main" id="{5F93C457-D76B-2E90-2574-11C32B9132CB}"/>
                  </a:ext>
                </a:extLst>
              </p:cNvPr>
              <p:cNvSpPr>
                <a:spLocks noChangeArrowheads="1"/>
              </p:cNvSpPr>
              <p:nvPr/>
            </p:nvSpPr>
            <p:spPr bwMode="auto">
              <a:xfrm>
                <a:off x="492" y="1626"/>
                <a:ext cx="4155" cy="1077"/>
              </a:xfrm>
              <a:prstGeom prst="rect">
                <a:avLst/>
              </a:prstGeom>
              <a:solidFill>
                <a:schemeClr val="accent1"/>
              </a:solidFill>
              <a:ln w="25400">
                <a:solidFill>
                  <a:schemeClr val="tx1"/>
                </a:solidFill>
                <a:miter lim="800000"/>
                <a:headEnd/>
                <a:tailEnd/>
              </a:ln>
            </p:spPr>
            <p:txBody>
              <a:bodyPr wrap="none" anchor="ctr"/>
              <a:lstStyle/>
              <a:p>
                <a:pPr algn="ctr" eaLnBrk="0" hangingPunct="0">
                  <a:spcBef>
                    <a:spcPct val="50000"/>
                  </a:spcBef>
                </a:pPr>
                <a:endParaRPr lang="fr-FR" sz="3200">
                  <a:solidFill>
                    <a:schemeClr val="bg1"/>
                  </a:solidFill>
                  <a:latin typeface="Arial Black" pitchFamily="34" charset="0"/>
                </a:endParaRPr>
              </a:p>
            </p:txBody>
          </p:sp>
          <p:sp>
            <p:nvSpPr>
              <p:cNvPr id="32" name="Rectangle 30">
                <a:extLst>
                  <a:ext uri="{FF2B5EF4-FFF2-40B4-BE49-F238E27FC236}">
                    <a16:creationId xmlns:a16="http://schemas.microsoft.com/office/drawing/2014/main" id="{1680136F-3A6A-3BEC-0CAC-24E57A783024}"/>
                  </a:ext>
                </a:extLst>
              </p:cNvPr>
              <p:cNvSpPr>
                <a:spLocks noChangeArrowheads="1"/>
              </p:cNvSpPr>
              <p:nvPr/>
            </p:nvSpPr>
            <p:spPr bwMode="auto">
              <a:xfrm>
                <a:off x="549" y="1720"/>
                <a:ext cx="2856" cy="691"/>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33" name="Rectangle 31">
                <a:extLst>
                  <a:ext uri="{FF2B5EF4-FFF2-40B4-BE49-F238E27FC236}">
                    <a16:creationId xmlns:a16="http://schemas.microsoft.com/office/drawing/2014/main" id="{FBA4CDB8-7342-C9A6-7C0F-EB3FC8D6D7B2}"/>
                  </a:ext>
                </a:extLst>
              </p:cNvPr>
              <p:cNvSpPr>
                <a:spLocks noChangeArrowheads="1"/>
              </p:cNvSpPr>
              <p:nvPr/>
            </p:nvSpPr>
            <p:spPr bwMode="auto">
              <a:xfrm>
                <a:off x="624" y="1801"/>
                <a:ext cx="2856" cy="690"/>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34" name="Rectangle 32">
                <a:extLst>
                  <a:ext uri="{FF2B5EF4-FFF2-40B4-BE49-F238E27FC236}">
                    <a16:creationId xmlns:a16="http://schemas.microsoft.com/office/drawing/2014/main" id="{55DD7485-774B-E494-ACA7-9BE2238024E5}"/>
                  </a:ext>
                </a:extLst>
              </p:cNvPr>
              <p:cNvSpPr>
                <a:spLocks noChangeArrowheads="1"/>
              </p:cNvSpPr>
              <p:nvPr/>
            </p:nvSpPr>
            <p:spPr bwMode="auto">
              <a:xfrm>
                <a:off x="699" y="1881"/>
                <a:ext cx="2856" cy="691"/>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35" name="Text Box 33">
                <a:extLst>
                  <a:ext uri="{FF2B5EF4-FFF2-40B4-BE49-F238E27FC236}">
                    <a16:creationId xmlns:a16="http://schemas.microsoft.com/office/drawing/2014/main" id="{EB2B2628-DCB9-9E68-D582-1BBDB749E0F2}"/>
                  </a:ext>
                </a:extLst>
              </p:cNvPr>
              <p:cNvSpPr txBox="1">
                <a:spLocks noChangeArrowheads="1"/>
              </p:cNvSpPr>
              <p:nvPr/>
            </p:nvSpPr>
            <p:spPr bwMode="auto">
              <a:xfrm>
                <a:off x="2297" y="2115"/>
                <a:ext cx="1066" cy="277"/>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operation</a:t>
                </a:r>
              </a:p>
            </p:txBody>
          </p:sp>
          <p:sp>
            <p:nvSpPr>
              <p:cNvPr id="36" name="Text Box 34">
                <a:extLst>
                  <a:ext uri="{FF2B5EF4-FFF2-40B4-BE49-F238E27FC236}">
                    <a16:creationId xmlns:a16="http://schemas.microsoft.com/office/drawing/2014/main" id="{061431B6-9EB8-342B-128A-640A81F3776A}"/>
                  </a:ext>
                </a:extLst>
              </p:cNvPr>
              <p:cNvSpPr txBox="1">
                <a:spLocks noChangeArrowheads="1"/>
              </p:cNvSpPr>
              <p:nvPr/>
            </p:nvSpPr>
            <p:spPr bwMode="auto">
              <a:xfrm>
                <a:off x="3635" y="1719"/>
                <a:ext cx="934" cy="277"/>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binding</a:t>
                </a:r>
              </a:p>
            </p:txBody>
          </p:sp>
          <p:sp>
            <p:nvSpPr>
              <p:cNvPr id="37" name="Text Box 35">
                <a:extLst>
                  <a:ext uri="{FF2B5EF4-FFF2-40B4-BE49-F238E27FC236}">
                    <a16:creationId xmlns:a16="http://schemas.microsoft.com/office/drawing/2014/main" id="{35960D2D-5AD4-6DA6-CF2D-976632CC925F}"/>
                  </a:ext>
                </a:extLst>
              </p:cNvPr>
              <p:cNvSpPr txBox="1">
                <a:spLocks noChangeArrowheads="1"/>
              </p:cNvSpPr>
              <p:nvPr/>
            </p:nvSpPr>
            <p:spPr bwMode="auto">
              <a:xfrm>
                <a:off x="798" y="2018"/>
                <a:ext cx="794" cy="253"/>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endParaRPr lang="fr-FR" sz="1600">
                  <a:latin typeface="Arial Black" pitchFamily="34" charset="0"/>
                </a:endParaRPr>
              </a:p>
            </p:txBody>
          </p:sp>
          <p:sp>
            <p:nvSpPr>
              <p:cNvPr id="38" name="Text Box 36">
                <a:extLst>
                  <a:ext uri="{FF2B5EF4-FFF2-40B4-BE49-F238E27FC236}">
                    <a16:creationId xmlns:a16="http://schemas.microsoft.com/office/drawing/2014/main" id="{2D484935-391B-994F-ACBA-F7A31F8CE7E4}"/>
                  </a:ext>
                </a:extLst>
              </p:cNvPr>
              <p:cNvSpPr txBox="1">
                <a:spLocks noChangeArrowheads="1"/>
              </p:cNvSpPr>
              <p:nvPr/>
            </p:nvSpPr>
            <p:spPr bwMode="auto">
              <a:xfrm>
                <a:off x="894" y="2113"/>
                <a:ext cx="794" cy="253"/>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endParaRPr lang="fr-FR" sz="1600">
                  <a:latin typeface="Arial Black" pitchFamily="34" charset="0"/>
                </a:endParaRPr>
              </a:p>
            </p:txBody>
          </p:sp>
          <p:sp>
            <p:nvSpPr>
              <p:cNvPr id="39" name="Text Box 37">
                <a:extLst>
                  <a:ext uri="{FF2B5EF4-FFF2-40B4-BE49-F238E27FC236}">
                    <a16:creationId xmlns:a16="http://schemas.microsoft.com/office/drawing/2014/main" id="{184599B8-3DED-AF4D-5E0C-E322361C85B3}"/>
                  </a:ext>
                </a:extLst>
              </p:cNvPr>
              <p:cNvSpPr txBox="1">
                <a:spLocks noChangeArrowheads="1"/>
              </p:cNvSpPr>
              <p:nvPr/>
            </p:nvSpPr>
            <p:spPr bwMode="auto">
              <a:xfrm>
                <a:off x="990" y="2210"/>
                <a:ext cx="794" cy="423"/>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1600">
                    <a:latin typeface="Arial Black" pitchFamily="34" charset="0"/>
                  </a:rPr>
                  <a:t>message</a:t>
                </a:r>
              </a:p>
            </p:txBody>
          </p:sp>
        </p:grpSp>
        <p:grpSp>
          <p:nvGrpSpPr>
            <p:cNvPr id="40" name="Group 38">
              <a:extLst>
                <a:ext uri="{FF2B5EF4-FFF2-40B4-BE49-F238E27FC236}">
                  <a16:creationId xmlns:a16="http://schemas.microsoft.com/office/drawing/2014/main" id="{561A8BC7-A244-9040-CFCF-AEBACB713E07}"/>
                </a:ext>
              </a:extLst>
            </p:cNvPr>
            <p:cNvGrpSpPr>
              <a:grpSpLocks/>
            </p:cNvGrpSpPr>
            <p:nvPr>
              <p:custDataLst>
                <p:tags r:id="rId23"/>
              </p:custDataLst>
            </p:nvPr>
          </p:nvGrpSpPr>
          <p:grpSpPr bwMode="auto">
            <a:xfrm>
              <a:off x="1127125" y="4124325"/>
              <a:ext cx="5910263" cy="1541463"/>
              <a:chOff x="492" y="1626"/>
              <a:chExt cx="4155" cy="1077"/>
            </a:xfrm>
          </p:grpSpPr>
          <p:sp>
            <p:nvSpPr>
              <p:cNvPr id="41" name="Rectangle 39">
                <a:extLst>
                  <a:ext uri="{FF2B5EF4-FFF2-40B4-BE49-F238E27FC236}">
                    <a16:creationId xmlns:a16="http://schemas.microsoft.com/office/drawing/2014/main" id="{7ED0826A-DAFF-6359-2B7D-FA5610DD2E37}"/>
                  </a:ext>
                </a:extLst>
              </p:cNvPr>
              <p:cNvSpPr>
                <a:spLocks noChangeArrowheads="1"/>
              </p:cNvSpPr>
              <p:nvPr/>
            </p:nvSpPr>
            <p:spPr bwMode="auto">
              <a:xfrm>
                <a:off x="492" y="1626"/>
                <a:ext cx="4155" cy="1077"/>
              </a:xfrm>
              <a:prstGeom prst="rect">
                <a:avLst/>
              </a:prstGeom>
              <a:solidFill>
                <a:schemeClr val="accent1"/>
              </a:solidFill>
              <a:ln w="25400">
                <a:solidFill>
                  <a:schemeClr val="tx1"/>
                </a:solidFill>
                <a:miter lim="800000"/>
                <a:headEnd/>
                <a:tailEnd/>
              </a:ln>
            </p:spPr>
            <p:txBody>
              <a:bodyPr wrap="none" anchor="ctr"/>
              <a:lstStyle/>
              <a:p>
                <a:pPr algn="ctr" eaLnBrk="0" hangingPunct="0">
                  <a:spcBef>
                    <a:spcPct val="50000"/>
                  </a:spcBef>
                </a:pPr>
                <a:endParaRPr lang="fr-FR" sz="3200">
                  <a:solidFill>
                    <a:schemeClr val="bg1"/>
                  </a:solidFill>
                  <a:latin typeface="Arial Black" pitchFamily="34" charset="0"/>
                </a:endParaRPr>
              </a:p>
            </p:txBody>
          </p:sp>
          <p:sp>
            <p:nvSpPr>
              <p:cNvPr id="42" name="Rectangle 40">
                <a:extLst>
                  <a:ext uri="{FF2B5EF4-FFF2-40B4-BE49-F238E27FC236}">
                    <a16:creationId xmlns:a16="http://schemas.microsoft.com/office/drawing/2014/main" id="{28DA79C0-F9C8-7AD1-47D3-8C7D5EC203E2}"/>
                  </a:ext>
                </a:extLst>
              </p:cNvPr>
              <p:cNvSpPr>
                <a:spLocks noChangeArrowheads="1"/>
              </p:cNvSpPr>
              <p:nvPr/>
            </p:nvSpPr>
            <p:spPr bwMode="auto">
              <a:xfrm>
                <a:off x="549" y="1720"/>
                <a:ext cx="2856" cy="691"/>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43" name="Rectangle 41">
                <a:extLst>
                  <a:ext uri="{FF2B5EF4-FFF2-40B4-BE49-F238E27FC236}">
                    <a16:creationId xmlns:a16="http://schemas.microsoft.com/office/drawing/2014/main" id="{215322FD-1158-B5AA-409D-FA9657A782C8}"/>
                  </a:ext>
                </a:extLst>
              </p:cNvPr>
              <p:cNvSpPr>
                <a:spLocks noChangeArrowheads="1"/>
              </p:cNvSpPr>
              <p:nvPr/>
            </p:nvSpPr>
            <p:spPr bwMode="auto">
              <a:xfrm>
                <a:off x="624" y="1801"/>
                <a:ext cx="2856" cy="690"/>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44" name="Rectangle 42">
                <a:extLst>
                  <a:ext uri="{FF2B5EF4-FFF2-40B4-BE49-F238E27FC236}">
                    <a16:creationId xmlns:a16="http://schemas.microsoft.com/office/drawing/2014/main" id="{F71C9876-D1BD-901A-CDBE-E4CF835A1068}"/>
                  </a:ext>
                </a:extLst>
              </p:cNvPr>
              <p:cNvSpPr>
                <a:spLocks noChangeArrowheads="1"/>
              </p:cNvSpPr>
              <p:nvPr/>
            </p:nvSpPr>
            <p:spPr bwMode="auto">
              <a:xfrm>
                <a:off x="699" y="1881"/>
                <a:ext cx="2856" cy="691"/>
              </a:xfrm>
              <a:prstGeom prst="rect">
                <a:avLst/>
              </a:prstGeom>
              <a:solidFill>
                <a:schemeClr val="tx2"/>
              </a:solidFill>
              <a:ln w="25400">
                <a:solidFill>
                  <a:schemeClr val="tx1"/>
                </a:solidFill>
                <a:miter lim="800000"/>
                <a:headEnd/>
                <a:tailEnd/>
              </a:ln>
            </p:spPr>
            <p:txBody>
              <a:bodyPr wrap="none" anchor="ctr"/>
              <a:lstStyle/>
              <a:p>
                <a:endParaRPr lang="fr-CA"/>
              </a:p>
            </p:txBody>
          </p:sp>
          <p:sp>
            <p:nvSpPr>
              <p:cNvPr id="45" name="Text Box 43">
                <a:extLst>
                  <a:ext uri="{FF2B5EF4-FFF2-40B4-BE49-F238E27FC236}">
                    <a16:creationId xmlns:a16="http://schemas.microsoft.com/office/drawing/2014/main" id="{018090C3-2108-A4BB-C300-3C86ED21A442}"/>
                  </a:ext>
                </a:extLst>
              </p:cNvPr>
              <p:cNvSpPr txBox="1">
                <a:spLocks noChangeArrowheads="1"/>
              </p:cNvSpPr>
              <p:nvPr/>
            </p:nvSpPr>
            <p:spPr bwMode="auto">
              <a:xfrm>
                <a:off x="2297" y="2115"/>
                <a:ext cx="1066" cy="277"/>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operation</a:t>
                </a:r>
              </a:p>
            </p:txBody>
          </p:sp>
          <p:sp>
            <p:nvSpPr>
              <p:cNvPr id="46" name="Text Box 44">
                <a:extLst>
                  <a:ext uri="{FF2B5EF4-FFF2-40B4-BE49-F238E27FC236}">
                    <a16:creationId xmlns:a16="http://schemas.microsoft.com/office/drawing/2014/main" id="{8504DA63-BFC5-6A90-8AC4-2885AFCA611B}"/>
                  </a:ext>
                </a:extLst>
              </p:cNvPr>
              <p:cNvSpPr txBox="1">
                <a:spLocks noChangeArrowheads="1"/>
              </p:cNvSpPr>
              <p:nvPr/>
            </p:nvSpPr>
            <p:spPr bwMode="auto">
              <a:xfrm>
                <a:off x="3635" y="1719"/>
                <a:ext cx="934" cy="277"/>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binding</a:t>
                </a:r>
              </a:p>
            </p:txBody>
          </p:sp>
          <p:sp>
            <p:nvSpPr>
              <p:cNvPr id="47" name="Text Box 45">
                <a:extLst>
                  <a:ext uri="{FF2B5EF4-FFF2-40B4-BE49-F238E27FC236}">
                    <a16:creationId xmlns:a16="http://schemas.microsoft.com/office/drawing/2014/main" id="{A9C8EFAC-3ADB-853F-37D1-4DC0703AA9EF}"/>
                  </a:ext>
                </a:extLst>
              </p:cNvPr>
              <p:cNvSpPr txBox="1">
                <a:spLocks noChangeArrowheads="1"/>
              </p:cNvSpPr>
              <p:nvPr/>
            </p:nvSpPr>
            <p:spPr bwMode="auto">
              <a:xfrm>
                <a:off x="798" y="2017"/>
                <a:ext cx="794" cy="253"/>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endParaRPr lang="fr-FR" sz="1600">
                  <a:latin typeface="Arial Black" pitchFamily="34" charset="0"/>
                </a:endParaRPr>
              </a:p>
            </p:txBody>
          </p:sp>
          <p:sp>
            <p:nvSpPr>
              <p:cNvPr id="48" name="Text Box 46">
                <a:extLst>
                  <a:ext uri="{FF2B5EF4-FFF2-40B4-BE49-F238E27FC236}">
                    <a16:creationId xmlns:a16="http://schemas.microsoft.com/office/drawing/2014/main" id="{A076F5E8-AF3E-9C41-70F0-EB98340A22D6}"/>
                  </a:ext>
                </a:extLst>
              </p:cNvPr>
              <p:cNvSpPr txBox="1">
                <a:spLocks noChangeArrowheads="1"/>
              </p:cNvSpPr>
              <p:nvPr/>
            </p:nvSpPr>
            <p:spPr bwMode="auto">
              <a:xfrm>
                <a:off x="894" y="2113"/>
                <a:ext cx="794" cy="252"/>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endParaRPr lang="fr-FR" sz="1600">
                  <a:latin typeface="Arial Black" pitchFamily="34" charset="0"/>
                </a:endParaRPr>
              </a:p>
            </p:txBody>
          </p:sp>
          <p:sp>
            <p:nvSpPr>
              <p:cNvPr id="49" name="Text Box 47">
                <a:extLst>
                  <a:ext uri="{FF2B5EF4-FFF2-40B4-BE49-F238E27FC236}">
                    <a16:creationId xmlns:a16="http://schemas.microsoft.com/office/drawing/2014/main" id="{8244178A-3F18-C219-1F75-5D78A92C32AF}"/>
                  </a:ext>
                </a:extLst>
              </p:cNvPr>
              <p:cNvSpPr txBox="1">
                <a:spLocks noChangeArrowheads="1"/>
              </p:cNvSpPr>
              <p:nvPr/>
            </p:nvSpPr>
            <p:spPr bwMode="auto">
              <a:xfrm>
                <a:off x="989" y="2209"/>
                <a:ext cx="796" cy="231"/>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1400">
                    <a:latin typeface="Arial Black" pitchFamily="34" charset="0"/>
                  </a:rPr>
                  <a:t>message</a:t>
                </a:r>
              </a:p>
            </p:txBody>
          </p:sp>
        </p:grpSp>
        <p:sp>
          <p:nvSpPr>
            <p:cNvPr id="50" name="Text Box 48">
              <a:extLst>
                <a:ext uri="{FF2B5EF4-FFF2-40B4-BE49-F238E27FC236}">
                  <a16:creationId xmlns:a16="http://schemas.microsoft.com/office/drawing/2014/main" id="{B052371F-F197-07F0-5C42-D8A4E16CE2CA}"/>
                </a:ext>
              </a:extLst>
            </p:cNvPr>
            <p:cNvSpPr txBox="1">
              <a:spLocks noChangeArrowheads="1"/>
            </p:cNvSpPr>
            <p:nvPr>
              <p:custDataLst>
                <p:tags r:id="rId24"/>
              </p:custDataLst>
            </p:nvPr>
          </p:nvSpPr>
          <p:spPr bwMode="auto">
            <a:xfrm>
              <a:off x="3228975" y="5934075"/>
              <a:ext cx="1222375" cy="422275"/>
            </a:xfrm>
            <a:prstGeom prst="rect">
              <a:avLst/>
            </a:prstGeom>
            <a:solidFill>
              <a:srgbClr val="0000FF"/>
            </a:solidFill>
            <a:ln w="25400">
              <a:solidFill>
                <a:schemeClr val="tx1"/>
              </a:solidFill>
              <a:miter lim="800000"/>
              <a:headEnd/>
              <a:tailEnd/>
            </a:ln>
          </p:spPr>
          <p:txBody>
            <a:bodyPr>
              <a:spAutoFit/>
            </a:bodyPr>
            <a:lstStyle/>
            <a:p>
              <a:pPr algn="ctr" eaLnBrk="0" hangingPunct="0">
                <a:spcBef>
                  <a:spcPct val="50000"/>
                </a:spcBef>
              </a:pPr>
              <a:r>
                <a:rPr lang="en-US" sz="2000">
                  <a:latin typeface="Arial Black" pitchFamily="34" charset="0"/>
                </a:rPr>
                <a:t>port</a:t>
              </a:r>
            </a:p>
          </p:txBody>
        </p:sp>
        <p:sp>
          <p:nvSpPr>
            <p:cNvPr id="51" name="Line 49">
              <a:extLst>
                <a:ext uri="{FF2B5EF4-FFF2-40B4-BE49-F238E27FC236}">
                  <a16:creationId xmlns:a16="http://schemas.microsoft.com/office/drawing/2014/main" id="{0B25A66B-5A62-657A-0F36-D5D13C88EEF6}"/>
                </a:ext>
              </a:extLst>
            </p:cNvPr>
            <p:cNvSpPr>
              <a:spLocks noChangeShapeType="1"/>
            </p:cNvSpPr>
            <p:nvPr>
              <p:custDataLst>
                <p:tags r:id="rId25"/>
              </p:custDataLst>
            </p:nvPr>
          </p:nvSpPr>
          <p:spPr bwMode="auto">
            <a:xfrm flipH="1" flipV="1">
              <a:off x="4010025" y="5646738"/>
              <a:ext cx="12700" cy="273050"/>
            </a:xfrm>
            <a:prstGeom prst="line">
              <a:avLst/>
            </a:prstGeom>
            <a:noFill/>
            <a:ln w="25400">
              <a:solidFill>
                <a:schemeClr val="tx1"/>
              </a:solidFill>
              <a:round/>
              <a:headEnd/>
              <a:tailEnd type="triangle" w="med" len="med"/>
            </a:ln>
          </p:spPr>
          <p:txBody>
            <a:bodyPr wrap="none" anchor="ctr"/>
            <a:lstStyle/>
            <a:p>
              <a:endParaRPr lang="fr-CA"/>
            </a:p>
          </p:txBody>
        </p:sp>
        <p:sp>
          <p:nvSpPr>
            <p:cNvPr id="52" name="Line 50">
              <a:extLst>
                <a:ext uri="{FF2B5EF4-FFF2-40B4-BE49-F238E27FC236}">
                  <a16:creationId xmlns:a16="http://schemas.microsoft.com/office/drawing/2014/main" id="{1841EAAE-16BB-F036-61EA-67A3731766A7}"/>
                </a:ext>
              </a:extLst>
            </p:cNvPr>
            <p:cNvSpPr>
              <a:spLocks noChangeShapeType="1"/>
            </p:cNvSpPr>
            <p:nvPr>
              <p:custDataLst>
                <p:tags r:id="rId26"/>
              </p:custDataLst>
            </p:nvPr>
          </p:nvSpPr>
          <p:spPr bwMode="auto">
            <a:xfrm flipV="1">
              <a:off x="6148388" y="3825875"/>
              <a:ext cx="4762" cy="301625"/>
            </a:xfrm>
            <a:prstGeom prst="line">
              <a:avLst/>
            </a:prstGeom>
            <a:noFill/>
            <a:ln w="25400">
              <a:solidFill>
                <a:schemeClr val="tx1"/>
              </a:solidFill>
              <a:round/>
              <a:headEnd/>
              <a:tailEnd type="triangle" w="med" len="med"/>
            </a:ln>
          </p:spPr>
          <p:txBody>
            <a:bodyPr wrap="none" anchor="ctr"/>
            <a:lstStyle/>
            <a:p>
              <a:endParaRPr lang="fr-CA"/>
            </a:p>
          </p:txBody>
        </p:sp>
        <p:sp>
          <p:nvSpPr>
            <p:cNvPr id="53" name="Text Box 51">
              <a:extLst>
                <a:ext uri="{FF2B5EF4-FFF2-40B4-BE49-F238E27FC236}">
                  <a16:creationId xmlns:a16="http://schemas.microsoft.com/office/drawing/2014/main" id="{ED107460-97A9-9A1A-ABC2-55F259B46D0C}"/>
                </a:ext>
              </a:extLst>
            </p:cNvPr>
            <p:cNvSpPr txBox="1">
              <a:spLocks noChangeArrowheads="1"/>
            </p:cNvSpPr>
            <p:nvPr>
              <p:custDataLst>
                <p:tags r:id="rId27"/>
              </p:custDataLst>
            </p:nvPr>
          </p:nvSpPr>
          <p:spPr bwMode="auto">
            <a:xfrm>
              <a:off x="4997450" y="5886450"/>
              <a:ext cx="1290638" cy="396875"/>
            </a:xfrm>
            <a:prstGeom prst="rect">
              <a:avLst/>
            </a:prstGeom>
            <a:noFill/>
            <a:ln w="25400">
              <a:noFill/>
              <a:miter lim="800000"/>
              <a:headEnd/>
              <a:tailEnd/>
            </a:ln>
          </p:spPr>
          <p:txBody>
            <a:bodyPr>
              <a:spAutoFit/>
            </a:bodyPr>
            <a:lstStyle/>
            <a:p>
              <a:pPr algn="ctr" eaLnBrk="0" hangingPunct="0">
                <a:spcBef>
                  <a:spcPct val="50000"/>
                </a:spcBef>
              </a:pPr>
              <a:r>
                <a:rPr lang="en-US" sz="2000">
                  <a:latin typeface="Arial Black" pitchFamily="34" charset="0"/>
                </a:rPr>
                <a:t>service</a:t>
              </a:r>
            </a:p>
          </p:txBody>
        </p:sp>
        <p:sp>
          <p:nvSpPr>
            <p:cNvPr id="54" name="Line 52">
              <a:extLst>
                <a:ext uri="{FF2B5EF4-FFF2-40B4-BE49-F238E27FC236}">
                  <a16:creationId xmlns:a16="http://schemas.microsoft.com/office/drawing/2014/main" id="{180A688C-D8AF-C33B-AEA7-F41981B44AFF}"/>
                </a:ext>
              </a:extLst>
            </p:cNvPr>
            <p:cNvSpPr>
              <a:spLocks noChangeShapeType="1"/>
            </p:cNvSpPr>
            <p:nvPr>
              <p:custDataLst>
                <p:tags r:id="rId28"/>
              </p:custDataLst>
            </p:nvPr>
          </p:nvSpPr>
          <p:spPr bwMode="auto">
            <a:xfrm flipV="1">
              <a:off x="4022725" y="5632450"/>
              <a:ext cx="14288" cy="301625"/>
            </a:xfrm>
            <a:prstGeom prst="line">
              <a:avLst/>
            </a:prstGeom>
            <a:noFill/>
            <a:ln w="25400">
              <a:solidFill>
                <a:schemeClr val="tx1"/>
              </a:solidFill>
              <a:round/>
              <a:headEnd/>
              <a:tailEnd type="triangle" w="med" len="med"/>
            </a:ln>
          </p:spPr>
          <p:txBody>
            <a:bodyPr wrap="none" anchor="ctr"/>
            <a:lstStyle/>
            <a:p>
              <a:endParaRPr lang="fr-CA"/>
            </a:p>
          </p:txBody>
        </p:sp>
        <p:sp>
          <p:nvSpPr>
            <p:cNvPr id="55" name="Line 53">
              <a:extLst>
                <a:ext uri="{FF2B5EF4-FFF2-40B4-BE49-F238E27FC236}">
                  <a16:creationId xmlns:a16="http://schemas.microsoft.com/office/drawing/2014/main" id="{0CDAC91D-CA5E-C782-7029-519198007DBB}"/>
                </a:ext>
              </a:extLst>
            </p:cNvPr>
            <p:cNvSpPr>
              <a:spLocks noChangeShapeType="1"/>
            </p:cNvSpPr>
            <p:nvPr>
              <p:custDataLst>
                <p:tags r:id="rId29"/>
              </p:custDataLst>
            </p:nvPr>
          </p:nvSpPr>
          <p:spPr bwMode="auto">
            <a:xfrm flipV="1">
              <a:off x="4884738" y="3673475"/>
              <a:ext cx="0" cy="798513"/>
            </a:xfrm>
            <a:prstGeom prst="line">
              <a:avLst/>
            </a:prstGeom>
            <a:noFill/>
            <a:ln w="25400">
              <a:solidFill>
                <a:schemeClr val="tx1"/>
              </a:solidFill>
              <a:prstDash val="sysDot"/>
              <a:round/>
              <a:headEnd type="triangle" w="med" len="med"/>
              <a:tailEnd type="triangle" w="med" len="med"/>
            </a:ln>
          </p:spPr>
          <p:txBody>
            <a:bodyPr wrap="none" anchor="ctr"/>
            <a:lstStyle/>
            <a:p>
              <a:endParaRPr lang="fr-CA"/>
            </a:p>
          </p:txBody>
        </p:sp>
        <p:sp>
          <p:nvSpPr>
            <p:cNvPr id="56" name="Line 54">
              <a:extLst>
                <a:ext uri="{FF2B5EF4-FFF2-40B4-BE49-F238E27FC236}">
                  <a16:creationId xmlns:a16="http://schemas.microsoft.com/office/drawing/2014/main" id="{FBA2BF57-307E-5D7C-CF01-89B6D78A54BF}"/>
                </a:ext>
              </a:extLst>
            </p:cNvPr>
            <p:cNvSpPr>
              <a:spLocks noChangeShapeType="1"/>
            </p:cNvSpPr>
            <p:nvPr>
              <p:custDataLst>
                <p:tags r:id="rId30"/>
              </p:custDataLst>
            </p:nvPr>
          </p:nvSpPr>
          <p:spPr bwMode="auto">
            <a:xfrm>
              <a:off x="2290763" y="3470275"/>
              <a:ext cx="0" cy="1495425"/>
            </a:xfrm>
            <a:prstGeom prst="line">
              <a:avLst/>
            </a:prstGeom>
            <a:noFill/>
            <a:ln w="25400">
              <a:solidFill>
                <a:schemeClr val="tx1"/>
              </a:solidFill>
              <a:prstDash val="sysDot"/>
              <a:round/>
              <a:headEnd type="triangle" w="med" len="med"/>
              <a:tailEnd type="triangle" w="med" len="med"/>
            </a:ln>
          </p:spPr>
          <p:txBody>
            <a:bodyPr wrap="none" anchor="ctr"/>
            <a:lstStyle/>
            <a:p>
              <a:endParaRPr lang="fr-CA"/>
            </a:p>
          </p:txBody>
        </p:sp>
        <p:sp>
          <p:nvSpPr>
            <p:cNvPr id="57" name="Text Box 55">
              <a:extLst>
                <a:ext uri="{FF2B5EF4-FFF2-40B4-BE49-F238E27FC236}">
                  <a16:creationId xmlns:a16="http://schemas.microsoft.com/office/drawing/2014/main" id="{5453D11E-02E2-4635-E13D-B38A7039999F}"/>
                </a:ext>
              </a:extLst>
            </p:cNvPr>
            <p:cNvSpPr txBox="1">
              <a:spLocks noChangeArrowheads="1"/>
            </p:cNvSpPr>
            <p:nvPr>
              <p:custDataLst>
                <p:tags r:id="rId31"/>
              </p:custDataLst>
            </p:nvPr>
          </p:nvSpPr>
          <p:spPr bwMode="auto">
            <a:xfrm>
              <a:off x="6705600" y="5943600"/>
              <a:ext cx="2020888" cy="581025"/>
            </a:xfrm>
            <a:prstGeom prst="rect">
              <a:avLst/>
            </a:prstGeom>
            <a:noFill/>
            <a:ln w="25400">
              <a:noFill/>
              <a:miter lim="800000"/>
              <a:headEnd/>
              <a:tailEnd/>
            </a:ln>
          </p:spPr>
          <p:txBody>
            <a:bodyPr>
              <a:spAutoFit/>
            </a:bodyPr>
            <a:lstStyle/>
            <a:p>
              <a:pPr algn="ctr" eaLnBrk="0" hangingPunct="0">
                <a:spcBef>
                  <a:spcPct val="50000"/>
                </a:spcBef>
              </a:pPr>
              <a:r>
                <a:rPr lang="fr-CA" sz="1600">
                  <a:latin typeface="Arial Black" pitchFamily="34" charset="0"/>
                </a:rPr>
                <a:t>Localisation du service</a:t>
              </a:r>
              <a:endParaRPr lang="en-US" sz="1600">
                <a:latin typeface="Arial Black" pitchFamily="34" charset="0"/>
              </a:endParaRPr>
            </a:p>
          </p:txBody>
        </p:sp>
        <p:sp>
          <p:nvSpPr>
            <p:cNvPr id="58" name="Text Box 56">
              <a:extLst>
                <a:ext uri="{FF2B5EF4-FFF2-40B4-BE49-F238E27FC236}">
                  <a16:creationId xmlns:a16="http://schemas.microsoft.com/office/drawing/2014/main" id="{1C7630D3-57A9-1E99-B52B-AC0970EB8C92}"/>
                </a:ext>
              </a:extLst>
            </p:cNvPr>
            <p:cNvSpPr txBox="1">
              <a:spLocks noChangeArrowheads="1"/>
            </p:cNvSpPr>
            <p:nvPr>
              <p:custDataLst>
                <p:tags r:id="rId32"/>
              </p:custDataLst>
            </p:nvPr>
          </p:nvSpPr>
          <p:spPr bwMode="auto">
            <a:xfrm>
              <a:off x="7086600" y="1371600"/>
              <a:ext cx="1395413" cy="825500"/>
            </a:xfrm>
            <a:prstGeom prst="rect">
              <a:avLst/>
            </a:prstGeom>
            <a:noFill/>
            <a:ln w="25400">
              <a:noFill/>
              <a:miter lim="800000"/>
              <a:headEnd/>
              <a:tailEnd/>
            </a:ln>
          </p:spPr>
          <p:txBody>
            <a:bodyPr>
              <a:spAutoFit/>
            </a:bodyPr>
            <a:lstStyle/>
            <a:p>
              <a:pPr algn="ctr" eaLnBrk="0" hangingPunct="0">
                <a:spcBef>
                  <a:spcPct val="50000"/>
                </a:spcBef>
              </a:pPr>
              <a:r>
                <a:rPr lang="fr-CA" sz="1600">
                  <a:latin typeface="Arial Black" pitchFamily="34" charset="0"/>
                </a:rPr>
                <a:t>Définition de données</a:t>
              </a:r>
              <a:endParaRPr lang="en-US" sz="1600">
                <a:latin typeface="Arial Black" pitchFamily="34" charset="0"/>
              </a:endParaRPr>
            </a:p>
          </p:txBody>
        </p:sp>
      </p:grpSp>
    </p:spTree>
    <p:extLst>
      <p:ext uri="{BB962C8B-B14F-4D97-AF65-F5344CB8AC3E}">
        <p14:creationId xmlns:p14="http://schemas.microsoft.com/office/powerpoint/2010/main" val="398701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sz="4400" dirty="0"/>
              <a:t>Structure WSDL </a:t>
            </a:r>
          </a:p>
        </p:txBody>
      </p:sp>
      <p:sp>
        <p:nvSpPr>
          <p:cNvPr id="4101" name="Rectangle 3"/>
          <p:cNvSpPr>
            <a:spLocks noGrp="1" noChangeArrowheads="1"/>
          </p:cNvSpPr>
          <p:nvPr>
            <p:ph idx="1"/>
            <p:custDataLst>
              <p:tags r:id="rId2"/>
            </p:custDataLst>
          </p:nvPr>
        </p:nvSpPr>
        <p:spPr>
          <a:xfrm>
            <a:off x="323528" y="1448780"/>
            <a:ext cx="8686800" cy="5112568"/>
          </a:xfrm>
        </p:spPr>
        <p:txBody>
          <a:bodyPr>
            <a:normAutofit/>
          </a:bodyPr>
          <a:lstStyle/>
          <a:p>
            <a:pPr marL="342900" indent="-342900">
              <a:lnSpc>
                <a:spcPct val="90000"/>
              </a:lnSpc>
              <a:spcBef>
                <a:spcPct val="20000"/>
              </a:spcBef>
              <a:buClr>
                <a:schemeClr val="tx2"/>
              </a:buClr>
              <a:buSzPct val="70000"/>
              <a:buFont typeface="Wingdings" pitchFamily="2" charset="2"/>
              <a:buChar char="l"/>
            </a:pPr>
            <a:r>
              <a:rPr lang="en-GB" sz="2400" b="1" dirty="0">
                <a:cs typeface="Times New Roman" pitchFamily="18" charset="0"/>
              </a:rPr>
              <a:t>Types</a:t>
            </a:r>
            <a:r>
              <a:rPr lang="en-GB" sz="2400" dirty="0">
                <a:cs typeface="Times New Roman" pitchFamily="18" charset="0"/>
              </a:rPr>
              <a:t>– </a:t>
            </a:r>
            <a:r>
              <a:rPr lang="fr-CA" sz="2400" dirty="0">
                <a:cs typeface="Times New Roman" pitchFamily="18" charset="0"/>
              </a:rPr>
              <a:t>définition de types de données</a:t>
            </a:r>
          </a:p>
          <a:p>
            <a:pPr marL="342900" indent="-342900">
              <a:lnSpc>
                <a:spcPct val="90000"/>
              </a:lnSpc>
              <a:spcBef>
                <a:spcPct val="20000"/>
              </a:spcBef>
              <a:buClr>
                <a:schemeClr val="tx2"/>
              </a:buClr>
              <a:buSzPct val="70000"/>
              <a:buFont typeface="Wingdings" pitchFamily="2" charset="2"/>
              <a:buChar char="l"/>
            </a:pPr>
            <a:r>
              <a:rPr lang="en-GB" sz="2400" b="1" dirty="0">
                <a:cs typeface="Times New Roman" pitchFamily="18" charset="0"/>
              </a:rPr>
              <a:t>Message</a:t>
            </a:r>
            <a:r>
              <a:rPr lang="en-GB" sz="2400" dirty="0">
                <a:cs typeface="Times New Roman" pitchFamily="18" charset="0"/>
              </a:rPr>
              <a:t>– </a:t>
            </a:r>
            <a:r>
              <a:rPr lang="fr-CA" sz="2400" dirty="0">
                <a:cs typeface="Times New Roman" pitchFamily="18" charset="0"/>
              </a:rPr>
              <a:t>une définition abstraite de messages échangés</a:t>
            </a:r>
            <a:endParaRPr lang="en-GB" sz="2400" dirty="0">
              <a:cs typeface="Times New Roman" pitchFamily="18" charset="0"/>
            </a:endParaRPr>
          </a:p>
          <a:p>
            <a:pPr marL="342900" indent="-342900">
              <a:lnSpc>
                <a:spcPct val="90000"/>
              </a:lnSpc>
              <a:spcBef>
                <a:spcPct val="20000"/>
              </a:spcBef>
              <a:buClr>
                <a:schemeClr val="tx2"/>
              </a:buClr>
              <a:buSzPct val="70000"/>
              <a:buFont typeface="Wingdings" pitchFamily="2" charset="2"/>
              <a:buChar char="l"/>
            </a:pPr>
            <a:r>
              <a:rPr lang="en-GB" sz="2400" b="1" dirty="0">
                <a:cs typeface="Times New Roman" pitchFamily="18" charset="0"/>
              </a:rPr>
              <a:t>Operation</a:t>
            </a:r>
            <a:r>
              <a:rPr lang="en-GB" sz="2400" dirty="0">
                <a:cs typeface="Times New Roman" pitchFamily="18" charset="0"/>
              </a:rPr>
              <a:t>– </a:t>
            </a:r>
            <a:r>
              <a:rPr lang="fr-CA" sz="2400" dirty="0">
                <a:cs typeface="Times New Roman" pitchFamily="18" charset="0"/>
              </a:rPr>
              <a:t>une définition abstraite d’une opération d’une action supportée par le service</a:t>
            </a:r>
          </a:p>
          <a:p>
            <a:pPr marL="342900" indent="-342900">
              <a:lnSpc>
                <a:spcPct val="90000"/>
              </a:lnSpc>
              <a:spcBef>
                <a:spcPct val="20000"/>
              </a:spcBef>
              <a:buClr>
                <a:schemeClr val="tx2"/>
              </a:buClr>
              <a:buSzPct val="70000"/>
              <a:buFont typeface="Wingdings" pitchFamily="2" charset="2"/>
              <a:buChar char="l"/>
            </a:pPr>
            <a:r>
              <a:rPr lang="en-GB" sz="2400" b="1" dirty="0">
                <a:cs typeface="Times New Roman" pitchFamily="18" charset="0"/>
              </a:rPr>
              <a:t>Port Type</a:t>
            </a:r>
            <a:r>
              <a:rPr lang="en-GB" sz="2400" dirty="0">
                <a:cs typeface="Times New Roman" pitchFamily="18" charset="0"/>
              </a:rPr>
              <a:t>–un ensemble </a:t>
            </a:r>
            <a:r>
              <a:rPr lang="fr-CA" sz="2400" dirty="0">
                <a:cs typeface="Times New Roman" pitchFamily="18" charset="0"/>
              </a:rPr>
              <a:t>abstrait d’opérations supportées par un </a:t>
            </a:r>
            <a:r>
              <a:rPr lang="fr-CA" sz="2400" dirty="0" err="1">
                <a:cs typeface="Times New Roman" pitchFamily="18" charset="0"/>
              </a:rPr>
              <a:t>un</a:t>
            </a:r>
            <a:r>
              <a:rPr lang="fr-CA" sz="2400" dirty="0">
                <a:cs typeface="Times New Roman" pitchFamily="18" charset="0"/>
              </a:rPr>
              <a:t> ou plusieurs extrémités</a:t>
            </a:r>
            <a:r>
              <a:rPr lang="en-GB" sz="2400" dirty="0">
                <a:cs typeface="Times New Roman" pitchFamily="18" charset="0"/>
              </a:rPr>
              <a:t> (endpoint)</a:t>
            </a:r>
          </a:p>
          <a:p>
            <a:pPr marL="342900" indent="-342900">
              <a:lnSpc>
                <a:spcPct val="90000"/>
              </a:lnSpc>
              <a:spcBef>
                <a:spcPct val="20000"/>
              </a:spcBef>
              <a:buClr>
                <a:schemeClr val="tx2"/>
              </a:buClr>
              <a:buSzPct val="70000"/>
              <a:buFont typeface="Wingdings" pitchFamily="2" charset="2"/>
              <a:buChar char="l"/>
            </a:pPr>
            <a:r>
              <a:rPr lang="en-GB" sz="2400" b="1" dirty="0">
                <a:cs typeface="Times New Roman" pitchFamily="18" charset="0"/>
              </a:rPr>
              <a:t>Binding</a:t>
            </a:r>
            <a:r>
              <a:rPr lang="en-GB" sz="2400" dirty="0">
                <a:cs typeface="Times New Roman" pitchFamily="18" charset="0"/>
              </a:rPr>
              <a:t>– </a:t>
            </a:r>
            <a:r>
              <a:rPr lang="fr-CA" sz="2400" dirty="0">
                <a:cs typeface="Times New Roman" pitchFamily="18" charset="0"/>
              </a:rPr>
              <a:t>un protocole concret et une spécification de format de données pour un type de port particulier</a:t>
            </a:r>
          </a:p>
          <a:p>
            <a:pPr marL="342900" indent="-342900">
              <a:lnSpc>
                <a:spcPct val="90000"/>
              </a:lnSpc>
              <a:spcBef>
                <a:spcPct val="20000"/>
              </a:spcBef>
              <a:buClr>
                <a:schemeClr val="tx2"/>
              </a:buClr>
              <a:buSzPct val="70000"/>
              <a:buFont typeface="Wingdings" pitchFamily="2" charset="2"/>
              <a:buChar char="l"/>
            </a:pPr>
            <a:r>
              <a:rPr lang="en-GB" sz="2400" b="1" dirty="0">
                <a:cs typeface="Times New Roman" pitchFamily="18" charset="0"/>
              </a:rPr>
              <a:t>Port</a:t>
            </a:r>
            <a:r>
              <a:rPr lang="en-GB" sz="2400" dirty="0">
                <a:cs typeface="Times New Roman" pitchFamily="18" charset="0"/>
              </a:rPr>
              <a:t>– </a:t>
            </a:r>
            <a:r>
              <a:rPr lang="fr-CA" sz="2400" dirty="0">
                <a:cs typeface="Times New Roman" pitchFamily="18" charset="0"/>
              </a:rPr>
              <a:t>une extrémité singulière définie comme un «binding» et une adresse sur le réseau</a:t>
            </a:r>
          </a:p>
          <a:p>
            <a:pPr marL="342900" indent="-342900">
              <a:lnSpc>
                <a:spcPct val="90000"/>
              </a:lnSpc>
              <a:spcBef>
                <a:spcPct val="20000"/>
              </a:spcBef>
              <a:buClr>
                <a:schemeClr val="tx2"/>
              </a:buClr>
              <a:buSzPct val="70000"/>
              <a:buFont typeface="Wingdings" pitchFamily="2" charset="2"/>
              <a:buChar char="l"/>
            </a:pPr>
            <a:r>
              <a:rPr lang="en-GB" sz="2400" b="1" dirty="0">
                <a:cs typeface="Times New Roman" pitchFamily="18" charset="0"/>
              </a:rPr>
              <a:t>Service</a:t>
            </a:r>
            <a:r>
              <a:rPr lang="en-GB" sz="2400" dirty="0">
                <a:cs typeface="Times New Roman" pitchFamily="18" charset="0"/>
              </a:rPr>
              <a:t>– </a:t>
            </a:r>
            <a:r>
              <a:rPr lang="fr-CA" sz="2400" dirty="0">
                <a:cs typeface="Times New Roman" pitchFamily="18" charset="0"/>
              </a:rPr>
              <a:t>une collection d’extrémités</a:t>
            </a:r>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25</a:t>
            </a:fld>
            <a:endParaRPr lang="en-US" altLang="en-US"/>
          </a:p>
        </p:txBody>
      </p:sp>
    </p:spTree>
    <p:extLst>
      <p:ext uri="{BB962C8B-B14F-4D97-AF65-F5344CB8AC3E}">
        <p14:creationId xmlns:p14="http://schemas.microsoft.com/office/powerpoint/2010/main" val="1869669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Messages </a:t>
            </a:r>
            <a:r>
              <a:rPr lang="en-US" dirty="0"/>
              <a:t>WSDL</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26</a:t>
            </a:fld>
            <a:endParaRPr lang="en-US" altLang="en-US"/>
          </a:p>
        </p:txBody>
      </p:sp>
      <p:sp>
        <p:nvSpPr>
          <p:cNvPr id="5" name="Rectangle 6">
            <a:extLst>
              <a:ext uri="{FF2B5EF4-FFF2-40B4-BE49-F238E27FC236}">
                <a16:creationId xmlns:a16="http://schemas.microsoft.com/office/drawing/2014/main" id="{61D6088D-D87F-531C-D0BF-6FAAE07151D1}"/>
              </a:ext>
            </a:extLst>
          </p:cNvPr>
          <p:cNvSpPr>
            <a:spLocks noChangeArrowheads="1"/>
          </p:cNvSpPr>
          <p:nvPr>
            <p:custDataLst>
              <p:tags r:id="rId3"/>
            </p:custDataLst>
          </p:nvPr>
        </p:nvSpPr>
        <p:spPr bwMode="auto">
          <a:xfrm>
            <a:off x="611560" y="1628800"/>
            <a:ext cx="7772400" cy="4551363"/>
          </a:xfrm>
          <a:prstGeom prst="rect">
            <a:avLst/>
          </a:prstGeom>
          <a:solidFill>
            <a:schemeClr val="bg1"/>
          </a:solidFill>
          <a:ln w="9525">
            <a:noFill/>
            <a:miter lim="800000"/>
            <a:headEnd/>
            <a:tailEnd/>
          </a:ln>
        </p:spPr>
        <p:txBody>
          <a:bodyPr/>
          <a:lstStyle/>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&lt;</a:t>
            </a:r>
            <a:r>
              <a:rPr lang="en-US" sz="2000" b="1">
                <a:solidFill>
                  <a:srgbClr val="FF3300"/>
                </a:solidFill>
                <a:latin typeface="Courier New" pitchFamily="49" charset="0"/>
              </a:rPr>
              <a:t>message</a:t>
            </a:r>
            <a:r>
              <a:rPr lang="en-US" sz="2000" b="1">
                <a:latin typeface="Courier New" pitchFamily="49" charset="0"/>
              </a:rPr>
              <a:t> name="</a:t>
            </a:r>
            <a:r>
              <a:rPr lang="en-US" sz="2000" b="1">
                <a:solidFill>
                  <a:srgbClr val="33CC33"/>
                </a:solidFill>
                <a:latin typeface="Courier New" pitchFamily="49" charset="0"/>
              </a:rPr>
              <a:t>GetTemp</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		&lt;part name=“</a:t>
            </a:r>
            <a:r>
              <a:rPr lang="en-US" sz="2000" b="1">
                <a:solidFill>
                  <a:srgbClr val="0066FF"/>
                </a:solidFill>
                <a:latin typeface="Courier New" pitchFamily="49" charset="0"/>
              </a:rPr>
              <a:t>zipCode</a:t>
            </a:r>
            <a:r>
              <a:rPr lang="en-US" sz="2000" b="1">
                <a:latin typeface="Courier New" pitchFamily="49" charset="0"/>
              </a:rPr>
              <a:t>" type="xs:</a:t>
            </a:r>
            <a:r>
              <a:rPr lang="en-US" sz="2000" b="1">
                <a:solidFill>
                  <a:srgbClr val="0066FF"/>
                </a:solidFill>
                <a:latin typeface="Courier New" pitchFamily="49" charset="0"/>
              </a:rPr>
              <a:t>string</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&lt;/</a:t>
            </a:r>
            <a:r>
              <a:rPr lang="en-US" sz="2000" b="1">
                <a:solidFill>
                  <a:srgbClr val="FF3300"/>
                </a:solidFill>
                <a:latin typeface="Courier New" pitchFamily="49" charset="0"/>
              </a:rPr>
              <a:t>message</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endParaRPr lang="en-US" sz="2000" b="1">
              <a:latin typeface="Courier New" pitchFamily="49" charset="0"/>
            </a:endParaRP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&lt;</a:t>
            </a:r>
            <a:r>
              <a:rPr lang="en-US" sz="2000" b="1">
                <a:solidFill>
                  <a:srgbClr val="FF3300"/>
                </a:solidFill>
                <a:latin typeface="Courier New" pitchFamily="49" charset="0"/>
              </a:rPr>
              <a:t>message</a:t>
            </a:r>
            <a:r>
              <a:rPr lang="en-US" sz="2000" b="1">
                <a:latin typeface="Courier New" pitchFamily="49" charset="0"/>
              </a:rPr>
              <a:t> name="</a:t>
            </a:r>
            <a:r>
              <a:rPr lang="en-US" sz="2000" b="1">
                <a:solidFill>
                  <a:srgbClr val="33CC33"/>
                </a:solidFill>
                <a:latin typeface="Courier New" pitchFamily="49" charset="0"/>
              </a:rPr>
              <a:t>GetTempResponse</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		&lt;part name=“</a:t>
            </a:r>
            <a:r>
              <a:rPr lang="en-US" sz="2000" b="1">
                <a:solidFill>
                  <a:srgbClr val="0066FF"/>
                </a:solidFill>
                <a:latin typeface="Courier New" pitchFamily="49" charset="0"/>
              </a:rPr>
              <a:t>return</a:t>
            </a:r>
            <a:r>
              <a:rPr lang="en-US" sz="2000" b="1">
                <a:latin typeface="Courier New" pitchFamily="49" charset="0"/>
              </a:rPr>
              <a:t>" type="xs:</a:t>
            </a:r>
            <a:r>
              <a:rPr lang="en-US" sz="2000" b="1">
                <a:solidFill>
                  <a:srgbClr val="0066FF"/>
                </a:solidFill>
                <a:latin typeface="Courier New" pitchFamily="49" charset="0"/>
              </a:rPr>
              <a:t>float</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&lt;/</a:t>
            </a:r>
            <a:r>
              <a:rPr lang="en-US" sz="2000" b="1">
                <a:solidFill>
                  <a:srgbClr val="FF3300"/>
                </a:solidFill>
                <a:latin typeface="Courier New" pitchFamily="49" charset="0"/>
              </a:rPr>
              <a:t>message</a:t>
            </a:r>
            <a:r>
              <a:rPr lang="en-US" sz="2000" b="1">
                <a:latin typeface="Courier New" pitchFamily="49" charset="0"/>
              </a:rPr>
              <a:t>&gt;</a:t>
            </a:r>
          </a:p>
        </p:txBody>
      </p:sp>
    </p:spTree>
    <p:extLst>
      <p:ext uri="{BB962C8B-B14F-4D97-AF65-F5344CB8AC3E}">
        <p14:creationId xmlns:p14="http://schemas.microsoft.com/office/powerpoint/2010/main" val="45733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Types de port </a:t>
            </a:r>
            <a:r>
              <a:rPr lang="en-US" dirty="0"/>
              <a:t>WSDL</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27</a:t>
            </a:fld>
            <a:endParaRPr lang="en-US" altLang="en-US"/>
          </a:p>
        </p:txBody>
      </p:sp>
      <p:sp>
        <p:nvSpPr>
          <p:cNvPr id="5" name="Rectangle 6">
            <a:extLst>
              <a:ext uri="{FF2B5EF4-FFF2-40B4-BE49-F238E27FC236}">
                <a16:creationId xmlns:a16="http://schemas.microsoft.com/office/drawing/2014/main" id="{4924865F-F3BC-EB6A-B419-F31449EBCB61}"/>
              </a:ext>
            </a:extLst>
          </p:cNvPr>
          <p:cNvSpPr>
            <a:spLocks noChangeArrowheads="1"/>
          </p:cNvSpPr>
          <p:nvPr>
            <p:custDataLst>
              <p:tags r:id="rId3"/>
            </p:custDataLst>
          </p:nvPr>
        </p:nvSpPr>
        <p:spPr bwMode="auto">
          <a:xfrm>
            <a:off x="755576" y="1592796"/>
            <a:ext cx="7772400" cy="4551363"/>
          </a:xfrm>
          <a:prstGeom prst="rect">
            <a:avLst/>
          </a:prstGeom>
          <a:solidFill>
            <a:schemeClr val="bg1"/>
          </a:solidFill>
          <a:ln w="9525">
            <a:noFill/>
            <a:miter lim="800000"/>
            <a:headEnd/>
            <a:tailEnd/>
          </a:ln>
        </p:spPr>
        <p:txBody>
          <a:bodyPr/>
          <a:lstStyle/>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solidFill>
                  <a:srgbClr val="FF3300"/>
                </a:solidFill>
                <a:latin typeface="Courier New" pitchFamily="49" charset="0"/>
              </a:rPr>
              <a:t>&lt;portType</a:t>
            </a:r>
            <a:r>
              <a:rPr lang="en-US" sz="2000" b="1">
                <a:latin typeface="Courier New" pitchFamily="49" charset="0"/>
              </a:rPr>
              <a:t> name=“</a:t>
            </a:r>
            <a:r>
              <a:rPr lang="en-US" sz="2000" b="1">
                <a:solidFill>
                  <a:srgbClr val="FF3300"/>
                </a:solidFill>
                <a:latin typeface="Courier New" pitchFamily="49" charset="0"/>
              </a:rPr>
              <a:t>TemperaturePortType</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	&lt;</a:t>
            </a:r>
            <a:r>
              <a:rPr lang="en-US" sz="2000" b="1">
                <a:solidFill>
                  <a:srgbClr val="0066FF"/>
                </a:solidFill>
                <a:latin typeface="Courier New" pitchFamily="49" charset="0"/>
              </a:rPr>
              <a:t>operation</a:t>
            </a:r>
            <a:r>
              <a:rPr lang="en-US" sz="2000" b="1">
                <a:latin typeface="Courier New" pitchFamily="49" charset="0"/>
              </a:rPr>
              <a:t> name="</a:t>
            </a:r>
            <a:r>
              <a:rPr lang="en-US" sz="2000" b="1">
                <a:solidFill>
                  <a:srgbClr val="0066FF"/>
                </a:solidFill>
                <a:latin typeface="Courier New" pitchFamily="49" charset="0"/>
              </a:rPr>
              <a:t>GetTemp</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	   	&lt;</a:t>
            </a:r>
            <a:r>
              <a:rPr lang="en-US" sz="2000" b="1">
                <a:solidFill>
                  <a:srgbClr val="33CC33"/>
                </a:solidFill>
                <a:latin typeface="Courier New" pitchFamily="49" charset="0"/>
              </a:rPr>
              <a:t>input</a:t>
            </a:r>
            <a:r>
              <a:rPr lang="en-US" sz="2000" b="1">
                <a:latin typeface="Courier New" pitchFamily="49" charset="0"/>
              </a:rPr>
              <a:t> message="tns:</a:t>
            </a:r>
            <a:r>
              <a:rPr lang="en-US" sz="2000" b="1">
                <a:solidFill>
                  <a:srgbClr val="33CC33"/>
                </a:solidFill>
                <a:latin typeface="Courier New" pitchFamily="49" charset="0"/>
              </a:rPr>
              <a:t>GetTemp</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	   	&lt;</a:t>
            </a:r>
            <a:r>
              <a:rPr lang="en-US" sz="2000" b="1">
                <a:solidFill>
                  <a:srgbClr val="33CC33"/>
                </a:solidFill>
                <a:latin typeface="Courier New" pitchFamily="49" charset="0"/>
              </a:rPr>
              <a:t>output</a:t>
            </a:r>
            <a:r>
              <a:rPr lang="en-US" sz="2000" b="1">
                <a:latin typeface="Courier New" pitchFamily="49" charset="0"/>
              </a:rPr>
              <a:t> message="tns:</a:t>
            </a:r>
            <a:r>
              <a:rPr lang="en-US" sz="2000" b="1">
                <a:solidFill>
                  <a:srgbClr val="33CC33"/>
                </a:solidFill>
                <a:latin typeface="Courier New" pitchFamily="49" charset="0"/>
              </a:rPr>
              <a:t>GetTempResponse</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	&lt;/</a:t>
            </a:r>
            <a:r>
              <a:rPr lang="en-US" sz="2000" b="1">
                <a:solidFill>
                  <a:srgbClr val="0066FF"/>
                </a:solidFill>
                <a:latin typeface="Courier New" pitchFamily="49" charset="0"/>
              </a:rPr>
              <a:t>operation</a:t>
            </a:r>
            <a:r>
              <a:rPr lang="en-US" sz="2000" b="1">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2000" b="1">
                <a:latin typeface="Courier New" pitchFamily="49" charset="0"/>
              </a:rPr>
              <a:t>&lt;/</a:t>
            </a:r>
            <a:r>
              <a:rPr lang="en-US" sz="2000" b="1">
                <a:solidFill>
                  <a:srgbClr val="FF3300"/>
                </a:solidFill>
                <a:latin typeface="Courier New" pitchFamily="49" charset="0"/>
              </a:rPr>
              <a:t>portType</a:t>
            </a:r>
            <a:r>
              <a:rPr lang="en-US" sz="2000" b="1">
                <a:latin typeface="Courier New" pitchFamily="49" charset="0"/>
              </a:rPr>
              <a:t>&gt;</a:t>
            </a:r>
          </a:p>
        </p:txBody>
      </p:sp>
    </p:spTree>
    <p:extLst>
      <p:ext uri="{BB962C8B-B14F-4D97-AF65-F5344CB8AC3E}">
        <p14:creationId xmlns:p14="http://schemas.microsoft.com/office/powerpoint/2010/main" val="1456961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«Binding» de </a:t>
            </a:r>
            <a:r>
              <a:rPr lang="en-US" dirty="0"/>
              <a:t>WSDL</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28</a:t>
            </a:fld>
            <a:endParaRPr lang="en-US" altLang="en-US"/>
          </a:p>
        </p:txBody>
      </p:sp>
      <p:sp>
        <p:nvSpPr>
          <p:cNvPr id="5" name="Rectangle 6">
            <a:extLst>
              <a:ext uri="{FF2B5EF4-FFF2-40B4-BE49-F238E27FC236}">
                <a16:creationId xmlns:a16="http://schemas.microsoft.com/office/drawing/2014/main" id="{3D9E1EB2-F47C-2C40-5F11-8B922BD0E3F4}"/>
              </a:ext>
            </a:extLst>
          </p:cNvPr>
          <p:cNvSpPr>
            <a:spLocks noChangeArrowheads="1"/>
          </p:cNvSpPr>
          <p:nvPr>
            <p:custDataLst>
              <p:tags r:id="rId3"/>
            </p:custDataLst>
          </p:nvPr>
        </p:nvSpPr>
        <p:spPr bwMode="auto">
          <a:xfrm>
            <a:off x="143508" y="1376772"/>
            <a:ext cx="8610600" cy="4789748"/>
          </a:xfrm>
          <a:prstGeom prst="rect">
            <a:avLst/>
          </a:prstGeom>
          <a:solidFill>
            <a:schemeClr val="bg1"/>
          </a:solidFill>
          <a:ln w="9525">
            <a:noFill/>
            <a:miter lim="800000"/>
            <a:headEnd/>
            <a:tailEnd/>
          </a:ln>
        </p:spPr>
        <p:txBody>
          <a:bodyPr/>
          <a:lstStyle/>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&lt;</a:t>
            </a:r>
            <a:r>
              <a:rPr lang="en-US" sz="1600" b="1" dirty="0">
                <a:solidFill>
                  <a:srgbClr val="FF3300"/>
                </a:solidFill>
                <a:latin typeface="Courier New" pitchFamily="49" charset="0"/>
              </a:rPr>
              <a:t>binding </a:t>
            </a:r>
            <a:r>
              <a:rPr lang="en-US" sz="1600" b="1" dirty="0">
                <a:latin typeface="Courier New" pitchFamily="49" charset="0"/>
              </a:rPr>
              <a:t>name=“</a:t>
            </a:r>
            <a:r>
              <a:rPr lang="en-US" sz="1600" b="1" dirty="0" err="1">
                <a:solidFill>
                  <a:srgbClr val="FF3300"/>
                </a:solidFill>
                <a:latin typeface="Courier New" pitchFamily="49" charset="0"/>
              </a:rPr>
              <a:t>TemperatureBinding</a:t>
            </a:r>
            <a:r>
              <a:rPr lang="en-US" sz="1600" b="1" dirty="0">
                <a:latin typeface="Courier New" pitchFamily="49" charset="0"/>
              </a:rPr>
              <a:t>“ type="</a:t>
            </a:r>
            <a:r>
              <a:rPr lang="en-US" sz="1600" b="1" dirty="0" err="1">
                <a:latin typeface="Courier New" pitchFamily="49" charset="0"/>
              </a:rPr>
              <a:t>tns:</a:t>
            </a:r>
            <a:r>
              <a:rPr lang="en-US" sz="1600" b="1" dirty="0" err="1">
                <a:solidFill>
                  <a:srgbClr val="FF3300"/>
                </a:solidFill>
                <a:latin typeface="Courier New" pitchFamily="49" charset="0"/>
              </a:rPr>
              <a:t>TemperaturePortType</a:t>
            </a:r>
            <a:r>
              <a:rPr lang="en-US" sz="1600" b="1" dirty="0">
                <a:latin typeface="Courier New" pitchFamily="49" charset="0"/>
              </a:rPr>
              <a:t>"&gt; 		</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err="1">
                <a:latin typeface="Courier New" pitchFamily="49" charset="0"/>
              </a:rPr>
              <a:t>soap:</a:t>
            </a:r>
            <a:r>
              <a:rPr lang="en-US" sz="1600" b="1" dirty="0" err="1">
                <a:solidFill>
                  <a:srgbClr val="0066FF"/>
                </a:solidFill>
                <a:latin typeface="Courier New" pitchFamily="49" charset="0"/>
              </a:rPr>
              <a:t>binding</a:t>
            </a:r>
            <a:r>
              <a:rPr lang="en-US" sz="1600" b="1" dirty="0">
                <a:latin typeface="Courier New" pitchFamily="49" charset="0"/>
              </a:rPr>
              <a:t> style="</a:t>
            </a:r>
            <a:r>
              <a:rPr lang="en-US" sz="1600" b="1" dirty="0" err="1">
                <a:solidFill>
                  <a:srgbClr val="0066FF"/>
                </a:solidFill>
                <a:latin typeface="Courier New" pitchFamily="49" charset="0"/>
              </a:rPr>
              <a:t>rpc</a:t>
            </a:r>
            <a:r>
              <a:rPr lang="en-US" sz="1600" b="1" dirty="0">
                <a:latin typeface="Courier New" pitchFamily="49" charset="0"/>
              </a:rPr>
              <a:t>” transport=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a:t>
            </a:r>
            <a:r>
              <a:rPr lang="en-US" sz="1600" b="1" dirty="0">
                <a:solidFill>
                  <a:srgbClr val="0066FF"/>
                </a:solidFill>
                <a:latin typeface="Courier New" pitchFamily="49" charset="0"/>
              </a:rPr>
              <a:t>"http://schemas.xmlsoap.org/soap/http"</a:t>
            </a:r>
            <a:r>
              <a:rPr lang="en-US" sz="1600" b="1" dirty="0">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a:solidFill>
                  <a:srgbClr val="FF3300"/>
                </a:solidFill>
                <a:latin typeface="Courier New" pitchFamily="49" charset="0"/>
              </a:rPr>
              <a:t>operation</a:t>
            </a:r>
            <a:r>
              <a:rPr lang="en-US" sz="1600" b="1" dirty="0">
                <a:latin typeface="Courier New" pitchFamily="49" charset="0"/>
              </a:rPr>
              <a:t> name="</a:t>
            </a:r>
            <a:r>
              <a:rPr lang="en-US" sz="1600" b="1" dirty="0" err="1">
                <a:solidFill>
                  <a:srgbClr val="33CC33"/>
                </a:solidFill>
                <a:latin typeface="Courier New" pitchFamily="49" charset="0"/>
              </a:rPr>
              <a:t>GetTemp</a:t>
            </a:r>
            <a:r>
              <a:rPr lang="en-US" sz="1600" b="1" dirty="0">
                <a:latin typeface="Courier New" pitchFamily="49" charset="0"/>
              </a:rPr>
              <a:t>"&gt;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err="1">
                <a:latin typeface="Courier New" pitchFamily="49" charset="0"/>
              </a:rPr>
              <a:t>soap:</a:t>
            </a:r>
            <a:r>
              <a:rPr lang="en-US" sz="1600" b="1" dirty="0" err="1">
                <a:solidFill>
                  <a:srgbClr val="FF3300"/>
                </a:solidFill>
                <a:latin typeface="Courier New" pitchFamily="49" charset="0"/>
              </a:rPr>
              <a:t>operation</a:t>
            </a:r>
            <a:r>
              <a:rPr lang="en-US" sz="1600" b="1" dirty="0">
                <a:latin typeface="Courier New" pitchFamily="49" charset="0"/>
              </a:rPr>
              <a:t> </a:t>
            </a:r>
            <a:r>
              <a:rPr lang="en-US" sz="1600" b="1" dirty="0" err="1">
                <a:solidFill>
                  <a:srgbClr val="0066FF"/>
                </a:solidFill>
                <a:latin typeface="Courier New" pitchFamily="49" charset="0"/>
              </a:rPr>
              <a:t>soapAction</a:t>
            </a:r>
            <a:r>
              <a:rPr lang="en-US" sz="1600" b="1" dirty="0">
                <a:latin typeface="Courier New" pitchFamily="49" charset="0"/>
              </a:rPr>
              <a: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a:t>
            </a:r>
            <a:r>
              <a:rPr lang="en-US" b="1" dirty="0">
                <a:solidFill>
                  <a:srgbClr val="0000FF"/>
                </a:solidFill>
                <a:latin typeface="Courier New" pitchFamily="49" charset="0"/>
              </a:rPr>
              <a:t>"</a:t>
            </a:r>
            <a:r>
              <a:rPr lang="en-US" b="1" dirty="0">
                <a:latin typeface="Courier New" pitchFamily="49" charset="0"/>
                <a:hlinkClick r:id="rId5"/>
              </a:rPr>
              <a:t>http://www.Dupont.com</a:t>
            </a:r>
            <a:r>
              <a:rPr lang="en-US" b="1" dirty="0">
                <a:solidFill>
                  <a:srgbClr val="0000FF"/>
                </a:solidFill>
                <a:latin typeface="Courier New" pitchFamily="49" charset="0"/>
              </a:rPr>
              <a:t>/GetTemp</a:t>
            </a:r>
            <a:r>
              <a:rPr lang="en-US" sz="1600" b="1" dirty="0">
                <a:latin typeface="Courier New" pitchFamily="49" charset="0"/>
              </a:rPr>
              <a:t>"/&gt;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a:solidFill>
                  <a:schemeClr val="accent1"/>
                </a:solidFill>
                <a:latin typeface="Courier New" pitchFamily="49" charset="0"/>
              </a:rPr>
              <a:t>input </a:t>
            </a:r>
            <a:r>
              <a:rPr lang="en-US" sz="1600" b="1" dirty="0">
                <a:latin typeface="Courier New" pitchFamily="49" charset="0"/>
              </a:rPr>
              <a:t>name="</a:t>
            </a:r>
            <a:r>
              <a:rPr lang="en-US" sz="1600" b="1" dirty="0" err="1">
                <a:solidFill>
                  <a:srgbClr val="33CC33"/>
                </a:solidFill>
                <a:latin typeface="Courier New" pitchFamily="49" charset="0"/>
              </a:rPr>
              <a:t>GetTemp</a:t>
            </a:r>
            <a:r>
              <a:rPr lang="en-US" sz="1600" b="1" dirty="0">
                <a:latin typeface="Courier New" pitchFamily="49" charset="0"/>
              </a:rPr>
              <a:t>"&gt;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err="1">
                <a:latin typeface="Courier New" pitchFamily="49" charset="0"/>
              </a:rPr>
              <a:t>soap:body</a:t>
            </a:r>
            <a:r>
              <a:rPr lang="en-US" sz="1600" b="1" dirty="0">
                <a:latin typeface="Courier New" pitchFamily="49" charset="0"/>
              </a:rPr>
              <a:t> use="encoded“</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a:t>
            </a:r>
            <a:r>
              <a:rPr lang="en-US" sz="1600" b="1" dirty="0" err="1">
                <a:latin typeface="Courier New" pitchFamily="49" charset="0"/>
              </a:rPr>
              <a:t>encodingStyle</a:t>
            </a:r>
            <a:r>
              <a:rPr lang="en-US" sz="1600" b="1" dirty="0">
                <a:latin typeface="Courier New" pitchFamily="49" charset="0"/>
              </a:rPr>
              <a: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"http://schemas.xmlsoap.org/soap/encoding/"				 namespace "http://www.dupont.com/wsdl/temperature.wsdl"/&gt;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a:solidFill>
                  <a:schemeClr val="accent1"/>
                </a:solidFill>
                <a:latin typeface="Courier New" pitchFamily="49" charset="0"/>
              </a:rPr>
              <a:t>input</a:t>
            </a:r>
            <a:r>
              <a:rPr lang="en-US" sz="1600" b="1" dirty="0">
                <a:latin typeface="Courier New" pitchFamily="49" charset="0"/>
              </a:rPr>
              <a:t>&gt;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a:solidFill>
                  <a:schemeClr val="accent1"/>
                </a:solidFill>
                <a:latin typeface="Courier New" pitchFamily="49" charset="0"/>
              </a:rPr>
              <a:t>output </a:t>
            </a:r>
            <a:r>
              <a:rPr lang="en-US" sz="1600" b="1" dirty="0">
                <a:latin typeface="Courier New" pitchFamily="49" charset="0"/>
              </a:rPr>
              <a:t>name="</a:t>
            </a:r>
            <a:r>
              <a:rPr lang="en-US" sz="1600" b="1" dirty="0" err="1">
                <a:solidFill>
                  <a:srgbClr val="33CC33"/>
                </a:solidFill>
                <a:latin typeface="Courier New" pitchFamily="49" charset="0"/>
              </a:rPr>
              <a:t>GetTempRespone</a:t>
            </a:r>
            <a:r>
              <a:rPr lang="en-US" sz="1600" b="1" dirty="0">
                <a:latin typeface="Courier New" pitchFamily="49" charset="0"/>
              </a:rPr>
              <a:t>"&gt;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err="1">
                <a:latin typeface="Courier New" pitchFamily="49" charset="0"/>
              </a:rPr>
              <a:t>soap:body</a:t>
            </a:r>
            <a:r>
              <a:rPr lang="en-US" sz="1600" b="1" dirty="0">
                <a:latin typeface="Courier New" pitchFamily="49" charset="0"/>
              </a:rPr>
              <a:t> use="encoded" 					</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a:t>
            </a:r>
            <a:r>
              <a:rPr lang="en-US" sz="1600" b="1" dirty="0" err="1">
                <a:latin typeface="Courier New" pitchFamily="49" charset="0"/>
              </a:rPr>
              <a:t>encodingStyle</a:t>
            </a:r>
            <a:r>
              <a:rPr lang="en-US" sz="1600" b="1" dirty="0">
                <a:latin typeface="Courier New" pitchFamily="49" charset="0"/>
              </a:rPr>
              <a: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a:t>
            </a:r>
            <a:r>
              <a:rPr lang="en-US" sz="1600" b="1" dirty="0">
                <a:latin typeface="Courier New" pitchFamily="49" charset="0"/>
                <a:hlinkClick r:id="rId6"/>
              </a:rPr>
              <a:t>http://schemas.xmlsoap.org/soap/encoding/</a:t>
            </a:r>
            <a:r>
              <a:rPr lang="en-US" sz="1600" b="1" dirty="0">
                <a:latin typeface="Courier New" pitchFamily="49" charset="0"/>
              </a:rPr>
              <a:t>“ namespace http://www.dupont.com/wsdl/temperature.wsdl"/&gt;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	&lt;/</a:t>
            </a:r>
            <a:r>
              <a:rPr lang="en-US" sz="1600" b="1" dirty="0">
                <a:solidFill>
                  <a:schemeClr val="accent1"/>
                </a:solidFill>
                <a:latin typeface="Courier New" pitchFamily="49" charset="0"/>
              </a:rPr>
              <a:t>output</a:t>
            </a:r>
            <a:r>
              <a:rPr lang="en-US" sz="1600" b="1" dirty="0">
                <a:latin typeface="Courier New" pitchFamily="49" charset="0"/>
              </a:rPr>
              <a:t>&gt;</a:t>
            </a:r>
          </a:p>
          <a:p>
            <a:pPr marL="342900" indent="-342900" defTabSz="114300" eaLnBrk="0" hangingPunct="0">
              <a:lnSpc>
                <a:spcPct val="90000"/>
              </a:lnSpc>
              <a:spcBef>
                <a:spcPct val="20000"/>
              </a:spcBef>
              <a:buClr>
                <a:schemeClr val="accent1"/>
              </a:buClr>
              <a:buSzPct val="70000"/>
              <a:buFont typeface="Monotype Sorts" pitchFamily="2" charset="2"/>
              <a:buNone/>
              <a:tabLst>
                <a:tab pos="852488" algn="l"/>
              </a:tabLst>
            </a:pPr>
            <a:r>
              <a:rPr lang="en-US" sz="1600" b="1" dirty="0">
                <a:latin typeface="Courier New" pitchFamily="49" charset="0"/>
              </a:rPr>
              <a:t>&lt;/</a:t>
            </a:r>
            <a:r>
              <a:rPr lang="en-US" sz="1600" b="1" dirty="0">
                <a:solidFill>
                  <a:srgbClr val="FF3300"/>
                </a:solidFill>
                <a:latin typeface="Courier New" pitchFamily="49" charset="0"/>
              </a:rPr>
              <a:t>operation</a:t>
            </a:r>
            <a:r>
              <a:rPr lang="en-US" sz="1600" b="1" dirty="0">
                <a:latin typeface="Courier New" pitchFamily="49" charset="0"/>
              </a:rPr>
              <a:t>&gt;&lt;/</a:t>
            </a:r>
            <a:r>
              <a:rPr lang="en-US" sz="1600" b="1" dirty="0">
                <a:solidFill>
                  <a:srgbClr val="FF3300"/>
                </a:solidFill>
                <a:latin typeface="Courier New" pitchFamily="49" charset="0"/>
              </a:rPr>
              <a:t>binding</a:t>
            </a:r>
            <a:r>
              <a:rPr lang="en-US" sz="1600" b="1" dirty="0">
                <a:latin typeface="Courier New" pitchFamily="49" charset="0"/>
              </a:rPr>
              <a:t>&gt;</a:t>
            </a:r>
          </a:p>
        </p:txBody>
      </p:sp>
    </p:spTree>
    <p:extLst>
      <p:ext uri="{BB962C8B-B14F-4D97-AF65-F5344CB8AC3E}">
        <p14:creationId xmlns:p14="http://schemas.microsoft.com/office/powerpoint/2010/main" val="131854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Service </a:t>
            </a:r>
            <a:r>
              <a:rPr lang="en-US" dirty="0"/>
              <a:t>WSDL</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29</a:t>
            </a:fld>
            <a:endParaRPr lang="en-US" altLang="en-US"/>
          </a:p>
        </p:txBody>
      </p:sp>
      <p:sp>
        <p:nvSpPr>
          <p:cNvPr id="5" name="Rectangle 6">
            <a:extLst>
              <a:ext uri="{FF2B5EF4-FFF2-40B4-BE49-F238E27FC236}">
                <a16:creationId xmlns:a16="http://schemas.microsoft.com/office/drawing/2014/main" id="{A8E28BD1-A9DD-69C7-8DC7-64154F869A2B}"/>
              </a:ext>
            </a:extLst>
          </p:cNvPr>
          <p:cNvSpPr>
            <a:spLocks noChangeArrowheads="1"/>
          </p:cNvSpPr>
          <p:nvPr>
            <p:custDataLst>
              <p:tags r:id="rId3"/>
            </p:custDataLst>
          </p:nvPr>
        </p:nvSpPr>
        <p:spPr bwMode="auto">
          <a:xfrm>
            <a:off x="251520" y="1376772"/>
            <a:ext cx="8610600" cy="4896544"/>
          </a:xfrm>
          <a:prstGeom prst="rect">
            <a:avLst/>
          </a:prstGeom>
          <a:solidFill>
            <a:schemeClr val="bg1"/>
          </a:solidFill>
          <a:ln w="9525">
            <a:noFill/>
            <a:miter lim="800000"/>
            <a:headEnd/>
            <a:tailEnd/>
          </a:ln>
        </p:spPr>
        <p:txBody>
          <a:bodyPr/>
          <a:lstStyle/>
          <a:p>
            <a:pPr marL="342900" indent="-342900" defTabSz="114300" eaLnBrk="0" hangingPunct="0">
              <a:spcBef>
                <a:spcPct val="20000"/>
              </a:spcBef>
              <a:buClr>
                <a:schemeClr val="accent1"/>
              </a:buClr>
              <a:buSzPct val="70000"/>
              <a:buFont typeface="Monotype Sorts" pitchFamily="2" charset="2"/>
              <a:buNone/>
              <a:tabLst>
                <a:tab pos="852488" algn="l"/>
              </a:tabLst>
            </a:pPr>
            <a:r>
              <a:rPr lang="en-US" b="1" dirty="0">
                <a:latin typeface="Courier New" pitchFamily="49" charset="0"/>
              </a:rPr>
              <a:t>&lt;</a:t>
            </a:r>
            <a:r>
              <a:rPr lang="en-US" b="1" dirty="0">
                <a:solidFill>
                  <a:srgbClr val="FF3300"/>
                </a:solidFill>
                <a:latin typeface="Courier New" pitchFamily="49" charset="0"/>
              </a:rPr>
              <a:t>service</a:t>
            </a:r>
            <a:r>
              <a:rPr lang="en-US" b="1" dirty="0">
                <a:latin typeface="Courier New" pitchFamily="49" charset="0"/>
              </a:rPr>
              <a:t> name=“</a:t>
            </a:r>
            <a:r>
              <a:rPr lang="en-US" b="1" dirty="0" err="1">
                <a:latin typeface="Courier New" pitchFamily="49" charset="0"/>
              </a:rPr>
              <a:t>TemperatureService</a:t>
            </a:r>
            <a:r>
              <a:rPr lang="en-US" b="1" dirty="0">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b="1" dirty="0">
                <a:latin typeface="Courier New" pitchFamily="49" charset="0"/>
              </a:rPr>
              <a:t>	&lt;</a:t>
            </a:r>
            <a:r>
              <a:rPr lang="en-US" b="1" dirty="0">
                <a:solidFill>
                  <a:srgbClr val="FF3300"/>
                </a:solidFill>
                <a:latin typeface="Courier New" pitchFamily="49" charset="0"/>
              </a:rPr>
              <a:t>port</a:t>
            </a:r>
            <a:r>
              <a:rPr lang="en-US" b="1" dirty="0">
                <a:latin typeface="Courier New" pitchFamily="49" charset="0"/>
              </a:rPr>
              <a:t> name=“</a:t>
            </a:r>
            <a:r>
              <a:rPr lang="en-US" b="1" dirty="0" err="1">
                <a:solidFill>
                  <a:srgbClr val="33CC33"/>
                </a:solidFill>
                <a:latin typeface="Courier New" pitchFamily="49" charset="0"/>
              </a:rPr>
              <a:t>TemperaturePort</a:t>
            </a:r>
            <a:r>
              <a:rPr lang="en-US" b="1" dirty="0">
                <a:latin typeface="Courier New" pitchFamily="49" charset="0"/>
              </a:rPr>
              <a:t>" binding=“</a:t>
            </a:r>
            <a:r>
              <a:rPr lang="en-US" b="1" dirty="0" err="1">
                <a:solidFill>
                  <a:srgbClr val="33CC33"/>
                </a:solidFill>
                <a:latin typeface="Courier New" pitchFamily="49" charset="0"/>
              </a:rPr>
              <a:t>TemperatureBinding</a:t>
            </a:r>
            <a:r>
              <a:rPr lang="en-US" b="1" dirty="0">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b="1" dirty="0">
                <a:latin typeface="Courier New" pitchFamily="49" charset="0"/>
              </a:rPr>
              <a:t>		&lt;</a:t>
            </a:r>
            <a:r>
              <a:rPr lang="en-US" b="1" dirty="0" err="1">
                <a:latin typeface="Courier New" pitchFamily="49" charset="0"/>
              </a:rPr>
              <a:t>soap:address</a:t>
            </a:r>
            <a:r>
              <a:rPr lang="en-US" b="1" dirty="0">
                <a:latin typeface="Courier New" pitchFamily="49" charset="0"/>
              </a:rPr>
              <a:t> location= </a:t>
            </a:r>
            <a:r>
              <a:rPr lang="en-US" b="1" dirty="0">
                <a:solidFill>
                  <a:srgbClr val="0000FF"/>
                </a:solidFill>
                <a:latin typeface="Courier New" pitchFamily="49" charset="0"/>
              </a:rPr>
              <a:t>"</a:t>
            </a:r>
            <a:r>
              <a:rPr lang="en-US" b="1" dirty="0">
                <a:latin typeface="Courier New" pitchFamily="49" charset="0"/>
                <a:hlinkClick r:id="rId5"/>
              </a:rPr>
              <a:t>http://www.Dupont.com</a:t>
            </a:r>
            <a:r>
              <a:rPr lang="en-US" b="1" dirty="0">
                <a:solidFill>
                  <a:srgbClr val="0000FF"/>
                </a:solidFill>
                <a:latin typeface="Courier New" pitchFamily="49" charset="0"/>
              </a:rPr>
              <a:t>/GetTemp</a:t>
            </a:r>
            <a:r>
              <a:rPr lang="en-US" sz="1600" b="1" dirty="0">
                <a:latin typeface="Courier New" pitchFamily="49" charset="0"/>
              </a:rPr>
              <a:t>"/&gt;</a:t>
            </a:r>
            <a:endParaRPr lang="en-US" b="1" dirty="0">
              <a:latin typeface="Courier New" pitchFamily="49" charset="0"/>
            </a:endParaRP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b="1" dirty="0">
                <a:latin typeface="Courier New" pitchFamily="49" charset="0"/>
              </a:rPr>
              <a:t>	&lt;/</a:t>
            </a:r>
            <a:r>
              <a:rPr lang="en-US" b="1" dirty="0">
                <a:solidFill>
                  <a:srgbClr val="FF3300"/>
                </a:solidFill>
                <a:latin typeface="Courier New" pitchFamily="49" charset="0"/>
              </a:rPr>
              <a:t>port</a:t>
            </a:r>
            <a:r>
              <a:rPr lang="en-US" b="1" dirty="0">
                <a:latin typeface="Courier New" pitchFamily="49" charset="0"/>
              </a:rPr>
              <a:t>&gt;</a:t>
            </a:r>
          </a:p>
          <a:p>
            <a:pPr marL="342900" indent="-342900" defTabSz="114300" eaLnBrk="0" hangingPunct="0">
              <a:spcBef>
                <a:spcPct val="20000"/>
              </a:spcBef>
              <a:buClr>
                <a:schemeClr val="accent1"/>
              </a:buClr>
              <a:buSzPct val="70000"/>
              <a:buFont typeface="Monotype Sorts" pitchFamily="2" charset="2"/>
              <a:buNone/>
              <a:tabLst>
                <a:tab pos="852488" algn="l"/>
              </a:tabLst>
            </a:pPr>
            <a:r>
              <a:rPr lang="en-US" b="1" dirty="0">
                <a:latin typeface="Courier New" pitchFamily="49" charset="0"/>
              </a:rPr>
              <a:t>&lt;/</a:t>
            </a:r>
            <a:r>
              <a:rPr lang="en-US" b="1" dirty="0">
                <a:solidFill>
                  <a:srgbClr val="FF3300"/>
                </a:solidFill>
                <a:latin typeface="Courier New" pitchFamily="49" charset="0"/>
              </a:rPr>
              <a:t>service</a:t>
            </a:r>
            <a:r>
              <a:rPr lang="en-US" b="1" dirty="0">
                <a:latin typeface="Courier New" pitchFamily="49" charset="0"/>
              </a:rPr>
              <a:t>&gt;</a:t>
            </a:r>
          </a:p>
        </p:txBody>
      </p:sp>
    </p:spTree>
    <p:extLst>
      <p:ext uri="{BB962C8B-B14F-4D97-AF65-F5344CB8AC3E}">
        <p14:creationId xmlns:p14="http://schemas.microsoft.com/office/powerpoint/2010/main" val="259313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dirty="0"/>
              <a:t>Dépendances des données</a:t>
            </a:r>
            <a:endParaRPr lang="fr-CA" altLang="fr-FR" dirty="0"/>
          </a:p>
        </p:txBody>
      </p:sp>
      <p:sp>
        <p:nvSpPr>
          <p:cNvPr id="4101" name="Rectangle 3"/>
          <p:cNvSpPr>
            <a:spLocks noGrp="1" noChangeArrowheads="1"/>
          </p:cNvSpPr>
          <p:nvPr>
            <p:ph idx="1"/>
            <p:custDataLst>
              <p:tags r:id="rId2"/>
            </p:custDataLst>
          </p:nvPr>
        </p:nvSpPr>
        <p:spPr>
          <a:xfrm>
            <a:off x="228600" y="1403874"/>
            <a:ext cx="8686800" cy="2889222"/>
          </a:xfrm>
        </p:spPr>
        <p:txBody>
          <a:bodyPr>
            <a:normAutofit/>
          </a:bodyPr>
          <a:lstStyle/>
          <a:p>
            <a:pPr marL="342900" indent="-342900">
              <a:spcBef>
                <a:spcPct val="20000"/>
              </a:spcBef>
              <a:buClr>
                <a:schemeClr val="tx2"/>
              </a:buClr>
              <a:buSzPct val="70000"/>
              <a:buFont typeface="Wingdings" pitchFamily="2" charset="2"/>
              <a:buChar char="l"/>
            </a:pPr>
            <a:r>
              <a:rPr lang="fr-CA" sz="2400" dirty="0"/>
              <a:t>Les données dans les modèles de processus d’affaires ont deux aspects</a:t>
            </a:r>
          </a:p>
          <a:p>
            <a:pPr lvl="1" indent="-342900">
              <a:buClr>
                <a:schemeClr val="tx2"/>
              </a:buClr>
              <a:buSzPct val="70000"/>
              <a:buFont typeface="Wingdings" pitchFamily="2" charset="2"/>
              <a:buChar char="l"/>
            </a:pPr>
            <a:r>
              <a:rPr lang="fr-CA" sz="2000" dirty="0"/>
              <a:t>Les données manipulées par les instances d’activités par l’invocation des applications ou des services</a:t>
            </a:r>
          </a:p>
          <a:p>
            <a:pPr lvl="2" indent="-342900">
              <a:buClr>
                <a:schemeClr val="tx2"/>
              </a:buClr>
              <a:buSzPct val="70000"/>
              <a:buFont typeface="Wingdings" pitchFamily="2" charset="2"/>
              <a:buChar char="l"/>
            </a:pPr>
            <a:r>
              <a:rPr lang="fr-CA" sz="1800" dirty="0"/>
              <a:t>À travers les paramètres</a:t>
            </a:r>
          </a:p>
          <a:p>
            <a:pPr lvl="1" indent="-342900">
              <a:buClr>
                <a:schemeClr val="tx2"/>
              </a:buClr>
              <a:buSzPct val="70000"/>
              <a:buFont typeface="Wingdings" pitchFamily="2" charset="2"/>
              <a:buChar char="l"/>
            </a:pPr>
            <a:r>
              <a:rPr lang="fr-CA" sz="2000" dirty="0"/>
              <a:t>Les dépendances de données entre les activités d’un processus</a:t>
            </a:r>
          </a:p>
          <a:p>
            <a:pPr lvl="2" indent="-342900">
              <a:buClr>
                <a:schemeClr val="tx2"/>
              </a:buClr>
              <a:buSzPct val="70000"/>
              <a:buFont typeface="Wingdings" pitchFamily="2" charset="2"/>
              <a:buChar char="l"/>
            </a:pPr>
            <a:r>
              <a:rPr lang="fr-CA" sz="1800" dirty="0"/>
              <a:t>Exprimées à l’aide de flux de données</a:t>
            </a:r>
          </a:p>
          <a:p>
            <a:pPr lvl="2" indent="-342900">
              <a:buClr>
                <a:schemeClr val="tx2"/>
              </a:buClr>
              <a:buSzPct val="70000"/>
              <a:buFont typeface="Wingdings" pitchFamily="2" charset="2"/>
              <a:buChar char="l"/>
            </a:pPr>
            <a:r>
              <a:rPr lang="fr-CA" sz="1800" dirty="0"/>
              <a:t>Le flux de contrôle doit correspondre au flux de données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a:t>
            </a:fld>
            <a:endParaRPr lang="en-US" altLang="en-US"/>
          </a:p>
        </p:txBody>
      </p:sp>
      <p:pic>
        <p:nvPicPr>
          <p:cNvPr id="2" name="Grafik 1">
            <a:extLst>
              <a:ext uri="{FF2B5EF4-FFF2-40B4-BE49-F238E27FC236}">
                <a16:creationId xmlns:a16="http://schemas.microsoft.com/office/drawing/2014/main" id="{81BB2007-2ACF-480C-845A-8BDE45CDDAAF}"/>
              </a:ext>
            </a:extLst>
          </p:cNvPr>
          <p:cNvPicPr>
            <a:picLocks noChangeAspect="1"/>
          </p:cNvPicPr>
          <p:nvPr>
            <p:custDataLst>
              <p:tags r:id="rId4"/>
            </p:custDataLst>
          </p:nvPr>
        </p:nvPicPr>
        <p:blipFill>
          <a:blip r:embed="rId6">
            <a:extLst>
              <a:ext uri="{96DAC541-7B7A-43D3-8B79-37D633B846F1}">
                <asvg:svgBlip xmlns:asvg="http://schemas.microsoft.com/office/drawing/2016/SVG/main" r:embed="rId7"/>
              </a:ext>
            </a:extLst>
          </a:blip>
          <a:stretch>
            <a:fillRect/>
          </a:stretch>
        </p:blipFill>
        <p:spPr>
          <a:xfrm>
            <a:off x="1475656" y="3068960"/>
            <a:ext cx="7041468" cy="3681028"/>
          </a:xfrm>
          <a:prstGeom prst="rect">
            <a:avLst/>
          </a:prstGeom>
          <a:noFill/>
          <a:ln cap="flat">
            <a:noFill/>
          </a:ln>
        </p:spPr>
      </p:pic>
    </p:spTree>
    <p:extLst>
      <p:ext uri="{BB962C8B-B14F-4D97-AF65-F5344CB8AC3E}">
        <p14:creationId xmlns:p14="http://schemas.microsoft.com/office/powerpoint/2010/main" val="3887392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US" dirty="0"/>
              <a:t>SOAP</a:t>
            </a:r>
            <a:endParaRPr lang="en-CA" sz="4400" dirty="0"/>
          </a:p>
        </p:txBody>
      </p:sp>
      <p:sp>
        <p:nvSpPr>
          <p:cNvPr id="4101" name="Rectangle 3"/>
          <p:cNvSpPr>
            <a:spLocks noGrp="1" noChangeArrowheads="1"/>
          </p:cNvSpPr>
          <p:nvPr>
            <p:ph idx="1"/>
            <p:custDataLst>
              <p:tags r:id="rId2"/>
            </p:custDataLst>
          </p:nvPr>
        </p:nvSpPr>
        <p:spPr>
          <a:xfrm>
            <a:off x="323528" y="1448780"/>
            <a:ext cx="8686800" cy="4140460"/>
          </a:xfrm>
        </p:spPr>
        <p:txBody>
          <a:bodyPr>
            <a:normAutofit/>
          </a:bodyPr>
          <a:lstStyle/>
          <a:p>
            <a:r>
              <a:rPr lang="en-US" sz="2400" dirty="0"/>
              <a:t>Simple Object Access Protocol (SOAP)</a:t>
            </a:r>
          </a:p>
          <a:p>
            <a:pPr lvl="1"/>
            <a:r>
              <a:rPr lang="en-US" sz="2400" dirty="0"/>
              <a:t>Standard </a:t>
            </a:r>
            <a:r>
              <a:rPr lang="fr-CA" sz="2400" dirty="0"/>
              <a:t>pour l’invocation des </a:t>
            </a:r>
            <a:r>
              <a:rPr lang="en-US" sz="2400" dirty="0"/>
              <a:t>services </a:t>
            </a:r>
            <a:r>
              <a:rPr lang="fr-CA" sz="2400" dirty="0"/>
              <a:t>à travers le </a:t>
            </a:r>
            <a:r>
              <a:rPr lang="en-US" sz="2400" dirty="0"/>
              <a:t>web</a:t>
            </a:r>
          </a:p>
          <a:p>
            <a:pPr lvl="1"/>
            <a:r>
              <a:rPr lang="fr-CA" sz="2400" dirty="0"/>
              <a:t>Utilise HTTP/SMTP pour le transport</a:t>
            </a:r>
          </a:p>
          <a:p>
            <a:pPr lvl="1"/>
            <a:r>
              <a:rPr lang="fr-CA" sz="2400" dirty="0"/>
              <a:t>Utilise</a:t>
            </a:r>
            <a:r>
              <a:rPr lang="en-US" sz="2400" dirty="0"/>
              <a:t> XML </a:t>
            </a:r>
            <a:r>
              <a:rPr lang="fr-CA" sz="2400" dirty="0"/>
              <a:t>pour l’encodage des données</a:t>
            </a:r>
            <a:endParaRPr lang="en-US" sz="2400" dirty="0"/>
          </a:p>
          <a:p>
            <a:pPr lvl="1"/>
            <a:r>
              <a:rPr lang="en-US" sz="2400" dirty="0"/>
              <a:t>Extensible</a:t>
            </a:r>
          </a:p>
          <a:p>
            <a:r>
              <a:rPr lang="fr-CA" sz="2400" dirty="0"/>
              <a:t>Bénéfices</a:t>
            </a:r>
            <a:endParaRPr lang="en-US" sz="2400" dirty="0"/>
          </a:p>
          <a:p>
            <a:pPr lvl="1"/>
            <a:r>
              <a:rPr lang="fr-CA" sz="2400" dirty="0"/>
              <a:t>Portabilité et interopérabilité</a:t>
            </a:r>
            <a:endParaRPr lang="en-US" sz="2400" dirty="0"/>
          </a:p>
          <a:p>
            <a:pPr lvl="1"/>
            <a:r>
              <a:rPr lang="fr-CA" sz="2400" dirty="0"/>
              <a:t>Utilisation des standards d’industrie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30</a:t>
            </a:fld>
            <a:endParaRPr lang="en-US" altLang="en-US"/>
          </a:p>
        </p:txBody>
      </p:sp>
    </p:spTree>
    <p:extLst>
      <p:ext uri="{BB962C8B-B14F-4D97-AF65-F5344CB8AC3E}">
        <p14:creationId xmlns:p14="http://schemas.microsoft.com/office/powerpoint/2010/main" val="25533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sz="4400" dirty="0"/>
              <a:t>Structure de SOAP</a:t>
            </a:r>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31</a:t>
            </a:fld>
            <a:endParaRPr lang="en-US" altLang="en-US"/>
          </a:p>
        </p:txBody>
      </p:sp>
      <p:sp>
        <p:nvSpPr>
          <p:cNvPr id="5" name="Rectangle 4">
            <a:extLst>
              <a:ext uri="{FF2B5EF4-FFF2-40B4-BE49-F238E27FC236}">
                <a16:creationId xmlns:a16="http://schemas.microsoft.com/office/drawing/2014/main" id="{36AD307E-7690-01B6-E8F8-C3063CFB4281}"/>
              </a:ext>
            </a:extLst>
          </p:cNvPr>
          <p:cNvSpPr>
            <a:spLocks noChangeArrowheads="1"/>
          </p:cNvSpPr>
          <p:nvPr>
            <p:custDataLst>
              <p:tags r:id="rId3"/>
            </p:custDataLst>
          </p:nvPr>
        </p:nvSpPr>
        <p:spPr bwMode="auto">
          <a:xfrm>
            <a:off x="143508" y="1376772"/>
            <a:ext cx="7924800" cy="3790950"/>
          </a:xfrm>
          <a:prstGeom prst="rect">
            <a:avLst/>
          </a:prstGeom>
          <a:noFill/>
          <a:ln w="9525">
            <a:noFill/>
            <a:miter lim="800000"/>
            <a:headEnd/>
            <a:tailEnd/>
          </a:ln>
        </p:spPr>
        <p:txBody>
          <a:bodyPr>
            <a:spAutoFit/>
          </a:bodyPr>
          <a:lstStyle/>
          <a:p>
            <a:pPr eaLnBrk="0" hangingPunct="0">
              <a:spcBef>
                <a:spcPct val="5000"/>
              </a:spcBef>
            </a:pPr>
            <a:r>
              <a:rPr lang="en-US" b="1" dirty="0">
                <a:latin typeface="Courier New" pitchFamily="49" charset="0"/>
              </a:rPr>
              <a:t>&lt;</a:t>
            </a:r>
            <a:r>
              <a:rPr lang="en-US" b="1" dirty="0" err="1">
                <a:solidFill>
                  <a:srgbClr val="FF0000"/>
                </a:solidFill>
                <a:latin typeface="Courier New" pitchFamily="49" charset="0"/>
              </a:rPr>
              <a:t>SOAP-ENV:</a:t>
            </a:r>
            <a:r>
              <a:rPr lang="en-US" b="1" dirty="0" err="1">
                <a:solidFill>
                  <a:srgbClr val="0000FF"/>
                </a:solidFill>
                <a:latin typeface="Courier New" pitchFamily="49" charset="0"/>
              </a:rPr>
              <a:t>Envelope</a:t>
            </a:r>
            <a:r>
              <a:rPr lang="en-US" b="1" dirty="0">
                <a:solidFill>
                  <a:srgbClr val="0000FF"/>
                </a:solidFill>
                <a:latin typeface="Courier New" pitchFamily="49" charset="0"/>
              </a:rPr>
              <a:t> </a:t>
            </a:r>
          </a:p>
          <a:p>
            <a:pPr eaLnBrk="0" hangingPunct="0">
              <a:spcBef>
                <a:spcPct val="5000"/>
              </a:spcBef>
            </a:pPr>
            <a:r>
              <a:rPr lang="en-US" b="1" dirty="0">
                <a:latin typeface="Courier New" pitchFamily="49" charset="0"/>
              </a:rPr>
              <a:t>	</a:t>
            </a:r>
            <a:r>
              <a:rPr lang="en-US" b="1" dirty="0" err="1">
                <a:solidFill>
                  <a:srgbClr val="FF0000"/>
                </a:solidFill>
                <a:latin typeface="Courier New" pitchFamily="49" charset="0"/>
              </a:rPr>
              <a:t>SOAP-ENV</a:t>
            </a:r>
            <a:r>
              <a:rPr lang="en-US" b="1" dirty="0" err="1">
                <a:latin typeface="Courier New" pitchFamily="49" charset="0"/>
              </a:rPr>
              <a:t>:</a:t>
            </a:r>
            <a:r>
              <a:rPr lang="en-US" b="1" dirty="0" err="1">
                <a:solidFill>
                  <a:srgbClr val="0000FF"/>
                </a:solidFill>
                <a:latin typeface="Courier New" pitchFamily="49" charset="0"/>
              </a:rPr>
              <a:t>encodingStyle</a:t>
            </a:r>
            <a:r>
              <a:rPr lang="en-US" b="1" dirty="0">
                <a:latin typeface="Courier New" pitchFamily="49" charset="0"/>
              </a:rPr>
              <a:t>=			"http://schemas.xmlsoap.org/soap/encoding/" </a:t>
            </a:r>
          </a:p>
          <a:p>
            <a:pPr eaLnBrk="0" hangingPunct="0">
              <a:spcBef>
                <a:spcPct val="5000"/>
              </a:spcBef>
            </a:pPr>
            <a:r>
              <a:rPr lang="en-US" b="1" dirty="0">
                <a:latin typeface="Courier New" pitchFamily="49" charset="0"/>
              </a:rPr>
              <a:t>	</a:t>
            </a:r>
            <a:r>
              <a:rPr lang="en-US" b="1" dirty="0" err="1">
                <a:latin typeface="Courier New" pitchFamily="49" charset="0"/>
              </a:rPr>
              <a:t>xmlns:</a:t>
            </a:r>
            <a:r>
              <a:rPr lang="en-US" b="1" dirty="0" err="1">
                <a:solidFill>
                  <a:srgbClr val="FF0000"/>
                </a:solidFill>
                <a:latin typeface="Courier New" pitchFamily="49" charset="0"/>
              </a:rPr>
              <a:t>SOAP-ENV</a:t>
            </a:r>
            <a:r>
              <a:rPr lang="en-US" b="1" dirty="0">
                <a:latin typeface="Courier New" pitchFamily="49" charset="0"/>
              </a:rPr>
              <a:t>=</a:t>
            </a:r>
          </a:p>
          <a:p>
            <a:pPr eaLnBrk="0" hangingPunct="0">
              <a:spcBef>
                <a:spcPct val="5000"/>
              </a:spcBef>
            </a:pPr>
            <a:r>
              <a:rPr lang="en-US" b="1" dirty="0">
                <a:latin typeface="Courier New" pitchFamily="49" charset="0"/>
              </a:rPr>
              <a:t>		"http://schemas.xmlsoap.org/soap/envelope/" 	</a:t>
            </a:r>
            <a:r>
              <a:rPr lang="en-US" b="1" dirty="0" err="1">
                <a:latin typeface="Courier New" pitchFamily="49" charset="0"/>
              </a:rPr>
              <a:t>xmlns:</a:t>
            </a:r>
            <a:r>
              <a:rPr lang="en-US" b="1" dirty="0" err="1">
                <a:solidFill>
                  <a:srgbClr val="339933"/>
                </a:solidFill>
                <a:latin typeface="Courier New" pitchFamily="49" charset="0"/>
              </a:rPr>
              <a:t>xsd</a:t>
            </a:r>
            <a:r>
              <a:rPr lang="en-US" b="1" dirty="0">
                <a:latin typeface="Courier New" pitchFamily="49" charset="0"/>
              </a:rPr>
              <a:t>="http://www.w3.org/2001/XMLSchema" </a:t>
            </a:r>
          </a:p>
          <a:p>
            <a:pPr eaLnBrk="0" hangingPunct="0">
              <a:spcBef>
                <a:spcPct val="5000"/>
              </a:spcBef>
            </a:pPr>
            <a:r>
              <a:rPr lang="en-US" b="1" dirty="0">
                <a:latin typeface="Courier New" pitchFamily="49" charset="0"/>
              </a:rPr>
              <a:t>	</a:t>
            </a:r>
            <a:r>
              <a:rPr lang="en-US" b="1" dirty="0" err="1">
                <a:latin typeface="Courier New" pitchFamily="49" charset="0"/>
              </a:rPr>
              <a:t>xmlns:</a:t>
            </a:r>
            <a:r>
              <a:rPr lang="en-US" b="1" dirty="0" err="1">
                <a:solidFill>
                  <a:srgbClr val="339933"/>
                </a:solidFill>
                <a:latin typeface="Courier New" pitchFamily="49" charset="0"/>
              </a:rPr>
              <a:t>xsi</a:t>
            </a:r>
            <a:r>
              <a:rPr lang="en-US" b="1" dirty="0">
                <a:latin typeface="Courier New" pitchFamily="49" charset="0"/>
              </a:rPr>
              <a:t>="http://www.w3.org/2001/XMLSchema-	instance"&gt; </a:t>
            </a:r>
          </a:p>
          <a:p>
            <a:pPr eaLnBrk="0" hangingPunct="0">
              <a:spcBef>
                <a:spcPct val="5000"/>
              </a:spcBef>
            </a:pPr>
            <a:r>
              <a:rPr lang="en-US" b="1" dirty="0">
                <a:solidFill>
                  <a:schemeClr val="bg2"/>
                </a:solidFill>
                <a:latin typeface="Courier New" pitchFamily="49" charset="0"/>
              </a:rPr>
              <a:t>	</a:t>
            </a:r>
            <a:r>
              <a:rPr lang="en-US" b="1" dirty="0">
                <a:solidFill>
                  <a:srgbClr val="C0C0C0"/>
                </a:solidFill>
                <a:latin typeface="Courier New" pitchFamily="49" charset="0"/>
              </a:rPr>
              <a:t>&lt;</a:t>
            </a:r>
            <a:r>
              <a:rPr lang="en-US" b="1" dirty="0" err="1">
                <a:solidFill>
                  <a:srgbClr val="C0C0C0"/>
                </a:solidFill>
                <a:latin typeface="Courier New" pitchFamily="49" charset="0"/>
              </a:rPr>
              <a:t>SOAP-ENV:Body</a:t>
            </a:r>
            <a:r>
              <a:rPr lang="en-US" b="1" dirty="0">
                <a:solidFill>
                  <a:srgbClr val="C0C0C0"/>
                </a:solidFill>
                <a:latin typeface="Courier New" pitchFamily="49" charset="0"/>
              </a:rPr>
              <a:t>&gt;</a:t>
            </a:r>
          </a:p>
          <a:p>
            <a:pPr eaLnBrk="0" hangingPunct="0">
              <a:spcBef>
                <a:spcPct val="5000"/>
              </a:spcBef>
            </a:pPr>
            <a:r>
              <a:rPr lang="en-US" b="1" dirty="0">
                <a:solidFill>
                  <a:srgbClr val="C0C0C0"/>
                </a:solidFill>
                <a:latin typeface="Courier New" pitchFamily="49" charset="0"/>
              </a:rPr>
              <a:t>		…</a:t>
            </a:r>
          </a:p>
          <a:p>
            <a:pPr eaLnBrk="0" hangingPunct="0">
              <a:spcBef>
                <a:spcPct val="5000"/>
              </a:spcBef>
            </a:pPr>
            <a:endParaRPr lang="en-US" b="1" dirty="0">
              <a:solidFill>
                <a:srgbClr val="C0C0C0"/>
              </a:solidFill>
              <a:latin typeface="Courier New" pitchFamily="49" charset="0"/>
            </a:endParaRPr>
          </a:p>
          <a:p>
            <a:pPr eaLnBrk="0" hangingPunct="0">
              <a:spcBef>
                <a:spcPct val="5000"/>
              </a:spcBef>
            </a:pPr>
            <a:r>
              <a:rPr lang="en-US" b="1" dirty="0">
                <a:solidFill>
                  <a:srgbClr val="C0C0C0"/>
                </a:solidFill>
                <a:latin typeface="Courier New" pitchFamily="49" charset="0"/>
              </a:rPr>
              <a:t>	&lt;/</a:t>
            </a:r>
            <a:r>
              <a:rPr lang="en-US" b="1" dirty="0" err="1">
                <a:solidFill>
                  <a:srgbClr val="C0C0C0"/>
                </a:solidFill>
                <a:latin typeface="Courier New" pitchFamily="49" charset="0"/>
              </a:rPr>
              <a:t>SOAP-ENV:Body</a:t>
            </a:r>
            <a:r>
              <a:rPr lang="en-US" b="1" dirty="0">
                <a:solidFill>
                  <a:srgbClr val="C0C0C0"/>
                </a:solidFill>
                <a:latin typeface="Courier New" pitchFamily="49" charset="0"/>
              </a:rPr>
              <a:t>&gt;</a:t>
            </a:r>
          </a:p>
          <a:p>
            <a:pPr eaLnBrk="0" hangingPunct="0">
              <a:spcBef>
                <a:spcPct val="5000"/>
              </a:spcBef>
            </a:pPr>
            <a:r>
              <a:rPr lang="en-US" b="1" dirty="0">
                <a:latin typeface="Courier New" pitchFamily="49" charset="0"/>
              </a:rPr>
              <a:t>&lt;/</a:t>
            </a:r>
            <a:r>
              <a:rPr lang="en-US" b="1" dirty="0" err="1">
                <a:solidFill>
                  <a:srgbClr val="FF0000"/>
                </a:solidFill>
                <a:latin typeface="Courier New" pitchFamily="49" charset="0"/>
              </a:rPr>
              <a:t>SOAP-ENV:</a:t>
            </a:r>
            <a:r>
              <a:rPr lang="en-US" b="1" dirty="0" err="1">
                <a:solidFill>
                  <a:srgbClr val="0000FF"/>
                </a:solidFill>
                <a:latin typeface="Courier New" pitchFamily="49" charset="0"/>
              </a:rPr>
              <a:t>Envelope</a:t>
            </a:r>
            <a:r>
              <a:rPr lang="en-US" b="1" dirty="0">
                <a:latin typeface="Courier New" pitchFamily="49" charset="0"/>
              </a:rPr>
              <a:t>&gt;</a:t>
            </a:r>
          </a:p>
        </p:txBody>
      </p:sp>
      <p:pic>
        <p:nvPicPr>
          <p:cNvPr id="6" name="Picture 6" descr="soapspecindex01">
            <a:extLst>
              <a:ext uri="{FF2B5EF4-FFF2-40B4-BE49-F238E27FC236}">
                <a16:creationId xmlns:a16="http://schemas.microsoft.com/office/drawing/2014/main" id="{FE9C4DD0-A0F5-D2A2-8FAB-B5DB9619D4E2}"/>
              </a:ext>
            </a:extLst>
          </p:cNvPr>
          <p:cNvPicPr>
            <a:picLocks noChangeAspect="1" noChangeArrowheads="1"/>
          </p:cNvPicPr>
          <p:nvPr>
            <p:custDataLst>
              <p:tags r:id="rId4"/>
            </p:custDataLst>
          </p:nvPr>
        </p:nvPicPr>
        <p:blipFill>
          <a:blip r:embed="rId6" cstate="print"/>
          <a:srcRect/>
          <a:stretch>
            <a:fillRect/>
          </a:stretch>
        </p:blipFill>
        <p:spPr bwMode="auto">
          <a:xfrm>
            <a:off x="5400092" y="3573016"/>
            <a:ext cx="2667000" cy="3124200"/>
          </a:xfrm>
          <a:prstGeom prst="rect">
            <a:avLst/>
          </a:prstGeom>
          <a:noFill/>
          <a:ln w="9525">
            <a:noFill/>
            <a:miter lim="800000"/>
            <a:headEnd/>
            <a:tailEnd/>
          </a:ln>
        </p:spPr>
      </p:pic>
    </p:spTree>
    <p:extLst>
      <p:ext uri="{BB962C8B-B14F-4D97-AF65-F5344CB8AC3E}">
        <p14:creationId xmlns:p14="http://schemas.microsoft.com/office/powerpoint/2010/main" val="379543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Entêtes SOAP</a:t>
            </a:r>
          </a:p>
        </p:txBody>
      </p:sp>
      <p:sp>
        <p:nvSpPr>
          <p:cNvPr id="4101" name="Rectangle 3"/>
          <p:cNvSpPr>
            <a:spLocks noGrp="1" noChangeArrowheads="1"/>
          </p:cNvSpPr>
          <p:nvPr>
            <p:ph idx="1"/>
            <p:custDataLst>
              <p:tags r:id="rId2"/>
            </p:custDataLst>
          </p:nvPr>
        </p:nvSpPr>
        <p:spPr>
          <a:xfrm>
            <a:off x="323528" y="1448780"/>
            <a:ext cx="8686800" cy="4896544"/>
          </a:xfrm>
        </p:spPr>
        <p:txBody>
          <a:bodyPr>
            <a:normAutofit/>
          </a:bodyPr>
          <a:lstStyle/>
          <a:p>
            <a:pPr marL="342900" indent="-342900">
              <a:spcBef>
                <a:spcPct val="20000"/>
              </a:spcBef>
              <a:buClr>
                <a:schemeClr val="tx2"/>
              </a:buClr>
              <a:buSzPct val="70000"/>
              <a:buFont typeface="Wingdings" pitchFamily="2" charset="2"/>
              <a:buChar char="l"/>
            </a:pPr>
            <a:r>
              <a:rPr lang="fr-CA" sz="2400" dirty="0"/>
              <a:t>Les entêtes sont des points d’extension où vous pouvez inclure des éléments d’autres espaces de noms </a:t>
            </a:r>
          </a:p>
          <a:p>
            <a:pPr lvl="1" indent="-342900">
              <a:buClr>
                <a:schemeClr val="tx2"/>
              </a:buClr>
              <a:buSzPct val="70000"/>
              <a:buFont typeface="Wingdings" pitchFamily="2" charset="2"/>
              <a:buChar char="l"/>
            </a:pPr>
            <a:r>
              <a:rPr lang="fr-CA" sz="2000" dirty="0"/>
              <a:t>C’est-à-dire ils peuvent contenir n’importe quel XML</a:t>
            </a:r>
          </a:p>
          <a:p>
            <a:pPr marL="342900" indent="-342900">
              <a:spcBef>
                <a:spcPct val="20000"/>
              </a:spcBef>
              <a:buClr>
                <a:schemeClr val="tx2"/>
              </a:buClr>
              <a:buSzPct val="70000"/>
              <a:buFont typeface="Wingdings" pitchFamily="2" charset="2"/>
              <a:buChar char="l"/>
            </a:pPr>
            <a:r>
              <a:rPr lang="fr-CA" sz="2400" dirty="0"/>
              <a:t>Utilisées généralement</a:t>
            </a:r>
          </a:p>
          <a:p>
            <a:pPr lvl="1" indent="-342900">
              <a:buClr>
                <a:schemeClr val="tx2"/>
              </a:buClr>
              <a:buSzPct val="70000"/>
              <a:buFont typeface="Wingdings" pitchFamily="2" charset="2"/>
              <a:buChar char="l"/>
            </a:pPr>
            <a:r>
              <a:rPr lang="fr-CA" sz="2000" dirty="0"/>
              <a:t>Pour le routage –à, de, via, etc.</a:t>
            </a:r>
          </a:p>
          <a:p>
            <a:pPr lvl="1" indent="-342900">
              <a:buClr>
                <a:schemeClr val="tx2"/>
              </a:buClr>
              <a:buSzPct val="70000"/>
              <a:buFont typeface="Wingdings" pitchFamily="2" charset="2"/>
              <a:buChar char="l"/>
            </a:pPr>
            <a:r>
              <a:rPr lang="fr-CA" sz="2000" dirty="0"/>
              <a:t>Sécurité</a:t>
            </a:r>
          </a:p>
          <a:p>
            <a:pPr marL="342900" indent="-342900">
              <a:spcBef>
                <a:spcPct val="20000"/>
              </a:spcBef>
              <a:buClr>
                <a:schemeClr val="tx2"/>
              </a:buClr>
              <a:buSzPct val="70000"/>
              <a:buFont typeface="Wingdings" pitchFamily="2" charset="2"/>
              <a:buChar char="l"/>
            </a:pPr>
            <a:r>
              <a:rPr lang="fr-CA" sz="2400" dirty="0"/>
              <a:t>Les entêtes peuvent optionnellement contenir l’attribut “</a:t>
            </a:r>
            <a:r>
              <a:rPr lang="fr-CA" sz="2400" dirty="0" err="1"/>
              <a:t>mustUnderstand</a:t>
            </a:r>
            <a:r>
              <a:rPr lang="fr-CA" sz="2400" dirty="0"/>
              <a:t>”</a:t>
            </a:r>
          </a:p>
          <a:p>
            <a:pPr lvl="1" indent="-342900">
              <a:buClr>
                <a:schemeClr val="tx2"/>
              </a:buClr>
              <a:buSzPct val="70000"/>
              <a:buFont typeface="Wingdings" pitchFamily="2" charset="2"/>
              <a:buChar char="l"/>
            </a:pPr>
            <a:r>
              <a:rPr lang="fr-CA" sz="2000" dirty="0" err="1"/>
              <a:t>mustUnderstand</a:t>
            </a:r>
            <a:r>
              <a:rPr lang="fr-CA" sz="2000" dirty="0"/>
              <a:t>=1 veut dire que le receveur du message doit traiter l’entête</a:t>
            </a:r>
          </a:p>
          <a:p>
            <a:pPr lvl="1" indent="-342900">
              <a:buClr>
                <a:schemeClr val="tx2"/>
              </a:buClr>
              <a:buSzPct val="70000"/>
              <a:buFont typeface="Wingdings" pitchFamily="2" charset="2"/>
              <a:buChar char="l"/>
            </a:pPr>
            <a:r>
              <a:rPr lang="fr-CA" sz="2000" dirty="0"/>
              <a:t>Si </a:t>
            </a:r>
            <a:r>
              <a:rPr lang="fr-CA" sz="2000" dirty="0" err="1"/>
              <a:t>mustUnderstand</a:t>
            </a:r>
            <a:r>
              <a:rPr lang="fr-CA" sz="2000" dirty="0"/>
              <a:t>=0 l’entête est optionnelle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32</a:t>
            </a:fld>
            <a:endParaRPr lang="en-US" altLang="en-US"/>
          </a:p>
        </p:txBody>
      </p:sp>
    </p:spTree>
    <p:extLst>
      <p:ext uri="{BB962C8B-B14F-4D97-AF65-F5344CB8AC3E}">
        <p14:creationId xmlns:p14="http://schemas.microsoft.com/office/powerpoint/2010/main" val="532153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Le corps du SOAP</a:t>
            </a:r>
            <a:endParaRPr lang="en-CA" sz="4400" dirty="0"/>
          </a:p>
        </p:txBody>
      </p:sp>
      <p:sp>
        <p:nvSpPr>
          <p:cNvPr id="4101" name="Rectangle 3"/>
          <p:cNvSpPr>
            <a:spLocks noGrp="1" noChangeArrowheads="1"/>
          </p:cNvSpPr>
          <p:nvPr>
            <p:ph idx="1"/>
            <p:custDataLst>
              <p:tags r:id="rId2"/>
            </p:custDataLst>
          </p:nvPr>
        </p:nvSpPr>
        <p:spPr>
          <a:xfrm>
            <a:off x="323528" y="1448780"/>
            <a:ext cx="8686800" cy="2952328"/>
          </a:xfrm>
        </p:spPr>
        <p:txBody>
          <a:bodyPr>
            <a:normAutofit/>
          </a:bodyPr>
          <a:lstStyle/>
          <a:p>
            <a:pPr marL="342900" indent="-342900">
              <a:lnSpc>
                <a:spcPct val="90000"/>
              </a:lnSpc>
              <a:spcBef>
                <a:spcPct val="20000"/>
              </a:spcBef>
              <a:buClr>
                <a:schemeClr val="tx2"/>
              </a:buClr>
              <a:buSzPct val="70000"/>
              <a:buFont typeface="Wingdings" pitchFamily="2" charset="2"/>
              <a:buChar char="l"/>
            </a:pPr>
            <a:r>
              <a:rPr lang="fr-CA" sz="2400" dirty="0"/>
              <a:t>Contiennent les données spécifiques à l’</a:t>
            </a:r>
            <a:r>
              <a:rPr lang="en-US" sz="2400" dirty="0"/>
              <a:t>application</a:t>
            </a:r>
          </a:p>
          <a:p>
            <a:pPr marL="342900" indent="-342900">
              <a:lnSpc>
                <a:spcPct val="90000"/>
              </a:lnSpc>
              <a:spcBef>
                <a:spcPct val="20000"/>
              </a:spcBef>
              <a:buClr>
                <a:schemeClr val="tx2"/>
              </a:buClr>
              <a:buSzPct val="70000"/>
              <a:buFont typeface="Wingdings" pitchFamily="2" charset="2"/>
              <a:buChar char="l"/>
            </a:pPr>
            <a:r>
              <a:rPr lang="en-US" sz="2400" dirty="0"/>
              <a:t>S</a:t>
            </a:r>
            <a:r>
              <a:rPr lang="fr-CA" sz="2400" dirty="0" err="1"/>
              <a:t>érialisé</a:t>
            </a:r>
            <a:r>
              <a:rPr lang="fr-CA" sz="2400" dirty="0"/>
              <a:t> en </a:t>
            </a:r>
            <a:r>
              <a:rPr lang="en-US" sz="2400" dirty="0"/>
              <a:t> </a:t>
            </a:r>
            <a:r>
              <a:rPr lang="fr-CA" sz="2400" dirty="0"/>
              <a:t>se basant sur l’attribut </a:t>
            </a:r>
            <a:r>
              <a:rPr lang="en-US" sz="2400" i="1" dirty="0" err="1"/>
              <a:t>encodingStyle</a:t>
            </a:r>
            <a:endParaRPr lang="en-US" sz="2400" i="1" dirty="0"/>
          </a:p>
          <a:p>
            <a:pPr marL="342900" indent="-342900">
              <a:lnSpc>
                <a:spcPct val="90000"/>
              </a:lnSpc>
              <a:spcBef>
                <a:spcPct val="20000"/>
              </a:spcBef>
              <a:buClr>
                <a:schemeClr val="tx2"/>
              </a:buClr>
              <a:buSzPct val="70000"/>
              <a:buFont typeface="Wingdings" pitchFamily="2" charset="2"/>
              <a:buChar char="l"/>
            </a:pPr>
            <a:r>
              <a:rPr lang="fr-CA" sz="2400" dirty="0"/>
              <a:t>Peut représenter un message de requête ou un message de réponse</a:t>
            </a:r>
            <a:r>
              <a:rPr lang="en-US" sz="2400" dirty="0"/>
              <a:t> </a:t>
            </a:r>
            <a:r>
              <a:rPr lang="fr-CA" sz="2400" dirty="0"/>
              <a:t>ou un document spécifique</a:t>
            </a:r>
            <a:endParaRPr lang="en-US"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33</a:t>
            </a:fld>
            <a:endParaRPr lang="en-US" altLang="en-US"/>
          </a:p>
        </p:txBody>
      </p:sp>
    </p:spTree>
    <p:extLst>
      <p:ext uri="{BB962C8B-B14F-4D97-AF65-F5344CB8AC3E}">
        <p14:creationId xmlns:p14="http://schemas.microsoft.com/office/powerpoint/2010/main" val="3793916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La requête de SOAP</a:t>
            </a:r>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34</a:t>
            </a:fld>
            <a:endParaRPr lang="en-US" altLang="en-US"/>
          </a:p>
        </p:txBody>
      </p:sp>
      <p:sp>
        <p:nvSpPr>
          <p:cNvPr id="5" name="Rectangle 4">
            <a:extLst>
              <a:ext uri="{FF2B5EF4-FFF2-40B4-BE49-F238E27FC236}">
                <a16:creationId xmlns:a16="http://schemas.microsoft.com/office/drawing/2014/main" id="{38D21B30-9F0C-95AE-5E58-64FCFEA32567}"/>
              </a:ext>
            </a:extLst>
          </p:cNvPr>
          <p:cNvSpPr>
            <a:spLocks noChangeArrowheads="1"/>
          </p:cNvSpPr>
          <p:nvPr>
            <p:custDataLst>
              <p:tags r:id="rId3"/>
            </p:custDataLst>
          </p:nvPr>
        </p:nvSpPr>
        <p:spPr bwMode="auto">
          <a:xfrm>
            <a:off x="381000" y="1447800"/>
            <a:ext cx="8229600" cy="3581400"/>
          </a:xfrm>
          <a:prstGeom prst="rect">
            <a:avLst/>
          </a:prstGeom>
          <a:noFill/>
          <a:ln w="9525">
            <a:noFill/>
            <a:miter lim="800000"/>
            <a:headEnd/>
            <a:tailEnd/>
          </a:ln>
        </p:spPr>
        <p:txBody>
          <a:bodyPr/>
          <a:lstStyle/>
          <a:p>
            <a:pPr marL="342900" indent="-342900" eaLnBrk="0" hangingPunct="0"/>
            <a:r>
              <a:rPr lang="en-US" b="1" dirty="0">
                <a:latin typeface="Courier New" pitchFamily="49" charset="0"/>
              </a:rPr>
              <a:t>&lt;</a:t>
            </a:r>
            <a:r>
              <a:rPr lang="en-US" b="1" dirty="0" err="1">
                <a:latin typeface="Courier New" pitchFamily="49" charset="0"/>
              </a:rPr>
              <a:t>SOAP-ENV:Envelope</a:t>
            </a:r>
            <a:endParaRPr lang="en-US" b="1" dirty="0">
              <a:latin typeface="Courier New" pitchFamily="49" charset="0"/>
            </a:endParaRPr>
          </a:p>
          <a:p>
            <a:pPr marL="342900" indent="-342900" eaLnBrk="0" hangingPunct="0"/>
            <a:r>
              <a:rPr lang="en-US" b="1" dirty="0" err="1">
                <a:latin typeface="Courier New" pitchFamily="49" charset="0"/>
              </a:rPr>
              <a:t>xmlns:soapenv</a:t>
            </a:r>
            <a:r>
              <a:rPr lang="en-US" b="1" dirty="0">
                <a:latin typeface="Courier New" pitchFamily="49" charset="0"/>
              </a:rPr>
              <a:t>="http://schemas.xmlsoap.org/soap/envelope/"  </a:t>
            </a:r>
          </a:p>
          <a:p>
            <a:pPr marL="342900" indent="-342900"/>
            <a:r>
              <a:rPr lang="en-US" b="1" dirty="0" err="1">
                <a:latin typeface="Courier New" pitchFamily="49" charset="0"/>
              </a:rPr>
              <a:t>xmlns:xsd</a:t>
            </a:r>
            <a:r>
              <a:rPr lang="en-US" b="1" dirty="0">
                <a:latin typeface="Courier New" pitchFamily="49" charset="0"/>
              </a:rPr>
              <a:t>=http://www.w3.org/2001/XMLSchema</a:t>
            </a:r>
          </a:p>
          <a:p>
            <a:pPr marL="342900" indent="-342900"/>
            <a:r>
              <a:rPr lang="en-US" b="1" dirty="0" err="1">
                <a:latin typeface="Courier New" pitchFamily="49" charset="0"/>
              </a:rPr>
              <a:t>xmlns:xsi</a:t>
            </a:r>
            <a:r>
              <a:rPr lang="en-US" b="1" dirty="0">
                <a:latin typeface="Courier New" pitchFamily="49" charset="0"/>
              </a:rPr>
              <a:t>="http://www.w3.org/2001/XMLSchema-instance"&gt;</a:t>
            </a:r>
            <a:r>
              <a:rPr lang="en-US" sz="2000" b="1" dirty="0">
                <a:latin typeface="Times New Roman" pitchFamily="18" charset="0"/>
              </a:rPr>
              <a:t> </a:t>
            </a:r>
            <a:endParaRPr lang="en-US" b="1" dirty="0">
              <a:solidFill>
                <a:srgbClr val="C0C0C0"/>
              </a:solidFill>
              <a:latin typeface="Courier New" pitchFamily="49" charset="0"/>
            </a:endParaRPr>
          </a:p>
          <a:p>
            <a:pPr marL="342900" indent="-342900" eaLnBrk="0" hangingPunct="0"/>
            <a:r>
              <a:rPr lang="en-US" b="1" dirty="0">
                <a:solidFill>
                  <a:schemeClr val="bg2"/>
                </a:solidFill>
                <a:latin typeface="Courier New" pitchFamily="49" charset="0"/>
              </a:rPr>
              <a:t>	</a:t>
            </a:r>
            <a:r>
              <a:rPr lang="en-US" b="1" dirty="0">
                <a:latin typeface="Courier New" pitchFamily="49" charset="0"/>
              </a:rPr>
              <a:t>&lt;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marL="342900" indent="-3429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a:t>
            </a:r>
            <a:r>
              <a:rPr lang="en-US" b="1" dirty="0">
                <a:latin typeface="Courier New" pitchFamily="49" charset="0"/>
              </a:rPr>
              <a:t> xmlns:</a:t>
            </a:r>
            <a:r>
              <a:rPr lang="en-US" b="1" dirty="0">
                <a:solidFill>
                  <a:srgbClr val="339933"/>
                </a:solidFill>
                <a:latin typeface="Courier New" pitchFamily="49" charset="0"/>
              </a:rPr>
              <a:t>ns1</a:t>
            </a:r>
            <a:r>
              <a:rPr lang="en-US" b="1" dirty="0">
                <a:latin typeface="Courier New" pitchFamily="49" charset="0"/>
              </a:rPr>
              <a:t>=</a:t>
            </a:r>
            <a:r>
              <a:rPr lang="en-US" b="1" dirty="0">
                <a:latin typeface="Courier New" pitchFamily="49" charset="0"/>
                <a:hlinkClick r:id="rId5"/>
              </a:rPr>
              <a:t>http://www.Dupont.com</a:t>
            </a:r>
            <a:endParaRPr lang="en-US" b="1" dirty="0">
              <a:latin typeface="Courier New" pitchFamily="49" charset="0"/>
            </a:endParaRPr>
          </a:p>
          <a:p>
            <a:pPr marL="342900" indent="-342900" eaLnBrk="0" hangingPunct="0"/>
            <a:r>
              <a:rPr lang="en-US" b="1" dirty="0">
                <a:latin typeface="Courier New" pitchFamily="49" charset="0"/>
              </a:rPr>
              <a:t>	</a:t>
            </a:r>
            <a:r>
              <a:rPr lang="en-US" b="1" dirty="0" err="1">
                <a:latin typeface="Courier New" pitchFamily="49" charset="0"/>
              </a:rPr>
              <a:t>SOAPENV:encodingStyle</a:t>
            </a:r>
            <a:r>
              <a:rPr lang="en-US" b="1" dirty="0">
                <a:latin typeface="Courier New" pitchFamily="49" charset="0"/>
              </a:rPr>
              <a:t>=="http://schemas.xmlsoap.org/soap/ encoding /"&gt;</a:t>
            </a:r>
          </a:p>
          <a:p>
            <a:pPr marL="342900" indent="-342900" eaLnBrk="0" hangingPunct="0"/>
            <a:r>
              <a:rPr lang="en-US" b="1" dirty="0">
                <a:latin typeface="Courier New" pitchFamily="49" charset="0"/>
              </a:rPr>
              <a:t>	   	&lt;</a:t>
            </a:r>
            <a:r>
              <a:rPr lang="en-US" b="1" dirty="0" err="1">
                <a:solidFill>
                  <a:schemeClr val="accent1"/>
                </a:solidFill>
                <a:latin typeface="Courier New" pitchFamily="49" charset="0"/>
              </a:rPr>
              <a:t>ZipCode</a:t>
            </a:r>
            <a:r>
              <a:rPr lang="en-US" b="1" dirty="0">
                <a:latin typeface="Courier New" pitchFamily="49" charset="0"/>
              </a:rPr>
              <a:t> </a:t>
            </a:r>
            <a:r>
              <a:rPr lang="en-US" b="1" dirty="0" err="1">
                <a:latin typeface="Courier New" pitchFamily="49" charset="0"/>
              </a:rPr>
              <a:t>xsi:type</a:t>
            </a:r>
            <a:r>
              <a:rPr lang="en-US" b="1" dirty="0">
                <a:latin typeface="Courier New" pitchFamily="49" charset="0"/>
              </a:rPr>
              <a:t>="</a:t>
            </a:r>
            <a:r>
              <a:rPr lang="en-US" b="1" dirty="0" err="1">
                <a:latin typeface="Courier New" pitchFamily="49" charset="0"/>
              </a:rPr>
              <a:t>xsd:string</a:t>
            </a:r>
            <a:r>
              <a:rPr lang="en-US" b="1" dirty="0">
                <a:latin typeface="Courier New" pitchFamily="49" charset="0"/>
              </a:rPr>
              <a:t>"&gt;H3H 2G6&lt;/</a:t>
            </a:r>
            <a:r>
              <a:rPr lang="en-US" b="1" dirty="0" err="1">
                <a:solidFill>
                  <a:schemeClr val="accent1"/>
                </a:solidFill>
                <a:latin typeface="Courier New" pitchFamily="49" charset="0"/>
              </a:rPr>
              <a:t>ZipCode</a:t>
            </a:r>
            <a:r>
              <a:rPr lang="en-US" b="1" dirty="0">
                <a:latin typeface="Courier New" pitchFamily="49" charset="0"/>
              </a:rPr>
              <a:t>&gt;</a:t>
            </a:r>
          </a:p>
          <a:p>
            <a:pPr marL="342900" indent="-3429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a:t>
            </a:r>
            <a:r>
              <a:rPr lang="en-US" b="1" dirty="0">
                <a:latin typeface="Courier New" pitchFamily="49" charset="0"/>
              </a:rPr>
              <a:t>&gt;</a:t>
            </a:r>
          </a:p>
          <a:p>
            <a:pPr marL="342900" indent="-342900" eaLnBrk="0" hangingPunct="0"/>
            <a:r>
              <a:rPr lang="en-US" b="1" dirty="0">
                <a:latin typeface="Courier New" pitchFamily="49" charset="0"/>
              </a:rPr>
              <a:t>	&lt;/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marL="342900" indent="-342900" eaLnBrk="0" hangingPunct="0"/>
            <a:r>
              <a:rPr lang="en-US" b="1" dirty="0">
                <a:latin typeface="Courier New" pitchFamily="49" charset="0"/>
              </a:rPr>
              <a:t>&lt;/</a:t>
            </a:r>
            <a:r>
              <a:rPr lang="en-US" b="1" dirty="0" err="1">
                <a:latin typeface="Courier New" pitchFamily="49" charset="0"/>
              </a:rPr>
              <a:t>SOAP-ENV:Envelope</a:t>
            </a:r>
            <a:r>
              <a:rPr lang="en-US" b="1" dirty="0">
                <a:latin typeface="Courier New" pitchFamily="49" charset="0"/>
              </a:rPr>
              <a:t>&gt;</a:t>
            </a:r>
          </a:p>
          <a:p>
            <a:pPr marL="342900" indent="-342900">
              <a:lnSpc>
                <a:spcPct val="90000"/>
              </a:lnSpc>
              <a:spcBef>
                <a:spcPct val="20000"/>
              </a:spcBef>
              <a:buClr>
                <a:schemeClr val="tx2"/>
              </a:buClr>
              <a:buSzPct val="70000"/>
              <a:buFont typeface="Wingdings" pitchFamily="2" charset="2"/>
              <a:buNone/>
            </a:pPr>
            <a:endParaRPr lang="en-US" sz="2400" dirty="0"/>
          </a:p>
        </p:txBody>
      </p:sp>
    </p:spTree>
    <p:extLst>
      <p:ext uri="{BB962C8B-B14F-4D97-AF65-F5344CB8AC3E}">
        <p14:creationId xmlns:p14="http://schemas.microsoft.com/office/powerpoint/2010/main" val="3134643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La réponse SOAP</a:t>
            </a:r>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35</a:t>
            </a:fld>
            <a:endParaRPr lang="en-US" altLang="en-US"/>
          </a:p>
        </p:txBody>
      </p:sp>
      <p:sp>
        <p:nvSpPr>
          <p:cNvPr id="2" name="Rectangle 4">
            <a:extLst>
              <a:ext uri="{FF2B5EF4-FFF2-40B4-BE49-F238E27FC236}">
                <a16:creationId xmlns:a16="http://schemas.microsoft.com/office/drawing/2014/main" id="{50CA0F5C-787B-1938-570B-8CCB174A70A7}"/>
              </a:ext>
            </a:extLst>
          </p:cNvPr>
          <p:cNvSpPr>
            <a:spLocks noChangeArrowheads="1"/>
          </p:cNvSpPr>
          <p:nvPr>
            <p:custDataLst>
              <p:tags r:id="rId3"/>
            </p:custDataLst>
          </p:nvPr>
        </p:nvSpPr>
        <p:spPr bwMode="auto">
          <a:xfrm>
            <a:off x="381000" y="1447800"/>
            <a:ext cx="8229600" cy="4648200"/>
          </a:xfrm>
          <a:prstGeom prst="rect">
            <a:avLst/>
          </a:prstGeom>
          <a:noFill/>
          <a:ln w="9525">
            <a:noFill/>
            <a:miter lim="800000"/>
            <a:headEnd/>
            <a:tailEnd/>
          </a:ln>
        </p:spPr>
        <p:txBody>
          <a:bodyPr/>
          <a:lstStyle/>
          <a:p>
            <a:pPr marL="342900" indent="-342900" eaLnBrk="0" hangingPunct="0"/>
            <a:r>
              <a:rPr lang="en-US" b="1" dirty="0">
                <a:latin typeface="Courier New" pitchFamily="49" charset="0"/>
              </a:rPr>
              <a:t>&lt;</a:t>
            </a:r>
            <a:r>
              <a:rPr lang="en-US" b="1" dirty="0" err="1">
                <a:latin typeface="Courier New" pitchFamily="49" charset="0"/>
              </a:rPr>
              <a:t>SOAP-ENV:Envelope</a:t>
            </a:r>
            <a:endParaRPr lang="en-US" b="1" dirty="0">
              <a:latin typeface="Courier New" pitchFamily="49" charset="0"/>
            </a:endParaRPr>
          </a:p>
          <a:p>
            <a:pPr marL="342900" indent="-342900" eaLnBrk="0" hangingPunct="0"/>
            <a:r>
              <a:rPr lang="en-US" b="1" dirty="0" err="1">
                <a:latin typeface="Courier New" pitchFamily="49" charset="0"/>
              </a:rPr>
              <a:t>xmlns:soapenv</a:t>
            </a:r>
            <a:r>
              <a:rPr lang="en-US" b="1" dirty="0">
                <a:latin typeface="Courier New" pitchFamily="49" charset="0"/>
              </a:rPr>
              <a:t>="http://schemas.xmlsoap.org/soap/envelope/"  </a:t>
            </a:r>
          </a:p>
          <a:p>
            <a:pPr marL="342900" indent="-342900"/>
            <a:r>
              <a:rPr lang="en-US" b="1" dirty="0" err="1">
                <a:latin typeface="Courier New" pitchFamily="49" charset="0"/>
              </a:rPr>
              <a:t>xmlns:xsd</a:t>
            </a:r>
            <a:r>
              <a:rPr lang="en-US" b="1" dirty="0">
                <a:latin typeface="Courier New" pitchFamily="49" charset="0"/>
              </a:rPr>
              <a:t>=http://www.w3.org/2001/XMLSchema</a:t>
            </a:r>
          </a:p>
          <a:p>
            <a:pPr marL="342900" indent="-342900"/>
            <a:r>
              <a:rPr lang="en-US" b="1" dirty="0" err="1">
                <a:latin typeface="Courier New" pitchFamily="49" charset="0"/>
              </a:rPr>
              <a:t>xmlns:xsi</a:t>
            </a:r>
            <a:r>
              <a:rPr lang="en-US" b="1" dirty="0">
                <a:latin typeface="Courier New" pitchFamily="49" charset="0"/>
              </a:rPr>
              <a:t>="http://www.w3.org/2001/XMLSchema-instance"&gt;</a:t>
            </a:r>
            <a:r>
              <a:rPr lang="en-US" sz="2000" b="1" dirty="0">
                <a:latin typeface="Times New Roman" pitchFamily="18" charset="0"/>
              </a:rPr>
              <a:t> </a:t>
            </a:r>
            <a:endParaRPr lang="en-US" b="1" dirty="0">
              <a:solidFill>
                <a:srgbClr val="C0C0C0"/>
              </a:solidFill>
              <a:latin typeface="Courier New" pitchFamily="49" charset="0"/>
            </a:endParaRPr>
          </a:p>
          <a:p>
            <a:pPr marL="342900" indent="-342900" eaLnBrk="0" hangingPunct="0"/>
            <a:r>
              <a:rPr lang="en-US" b="1" dirty="0">
                <a:solidFill>
                  <a:schemeClr val="bg2"/>
                </a:solidFill>
                <a:latin typeface="Courier New" pitchFamily="49" charset="0"/>
              </a:rPr>
              <a:t>	</a:t>
            </a:r>
            <a:r>
              <a:rPr lang="en-US" b="1" dirty="0">
                <a:latin typeface="Courier New" pitchFamily="49" charset="0"/>
              </a:rPr>
              <a:t>&lt;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marL="342900" indent="-3429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a:t>
            </a:r>
            <a:r>
              <a:rPr lang="fr-CA" b="1" dirty="0" err="1">
                <a:solidFill>
                  <a:srgbClr val="FF0000"/>
                </a:solidFill>
                <a:latin typeface="Courier New" pitchFamily="49" charset="0"/>
              </a:rPr>
              <a:t>Response</a:t>
            </a:r>
            <a:r>
              <a:rPr lang="en-US" b="1" dirty="0">
                <a:latin typeface="Courier New" pitchFamily="49" charset="0"/>
              </a:rPr>
              <a:t> xmlns:</a:t>
            </a:r>
            <a:r>
              <a:rPr lang="en-US" b="1" dirty="0">
                <a:solidFill>
                  <a:srgbClr val="339933"/>
                </a:solidFill>
                <a:latin typeface="Courier New" pitchFamily="49" charset="0"/>
              </a:rPr>
              <a:t>ns1</a:t>
            </a:r>
            <a:r>
              <a:rPr lang="en-US" b="1" dirty="0">
                <a:latin typeface="Courier New" pitchFamily="49" charset="0"/>
              </a:rPr>
              <a:t>="</a:t>
            </a:r>
            <a:r>
              <a:rPr lang="en-US" b="1" dirty="0">
                <a:latin typeface="Courier New" pitchFamily="49" charset="0"/>
                <a:hlinkClick r:id="rId5"/>
              </a:rPr>
              <a:t>http://www.Dupont.com</a:t>
            </a:r>
            <a:r>
              <a:rPr lang="en-US" b="1" dirty="0">
                <a:latin typeface="Courier New" pitchFamily="49" charset="0"/>
              </a:rPr>
              <a:t>"</a:t>
            </a:r>
          </a:p>
          <a:p>
            <a:pPr marL="342900" indent="-342900" eaLnBrk="0" hangingPunct="0"/>
            <a:r>
              <a:rPr lang="en-US" b="1" dirty="0">
                <a:latin typeface="Courier New" pitchFamily="49" charset="0"/>
              </a:rPr>
              <a:t>	</a:t>
            </a:r>
            <a:r>
              <a:rPr lang="en-US" b="1" dirty="0" err="1">
                <a:latin typeface="Courier New" pitchFamily="49" charset="0"/>
              </a:rPr>
              <a:t>SOAPENV:encodingStyle</a:t>
            </a:r>
            <a:r>
              <a:rPr lang="en-US" b="1" dirty="0">
                <a:latin typeface="Courier New" pitchFamily="49" charset="0"/>
              </a:rPr>
              <a:t>=="http://schemas.xmlsoap.org/soap/ encoding /"&gt;</a:t>
            </a:r>
          </a:p>
          <a:p>
            <a:pPr marL="342900" indent="-342900" eaLnBrk="0" hangingPunct="0"/>
            <a:r>
              <a:rPr lang="en-US" b="1" dirty="0">
                <a:latin typeface="Courier New" pitchFamily="49" charset="0"/>
              </a:rPr>
              <a:t>	   	&lt;</a:t>
            </a:r>
            <a:r>
              <a:rPr lang="en-US" b="1" dirty="0">
                <a:solidFill>
                  <a:schemeClr val="accent1"/>
                </a:solidFill>
                <a:latin typeface="Courier New" pitchFamily="49" charset="0"/>
              </a:rPr>
              <a:t>return</a:t>
            </a:r>
            <a:r>
              <a:rPr lang="en-US" b="1" dirty="0">
                <a:latin typeface="Courier New" pitchFamily="49" charset="0"/>
              </a:rPr>
              <a:t> </a:t>
            </a:r>
            <a:r>
              <a:rPr lang="en-US" b="1" dirty="0" err="1">
                <a:latin typeface="Courier New" pitchFamily="49" charset="0"/>
              </a:rPr>
              <a:t>xsi:type</a:t>
            </a:r>
            <a:r>
              <a:rPr lang="en-US" b="1" dirty="0">
                <a:latin typeface="Courier New" pitchFamily="49" charset="0"/>
              </a:rPr>
              <a:t>="</a:t>
            </a:r>
            <a:r>
              <a:rPr lang="en-US" b="1" dirty="0" err="1">
                <a:latin typeface="Courier New" pitchFamily="49" charset="0"/>
              </a:rPr>
              <a:t>xsd:float</a:t>
            </a:r>
            <a:r>
              <a:rPr lang="en-US" b="1" dirty="0">
                <a:latin typeface="Courier New" pitchFamily="49" charset="0"/>
              </a:rPr>
              <a:t>"&gt;70.0&lt;/</a:t>
            </a:r>
            <a:r>
              <a:rPr lang="en-US" b="1" dirty="0">
                <a:solidFill>
                  <a:schemeClr val="accent1"/>
                </a:solidFill>
                <a:latin typeface="Courier New" pitchFamily="49" charset="0"/>
              </a:rPr>
              <a:t>return</a:t>
            </a:r>
            <a:r>
              <a:rPr lang="en-US" b="1" dirty="0">
                <a:latin typeface="Courier New" pitchFamily="49" charset="0"/>
              </a:rPr>
              <a:t>&gt;</a:t>
            </a:r>
          </a:p>
          <a:p>
            <a:pPr marL="342900" indent="-3429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a:t>
            </a:r>
            <a:r>
              <a:rPr lang="fr-CA" b="1" dirty="0" err="1">
                <a:solidFill>
                  <a:srgbClr val="FF0000"/>
                </a:solidFill>
                <a:latin typeface="Courier New" pitchFamily="49" charset="0"/>
              </a:rPr>
              <a:t>Response</a:t>
            </a:r>
            <a:r>
              <a:rPr lang="en-US" b="1" dirty="0">
                <a:latin typeface="Courier New" pitchFamily="49" charset="0"/>
              </a:rPr>
              <a:t>&gt;</a:t>
            </a:r>
          </a:p>
          <a:p>
            <a:pPr marL="342900" indent="-342900" eaLnBrk="0" hangingPunct="0"/>
            <a:r>
              <a:rPr lang="en-US" b="1" dirty="0">
                <a:latin typeface="Courier New" pitchFamily="49" charset="0"/>
              </a:rPr>
              <a:t>	&lt;/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marL="342900" indent="-342900" eaLnBrk="0" hangingPunct="0"/>
            <a:r>
              <a:rPr lang="en-US" b="1" dirty="0">
                <a:latin typeface="Courier New" pitchFamily="49" charset="0"/>
              </a:rPr>
              <a:t>&lt;/</a:t>
            </a:r>
            <a:r>
              <a:rPr lang="en-US" b="1" dirty="0" err="1">
                <a:latin typeface="Courier New" pitchFamily="49" charset="0"/>
              </a:rPr>
              <a:t>SOAP-ENV:Envelope</a:t>
            </a:r>
            <a:r>
              <a:rPr lang="en-US" b="1" dirty="0">
                <a:latin typeface="Courier New" pitchFamily="49" charset="0"/>
              </a:rPr>
              <a:t>&gt;</a:t>
            </a:r>
          </a:p>
          <a:p>
            <a:pPr marL="342900" indent="-342900">
              <a:lnSpc>
                <a:spcPct val="90000"/>
              </a:lnSpc>
              <a:spcBef>
                <a:spcPct val="20000"/>
              </a:spcBef>
              <a:buClr>
                <a:schemeClr val="tx2"/>
              </a:buClr>
              <a:buSzPct val="70000"/>
              <a:buFont typeface="Wingdings" pitchFamily="2" charset="2"/>
              <a:buNone/>
            </a:pPr>
            <a:endParaRPr lang="en-US" sz="2400" dirty="0"/>
          </a:p>
        </p:txBody>
      </p:sp>
    </p:spTree>
    <p:extLst>
      <p:ext uri="{BB962C8B-B14F-4D97-AF65-F5344CB8AC3E}">
        <p14:creationId xmlns:p14="http://schemas.microsoft.com/office/powerpoint/2010/main" val="3849390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sz="4400" dirty="0"/>
              <a:t>SOAP à travers HTTP</a:t>
            </a:r>
          </a:p>
        </p:txBody>
      </p:sp>
      <p:sp>
        <p:nvSpPr>
          <p:cNvPr id="4101" name="Rectangle 3"/>
          <p:cNvSpPr>
            <a:spLocks noGrp="1" noChangeArrowheads="1"/>
          </p:cNvSpPr>
          <p:nvPr>
            <p:ph idx="1"/>
            <p:custDataLst>
              <p:tags r:id="rId2"/>
            </p:custDataLst>
          </p:nvPr>
        </p:nvSpPr>
        <p:spPr>
          <a:xfrm>
            <a:off x="323528" y="1448780"/>
            <a:ext cx="8686800" cy="3276364"/>
          </a:xfrm>
        </p:spPr>
        <p:txBody>
          <a:bodyPr>
            <a:normAutofit/>
          </a:bodyPr>
          <a:lstStyle/>
          <a:p>
            <a:pPr marL="342900" indent="-342900">
              <a:lnSpc>
                <a:spcPct val="90000"/>
              </a:lnSpc>
              <a:spcBef>
                <a:spcPct val="20000"/>
              </a:spcBef>
              <a:buClr>
                <a:schemeClr val="tx2"/>
              </a:buClr>
              <a:buSzPct val="70000"/>
              <a:buFont typeface="Wingdings" pitchFamily="2" charset="2"/>
              <a:buChar char="l"/>
            </a:pPr>
            <a:r>
              <a:rPr lang="fr-CA" sz="2400" dirty="0"/>
              <a:t>Utilisation du </a:t>
            </a:r>
            <a:r>
              <a:rPr lang="en-US" sz="2400" dirty="0"/>
              <a:t>message</a:t>
            </a:r>
            <a:r>
              <a:rPr lang="fr-CA" sz="2400" dirty="0"/>
              <a:t> </a:t>
            </a:r>
            <a:r>
              <a:rPr lang="en-US" sz="2400" dirty="0"/>
              <a:t>HTTP POST</a:t>
            </a:r>
          </a:p>
          <a:p>
            <a:pPr marL="342900" indent="-342900">
              <a:lnSpc>
                <a:spcPct val="90000"/>
              </a:lnSpc>
              <a:spcBef>
                <a:spcPct val="20000"/>
              </a:spcBef>
              <a:buClr>
                <a:schemeClr val="tx2"/>
              </a:buClr>
              <a:buSzPct val="70000"/>
              <a:buFont typeface="Wingdings" pitchFamily="2" charset="2"/>
              <a:buChar char="l"/>
            </a:pPr>
            <a:r>
              <a:rPr lang="fr-CA" sz="2400" dirty="0"/>
              <a:t>Utilisation de l’entête </a:t>
            </a:r>
            <a:r>
              <a:rPr lang="en-US" sz="2400" dirty="0" err="1"/>
              <a:t>SOAPAction</a:t>
            </a:r>
            <a:endParaRPr lang="en-US" sz="2400" dirty="0"/>
          </a:p>
          <a:p>
            <a:pPr marL="342900" indent="-342900">
              <a:lnSpc>
                <a:spcPct val="90000"/>
              </a:lnSpc>
              <a:spcBef>
                <a:spcPct val="20000"/>
              </a:spcBef>
              <a:buClr>
                <a:schemeClr val="tx2"/>
              </a:buClr>
              <a:buSzPct val="70000"/>
              <a:buFont typeface="Wingdings" pitchFamily="2" charset="2"/>
              <a:buChar char="l"/>
            </a:pPr>
            <a:r>
              <a:rPr lang="fr-CA" sz="2400" dirty="0"/>
              <a:t>Code du résultat</a:t>
            </a:r>
            <a:endParaRPr lang="en-US" sz="2400" dirty="0"/>
          </a:p>
          <a:p>
            <a:pPr marL="692150" lvl="1" indent="-347663">
              <a:lnSpc>
                <a:spcPct val="90000"/>
              </a:lnSpc>
              <a:spcBef>
                <a:spcPct val="20000"/>
              </a:spcBef>
              <a:buClr>
                <a:schemeClr val="tx2"/>
              </a:buClr>
              <a:buSzPct val="70000"/>
              <a:buFont typeface="Wingdings" pitchFamily="2" charset="2"/>
              <a:buChar char="l"/>
            </a:pPr>
            <a:r>
              <a:rPr lang="en-US" sz="2400" dirty="0"/>
              <a:t>200 </a:t>
            </a:r>
            <a:r>
              <a:rPr lang="fr-FR" sz="2400" dirty="0"/>
              <a:t>indiquant le succès</a:t>
            </a:r>
          </a:p>
          <a:p>
            <a:pPr marL="692150" lvl="1" indent="-347663">
              <a:lnSpc>
                <a:spcPct val="90000"/>
              </a:lnSpc>
              <a:spcBef>
                <a:spcPct val="20000"/>
              </a:spcBef>
              <a:buClr>
                <a:schemeClr val="tx2"/>
              </a:buClr>
              <a:buSzPct val="70000"/>
              <a:buFont typeface="Wingdings" pitchFamily="2" charset="2"/>
              <a:buChar char="l"/>
            </a:pPr>
            <a:r>
              <a:rPr lang="fr-FR" sz="2400" dirty="0"/>
              <a:t>500 indiquant l’échec </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36</a:t>
            </a:fld>
            <a:endParaRPr lang="en-US" altLang="en-US"/>
          </a:p>
        </p:txBody>
      </p:sp>
    </p:spTree>
    <p:extLst>
      <p:ext uri="{BB962C8B-B14F-4D97-AF65-F5344CB8AC3E}">
        <p14:creationId xmlns:p14="http://schemas.microsoft.com/office/powerpoint/2010/main" val="2917891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SOAP à travers HTTP </a:t>
            </a:r>
            <a:r>
              <a:rPr lang="fr-CA" sz="4400" dirty="0" err="1"/>
              <a:t>Request</a:t>
            </a:r>
            <a:endParaRPr lang="fr-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37</a:t>
            </a:fld>
            <a:endParaRPr lang="en-US" altLang="en-US"/>
          </a:p>
        </p:txBody>
      </p:sp>
      <p:sp>
        <p:nvSpPr>
          <p:cNvPr id="3" name="Text Box 4">
            <a:extLst>
              <a:ext uri="{FF2B5EF4-FFF2-40B4-BE49-F238E27FC236}">
                <a16:creationId xmlns:a16="http://schemas.microsoft.com/office/drawing/2014/main" id="{5E945513-68EE-4BC5-D97B-AF4DC15692A6}"/>
              </a:ext>
            </a:extLst>
          </p:cNvPr>
          <p:cNvSpPr txBox="1">
            <a:spLocks noChangeArrowheads="1"/>
          </p:cNvSpPr>
          <p:nvPr>
            <p:custDataLst>
              <p:tags r:id="rId3"/>
            </p:custDataLst>
          </p:nvPr>
        </p:nvSpPr>
        <p:spPr bwMode="auto">
          <a:xfrm>
            <a:off x="0" y="1304764"/>
            <a:ext cx="8928484" cy="5172236"/>
          </a:xfrm>
          <a:prstGeom prst="rect">
            <a:avLst/>
          </a:prstGeom>
          <a:noFill/>
          <a:ln w="9525">
            <a:noFill/>
            <a:miter lim="800000"/>
            <a:headEnd/>
            <a:tailEnd/>
          </a:ln>
        </p:spPr>
        <p:txBody>
          <a:bodyPr lIns="182880" tIns="137160" rIns="182880" bIns="137160"/>
          <a:lstStyle/>
          <a:p>
            <a:pPr lvl="3" defTabSz="457200" eaLnBrk="0" hangingPunct="0"/>
            <a:r>
              <a:rPr lang="en-US" b="1" dirty="0">
                <a:solidFill>
                  <a:srgbClr val="FF0000"/>
                </a:solidFill>
                <a:latin typeface="Courier New" pitchFamily="49" charset="0"/>
              </a:rPr>
              <a:t>POST</a:t>
            </a:r>
            <a:r>
              <a:rPr lang="en-US" b="1" dirty="0">
                <a:solidFill>
                  <a:srgbClr val="000000"/>
                </a:solidFill>
                <a:latin typeface="Courier New" pitchFamily="49" charset="0"/>
              </a:rPr>
              <a:t> / HTTP/1.1</a:t>
            </a:r>
          </a:p>
          <a:p>
            <a:pPr lvl="3" defTabSz="457200" eaLnBrk="0" hangingPunct="0"/>
            <a:r>
              <a:rPr lang="en-US" b="1" dirty="0" err="1">
                <a:solidFill>
                  <a:srgbClr val="FF0000"/>
                </a:solidFill>
                <a:latin typeface="Courier New" pitchFamily="49" charset="0"/>
              </a:rPr>
              <a:t>SOAPAction</a:t>
            </a:r>
            <a:r>
              <a:rPr lang="en-US" b="1" dirty="0">
                <a:solidFill>
                  <a:srgbClr val="000000"/>
                </a:solidFill>
                <a:latin typeface="Courier New" pitchFamily="49" charset="0"/>
              </a:rPr>
              <a:t>: </a:t>
            </a:r>
            <a:r>
              <a:rPr lang="en-US" b="1" dirty="0">
                <a:solidFill>
                  <a:srgbClr val="0000FF"/>
                </a:solidFill>
                <a:latin typeface="Courier New" pitchFamily="49" charset="0"/>
              </a:rPr>
              <a:t>"</a:t>
            </a:r>
            <a:r>
              <a:rPr lang="en-US" b="1" dirty="0">
                <a:latin typeface="Courier New" pitchFamily="49" charset="0"/>
                <a:hlinkClick r:id="rId5"/>
              </a:rPr>
              <a:t>http://www.Dupont.com</a:t>
            </a:r>
            <a:r>
              <a:rPr lang="en-US" b="1" dirty="0">
                <a:solidFill>
                  <a:srgbClr val="0000FF"/>
                </a:solidFill>
                <a:latin typeface="Courier New" pitchFamily="49" charset="0"/>
              </a:rPr>
              <a:t>/GetTemp"</a:t>
            </a:r>
          </a:p>
          <a:p>
            <a:pPr lvl="3" defTabSz="457200" eaLnBrk="0" hangingPunct="0"/>
            <a:r>
              <a:rPr lang="en-US" b="1" dirty="0">
                <a:solidFill>
                  <a:srgbClr val="000000"/>
                </a:solidFill>
                <a:latin typeface="Courier New" pitchFamily="49" charset="0"/>
              </a:rPr>
              <a:t>Content-Type: text/xml; charset</a:t>
            </a:r>
            <a:r>
              <a:rPr lang="en-US" b="1" dirty="0">
                <a:latin typeface="Courier New" pitchFamily="49" charset="0"/>
              </a:rPr>
              <a:t>=</a:t>
            </a:r>
            <a:r>
              <a:rPr lang="en-US" b="1" dirty="0">
                <a:solidFill>
                  <a:srgbClr val="000000"/>
                </a:solidFill>
                <a:latin typeface="Courier New" pitchFamily="49" charset="0"/>
              </a:rPr>
              <a:t>utf-8</a:t>
            </a:r>
          </a:p>
          <a:p>
            <a:pPr lvl="3" defTabSz="457200" eaLnBrk="0" hangingPunct="0"/>
            <a:r>
              <a:rPr lang="en-US" b="1" dirty="0">
                <a:solidFill>
                  <a:srgbClr val="000000"/>
                </a:solidFill>
                <a:latin typeface="Courier New" pitchFamily="49" charset="0"/>
              </a:rPr>
              <a:t>Host: localhost:8081</a:t>
            </a:r>
          </a:p>
          <a:p>
            <a:pPr lvl="3" defTabSz="457200" eaLnBrk="0" hangingPunct="0"/>
            <a:r>
              <a:rPr lang="en-US" b="1" dirty="0">
                <a:solidFill>
                  <a:srgbClr val="000000"/>
                </a:solidFill>
                <a:latin typeface="Courier New" pitchFamily="49" charset="0"/>
              </a:rPr>
              <a:t>Content-length: 706</a:t>
            </a:r>
          </a:p>
          <a:p>
            <a:pPr lvl="2" defTabSz="457200" eaLnBrk="0" hangingPunct="0"/>
            <a:r>
              <a:rPr lang="en-US" b="1" dirty="0">
                <a:latin typeface="Courier New" pitchFamily="49" charset="0"/>
              </a:rPr>
              <a:t>&lt;</a:t>
            </a:r>
            <a:r>
              <a:rPr lang="en-US" b="1" dirty="0" err="1">
                <a:latin typeface="Courier New" pitchFamily="49" charset="0"/>
              </a:rPr>
              <a:t>SOAP-ENV:Envelope</a:t>
            </a:r>
            <a:endParaRPr lang="en-US" b="1" dirty="0">
              <a:latin typeface="Courier New" pitchFamily="49" charset="0"/>
            </a:endParaRPr>
          </a:p>
          <a:p>
            <a:pPr lvl="2" defTabSz="457200" eaLnBrk="0" hangingPunct="0"/>
            <a:r>
              <a:rPr lang="en-US" b="1" dirty="0" err="1">
                <a:latin typeface="Courier New" pitchFamily="49" charset="0"/>
              </a:rPr>
              <a:t>xmlns:soapenv</a:t>
            </a:r>
            <a:r>
              <a:rPr lang="en-US" b="1" dirty="0">
                <a:latin typeface="Courier New" pitchFamily="49" charset="0"/>
              </a:rPr>
              <a:t>="http://schemas.xmlsoap.org/soap/envelope/"  </a:t>
            </a:r>
          </a:p>
          <a:p>
            <a:pPr lvl="2" defTabSz="457200"/>
            <a:r>
              <a:rPr lang="en-US" b="1" dirty="0" err="1">
                <a:latin typeface="Courier New" pitchFamily="49" charset="0"/>
              </a:rPr>
              <a:t>xmlns:xsd</a:t>
            </a:r>
            <a:r>
              <a:rPr lang="en-US" b="1" dirty="0">
                <a:latin typeface="Courier New" pitchFamily="49" charset="0"/>
              </a:rPr>
              <a:t>=http://www.w3.org/2001/XMLSchema</a:t>
            </a:r>
          </a:p>
          <a:p>
            <a:pPr lvl="2" defTabSz="457200"/>
            <a:r>
              <a:rPr lang="en-US" b="1" dirty="0" err="1">
                <a:latin typeface="Courier New" pitchFamily="49" charset="0"/>
              </a:rPr>
              <a:t>xmlns:xsi</a:t>
            </a:r>
            <a:r>
              <a:rPr lang="en-US" b="1" dirty="0">
                <a:latin typeface="Courier New" pitchFamily="49" charset="0"/>
              </a:rPr>
              <a:t>="http://www.w3.org/2001/XMLSchema-instance"&gt;</a:t>
            </a:r>
            <a:r>
              <a:rPr lang="en-US" sz="2000" b="1" dirty="0">
                <a:latin typeface="Times New Roman" pitchFamily="18" charset="0"/>
              </a:rPr>
              <a:t> </a:t>
            </a:r>
            <a:endParaRPr lang="en-US" b="1" dirty="0">
              <a:solidFill>
                <a:srgbClr val="C0C0C0"/>
              </a:solidFill>
              <a:latin typeface="Courier New" pitchFamily="49" charset="0"/>
            </a:endParaRPr>
          </a:p>
          <a:p>
            <a:pPr lvl="2" defTabSz="457200" eaLnBrk="0" hangingPunct="0"/>
            <a:r>
              <a:rPr lang="en-US" b="1" dirty="0">
                <a:solidFill>
                  <a:schemeClr val="bg2"/>
                </a:solidFill>
                <a:latin typeface="Courier New" pitchFamily="49" charset="0"/>
              </a:rPr>
              <a:t>	</a:t>
            </a:r>
            <a:r>
              <a:rPr lang="en-US" b="1" dirty="0">
                <a:latin typeface="Courier New" pitchFamily="49" charset="0"/>
              </a:rPr>
              <a:t>&lt;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lvl="2" defTabSz="4572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a:t>
            </a:r>
            <a:r>
              <a:rPr lang="en-US" b="1" dirty="0">
                <a:latin typeface="Courier New" pitchFamily="49" charset="0"/>
              </a:rPr>
              <a:t> xmlns:</a:t>
            </a:r>
            <a:r>
              <a:rPr lang="en-US" b="1" dirty="0">
                <a:solidFill>
                  <a:srgbClr val="339933"/>
                </a:solidFill>
                <a:latin typeface="Courier New" pitchFamily="49" charset="0"/>
              </a:rPr>
              <a:t>ns1</a:t>
            </a:r>
            <a:r>
              <a:rPr lang="en-US" b="1" dirty="0">
                <a:latin typeface="Courier New" pitchFamily="49" charset="0"/>
              </a:rPr>
              <a:t>="</a:t>
            </a:r>
            <a:r>
              <a:rPr lang="en-US" b="1" dirty="0">
                <a:latin typeface="Courier New" pitchFamily="49" charset="0"/>
                <a:hlinkClick r:id="rId5"/>
              </a:rPr>
              <a:t>http://www.Dupont.com</a:t>
            </a:r>
            <a:r>
              <a:rPr lang="en-US" b="1" dirty="0">
                <a:latin typeface="Courier New" pitchFamily="49" charset="0"/>
              </a:rPr>
              <a:t>"</a:t>
            </a:r>
          </a:p>
          <a:p>
            <a:pPr lvl="2" defTabSz="457200" eaLnBrk="0" hangingPunct="0"/>
            <a:r>
              <a:rPr lang="en-US" b="1" dirty="0">
                <a:latin typeface="Courier New" pitchFamily="49" charset="0"/>
              </a:rPr>
              <a:t>	</a:t>
            </a:r>
            <a:r>
              <a:rPr lang="en-US" b="1" dirty="0" err="1">
                <a:latin typeface="Courier New" pitchFamily="49" charset="0"/>
              </a:rPr>
              <a:t>SOAPENV:encodingStyle</a:t>
            </a:r>
            <a:r>
              <a:rPr lang="en-US" b="1" dirty="0">
                <a:latin typeface="Courier New" pitchFamily="49" charset="0"/>
              </a:rPr>
              <a:t>=="http://schemas.xmlsoap.org/soap/ encoding /"&gt;</a:t>
            </a:r>
          </a:p>
          <a:p>
            <a:pPr lvl="2" defTabSz="457200" eaLnBrk="0" hangingPunct="0"/>
            <a:r>
              <a:rPr lang="en-US" b="1" dirty="0">
                <a:latin typeface="Courier New" pitchFamily="49" charset="0"/>
              </a:rPr>
              <a:t>	   &lt;</a:t>
            </a:r>
            <a:r>
              <a:rPr lang="en-US" b="1" dirty="0" err="1">
                <a:solidFill>
                  <a:schemeClr val="accent1"/>
                </a:solidFill>
                <a:latin typeface="Courier New" pitchFamily="49" charset="0"/>
              </a:rPr>
              <a:t>zipCode</a:t>
            </a:r>
            <a:r>
              <a:rPr lang="en-US" b="1" dirty="0">
                <a:latin typeface="Courier New" pitchFamily="49" charset="0"/>
              </a:rPr>
              <a:t> </a:t>
            </a:r>
            <a:r>
              <a:rPr lang="en-US" b="1" dirty="0" err="1">
                <a:latin typeface="Courier New" pitchFamily="49" charset="0"/>
              </a:rPr>
              <a:t>xsi:type</a:t>
            </a:r>
            <a:r>
              <a:rPr lang="en-US" b="1" dirty="0">
                <a:latin typeface="Courier New" pitchFamily="49" charset="0"/>
              </a:rPr>
              <a:t>="</a:t>
            </a:r>
            <a:r>
              <a:rPr lang="en-US" b="1" dirty="0" err="1">
                <a:latin typeface="Courier New" pitchFamily="49" charset="0"/>
              </a:rPr>
              <a:t>xsd:string</a:t>
            </a:r>
            <a:r>
              <a:rPr lang="en-US" b="1" dirty="0">
                <a:latin typeface="Courier New" pitchFamily="49" charset="0"/>
              </a:rPr>
              <a:t>"&gt;H3H 2G6&lt;/</a:t>
            </a:r>
            <a:r>
              <a:rPr lang="en-US" b="1" dirty="0" err="1">
                <a:solidFill>
                  <a:schemeClr val="accent1"/>
                </a:solidFill>
                <a:latin typeface="Courier New" pitchFamily="49" charset="0"/>
              </a:rPr>
              <a:t>zipCode</a:t>
            </a:r>
            <a:r>
              <a:rPr lang="en-US" b="1" dirty="0">
                <a:latin typeface="Courier New" pitchFamily="49" charset="0"/>
              </a:rPr>
              <a:t>&gt;</a:t>
            </a:r>
          </a:p>
          <a:p>
            <a:pPr lvl="2" defTabSz="4572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a:t>
            </a:r>
            <a:r>
              <a:rPr lang="en-US" b="1" dirty="0">
                <a:latin typeface="Courier New" pitchFamily="49" charset="0"/>
              </a:rPr>
              <a:t>&gt;</a:t>
            </a:r>
          </a:p>
          <a:p>
            <a:pPr lvl="2" defTabSz="457200" eaLnBrk="0" hangingPunct="0"/>
            <a:r>
              <a:rPr lang="en-US" b="1" dirty="0">
                <a:latin typeface="Courier New" pitchFamily="49" charset="0"/>
              </a:rPr>
              <a:t>	&lt;/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lvl="2" defTabSz="457200" eaLnBrk="0" hangingPunct="0"/>
            <a:r>
              <a:rPr lang="en-US" b="1" dirty="0">
                <a:latin typeface="Courier New" pitchFamily="49" charset="0"/>
              </a:rPr>
              <a:t>&lt;/</a:t>
            </a:r>
            <a:r>
              <a:rPr lang="en-US" b="1" dirty="0" err="1">
                <a:latin typeface="Courier New" pitchFamily="49" charset="0"/>
              </a:rPr>
              <a:t>SOAP-ENV:Envelope</a:t>
            </a:r>
            <a:r>
              <a:rPr lang="en-US" b="1" dirty="0">
                <a:latin typeface="Courier New" pitchFamily="49" charset="0"/>
              </a:rPr>
              <a:t>&gt;</a:t>
            </a:r>
          </a:p>
          <a:p>
            <a:pPr defTabSz="457200" eaLnBrk="0" hangingPunct="0"/>
            <a:endParaRPr lang="en-US" b="1" dirty="0">
              <a:latin typeface="Courier New" pitchFamily="49" charset="0"/>
            </a:endParaRPr>
          </a:p>
        </p:txBody>
      </p:sp>
    </p:spTree>
    <p:extLst>
      <p:ext uri="{BB962C8B-B14F-4D97-AF65-F5344CB8AC3E}">
        <p14:creationId xmlns:p14="http://schemas.microsoft.com/office/powerpoint/2010/main" val="3801425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sz="4400" dirty="0"/>
              <a:t>SOAP à travers HTTP </a:t>
            </a:r>
            <a:r>
              <a:rPr lang="fr-CA" sz="4400" dirty="0" err="1"/>
              <a:t>Response</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38</a:t>
            </a:fld>
            <a:endParaRPr lang="en-US" altLang="en-US"/>
          </a:p>
        </p:txBody>
      </p:sp>
      <p:sp>
        <p:nvSpPr>
          <p:cNvPr id="7" name="Text Box 2">
            <a:extLst>
              <a:ext uri="{FF2B5EF4-FFF2-40B4-BE49-F238E27FC236}">
                <a16:creationId xmlns:a16="http://schemas.microsoft.com/office/drawing/2014/main" id="{779EC4A0-3646-4748-E025-C60231813997}"/>
              </a:ext>
            </a:extLst>
          </p:cNvPr>
          <p:cNvSpPr txBox="1">
            <a:spLocks noChangeArrowheads="1"/>
          </p:cNvSpPr>
          <p:nvPr>
            <p:custDataLst>
              <p:tags r:id="rId3"/>
            </p:custDataLst>
          </p:nvPr>
        </p:nvSpPr>
        <p:spPr bwMode="auto">
          <a:xfrm>
            <a:off x="71500" y="1232756"/>
            <a:ext cx="8699500" cy="5486400"/>
          </a:xfrm>
          <a:prstGeom prst="rect">
            <a:avLst/>
          </a:prstGeom>
          <a:noFill/>
          <a:ln w="9525">
            <a:noFill/>
            <a:miter lim="800000"/>
            <a:headEnd/>
            <a:tailEnd/>
          </a:ln>
        </p:spPr>
        <p:txBody>
          <a:bodyPr lIns="182880" tIns="137160" rIns="182880" bIns="137160"/>
          <a:lstStyle/>
          <a:p>
            <a:pPr lvl="3" defTabSz="457200" eaLnBrk="0" hangingPunct="0"/>
            <a:r>
              <a:rPr lang="en-US" b="1" dirty="0">
                <a:solidFill>
                  <a:srgbClr val="FF0000"/>
                </a:solidFill>
                <a:latin typeface="Courier New" pitchFamily="49" charset="0"/>
              </a:rPr>
              <a:t>HTTP/1.1 200 OK</a:t>
            </a:r>
          </a:p>
          <a:p>
            <a:pPr lvl="3" defTabSz="457200" eaLnBrk="0" hangingPunct="0"/>
            <a:r>
              <a:rPr lang="en-US" b="1" dirty="0">
                <a:latin typeface="Courier New" pitchFamily="49" charset="0"/>
              </a:rPr>
              <a:t>Content-Type: text/xml; charset=utf-8</a:t>
            </a:r>
          </a:p>
          <a:p>
            <a:pPr lvl="3" defTabSz="457200" eaLnBrk="0" hangingPunct="0"/>
            <a:r>
              <a:rPr lang="en-US" b="1" dirty="0">
                <a:latin typeface="Courier New" pitchFamily="49" charset="0"/>
              </a:rPr>
              <a:t>Content-Length: 226</a:t>
            </a:r>
            <a:endParaRPr lang="en-US" b="1" dirty="0">
              <a:solidFill>
                <a:srgbClr val="000000"/>
              </a:solidFill>
              <a:latin typeface="Courier New" pitchFamily="49" charset="0"/>
            </a:endParaRPr>
          </a:p>
          <a:p>
            <a:pPr lvl="2" defTabSz="457200" eaLnBrk="0" hangingPunct="0"/>
            <a:r>
              <a:rPr lang="en-US" b="1" dirty="0">
                <a:latin typeface="Courier New" pitchFamily="49" charset="0"/>
              </a:rPr>
              <a:t>&lt;</a:t>
            </a:r>
            <a:r>
              <a:rPr lang="en-US" b="1" dirty="0" err="1">
                <a:latin typeface="Courier New" pitchFamily="49" charset="0"/>
              </a:rPr>
              <a:t>SOAP-ENV:Envelope</a:t>
            </a:r>
            <a:endParaRPr lang="en-US" b="1" dirty="0">
              <a:latin typeface="Courier New" pitchFamily="49" charset="0"/>
            </a:endParaRPr>
          </a:p>
          <a:p>
            <a:pPr lvl="2" defTabSz="457200" eaLnBrk="0" hangingPunct="0"/>
            <a:r>
              <a:rPr lang="en-US" b="1" dirty="0" err="1">
                <a:latin typeface="Courier New" pitchFamily="49" charset="0"/>
              </a:rPr>
              <a:t>xmlns:soapenv</a:t>
            </a:r>
            <a:r>
              <a:rPr lang="en-US" b="1" dirty="0">
                <a:latin typeface="Courier New" pitchFamily="49" charset="0"/>
              </a:rPr>
              <a:t>="http://schemas.xmlsoap.org/soap/envelope/"  </a:t>
            </a:r>
          </a:p>
          <a:p>
            <a:pPr lvl="2" defTabSz="457200"/>
            <a:r>
              <a:rPr lang="en-US" b="1" dirty="0" err="1">
                <a:latin typeface="Courier New" pitchFamily="49" charset="0"/>
              </a:rPr>
              <a:t>xmlns:xsd</a:t>
            </a:r>
            <a:r>
              <a:rPr lang="en-US" b="1" dirty="0">
                <a:latin typeface="Courier New" pitchFamily="49" charset="0"/>
              </a:rPr>
              <a:t>=http://www.w3.org/2001/XMLSchema</a:t>
            </a:r>
          </a:p>
          <a:p>
            <a:pPr lvl="2" defTabSz="457200"/>
            <a:r>
              <a:rPr lang="en-US" b="1" dirty="0" err="1">
                <a:latin typeface="Courier New" pitchFamily="49" charset="0"/>
              </a:rPr>
              <a:t>xmlns:xsi</a:t>
            </a:r>
            <a:r>
              <a:rPr lang="en-US" b="1" dirty="0">
                <a:latin typeface="Courier New" pitchFamily="49" charset="0"/>
              </a:rPr>
              <a:t>="http://www.w3.org/2001/XMLSchema-instance"&gt;</a:t>
            </a:r>
            <a:r>
              <a:rPr lang="en-US" sz="2000" b="1" dirty="0">
                <a:latin typeface="Times New Roman" pitchFamily="18" charset="0"/>
              </a:rPr>
              <a:t> </a:t>
            </a:r>
            <a:endParaRPr lang="en-US" b="1" dirty="0">
              <a:solidFill>
                <a:srgbClr val="C0C0C0"/>
              </a:solidFill>
              <a:latin typeface="Courier New" pitchFamily="49" charset="0"/>
            </a:endParaRPr>
          </a:p>
          <a:p>
            <a:pPr lvl="2" defTabSz="457200" eaLnBrk="0" hangingPunct="0"/>
            <a:r>
              <a:rPr lang="en-US" b="1" dirty="0">
                <a:solidFill>
                  <a:schemeClr val="bg2"/>
                </a:solidFill>
                <a:latin typeface="Courier New" pitchFamily="49" charset="0"/>
              </a:rPr>
              <a:t>	</a:t>
            </a:r>
            <a:r>
              <a:rPr lang="en-US" b="1" dirty="0">
                <a:latin typeface="Courier New" pitchFamily="49" charset="0"/>
              </a:rPr>
              <a:t>&lt;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lvl="2" defTabSz="4572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GetTempResponse</a:t>
            </a:r>
            <a:r>
              <a:rPr lang="en-US" b="1" dirty="0">
                <a:latin typeface="Courier New" pitchFamily="49" charset="0"/>
              </a:rPr>
              <a:t> xmlns:</a:t>
            </a:r>
            <a:r>
              <a:rPr lang="en-US" b="1" dirty="0">
                <a:solidFill>
                  <a:srgbClr val="339933"/>
                </a:solidFill>
                <a:latin typeface="Courier New" pitchFamily="49" charset="0"/>
              </a:rPr>
              <a:t>ns1</a:t>
            </a:r>
            <a:r>
              <a:rPr lang="en-US" b="1" dirty="0">
                <a:latin typeface="Courier New" pitchFamily="49" charset="0"/>
              </a:rPr>
              <a:t>="</a:t>
            </a:r>
            <a:r>
              <a:rPr lang="en-US" b="1" dirty="0">
                <a:latin typeface="Courier New" pitchFamily="49" charset="0"/>
                <a:hlinkClick r:id="rId5"/>
              </a:rPr>
              <a:t>http://www.Dupont.com</a:t>
            </a:r>
            <a:r>
              <a:rPr lang="en-US" b="1" dirty="0">
                <a:latin typeface="Courier New" pitchFamily="49" charset="0"/>
              </a:rPr>
              <a:t>"</a:t>
            </a:r>
          </a:p>
          <a:p>
            <a:pPr lvl="2" defTabSz="457200" eaLnBrk="0" hangingPunct="0"/>
            <a:r>
              <a:rPr lang="en-US" b="1" dirty="0">
                <a:latin typeface="Courier New" pitchFamily="49" charset="0"/>
              </a:rPr>
              <a:t>	</a:t>
            </a:r>
            <a:r>
              <a:rPr lang="en-US" b="1" dirty="0" err="1">
                <a:latin typeface="Courier New" pitchFamily="49" charset="0"/>
              </a:rPr>
              <a:t>SOAPENV:encodingStyle</a:t>
            </a:r>
            <a:r>
              <a:rPr lang="en-US" b="1" dirty="0">
                <a:latin typeface="Courier New" pitchFamily="49" charset="0"/>
              </a:rPr>
              <a:t>=="http://schemas.xmlsoap.org/soap/ encoding /"&gt;</a:t>
            </a:r>
          </a:p>
          <a:p>
            <a:pPr lvl="2" defTabSz="457200" eaLnBrk="0" hangingPunct="0"/>
            <a:r>
              <a:rPr lang="en-US" b="1" dirty="0">
                <a:latin typeface="Courier New" pitchFamily="49" charset="0"/>
              </a:rPr>
              <a:t>	   	&lt;</a:t>
            </a:r>
            <a:r>
              <a:rPr lang="en-US" b="1" dirty="0">
                <a:solidFill>
                  <a:schemeClr val="accent1"/>
                </a:solidFill>
                <a:latin typeface="Courier New" pitchFamily="49" charset="0"/>
              </a:rPr>
              <a:t>return</a:t>
            </a:r>
            <a:r>
              <a:rPr lang="en-US" b="1" dirty="0">
                <a:latin typeface="Courier New" pitchFamily="49" charset="0"/>
              </a:rPr>
              <a:t> </a:t>
            </a:r>
            <a:r>
              <a:rPr lang="en-US" b="1" dirty="0" err="1">
                <a:latin typeface="Courier New" pitchFamily="49" charset="0"/>
              </a:rPr>
              <a:t>xsi:type</a:t>
            </a:r>
            <a:r>
              <a:rPr lang="en-US" b="1" dirty="0">
                <a:latin typeface="Courier New" pitchFamily="49" charset="0"/>
              </a:rPr>
              <a:t>="</a:t>
            </a:r>
            <a:r>
              <a:rPr lang="en-US" b="1" dirty="0" err="1">
                <a:latin typeface="Courier New" pitchFamily="49" charset="0"/>
              </a:rPr>
              <a:t>xsd:float</a:t>
            </a:r>
            <a:r>
              <a:rPr lang="en-US" b="1" dirty="0">
                <a:latin typeface="Courier New" pitchFamily="49" charset="0"/>
              </a:rPr>
              <a:t>"&gt;70.0&lt;/</a:t>
            </a:r>
            <a:r>
              <a:rPr lang="en-US" b="1" dirty="0">
                <a:solidFill>
                  <a:schemeClr val="accent1"/>
                </a:solidFill>
                <a:latin typeface="Courier New" pitchFamily="49" charset="0"/>
              </a:rPr>
              <a:t>return</a:t>
            </a:r>
            <a:r>
              <a:rPr lang="en-US" b="1" dirty="0">
                <a:latin typeface="Courier New" pitchFamily="49" charset="0"/>
              </a:rPr>
              <a:t>&gt;</a:t>
            </a:r>
          </a:p>
          <a:p>
            <a:pPr lvl="2" defTabSz="457200" eaLnBrk="0" hangingPunct="0"/>
            <a:r>
              <a:rPr lang="en-US" b="1" dirty="0">
                <a:latin typeface="Courier New" pitchFamily="49" charset="0"/>
              </a:rPr>
              <a:t>		&lt;/</a:t>
            </a:r>
            <a:r>
              <a:rPr lang="en-US" b="1" dirty="0">
                <a:solidFill>
                  <a:srgbClr val="339933"/>
                </a:solidFill>
                <a:latin typeface="Courier New" pitchFamily="49" charset="0"/>
              </a:rPr>
              <a:t>ns1:</a:t>
            </a:r>
            <a:r>
              <a:rPr lang="en-US" b="1" dirty="0">
                <a:solidFill>
                  <a:srgbClr val="FF0000"/>
                </a:solidFill>
                <a:latin typeface="Courier New" pitchFamily="49" charset="0"/>
              </a:rPr>
              <a:t>GetTempResponse</a:t>
            </a:r>
            <a:r>
              <a:rPr lang="en-US" b="1" dirty="0">
                <a:latin typeface="Courier New" pitchFamily="49" charset="0"/>
              </a:rPr>
              <a:t>&gt;</a:t>
            </a:r>
          </a:p>
          <a:p>
            <a:pPr lvl="2" defTabSz="457200" eaLnBrk="0" hangingPunct="0"/>
            <a:r>
              <a:rPr lang="en-US" b="1" dirty="0">
                <a:latin typeface="Courier New" pitchFamily="49" charset="0"/>
              </a:rPr>
              <a:t>	&lt;/</a:t>
            </a:r>
            <a:r>
              <a:rPr lang="en-US" b="1" dirty="0" err="1">
                <a:latin typeface="Courier New" pitchFamily="49" charset="0"/>
              </a:rPr>
              <a:t>SOAP-ENV:</a:t>
            </a:r>
            <a:r>
              <a:rPr lang="en-US" b="1" dirty="0" err="1">
                <a:solidFill>
                  <a:srgbClr val="0000FF"/>
                </a:solidFill>
                <a:latin typeface="Courier New" pitchFamily="49" charset="0"/>
              </a:rPr>
              <a:t>Body</a:t>
            </a:r>
            <a:r>
              <a:rPr lang="en-US" b="1" dirty="0">
                <a:latin typeface="Courier New" pitchFamily="49" charset="0"/>
              </a:rPr>
              <a:t>&gt;</a:t>
            </a:r>
          </a:p>
          <a:p>
            <a:pPr lvl="2" defTabSz="457200" eaLnBrk="0" hangingPunct="0"/>
            <a:r>
              <a:rPr lang="en-US" b="1" dirty="0">
                <a:latin typeface="Courier New" pitchFamily="49" charset="0"/>
              </a:rPr>
              <a:t>&lt;/</a:t>
            </a:r>
            <a:r>
              <a:rPr lang="en-US" b="1" dirty="0" err="1">
                <a:latin typeface="Courier New" pitchFamily="49" charset="0"/>
              </a:rPr>
              <a:t>SOAP-ENV:Envelope</a:t>
            </a:r>
            <a:r>
              <a:rPr lang="en-US" b="1" dirty="0">
                <a:latin typeface="Courier New" pitchFamily="49" charset="0"/>
              </a:rPr>
              <a:t>&gt;</a:t>
            </a:r>
          </a:p>
          <a:p>
            <a:pPr defTabSz="457200" eaLnBrk="0" hangingPunct="0"/>
            <a:endParaRPr lang="en-US" b="1" dirty="0">
              <a:latin typeface="Courier New" pitchFamily="49" charset="0"/>
            </a:endParaRPr>
          </a:p>
        </p:txBody>
      </p:sp>
    </p:spTree>
    <p:extLst>
      <p:ext uri="{BB962C8B-B14F-4D97-AF65-F5344CB8AC3E}">
        <p14:creationId xmlns:p14="http://schemas.microsoft.com/office/powerpoint/2010/main" val="3935583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sz="4400" dirty="0"/>
              <a:t>UDDI</a:t>
            </a:r>
          </a:p>
        </p:txBody>
      </p:sp>
      <p:sp>
        <p:nvSpPr>
          <p:cNvPr id="4101" name="Rectangle 3"/>
          <p:cNvSpPr>
            <a:spLocks noGrp="1" noChangeArrowheads="1"/>
          </p:cNvSpPr>
          <p:nvPr>
            <p:ph idx="1"/>
            <p:custDataLst>
              <p:tags r:id="rId2"/>
            </p:custDataLst>
          </p:nvPr>
        </p:nvSpPr>
        <p:spPr>
          <a:xfrm>
            <a:off x="323528" y="1448780"/>
            <a:ext cx="8686800" cy="3276364"/>
          </a:xfrm>
        </p:spPr>
        <p:txBody>
          <a:bodyPr>
            <a:normAutofit/>
          </a:bodyPr>
          <a:lstStyle/>
          <a:p>
            <a:pPr marL="342900" indent="-342900">
              <a:lnSpc>
                <a:spcPct val="90000"/>
              </a:lnSpc>
              <a:spcBef>
                <a:spcPct val="20000"/>
              </a:spcBef>
              <a:buClr>
                <a:schemeClr val="tx2"/>
              </a:buClr>
              <a:buSzPct val="70000"/>
              <a:buFont typeface="Wingdings" pitchFamily="2" charset="2"/>
              <a:buChar char="l"/>
            </a:pPr>
            <a:r>
              <a:rPr lang="en-US" sz="2400" dirty="0"/>
              <a:t>UDDI = Universal Description, Discovery and Integration</a:t>
            </a:r>
          </a:p>
          <a:p>
            <a:pPr marL="342900" indent="-342900">
              <a:lnSpc>
                <a:spcPct val="90000"/>
              </a:lnSpc>
              <a:spcBef>
                <a:spcPct val="20000"/>
              </a:spcBef>
              <a:buClr>
                <a:schemeClr val="tx2"/>
              </a:buClr>
              <a:buSzPct val="70000"/>
              <a:buFont typeface="Wingdings" pitchFamily="2" charset="2"/>
              <a:buChar char="l"/>
            </a:pPr>
            <a:r>
              <a:rPr lang="en-US" sz="2400" dirty="0"/>
              <a:t>UDDI </a:t>
            </a:r>
            <a:r>
              <a:rPr lang="fr-CA" sz="2400" dirty="0"/>
              <a:t>est utilisé comme un moyen d’enregistrement et de découvertes dynamiques de services Web</a:t>
            </a:r>
            <a:endParaRPr lang="en-US" sz="2400" dirty="0"/>
          </a:p>
          <a:p>
            <a:pPr marL="342900" indent="-342900">
              <a:lnSpc>
                <a:spcPct val="90000"/>
              </a:lnSpc>
              <a:spcBef>
                <a:spcPct val="20000"/>
              </a:spcBef>
              <a:buClr>
                <a:schemeClr val="tx2"/>
              </a:buClr>
              <a:buSzPct val="70000"/>
              <a:buFont typeface="Wingdings" pitchFamily="2" charset="2"/>
              <a:buChar char="l"/>
            </a:pPr>
            <a:r>
              <a:rPr lang="fr-CA" sz="2400" dirty="0"/>
              <a:t>APIs d’</a:t>
            </a:r>
            <a:r>
              <a:rPr lang="en-US" sz="2400" dirty="0"/>
              <a:t>UDDI </a:t>
            </a:r>
          </a:p>
          <a:p>
            <a:pPr marL="692150" lvl="1" indent="-347663">
              <a:lnSpc>
                <a:spcPct val="90000"/>
              </a:lnSpc>
              <a:spcBef>
                <a:spcPct val="20000"/>
              </a:spcBef>
              <a:buClr>
                <a:schemeClr val="tx2"/>
              </a:buClr>
              <a:buSzPct val="70000"/>
              <a:buFont typeface="Wingdings" pitchFamily="2" charset="2"/>
              <a:buChar char="l"/>
            </a:pPr>
            <a:r>
              <a:rPr lang="fr-CA" sz="2400" dirty="0"/>
              <a:t>API de </a:t>
            </a:r>
            <a:r>
              <a:rPr lang="en-US" sz="2400" dirty="0"/>
              <a:t>Publication </a:t>
            </a:r>
            <a:endParaRPr lang="fr-CA" sz="2400" dirty="0"/>
          </a:p>
          <a:p>
            <a:pPr marL="692150" lvl="1" indent="-347663">
              <a:lnSpc>
                <a:spcPct val="90000"/>
              </a:lnSpc>
              <a:spcBef>
                <a:spcPct val="20000"/>
              </a:spcBef>
              <a:buClr>
                <a:schemeClr val="tx2"/>
              </a:buClr>
              <a:buSzPct val="70000"/>
              <a:buFont typeface="Wingdings" pitchFamily="2" charset="2"/>
              <a:buChar char="l"/>
            </a:pPr>
            <a:r>
              <a:rPr lang="fr-CA" sz="2400" dirty="0"/>
              <a:t>API de demande d’information</a:t>
            </a:r>
            <a:endParaRPr lang="en-US"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39</a:t>
            </a:fld>
            <a:endParaRPr lang="en-US" altLang="en-US"/>
          </a:p>
        </p:txBody>
      </p:sp>
    </p:spTree>
    <p:extLst>
      <p:ext uri="{BB962C8B-B14F-4D97-AF65-F5344CB8AC3E}">
        <p14:creationId xmlns:p14="http://schemas.microsoft.com/office/powerpoint/2010/main" val="264368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dirty="0"/>
              <a:t>Dépendances des données</a:t>
            </a:r>
            <a:endParaRPr lang="fr-CA" altLang="fr-FR" dirty="0"/>
          </a:p>
        </p:txBody>
      </p:sp>
      <p:sp>
        <p:nvSpPr>
          <p:cNvPr id="4101" name="Rectangle 3"/>
          <p:cNvSpPr>
            <a:spLocks noGrp="1" noChangeArrowheads="1"/>
          </p:cNvSpPr>
          <p:nvPr>
            <p:ph idx="1"/>
            <p:custDataLst>
              <p:tags r:id="rId2"/>
            </p:custDataLst>
          </p:nvPr>
        </p:nvSpPr>
        <p:spPr>
          <a:xfrm>
            <a:off x="228600" y="1403874"/>
            <a:ext cx="8686800" cy="2889222"/>
          </a:xfrm>
        </p:spPr>
        <p:txBody>
          <a:bodyPr>
            <a:normAutofit/>
          </a:bodyPr>
          <a:lstStyle/>
          <a:p>
            <a:pPr marL="342900" indent="-342900">
              <a:spcBef>
                <a:spcPct val="20000"/>
              </a:spcBef>
              <a:buClr>
                <a:schemeClr val="tx2"/>
              </a:buClr>
              <a:buSzPct val="70000"/>
              <a:buFont typeface="Wingdings" pitchFamily="2" charset="2"/>
              <a:buChar char="l"/>
            </a:pPr>
            <a:r>
              <a:rPr lang="fr-CA" sz="2400" dirty="0"/>
              <a:t>Lorsque le flux de contrôle ne correspond pas au flux de données, il y a problème dans le processus</a:t>
            </a:r>
          </a:p>
          <a:p>
            <a:pPr marL="342900" indent="-342900">
              <a:spcBef>
                <a:spcPct val="20000"/>
              </a:spcBef>
              <a:buClr>
                <a:schemeClr val="tx2"/>
              </a:buClr>
              <a:buSzPct val="70000"/>
              <a:buFont typeface="Wingdings" pitchFamily="2" charset="2"/>
              <a:buChar char="l"/>
            </a:pPr>
            <a:r>
              <a:rPr lang="fr-CA" sz="2400" dirty="0"/>
              <a:t>Exemple de problème résultant en un blocage </a:t>
            </a:r>
            <a:endParaRPr lang="fr-CA" sz="28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a:t>
            </a:fld>
            <a:endParaRPr lang="en-US" altLang="en-US"/>
          </a:p>
        </p:txBody>
      </p:sp>
      <p:pic>
        <p:nvPicPr>
          <p:cNvPr id="3" name="Grafik 1">
            <a:extLst>
              <a:ext uri="{FF2B5EF4-FFF2-40B4-BE49-F238E27FC236}">
                <a16:creationId xmlns:a16="http://schemas.microsoft.com/office/drawing/2014/main" id="{E0570133-527B-423A-9A95-44CDFC4F2F3A}"/>
              </a:ext>
            </a:extLst>
          </p:cNvPr>
          <p:cNvPicPr>
            <a:picLocks noChangeAspect="1"/>
          </p:cNvPicPr>
          <p:nvPr>
            <p:custDataLst>
              <p:tags r:id="rId4"/>
            </p:custDataLst>
          </p:nvPr>
        </p:nvPicPr>
        <p:blipFill>
          <a:blip r:embed="rId6">
            <a:extLst>
              <a:ext uri="{96DAC541-7B7A-43D3-8B79-37D633B846F1}">
                <asvg:svgBlip xmlns:asvg="http://schemas.microsoft.com/office/drawing/2016/SVG/main" r:embed="rId7"/>
              </a:ext>
            </a:extLst>
          </a:blip>
          <a:stretch>
            <a:fillRect/>
          </a:stretch>
        </p:blipFill>
        <p:spPr>
          <a:xfrm>
            <a:off x="1439652" y="2888940"/>
            <a:ext cx="6429400" cy="3276364"/>
          </a:xfrm>
          <a:prstGeom prst="rect">
            <a:avLst/>
          </a:prstGeom>
          <a:noFill/>
          <a:ln cap="flat">
            <a:noFill/>
          </a:ln>
        </p:spPr>
      </p:pic>
    </p:spTree>
    <p:extLst>
      <p:ext uri="{BB962C8B-B14F-4D97-AF65-F5344CB8AC3E}">
        <p14:creationId xmlns:p14="http://schemas.microsoft.com/office/powerpoint/2010/main" val="342498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sz="4400" dirty="0"/>
              <a:t>Taxonomies </a:t>
            </a:r>
            <a:r>
              <a:rPr lang="en-CA" sz="4400" dirty="0" err="1"/>
              <a:t>d’UDDI</a:t>
            </a:r>
            <a:endParaRPr lang="en-CA" sz="4400" dirty="0"/>
          </a:p>
        </p:txBody>
      </p:sp>
      <p:sp>
        <p:nvSpPr>
          <p:cNvPr id="4101" name="Rectangle 3"/>
          <p:cNvSpPr>
            <a:spLocks noGrp="1" noChangeArrowheads="1"/>
          </p:cNvSpPr>
          <p:nvPr>
            <p:ph idx="1"/>
            <p:custDataLst>
              <p:tags r:id="rId2"/>
            </p:custDataLst>
          </p:nvPr>
        </p:nvSpPr>
        <p:spPr>
          <a:xfrm>
            <a:off x="323528" y="1448780"/>
            <a:ext cx="8686800" cy="3276364"/>
          </a:xfrm>
        </p:spPr>
        <p:txBody>
          <a:bodyPr>
            <a:normAutofit/>
          </a:bodyPr>
          <a:lstStyle/>
          <a:p>
            <a:pPr marL="342900" indent="-342900">
              <a:lnSpc>
                <a:spcPct val="90000"/>
              </a:lnSpc>
              <a:spcBef>
                <a:spcPct val="20000"/>
              </a:spcBef>
              <a:buClr>
                <a:schemeClr val="tx2"/>
              </a:buClr>
              <a:buSzPct val="70000"/>
              <a:buFont typeface="Wingdings" pitchFamily="2" charset="2"/>
              <a:buChar char="l"/>
            </a:pPr>
            <a:r>
              <a:rPr lang="fr-CA" sz="2400" dirty="0"/>
              <a:t>UDDI classe les entreprises et les services suivant des taxonomies standardisées</a:t>
            </a:r>
          </a:p>
          <a:p>
            <a:pPr marL="342900" indent="-342900">
              <a:lnSpc>
                <a:spcPct val="90000"/>
              </a:lnSpc>
              <a:spcBef>
                <a:spcPct val="20000"/>
              </a:spcBef>
              <a:buClr>
                <a:schemeClr val="tx2"/>
              </a:buClr>
              <a:buSzPct val="70000"/>
              <a:buFont typeface="Wingdings" pitchFamily="2" charset="2"/>
              <a:buChar char="l"/>
            </a:pPr>
            <a:r>
              <a:rPr lang="fr-CA" sz="2400" dirty="0"/>
              <a:t>Données du registre</a:t>
            </a:r>
          </a:p>
          <a:p>
            <a:pPr marL="692150" lvl="1" indent="-347663">
              <a:lnSpc>
                <a:spcPct val="90000"/>
              </a:lnSpc>
              <a:spcBef>
                <a:spcPct val="20000"/>
              </a:spcBef>
              <a:buClr>
                <a:schemeClr val="tx2"/>
              </a:buClr>
              <a:buSzPct val="70000"/>
              <a:buFont typeface="Wingdings" pitchFamily="2" charset="2"/>
              <a:buChar char="l"/>
            </a:pPr>
            <a:r>
              <a:rPr lang="en-US" sz="2400" dirty="0"/>
              <a:t>Pages blanches (White Pages)</a:t>
            </a:r>
          </a:p>
          <a:p>
            <a:pPr marL="692150" lvl="1" indent="-347663">
              <a:lnSpc>
                <a:spcPct val="90000"/>
              </a:lnSpc>
              <a:spcBef>
                <a:spcPct val="20000"/>
              </a:spcBef>
              <a:buClr>
                <a:schemeClr val="tx2"/>
              </a:buClr>
              <a:buSzPct val="70000"/>
              <a:buFont typeface="Wingdings" pitchFamily="2" charset="2"/>
              <a:buChar char="l"/>
            </a:pPr>
            <a:r>
              <a:rPr lang="fr-CA" sz="2400" dirty="0"/>
              <a:t>Pages jaunes</a:t>
            </a:r>
            <a:r>
              <a:rPr lang="en-US" sz="2400" dirty="0"/>
              <a:t> (Yellow Pages)</a:t>
            </a:r>
          </a:p>
          <a:p>
            <a:pPr marL="692150" lvl="1" indent="-347663">
              <a:lnSpc>
                <a:spcPct val="90000"/>
              </a:lnSpc>
              <a:spcBef>
                <a:spcPct val="20000"/>
              </a:spcBef>
              <a:buClr>
                <a:schemeClr val="tx2"/>
              </a:buClr>
              <a:buSzPct val="70000"/>
              <a:buFont typeface="Wingdings" pitchFamily="2" charset="2"/>
              <a:buChar char="l"/>
            </a:pPr>
            <a:r>
              <a:rPr lang="fr-CA" sz="2400" dirty="0"/>
              <a:t>Pages vertes</a:t>
            </a:r>
            <a:r>
              <a:rPr lang="en-US" sz="2400" dirty="0"/>
              <a:t> (Green Pages)</a:t>
            </a:r>
          </a:p>
          <a:p>
            <a:pPr marL="692150" lvl="1" indent="-347663">
              <a:lnSpc>
                <a:spcPct val="90000"/>
              </a:lnSpc>
              <a:spcBef>
                <a:spcPct val="20000"/>
              </a:spcBef>
              <a:buClr>
                <a:schemeClr val="tx2"/>
              </a:buClr>
              <a:buSzPct val="70000"/>
              <a:buFont typeface="Wingdings" pitchFamily="2" charset="2"/>
              <a:buChar char="l"/>
            </a:pPr>
            <a:r>
              <a:rPr lang="en-US" sz="2400" dirty="0"/>
              <a:t>Types de services (Service Types)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40</a:t>
            </a:fld>
            <a:endParaRPr lang="en-US" altLang="en-US"/>
          </a:p>
        </p:txBody>
      </p:sp>
    </p:spTree>
    <p:extLst>
      <p:ext uri="{BB962C8B-B14F-4D97-AF65-F5344CB8AC3E}">
        <p14:creationId xmlns:p14="http://schemas.microsoft.com/office/powerpoint/2010/main" val="3440689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sz="4400" dirty="0"/>
              <a:t>Taxonomies </a:t>
            </a:r>
            <a:r>
              <a:rPr lang="en-CA" sz="4400" dirty="0" err="1"/>
              <a:t>d’UDDI</a:t>
            </a:r>
            <a:endParaRPr lang="en-CA" sz="4400" dirty="0"/>
          </a:p>
        </p:txBody>
      </p:sp>
      <p:sp>
        <p:nvSpPr>
          <p:cNvPr id="4101" name="Rectangle 3"/>
          <p:cNvSpPr>
            <a:spLocks noGrp="1" noChangeArrowheads="1"/>
          </p:cNvSpPr>
          <p:nvPr>
            <p:ph idx="1"/>
            <p:custDataLst>
              <p:tags r:id="rId2"/>
            </p:custDataLst>
          </p:nvPr>
        </p:nvSpPr>
        <p:spPr>
          <a:xfrm>
            <a:off x="323528" y="1448780"/>
            <a:ext cx="8686800" cy="5256584"/>
          </a:xfrm>
        </p:spPr>
        <p:txBody>
          <a:bodyPr>
            <a:normAutofit lnSpcReduction="10000"/>
          </a:bodyPr>
          <a:lstStyle/>
          <a:p>
            <a:pPr marL="342900" indent="-342900">
              <a:lnSpc>
                <a:spcPct val="90000"/>
              </a:lnSpc>
              <a:spcBef>
                <a:spcPct val="20000"/>
              </a:spcBef>
              <a:buClr>
                <a:schemeClr val="tx2"/>
              </a:buClr>
              <a:buSzPct val="70000"/>
              <a:buFont typeface="Wingdings" pitchFamily="2" charset="2"/>
              <a:buChar char="l"/>
            </a:pPr>
            <a:r>
              <a:rPr lang="fr-CA" sz="2400" dirty="0"/>
              <a:t>Pages blanches</a:t>
            </a:r>
          </a:p>
          <a:p>
            <a:pPr marL="692150" lvl="1" indent="-347663">
              <a:lnSpc>
                <a:spcPct val="90000"/>
              </a:lnSpc>
              <a:spcBef>
                <a:spcPct val="20000"/>
              </a:spcBef>
              <a:buClr>
                <a:schemeClr val="tx2"/>
              </a:buClr>
              <a:buSzPct val="70000"/>
              <a:buFont typeface="Wingdings" pitchFamily="2" charset="2"/>
              <a:buChar char="l"/>
            </a:pPr>
            <a:r>
              <a:rPr lang="fr-CA" sz="2000" dirty="0"/>
              <a:t>contiennent les nom, description, coordonnées et autres infos </a:t>
            </a:r>
          </a:p>
          <a:p>
            <a:pPr marL="342900" indent="-342900">
              <a:spcBef>
                <a:spcPct val="20000"/>
              </a:spcBef>
              <a:buClr>
                <a:srgbClr val="000099"/>
              </a:buClr>
              <a:buSzPct val="70000"/>
              <a:buFont typeface="Wingdings" pitchFamily="2" charset="2"/>
              <a:buChar char="l"/>
            </a:pPr>
            <a:r>
              <a:rPr lang="fr-CA" sz="2400" dirty="0"/>
              <a:t>Pages jaunes</a:t>
            </a:r>
          </a:p>
          <a:p>
            <a:pPr marL="692150" lvl="1" indent="-347663">
              <a:spcBef>
                <a:spcPct val="20000"/>
              </a:spcBef>
              <a:buClr>
                <a:srgbClr val="000099"/>
              </a:buClr>
              <a:buSzPct val="70000"/>
              <a:buFont typeface="Wingdings" pitchFamily="2" charset="2"/>
              <a:buChar char="l"/>
            </a:pPr>
            <a:r>
              <a:rPr lang="fr-CA" sz="2000" dirty="0"/>
              <a:t>contient des informations sur la classification au sujet de l’entité d’affaires ainsi que les types de services que cette entité offre</a:t>
            </a:r>
          </a:p>
          <a:p>
            <a:pPr marL="987425" lvl="2" indent="-293688">
              <a:spcBef>
                <a:spcPct val="20000"/>
              </a:spcBef>
              <a:buClr>
                <a:srgbClr val="000099"/>
              </a:buClr>
              <a:buSzPct val="70000"/>
              <a:buFont typeface="Wingdings" pitchFamily="2" charset="2"/>
              <a:buChar char="l"/>
            </a:pPr>
            <a:r>
              <a:rPr lang="fr-CA" sz="2000" dirty="0"/>
              <a:t>par exemple, une entreprise pourrait être classée comme un fabricant d'équipements de sport et aussi en tant que fabricant de planches à roulettes </a:t>
            </a:r>
          </a:p>
          <a:p>
            <a:pPr marL="342900" indent="-342900">
              <a:spcBef>
                <a:spcPct val="20000"/>
              </a:spcBef>
              <a:buClr>
                <a:srgbClr val="000099"/>
              </a:buClr>
              <a:buSzPct val="70000"/>
              <a:buFont typeface="Wingdings" pitchFamily="2" charset="2"/>
              <a:buChar char="l"/>
            </a:pPr>
            <a:r>
              <a:rPr lang="fr-CA" sz="2400" dirty="0"/>
              <a:t>Pages vertes</a:t>
            </a:r>
          </a:p>
          <a:p>
            <a:pPr marL="692150" lvl="1" indent="-347663">
              <a:spcBef>
                <a:spcPct val="20000"/>
              </a:spcBef>
              <a:buClr>
                <a:srgbClr val="000099"/>
              </a:buClr>
              <a:buSzPct val="70000"/>
              <a:buFont typeface="Wingdings" pitchFamily="2" charset="2"/>
              <a:buChar char="l"/>
            </a:pPr>
            <a:r>
              <a:rPr lang="fr-CA" sz="2000" dirty="0"/>
              <a:t>contiennent des informations sur la manière d'invoquer les services offerts </a:t>
            </a:r>
          </a:p>
          <a:p>
            <a:pPr marL="987425" lvl="2" indent="-293688">
              <a:spcBef>
                <a:spcPct val="20000"/>
              </a:spcBef>
              <a:buClr>
                <a:srgbClr val="000099"/>
              </a:buClr>
              <a:buSzPct val="70000"/>
              <a:buFont typeface="Wingdings" pitchFamily="2" charset="2"/>
              <a:buChar char="l"/>
            </a:pPr>
            <a:r>
              <a:rPr lang="fr-CA" sz="2000" dirty="0"/>
              <a:t>Si une entreprise offre un catalogue en ligne, ses pages vertes peuvent auraient une référence au catalogue des URLs</a:t>
            </a:r>
          </a:p>
          <a:p>
            <a:pPr marL="342900" indent="-342900">
              <a:spcBef>
                <a:spcPct val="20000"/>
              </a:spcBef>
              <a:buClr>
                <a:srgbClr val="000099"/>
              </a:buClr>
              <a:buSzPct val="70000"/>
              <a:buFont typeface="Wingdings" pitchFamily="2" charset="2"/>
              <a:buChar char="l"/>
            </a:pPr>
            <a:r>
              <a:rPr lang="fr-CA" sz="2400" dirty="0"/>
              <a:t>Types de services </a:t>
            </a:r>
          </a:p>
          <a:p>
            <a:pPr marL="692150" lvl="1" indent="-347663">
              <a:spcBef>
                <a:spcPct val="20000"/>
              </a:spcBef>
              <a:buClr>
                <a:srgbClr val="000099"/>
              </a:buClr>
              <a:buSzPct val="70000"/>
              <a:buFont typeface="Wingdings" pitchFamily="2" charset="2"/>
              <a:buChar char="l"/>
            </a:pPr>
            <a:r>
              <a:rPr lang="fr-CA" sz="2000" dirty="0"/>
              <a:t>résumés des définitions réutilisables de services qui sont définis par les groupes de l'industrie et les organismes de normalisation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41</a:t>
            </a:fld>
            <a:endParaRPr lang="en-US" altLang="en-US"/>
          </a:p>
        </p:txBody>
      </p:sp>
    </p:spTree>
    <p:extLst>
      <p:ext uri="{BB962C8B-B14F-4D97-AF65-F5344CB8AC3E}">
        <p14:creationId xmlns:p14="http://schemas.microsoft.com/office/powerpoint/2010/main" val="1646339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Comment UDDI marche ?</a:t>
            </a:r>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42</a:t>
            </a:fld>
            <a:endParaRPr lang="en-US" altLang="en-US"/>
          </a:p>
        </p:txBody>
      </p:sp>
      <p:grpSp>
        <p:nvGrpSpPr>
          <p:cNvPr id="2" name="Groupe 1">
            <a:extLst>
              <a:ext uri="{FF2B5EF4-FFF2-40B4-BE49-F238E27FC236}">
                <a16:creationId xmlns:a16="http://schemas.microsoft.com/office/drawing/2014/main" id="{760278A2-AC95-102E-55E4-195152A7FB35}"/>
              </a:ext>
            </a:extLst>
          </p:cNvPr>
          <p:cNvGrpSpPr/>
          <p:nvPr>
            <p:custDataLst>
              <p:tags r:id="rId3"/>
            </p:custDataLst>
          </p:nvPr>
        </p:nvGrpSpPr>
        <p:grpSpPr>
          <a:xfrm>
            <a:off x="251520" y="1376772"/>
            <a:ext cx="8763000" cy="5297488"/>
            <a:chOff x="228600" y="914400"/>
            <a:chExt cx="8763000" cy="5297488"/>
          </a:xfrm>
        </p:grpSpPr>
        <p:sp>
          <p:nvSpPr>
            <p:cNvPr id="3" name="Rectangle 35">
              <a:extLst>
                <a:ext uri="{FF2B5EF4-FFF2-40B4-BE49-F238E27FC236}">
                  <a16:creationId xmlns:a16="http://schemas.microsoft.com/office/drawing/2014/main" id="{636541D2-97D1-0B9D-A27D-D5E52C685F92}"/>
                </a:ext>
              </a:extLst>
            </p:cNvPr>
            <p:cNvSpPr>
              <a:spLocks noChangeArrowheads="1"/>
            </p:cNvSpPr>
            <p:nvPr>
              <p:custDataLst>
                <p:tags r:id="rId5"/>
              </p:custDataLst>
            </p:nvPr>
          </p:nvSpPr>
          <p:spPr bwMode="auto">
            <a:xfrm>
              <a:off x="2819400" y="3062288"/>
              <a:ext cx="2908300" cy="366712"/>
            </a:xfrm>
            <a:prstGeom prst="rect">
              <a:avLst/>
            </a:prstGeom>
            <a:noFill/>
            <a:ln w="9525">
              <a:noFill/>
              <a:miter lim="800000"/>
              <a:headEnd/>
              <a:tailEnd/>
            </a:ln>
          </p:spPr>
          <p:txBody>
            <a:bodyPr wrap="none">
              <a:spAutoFit/>
            </a:bodyPr>
            <a:lstStyle/>
            <a:p>
              <a:r>
                <a:rPr lang="en-US" b="1" dirty="0">
                  <a:latin typeface="Tahoma" pitchFamily="34" charset="0"/>
                </a:rPr>
                <a:t>UDDI Business Registry</a:t>
              </a:r>
            </a:p>
          </p:txBody>
        </p:sp>
        <p:grpSp>
          <p:nvGrpSpPr>
            <p:cNvPr id="5" name="Group 36">
              <a:extLst>
                <a:ext uri="{FF2B5EF4-FFF2-40B4-BE49-F238E27FC236}">
                  <a16:creationId xmlns:a16="http://schemas.microsoft.com/office/drawing/2014/main" id="{2D63A6B4-45AD-0AEC-086C-87012EF000D1}"/>
                </a:ext>
              </a:extLst>
            </p:cNvPr>
            <p:cNvGrpSpPr>
              <a:grpSpLocks/>
            </p:cNvGrpSpPr>
            <p:nvPr>
              <p:custDataLst>
                <p:tags r:id="rId6"/>
              </p:custDataLst>
            </p:nvPr>
          </p:nvGrpSpPr>
          <p:grpSpPr bwMode="auto">
            <a:xfrm>
              <a:off x="2286000" y="4495804"/>
              <a:ext cx="4633913" cy="738188"/>
              <a:chOff x="1737" y="3408"/>
              <a:chExt cx="2919" cy="465"/>
            </a:xfrm>
          </p:grpSpPr>
          <p:sp>
            <p:nvSpPr>
              <p:cNvPr id="33" name="Text Box 37">
                <a:extLst>
                  <a:ext uri="{FF2B5EF4-FFF2-40B4-BE49-F238E27FC236}">
                    <a16:creationId xmlns:a16="http://schemas.microsoft.com/office/drawing/2014/main" id="{B1067913-2E1B-2855-DE69-A8A301E08C8F}"/>
                  </a:ext>
                </a:extLst>
              </p:cNvPr>
              <p:cNvSpPr txBox="1">
                <a:spLocks noChangeArrowheads="1"/>
              </p:cNvSpPr>
              <p:nvPr/>
            </p:nvSpPr>
            <p:spPr bwMode="auto">
              <a:xfrm>
                <a:off x="1737" y="3408"/>
                <a:ext cx="268" cy="288"/>
              </a:xfrm>
              <a:prstGeom prst="rect">
                <a:avLst/>
              </a:prstGeom>
              <a:noFill/>
              <a:ln w="9525">
                <a:noFill/>
                <a:miter lim="800000"/>
                <a:headEnd/>
                <a:tailEnd/>
              </a:ln>
            </p:spPr>
            <p:txBody>
              <a:bodyPr wrap="none">
                <a:spAutoFit/>
              </a:bodyPr>
              <a:lstStyle/>
              <a:p>
                <a:r>
                  <a:rPr lang="en-US" b="1" dirty="0">
                    <a:latin typeface="Tahoma" pitchFamily="34" charset="0"/>
                  </a:rPr>
                  <a:t>3</a:t>
                </a:r>
                <a:r>
                  <a:rPr lang="en-US" sz="2400" b="1" dirty="0">
                    <a:latin typeface="Tahoma" pitchFamily="34" charset="0"/>
                  </a:rPr>
                  <a:t>.</a:t>
                </a:r>
              </a:p>
            </p:txBody>
          </p:sp>
          <p:sp>
            <p:nvSpPr>
              <p:cNvPr id="34" name="Text Box 38">
                <a:extLst>
                  <a:ext uri="{FF2B5EF4-FFF2-40B4-BE49-F238E27FC236}">
                    <a16:creationId xmlns:a16="http://schemas.microsoft.com/office/drawing/2014/main" id="{6057048B-9BCF-BF3C-40E5-139DE829C485}"/>
                  </a:ext>
                </a:extLst>
              </p:cNvPr>
              <p:cNvSpPr txBox="1">
                <a:spLocks noChangeArrowheads="1"/>
              </p:cNvSpPr>
              <p:nvPr/>
            </p:nvSpPr>
            <p:spPr bwMode="auto">
              <a:xfrm>
                <a:off x="1968" y="3408"/>
                <a:ext cx="2688" cy="465"/>
              </a:xfrm>
              <a:prstGeom prst="rect">
                <a:avLst/>
              </a:prstGeom>
              <a:noFill/>
              <a:ln w="9525">
                <a:noFill/>
                <a:miter lim="800000"/>
                <a:headEnd/>
                <a:tailEnd/>
              </a:ln>
            </p:spPr>
            <p:txBody>
              <a:bodyPr>
                <a:spAutoFit/>
              </a:bodyPr>
              <a:lstStyle/>
              <a:p>
                <a:r>
                  <a:rPr lang="en-US" sz="1400" b="1" dirty="0">
                    <a:latin typeface="Tahoma" pitchFamily="34" charset="0"/>
                  </a:rPr>
                  <a:t>UBR assigns a programmatically unique identifier to each service and business registration</a:t>
                </a:r>
              </a:p>
            </p:txBody>
          </p:sp>
        </p:grpSp>
        <p:grpSp>
          <p:nvGrpSpPr>
            <p:cNvPr id="6" name="Group 39">
              <a:extLst>
                <a:ext uri="{FF2B5EF4-FFF2-40B4-BE49-F238E27FC236}">
                  <a16:creationId xmlns:a16="http://schemas.microsoft.com/office/drawing/2014/main" id="{89325DC4-9C79-21A6-4146-CD991E158EE3}"/>
                </a:ext>
              </a:extLst>
            </p:cNvPr>
            <p:cNvGrpSpPr>
              <a:grpSpLocks/>
            </p:cNvGrpSpPr>
            <p:nvPr>
              <p:custDataLst>
                <p:tags r:id="rId7"/>
              </p:custDataLst>
            </p:nvPr>
          </p:nvGrpSpPr>
          <p:grpSpPr bwMode="auto">
            <a:xfrm>
              <a:off x="5486400" y="914400"/>
              <a:ext cx="3505200" cy="2374900"/>
              <a:chOff x="3552" y="960"/>
              <a:chExt cx="2208" cy="1496"/>
            </a:xfrm>
          </p:grpSpPr>
          <p:pic>
            <p:nvPicPr>
              <p:cNvPr id="29" name="Picture 40" descr="j0281018">
                <a:extLst>
                  <a:ext uri="{FF2B5EF4-FFF2-40B4-BE49-F238E27FC236}">
                    <a16:creationId xmlns:a16="http://schemas.microsoft.com/office/drawing/2014/main" id="{A5D7158B-4BF4-DA14-DFAA-F90D82A7311D}"/>
                  </a:ext>
                </a:extLst>
              </p:cNvPr>
              <p:cNvPicPr>
                <a:picLocks noChangeAspect="1" noChangeArrowheads="1"/>
              </p:cNvPicPr>
              <p:nvPr/>
            </p:nvPicPr>
            <p:blipFill>
              <a:blip r:embed="rId17" cstate="print"/>
              <a:srcRect/>
              <a:stretch>
                <a:fillRect/>
              </a:stretch>
            </p:blipFill>
            <p:spPr bwMode="auto">
              <a:xfrm>
                <a:off x="4411" y="960"/>
                <a:ext cx="437" cy="725"/>
              </a:xfrm>
              <a:prstGeom prst="rect">
                <a:avLst/>
              </a:prstGeom>
              <a:noFill/>
              <a:ln w="9525">
                <a:noFill/>
                <a:miter lim="800000"/>
                <a:headEnd/>
                <a:tailEnd/>
              </a:ln>
            </p:spPr>
          </p:pic>
          <p:sp>
            <p:nvSpPr>
              <p:cNvPr id="30" name="Text Box 41">
                <a:extLst>
                  <a:ext uri="{FF2B5EF4-FFF2-40B4-BE49-F238E27FC236}">
                    <a16:creationId xmlns:a16="http://schemas.microsoft.com/office/drawing/2014/main" id="{3F92954D-BC25-CAF7-CCE4-C5066F6DF82B}"/>
                  </a:ext>
                </a:extLst>
              </p:cNvPr>
              <p:cNvSpPr txBox="1">
                <a:spLocks noChangeArrowheads="1"/>
              </p:cNvSpPr>
              <p:nvPr/>
            </p:nvSpPr>
            <p:spPr bwMode="auto">
              <a:xfrm>
                <a:off x="4128" y="1728"/>
                <a:ext cx="1632" cy="728"/>
              </a:xfrm>
              <a:prstGeom prst="rect">
                <a:avLst/>
              </a:prstGeom>
              <a:noFill/>
              <a:ln w="9525">
                <a:noFill/>
                <a:miter lim="800000"/>
                <a:headEnd/>
                <a:tailEnd/>
              </a:ln>
            </p:spPr>
            <p:txBody>
              <a:bodyPr>
                <a:spAutoFit/>
              </a:bodyPr>
              <a:lstStyle/>
              <a:p>
                <a:r>
                  <a:rPr lang="en-US" sz="1400" b="1">
                    <a:latin typeface="Tahoma" pitchFamily="34" charset="0"/>
                  </a:rPr>
                  <a:t>Marketplaces, search engines, and business apps query the registry to discover services at other companies</a:t>
                </a:r>
              </a:p>
            </p:txBody>
          </p:sp>
          <p:sp>
            <p:nvSpPr>
              <p:cNvPr id="31" name="Text Box 42">
                <a:extLst>
                  <a:ext uri="{FF2B5EF4-FFF2-40B4-BE49-F238E27FC236}">
                    <a16:creationId xmlns:a16="http://schemas.microsoft.com/office/drawing/2014/main" id="{47CEB027-09E5-E56F-B1C3-BC5D7F8E963F}"/>
                  </a:ext>
                </a:extLst>
              </p:cNvPr>
              <p:cNvSpPr txBox="1">
                <a:spLocks noChangeArrowheads="1"/>
              </p:cNvSpPr>
              <p:nvPr/>
            </p:nvSpPr>
            <p:spPr bwMode="auto">
              <a:xfrm>
                <a:off x="4080" y="960"/>
                <a:ext cx="268" cy="288"/>
              </a:xfrm>
              <a:prstGeom prst="rect">
                <a:avLst/>
              </a:prstGeom>
              <a:noFill/>
              <a:ln w="9525">
                <a:noFill/>
                <a:miter lim="800000"/>
                <a:headEnd/>
                <a:tailEnd/>
              </a:ln>
            </p:spPr>
            <p:txBody>
              <a:bodyPr wrap="none">
                <a:spAutoFit/>
              </a:bodyPr>
              <a:lstStyle/>
              <a:p>
                <a:r>
                  <a:rPr lang="en-US" b="1">
                    <a:latin typeface="Tahoma" pitchFamily="34" charset="0"/>
                  </a:rPr>
                  <a:t>4</a:t>
                </a:r>
                <a:r>
                  <a:rPr lang="en-US" sz="2400" b="1">
                    <a:latin typeface="Tahoma" pitchFamily="34" charset="0"/>
                  </a:rPr>
                  <a:t>.</a:t>
                </a:r>
              </a:p>
            </p:txBody>
          </p:sp>
          <p:sp>
            <p:nvSpPr>
              <p:cNvPr id="32" name="Line 43">
                <a:extLst>
                  <a:ext uri="{FF2B5EF4-FFF2-40B4-BE49-F238E27FC236}">
                    <a16:creationId xmlns:a16="http://schemas.microsoft.com/office/drawing/2014/main" id="{48D9DDCD-A431-1D98-9B77-D497941C075D}"/>
                  </a:ext>
                </a:extLst>
              </p:cNvPr>
              <p:cNvSpPr>
                <a:spLocks noChangeShapeType="1"/>
              </p:cNvSpPr>
              <p:nvPr/>
            </p:nvSpPr>
            <p:spPr bwMode="auto">
              <a:xfrm flipH="1">
                <a:off x="3552" y="1920"/>
                <a:ext cx="528" cy="384"/>
              </a:xfrm>
              <a:prstGeom prst="line">
                <a:avLst/>
              </a:prstGeom>
              <a:noFill/>
              <a:ln w="38100">
                <a:solidFill>
                  <a:schemeClr val="tx2"/>
                </a:solidFill>
                <a:round/>
                <a:headEnd type="triangle" w="med" len="med"/>
                <a:tailEnd/>
              </a:ln>
            </p:spPr>
            <p:txBody>
              <a:bodyPr wrap="none"/>
              <a:lstStyle/>
              <a:p>
                <a:endParaRPr lang="fr-CA"/>
              </a:p>
            </p:txBody>
          </p:sp>
        </p:grpSp>
        <p:sp>
          <p:nvSpPr>
            <p:cNvPr id="7" name="AutoShape 44">
              <a:extLst>
                <a:ext uri="{FF2B5EF4-FFF2-40B4-BE49-F238E27FC236}">
                  <a16:creationId xmlns:a16="http://schemas.microsoft.com/office/drawing/2014/main" id="{2ED368E2-1B89-1BC1-4445-027266196A91}"/>
                </a:ext>
              </a:extLst>
            </p:cNvPr>
            <p:cNvSpPr>
              <a:spLocks noChangeArrowheads="1"/>
            </p:cNvSpPr>
            <p:nvPr>
              <p:custDataLst>
                <p:tags r:id="rId8"/>
              </p:custDataLst>
            </p:nvPr>
          </p:nvSpPr>
          <p:spPr bwMode="auto">
            <a:xfrm>
              <a:off x="4495800" y="3657600"/>
              <a:ext cx="1143000" cy="685800"/>
            </a:xfrm>
            <a:prstGeom prst="can">
              <a:avLst>
                <a:gd name="adj" fmla="val 25000"/>
              </a:avLst>
            </a:prstGeom>
            <a:solidFill>
              <a:schemeClr val="accent1"/>
            </a:solidFill>
            <a:ln w="9525">
              <a:solidFill>
                <a:schemeClr val="bg2"/>
              </a:solidFill>
              <a:round/>
              <a:headEnd/>
              <a:tailEnd/>
            </a:ln>
          </p:spPr>
          <p:txBody>
            <a:bodyPr wrap="none" anchor="ctr"/>
            <a:lstStyle/>
            <a:p>
              <a:pPr algn="ctr"/>
              <a:r>
                <a:rPr lang="en-US" sz="1200" b="1">
                  <a:solidFill>
                    <a:schemeClr val="bg2"/>
                  </a:solidFill>
                  <a:latin typeface="Tahoma" pitchFamily="34" charset="0"/>
                </a:rPr>
                <a:t>Service Type</a:t>
              </a:r>
            </a:p>
            <a:p>
              <a:pPr algn="ctr"/>
              <a:r>
                <a:rPr lang="en-US" sz="1200" b="1">
                  <a:solidFill>
                    <a:schemeClr val="bg2"/>
                  </a:solidFill>
                  <a:latin typeface="Tahoma" pitchFamily="34" charset="0"/>
                </a:rPr>
                <a:t>Registrations</a:t>
              </a:r>
            </a:p>
          </p:txBody>
        </p:sp>
        <p:sp>
          <p:nvSpPr>
            <p:cNvPr id="8" name="Line 45">
              <a:extLst>
                <a:ext uri="{FF2B5EF4-FFF2-40B4-BE49-F238E27FC236}">
                  <a16:creationId xmlns:a16="http://schemas.microsoft.com/office/drawing/2014/main" id="{03222D44-5B5B-DDE8-D8CF-102A00CC7092}"/>
                </a:ext>
              </a:extLst>
            </p:cNvPr>
            <p:cNvSpPr>
              <a:spLocks noChangeShapeType="1"/>
            </p:cNvSpPr>
            <p:nvPr>
              <p:custDataLst>
                <p:tags r:id="rId9"/>
              </p:custDataLst>
            </p:nvPr>
          </p:nvSpPr>
          <p:spPr bwMode="auto">
            <a:xfrm>
              <a:off x="4114800" y="2133600"/>
              <a:ext cx="457200" cy="762000"/>
            </a:xfrm>
            <a:prstGeom prst="line">
              <a:avLst/>
            </a:prstGeom>
            <a:noFill/>
            <a:ln w="38100">
              <a:solidFill>
                <a:schemeClr val="tx2"/>
              </a:solidFill>
              <a:round/>
              <a:headEnd/>
              <a:tailEnd type="triangle" w="med" len="med"/>
            </a:ln>
          </p:spPr>
          <p:txBody>
            <a:bodyPr wrap="none"/>
            <a:lstStyle/>
            <a:p>
              <a:endParaRPr lang="fr-CA"/>
            </a:p>
          </p:txBody>
        </p:sp>
        <p:sp>
          <p:nvSpPr>
            <p:cNvPr id="9" name="Text Box 46">
              <a:extLst>
                <a:ext uri="{FF2B5EF4-FFF2-40B4-BE49-F238E27FC236}">
                  <a16:creationId xmlns:a16="http://schemas.microsoft.com/office/drawing/2014/main" id="{2012BE66-9514-A294-E6A8-6703C6B5A239}"/>
                </a:ext>
              </a:extLst>
            </p:cNvPr>
            <p:cNvSpPr txBox="1">
              <a:spLocks noChangeArrowheads="1"/>
            </p:cNvSpPr>
            <p:nvPr>
              <p:custDataLst>
                <p:tags r:id="rId10"/>
              </p:custDataLst>
            </p:nvPr>
          </p:nvSpPr>
          <p:spPr bwMode="auto">
            <a:xfrm>
              <a:off x="1828800" y="1143000"/>
              <a:ext cx="2971800" cy="1155700"/>
            </a:xfrm>
            <a:prstGeom prst="rect">
              <a:avLst/>
            </a:prstGeom>
            <a:noFill/>
            <a:ln w="9525">
              <a:noFill/>
              <a:miter lim="800000"/>
              <a:headEnd/>
              <a:tailEnd/>
            </a:ln>
          </p:spPr>
          <p:txBody>
            <a:bodyPr>
              <a:spAutoFit/>
            </a:bodyPr>
            <a:lstStyle/>
            <a:p>
              <a:r>
                <a:rPr lang="en-US" sz="1400" b="1">
                  <a:latin typeface="Tahoma" pitchFamily="34" charset="0"/>
                </a:rPr>
                <a:t>SW companies, standards bodies, and programmers populate the registry with</a:t>
              </a:r>
            </a:p>
            <a:p>
              <a:r>
                <a:rPr lang="en-US" sz="1400" b="1">
                  <a:latin typeface="Tahoma" pitchFamily="34" charset="0"/>
                </a:rPr>
                <a:t>descriptions of different types of services</a:t>
              </a:r>
            </a:p>
          </p:txBody>
        </p:sp>
        <p:sp>
          <p:nvSpPr>
            <p:cNvPr id="10" name="Text Box 47">
              <a:extLst>
                <a:ext uri="{FF2B5EF4-FFF2-40B4-BE49-F238E27FC236}">
                  <a16:creationId xmlns:a16="http://schemas.microsoft.com/office/drawing/2014/main" id="{724291CA-AE74-7ACE-439D-724CC8FF61EB}"/>
                </a:ext>
              </a:extLst>
            </p:cNvPr>
            <p:cNvSpPr txBox="1">
              <a:spLocks noChangeArrowheads="1"/>
            </p:cNvSpPr>
            <p:nvPr>
              <p:custDataLst>
                <p:tags r:id="rId11"/>
              </p:custDataLst>
            </p:nvPr>
          </p:nvSpPr>
          <p:spPr bwMode="auto">
            <a:xfrm>
              <a:off x="533400" y="1066800"/>
              <a:ext cx="425450" cy="457200"/>
            </a:xfrm>
            <a:prstGeom prst="rect">
              <a:avLst/>
            </a:prstGeom>
            <a:noFill/>
            <a:ln w="9525">
              <a:noFill/>
              <a:miter lim="800000"/>
              <a:headEnd/>
              <a:tailEnd/>
            </a:ln>
          </p:spPr>
          <p:txBody>
            <a:bodyPr wrap="none">
              <a:spAutoFit/>
            </a:bodyPr>
            <a:lstStyle/>
            <a:p>
              <a:r>
                <a:rPr lang="en-US" b="1">
                  <a:latin typeface="Tahoma" pitchFamily="34" charset="0"/>
                </a:rPr>
                <a:t>1</a:t>
              </a:r>
              <a:r>
                <a:rPr lang="en-US" sz="2400" b="1">
                  <a:latin typeface="Tahoma" pitchFamily="34" charset="0"/>
                </a:rPr>
                <a:t>.</a:t>
              </a:r>
            </a:p>
          </p:txBody>
        </p:sp>
        <p:pic>
          <p:nvPicPr>
            <p:cNvPr id="11" name="Picture 48" descr="bd06790_">
              <a:extLst>
                <a:ext uri="{FF2B5EF4-FFF2-40B4-BE49-F238E27FC236}">
                  <a16:creationId xmlns:a16="http://schemas.microsoft.com/office/drawing/2014/main" id="{FD061F17-5103-545A-8C1D-09E5BB3ED7D0}"/>
                </a:ext>
              </a:extLst>
            </p:cNvPr>
            <p:cNvPicPr>
              <a:picLocks noChangeAspect="1" noChangeArrowheads="1"/>
            </p:cNvPicPr>
            <p:nvPr>
              <p:custDataLst>
                <p:tags r:id="rId12"/>
              </p:custDataLst>
            </p:nvPr>
          </p:nvPicPr>
          <p:blipFill>
            <a:blip r:embed="rId18" cstate="print"/>
            <a:srcRect/>
            <a:stretch>
              <a:fillRect/>
            </a:stretch>
          </p:blipFill>
          <p:spPr bwMode="auto">
            <a:xfrm>
              <a:off x="990600" y="1219200"/>
              <a:ext cx="838200" cy="819150"/>
            </a:xfrm>
            <a:prstGeom prst="rect">
              <a:avLst/>
            </a:prstGeom>
            <a:noFill/>
            <a:ln w="9525">
              <a:noFill/>
              <a:miter lim="800000"/>
              <a:headEnd/>
              <a:tailEnd/>
            </a:ln>
          </p:spPr>
        </p:pic>
        <p:grpSp>
          <p:nvGrpSpPr>
            <p:cNvPr id="12" name="Group 49">
              <a:extLst>
                <a:ext uri="{FF2B5EF4-FFF2-40B4-BE49-F238E27FC236}">
                  <a16:creationId xmlns:a16="http://schemas.microsoft.com/office/drawing/2014/main" id="{252AB753-3597-D2D6-DD1E-824DCF3733B7}"/>
                </a:ext>
              </a:extLst>
            </p:cNvPr>
            <p:cNvGrpSpPr>
              <a:grpSpLocks/>
            </p:cNvGrpSpPr>
            <p:nvPr>
              <p:custDataLst>
                <p:tags r:id="rId13"/>
              </p:custDataLst>
            </p:nvPr>
          </p:nvGrpSpPr>
          <p:grpSpPr bwMode="auto">
            <a:xfrm>
              <a:off x="457200" y="2590800"/>
              <a:ext cx="3581400" cy="2962275"/>
              <a:chOff x="384" y="2016"/>
              <a:chExt cx="2256" cy="1866"/>
            </a:xfrm>
          </p:grpSpPr>
          <p:sp>
            <p:nvSpPr>
              <p:cNvPr id="23" name="AutoShape 50">
                <a:extLst>
                  <a:ext uri="{FF2B5EF4-FFF2-40B4-BE49-F238E27FC236}">
                    <a16:creationId xmlns:a16="http://schemas.microsoft.com/office/drawing/2014/main" id="{14364CCF-864F-3735-007B-B43735D6455B}"/>
                  </a:ext>
                </a:extLst>
              </p:cNvPr>
              <p:cNvSpPr>
                <a:spLocks noChangeArrowheads="1"/>
              </p:cNvSpPr>
              <p:nvPr/>
            </p:nvSpPr>
            <p:spPr bwMode="auto">
              <a:xfrm>
                <a:off x="1824" y="2688"/>
                <a:ext cx="816" cy="432"/>
              </a:xfrm>
              <a:prstGeom prst="can">
                <a:avLst>
                  <a:gd name="adj" fmla="val 25000"/>
                </a:avLst>
              </a:prstGeom>
              <a:solidFill>
                <a:schemeClr val="accent1"/>
              </a:solidFill>
              <a:ln w="9525">
                <a:solidFill>
                  <a:schemeClr val="bg2"/>
                </a:solidFill>
                <a:round/>
                <a:headEnd/>
                <a:tailEnd/>
              </a:ln>
            </p:spPr>
            <p:txBody>
              <a:bodyPr wrap="none" anchor="ctr"/>
              <a:lstStyle/>
              <a:p>
                <a:pPr algn="ctr"/>
                <a:r>
                  <a:rPr lang="en-US" sz="1200" b="1">
                    <a:solidFill>
                      <a:schemeClr val="bg2"/>
                    </a:solidFill>
                    <a:latin typeface="Tahoma" pitchFamily="34" charset="0"/>
                  </a:rPr>
                  <a:t>Business</a:t>
                </a:r>
                <a:br>
                  <a:rPr lang="en-US" sz="1200" b="1">
                    <a:solidFill>
                      <a:schemeClr val="bg2"/>
                    </a:solidFill>
                    <a:latin typeface="Tahoma" pitchFamily="34" charset="0"/>
                  </a:rPr>
                </a:br>
                <a:r>
                  <a:rPr lang="en-US" sz="1200" b="1">
                    <a:solidFill>
                      <a:schemeClr val="bg2"/>
                    </a:solidFill>
                    <a:latin typeface="Tahoma" pitchFamily="34" charset="0"/>
                  </a:rPr>
                  <a:t>Registrations</a:t>
                </a:r>
              </a:p>
            </p:txBody>
          </p:sp>
          <p:grpSp>
            <p:nvGrpSpPr>
              <p:cNvPr id="24" name="Group 51">
                <a:extLst>
                  <a:ext uri="{FF2B5EF4-FFF2-40B4-BE49-F238E27FC236}">
                    <a16:creationId xmlns:a16="http://schemas.microsoft.com/office/drawing/2014/main" id="{111F7051-BDAD-2687-E576-9DB5771ACFFD}"/>
                  </a:ext>
                </a:extLst>
              </p:cNvPr>
              <p:cNvGrpSpPr>
                <a:grpSpLocks/>
              </p:cNvGrpSpPr>
              <p:nvPr/>
            </p:nvGrpSpPr>
            <p:grpSpPr bwMode="auto">
              <a:xfrm>
                <a:off x="384" y="2016"/>
                <a:ext cx="1056" cy="1866"/>
                <a:chOff x="384" y="2032"/>
                <a:chExt cx="1056" cy="1866"/>
              </a:xfrm>
            </p:grpSpPr>
            <p:pic>
              <p:nvPicPr>
                <p:cNvPr id="26" name="Picture 52" descr="bl00102_">
                  <a:extLst>
                    <a:ext uri="{FF2B5EF4-FFF2-40B4-BE49-F238E27FC236}">
                      <a16:creationId xmlns:a16="http://schemas.microsoft.com/office/drawing/2014/main" id="{EC827413-195F-8EC1-A017-2CB01A3E36E9}"/>
                    </a:ext>
                  </a:extLst>
                </p:cNvPr>
                <p:cNvPicPr>
                  <a:picLocks noChangeAspect="1" noChangeArrowheads="1"/>
                </p:cNvPicPr>
                <p:nvPr/>
              </p:nvPicPr>
              <p:blipFill>
                <a:blip r:embed="rId19" cstate="print"/>
                <a:srcRect/>
                <a:stretch>
                  <a:fillRect/>
                </a:stretch>
              </p:blipFill>
              <p:spPr bwMode="auto">
                <a:xfrm>
                  <a:off x="384" y="2320"/>
                  <a:ext cx="624" cy="514"/>
                </a:xfrm>
                <a:prstGeom prst="rect">
                  <a:avLst/>
                </a:prstGeom>
                <a:noFill/>
                <a:ln w="9525">
                  <a:solidFill>
                    <a:schemeClr val="bg2"/>
                  </a:solidFill>
                  <a:miter lim="800000"/>
                  <a:headEnd/>
                  <a:tailEnd/>
                </a:ln>
              </p:spPr>
            </p:pic>
            <p:sp>
              <p:nvSpPr>
                <p:cNvPr id="27" name="Text Box 53">
                  <a:extLst>
                    <a:ext uri="{FF2B5EF4-FFF2-40B4-BE49-F238E27FC236}">
                      <a16:creationId xmlns:a16="http://schemas.microsoft.com/office/drawing/2014/main" id="{A7A3F46A-F6CF-7B12-D2EE-B1F1E738D61E}"/>
                    </a:ext>
                  </a:extLst>
                </p:cNvPr>
                <p:cNvSpPr txBox="1">
                  <a:spLocks noChangeArrowheads="1"/>
                </p:cNvSpPr>
                <p:nvPr/>
              </p:nvSpPr>
              <p:spPr bwMode="auto">
                <a:xfrm>
                  <a:off x="384" y="2896"/>
                  <a:ext cx="1056" cy="1002"/>
                </a:xfrm>
                <a:prstGeom prst="rect">
                  <a:avLst/>
                </a:prstGeom>
                <a:noFill/>
                <a:ln w="9525">
                  <a:solidFill>
                    <a:schemeClr val="bg2"/>
                  </a:solidFill>
                  <a:miter lim="800000"/>
                  <a:headEnd/>
                  <a:tailEnd/>
                </a:ln>
              </p:spPr>
              <p:txBody>
                <a:bodyPr>
                  <a:spAutoFit/>
                </a:bodyPr>
                <a:lstStyle/>
                <a:p>
                  <a:r>
                    <a:rPr lang="en-US" sz="1400" b="1">
                      <a:latin typeface="Tahoma" pitchFamily="34" charset="0"/>
                    </a:rPr>
                    <a:t>Businesses populate </a:t>
                  </a:r>
                  <a:br>
                    <a:rPr lang="en-US" sz="1400" b="1">
                      <a:latin typeface="Tahoma" pitchFamily="34" charset="0"/>
                    </a:rPr>
                  </a:br>
                  <a:r>
                    <a:rPr lang="en-US" sz="1400" b="1">
                      <a:latin typeface="Tahoma" pitchFamily="34" charset="0"/>
                    </a:rPr>
                    <a:t>the registry with</a:t>
                  </a:r>
                </a:p>
                <a:p>
                  <a:r>
                    <a:rPr lang="en-US" sz="1400" b="1">
                      <a:latin typeface="Tahoma" pitchFamily="34" charset="0"/>
                    </a:rPr>
                    <a:t>descriptions of the services they support</a:t>
                  </a:r>
                </a:p>
              </p:txBody>
            </p:sp>
            <p:sp>
              <p:nvSpPr>
                <p:cNvPr id="28" name="Text Box 54">
                  <a:extLst>
                    <a:ext uri="{FF2B5EF4-FFF2-40B4-BE49-F238E27FC236}">
                      <a16:creationId xmlns:a16="http://schemas.microsoft.com/office/drawing/2014/main" id="{A516DD98-CD97-6913-23EF-FE3FEF381BC3}"/>
                    </a:ext>
                  </a:extLst>
                </p:cNvPr>
                <p:cNvSpPr txBox="1">
                  <a:spLocks noChangeArrowheads="1"/>
                </p:cNvSpPr>
                <p:nvPr/>
              </p:nvSpPr>
              <p:spPr bwMode="auto">
                <a:xfrm>
                  <a:off x="432" y="2032"/>
                  <a:ext cx="274" cy="294"/>
                </a:xfrm>
                <a:prstGeom prst="rect">
                  <a:avLst/>
                </a:prstGeom>
                <a:noFill/>
                <a:ln w="9525">
                  <a:solidFill>
                    <a:schemeClr val="bg2"/>
                  </a:solidFill>
                  <a:miter lim="800000"/>
                  <a:headEnd/>
                  <a:tailEnd/>
                </a:ln>
              </p:spPr>
              <p:txBody>
                <a:bodyPr wrap="none">
                  <a:spAutoFit/>
                </a:bodyPr>
                <a:lstStyle/>
                <a:p>
                  <a:r>
                    <a:rPr lang="en-US" b="1">
                      <a:latin typeface="Tahoma" pitchFamily="34" charset="0"/>
                    </a:rPr>
                    <a:t>2</a:t>
                  </a:r>
                  <a:r>
                    <a:rPr lang="en-US" sz="2400" b="1">
                      <a:latin typeface="Tahoma" pitchFamily="34" charset="0"/>
                    </a:rPr>
                    <a:t>.</a:t>
                  </a:r>
                </a:p>
              </p:txBody>
            </p:sp>
          </p:grpSp>
        </p:grpSp>
        <p:grpSp>
          <p:nvGrpSpPr>
            <p:cNvPr id="13" name="Group 56">
              <a:extLst>
                <a:ext uri="{FF2B5EF4-FFF2-40B4-BE49-F238E27FC236}">
                  <a16:creationId xmlns:a16="http://schemas.microsoft.com/office/drawing/2014/main" id="{9977E18B-BD1C-E305-1F23-5604B9EF3A34}"/>
                </a:ext>
              </a:extLst>
            </p:cNvPr>
            <p:cNvGrpSpPr>
              <a:grpSpLocks/>
            </p:cNvGrpSpPr>
            <p:nvPr>
              <p:custDataLst>
                <p:tags r:id="rId14"/>
              </p:custDataLst>
            </p:nvPr>
          </p:nvGrpSpPr>
          <p:grpSpPr bwMode="auto">
            <a:xfrm>
              <a:off x="6705600" y="3124200"/>
              <a:ext cx="2209800" cy="2667000"/>
              <a:chOff x="4320" y="2352"/>
              <a:chExt cx="1392" cy="1680"/>
            </a:xfrm>
          </p:grpSpPr>
          <p:sp>
            <p:nvSpPr>
              <p:cNvPr id="15" name="Text Box 57">
                <a:extLst>
                  <a:ext uri="{FF2B5EF4-FFF2-40B4-BE49-F238E27FC236}">
                    <a16:creationId xmlns:a16="http://schemas.microsoft.com/office/drawing/2014/main" id="{6169BAAE-8F63-C720-78FF-62572DC844B1}"/>
                  </a:ext>
                </a:extLst>
              </p:cNvPr>
              <p:cNvSpPr txBox="1">
                <a:spLocks noChangeArrowheads="1"/>
              </p:cNvSpPr>
              <p:nvPr/>
            </p:nvSpPr>
            <p:spPr bwMode="auto">
              <a:xfrm>
                <a:off x="4373" y="3304"/>
                <a:ext cx="1339" cy="728"/>
              </a:xfrm>
              <a:prstGeom prst="rect">
                <a:avLst/>
              </a:prstGeom>
              <a:noFill/>
              <a:ln w="9525">
                <a:noFill/>
                <a:miter lim="800000"/>
                <a:headEnd/>
                <a:tailEnd/>
              </a:ln>
            </p:spPr>
            <p:txBody>
              <a:bodyPr>
                <a:spAutoFit/>
              </a:bodyPr>
              <a:lstStyle/>
              <a:p>
                <a:r>
                  <a:rPr lang="en-US" sz="1400" b="1">
                    <a:latin typeface="Tahoma" pitchFamily="34" charset="0"/>
                  </a:rPr>
                  <a:t>Business uses this data to facilitate easier integration with each other over the Web</a:t>
                </a:r>
              </a:p>
            </p:txBody>
          </p:sp>
          <p:sp>
            <p:nvSpPr>
              <p:cNvPr id="16" name="Text Box 58">
                <a:extLst>
                  <a:ext uri="{FF2B5EF4-FFF2-40B4-BE49-F238E27FC236}">
                    <a16:creationId xmlns:a16="http://schemas.microsoft.com/office/drawing/2014/main" id="{27A64C55-3403-92BD-BC9C-EF67366760C4}"/>
                  </a:ext>
                </a:extLst>
              </p:cNvPr>
              <p:cNvSpPr txBox="1">
                <a:spLocks noChangeArrowheads="1"/>
              </p:cNvSpPr>
              <p:nvPr/>
            </p:nvSpPr>
            <p:spPr bwMode="auto">
              <a:xfrm>
                <a:off x="4320" y="2640"/>
                <a:ext cx="268" cy="288"/>
              </a:xfrm>
              <a:prstGeom prst="rect">
                <a:avLst/>
              </a:prstGeom>
              <a:noFill/>
              <a:ln w="9525">
                <a:noFill/>
                <a:miter lim="800000"/>
                <a:headEnd/>
                <a:tailEnd/>
              </a:ln>
            </p:spPr>
            <p:txBody>
              <a:bodyPr wrap="none">
                <a:spAutoFit/>
              </a:bodyPr>
              <a:lstStyle/>
              <a:p>
                <a:r>
                  <a:rPr lang="en-US" b="1">
                    <a:latin typeface="Tahoma" pitchFamily="34" charset="0"/>
                  </a:rPr>
                  <a:t>5</a:t>
                </a:r>
                <a:r>
                  <a:rPr lang="en-US" sz="2400" b="1">
                    <a:latin typeface="Tahoma" pitchFamily="34" charset="0"/>
                  </a:rPr>
                  <a:t>.</a:t>
                </a:r>
              </a:p>
            </p:txBody>
          </p:sp>
          <p:grpSp>
            <p:nvGrpSpPr>
              <p:cNvPr id="17" name="Group 59">
                <a:extLst>
                  <a:ext uri="{FF2B5EF4-FFF2-40B4-BE49-F238E27FC236}">
                    <a16:creationId xmlns:a16="http://schemas.microsoft.com/office/drawing/2014/main" id="{A6C4466D-B682-15E0-EC99-F7190124A434}"/>
                  </a:ext>
                </a:extLst>
              </p:cNvPr>
              <p:cNvGrpSpPr>
                <a:grpSpLocks/>
              </p:cNvGrpSpPr>
              <p:nvPr/>
            </p:nvGrpSpPr>
            <p:grpSpPr bwMode="auto">
              <a:xfrm>
                <a:off x="4512" y="2688"/>
                <a:ext cx="672" cy="534"/>
                <a:chOff x="4560" y="96"/>
                <a:chExt cx="672" cy="534"/>
              </a:xfrm>
            </p:grpSpPr>
            <p:pic>
              <p:nvPicPr>
                <p:cNvPr id="19" name="Picture 60" descr="bl00102_">
                  <a:extLst>
                    <a:ext uri="{FF2B5EF4-FFF2-40B4-BE49-F238E27FC236}">
                      <a16:creationId xmlns:a16="http://schemas.microsoft.com/office/drawing/2014/main" id="{888431D0-0B43-C5EC-2EB5-FF9BE0E10E8F}"/>
                    </a:ext>
                  </a:extLst>
                </p:cNvPr>
                <p:cNvPicPr>
                  <a:picLocks noChangeAspect="1" noChangeArrowheads="1"/>
                </p:cNvPicPr>
                <p:nvPr/>
              </p:nvPicPr>
              <p:blipFill>
                <a:blip r:embed="rId19" cstate="print"/>
                <a:srcRect/>
                <a:stretch>
                  <a:fillRect/>
                </a:stretch>
              </p:blipFill>
              <p:spPr bwMode="auto">
                <a:xfrm>
                  <a:off x="4992" y="432"/>
                  <a:ext cx="240" cy="198"/>
                </a:xfrm>
                <a:prstGeom prst="rect">
                  <a:avLst/>
                </a:prstGeom>
                <a:noFill/>
                <a:ln w="9525">
                  <a:noFill/>
                  <a:miter lim="800000"/>
                  <a:headEnd/>
                  <a:tailEnd/>
                </a:ln>
              </p:spPr>
            </p:pic>
            <p:pic>
              <p:nvPicPr>
                <p:cNvPr id="20" name="Picture 61" descr="bl00102_">
                  <a:extLst>
                    <a:ext uri="{FF2B5EF4-FFF2-40B4-BE49-F238E27FC236}">
                      <a16:creationId xmlns:a16="http://schemas.microsoft.com/office/drawing/2014/main" id="{07F9B486-F939-0400-6202-F38C56EA0A24}"/>
                    </a:ext>
                  </a:extLst>
                </p:cNvPr>
                <p:cNvPicPr>
                  <a:picLocks noChangeAspect="1" noChangeArrowheads="1"/>
                </p:cNvPicPr>
                <p:nvPr/>
              </p:nvPicPr>
              <p:blipFill>
                <a:blip r:embed="rId19" cstate="print"/>
                <a:srcRect/>
                <a:stretch>
                  <a:fillRect/>
                </a:stretch>
              </p:blipFill>
              <p:spPr bwMode="auto">
                <a:xfrm>
                  <a:off x="4560" y="432"/>
                  <a:ext cx="240" cy="198"/>
                </a:xfrm>
                <a:prstGeom prst="rect">
                  <a:avLst/>
                </a:prstGeom>
                <a:noFill/>
                <a:ln w="9525">
                  <a:noFill/>
                  <a:miter lim="800000"/>
                  <a:headEnd/>
                  <a:tailEnd/>
                </a:ln>
              </p:spPr>
            </p:pic>
            <p:pic>
              <p:nvPicPr>
                <p:cNvPr id="21" name="Picture 62" descr="bl00102_">
                  <a:extLst>
                    <a:ext uri="{FF2B5EF4-FFF2-40B4-BE49-F238E27FC236}">
                      <a16:creationId xmlns:a16="http://schemas.microsoft.com/office/drawing/2014/main" id="{E750A553-4EF1-06D0-55F5-4E4FA3FB922B}"/>
                    </a:ext>
                  </a:extLst>
                </p:cNvPr>
                <p:cNvPicPr>
                  <a:picLocks noChangeAspect="1" noChangeArrowheads="1"/>
                </p:cNvPicPr>
                <p:nvPr/>
              </p:nvPicPr>
              <p:blipFill>
                <a:blip r:embed="rId19" cstate="print"/>
                <a:srcRect/>
                <a:stretch>
                  <a:fillRect/>
                </a:stretch>
              </p:blipFill>
              <p:spPr bwMode="auto">
                <a:xfrm>
                  <a:off x="4752" y="96"/>
                  <a:ext cx="240" cy="198"/>
                </a:xfrm>
                <a:prstGeom prst="rect">
                  <a:avLst/>
                </a:prstGeom>
                <a:noFill/>
                <a:ln w="9525">
                  <a:noFill/>
                  <a:miter lim="800000"/>
                  <a:headEnd/>
                  <a:tailEnd/>
                </a:ln>
              </p:spPr>
            </p:pic>
            <p:sp>
              <p:nvSpPr>
                <p:cNvPr id="22" name="AutoShape 63">
                  <a:extLst>
                    <a:ext uri="{FF2B5EF4-FFF2-40B4-BE49-F238E27FC236}">
                      <a16:creationId xmlns:a16="http://schemas.microsoft.com/office/drawing/2014/main" id="{69F37EB6-2864-A7B5-7182-BF63AABE658C}"/>
                    </a:ext>
                  </a:extLst>
                </p:cNvPr>
                <p:cNvSpPr>
                  <a:spLocks noChangeArrowheads="1"/>
                </p:cNvSpPr>
                <p:nvPr/>
              </p:nvSpPr>
              <p:spPr bwMode="auto">
                <a:xfrm>
                  <a:off x="4752" y="288"/>
                  <a:ext cx="288" cy="240"/>
                </a:xfrm>
                <a:prstGeom prst="triangle">
                  <a:avLst>
                    <a:gd name="adj" fmla="val 50000"/>
                  </a:avLst>
                </a:prstGeom>
                <a:noFill/>
                <a:ln w="9525">
                  <a:solidFill>
                    <a:schemeClr val="tx1"/>
                  </a:solidFill>
                  <a:miter lim="800000"/>
                  <a:headEnd/>
                  <a:tailEnd/>
                </a:ln>
              </p:spPr>
              <p:txBody>
                <a:bodyPr wrap="none" anchor="ctr"/>
                <a:lstStyle/>
                <a:p>
                  <a:endParaRPr lang="fr-CA"/>
                </a:p>
              </p:txBody>
            </p:sp>
          </p:grpSp>
          <p:sp>
            <p:nvSpPr>
              <p:cNvPr id="18" name="Line 64">
                <a:extLst>
                  <a:ext uri="{FF2B5EF4-FFF2-40B4-BE49-F238E27FC236}">
                    <a16:creationId xmlns:a16="http://schemas.microsoft.com/office/drawing/2014/main" id="{D3E7FD30-1684-369C-86ED-ED5A04EF4F4A}"/>
                  </a:ext>
                </a:extLst>
              </p:cNvPr>
              <p:cNvSpPr>
                <a:spLocks noChangeShapeType="1"/>
              </p:cNvSpPr>
              <p:nvPr/>
            </p:nvSpPr>
            <p:spPr bwMode="auto">
              <a:xfrm>
                <a:off x="4848" y="2352"/>
                <a:ext cx="0" cy="288"/>
              </a:xfrm>
              <a:prstGeom prst="line">
                <a:avLst/>
              </a:prstGeom>
              <a:noFill/>
              <a:ln w="38100">
                <a:solidFill>
                  <a:schemeClr val="tx2"/>
                </a:solidFill>
                <a:round/>
                <a:headEnd/>
                <a:tailEnd type="triangle" w="med" len="med"/>
              </a:ln>
            </p:spPr>
            <p:txBody>
              <a:bodyPr wrap="none"/>
              <a:lstStyle/>
              <a:p>
                <a:endParaRPr lang="fr-CA"/>
              </a:p>
            </p:txBody>
          </p:sp>
        </p:grpSp>
        <p:sp>
          <p:nvSpPr>
            <p:cNvPr id="14" name="Rectangle 65">
              <a:extLst>
                <a:ext uri="{FF2B5EF4-FFF2-40B4-BE49-F238E27FC236}">
                  <a16:creationId xmlns:a16="http://schemas.microsoft.com/office/drawing/2014/main" id="{04023401-BC68-C29A-34AA-2997ED9A4EB5}"/>
                </a:ext>
              </a:extLst>
            </p:cNvPr>
            <p:cNvSpPr>
              <a:spLocks noChangeArrowheads="1"/>
            </p:cNvSpPr>
            <p:nvPr>
              <p:custDataLst>
                <p:tags r:id="rId15"/>
              </p:custDataLst>
            </p:nvPr>
          </p:nvSpPr>
          <p:spPr bwMode="auto">
            <a:xfrm>
              <a:off x="228600" y="5845175"/>
              <a:ext cx="3440113" cy="366713"/>
            </a:xfrm>
            <a:prstGeom prst="rect">
              <a:avLst/>
            </a:prstGeom>
            <a:noFill/>
            <a:ln w="9525">
              <a:noFill/>
              <a:miter lim="800000"/>
              <a:headEnd/>
              <a:tailEnd/>
            </a:ln>
          </p:spPr>
          <p:txBody>
            <a:bodyPr wrap="none">
              <a:spAutoFit/>
            </a:bodyPr>
            <a:lstStyle/>
            <a:p>
              <a:pPr>
                <a:lnSpc>
                  <a:spcPct val="90000"/>
                </a:lnSpc>
                <a:spcBef>
                  <a:spcPct val="20000"/>
                </a:spcBef>
                <a:buClr>
                  <a:schemeClr val="tx2"/>
                </a:buClr>
                <a:buSzPct val="70000"/>
                <a:buFont typeface="Wingdings" pitchFamily="2" charset="2"/>
                <a:buNone/>
              </a:pPr>
              <a:r>
                <a:rPr lang="en-US" sz="2000"/>
                <a:t>Source :</a:t>
              </a:r>
              <a:r>
                <a:rPr lang="en-US" sz="2000">
                  <a:solidFill>
                    <a:srgbClr val="000000"/>
                  </a:solidFill>
                </a:rPr>
                <a:t> </a:t>
              </a:r>
              <a:r>
                <a:rPr lang="en-US" sz="2000">
                  <a:solidFill>
                    <a:srgbClr val="000000"/>
                  </a:solidFill>
                  <a:hlinkClick r:id="rId20"/>
                </a:rPr>
                <a:t>http://www.uddi.org</a:t>
              </a:r>
              <a:r>
                <a:rPr lang="en-US" sz="2000">
                  <a:hlinkClick r:id="rId20"/>
                </a:rPr>
                <a:t> </a:t>
              </a:r>
              <a:endParaRPr lang="en-US" sz="2000"/>
            </a:p>
          </p:txBody>
        </p:sp>
      </p:grpSp>
      <p:sp>
        <p:nvSpPr>
          <p:cNvPr id="35" name="Line 45">
            <a:extLst>
              <a:ext uri="{FF2B5EF4-FFF2-40B4-BE49-F238E27FC236}">
                <a16:creationId xmlns:a16="http://schemas.microsoft.com/office/drawing/2014/main" id="{C51CF006-4040-7EFF-8F6A-40395E962A1C}"/>
              </a:ext>
            </a:extLst>
          </p:cNvPr>
          <p:cNvSpPr>
            <a:spLocks noChangeShapeType="1"/>
          </p:cNvSpPr>
          <p:nvPr>
            <p:custDataLst>
              <p:tags r:id="rId4"/>
            </p:custDataLst>
          </p:nvPr>
        </p:nvSpPr>
        <p:spPr bwMode="auto">
          <a:xfrm>
            <a:off x="1619672" y="3681028"/>
            <a:ext cx="792088" cy="540060"/>
          </a:xfrm>
          <a:prstGeom prst="line">
            <a:avLst/>
          </a:prstGeom>
          <a:noFill/>
          <a:ln w="38100">
            <a:solidFill>
              <a:schemeClr val="tx2"/>
            </a:solidFill>
            <a:round/>
            <a:headEnd/>
            <a:tailEnd type="triangle" w="med" len="med"/>
          </a:ln>
        </p:spPr>
        <p:txBody>
          <a:bodyPr wrap="none"/>
          <a:lstStyle/>
          <a:p>
            <a:endParaRPr lang="fr-CA"/>
          </a:p>
        </p:txBody>
      </p:sp>
    </p:spTree>
    <p:extLst>
      <p:ext uri="{BB962C8B-B14F-4D97-AF65-F5344CB8AC3E}">
        <p14:creationId xmlns:p14="http://schemas.microsoft.com/office/powerpoint/2010/main" val="2629056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BPEL : Structure</a:t>
            </a:r>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43</a:t>
            </a:fld>
            <a:endParaRPr lang="en-US" altLang="en-US"/>
          </a:p>
        </p:txBody>
      </p:sp>
      <p:pic>
        <p:nvPicPr>
          <p:cNvPr id="36" name="Picture 6">
            <a:extLst>
              <a:ext uri="{FF2B5EF4-FFF2-40B4-BE49-F238E27FC236}">
                <a16:creationId xmlns:a16="http://schemas.microsoft.com/office/drawing/2014/main" id="{4CC5F207-D390-AA3B-12C5-0EF97D6B288A}"/>
              </a:ext>
            </a:extLst>
          </p:cNvPr>
          <p:cNvPicPr>
            <a:picLocks noChangeAspect="1" noChangeArrowheads="1"/>
          </p:cNvPicPr>
          <p:nvPr>
            <p:custDataLst>
              <p:tags r:id="rId3"/>
            </p:custDataLst>
          </p:nvPr>
        </p:nvPicPr>
        <p:blipFill>
          <a:blip r:embed="rId5" cstate="print"/>
          <a:srcRect/>
          <a:stretch>
            <a:fillRect/>
          </a:stretch>
        </p:blipFill>
        <p:spPr bwMode="auto">
          <a:xfrm>
            <a:off x="576263" y="1449388"/>
            <a:ext cx="7775575" cy="4392612"/>
          </a:xfrm>
          <a:prstGeom prst="rect">
            <a:avLst/>
          </a:prstGeom>
          <a:noFill/>
          <a:ln w="9525">
            <a:noFill/>
            <a:miter lim="800000"/>
            <a:headEnd/>
            <a:tailEnd/>
          </a:ln>
        </p:spPr>
      </p:pic>
    </p:spTree>
    <p:extLst>
      <p:ext uri="{BB962C8B-B14F-4D97-AF65-F5344CB8AC3E}">
        <p14:creationId xmlns:p14="http://schemas.microsoft.com/office/powerpoint/2010/main" val="2392778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Les activités</a:t>
            </a:r>
          </a:p>
        </p:txBody>
      </p:sp>
      <p:sp>
        <p:nvSpPr>
          <p:cNvPr id="4101" name="Rectangle 3"/>
          <p:cNvSpPr>
            <a:spLocks noGrp="1" noChangeArrowheads="1"/>
          </p:cNvSpPr>
          <p:nvPr>
            <p:ph idx="1"/>
            <p:custDataLst>
              <p:tags r:id="rId2"/>
            </p:custDataLst>
          </p:nvPr>
        </p:nvSpPr>
        <p:spPr>
          <a:xfrm>
            <a:off x="323528" y="1448780"/>
            <a:ext cx="8686800" cy="5256584"/>
          </a:xfrm>
        </p:spPr>
        <p:txBody>
          <a:bodyPr>
            <a:normAutofit/>
          </a:bodyPr>
          <a:lstStyle/>
          <a:p>
            <a:pPr marL="342900" indent="-342900">
              <a:lnSpc>
                <a:spcPct val="90000"/>
              </a:lnSpc>
              <a:spcBef>
                <a:spcPct val="20000"/>
              </a:spcBef>
              <a:buClr>
                <a:schemeClr val="tx2"/>
              </a:buClr>
              <a:buSzPct val="70000"/>
              <a:buFont typeface="Wingdings" pitchFamily="2" charset="2"/>
              <a:buChar char="l"/>
            </a:pPr>
            <a:r>
              <a:rPr lang="fr-CA" sz="2400" dirty="0"/>
              <a:t>Atomiques : </a:t>
            </a:r>
            <a:r>
              <a:rPr lang="fr-CA" sz="2400" dirty="0" err="1"/>
              <a:t>invoke</a:t>
            </a:r>
            <a:r>
              <a:rPr lang="fr-CA" sz="2400" dirty="0"/>
              <a:t>, </a:t>
            </a:r>
            <a:r>
              <a:rPr lang="fr-CA" sz="2400" dirty="0" err="1"/>
              <a:t>receive</a:t>
            </a:r>
            <a:r>
              <a:rPr lang="fr-CA" sz="2400" dirty="0"/>
              <a:t>, </a:t>
            </a:r>
            <a:r>
              <a:rPr lang="fr-CA" sz="2400" dirty="0" err="1"/>
              <a:t>reply</a:t>
            </a:r>
            <a:r>
              <a:rPr lang="fr-CA" sz="2400" dirty="0"/>
              <a:t>, </a:t>
            </a:r>
            <a:r>
              <a:rPr lang="fr-CA" sz="2400" dirty="0" err="1"/>
              <a:t>assign</a:t>
            </a:r>
            <a:r>
              <a:rPr lang="fr-CA" sz="2400" dirty="0"/>
              <a:t>, </a:t>
            </a:r>
            <a:r>
              <a:rPr lang="fr-CA" sz="2400" dirty="0" err="1"/>
              <a:t>compensate</a:t>
            </a:r>
            <a:r>
              <a:rPr lang="fr-CA" sz="2400" dirty="0"/>
              <a:t>, </a:t>
            </a:r>
            <a:r>
              <a:rPr lang="fr-CA" sz="2400" dirty="0" err="1"/>
              <a:t>compensateScope</a:t>
            </a:r>
            <a:r>
              <a:rPr lang="fr-CA" sz="2400" dirty="0"/>
              <a:t>, </a:t>
            </a:r>
            <a:r>
              <a:rPr lang="fr-CA" sz="2400" dirty="0" err="1"/>
              <a:t>empty</a:t>
            </a:r>
            <a:r>
              <a:rPr lang="fr-CA" sz="2400" dirty="0"/>
              <a:t>, exit, </a:t>
            </a:r>
            <a:r>
              <a:rPr lang="fr-CA" sz="2400" dirty="0" err="1"/>
              <a:t>throw</a:t>
            </a:r>
            <a:r>
              <a:rPr lang="fr-CA" sz="2400" dirty="0"/>
              <a:t>, </a:t>
            </a:r>
            <a:r>
              <a:rPr lang="fr-CA" sz="2400" dirty="0" err="1"/>
              <a:t>rethraw</a:t>
            </a:r>
            <a:r>
              <a:rPr lang="fr-CA" sz="2400" dirty="0"/>
              <a:t>, </a:t>
            </a:r>
            <a:r>
              <a:rPr lang="fr-CA" sz="2400" dirty="0" err="1"/>
              <a:t>validate</a:t>
            </a:r>
            <a:r>
              <a:rPr lang="fr-CA" sz="2400" dirty="0"/>
              <a:t>, et </a:t>
            </a:r>
            <a:r>
              <a:rPr lang="fr-CA" sz="2400" dirty="0" err="1"/>
              <a:t>wait</a:t>
            </a:r>
            <a:endParaRPr lang="fr-CA" sz="2400" dirty="0"/>
          </a:p>
          <a:p>
            <a:pPr marL="342900" indent="-342900">
              <a:lnSpc>
                <a:spcPct val="90000"/>
              </a:lnSpc>
              <a:spcBef>
                <a:spcPct val="20000"/>
              </a:spcBef>
              <a:buClr>
                <a:schemeClr val="tx2"/>
              </a:buClr>
              <a:buSzPct val="70000"/>
              <a:buFont typeface="Wingdings" pitchFamily="2" charset="2"/>
              <a:buChar char="l"/>
            </a:pPr>
            <a:r>
              <a:rPr lang="fr-CA" sz="2400" dirty="0"/>
              <a:t>Structurées : </a:t>
            </a:r>
            <a:r>
              <a:rPr lang="fr-CA" sz="2400" dirty="0" err="1"/>
              <a:t>sequence</a:t>
            </a:r>
            <a:r>
              <a:rPr lang="fr-CA" sz="2400" dirty="0"/>
              <a:t>, if, </a:t>
            </a:r>
            <a:r>
              <a:rPr lang="fr-CA" sz="2400" dirty="0" err="1"/>
              <a:t>pick</a:t>
            </a:r>
            <a:r>
              <a:rPr lang="fr-CA" sz="2400" dirty="0"/>
              <a:t>, flow, </a:t>
            </a:r>
            <a:r>
              <a:rPr lang="fr-CA" sz="2400" dirty="0" err="1"/>
              <a:t>while</a:t>
            </a:r>
            <a:r>
              <a:rPr lang="fr-CA" sz="2400" dirty="0"/>
              <a:t>, </a:t>
            </a:r>
            <a:r>
              <a:rPr lang="fr-CA" sz="2400" dirty="0" err="1"/>
              <a:t>foreach</a:t>
            </a:r>
            <a:r>
              <a:rPr lang="fr-CA" sz="2400" dirty="0"/>
              <a:t>, </a:t>
            </a:r>
            <a:r>
              <a:rPr lang="fr-CA" sz="2400" dirty="0" err="1"/>
              <a:t>repeatUntil</a:t>
            </a:r>
            <a:r>
              <a:rPr lang="fr-CA" sz="2400" dirty="0"/>
              <a:t>, et scope </a:t>
            </a:r>
            <a:endParaRPr lang="en-US"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44</a:t>
            </a:fld>
            <a:endParaRPr lang="en-US" altLang="en-US"/>
          </a:p>
        </p:txBody>
      </p:sp>
    </p:spTree>
    <p:extLst>
      <p:ext uri="{BB962C8B-B14F-4D97-AF65-F5344CB8AC3E}">
        <p14:creationId xmlns:p14="http://schemas.microsoft.com/office/powerpoint/2010/main" val="4123403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BPEL à travers un exemple</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45</a:t>
            </a:fld>
            <a:endParaRPr lang="en-US" altLang="en-US"/>
          </a:p>
        </p:txBody>
      </p:sp>
      <p:pic>
        <p:nvPicPr>
          <p:cNvPr id="4" name="Picture 5" descr="Fig1%20-%20IntroExample">
            <a:extLst>
              <a:ext uri="{FF2B5EF4-FFF2-40B4-BE49-F238E27FC236}">
                <a16:creationId xmlns:a16="http://schemas.microsoft.com/office/drawing/2014/main" id="{79A24719-4F13-7DE1-1CD8-D6C1668C5635}"/>
              </a:ext>
            </a:extLst>
          </p:cNvPr>
          <p:cNvPicPr>
            <a:picLocks noChangeAspect="1" noChangeArrowheads="1"/>
          </p:cNvPicPr>
          <p:nvPr>
            <p:custDataLst>
              <p:tags r:id="rId3"/>
            </p:custDataLst>
          </p:nvPr>
        </p:nvPicPr>
        <p:blipFill>
          <a:blip r:embed="rId5" cstate="print"/>
          <a:srcRect/>
          <a:stretch>
            <a:fillRect/>
          </a:stretch>
        </p:blipFill>
        <p:spPr bwMode="auto">
          <a:xfrm>
            <a:off x="575556" y="1484784"/>
            <a:ext cx="8001000" cy="4724400"/>
          </a:xfrm>
          <a:prstGeom prst="rect">
            <a:avLst/>
          </a:prstGeom>
          <a:noFill/>
          <a:ln w="9525">
            <a:noFill/>
            <a:miter lim="800000"/>
            <a:headEnd/>
            <a:tailEnd/>
          </a:ln>
        </p:spPr>
      </p:pic>
    </p:spTree>
    <p:extLst>
      <p:ext uri="{BB962C8B-B14F-4D97-AF65-F5344CB8AC3E}">
        <p14:creationId xmlns:p14="http://schemas.microsoft.com/office/powerpoint/2010/main" val="2817180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BPEL à travers un exemple</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46</a:t>
            </a:fld>
            <a:endParaRPr lang="en-US" altLang="en-US"/>
          </a:p>
        </p:txBody>
      </p:sp>
      <p:sp>
        <p:nvSpPr>
          <p:cNvPr id="2" name="Rectangle 3">
            <a:extLst>
              <a:ext uri="{FF2B5EF4-FFF2-40B4-BE49-F238E27FC236}">
                <a16:creationId xmlns:a16="http://schemas.microsoft.com/office/drawing/2014/main" id="{D682AC4E-BDAE-44C7-22FB-52C2887CED18}"/>
              </a:ext>
            </a:extLst>
          </p:cNvPr>
          <p:cNvSpPr>
            <a:spLocks noChangeArrowheads="1"/>
          </p:cNvSpPr>
          <p:nvPr>
            <p:custDataLst>
              <p:tags r:id="rId3"/>
            </p:custDataLst>
          </p:nvPr>
        </p:nvSpPr>
        <p:spPr bwMode="auto">
          <a:xfrm>
            <a:off x="359532" y="1448780"/>
            <a:ext cx="8229600" cy="4889500"/>
          </a:xfrm>
          <a:prstGeom prst="rect">
            <a:avLst/>
          </a:prstGeom>
          <a:noFill/>
          <a:ln w="9525">
            <a:noFill/>
            <a:miter lim="800000"/>
            <a:headEnd/>
            <a:tailEnd/>
          </a:ln>
        </p:spPr>
        <p:txBody>
          <a:bodyPr/>
          <a:lstStyle/>
          <a:p>
            <a:pPr marL="342900" indent="-342900">
              <a:lnSpc>
                <a:spcPct val="90000"/>
              </a:lnSpc>
              <a:spcBef>
                <a:spcPct val="20000"/>
              </a:spcBef>
              <a:buClr>
                <a:schemeClr val="tx2"/>
              </a:buClr>
              <a:buSzPct val="70000"/>
              <a:buFont typeface="Wingdings" pitchFamily="2" charset="2"/>
              <a:buNone/>
            </a:pPr>
            <a:r>
              <a:rPr lang="en-US" sz="1200" dirty="0">
                <a:latin typeface="Courier New" pitchFamily="49" charset="0"/>
                <a:cs typeface="Courier New" pitchFamily="49" charset="0"/>
              </a:rPr>
              <a:t>&lt;definitions </a:t>
            </a:r>
            <a:r>
              <a:rPr lang="en-US" sz="1200" dirty="0" err="1">
                <a:latin typeface="Courier New" pitchFamily="49" charset="0"/>
                <a:cs typeface="Courier New" pitchFamily="49" charset="0"/>
              </a:rPr>
              <a:t>targetNamespace</a:t>
            </a:r>
            <a:r>
              <a:rPr lang="en-US" sz="1200" dirty="0">
                <a:latin typeface="Courier New" pitchFamily="49" charset="0"/>
                <a:cs typeface="Courier New" pitchFamily="49" charset="0"/>
              </a:rPr>
              <a:t>="http://manufacturing.org/</a:t>
            </a:r>
            <a:r>
              <a:rPr lang="en-US" sz="1200" dirty="0" err="1">
                <a:latin typeface="Courier New" pitchFamily="49" charset="0"/>
                <a:cs typeface="Courier New" pitchFamily="49" charset="0"/>
              </a:rPr>
              <a:t>wsdl</a:t>
            </a:r>
            <a:r>
              <a:rPr lang="en-US" sz="1200" dirty="0">
                <a:latin typeface="Courier New" pitchFamily="49" charset="0"/>
                <a:cs typeface="Courier New" pitchFamily="49" charset="0"/>
              </a:rPr>
              <a:t>/purchase"</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xmlns:sns</a:t>
            </a:r>
            <a:r>
              <a:rPr lang="en-US" sz="1200" dirty="0">
                <a:latin typeface="Courier New" pitchFamily="49" charset="0"/>
                <a:cs typeface="Courier New" pitchFamily="49" charset="0"/>
              </a:rPr>
              <a:t>="http://manufacturing.org/</a:t>
            </a:r>
            <a:r>
              <a:rPr lang="en-US" sz="1200" dirty="0" err="1">
                <a:latin typeface="Courier New" pitchFamily="49" charset="0"/>
                <a:cs typeface="Courier New" pitchFamily="49" charset="0"/>
              </a:rPr>
              <a:t>xsd</a:t>
            </a:r>
            <a:r>
              <a:rPr lang="en-US" sz="1200" dirty="0">
                <a:latin typeface="Courier New" pitchFamily="49" charset="0"/>
                <a:cs typeface="Courier New" pitchFamily="49" charset="0"/>
              </a:rPr>
              <a:t>/purchase"</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&lt;message name="</a:t>
            </a:r>
            <a:r>
              <a:rPr lang="en-US" sz="1200" dirty="0" err="1">
                <a:latin typeface="Courier New" pitchFamily="49" charset="0"/>
                <a:cs typeface="Courier New" pitchFamily="49" charset="0"/>
              </a:rPr>
              <a:t>POMessage</a:t>
            </a:r>
            <a:r>
              <a:rPr lang="en-US" sz="1200" dirty="0">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   &lt;part name="</a:t>
            </a:r>
            <a:r>
              <a:rPr lang="en-US" sz="1200" dirty="0" err="1">
                <a:latin typeface="Courier New" pitchFamily="49" charset="0"/>
                <a:cs typeface="Courier New" pitchFamily="49" charset="0"/>
              </a:rPr>
              <a:t>customerInfo</a:t>
            </a:r>
            <a:r>
              <a:rPr lang="en-US" sz="1200" dirty="0">
                <a:latin typeface="Courier New" pitchFamily="49" charset="0"/>
                <a:cs typeface="Courier New" pitchFamily="49" charset="0"/>
              </a:rPr>
              <a:t>" type="</a:t>
            </a:r>
            <a:r>
              <a:rPr lang="en-US" sz="1200" dirty="0" err="1">
                <a:latin typeface="Courier New" pitchFamily="49" charset="0"/>
                <a:cs typeface="Courier New" pitchFamily="49" charset="0"/>
              </a:rPr>
              <a:t>sns:customerInfo</a:t>
            </a:r>
            <a:r>
              <a:rPr lang="en-US" sz="1200" dirty="0">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   &lt;part name="</a:t>
            </a:r>
            <a:r>
              <a:rPr lang="en-US" sz="1200" dirty="0" err="1">
                <a:latin typeface="Courier New" pitchFamily="49" charset="0"/>
                <a:cs typeface="Courier New" pitchFamily="49" charset="0"/>
              </a:rPr>
              <a:t>purchaseOrder</a:t>
            </a:r>
            <a:r>
              <a:rPr lang="en-US" sz="1200" dirty="0">
                <a:latin typeface="Courier New" pitchFamily="49" charset="0"/>
                <a:cs typeface="Courier New" pitchFamily="49" charset="0"/>
              </a:rPr>
              <a:t>" type="</a:t>
            </a:r>
            <a:r>
              <a:rPr lang="en-US" sz="1200" dirty="0" err="1">
                <a:latin typeface="Courier New" pitchFamily="49" charset="0"/>
                <a:cs typeface="Courier New" pitchFamily="49" charset="0"/>
              </a:rPr>
              <a:t>sns:purchaseOrder</a:t>
            </a:r>
            <a:r>
              <a:rPr lang="en-US" sz="1200" dirty="0">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&lt;/message&gt;</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&lt;message name="</a:t>
            </a:r>
            <a:r>
              <a:rPr lang="en-US" sz="1200" dirty="0" err="1">
                <a:solidFill>
                  <a:srgbClr val="000000"/>
                </a:solidFill>
                <a:latin typeface="Courier New" pitchFamily="49" charset="0"/>
                <a:cs typeface="Courier New" pitchFamily="49" charset="0"/>
              </a:rPr>
              <a:t>InvMessage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&lt;part name="IVC" type="</a:t>
            </a:r>
            <a:r>
              <a:rPr lang="en-US" sz="1200" dirty="0" err="1">
                <a:solidFill>
                  <a:srgbClr val="000000"/>
                </a:solidFill>
                <a:latin typeface="Courier New" pitchFamily="49" charset="0"/>
                <a:cs typeface="Courier New" pitchFamily="49" charset="0"/>
              </a:rPr>
              <a:t>sns:Invoice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&lt;/message&gt;</a:t>
            </a:r>
            <a:endParaRPr lang="en-US" sz="1200" dirty="0">
              <a:latin typeface="Courier New" pitchFamily="49" charset="0"/>
              <a:cs typeface="Courier New" pitchFamily="49" charset="0"/>
            </a:endParaRPr>
          </a:p>
          <a:p>
            <a:pPr marL="342900" indent="-342900">
              <a:lnSpc>
                <a:spcPct val="90000"/>
              </a:lnSpc>
              <a:buClr>
                <a:schemeClr val="tx2"/>
              </a:buClr>
              <a:buSzPct val="70000"/>
              <a:buFont typeface="Wingdings" pitchFamily="2" charset="2"/>
              <a:buNone/>
            </a:pPr>
            <a:endParaRPr lang="en-US" sz="1200" dirty="0">
              <a:latin typeface="Courier New" pitchFamily="49" charset="0"/>
              <a:cs typeface="Courier New" pitchFamily="49" charset="0"/>
            </a:endParaRP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&lt;</a:t>
            </a:r>
            <a:r>
              <a:rPr lang="en-US" sz="1200" dirty="0" err="1">
                <a:solidFill>
                  <a:srgbClr val="000000"/>
                </a:solidFill>
                <a:latin typeface="Courier New" pitchFamily="49" charset="0"/>
                <a:cs typeface="Courier New" pitchFamily="49" charset="0"/>
              </a:rPr>
              <a:t>portType</a:t>
            </a:r>
            <a:r>
              <a:rPr lang="en-US" sz="1200" dirty="0">
                <a:solidFill>
                  <a:srgbClr val="000000"/>
                </a:solidFill>
                <a:latin typeface="Courier New" pitchFamily="49" charset="0"/>
                <a:cs typeface="Courier New" pitchFamily="49" charset="0"/>
              </a:rPr>
              <a:t> name="</a:t>
            </a:r>
            <a:r>
              <a:rPr lang="en-US" sz="1200" dirty="0" err="1">
                <a:solidFill>
                  <a:srgbClr val="000000"/>
                </a:solidFill>
                <a:latin typeface="Courier New" pitchFamily="49" charset="0"/>
                <a:cs typeface="Courier New" pitchFamily="49" charset="0"/>
              </a:rPr>
              <a:t>purchaseOrderPT</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&lt;operation name="</a:t>
            </a:r>
            <a:r>
              <a:rPr lang="en-US" sz="1200" dirty="0" err="1">
                <a:solidFill>
                  <a:srgbClr val="000000"/>
                </a:solidFill>
                <a:latin typeface="Courier New" pitchFamily="49" charset="0"/>
                <a:cs typeface="Courier New" pitchFamily="49" charset="0"/>
              </a:rPr>
              <a:t>sendPurchaseOrder</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&lt;input message="</a:t>
            </a:r>
            <a:r>
              <a:rPr lang="en-US" sz="1200" dirty="0" err="1">
                <a:solidFill>
                  <a:srgbClr val="000000"/>
                </a:solidFill>
                <a:latin typeface="Courier New" pitchFamily="49" charset="0"/>
                <a:cs typeface="Courier New" pitchFamily="49" charset="0"/>
              </a:rPr>
              <a:t>pos:POMessage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&lt;output message="</a:t>
            </a:r>
            <a:r>
              <a:rPr lang="en-US" sz="1200" dirty="0" err="1">
                <a:solidFill>
                  <a:srgbClr val="000000"/>
                </a:solidFill>
                <a:latin typeface="Courier New" pitchFamily="49" charset="0"/>
                <a:cs typeface="Courier New" pitchFamily="49" charset="0"/>
              </a:rPr>
              <a:t>pos:InvMessage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&lt;fault name="</a:t>
            </a:r>
            <a:r>
              <a:rPr lang="en-US" sz="1200" dirty="0" err="1">
                <a:solidFill>
                  <a:srgbClr val="000000"/>
                </a:solidFill>
                <a:latin typeface="Courier New" pitchFamily="49" charset="0"/>
                <a:cs typeface="Courier New" pitchFamily="49" charset="0"/>
              </a:rPr>
              <a:t>cannotCompleteOrder</a:t>
            </a:r>
            <a:r>
              <a:rPr lang="en-US" sz="1200" dirty="0">
                <a:solidFill>
                  <a:srgbClr val="000000"/>
                </a:solidFill>
                <a:latin typeface="Courier New" pitchFamily="49" charset="0"/>
                <a:cs typeface="Courier New" pitchFamily="49" charset="0"/>
              </a:rPr>
              <a:t>" </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message="</a:t>
            </a:r>
            <a:r>
              <a:rPr lang="en-US" sz="1200" dirty="0" err="1">
                <a:solidFill>
                  <a:srgbClr val="000000"/>
                </a:solidFill>
                <a:latin typeface="Courier New" pitchFamily="49" charset="0"/>
                <a:cs typeface="Courier New" pitchFamily="49" charset="0"/>
              </a:rPr>
              <a:t>pos:orderFaultType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&lt;/operation&gt;</a:t>
            </a:r>
            <a:r>
              <a:rPr lang="en-US" sz="1200" dirty="0">
                <a:solidFill>
                  <a:srgbClr val="000000"/>
                </a:solidFill>
                <a:latin typeface="Courier New" pitchFamily="49" charset="0"/>
                <a:cs typeface="Times New Roman" pitchFamily="18" charset="0"/>
              </a:rPr>
              <a:t>&lt;/</a:t>
            </a:r>
            <a:r>
              <a:rPr lang="en-US" sz="1200" dirty="0" err="1">
                <a:solidFill>
                  <a:srgbClr val="000000"/>
                </a:solidFill>
                <a:latin typeface="Courier New" pitchFamily="49" charset="0"/>
                <a:cs typeface="Times New Roman" pitchFamily="18" charset="0"/>
              </a:rPr>
              <a:t>portType</a:t>
            </a:r>
            <a:r>
              <a:rPr lang="en-US" sz="1200" dirty="0">
                <a:solidFill>
                  <a:srgbClr val="000000"/>
                </a:solidFill>
                <a:latin typeface="Courier New" pitchFamily="49" charset="0"/>
                <a:cs typeface="Times New Roman" pitchFamily="18" charset="0"/>
              </a:rPr>
              <a:t>&gt;</a:t>
            </a:r>
            <a:r>
              <a:rPr lang="fr-CA" sz="1200" dirty="0">
                <a:solidFill>
                  <a:srgbClr val="000000"/>
                </a:solidFill>
                <a:latin typeface="Courier New" pitchFamily="49" charset="0"/>
                <a:cs typeface="Courier New" pitchFamily="49" charset="0"/>
              </a:rPr>
              <a:t> </a:t>
            </a:r>
            <a:endParaRPr lang="en-US" sz="1200" dirty="0">
              <a:solidFill>
                <a:srgbClr val="000000"/>
              </a:solidFill>
              <a:latin typeface="Courier New" pitchFamily="49" charset="0"/>
              <a:cs typeface="Courier New" pitchFamily="49" charset="0"/>
            </a:endParaRP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&lt;</a:t>
            </a:r>
            <a:r>
              <a:rPr lang="en-US" sz="1200" dirty="0" err="1">
                <a:solidFill>
                  <a:srgbClr val="000000"/>
                </a:solidFill>
                <a:latin typeface="Courier New" pitchFamily="49" charset="0"/>
                <a:cs typeface="Courier New" pitchFamily="49" charset="0"/>
              </a:rPr>
              <a:t>portType</a:t>
            </a:r>
            <a:r>
              <a:rPr lang="en-US" sz="1200" dirty="0">
                <a:solidFill>
                  <a:srgbClr val="000000"/>
                </a:solidFill>
                <a:latin typeface="Courier New" pitchFamily="49" charset="0"/>
                <a:cs typeface="Courier New" pitchFamily="49" charset="0"/>
              </a:rPr>
              <a:t> name="</a:t>
            </a:r>
            <a:r>
              <a:rPr lang="en-US" sz="1200" dirty="0" err="1">
                <a:solidFill>
                  <a:srgbClr val="000000"/>
                </a:solidFill>
                <a:latin typeface="Courier New" pitchFamily="49" charset="0"/>
                <a:cs typeface="Courier New" pitchFamily="49" charset="0"/>
              </a:rPr>
              <a:t>invoiceCallbackPT</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&lt;operation name="</a:t>
            </a:r>
            <a:r>
              <a:rPr lang="en-US" sz="1200" dirty="0" err="1">
                <a:solidFill>
                  <a:srgbClr val="000000"/>
                </a:solidFill>
                <a:latin typeface="Courier New" pitchFamily="49" charset="0"/>
                <a:cs typeface="Courier New" pitchFamily="49" charset="0"/>
              </a:rPr>
              <a:t>sendInvoice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&lt;input message="</a:t>
            </a:r>
            <a:r>
              <a:rPr lang="en-US" sz="1200" dirty="0" err="1">
                <a:solidFill>
                  <a:srgbClr val="000000"/>
                </a:solidFill>
                <a:latin typeface="Courier New" pitchFamily="49" charset="0"/>
                <a:cs typeface="Courier New" pitchFamily="49" charset="0"/>
              </a:rPr>
              <a:t>pos:InvMessage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&lt;/operation&gt;</a:t>
            </a:r>
            <a:r>
              <a:rPr lang="en-US" sz="1200" dirty="0">
                <a:solidFill>
                  <a:srgbClr val="000000"/>
                </a:solidFill>
                <a:latin typeface="Courier New" pitchFamily="49" charset="0"/>
                <a:cs typeface="Times New Roman" pitchFamily="18" charset="0"/>
              </a:rPr>
              <a:t>&lt;/</a:t>
            </a:r>
            <a:r>
              <a:rPr lang="en-US" sz="1200" dirty="0" err="1">
                <a:solidFill>
                  <a:srgbClr val="000000"/>
                </a:solidFill>
                <a:latin typeface="Courier New" pitchFamily="49" charset="0"/>
                <a:cs typeface="Times New Roman" pitchFamily="18" charset="0"/>
              </a:rPr>
              <a:t>portType</a:t>
            </a:r>
            <a:r>
              <a:rPr lang="en-US" sz="1200" dirty="0">
                <a:solidFill>
                  <a:srgbClr val="000000"/>
                </a:solidFill>
                <a:latin typeface="Courier New" pitchFamily="49" charset="0"/>
                <a:cs typeface="Times New Roman" pitchFamily="18" charset="0"/>
              </a:rPr>
              <a:t>&gt;</a:t>
            </a:r>
            <a:r>
              <a:rPr lang="fr-CA" sz="1200" dirty="0">
                <a:solidFill>
                  <a:srgbClr val="000000"/>
                </a:solidFill>
                <a:latin typeface="Courier New" pitchFamily="49" charset="0"/>
                <a:cs typeface="Courier New" pitchFamily="49" charset="0"/>
              </a:rPr>
              <a:t> </a:t>
            </a:r>
            <a:endParaRPr lang="en-US" sz="1200" dirty="0">
              <a:solidFill>
                <a:srgbClr val="000000"/>
              </a:solidFill>
              <a:latin typeface="Courier New" pitchFamily="49" charset="0"/>
              <a:cs typeface="Courier New" pitchFamily="49" charset="0"/>
            </a:endParaRP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&lt;</a:t>
            </a:r>
            <a:r>
              <a:rPr lang="en-US" sz="1200" dirty="0" err="1">
                <a:solidFill>
                  <a:srgbClr val="000000"/>
                </a:solidFill>
                <a:latin typeface="Courier New" pitchFamily="49" charset="0"/>
                <a:cs typeface="Courier New" pitchFamily="49" charset="0"/>
              </a:rPr>
              <a:t>plnk:partnerLinkType</a:t>
            </a:r>
            <a:r>
              <a:rPr lang="en-US" sz="1200" dirty="0">
                <a:solidFill>
                  <a:srgbClr val="000000"/>
                </a:solidFill>
                <a:latin typeface="Courier New" pitchFamily="49" charset="0"/>
                <a:cs typeface="Courier New" pitchFamily="49" charset="0"/>
              </a:rPr>
              <a:t> name="</a:t>
            </a:r>
            <a:r>
              <a:rPr lang="en-US" sz="1200" dirty="0" err="1">
                <a:solidFill>
                  <a:srgbClr val="000000"/>
                </a:solidFill>
                <a:latin typeface="Courier New" pitchFamily="49" charset="0"/>
                <a:cs typeface="Courier New" pitchFamily="49" charset="0"/>
              </a:rPr>
              <a:t>purchasingLT</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a:t>
            </a:r>
            <a:r>
              <a:rPr lang="en-US" sz="1200" dirty="0" err="1">
                <a:solidFill>
                  <a:srgbClr val="000000"/>
                </a:solidFill>
                <a:latin typeface="Courier New" pitchFamily="49" charset="0"/>
                <a:cs typeface="Courier New" pitchFamily="49" charset="0"/>
              </a:rPr>
              <a:t>plnk:role</a:t>
            </a:r>
            <a:r>
              <a:rPr lang="en-US" sz="1200" dirty="0">
                <a:solidFill>
                  <a:srgbClr val="000000"/>
                </a:solidFill>
                <a:latin typeface="Courier New" pitchFamily="49" charset="0"/>
                <a:cs typeface="Courier New" pitchFamily="49" charset="0"/>
              </a:rPr>
              <a:t> name="</a:t>
            </a:r>
            <a:r>
              <a:rPr lang="en-US" sz="1200" dirty="0" err="1">
                <a:solidFill>
                  <a:srgbClr val="000000"/>
                </a:solidFill>
                <a:latin typeface="Courier New" pitchFamily="49" charset="0"/>
                <a:cs typeface="Courier New" pitchFamily="49" charset="0"/>
              </a:rPr>
              <a:t>purchaseService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a:t>
            </a:r>
            <a:r>
              <a:rPr lang="en-US" sz="1200" dirty="0" err="1">
                <a:solidFill>
                  <a:srgbClr val="000000"/>
                </a:solidFill>
                <a:latin typeface="Courier New" pitchFamily="49" charset="0"/>
                <a:cs typeface="Courier New" pitchFamily="49" charset="0"/>
              </a:rPr>
              <a:t>plnk:portType</a:t>
            </a:r>
            <a:r>
              <a:rPr lang="en-US" sz="1200" dirty="0">
                <a:solidFill>
                  <a:srgbClr val="000000"/>
                </a:solidFill>
                <a:latin typeface="Courier New" pitchFamily="49" charset="0"/>
                <a:cs typeface="Courier New" pitchFamily="49" charset="0"/>
              </a:rPr>
              <a:t> name="</a:t>
            </a:r>
            <a:r>
              <a:rPr lang="en-US" sz="1200" dirty="0" err="1">
                <a:solidFill>
                  <a:srgbClr val="000000"/>
                </a:solidFill>
                <a:latin typeface="Courier New" pitchFamily="49" charset="0"/>
                <a:cs typeface="Courier New" pitchFamily="49" charset="0"/>
              </a:rPr>
              <a:t>pos:purchaseOrderPT</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a:t>
            </a:r>
            <a:r>
              <a:rPr lang="en-US" sz="1200" dirty="0" err="1">
                <a:solidFill>
                  <a:srgbClr val="000000"/>
                </a:solidFill>
                <a:latin typeface="Courier New" pitchFamily="49" charset="0"/>
                <a:cs typeface="Courier New" pitchFamily="49" charset="0"/>
              </a:rPr>
              <a:t>plnk:role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&lt;/</a:t>
            </a:r>
            <a:r>
              <a:rPr lang="en-US" sz="1200" dirty="0" err="1">
                <a:solidFill>
                  <a:srgbClr val="000000"/>
                </a:solidFill>
                <a:latin typeface="Courier New" pitchFamily="49" charset="0"/>
                <a:cs typeface="Courier New" pitchFamily="49" charset="0"/>
              </a:rPr>
              <a:t>plnk:partnerLinkType</a:t>
            </a:r>
            <a:r>
              <a:rPr lang="en-US" sz="1200" dirty="0">
                <a:solidFill>
                  <a:srgbClr val="000000"/>
                </a:solidFill>
                <a:latin typeface="Courier New" pitchFamily="49" charset="0"/>
                <a:cs typeface="Courier New" pitchFamily="49" charset="0"/>
              </a:rPr>
              <a:t>&gt;</a:t>
            </a:r>
            <a:endParaRPr lang="en-US" sz="1200" dirty="0">
              <a:latin typeface="Courier New" pitchFamily="49" charset="0"/>
              <a:cs typeface="Courier New" pitchFamily="49" charset="0"/>
            </a:endParaRP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200" dirty="0">
                <a:latin typeface="Courier New" pitchFamily="49" charset="0"/>
                <a:cs typeface="Courier New" pitchFamily="49" charset="0"/>
              </a:rPr>
              <a:t>&lt;/definitions&gt;</a:t>
            </a:r>
          </a:p>
        </p:txBody>
      </p:sp>
      <p:sp>
        <p:nvSpPr>
          <p:cNvPr id="3" name="Text Box 4">
            <a:extLst>
              <a:ext uri="{FF2B5EF4-FFF2-40B4-BE49-F238E27FC236}">
                <a16:creationId xmlns:a16="http://schemas.microsoft.com/office/drawing/2014/main" id="{0D5B2B65-BA57-E6E5-6E92-5222EAA49BF5}"/>
              </a:ext>
            </a:extLst>
          </p:cNvPr>
          <p:cNvSpPr txBox="1">
            <a:spLocks noChangeArrowheads="1"/>
          </p:cNvSpPr>
          <p:nvPr>
            <p:custDataLst>
              <p:tags r:id="rId4"/>
            </p:custDataLst>
          </p:nvPr>
        </p:nvSpPr>
        <p:spPr bwMode="auto">
          <a:xfrm>
            <a:off x="5617332" y="3963380"/>
            <a:ext cx="3119438" cy="590550"/>
          </a:xfrm>
          <a:prstGeom prst="rect">
            <a:avLst/>
          </a:prstGeom>
          <a:solidFill>
            <a:srgbClr val="B7E4FF"/>
          </a:solidFill>
          <a:ln w="9525">
            <a:solidFill>
              <a:schemeClr val="tx1"/>
            </a:solidFill>
            <a:miter lim="800000"/>
            <a:headEnd/>
            <a:tailEnd/>
          </a:ln>
        </p:spPr>
        <p:txBody>
          <a:bodyPr>
            <a:spAutoFit/>
          </a:bodyPr>
          <a:lstStyle/>
          <a:p>
            <a:pPr algn="ctr"/>
            <a:r>
              <a:rPr lang="pt-PT" sz="1600"/>
              <a:t>Les types de ports offerts par le service à ses clients</a:t>
            </a:r>
          </a:p>
        </p:txBody>
      </p:sp>
      <p:sp>
        <p:nvSpPr>
          <p:cNvPr id="5" name="Text Box 5">
            <a:extLst>
              <a:ext uri="{FF2B5EF4-FFF2-40B4-BE49-F238E27FC236}">
                <a16:creationId xmlns:a16="http://schemas.microsoft.com/office/drawing/2014/main" id="{F32FF0B7-9EC7-6C76-0ECD-800F1F028F64}"/>
              </a:ext>
            </a:extLst>
          </p:cNvPr>
          <p:cNvSpPr txBox="1">
            <a:spLocks noChangeArrowheads="1"/>
          </p:cNvSpPr>
          <p:nvPr>
            <p:custDataLst>
              <p:tags r:id="rId5"/>
            </p:custDataLst>
          </p:nvPr>
        </p:nvSpPr>
        <p:spPr bwMode="auto">
          <a:xfrm>
            <a:off x="6303132" y="2363180"/>
            <a:ext cx="1798638" cy="346075"/>
          </a:xfrm>
          <a:prstGeom prst="rect">
            <a:avLst/>
          </a:prstGeom>
          <a:solidFill>
            <a:srgbClr val="B7E4FF"/>
          </a:solidFill>
          <a:ln w="9525">
            <a:solidFill>
              <a:schemeClr val="tx1"/>
            </a:solidFill>
            <a:miter lim="800000"/>
            <a:headEnd/>
            <a:tailEnd/>
          </a:ln>
        </p:spPr>
        <p:txBody>
          <a:bodyPr>
            <a:spAutoFit/>
          </a:bodyPr>
          <a:lstStyle/>
          <a:p>
            <a:pPr algn="ctr"/>
            <a:r>
              <a:rPr lang="en-US" sz="1600"/>
              <a:t>Messages</a:t>
            </a:r>
            <a:endParaRPr lang="pt-PT" sz="1600"/>
          </a:p>
        </p:txBody>
      </p:sp>
      <p:sp>
        <p:nvSpPr>
          <p:cNvPr id="6" name="Text Box 6">
            <a:extLst>
              <a:ext uri="{FF2B5EF4-FFF2-40B4-BE49-F238E27FC236}">
                <a16:creationId xmlns:a16="http://schemas.microsoft.com/office/drawing/2014/main" id="{4A57A0DF-2CCE-2F47-31FA-DDC3B2FE7C65}"/>
              </a:ext>
            </a:extLst>
          </p:cNvPr>
          <p:cNvSpPr txBox="1">
            <a:spLocks noChangeArrowheads="1"/>
          </p:cNvSpPr>
          <p:nvPr>
            <p:custDataLst>
              <p:tags r:id="rId6"/>
            </p:custDataLst>
          </p:nvPr>
        </p:nvSpPr>
        <p:spPr bwMode="auto">
          <a:xfrm>
            <a:off x="6379332" y="5563580"/>
            <a:ext cx="1741488" cy="346075"/>
          </a:xfrm>
          <a:prstGeom prst="rect">
            <a:avLst/>
          </a:prstGeom>
          <a:solidFill>
            <a:srgbClr val="B7E4FF"/>
          </a:solidFill>
          <a:ln w="9525">
            <a:solidFill>
              <a:schemeClr val="tx1"/>
            </a:solidFill>
            <a:miter lim="800000"/>
            <a:headEnd/>
            <a:tailEnd/>
          </a:ln>
        </p:spPr>
        <p:txBody>
          <a:bodyPr>
            <a:spAutoFit/>
          </a:bodyPr>
          <a:lstStyle/>
          <a:p>
            <a:pPr algn="ctr"/>
            <a:r>
              <a:rPr lang="en-US" sz="1600"/>
              <a:t>Partenaires</a:t>
            </a:r>
            <a:endParaRPr lang="pt-PT" sz="1600"/>
          </a:p>
        </p:txBody>
      </p:sp>
    </p:spTree>
    <p:extLst>
      <p:ext uri="{BB962C8B-B14F-4D97-AF65-F5344CB8AC3E}">
        <p14:creationId xmlns:p14="http://schemas.microsoft.com/office/powerpoint/2010/main" val="2696920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BPEL à travers un exemple</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47</a:t>
            </a:fld>
            <a:endParaRPr lang="en-US" altLang="en-US"/>
          </a:p>
        </p:txBody>
      </p:sp>
      <p:sp>
        <p:nvSpPr>
          <p:cNvPr id="8" name="Rectangle 3">
            <a:extLst>
              <a:ext uri="{FF2B5EF4-FFF2-40B4-BE49-F238E27FC236}">
                <a16:creationId xmlns:a16="http://schemas.microsoft.com/office/drawing/2014/main" id="{07D37B69-4590-E8E4-0BE3-5A585EA4E11C}"/>
              </a:ext>
            </a:extLst>
          </p:cNvPr>
          <p:cNvSpPr>
            <a:spLocks noChangeArrowheads="1"/>
          </p:cNvSpPr>
          <p:nvPr>
            <p:custDataLst>
              <p:tags r:id="rId3"/>
            </p:custDataLst>
          </p:nvPr>
        </p:nvSpPr>
        <p:spPr bwMode="auto">
          <a:xfrm>
            <a:off x="359532" y="1304764"/>
            <a:ext cx="8272463" cy="4919663"/>
          </a:xfrm>
          <a:prstGeom prst="rect">
            <a:avLst/>
          </a:prstGeom>
          <a:noFill/>
          <a:ln w="9525">
            <a:noFill/>
            <a:miter lim="800000"/>
            <a:headEnd/>
            <a:tailEnd/>
          </a:ln>
        </p:spPr>
        <p:txBody>
          <a:bodyPr/>
          <a:lstStyle/>
          <a:p>
            <a:pPr marL="342900" indent="-342900">
              <a:lnSpc>
                <a:spcPct val="90000"/>
              </a:lnSpc>
              <a:buClr>
                <a:schemeClr val="tx2"/>
              </a:buClr>
              <a:buSzPct val="70000"/>
              <a:buFont typeface="Wingdings" pitchFamily="2" charset="2"/>
              <a:buNone/>
            </a:pPr>
            <a:r>
              <a:rPr lang="en-US" sz="1100" dirty="0">
                <a:latin typeface="Courier New" pitchFamily="49" charset="0"/>
              </a:rPr>
              <a:t>&lt;process name="</a:t>
            </a:r>
            <a:r>
              <a:rPr lang="en-US" sz="1100" dirty="0" err="1">
                <a:latin typeface="Courier New" pitchFamily="49" charset="0"/>
              </a:rPr>
              <a:t>purchaseOrderProcess</a:t>
            </a:r>
            <a:r>
              <a:rPr lang="en-US" sz="1100" dirty="0">
                <a:latin typeface="Courier New" pitchFamily="49" charset="0"/>
              </a:rPr>
              <a:t>" </a:t>
            </a:r>
          </a:p>
          <a:p>
            <a:pPr marL="342900" indent="-342900">
              <a:lnSpc>
                <a:spcPct val="90000"/>
              </a:lnSpc>
              <a:buClr>
                <a:schemeClr val="tx2"/>
              </a:buClr>
              <a:buSzPct val="70000"/>
              <a:buFont typeface="Wingdings" pitchFamily="2" charset="2"/>
              <a:buNone/>
            </a:pPr>
            <a:r>
              <a:rPr lang="en-US" sz="1100" dirty="0">
                <a:latin typeface="Courier New" pitchFamily="49" charset="0"/>
              </a:rPr>
              <a:t>         </a:t>
            </a:r>
            <a:r>
              <a:rPr lang="en-US" sz="1100" dirty="0" err="1">
                <a:latin typeface="Courier New" pitchFamily="49" charset="0"/>
              </a:rPr>
              <a:t>targetNamespace</a:t>
            </a:r>
            <a:r>
              <a:rPr lang="en-US" sz="1100" dirty="0">
                <a:latin typeface="Courier New" pitchFamily="49" charset="0"/>
              </a:rPr>
              <a:t>="http://acme.com/</a:t>
            </a:r>
            <a:r>
              <a:rPr lang="en-US" sz="1100" dirty="0" err="1">
                <a:latin typeface="Courier New" pitchFamily="49" charset="0"/>
              </a:rPr>
              <a:t>ws</a:t>
            </a:r>
            <a:r>
              <a:rPr lang="en-US" sz="1100" dirty="0">
                <a:latin typeface="Courier New" pitchFamily="49" charset="0"/>
              </a:rPr>
              <a:t>-bp/purchase"</a:t>
            </a:r>
          </a:p>
          <a:p>
            <a:pPr marL="342900" indent="-342900">
              <a:lnSpc>
                <a:spcPct val="90000"/>
              </a:lnSpc>
              <a:buClr>
                <a:schemeClr val="tx2"/>
              </a:buClr>
              <a:buSzPct val="70000"/>
              <a:buFont typeface="Wingdings" pitchFamily="2" charset="2"/>
              <a:buNone/>
            </a:pPr>
            <a:r>
              <a:rPr lang="en-US" sz="1100" dirty="0">
                <a:latin typeface="Courier New" pitchFamily="49" charset="0"/>
              </a:rPr>
              <a:t>…   </a:t>
            </a:r>
          </a:p>
          <a:p>
            <a:pPr marL="342900" indent="-342900">
              <a:lnSpc>
                <a:spcPct val="90000"/>
              </a:lnSpc>
              <a:buClr>
                <a:schemeClr val="tx2"/>
              </a:buClr>
              <a:buSzPct val="70000"/>
              <a:buFont typeface="Wingdings" pitchFamily="2" charset="2"/>
              <a:buNone/>
            </a:pPr>
            <a:r>
              <a:rPr lang="en-US" sz="1100" dirty="0">
                <a:latin typeface="Courier New" pitchFamily="49" charset="0"/>
              </a:rPr>
              <a:t>   </a:t>
            </a:r>
            <a:r>
              <a:rPr lang="en-US" sz="1100" dirty="0">
                <a:solidFill>
                  <a:srgbClr val="000000"/>
                </a:solidFill>
                <a:latin typeface="Courier New" pitchFamily="49" charset="0"/>
                <a:cs typeface="Courier New" pitchFamily="49" charset="0"/>
              </a:rPr>
              <a:t>&lt;</a:t>
            </a:r>
            <a:r>
              <a:rPr lang="en-US" sz="1100" dirty="0" err="1">
                <a:solidFill>
                  <a:srgbClr val="000000"/>
                </a:solidFill>
                <a:latin typeface="Courier New" pitchFamily="49" charset="0"/>
                <a:cs typeface="Courier New" pitchFamily="49" charset="0"/>
              </a:rPr>
              <a:t>partnerLinks</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a:t>
            </a:r>
            <a:r>
              <a:rPr lang="en-US" sz="1100" dirty="0" err="1">
                <a:solidFill>
                  <a:srgbClr val="000000"/>
                </a:solidFill>
                <a:latin typeface="Courier New" pitchFamily="49" charset="0"/>
                <a:cs typeface="Courier New" pitchFamily="49" charset="0"/>
              </a:rPr>
              <a:t>partnerLink</a:t>
            </a:r>
            <a:r>
              <a:rPr lang="en-US" sz="1100" dirty="0">
                <a:solidFill>
                  <a:srgbClr val="000000"/>
                </a:solidFill>
                <a:latin typeface="Courier New" pitchFamily="49" charset="0"/>
                <a:cs typeface="Courier New" pitchFamily="49" charset="0"/>
              </a:rPr>
              <a:t> name="purchasing" </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partnerLinkType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lns:purchasingLT</a:t>
            </a:r>
            <a:r>
              <a:rPr lang="en-US" sz="1100" dirty="0">
                <a:solidFill>
                  <a:srgbClr val="000000"/>
                </a:solidFill>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myRole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purchaseService</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a:t>
            </a:r>
            <a:r>
              <a:rPr lang="en-US" sz="1100" dirty="0" err="1">
                <a:solidFill>
                  <a:srgbClr val="000000"/>
                </a:solidFill>
                <a:latin typeface="Courier New" pitchFamily="49" charset="0"/>
                <a:cs typeface="Courier New" pitchFamily="49" charset="0"/>
              </a:rPr>
              <a:t>partnerLink</a:t>
            </a:r>
            <a:r>
              <a:rPr lang="en-US" sz="1100" dirty="0">
                <a:solidFill>
                  <a:srgbClr val="000000"/>
                </a:solidFill>
                <a:latin typeface="Courier New" pitchFamily="49" charset="0"/>
                <a:cs typeface="Courier New" pitchFamily="49" charset="0"/>
              </a:rPr>
              <a:t> name="invoicing" </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partnerLinkType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lns:invoicingLT</a:t>
            </a:r>
            <a:r>
              <a:rPr lang="en-US" sz="1100" dirty="0">
                <a:solidFill>
                  <a:srgbClr val="000000"/>
                </a:solidFill>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myRole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invoiceRequester</a:t>
            </a:r>
            <a:r>
              <a:rPr lang="en-US" sz="1100" dirty="0">
                <a:solidFill>
                  <a:srgbClr val="000000"/>
                </a:solidFill>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partnerRole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invoiceService</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a:t>
            </a:r>
            <a:r>
              <a:rPr lang="en-US" sz="1100" dirty="0" err="1">
                <a:solidFill>
                  <a:srgbClr val="000000"/>
                </a:solidFill>
                <a:latin typeface="Courier New" pitchFamily="49" charset="0"/>
                <a:cs typeface="Courier New" pitchFamily="49" charset="0"/>
              </a:rPr>
              <a:t>partnerLink</a:t>
            </a:r>
            <a:r>
              <a:rPr lang="en-US" sz="1100" dirty="0">
                <a:solidFill>
                  <a:srgbClr val="000000"/>
                </a:solidFill>
                <a:latin typeface="Courier New" pitchFamily="49" charset="0"/>
                <a:cs typeface="Courier New" pitchFamily="49" charset="0"/>
              </a:rPr>
              <a:t> name="shipping" </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partnerLinkType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lns:shippingLT</a:t>
            </a:r>
            <a:r>
              <a:rPr lang="en-US" sz="1100" dirty="0">
                <a:solidFill>
                  <a:srgbClr val="000000"/>
                </a:solidFill>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myRole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shippingRequester</a:t>
            </a:r>
            <a:r>
              <a:rPr lang="en-US" sz="1100" dirty="0">
                <a:solidFill>
                  <a:srgbClr val="000000"/>
                </a:solidFill>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partnerRole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shippingService</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a:t>
            </a:r>
            <a:r>
              <a:rPr lang="en-US" sz="1100" dirty="0" err="1">
                <a:solidFill>
                  <a:srgbClr val="000000"/>
                </a:solidFill>
                <a:latin typeface="Courier New" pitchFamily="49" charset="0"/>
                <a:cs typeface="Courier New" pitchFamily="49" charset="0"/>
              </a:rPr>
              <a:t>partnerLink</a:t>
            </a:r>
            <a:r>
              <a:rPr lang="en-US" sz="1100" dirty="0">
                <a:solidFill>
                  <a:srgbClr val="000000"/>
                </a:solidFill>
                <a:latin typeface="Courier New" pitchFamily="49" charset="0"/>
                <a:cs typeface="Courier New" pitchFamily="49" charset="0"/>
              </a:rPr>
              <a:t> name="scheduling" </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partnerLinkType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lns:schedulingLT</a:t>
            </a:r>
            <a:r>
              <a:rPr lang="en-US" sz="1100" dirty="0">
                <a:solidFill>
                  <a:srgbClr val="000000"/>
                </a:solidFill>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partnerRole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schedulingService</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a:t>
            </a:r>
            <a:r>
              <a:rPr lang="en-US" sz="1100" dirty="0" err="1">
                <a:solidFill>
                  <a:srgbClr val="000000"/>
                </a:solidFill>
                <a:latin typeface="Courier New" pitchFamily="49" charset="0"/>
                <a:cs typeface="Courier New" pitchFamily="49" charset="0"/>
              </a:rPr>
              <a:t>partnerLinks</a:t>
            </a:r>
            <a:r>
              <a:rPr lang="en-US" sz="1100" dirty="0">
                <a:solidFill>
                  <a:srgbClr val="000000"/>
                </a:solidFill>
                <a:latin typeface="Courier New" pitchFamily="49" charset="0"/>
                <a:cs typeface="Courier New" pitchFamily="49" charset="0"/>
              </a:rPr>
              <a:t>&gt;</a:t>
            </a:r>
            <a:endParaRPr lang="en-US" sz="1100" dirty="0">
              <a:latin typeface="Courier New" pitchFamily="49" charset="0"/>
            </a:endParaRPr>
          </a:p>
          <a:p>
            <a:pPr marL="342900" indent="-342900">
              <a:lnSpc>
                <a:spcPct val="90000"/>
              </a:lnSpc>
              <a:buClr>
                <a:schemeClr val="tx2"/>
              </a:buClr>
              <a:buSzPct val="70000"/>
              <a:buFont typeface="Wingdings" pitchFamily="2" charset="2"/>
              <a:buNone/>
            </a:pPr>
            <a:r>
              <a:rPr lang="en-US" sz="1100" dirty="0">
                <a:latin typeface="Courier New" pitchFamily="49" charset="0"/>
              </a:rPr>
              <a:t>   </a:t>
            </a:r>
            <a:r>
              <a:rPr lang="en-US" sz="1100" dirty="0">
                <a:solidFill>
                  <a:srgbClr val="000000"/>
                </a:solidFill>
                <a:latin typeface="Courier New" pitchFamily="49" charset="0"/>
                <a:cs typeface="Courier New" pitchFamily="49" charset="0"/>
              </a:rPr>
              <a:t>&lt;variables&gt;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&lt;variable name="PO" </a:t>
            </a:r>
            <a:r>
              <a:rPr lang="en-US" sz="1100" dirty="0" err="1">
                <a:solidFill>
                  <a:srgbClr val="000000"/>
                </a:solidFill>
                <a:latin typeface="Courier New" pitchFamily="49" charset="0"/>
                <a:cs typeface="Courier New" pitchFamily="49" charset="0"/>
              </a:rPr>
              <a:t>messageType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lns:POMessage</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&lt;variable name="Invoice" </a:t>
            </a:r>
          </a:p>
          <a:p>
            <a:pPr marL="342900" indent="-342900">
              <a:lnSpc>
                <a:spcPct val="90000"/>
              </a:lnSpc>
              <a:buClr>
                <a:schemeClr val="tx2"/>
              </a:buClr>
              <a:buSzPct val="70000"/>
              <a:buFont typeface="Wingdings" pitchFamily="2" charset="2"/>
              <a:buNone/>
            </a:pPr>
            <a:r>
              <a:rPr lang="en-US" sz="1100" dirty="0">
                <a:solidFill>
                  <a:srgbClr val="000000"/>
                </a:solidFill>
                <a:latin typeface="Verdana" pitchFamily="34" charset="0"/>
                <a:cs typeface="Times New Roman" pitchFamily="18" charset="0"/>
              </a:rPr>
              <a:t>                 </a:t>
            </a:r>
            <a:r>
              <a:rPr lang="en-US" sz="1100" dirty="0" err="1">
                <a:solidFill>
                  <a:srgbClr val="000000"/>
                </a:solidFill>
                <a:latin typeface="Courier New" pitchFamily="49" charset="0"/>
                <a:cs typeface="Times New Roman" pitchFamily="18" charset="0"/>
              </a:rPr>
              <a:t>messageType</a:t>
            </a:r>
            <a:r>
              <a:rPr lang="en-US" sz="1100" dirty="0">
                <a:solidFill>
                  <a:srgbClr val="000000"/>
                </a:solidFill>
                <a:latin typeface="Courier New" pitchFamily="49" charset="0"/>
                <a:cs typeface="Times New Roman" pitchFamily="18" charset="0"/>
              </a:rPr>
              <a:t>="</a:t>
            </a:r>
            <a:r>
              <a:rPr lang="en-US" sz="1100" dirty="0" err="1">
                <a:solidFill>
                  <a:srgbClr val="000000"/>
                </a:solidFill>
                <a:latin typeface="Courier New" pitchFamily="49" charset="0"/>
                <a:cs typeface="Times New Roman" pitchFamily="18" charset="0"/>
              </a:rPr>
              <a:t>lns:InvMessage</a:t>
            </a:r>
            <a:r>
              <a:rPr lang="en-US" sz="1100" dirty="0">
                <a:solidFill>
                  <a:srgbClr val="000000"/>
                </a:solidFill>
                <a:latin typeface="Courier New" pitchFamily="49" charset="0"/>
                <a:cs typeface="Times New Roman" pitchFamily="18" charset="0"/>
              </a:rPr>
              <a:t>"/&gt;</a:t>
            </a:r>
            <a:r>
              <a:rPr lang="fr-CA" sz="1100" dirty="0">
                <a:latin typeface="Courier New" pitchFamily="49" charset="0"/>
              </a:rPr>
              <a:t> </a:t>
            </a:r>
            <a:r>
              <a:rPr lang="en-US" sz="1100" dirty="0">
                <a:latin typeface="Courier New" pitchFamily="49" charset="0"/>
              </a:rPr>
              <a:t> </a:t>
            </a:r>
          </a:p>
          <a:p>
            <a:pPr marL="342900" indent="-342900">
              <a:lnSpc>
                <a:spcPct val="90000"/>
              </a:lnSpc>
              <a:buClr>
                <a:schemeClr val="tx2"/>
              </a:buClr>
              <a:buSzPct val="70000"/>
              <a:buFont typeface="Wingdings" pitchFamily="2" charset="2"/>
              <a:buNone/>
            </a:pPr>
            <a:r>
              <a:rPr lang="en-US" sz="1100" dirty="0">
                <a:latin typeface="Courier New" pitchFamily="49" charset="0"/>
              </a:rPr>
              <a:t>	…  </a:t>
            </a:r>
          </a:p>
          <a:p>
            <a:pPr marL="342900" indent="-342900">
              <a:lnSpc>
                <a:spcPct val="90000"/>
              </a:lnSpc>
              <a:buClr>
                <a:schemeClr val="tx2"/>
              </a:buClr>
              <a:buSzPct val="70000"/>
              <a:buFont typeface="Wingdings" pitchFamily="2" charset="2"/>
              <a:buNone/>
            </a:pPr>
            <a:r>
              <a:rPr lang="en-US" sz="1100" dirty="0">
                <a:latin typeface="Courier New" pitchFamily="49" charset="0"/>
              </a:rPr>
              <a:t>   &lt;/variables&gt;</a:t>
            </a:r>
          </a:p>
          <a:p>
            <a:pPr marL="342900" indent="-342900">
              <a:lnSpc>
                <a:spcPct val="90000"/>
              </a:lnSpc>
              <a:buClr>
                <a:schemeClr val="tx2"/>
              </a:buClr>
              <a:buSzPct val="70000"/>
              <a:buFont typeface="Wingdings" pitchFamily="2" charset="2"/>
              <a:buNone/>
            </a:pPr>
            <a:endParaRPr lang="en-US" sz="1100" dirty="0">
              <a:latin typeface="Courier New" pitchFamily="49" charset="0"/>
            </a:endParaRPr>
          </a:p>
          <a:p>
            <a:pPr marL="342900" indent="-342900">
              <a:lnSpc>
                <a:spcPct val="90000"/>
              </a:lnSpc>
              <a:buClr>
                <a:schemeClr val="tx2"/>
              </a:buClr>
              <a:buSzPct val="70000"/>
              <a:buFont typeface="Wingdings" pitchFamily="2" charset="2"/>
              <a:buNone/>
            </a:pPr>
            <a:r>
              <a:rPr lang="en-US" sz="1100" dirty="0">
                <a:latin typeface="Courier New" pitchFamily="49" charset="0"/>
              </a:rPr>
              <a:t>   </a:t>
            </a:r>
            <a:r>
              <a:rPr lang="en-US" sz="1100" dirty="0">
                <a:solidFill>
                  <a:srgbClr val="000000"/>
                </a:solidFill>
                <a:latin typeface="Courier New" pitchFamily="49" charset="0"/>
                <a:cs typeface="Courier New" pitchFamily="49" charset="0"/>
              </a:rPr>
              <a:t>&lt;</a:t>
            </a:r>
            <a:r>
              <a:rPr lang="en-US" sz="1100" dirty="0" err="1">
                <a:solidFill>
                  <a:srgbClr val="000000"/>
                </a:solidFill>
                <a:latin typeface="Courier New" pitchFamily="49" charset="0"/>
                <a:cs typeface="Courier New" pitchFamily="49" charset="0"/>
              </a:rPr>
              <a:t>faultHandlers</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&lt;catch </a:t>
            </a:r>
            <a:r>
              <a:rPr lang="en-US" sz="1100" dirty="0" err="1">
                <a:solidFill>
                  <a:srgbClr val="000000"/>
                </a:solidFill>
                <a:latin typeface="Courier New" pitchFamily="49" charset="0"/>
                <a:cs typeface="Courier New" pitchFamily="49" charset="0"/>
              </a:rPr>
              <a:t>faultName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lns:cannotCompleteOrder</a:t>
            </a:r>
            <a:r>
              <a:rPr lang="en-US" sz="1100" dirty="0">
                <a:solidFill>
                  <a:srgbClr val="000000"/>
                </a:solidFill>
                <a:latin typeface="Courier New" pitchFamily="49" charset="0"/>
                <a:cs typeface="Courier New" pitchFamily="49" charset="0"/>
              </a:rPr>
              <a:t>" </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faultVariable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POFault</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&lt;reply   </a:t>
            </a:r>
            <a:r>
              <a:rPr lang="en-US" sz="1100" dirty="0" err="1">
                <a:solidFill>
                  <a:srgbClr val="000000"/>
                </a:solidFill>
                <a:latin typeface="Courier New" pitchFamily="49" charset="0"/>
                <a:cs typeface="Courier New" pitchFamily="49" charset="0"/>
              </a:rPr>
              <a:t>partnerLink</a:t>
            </a:r>
            <a:r>
              <a:rPr lang="en-US" sz="1100" dirty="0">
                <a:solidFill>
                  <a:srgbClr val="000000"/>
                </a:solidFill>
                <a:latin typeface="Courier New" pitchFamily="49" charset="0"/>
                <a:cs typeface="Courier New" pitchFamily="49" charset="0"/>
              </a:rPr>
              <a:t>="purchasing"</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portType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lns:purchaseOrderPT</a:t>
            </a:r>
            <a:r>
              <a:rPr lang="en-US" sz="1100" dirty="0">
                <a:solidFill>
                  <a:srgbClr val="000000"/>
                </a:solidFill>
                <a:latin typeface="Courier New" pitchFamily="49" charset="0"/>
                <a:cs typeface="Courier New" pitchFamily="49" charset="0"/>
              </a:rPr>
              <a:t>" </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operation="</a:t>
            </a:r>
            <a:r>
              <a:rPr lang="en-US" sz="1100" dirty="0" err="1">
                <a:solidFill>
                  <a:srgbClr val="000000"/>
                </a:solidFill>
                <a:latin typeface="Courier New" pitchFamily="49" charset="0"/>
                <a:cs typeface="Courier New" pitchFamily="49" charset="0"/>
              </a:rPr>
              <a:t>sendPurchaseOrder</a:t>
            </a:r>
            <a:r>
              <a:rPr lang="en-US" sz="1100" dirty="0">
                <a:solidFill>
                  <a:srgbClr val="000000"/>
                </a:solidFill>
                <a:latin typeface="Courier New" pitchFamily="49" charset="0"/>
                <a:cs typeface="Courier New" pitchFamily="49" charset="0"/>
              </a:rPr>
              <a: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variable="</a:t>
            </a:r>
            <a:r>
              <a:rPr lang="en-US" sz="1100" dirty="0" err="1">
                <a:solidFill>
                  <a:srgbClr val="000000"/>
                </a:solidFill>
                <a:latin typeface="Courier New" pitchFamily="49" charset="0"/>
                <a:cs typeface="Courier New" pitchFamily="49" charset="0"/>
              </a:rPr>
              <a:t>POFault</a:t>
            </a:r>
            <a:r>
              <a:rPr lang="en-US" sz="1100" dirty="0">
                <a:solidFill>
                  <a:srgbClr val="000000"/>
                </a:solidFill>
                <a:latin typeface="Courier New" pitchFamily="49" charset="0"/>
                <a:cs typeface="Courier New" pitchFamily="49" charset="0"/>
              </a:rPr>
              <a:t>" </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a:t>
            </a:r>
            <a:r>
              <a:rPr lang="en-US" sz="1100" dirty="0" err="1">
                <a:solidFill>
                  <a:srgbClr val="000000"/>
                </a:solidFill>
                <a:latin typeface="Courier New" pitchFamily="49" charset="0"/>
                <a:cs typeface="Courier New" pitchFamily="49" charset="0"/>
              </a:rPr>
              <a:t>faultName</a:t>
            </a:r>
            <a:r>
              <a:rPr lang="en-US" sz="1100" dirty="0">
                <a:solidFill>
                  <a:srgbClr val="000000"/>
                </a:solidFill>
                <a:latin typeface="Courier New" pitchFamily="49" charset="0"/>
                <a:cs typeface="Courier New" pitchFamily="49" charset="0"/>
              </a:rPr>
              <a:t>="</a:t>
            </a:r>
            <a:r>
              <a:rPr lang="en-US" sz="1100" dirty="0" err="1">
                <a:solidFill>
                  <a:srgbClr val="000000"/>
                </a:solidFill>
                <a:latin typeface="Courier New" pitchFamily="49" charset="0"/>
                <a:cs typeface="Courier New" pitchFamily="49" charset="0"/>
              </a:rPr>
              <a:t>cannotCompleteOrder</a:t>
            </a:r>
            <a:r>
              <a:rPr lang="en-US" sz="11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&lt;/catch&gt;</a:t>
            </a:r>
          </a:p>
          <a:p>
            <a:pPr marL="342900" indent="-342900">
              <a:lnSpc>
                <a:spcPct val="90000"/>
              </a:lnSpc>
              <a:buClr>
                <a:schemeClr val="tx2"/>
              </a:buClr>
              <a:buSzPct val="70000"/>
              <a:buFont typeface="Wingdings" pitchFamily="2" charset="2"/>
              <a:buNone/>
            </a:pPr>
            <a:r>
              <a:rPr lang="en-US" sz="1100" dirty="0">
                <a:solidFill>
                  <a:srgbClr val="000000"/>
                </a:solidFill>
                <a:latin typeface="Courier New" pitchFamily="49" charset="0"/>
                <a:cs typeface="Courier New" pitchFamily="49" charset="0"/>
              </a:rPr>
              <a:t>   &lt;/</a:t>
            </a:r>
            <a:r>
              <a:rPr lang="en-US" sz="1100" dirty="0" err="1">
                <a:solidFill>
                  <a:srgbClr val="000000"/>
                </a:solidFill>
                <a:latin typeface="Courier New" pitchFamily="49" charset="0"/>
                <a:cs typeface="Courier New" pitchFamily="49" charset="0"/>
              </a:rPr>
              <a:t>faultHandlers</a:t>
            </a:r>
            <a:r>
              <a:rPr lang="en-US" sz="1100" dirty="0">
                <a:solidFill>
                  <a:srgbClr val="000000"/>
                </a:solidFill>
                <a:latin typeface="Courier New" pitchFamily="49" charset="0"/>
                <a:cs typeface="Courier New" pitchFamily="49" charset="0"/>
              </a:rPr>
              <a:t>&gt;</a:t>
            </a:r>
            <a:endParaRPr lang="en-US" sz="1100" dirty="0">
              <a:latin typeface="Courier New" pitchFamily="49" charset="0"/>
            </a:endParaRPr>
          </a:p>
        </p:txBody>
      </p:sp>
      <p:sp>
        <p:nvSpPr>
          <p:cNvPr id="9" name="Text Box 4">
            <a:extLst>
              <a:ext uri="{FF2B5EF4-FFF2-40B4-BE49-F238E27FC236}">
                <a16:creationId xmlns:a16="http://schemas.microsoft.com/office/drawing/2014/main" id="{135271E0-0E7E-D46C-8642-54D266740BAF}"/>
              </a:ext>
            </a:extLst>
          </p:cNvPr>
          <p:cNvSpPr txBox="1">
            <a:spLocks noChangeArrowheads="1"/>
          </p:cNvSpPr>
          <p:nvPr>
            <p:custDataLst>
              <p:tags r:id="rId4"/>
            </p:custDataLst>
          </p:nvPr>
        </p:nvSpPr>
        <p:spPr bwMode="auto">
          <a:xfrm>
            <a:off x="5388732" y="4352764"/>
            <a:ext cx="3490913" cy="590550"/>
          </a:xfrm>
          <a:prstGeom prst="rect">
            <a:avLst/>
          </a:prstGeom>
          <a:solidFill>
            <a:srgbClr val="B7E4FF"/>
          </a:solidFill>
          <a:ln w="9525">
            <a:solidFill>
              <a:schemeClr val="tx1"/>
            </a:solidFill>
            <a:miter lim="800000"/>
            <a:headEnd/>
            <a:tailEnd/>
          </a:ln>
        </p:spPr>
        <p:txBody>
          <a:bodyPr>
            <a:spAutoFit/>
          </a:bodyPr>
          <a:lstStyle/>
          <a:p>
            <a:r>
              <a:rPr lang="fr-CA" sz="1600"/>
              <a:t>Cette section définit les variables de données utilisées par le processus</a:t>
            </a:r>
          </a:p>
        </p:txBody>
      </p:sp>
      <p:sp>
        <p:nvSpPr>
          <p:cNvPr id="10" name="Text Box 5">
            <a:extLst>
              <a:ext uri="{FF2B5EF4-FFF2-40B4-BE49-F238E27FC236}">
                <a16:creationId xmlns:a16="http://schemas.microsoft.com/office/drawing/2014/main" id="{0A630CA3-855B-5AF9-CC31-77405F6507AA}"/>
              </a:ext>
            </a:extLst>
          </p:cNvPr>
          <p:cNvSpPr txBox="1">
            <a:spLocks noChangeArrowheads="1"/>
          </p:cNvSpPr>
          <p:nvPr>
            <p:custDataLst>
              <p:tags r:id="rId5"/>
            </p:custDataLst>
          </p:nvPr>
        </p:nvSpPr>
        <p:spPr bwMode="auto">
          <a:xfrm>
            <a:off x="5387145" y="2471577"/>
            <a:ext cx="3092450" cy="1079500"/>
          </a:xfrm>
          <a:prstGeom prst="rect">
            <a:avLst/>
          </a:prstGeom>
          <a:solidFill>
            <a:srgbClr val="FFCC00"/>
          </a:solidFill>
          <a:ln w="9525">
            <a:solidFill>
              <a:schemeClr val="tx1"/>
            </a:solidFill>
            <a:miter lim="800000"/>
            <a:headEnd/>
            <a:tailEnd/>
          </a:ln>
        </p:spPr>
        <p:txBody>
          <a:bodyPr>
            <a:spAutoFit/>
          </a:bodyPr>
          <a:lstStyle/>
          <a:p>
            <a:r>
              <a:rPr lang="fr-CA" sz="1600"/>
              <a:t>Cette section définit les différentes parties qui interagissent avec le processus d’affaires</a:t>
            </a:r>
          </a:p>
        </p:txBody>
      </p:sp>
      <p:sp>
        <p:nvSpPr>
          <p:cNvPr id="11" name="Text Box 6">
            <a:extLst>
              <a:ext uri="{FF2B5EF4-FFF2-40B4-BE49-F238E27FC236}">
                <a16:creationId xmlns:a16="http://schemas.microsoft.com/office/drawing/2014/main" id="{6883504D-394A-6356-D8F9-21DC63B411C7}"/>
              </a:ext>
            </a:extLst>
          </p:cNvPr>
          <p:cNvSpPr txBox="1">
            <a:spLocks noChangeArrowheads="1"/>
          </p:cNvSpPr>
          <p:nvPr>
            <p:custDataLst>
              <p:tags r:id="rId6"/>
            </p:custDataLst>
          </p:nvPr>
        </p:nvSpPr>
        <p:spPr bwMode="auto">
          <a:xfrm>
            <a:off x="5364088" y="5265204"/>
            <a:ext cx="3376613" cy="1079500"/>
          </a:xfrm>
          <a:prstGeom prst="rect">
            <a:avLst/>
          </a:prstGeom>
          <a:solidFill>
            <a:srgbClr val="FFCC00"/>
          </a:solidFill>
          <a:ln w="9525">
            <a:solidFill>
              <a:schemeClr val="tx1"/>
            </a:solidFill>
            <a:miter lim="800000"/>
            <a:headEnd/>
            <a:tailEnd/>
          </a:ln>
        </p:spPr>
        <p:txBody>
          <a:bodyPr>
            <a:spAutoFit/>
          </a:bodyPr>
          <a:lstStyle/>
          <a:p>
            <a:r>
              <a:rPr lang="fr-CA" sz="1600"/>
              <a:t>Cette section définit les ‘fault handlers’ définissant les activités qui doivent être exécutées en réponse à l’occurrence des erreurs</a:t>
            </a:r>
          </a:p>
        </p:txBody>
      </p:sp>
    </p:spTree>
    <p:extLst>
      <p:ext uri="{BB962C8B-B14F-4D97-AF65-F5344CB8AC3E}">
        <p14:creationId xmlns:p14="http://schemas.microsoft.com/office/powerpoint/2010/main" val="1406774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BPEL à travers un exemple</a:t>
            </a:r>
            <a:endParaRPr lang="en-CA" sz="4400"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48</a:t>
            </a:fld>
            <a:endParaRPr lang="en-US" altLang="en-US"/>
          </a:p>
        </p:txBody>
      </p:sp>
      <p:sp>
        <p:nvSpPr>
          <p:cNvPr id="2" name="Rectangle 3">
            <a:extLst>
              <a:ext uri="{FF2B5EF4-FFF2-40B4-BE49-F238E27FC236}">
                <a16:creationId xmlns:a16="http://schemas.microsoft.com/office/drawing/2014/main" id="{6EB8D974-7B30-2ED6-BB60-77F10AEC161B}"/>
              </a:ext>
            </a:extLst>
          </p:cNvPr>
          <p:cNvSpPr>
            <a:spLocks noChangeArrowheads="1"/>
          </p:cNvSpPr>
          <p:nvPr>
            <p:custDataLst>
              <p:tags r:id="rId3"/>
            </p:custDataLst>
          </p:nvPr>
        </p:nvSpPr>
        <p:spPr bwMode="auto">
          <a:xfrm>
            <a:off x="645667" y="1442988"/>
            <a:ext cx="5313363" cy="4586288"/>
          </a:xfrm>
          <a:prstGeom prst="rect">
            <a:avLst/>
          </a:prstGeom>
          <a:noFill/>
          <a:ln w="9525">
            <a:noFill/>
            <a:miter lim="800000"/>
            <a:headEnd/>
            <a:tailEnd/>
          </a:ln>
        </p:spPr>
        <p:txBody>
          <a:bodyPr/>
          <a:lstStyle/>
          <a:p>
            <a:pPr marL="342900" indent="-342900">
              <a:buClr>
                <a:schemeClr val="tx2"/>
              </a:buClr>
              <a:buSzPct val="70000"/>
              <a:buFont typeface="Wingdings" pitchFamily="2" charset="2"/>
              <a:buNone/>
            </a:pPr>
            <a:r>
              <a:rPr lang="en-US" sz="1400" dirty="0">
                <a:latin typeface="Courier New" pitchFamily="49" charset="0"/>
              </a:rPr>
              <a:t>…</a:t>
            </a:r>
          </a:p>
          <a:p>
            <a:pPr marL="342900" indent="-342900">
              <a:buClr>
                <a:schemeClr val="tx2"/>
              </a:buClr>
              <a:buSzPct val="70000"/>
              <a:buFont typeface="Wingdings" pitchFamily="2" charset="2"/>
              <a:buNone/>
            </a:pPr>
            <a:r>
              <a:rPr lang="pt-PT" sz="1400" dirty="0">
                <a:latin typeface="Courier New" pitchFamily="49" charset="0"/>
              </a:rPr>
              <a:t>    &lt;sequence&gt;</a:t>
            </a:r>
          </a:p>
          <a:p>
            <a:pPr marL="342900" indent="-342900">
              <a:buClr>
                <a:schemeClr val="tx2"/>
              </a:buClr>
              <a:buSzPct val="70000"/>
              <a:buFont typeface="Wingdings" pitchFamily="2" charset="2"/>
              <a:buNone/>
            </a:pPr>
            <a:endParaRPr lang="pt-PT" sz="1400" dirty="0">
              <a:latin typeface="Courier New" pitchFamily="49" charset="0"/>
            </a:endParaRPr>
          </a:p>
          <a:p>
            <a:pPr marL="342900" indent="-342900">
              <a:buClr>
                <a:schemeClr val="tx2"/>
              </a:buClr>
              <a:buSzPct val="70000"/>
              <a:buFont typeface="Wingdings" pitchFamily="2" charset="2"/>
              <a:buNone/>
            </a:pPr>
            <a:r>
              <a:rPr lang="pt-PT" sz="1400" dirty="0">
                <a:latin typeface="Courier New" pitchFamily="49" charset="0"/>
              </a:rPr>
              <a:t>      </a:t>
            </a:r>
            <a:r>
              <a:rPr lang="en-US" sz="1400" dirty="0">
                <a:solidFill>
                  <a:srgbClr val="000000"/>
                </a:solidFill>
                <a:latin typeface="Courier New" pitchFamily="49" charset="0"/>
                <a:cs typeface="Courier New" pitchFamily="49" charset="0"/>
              </a:rPr>
              <a:t>&lt;receive </a:t>
            </a:r>
            <a:r>
              <a:rPr lang="en-US" sz="1400" dirty="0" err="1">
                <a:solidFill>
                  <a:srgbClr val="000000"/>
                </a:solidFill>
                <a:latin typeface="Courier New" pitchFamily="49" charset="0"/>
                <a:cs typeface="Courier New" pitchFamily="49" charset="0"/>
              </a:rPr>
              <a:t>partnerLink</a:t>
            </a:r>
            <a:r>
              <a:rPr lang="en-US" sz="1400" dirty="0">
                <a:solidFill>
                  <a:srgbClr val="000000"/>
                </a:solidFill>
                <a:latin typeface="Courier New" pitchFamily="49" charset="0"/>
                <a:cs typeface="Courier New" pitchFamily="49" charset="0"/>
              </a:rPr>
              <a:t>="purchasing" </a:t>
            </a:r>
          </a:p>
          <a:p>
            <a:pPr marL="342900" indent="-342900">
              <a:buClr>
                <a:schemeClr val="tx2"/>
              </a:buClr>
              <a:buSzPct val="70000"/>
              <a:buFont typeface="Wingdings" pitchFamily="2" charset="2"/>
              <a:buNone/>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portType</a:t>
            </a:r>
            <a:r>
              <a:rPr lang="en-US" sz="1400" dirty="0">
                <a:solidFill>
                  <a:srgbClr val="0000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lns:purchaseOrderPT</a:t>
            </a:r>
            <a:r>
              <a:rPr lang="en-US" sz="1400" dirty="0">
                <a:solidFill>
                  <a:srgbClr val="000000"/>
                </a:solidFill>
                <a:latin typeface="Courier New" pitchFamily="49" charset="0"/>
                <a:cs typeface="Courier New" pitchFamily="49" charset="0"/>
              </a:rPr>
              <a:t>" </a:t>
            </a:r>
          </a:p>
          <a:p>
            <a:pPr marL="342900" indent="-342900">
              <a:buClr>
                <a:schemeClr val="tx2"/>
              </a:buClr>
              <a:buSzPct val="70000"/>
              <a:buFont typeface="Wingdings" pitchFamily="2" charset="2"/>
              <a:buNone/>
            </a:pPr>
            <a:r>
              <a:rPr lang="en-US" sz="1400" dirty="0">
                <a:solidFill>
                  <a:srgbClr val="000000"/>
                </a:solidFill>
                <a:latin typeface="Courier New" pitchFamily="49" charset="0"/>
                <a:cs typeface="Courier New" pitchFamily="49" charset="0"/>
              </a:rPr>
              <a:t>               operation="</a:t>
            </a:r>
            <a:r>
              <a:rPr lang="en-US" sz="1400" dirty="0" err="1">
                <a:solidFill>
                  <a:srgbClr val="000000"/>
                </a:solidFill>
                <a:latin typeface="Courier New" pitchFamily="49" charset="0"/>
                <a:cs typeface="Courier New" pitchFamily="49" charset="0"/>
              </a:rPr>
              <a:t>sendPurchaseOrder</a:t>
            </a:r>
            <a:r>
              <a:rPr lang="en-US" sz="1400" dirty="0">
                <a:solidFill>
                  <a:srgbClr val="000000"/>
                </a:solidFill>
                <a:latin typeface="Courier New" pitchFamily="49" charset="0"/>
                <a:cs typeface="Courier New" pitchFamily="49" charset="0"/>
              </a:rPr>
              <a:t>" </a:t>
            </a:r>
          </a:p>
          <a:p>
            <a:pPr marL="342900" indent="-342900">
              <a:buClr>
                <a:schemeClr val="tx2"/>
              </a:buClr>
              <a:buSzPct val="70000"/>
              <a:buFont typeface="Wingdings" pitchFamily="2" charset="2"/>
              <a:buNone/>
            </a:pPr>
            <a:r>
              <a:rPr lang="en-US" sz="1400" dirty="0">
                <a:solidFill>
                  <a:srgbClr val="000000"/>
                </a:solidFill>
                <a:latin typeface="Courier New" pitchFamily="49" charset="0"/>
                <a:cs typeface="Courier New" pitchFamily="49" charset="0"/>
              </a:rPr>
              <a:t>               variable="PO"&gt;</a:t>
            </a:r>
          </a:p>
          <a:p>
            <a:pPr marL="342900" indent="-342900">
              <a:buClr>
                <a:schemeClr val="tx2"/>
              </a:buClr>
              <a:buSzPct val="70000"/>
              <a:buFont typeface="Wingdings" pitchFamily="2" charset="2"/>
              <a:buNone/>
            </a:pPr>
            <a:r>
              <a:rPr lang="en-US" sz="1400" dirty="0">
                <a:solidFill>
                  <a:srgbClr val="000000"/>
                </a:solidFill>
                <a:latin typeface="Courier New" pitchFamily="49" charset="0"/>
                <a:cs typeface="Courier New" pitchFamily="49" charset="0"/>
              </a:rPr>
              <a:t>      &lt;/receive&gt;</a:t>
            </a:r>
          </a:p>
          <a:p>
            <a:pPr marL="342900" indent="-342900">
              <a:buClr>
                <a:schemeClr val="tx2"/>
              </a:buClr>
              <a:buSzPct val="70000"/>
              <a:buFont typeface="Wingdings" pitchFamily="2" charset="2"/>
              <a:buNone/>
            </a:pPr>
            <a:endParaRPr lang="pt-PT" sz="1400" dirty="0">
              <a:latin typeface="Courier New" pitchFamily="49" charset="0"/>
            </a:endParaRPr>
          </a:p>
          <a:p>
            <a:pPr marL="342900" indent="-342900">
              <a:buClr>
                <a:schemeClr val="tx2"/>
              </a:buClr>
              <a:buSzPct val="70000"/>
              <a:buFont typeface="Wingdings" pitchFamily="2" charset="2"/>
              <a:buNone/>
            </a:pPr>
            <a:r>
              <a:rPr lang="pt-PT" sz="1400" dirty="0">
                <a:latin typeface="Courier New" pitchFamily="49" charset="0"/>
              </a:rPr>
              <a:t>      &lt;flow&gt;</a:t>
            </a:r>
          </a:p>
          <a:p>
            <a:pPr marL="342900" indent="-342900">
              <a:buClr>
                <a:schemeClr val="tx2"/>
              </a:buClr>
              <a:buSzPct val="70000"/>
              <a:buFont typeface="Wingdings" pitchFamily="2" charset="2"/>
              <a:buNone/>
            </a:pPr>
            <a:r>
              <a:rPr lang="en-US" sz="1400" dirty="0">
                <a:latin typeface="Courier New" pitchFamily="49" charset="0"/>
              </a:rPr>
              <a:t>	   …</a:t>
            </a:r>
            <a:endParaRPr lang="pt-PT" sz="1400" dirty="0">
              <a:latin typeface="Courier New" pitchFamily="49" charset="0"/>
            </a:endParaRPr>
          </a:p>
          <a:p>
            <a:pPr marL="342900" indent="-342900">
              <a:buClr>
                <a:schemeClr val="tx2"/>
              </a:buClr>
              <a:buSzPct val="70000"/>
              <a:buFont typeface="Wingdings" pitchFamily="2" charset="2"/>
              <a:buNone/>
            </a:pPr>
            <a:r>
              <a:rPr lang="en-US" sz="1400" dirty="0">
                <a:latin typeface="Courier New" pitchFamily="49" charset="0"/>
              </a:rPr>
              <a:t>      </a:t>
            </a:r>
            <a:r>
              <a:rPr lang="pt-PT" sz="1400" dirty="0">
                <a:latin typeface="Courier New" pitchFamily="49" charset="0"/>
              </a:rPr>
              <a:t>&lt;/flow&gt;</a:t>
            </a:r>
          </a:p>
          <a:p>
            <a:pPr marL="342900" indent="-342900">
              <a:buClr>
                <a:schemeClr val="tx2"/>
              </a:buClr>
              <a:buSzPct val="70000"/>
              <a:buFont typeface="Wingdings" pitchFamily="2" charset="2"/>
              <a:buNone/>
            </a:pPr>
            <a:endParaRPr lang="pt-PT" sz="1400" dirty="0">
              <a:latin typeface="Courier New" pitchFamily="49" charset="0"/>
            </a:endParaRPr>
          </a:p>
          <a:p>
            <a:pPr marL="342900" indent="-342900">
              <a:buClr>
                <a:schemeClr val="tx2"/>
              </a:buClr>
              <a:buSzPct val="70000"/>
              <a:buFont typeface="Wingdings" pitchFamily="2" charset="2"/>
              <a:buNone/>
            </a:pPr>
            <a:r>
              <a:rPr lang="pt-PT" sz="1400" dirty="0">
                <a:latin typeface="Courier New" pitchFamily="49" charset="0"/>
              </a:rPr>
              <a:t>      </a:t>
            </a:r>
            <a:r>
              <a:rPr lang="en-US" sz="1400" dirty="0">
                <a:solidFill>
                  <a:srgbClr val="000000"/>
                </a:solidFill>
                <a:latin typeface="Courier New" pitchFamily="49" charset="0"/>
                <a:cs typeface="Courier New" pitchFamily="49" charset="0"/>
              </a:rPr>
              <a:t>&lt;reply </a:t>
            </a:r>
            <a:r>
              <a:rPr lang="en-US" sz="1400" dirty="0" err="1">
                <a:solidFill>
                  <a:srgbClr val="000000"/>
                </a:solidFill>
                <a:latin typeface="Courier New" pitchFamily="49" charset="0"/>
                <a:cs typeface="Courier New" pitchFamily="49" charset="0"/>
              </a:rPr>
              <a:t>partnerLink</a:t>
            </a:r>
            <a:r>
              <a:rPr lang="en-US" sz="1400" dirty="0">
                <a:solidFill>
                  <a:srgbClr val="000000"/>
                </a:solidFill>
                <a:latin typeface="Courier New" pitchFamily="49" charset="0"/>
                <a:cs typeface="Courier New" pitchFamily="49" charset="0"/>
              </a:rPr>
              <a:t>="purchasing" </a:t>
            </a:r>
          </a:p>
          <a:p>
            <a:pPr marL="342900" indent="-342900">
              <a:buClr>
                <a:schemeClr val="tx2"/>
              </a:buClr>
              <a:buSzPct val="70000"/>
              <a:buFont typeface="Wingdings" pitchFamily="2" charset="2"/>
              <a:buNone/>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portType</a:t>
            </a:r>
            <a:r>
              <a:rPr lang="en-US" sz="1400" dirty="0">
                <a:solidFill>
                  <a:srgbClr val="0000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lns:purchaseOrderPT</a:t>
            </a:r>
            <a:r>
              <a:rPr lang="en-US" sz="1400" dirty="0">
                <a:solidFill>
                  <a:srgbClr val="000000"/>
                </a:solidFill>
                <a:latin typeface="Courier New" pitchFamily="49" charset="0"/>
                <a:cs typeface="Courier New" pitchFamily="49" charset="0"/>
              </a:rPr>
              <a:t>" </a:t>
            </a:r>
          </a:p>
          <a:p>
            <a:pPr marL="342900" indent="-342900">
              <a:buClr>
                <a:schemeClr val="tx2"/>
              </a:buClr>
              <a:buSzPct val="70000"/>
              <a:buFont typeface="Wingdings" pitchFamily="2" charset="2"/>
              <a:buNone/>
            </a:pPr>
            <a:r>
              <a:rPr lang="en-US" sz="1400" dirty="0">
                <a:solidFill>
                  <a:srgbClr val="000000"/>
                </a:solidFill>
                <a:latin typeface="Courier New" pitchFamily="49" charset="0"/>
                <a:cs typeface="Courier New" pitchFamily="49" charset="0"/>
              </a:rPr>
              <a:t>             operation="</a:t>
            </a:r>
            <a:r>
              <a:rPr lang="en-US" sz="1400" dirty="0" err="1">
                <a:solidFill>
                  <a:srgbClr val="000000"/>
                </a:solidFill>
                <a:latin typeface="Courier New" pitchFamily="49" charset="0"/>
                <a:cs typeface="Courier New" pitchFamily="49" charset="0"/>
              </a:rPr>
              <a:t>sendPurchaseOrder</a:t>
            </a:r>
            <a:r>
              <a:rPr lang="en-US" sz="1400" dirty="0">
                <a:solidFill>
                  <a:srgbClr val="000000"/>
                </a:solidFill>
                <a:latin typeface="Courier New" pitchFamily="49" charset="0"/>
                <a:cs typeface="Courier New" pitchFamily="49" charset="0"/>
              </a:rPr>
              <a:t>" </a:t>
            </a:r>
          </a:p>
          <a:p>
            <a:pPr marL="342900" indent="-342900">
              <a:buClr>
                <a:schemeClr val="tx2"/>
              </a:buClr>
              <a:buSzPct val="70000"/>
              <a:buFont typeface="Wingdings" pitchFamily="2" charset="2"/>
              <a:buNone/>
            </a:pPr>
            <a:r>
              <a:rPr lang="en-US" sz="1400" dirty="0">
                <a:solidFill>
                  <a:srgbClr val="000000"/>
                </a:solidFill>
                <a:latin typeface="Courier New" pitchFamily="49" charset="0"/>
                <a:cs typeface="Courier New" pitchFamily="49" charset="0"/>
              </a:rPr>
              <a:t>             variable="Invoice"/&gt;</a:t>
            </a:r>
            <a:endParaRPr lang="pt-PT" sz="1400" dirty="0">
              <a:latin typeface="Courier New" pitchFamily="49" charset="0"/>
            </a:endParaRPr>
          </a:p>
          <a:p>
            <a:pPr marL="342900" indent="-342900">
              <a:buClr>
                <a:schemeClr val="tx2"/>
              </a:buClr>
              <a:buSzPct val="70000"/>
              <a:buFont typeface="Wingdings" pitchFamily="2" charset="2"/>
              <a:buNone/>
            </a:pPr>
            <a:r>
              <a:rPr lang="pt-PT" sz="1400" dirty="0">
                <a:latin typeface="Courier New" pitchFamily="49" charset="0"/>
              </a:rPr>
              <a:t>   &lt;/sequence&gt;</a:t>
            </a:r>
          </a:p>
          <a:p>
            <a:pPr marL="342900" indent="-342900">
              <a:buClr>
                <a:schemeClr val="tx2"/>
              </a:buClr>
              <a:buSzPct val="70000"/>
              <a:buFont typeface="Wingdings" pitchFamily="2" charset="2"/>
              <a:buNone/>
            </a:pPr>
            <a:endParaRPr lang="pt-PT" sz="1400" dirty="0">
              <a:latin typeface="Courier New" pitchFamily="49" charset="0"/>
            </a:endParaRPr>
          </a:p>
          <a:p>
            <a:pPr marL="342900" indent="-342900">
              <a:buClr>
                <a:schemeClr val="tx2"/>
              </a:buClr>
              <a:buSzPct val="70000"/>
              <a:buFont typeface="Wingdings" pitchFamily="2" charset="2"/>
              <a:buNone/>
            </a:pPr>
            <a:r>
              <a:rPr lang="pt-PT" sz="1400" dirty="0">
                <a:latin typeface="Courier New" pitchFamily="49" charset="0"/>
              </a:rPr>
              <a:t>&lt;/process&gt;</a:t>
            </a:r>
          </a:p>
          <a:p>
            <a:pPr marL="342900" indent="-342900">
              <a:spcBef>
                <a:spcPct val="20000"/>
              </a:spcBef>
              <a:buClr>
                <a:schemeClr val="tx2"/>
              </a:buClr>
              <a:buSzPct val="70000"/>
              <a:buFont typeface="Wingdings" pitchFamily="2" charset="2"/>
              <a:buNone/>
            </a:pPr>
            <a:endParaRPr lang="pt-PT" sz="1400" dirty="0">
              <a:latin typeface="Courier New" pitchFamily="49" charset="0"/>
            </a:endParaRPr>
          </a:p>
        </p:txBody>
      </p:sp>
      <p:sp>
        <p:nvSpPr>
          <p:cNvPr id="3" name="Line 4">
            <a:extLst>
              <a:ext uri="{FF2B5EF4-FFF2-40B4-BE49-F238E27FC236}">
                <a16:creationId xmlns:a16="http://schemas.microsoft.com/office/drawing/2014/main" id="{81289909-5C26-6A77-42F8-908836C1C286}"/>
              </a:ext>
            </a:extLst>
          </p:cNvPr>
          <p:cNvSpPr>
            <a:spLocks noChangeShapeType="1"/>
          </p:cNvSpPr>
          <p:nvPr>
            <p:custDataLst>
              <p:tags r:id="rId4"/>
            </p:custDataLst>
          </p:nvPr>
        </p:nvSpPr>
        <p:spPr bwMode="auto">
          <a:xfrm flipH="1">
            <a:off x="5674867" y="2554238"/>
            <a:ext cx="1320800" cy="0"/>
          </a:xfrm>
          <a:prstGeom prst="line">
            <a:avLst/>
          </a:prstGeom>
          <a:noFill/>
          <a:ln w="19050">
            <a:solidFill>
              <a:srgbClr val="FF3300"/>
            </a:solidFill>
            <a:round/>
            <a:headEnd/>
            <a:tailEnd type="triangle" w="med" len="med"/>
          </a:ln>
        </p:spPr>
        <p:txBody>
          <a:bodyPr/>
          <a:lstStyle/>
          <a:p>
            <a:endParaRPr lang="fr-CA"/>
          </a:p>
        </p:txBody>
      </p:sp>
      <p:sp>
        <p:nvSpPr>
          <p:cNvPr id="4" name="Line 5">
            <a:extLst>
              <a:ext uri="{FF2B5EF4-FFF2-40B4-BE49-F238E27FC236}">
                <a16:creationId xmlns:a16="http://schemas.microsoft.com/office/drawing/2014/main" id="{1550594F-E033-074B-60A2-041A6D5A4560}"/>
              </a:ext>
            </a:extLst>
          </p:cNvPr>
          <p:cNvSpPr>
            <a:spLocks noChangeShapeType="1"/>
          </p:cNvSpPr>
          <p:nvPr>
            <p:custDataLst>
              <p:tags r:id="rId5"/>
            </p:custDataLst>
          </p:nvPr>
        </p:nvSpPr>
        <p:spPr bwMode="auto">
          <a:xfrm flipH="1">
            <a:off x="5668517" y="4824363"/>
            <a:ext cx="1320800" cy="0"/>
          </a:xfrm>
          <a:prstGeom prst="line">
            <a:avLst/>
          </a:prstGeom>
          <a:noFill/>
          <a:ln w="19050">
            <a:solidFill>
              <a:srgbClr val="FF3300"/>
            </a:solidFill>
            <a:round/>
            <a:headEnd/>
            <a:tailEnd type="triangle" w="med" len="med"/>
          </a:ln>
        </p:spPr>
        <p:txBody>
          <a:bodyPr/>
          <a:lstStyle/>
          <a:p>
            <a:endParaRPr lang="fr-CA"/>
          </a:p>
        </p:txBody>
      </p:sp>
      <p:sp>
        <p:nvSpPr>
          <p:cNvPr id="5" name="Line 6">
            <a:extLst>
              <a:ext uri="{FF2B5EF4-FFF2-40B4-BE49-F238E27FC236}">
                <a16:creationId xmlns:a16="http://schemas.microsoft.com/office/drawing/2014/main" id="{AE29F88E-66DD-5A09-767E-8BE7EFF15199}"/>
              </a:ext>
            </a:extLst>
          </p:cNvPr>
          <p:cNvSpPr>
            <a:spLocks noChangeShapeType="1"/>
          </p:cNvSpPr>
          <p:nvPr>
            <p:custDataLst>
              <p:tags r:id="rId6"/>
            </p:custDataLst>
          </p:nvPr>
        </p:nvSpPr>
        <p:spPr bwMode="auto">
          <a:xfrm flipH="1" flipV="1">
            <a:off x="2147442" y="3713113"/>
            <a:ext cx="3468688" cy="0"/>
          </a:xfrm>
          <a:prstGeom prst="line">
            <a:avLst/>
          </a:prstGeom>
          <a:noFill/>
          <a:ln w="19050">
            <a:solidFill>
              <a:srgbClr val="FF3300"/>
            </a:solidFill>
            <a:round/>
            <a:headEnd/>
            <a:tailEnd type="triangle" w="med" len="med"/>
          </a:ln>
        </p:spPr>
        <p:txBody>
          <a:bodyPr/>
          <a:lstStyle/>
          <a:p>
            <a:endParaRPr lang="fr-CA"/>
          </a:p>
        </p:txBody>
      </p:sp>
      <p:pic>
        <p:nvPicPr>
          <p:cNvPr id="6" name="Picture 7" descr="Fig1%20-%20IntroExample">
            <a:extLst>
              <a:ext uri="{FF2B5EF4-FFF2-40B4-BE49-F238E27FC236}">
                <a16:creationId xmlns:a16="http://schemas.microsoft.com/office/drawing/2014/main" id="{307CB7FE-954F-84A3-9FC5-39E0CE681362}"/>
              </a:ext>
            </a:extLst>
          </p:cNvPr>
          <p:cNvPicPr>
            <a:picLocks noChangeAspect="1" noChangeArrowheads="1"/>
          </p:cNvPicPr>
          <p:nvPr>
            <p:custDataLst>
              <p:tags r:id="rId7"/>
            </p:custDataLst>
          </p:nvPr>
        </p:nvPicPr>
        <p:blipFill>
          <a:blip r:embed="rId12" cstate="print"/>
          <a:srcRect/>
          <a:stretch>
            <a:fillRect/>
          </a:stretch>
        </p:blipFill>
        <p:spPr bwMode="auto">
          <a:xfrm>
            <a:off x="6172200" y="2168860"/>
            <a:ext cx="2971800" cy="3352800"/>
          </a:xfrm>
          <a:prstGeom prst="rect">
            <a:avLst/>
          </a:prstGeom>
          <a:noFill/>
          <a:ln w="9525">
            <a:noFill/>
            <a:miter lim="800000"/>
            <a:headEnd/>
            <a:tailEnd/>
          </a:ln>
        </p:spPr>
      </p:pic>
      <p:sp>
        <p:nvSpPr>
          <p:cNvPr id="7" name="Text Box 8">
            <a:extLst>
              <a:ext uri="{FF2B5EF4-FFF2-40B4-BE49-F238E27FC236}">
                <a16:creationId xmlns:a16="http://schemas.microsoft.com/office/drawing/2014/main" id="{37EB6A65-6784-3A9C-8912-B753D8EE71FC}"/>
              </a:ext>
            </a:extLst>
          </p:cNvPr>
          <p:cNvSpPr txBox="1">
            <a:spLocks noChangeArrowheads="1"/>
          </p:cNvSpPr>
          <p:nvPr>
            <p:custDataLst>
              <p:tags r:id="rId8"/>
            </p:custDataLst>
          </p:nvPr>
        </p:nvSpPr>
        <p:spPr bwMode="auto">
          <a:xfrm>
            <a:off x="2267744" y="1592796"/>
            <a:ext cx="3800475" cy="314325"/>
          </a:xfrm>
          <a:prstGeom prst="rect">
            <a:avLst/>
          </a:prstGeom>
          <a:solidFill>
            <a:srgbClr val="FFEB95"/>
          </a:solidFill>
          <a:ln w="9525">
            <a:solidFill>
              <a:schemeClr val="tx1"/>
            </a:solidFill>
            <a:miter lim="800000"/>
            <a:headEnd/>
            <a:tailEnd/>
          </a:ln>
        </p:spPr>
        <p:txBody>
          <a:bodyPr wrap="none">
            <a:spAutoFit/>
          </a:bodyPr>
          <a:lstStyle/>
          <a:p>
            <a:pPr algn="ctr"/>
            <a:r>
              <a:rPr lang="fr-CA" sz="1400" dirty="0"/>
              <a:t>Les activités sont exécutées séquentiellement</a:t>
            </a:r>
          </a:p>
        </p:txBody>
      </p:sp>
      <p:sp>
        <p:nvSpPr>
          <p:cNvPr id="8" name="Text Box 9">
            <a:extLst>
              <a:ext uri="{FF2B5EF4-FFF2-40B4-BE49-F238E27FC236}">
                <a16:creationId xmlns:a16="http://schemas.microsoft.com/office/drawing/2014/main" id="{0CDDD89A-9144-0FE1-68C3-08F8B9819557}"/>
              </a:ext>
            </a:extLst>
          </p:cNvPr>
          <p:cNvSpPr txBox="1">
            <a:spLocks noChangeArrowheads="1"/>
          </p:cNvSpPr>
          <p:nvPr>
            <p:custDataLst>
              <p:tags r:id="rId9"/>
            </p:custDataLst>
          </p:nvPr>
        </p:nvSpPr>
        <p:spPr bwMode="auto">
          <a:xfrm>
            <a:off x="251520" y="2492896"/>
            <a:ext cx="1790701" cy="314325"/>
          </a:xfrm>
          <a:prstGeom prst="rect">
            <a:avLst/>
          </a:prstGeom>
          <a:solidFill>
            <a:srgbClr val="FFEB95"/>
          </a:solidFill>
          <a:ln w="9525">
            <a:solidFill>
              <a:schemeClr val="tx1"/>
            </a:solidFill>
            <a:miter lim="800000"/>
            <a:headEnd/>
            <a:tailEnd/>
          </a:ln>
        </p:spPr>
        <p:txBody>
          <a:bodyPr wrap="none">
            <a:spAutoFit/>
          </a:bodyPr>
          <a:lstStyle/>
          <a:p>
            <a:pPr algn="ctr"/>
            <a:r>
              <a:rPr lang="fr-CA" sz="1400"/>
              <a:t>Activité de réception</a:t>
            </a:r>
          </a:p>
        </p:txBody>
      </p:sp>
      <p:sp>
        <p:nvSpPr>
          <p:cNvPr id="9" name="Text Box 10">
            <a:extLst>
              <a:ext uri="{FF2B5EF4-FFF2-40B4-BE49-F238E27FC236}">
                <a16:creationId xmlns:a16="http://schemas.microsoft.com/office/drawing/2014/main" id="{3E346577-B294-1EAC-685A-0FE6E6DF5157}"/>
              </a:ext>
            </a:extLst>
          </p:cNvPr>
          <p:cNvSpPr txBox="1">
            <a:spLocks noChangeArrowheads="1"/>
          </p:cNvSpPr>
          <p:nvPr>
            <p:custDataLst>
              <p:tags r:id="rId10"/>
            </p:custDataLst>
          </p:nvPr>
        </p:nvSpPr>
        <p:spPr bwMode="auto">
          <a:xfrm>
            <a:off x="251520" y="4545124"/>
            <a:ext cx="1701800" cy="314325"/>
          </a:xfrm>
          <a:prstGeom prst="rect">
            <a:avLst/>
          </a:prstGeom>
          <a:solidFill>
            <a:srgbClr val="FFEB95"/>
          </a:solidFill>
          <a:ln w="9525">
            <a:solidFill>
              <a:schemeClr val="tx1"/>
            </a:solidFill>
            <a:miter lim="800000"/>
            <a:headEnd/>
            <a:tailEnd/>
          </a:ln>
        </p:spPr>
        <p:txBody>
          <a:bodyPr wrap="none">
            <a:spAutoFit/>
          </a:bodyPr>
          <a:lstStyle/>
          <a:p>
            <a:pPr algn="ctr"/>
            <a:r>
              <a:rPr lang="fr-CA" sz="1400"/>
              <a:t>Activité de réponse</a:t>
            </a:r>
          </a:p>
        </p:txBody>
      </p:sp>
    </p:spTree>
    <p:extLst>
      <p:ext uri="{BB962C8B-B14F-4D97-AF65-F5344CB8AC3E}">
        <p14:creationId xmlns:p14="http://schemas.microsoft.com/office/powerpoint/2010/main" val="1798853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Fig1%20-%20IntroExample">
            <a:extLst>
              <a:ext uri="{FF2B5EF4-FFF2-40B4-BE49-F238E27FC236}">
                <a16:creationId xmlns:a16="http://schemas.microsoft.com/office/drawing/2014/main" id="{B6066A3D-C2B3-8F3F-AE01-2531CA01C22E}"/>
              </a:ext>
            </a:extLst>
          </p:cNvPr>
          <p:cNvPicPr>
            <a:picLocks noChangeAspect="1" noChangeArrowheads="1"/>
          </p:cNvPicPr>
          <p:nvPr>
            <p:custDataLst>
              <p:tags r:id="rId1"/>
            </p:custDataLst>
          </p:nvPr>
        </p:nvPicPr>
        <p:blipFill>
          <a:blip r:embed="rId11" cstate="print"/>
          <a:srcRect/>
          <a:stretch>
            <a:fillRect/>
          </a:stretch>
        </p:blipFill>
        <p:spPr bwMode="auto">
          <a:xfrm>
            <a:off x="6480212" y="2384884"/>
            <a:ext cx="2987824" cy="3352800"/>
          </a:xfrm>
          <a:prstGeom prst="rect">
            <a:avLst/>
          </a:prstGeom>
          <a:noFill/>
          <a:ln w="9525">
            <a:noFill/>
            <a:miter lim="800000"/>
            <a:headEnd/>
            <a:tailEnd/>
          </a:ln>
        </p:spPr>
      </p:pic>
      <p:sp>
        <p:nvSpPr>
          <p:cNvPr id="4100" name="Rectangle 2"/>
          <p:cNvSpPr>
            <a:spLocks noGrp="1" noChangeArrowheads="1"/>
          </p:cNvSpPr>
          <p:nvPr>
            <p:ph type="title"/>
            <p:custDataLst>
              <p:tags r:id="rId2"/>
            </p:custDataLst>
          </p:nvPr>
        </p:nvSpPr>
        <p:spPr/>
        <p:txBody>
          <a:bodyPr>
            <a:normAutofit/>
          </a:bodyPr>
          <a:lstStyle/>
          <a:p>
            <a:r>
              <a:rPr lang="fr-CA" dirty="0"/>
              <a:t>BPEL à travers un exemple</a:t>
            </a:r>
            <a:endParaRPr lang="en-CA" sz="4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49</a:t>
            </a:fld>
            <a:endParaRPr lang="en-US" altLang="en-US"/>
          </a:p>
        </p:txBody>
      </p:sp>
      <p:sp>
        <p:nvSpPr>
          <p:cNvPr id="12" name="Text Box 3">
            <a:extLst>
              <a:ext uri="{FF2B5EF4-FFF2-40B4-BE49-F238E27FC236}">
                <a16:creationId xmlns:a16="http://schemas.microsoft.com/office/drawing/2014/main" id="{91ECB379-F100-5B14-DAAF-A61BD068DDBD}"/>
              </a:ext>
            </a:extLst>
          </p:cNvPr>
          <p:cNvSpPr txBox="1">
            <a:spLocks noChangeArrowheads="1"/>
          </p:cNvSpPr>
          <p:nvPr>
            <p:custDataLst>
              <p:tags r:id="rId4"/>
            </p:custDataLst>
          </p:nvPr>
        </p:nvSpPr>
        <p:spPr bwMode="auto">
          <a:xfrm>
            <a:off x="1366286" y="1391183"/>
            <a:ext cx="5680075" cy="314325"/>
          </a:xfrm>
          <a:prstGeom prst="rect">
            <a:avLst/>
          </a:prstGeom>
          <a:solidFill>
            <a:srgbClr val="FFEB95"/>
          </a:solidFill>
          <a:ln w="9525">
            <a:solidFill>
              <a:schemeClr val="tx1"/>
            </a:solidFill>
            <a:miter lim="800000"/>
            <a:headEnd/>
            <a:tailEnd/>
          </a:ln>
        </p:spPr>
        <p:txBody>
          <a:bodyPr wrap="none">
            <a:spAutoFit/>
          </a:bodyPr>
          <a:lstStyle/>
          <a:p>
            <a:r>
              <a:rPr lang="en-US" sz="1400"/>
              <a:t>flow </a:t>
            </a:r>
            <a:r>
              <a:rPr lang="fr-CA" sz="1400"/>
              <a:t>fournit une construction pour la concurrence et la synchronisation</a:t>
            </a:r>
          </a:p>
        </p:txBody>
      </p:sp>
      <p:sp>
        <p:nvSpPr>
          <p:cNvPr id="13" name="Rectangle 5">
            <a:extLst>
              <a:ext uri="{FF2B5EF4-FFF2-40B4-BE49-F238E27FC236}">
                <a16:creationId xmlns:a16="http://schemas.microsoft.com/office/drawing/2014/main" id="{44C46428-4470-5401-EC90-7057C84F93E7}"/>
              </a:ext>
            </a:extLst>
          </p:cNvPr>
          <p:cNvSpPr>
            <a:spLocks noChangeArrowheads="1"/>
          </p:cNvSpPr>
          <p:nvPr>
            <p:custDataLst>
              <p:tags r:id="rId5"/>
            </p:custDataLst>
          </p:nvPr>
        </p:nvSpPr>
        <p:spPr bwMode="auto">
          <a:xfrm>
            <a:off x="6804248" y="3140968"/>
            <a:ext cx="2339752" cy="1731963"/>
          </a:xfrm>
          <a:prstGeom prst="rect">
            <a:avLst/>
          </a:prstGeom>
          <a:noFill/>
          <a:ln w="19050">
            <a:solidFill>
              <a:srgbClr val="FF3300"/>
            </a:solidFill>
            <a:miter lim="800000"/>
            <a:headEnd/>
            <a:tailEnd/>
          </a:ln>
        </p:spPr>
        <p:txBody>
          <a:bodyPr wrap="none" anchor="ctr"/>
          <a:lstStyle/>
          <a:p>
            <a:endParaRPr lang="fr-CA"/>
          </a:p>
        </p:txBody>
      </p:sp>
      <p:sp>
        <p:nvSpPr>
          <p:cNvPr id="14" name="Text Box 6">
            <a:extLst>
              <a:ext uri="{FF2B5EF4-FFF2-40B4-BE49-F238E27FC236}">
                <a16:creationId xmlns:a16="http://schemas.microsoft.com/office/drawing/2014/main" id="{FC630672-C8E2-98CD-8FA8-3BA60EE9307A}"/>
              </a:ext>
            </a:extLst>
          </p:cNvPr>
          <p:cNvSpPr txBox="1">
            <a:spLocks noChangeArrowheads="1"/>
          </p:cNvSpPr>
          <p:nvPr>
            <p:custDataLst>
              <p:tags r:id="rId6"/>
            </p:custDataLst>
          </p:nvPr>
        </p:nvSpPr>
        <p:spPr bwMode="auto">
          <a:xfrm>
            <a:off x="3450674" y="6453721"/>
            <a:ext cx="2884487" cy="314325"/>
          </a:xfrm>
          <a:prstGeom prst="rect">
            <a:avLst/>
          </a:prstGeom>
          <a:solidFill>
            <a:srgbClr val="FFEB95"/>
          </a:solidFill>
          <a:ln w="9525">
            <a:solidFill>
              <a:schemeClr val="tx1"/>
            </a:solidFill>
            <a:miter lim="800000"/>
            <a:headEnd/>
            <a:tailEnd/>
          </a:ln>
        </p:spPr>
        <p:txBody>
          <a:bodyPr wrap="none">
            <a:spAutoFit/>
          </a:bodyPr>
          <a:lstStyle/>
          <a:p>
            <a:r>
              <a:rPr lang="fr-CA" sz="1400"/>
              <a:t>Synchronisation à travers les liens</a:t>
            </a:r>
          </a:p>
        </p:txBody>
      </p:sp>
      <p:sp>
        <p:nvSpPr>
          <p:cNvPr id="15" name="Line 7">
            <a:extLst>
              <a:ext uri="{FF2B5EF4-FFF2-40B4-BE49-F238E27FC236}">
                <a16:creationId xmlns:a16="http://schemas.microsoft.com/office/drawing/2014/main" id="{BE827146-A908-486F-7C81-EF47F21D93E1}"/>
              </a:ext>
            </a:extLst>
          </p:cNvPr>
          <p:cNvSpPr>
            <a:spLocks noChangeShapeType="1"/>
          </p:cNvSpPr>
          <p:nvPr>
            <p:custDataLst>
              <p:tags r:id="rId7"/>
            </p:custDataLst>
          </p:nvPr>
        </p:nvSpPr>
        <p:spPr bwMode="auto">
          <a:xfrm flipH="1" flipV="1">
            <a:off x="3487186" y="4113746"/>
            <a:ext cx="1619250" cy="2303462"/>
          </a:xfrm>
          <a:prstGeom prst="line">
            <a:avLst/>
          </a:prstGeom>
          <a:noFill/>
          <a:ln w="9525">
            <a:solidFill>
              <a:schemeClr val="accent1"/>
            </a:solidFill>
            <a:round/>
            <a:headEnd/>
            <a:tailEnd type="triangle" w="med" len="med"/>
          </a:ln>
        </p:spPr>
        <p:txBody>
          <a:bodyPr/>
          <a:lstStyle/>
          <a:p>
            <a:endParaRPr lang="fr-CA">
              <a:highlight>
                <a:srgbClr val="000000"/>
              </a:highlight>
            </a:endParaRPr>
          </a:p>
        </p:txBody>
      </p:sp>
      <p:sp>
        <p:nvSpPr>
          <p:cNvPr id="16" name="Line 8">
            <a:extLst>
              <a:ext uri="{FF2B5EF4-FFF2-40B4-BE49-F238E27FC236}">
                <a16:creationId xmlns:a16="http://schemas.microsoft.com/office/drawing/2014/main" id="{7935B36A-5A9D-F38C-420D-0B26D78B78CF}"/>
              </a:ext>
            </a:extLst>
          </p:cNvPr>
          <p:cNvSpPr>
            <a:spLocks noChangeShapeType="1"/>
          </p:cNvSpPr>
          <p:nvPr>
            <p:custDataLst>
              <p:tags r:id="rId8"/>
            </p:custDataLst>
          </p:nvPr>
        </p:nvSpPr>
        <p:spPr bwMode="auto">
          <a:xfrm flipH="1" flipV="1">
            <a:off x="3126824" y="5517096"/>
            <a:ext cx="1079500" cy="973137"/>
          </a:xfrm>
          <a:prstGeom prst="line">
            <a:avLst/>
          </a:prstGeom>
          <a:noFill/>
          <a:ln w="9525">
            <a:solidFill>
              <a:schemeClr val="accent1"/>
            </a:solidFill>
            <a:round/>
            <a:headEnd/>
            <a:tailEnd type="triangle" w="med" len="med"/>
          </a:ln>
        </p:spPr>
        <p:txBody>
          <a:bodyPr/>
          <a:lstStyle/>
          <a:p>
            <a:endParaRPr lang="fr-CA">
              <a:highlight>
                <a:srgbClr val="000000"/>
              </a:highlight>
            </a:endParaRPr>
          </a:p>
        </p:txBody>
      </p:sp>
      <p:sp>
        <p:nvSpPr>
          <p:cNvPr id="17" name="Rectangle 9">
            <a:extLst>
              <a:ext uri="{FF2B5EF4-FFF2-40B4-BE49-F238E27FC236}">
                <a16:creationId xmlns:a16="http://schemas.microsoft.com/office/drawing/2014/main" id="{BD79EE36-9BD0-F006-A276-BC556199415E}"/>
              </a:ext>
            </a:extLst>
          </p:cNvPr>
          <p:cNvSpPr>
            <a:spLocks noChangeArrowheads="1"/>
          </p:cNvSpPr>
          <p:nvPr>
            <p:custDataLst>
              <p:tags r:id="rId9"/>
            </p:custDataLst>
          </p:nvPr>
        </p:nvSpPr>
        <p:spPr bwMode="auto">
          <a:xfrm>
            <a:off x="174074" y="1592796"/>
            <a:ext cx="8229600" cy="4411662"/>
          </a:xfrm>
          <a:prstGeom prst="rect">
            <a:avLst/>
          </a:prstGeom>
          <a:noFill/>
          <a:ln w="9525">
            <a:noFill/>
            <a:miter lim="800000"/>
            <a:headEnd/>
            <a:tailEnd/>
          </a:ln>
        </p:spPr>
        <p:txBody>
          <a:bodyPr/>
          <a:lstStyle/>
          <a:p>
            <a:pPr marL="342900" indent="-342900">
              <a:lnSpc>
                <a:spcPct val="90000"/>
              </a:lnSpc>
              <a:buClr>
                <a:schemeClr val="tx2"/>
              </a:buClr>
              <a:buSzPct val="70000"/>
              <a:buFont typeface="Wingdings" pitchFamily="2" charset="2"/>
              <a:buNone/>
            </a:pPr>
            <a:r>
              <a:rPr lang="en-US" sz="1200" dirty="0">
                <a:latin typeface="Courier New" pitchFamily="49" charset="0"/>
              </a:rPr>
              <a:t>&lt;flow&gt;</a:t>
            </a:r>
          </a:p>
          <a:p>
            <a:pPr marL="342900" indent="-342900">
              <a:lnSpc>
                <a:spcPct val="90000"/>
              </a:lnSpc>
              <a:buClr>
                <a:schemeClr val="tx2"/>
              </a:buClr>
              <a:buSzPct val="70000"/>
              <a:buFont typeface="Wingdings" pitchFamily="2" charset="2"/>
              <a:buNone/>
            </a:pPr>
            <a:r>
              <a:rPr lang="en-US" sz="1200" dirty="0">
                <a:latin typeface="Courier New" pitchFamily="49" charset="0"/>
              </a:rPr>
              <a:t>  </a:t>
            </a:r>
            <a:r>
              <a:rPr lang="en-US" sz="1200" dirty="0">
                <a:solidFill>
                  <a:srgbClr val="000000"/>
                </a:solidFill>
                <a:latin typeface="Courier New" pitchFamily="49" charset="0"/>
                <a:cs typeface="Courier New" pitchFamily="49" charset="0"/>
              </a:rPr>
              <a:t>&lt;links&gt;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&lt;link name="ship-to-invoice"/&gt;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&lt;link name="ship-to-scheduling"/&gt;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&lt;/links&gt;</a:t>
            </a:r>
            <a:endParaRPr lang="en-US" sz="1200" dirty="0">
              <a:latin typeface="Courier New" pitchFamily="49" charset="0"/>
            </a:endParaRPr>
          </a:p>
          <a:p>
            <a:pPr marL="342900" indent="-342900">
              <a:lnSpc>
                <a:spcPct val="90000"/>
              </a:lnSpc>
              <a:buClr>
                <a:schemeClr val="tx2"/>
              </a:buClr>
              <a:buSzPct val="70000"/>
              <a:buFont typeface="Wingdings" pitchFamily="2" charset="2"/>
              <a:buNone/>
            </a:pPr>
            <a:r>
              <a:rPr lang="en-US" sz="1200" dirty="0">
                <a:latin typeface="Courier New" pitchFamily="49" charset="0"/>
              </a:rPr>
              <a:t>  &lt;sequence&gt;</a:t>
            </a:r>
          </a:p>
          <a:p>
            <a:pPr marL="342900" indent="-342900">
              <a:lnSpc>
                <a:spcPct val="90000"/>
              </a:lnSpc>
              <a:buClr>
                <a:schemeClr val="tx2"/>
              </a:buClr>
              <a:buSzPct val="70000"/>
              <a:buFont typeface="Wingdings" pitchFamily="2" charset="2"/>
              <a:buNone/>
            </a:pPr>
            <a:r>
              <a:rPr lang="en-US" sz="1200" dirty="0">
                <a:latin typeface="Courier New" pitchFamily="49" charset="0"/>
              </a:rPr>
              <a:t>    … &lt;sequence&gt;	</a:t>
            </a:r>
          </a:p>
          <a:p>
            <a:pPr marL="342900" indent="-342900">
              <a:lnSpc>
                <a:spcPct val="90000"/>
              </a:lnSpc>
              <a:buClr>
                <a:schemeClr val="tx2"/>
              </a:buClr>
              <a:buSzPct val="70000"/>
              <a:buFont typeface="Wingdings" pitchFamily="2" charset="2"/>
              <a:buNone/>
            </a:pPr>
            <a:r>
              <a:rPr lang="en-US" sz="1200" dirty="0">
                <a:latin typeface="Courier New" pitchFamily="49" charset="0"/>
              </a:rPr>
              <a:t>       </a:t>
            </a:r>
            <a:r>
              <a:rPr lang="en-US" sz="1200" dirty="0">
                <a:solidFill>
                  <a:srgbClr val="000000"/>
                </a:solidFill>
                <a:latin typeface="Courier New" pitchFamily="49" charset="0"/>
                <a:cs typeface="Courier New" pitchFamily="49" charset="0"/>
              </a:rPr>
              <a:t>&lt;invoke  </a:t>
            </a:r>
            <a:r>
              <a:rPr lang="en-US" sz="1200" dirty="0" err="1">
                <a:solidFill>
                  <a:srgbClr val="000000"/>
                </a:solidFill>
                <a:latin typeface="Courier New" pitchFamily="49" charset="0"/>
                <a:cs typeface="Courier New" pitchFamily="49" charset="0"/>
              </a:rPr>
              <a:t>partnerLink</a:t>
            </a:r>
            <a:r>
              <a:rPr lang="en-US" sz="1200" dirty="0">
                <a:solidFill>
                  <a:srgbClr val="000000"/>
                </a:solidFill>
                <a:latin typeface="Courier New" pitchFamily="49" charset="0"/>
                <a:cs typeface="Courier New" pitchFamily="49" charset="0"/>
              </a:rPr>
              <a:t>="shipping" </a:t>
            </a:r>
            <a:r>
              <a:rPr lang="en-US" sz="1200" dirty="0" err="1">
                <a:solidFill>
                  <a:srgbClr val="000000"/>
                </a:solidFill>
                <a:latin typeface="Courier New" pitchFamily="49" charset="0"/>
                <a:cs typeface="Courier New" pitchFamily="49" charset="0"/>
              </a:rPr>
              <a:t>portType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lns:shippingPT</a:t>
            </a:r>
            <a:r>
              <a:rPr lang="en-US" sz="1200" dirty="0">
                <a:solidFill>
                  <a:srgbClr val="000000"/>
                </a:solidFill>
                <a:latin typeface="Courier New" pitchFamily="49" charset="0"/>
                <a:cs typeface="Courier New" pitchFamily="49" charset="0"/>
              </a:rPr>
              <a:t>" </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operation="</a:t>
            </a:r>
            <a:r>
              <a:rPr lang="en-US" sz="1200" dirty="0" err="1">
                <a:solidFill>
                  <a:srgbClr val="000000"/>
                </a:solidFill>
                <a:latin typeface="Courier New" pitchFamily="49" charset="0"/>
                <a:cs typeface="Courier New" pitchFamily="49" charset="0"/>
              </a:rPr>
              <a:t>requestShipping</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inputVariable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shippingRequest</a:t>
            </a:r>
            <a:r>
              <a:rPr lang="en-US" sz="1200" dirty="0">
                <a:solidFill>
                  <a:srgbClr val="000000"/>
                </a:solidFill>
                <a:latin typeface="Courier New" pitchFamily="49" charset="0"/>
                <a:cs typeface="Courier New" pitchFamily="49" charset="0"/>
              </a:rPr>
              <a:t>" </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outputVariable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shippingInfo</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&lt;source </a:t>
            </a:r>
            <a:r>
              <a:rPr lang="en-US" sz="1200" dirty="0" err="1">
                <a:solidFill>
                  <a:srgbClr val="000000"/>
                </a:solidFill>
                <a:latin typeface="Courier New" pitchFamily="49" charset="0"/>
                <a:cs typeface="Courier New" pitchFamily="49" charset="0"/>
              </a:rPr>
              <a:t>linkName</a:t>
            </a:r>
            <a:r>
              <a:rPr lang="en-US" sz="1200" dirty="0">
                <a:solidFill>
                  <a:srgbClr val="000000"/>
                </a:solidFill>
                <a:latin typeface="Courier New" pitchFamily="49" charset="0"/>
                <a:cs typeface="Courier New" pitchFamily="49" charset="0"/>
              </a:rPr>
              <a:t>="ship-to-invoice"/&gt;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&lt;/invoke&gt;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&lt;receive </a:t>
            </a:r>
            <a:r>
              <a:rPr lang="en-US" sz="1200" dirty="0" err="1">
                <a:solidFill>
                  <a:srgbClr val="000000"/>
                </a:solidFill>
                <a:latin typeface="Courier New" pitchFamily="49" charset="0"/>
                <a:cs typeface="Courier New" pitchFamily="49" charset="0"/>
              </a:rPr>
              <a:t>partnerLink</a:t>
            </a:r>
            <a:r>
              <a:rPr lang="en-US" sz="1200" dirty="0">
                <a:solidFill>
                  <a:srgbClr val="000000"/>
                </a:solidFill>
                <a:latin typeface="Courier New" pitchFamily="49" charset="0"/>
                <a:cs typeface="Courier New" pitchFamily="49" charset="0"/>
              </a:rPr>
              <a:t>="shipping" </a:t>
            </a:r>
            <a:r>
              <a:rPr lang="en-US" sz="1200" dirty="0" err="1">
                <a:solidFill>
                  <a:srgbClr val="000000"/>
                </a:solidFill>
                <a:latin typeface="Courier New" pitchFamily="49" charset="0"/>
                <a:cs typeface="Courier New" pitchFamily="49" charset="0"/>
              </a:rPr>
              <a:t>portType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lns:shippingCallbackPT</a:t>
            </a:r>
            <a:r>
              <a:rPr lang="en-US" sz="1200" dirty="0">
                <a:solidFill>
                  <a:srgbClr val="000000"/>
                </a:solidFill>
                <a:latin typeface="Courier New" pitchFamily="49" charset="0"/>
                <a:cs typeface="Courier New" pitchFamily="49" charset="0"/>
              </a:rPr>
              <a:t>“ operation="</a:t>
            </a:r>
            <a:r>
              <a:rPr lang="en-US" sz="1200" dirty="0" err="1">
                <a:solidFill>
                  <a:srgbClr val="000000"/>
                </a:solidFill>
                <a:latin typeface="Courier New" pitchFamily="49" charset="0"/>
                <a:cs typeface="Courier New" pitchFamily="49" charset="0"/>
              </a:rPr>
              <a:t>sendSchedule</a:t>
            </a:r>
            <a:r>
              <a:rPr lang="en-US" sz="1200" dirty="0">
                <a:solidFill>
                  <a:srgbClr val="000000"/>
                </a:solidFill>
                <a:latin typeface="Courier New" pitchFamily="49" charset="0"/>
                <a:cs typeface="Courier New" pitchFamily="49" charset="0"/>
              </a:rPr>
              <a:t>“ variable="</a:t>
            </a:r>
            <a:r>
              <a:rPr lang="en-US" sz="1200" dirty="0" err="1">
                <a:solidFill>
                  <a:srgbClr val="000000"/>
                </a:solidFill>
                <a:latin typeface="Courier New" pitchFamily="49" charset="0"/>
                <a:cs typeface="Courier New" pitchFamily="49" charset="0"/>
              </a:rPr>
              <a:t>shippingSchedule</a:t>
            </a:r>
            <a:r>
              <a:rPr lang="en-US" sz="1200" dirty="0">
                <a:solidFill>
                  <a:srgbClr val="000000"/>
                </a:solidFill>
                <a:latin typeface="Courier New" pitchFamily="49" charset="0"/>
                <a:cs typeface="Courier New" pitchFamily="49" charset="0"/>
              </a:rPr>
              <a:t>"&gt;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&lt;source </a:t>
            </a:r>
            <a:r>
              <a:rPr lang="en-US" sz="1200" dirty="0" err="1">
                <a:solidFill>
                  <a:srgbClr val="000000"/>
                </a:solidFill>
                <a:latin typeface="Courier New" pitchFamily="49" charset="0"/>
                <a:cs typeface="Courier New" pitchFamily="49" charset="0"/>
              </a:rPr>
              <a:t>linkName</a:t>
            </a:r>
            <a:r>
              <a:rPr lang="en-US" sz="1200" dirty="0">
                <a:solidFill>
                  <a:srgbClr val="000000"/>
                </a:solidFill>
                <a:latin typeface="Courier New" pitchFamily="49" charset="0"/>
                <a:cs typeface="Courier New" pitchFamily="49" charset="0"/>
              </a:rPr>
              <a:t>="ship-to-scheduling"/&gt;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Courier New" pitchFamily="49" charset="0"/>
              </a:rPr>
              <a:t>       &lt;/receive&gt;</a:t>
            </a:r>
            <a:r>
              <a:rPr lang="en-US" sz="1200" dirty="0">
                <a:solidFill>
                  <a:srgbClr val="000000"/>
                </a:solidFill>
                <a:latin typeface="Courier New" pitchFamily="49" charset="0"/>
                <a:cs typeface="Times New Roman" pitchFamily="18" charset="0"/>
              </a:rPr>
              <a:t>&lt;/sequence&gt;</a:t>
            </a:r>
          </a:p>
          <a:p>
            <a:pPr marL="342900" indent="-342900">
              <a:lnSpc>
                <a:spcPct val="90000"/>
              </a:lnSpc>
              <a:buClr>
                <a:schemeClr val="tx2"/>
              </a:buClr>
              <a:buSzPct val="70000"/>
              <a:buFont typeface="Wingdings" pitchFamily="2" charset="2"/>
              <a:buNone/>
            </a:pPr>
            <a:r>
              <a:rPr lang="en-US" sz="1200" dirty="0">
                <a:solidFill>
                  <a:srgbClr val="000000"/>
                </a:solidFill>
                <a:latin typeface="Courier New" pitchFamily="49" charset="0"/>
                <a:cs typeface="Times New Roman" pitchFamily="18" charset="0"/>
              </a:rPr>
              <a:t>       </a:t>
            </a:r>
            <a:r>
              <a:rPr lang="en-US" sz="1200" dirty="0">
                <a:latin typeface="Courier New" pitchFamily="49" charset="0"/>
              </a:rPr>
              <a:t>&lt;sequence&gt;</a:t>
            </a:r>
          </a:p>
          <a:p>
            <a:pPr marL="342900" indent="-342900"/>
            <a:r>
              <a:rPr lang="en-US" sz="1200" dirty="0">
                <a:latin typeface="Courier New" pitchFamily="49" charset="0"/>
              </a:rPr>
              <a:t>         &lt;invoke  </a:t>
            </a:r>
            <a:r>
              <a:rPr lang="en-US" sz="1200" dirty="0" err="1">
                <a:latin typeface="Courier New" pitchFamily="49" charset="0"/>
              </a:rPr>
              <a:t>partnerLink</a:t>
            </a:r>
            <a:r>
              <a:rPr lang="en-US" sz="1200" dirty="0">
                <a:latin typeface="Courier New" pitchFamily="49" charset="0"/>
              </a:rPr>
              <a:t>="invoicing" </a:t>
            </a:r>
            <a:r>
              <a:rPr lang="en-US" sz="1200" dirty="0" err="1">
                <a:latin typeface="Courier New" pitchFamily="49" charset="0"/>
              </a:rPr>
              <a:t>portType</a:t>
            </a:r>
            <a:r>
              <a:rPr lang="en-US" sz="1200" dirty="0">
                <a:latin typeface="Courier New" pitchFamily="49" charset="0"/>
              </a:rPr>
              <a:t>="</a:t>
            </a:r>
            <a:r>
              <a:rPr lang="en-US" sz="1200" dirty="0" err="1">
                <a:latin typeface="Courier New" pitchFamily="49" charset="0"/>
              </a:rPr>
              <a:t>lns:computePricePT</a:t>
            </a:r>
            <a:r>
              <a:rPr lang="en-US" sz="1200" dirty="0">
                <a:latin typeface="Courier New" pitchFamily="49" charset="0"/>
              </a:rPr>
              <a:t>" </a:t>
            </a:r>
          </a:p>
          <a:p>
            <a:pPr marL="342900" indent="-342900"/>
            <a:r>
              <a:rPr lang="en-US" sz="1200" dirty="0">
                <a:latin typeface="Courier New" pitchFamily="49" charset="0"/>
              </a:rPr>
              <a:t>             operation="</a:t>
            </a:r>
            <a:r>
              <a:rPr lang="en-US" sz="1200" dirty="0" err="1">
                <a:latin typeface="Courier New" pitchFamily="49" charset="0"/>
              </a:rPr>
              <a:t>initiatePriceCalculation</a:t>
            </a:r>
            <a:r>
              <a:rPr lang="en-US" sz="1200" dirty="0">
                <a:latin typeface="Courier New" pitchFamily="49" charset="0"/>
              </a:rPr>
              <a:t>“ </a:t>
            </a:r>
            <a:r>
              <a:rPr lang="en-US" sz="1200" dirty="0" err="1">
                <a:latin typeface="Courier New" pitchFamily="49" charset="0"/>
              </a:rPr>
              <a:t>inputVariable</a:t>
            </a:r>
            <a:r>
              <a:rPr lang="en-US" sz="1200" dirty="0">
                <a:latin typeface="Courier New" pitchFamily="49" charset="0"/>
              </a:rPr>
              <a:t>="PO"&gt;</a:t>
            </a:r>
          </a:p>
          <a:p>
            <a:pPr marL="342900" indent="-342900"/>
            <a:r>
              <a:rPr lang="en-US" sz="1200" dirty="0">
                <a:latin typeface="Courier New" pitchFamily="49" charset="0"/>
              </a:rPr>
              <a:t>         &lt;/invoke&gt;</a:t>
            </a:r>
          </a:p>
          <a:p>
            <a:pPr marL="342900" indent="-342900"/>
            <a:r>
              <a:rPr lang="en-US" sz="1200" dirty="0">
                <a:latin typeface="Courier New" pitchFamily="49" charset="0"/>
              </a:rPr>
              <a:t>         &lt;invoke  </a:t>
            </a:r>
            <a:r>
              <a:rPr lang="en-US" sz="1200" dirty="0" err="1">
                <a:latin typeface="Courier New" pitchFamily="49" charset="0"/>
              </a:rPr>
              <a:t>partnerLink</a:t>
            </a:r>
            <a:r>
              <a:rPr lang="en-US" sz="1200" dirty="0">
                <a:latin typeface="Courier New" pitchFamily="49" charset="0"/>
              </a:rPr>
              <a:t>="invoicing" </a:t>
            </a:r>
            <a:r>
              <a:rPr lang="en-US" sz="1200" dirty="0" err="1">
                <a:latin typeface="Courier New" pitchFamily="49" charset="0"/>
              </a:rPr>
              <a:t>portType</a:t>
            </a:r>
            <a:r>
              <a:rPr lang="en-US" sz="1200" dirty="0">
                <a:latin typeface="Courier New" pitchFamily="49" charset="0"/>
              </a:rPr>
              <a:t>="</a:t>
            </a:r>
            <a:r>
              <a:rPr lang="en-US" sz="1200" dirty="0" err="1">
                <a:latin typeface="Courier New" pitchFamily="49" charset="0"/>
              </a:rPr>
              <a:t>lns:computePricePT</a:t>
            </a:r>
            <a:r>
              <a:rPr lang="en-US" sz="1200" dirty="0">
                <a:latin typeface="Courier New" pitchFamily="49" charset="0"/>
              </a:rPr>
              <a:t>" </a:t>
            </a:r>
          </a:p>
          <a:p>
            <a:pPr marL="342900" indent="-342900"/>
            <a:r>
              <a:rPr lang="en-US" sz="1200" dirty="0">
                <a:latin typeface="Courier New" pitchFamily="49" charset="0"/>
              </a:rPr>
              <a:t>             operation="</a:t>
            </a:r>
            <a:r>
              <a:rPr lang="en-US" sz="1200" dirty="0" err="1">
                <a:latin typeface="Courier New" pitchFamily="49" charset="0"/>
              </a:rPr>
              <a:t>sendShippingPrice</a:t>
            </a:r>
            <a:r>
              <a:rPr lang="en-US" sz="1200" dirty="0">
                <a:latin typeface="Courier New" pitchFamily="49" charset="0"/>
              </a:rPr>
              <a:t>“ </a:t>
            </a:r>
            <a:r>
              <a:rPr lang="en-US" sz="1200" dirty="0" err="1">
                <a:latin typeface="Courier New" pitchFamily="49" charset="0"/>
              </a:rPr>
              <a:t>inputVariable</a:t>
            </a:r>
            <a:r>
              <a:rPr lang="en-US" sz="1200" dirty="0">
                <a:latin typeface="Courier New" pitchFamily="49" charset="0"/>
              </a:rPr>
              <a:t>="</a:t>
            </a:r>
            <a:r>
              <a:rPr lang="en-US" sz="1200" dirty="0" err="1">
                <a:latin typeface="Courier New" pitchFamily="49" charset="0"/>
              </a:rPr>
              <a:t>shippingInfo</a:t>
            </a:r>
            <a:r>
              <a:rPr lang="en-US" sz="1200" dirty="0">
                <a:latin typeface="Courier New" pitchFamily="49" charset="0"/>
              </a:rPr>
              <a:t>"&gt;</a:t>
            </a:r>
          </a:p>
          <a:p>
            <a:pPr marL="342900" indent="-342900"/>
            <a:r>
              <a:rPr lang="en-US" sz="1200" dirty="0">
                <a:latin typeface="Courier New" pitchFamily="49" charset="0"/>
              </a:rPr>
              <a:t>             &lt;target </a:t>
            </a:r>
            <a:r>
              <a:rPr lang="en-US" sz="1200" dirty="0" err="1">
                <a:latin typeface="Courier New" pitchFamily="49" charset="0"/>
              </a:rPr>
              <a:t>linkName</a:t>
            </a:r>
            <a:r>
              <a:rPr lang="en-US" sz="1200" dirty="0">
                <a:latin typeface="Courier New" pitchFamily="49" charset="0"/>
              </a:rPr>
              <a:t>="ship-to-invoice"/&gt;</a:t>
            </a:r>
          </a:p>
          <a:p>
            <a:pPr marL="342900" indent="-342900"/>
            <a:r>
              <a:rPr lang="en-US" sz="1200" dirty="0">
                <a:latin typeface="Courier New" pitchFamily="49" charset="0"/>
              </a:rPr>
              <a:t>         &lt;/invoke&gt;</a:t>
            </a:r>
          </a:p>
          <a:p>
            <a:pPr marL="342900" indent="-342900"/>
            <a:r>
              <a:rPr lang="en-US" sz="1200" dirty="0">
                <a:latin typeface="Courier New" pitchFamily="49" charset="0"/>
              </a:rPr>
              <a:t>         &lt;receive </a:t>
            </a:r>
            <a:r>
              <a:rPr lang="en-US" sz="1200" dirty="0" err="1">
                <a:latin typeface="Courier New" pitchFamily="49" charset="0"/>
              </a:rPr>
              <a:t>partnerLink</a:t>
            </a:r>
            <a:r>
              <a:rPr lang="en-US" sz="1200" dirty="0">
                <a:latin typeface="Courier New" pitchFamily="49" charset="0"/>
              </a:rPr>
              <a:t>="invoicing" </a:t>
            </a:r>
            <a:r>
              <a:rPr lang="en-US" sz="1200" dirty="0" err="1">
                <a:latin typeface="Courier New" pitchFamily="49" charset="0"/>
              </a:rPr>
              <a:t>portType</a:t>
            </a:r>
            <a:r>
              <a:rPr lang="en-US" sz="1200" dirty="0">
                <a:latin typeface="Courier New" pitchFamily="49" charset="0"/>
              </a:rPr>
              <a:t>="</a:t>
            </a:r>
            <a:r>
              <a:rPr lang="en-US" sz="1200" dirty="0" err="1">
                <a:latin typeface="Courier New" pitchFamily="49" charset="0"/>
              </a:rPr>
              <a:t>lns:invoiceCallbackPT</a:t>
            </a:r>
            <a:r>
              <a:rPr lang="en-US" sz="1200" dirty="0">
                <a:latin typeface="Courier New" pitchFamily="49" charset="0"/>
              </a:rPr>
              <a:t>" </a:t>
            </a:r>
          </a:p>
          <a:p>
            <a:pPr marL="342900" indent="-342900"/>
            <a:r>
              <a:rPr lang="en-US" sz="1200" dirty="0">
                <a:latin typeface="Courier New" pitchFamily="49" charset="0"/>
              </a:rPr>
              <a:t>                     operation="</a:t>
            </a:r>
            <a:r>
              <a:rPr lang="en-US" sz="1200" dirty="0" err="1">
                <a:latin typeface="Courier New" pitchFamily="49" charset="0"/>
              </a:rPr>
              <a:t>sendInvoice</a:t>
            </a:r>
            <a:r>
              <a:rPr lang="en-US" sz="1200" dirty="0">
                <a:latin typeface="Courier New" pitchFamily="49" charset="0"/>
              </a:rPr>
              <a:t>“ variable="Invoice"/&gt;</a:t>
            </a:r>
          </a:p>
          <a:p>
            <a:pPr marL="342900" indent="-342900"/>
            <a:r>
              <a:rPr lang="en-US" sz="1200" dirty="0">
                <a:latin typeface="Courier New" pitchFamily="49" charset="0"/>
              </a:rPr>
              <a:t>    &lt;/sequence&gt;</a:t>
            </a:r>
            <a:r>
              <a:rPr lang="en-US" dirty="0"/>
              <a:t> </a:t>
            </a:r>
          </a:p>
          <a:p>
            <a:pPr marL="342900" indent="-342900"/>
            <a:r>
              <a:rPr lang="en-US" sz="1200" dirty="0">
                <a:latin typeface="Courier New" pitchFamily="49" charset="0"/>
              </a:rPr>
              <a:t>&lt;flow&gt;</a:t>
            </a:r>
          </a:p>
        </p:txBody>
      </p:sp>
    </p:spTree>
    <p:extLst>
      <p:ext uri="{BB962C8B-B14F-4D97-AF65-F5344CB8AC3E}">
        <p14:creationId xmlns:p14="http://schemas.microsoft.com/office/powerpoint/2010/main" val="298379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sz="4400" dirty="0"/>
              <a:t>Solidité structurelle</a:t>
            </a:r>
            <a:endParaRPr lang="en-US" altLang="fr-FR" dirty="0"/>
          </a:p>
        </p:txBody>
      </p:sp>
      <p:sp>
        <p:nvSpPr>
          <p:cNvPr id="4101" name="Rectangle 3"/>
          <p:cNvSpPr>
            <a:spLocks noGrp="1" noChangeArrowheads="1"/>
          </p:cNvSpPr>
          <p:nvPr>
            <p:ph idx="1"/>
            <p:custDataLst>
              <p:tags r:id="rId2"/>
            </p:custDataLst>
          </p:nvPr>
        </p:nvSpPr>
        <p:spPr/>
        <p:txBody>
          <a:bodyPr>
            <a:normAutofit/>
          </a:bodyPr>
          <a:lstStyle/>
          <a:p>
            <a:pPr marL="342900" indent="-342900">
              <a:spcBef>
                <a:spcPct val="20000"/>
              </a:spcBef>
              <a:buClr>
                <a:schemeClr val="tx2"/>
              </a:buClr>
              <a:buSzPct val="70000"/>
              <a:buFont typeface="Wingdings" pitchFamily="2" charset="2"/>
              <a:buChar char="l"/>
            </a:pPr>
            <a:r>
              <a:rPr lang="fr-CA" sz="2400" dirty="0"/>
              <a:t>Un modèle de processus d’affaires est structurellement solide si les conditions suivantes sont satisfaites</a:t>
            </a:r>
          </a:p>
          <a:p>
            <a:pPr lvl="1" indent="-342900">
              <a:buClr>
                <a:schemeClr val="tx2"/>
              </a:buClr>
              <a:buSzPct val="70000"/>
              <a:buAutoNum type="arabicParenBoth"/>
            </a:pPr>
            <a:r>
              <a:rPr lang="fr-CA" sz="2000" dirty="0"/>
              <a:t>Il a exactement un nœud initial</a:t>
            </a:r>
          </a:p>
          <a:p>
            <a:pPr lvl="1" indent="-342900">
              <a:buClr>
                <a:schemeClr val="tx2"/>
              </a:buClr>
              <a:buSzPct val="70000"/>
              <a:buAutoNum type="arabicParenBoth"/>
            </a:pPr>
            <a:r>
              <a:rPr lang="fr-CA" sz="2000" dirty="0"/>
              <a:t>Il a exactement un nœud final</a:t>
            </a:r>
          </a:p>
          <a:p>
            <a:pPr lvl="1" indent="-342900">
              <a:buClr>
                <a:schemeClr val="tx2"/>
              </a:buClr>
              <a:buSzPct val="70000"/>
              <a:buAutoNum type="arabicParenBoth"/>
            </a:pPr>
            <a:r>
              <a:rPr lang="fr-CA" sz="2000" dirty="0"/>
              <a:t>Chaque nœud dans le modèle du processus est dans le chemin du nœud initial vers le nœud final</a:t>
            </a:r>
          </a:p>
          <a:p>
            <a:pPr>
              <a:buClr>
                <a:schemeClr val="tx2"/>
              </a:buClr>
              <a:buSzPct val="70000"/>
              <a:buFont typeface="Wingdings" pitchFamily="2" charset="2"/>
              <a:buChar char="l"/>
            </a:pPr>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a:t>
            </a:fld>
            <a:endParaRPr lang="en-US" altLang="en-US"/>
          </a:p>
        </p:txBody>
      </p:sp>
    </p:spTree>
    <p:extLst>
      <p:ext uri="{BB962C8B-B14F-4D97-AF65-F5344CB8AC3E}">
        <p14:creationId xmlns:p14="http://schemas.microsoft.com/office/powerpoint/2010/main" val="35727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Solidité</a:t>
            </a:r>
            <a:endParaRPr lang="en-US" altLang="fr-FR" dirty="0"/>
          </a:p>
        </p:txBody>
      </p:sp>
      <p:sp>
        <p:nvSpPr>
          <p:cNvPr id="4101" name="Rectangle 3"/>
          <p:cNvSpPr>
            <a:spLocks noGrp="1" noChangeArrowheads="1"/>
          </p:cNvSpPr>
          <p:nvPr>
            <p:ph idx="1"/>
            <p:custDataLst>
              <p:tags r:id="rId2"/>
            </p:custDataLst>
          </p:nvPr>
        </p:nvSpPr>
        <p:spPr>
          <a:xfrm>
            <a:off x="228600" y="1403874"/>
            <a:ext cx="8686800" cy="1557074"/>
          </a:xfrm>
        </p:spPr>
        <p:txBody>
          <a:bodyPr>
            <a:normAutofit/>
          </a:bodyPr>
          <a:lstStyle/>
          <a:p>
            <a:pPr marL="342900" indent="-342900">
              <a:spcBef>
                <a:spcPct val="20000"/>
              </a:spcBef>
              <a:buClr>
                <a:schemeClr val="tx2"/>
              </a:buClr>
              <a:buSzPct val="70000"/>
              <a:buFont typeface="Wingdings" pitchFamily="2" charset="2"/>
              <a:buChar char="l"/>
            </a:pPr>
            <a:r>
              <a:rPr lang="fr-CA" sz="2400" dirty="0"/>
              <a:t>La propriété de solidité est importante pour les processus d’affaires parce qu’elle permet d’éviter des problèmes tels que le blocage et la vivacité</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a:t>
            </a:fld>
            <a:endParaRPr lang="en-US" altLang="en-US"/>
          </a:p>
        </p:txBody>
      </p:sp>
    </p:spTree>
    <p:extLst>
      <p:ext uri="{BB962C8B-B14F-4D97-AF65-F5344CB8AC3E}">
        <p14:creationId xmlns:p14="http://schemas.microsoft.com/office/powerpoint/2010/main" val="151629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Exemple de blocage</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a:t>
            </a:fld>
            <a:endParaRPr lang="en-US" altLang="en-US"/>
          </a:p>
        </p:txBody>
      </p:sp>
      <p:pic>
        <p:nvPicPr>
          <p:cNvPr id="3" name="Image 2">
            <a:extLst>
              <a:ext uri="{FF2B5EF4-FFF2-40B4-BE49-F238E27FC236}">
                <a16:creationId xmlns:a16="http://schemas.microsoft.com/office/drawing/2014/main" id="{2BDBD73E-D8C5-DAC6-D66A-D35F38FFAB77}"/>
              </a:ext>
            </a:extLst>
          </p:cNvPr>
          <p:cNvPicPr>
            <a:picLocks noChangeAspect="1"/>
          </p:cNvPicPr>
          <p:nvPr>
            <p:custDataLst>
              <p:tags r:id="rId3"/>
            </p:custDataLst>
          </p:nvPr>
        </p:nvPicPr>
        <p:blipFill>
          <a:blip r:embed="rId5"/>
          <a:stretch>
            <a:fillRect/>
          </a:stretch>
        </p:blipFill>
        <p:spPr>
          <a:xfrm>
            <a:off x="287524" y="2132856"/>
            <a:ext cx="8495928" cy="2880000"/>
          </a:xfrm>
          <a:prstGeom prst="rect">
            <a:avLst/>
          </a:prstGeom>
        </p:spPr>
      </p:pic>
    </p:spTree>
    <p:extLst>
      <p:ext uri="{BB962C8B-B14F-4D97-AF65-F5344CB8AC3E}">
        <p14:creationId xmlns:p14="http://schemas.microsoft.com/office/powerpoint/2010/main" val="61679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Exemple de vivacité</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a:t>
            </a:fld>
            <a:endParaRPr lang="en-US" altLang="en-US"/>
          </a:p>
        </p:txBody>
      </p:sp>
      <p:pic>
        <p:nvPicPr>
          <p:cNvPr id="6" name="Image 5">
            <a:extLst>
              <a:ext uri="{FF2B5EF4-FFF2-40B4-BE49-F238E27FC236}">
                <a16:creationId xmlns:a16="http://schemas.microsoft.com/office/drawing/2014/main" id="{73C4E433-1C88-820E-44F1-CE531F12274F}"/>
              </a:ext>
            </a:extLst>
          </p:cNvPr>
          <p:cNvPicPr>
            <a:picLocks noChangeAspect="1"/>
          </p:cNvPicPr>
          <p:nvPr>
            <p:custDataLst>
              <p:tags r:id="rId3"/>
            </p:custDataLst>
          </p:nvPr>
        </p:nvPicPr>
        <p:blipFill>
          <a:blip r:embed="rId5"/>
          <a:stretch>
            <a:fillRect/>
          </a:stretch>
        </p:blipFill>
        <p:spPr>
          <a:xfrm>
            <a:off x="359532" y="2240868"/>
            <a:ext cx="8604448" cy="2210278"/>
          </a:xfrm>
          <a:prstGeom prst="rect">
            <a:avLst/>
          </a:prstGeom>
        </p:spPr>
      </p:pic>
    </p:spTree>
    <p:extLst>
      <p:ext uri="{BB962C8B-B14F-4D97-AF65-F5344CB8AC3E}">
        <p14:creationId xmlns:p14="http://schemas.microsoft.com/office/powerpoint/2010/main" val="298805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sz="4400" dirty="0"/>
              <a:t>Gestion de processus d’affaires</a:t>
            </a:r>
            <a:endParaRPr lang="en-US" altLang="fr-FR" dirty="0"/>
          </a:p>
        </p:txBody>
      </p:sp>
      <p:sp>
        <p:nvSpPr>
          <p:cNvPr id="4101" name="Rectangle 3"/>
          <p:cNvSpPr>
            <a:spLocks noGrp="1" noChangeArrowheads="1"/>
          </p:cNvSpPr>
          <p:nvPr>
            <p:ph idx="1"/>
            <p:custDataLst>
              <p:tags r:id="rId2"/>
            </p:custDataLst>
          </p:nvPr>
        </p:nvSpPr>
        <p:spPr/>
        <p:txBody>
          <a:bodyPr>
            <a:normAutofit/>
          </a:bodyPr>
          <a:lstStyle/>
          <a:p>
            <a:pPr marL="342900" indent="-342900">
              <a:spcBef>
                <a:spcPct val="20000"/>
              </a:spcBef>
              <a:buClr>
                <a:schemeClr val="tx2"/>
              </a:buClr>
              <a:buSzPct val="70000"/>
              <a:buFont typeface="Wingdings" pitchFamily="2" charset="2"/>
              <a:buChar char="l"/>
            </a:pPr>
            <a:r>
              <a:rPr lang="fr-CA" sz="2400" dirty="0"/>
              <a:t>La gestion des processus d'affaires (en anglais, business process management) comprend les concepts, les méthodes, et techniques pour appuyer la conception, l'administration, la configuration, l’analyse, et l'adoption des processus d'affaires</a:t>
            </a:r>
          </a:p>
          <a:p>
            <a:pPr marL="342900" indent="-342900">
              <a:spcBef>
                <a:spcPct val="20000"/>
              </a:spcBef>
              <a:buClr>
                <a:schemeClr val="tx2"/>
              </a:buClr>
              <a:buSzPct val="70000"/>
              <a:buFont typeface="Wingdings" pitchFamily="2" charset="2"/>
              <a:buChar char="l"/>
            </a:pPr>
            <a:r>
              <a:rPr lang="fr-CA" sz="2400" dirty="0"/>
              <a:t>Un système de gestion de processus d’affaires (en anglais, business process management system) est un système logiciel générique comprenant les outils pour permettre les différentes opérations de gestion du processus </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a:t>
            </a:fld>
            <a:endParaRPr lang="en-US" altLang="en-US"/>
          </a:p>
        </p:txBody>
      </p:sp>
    </p:spTree>
    <p:extLst>
      <p:ext uri="{BB962C8B-B14F-4D97-AF65-F5344CB8AC3E}">
        <p14:creationId xmlns:p14="http://schemas.microsoft.com/office/powerpoint/2010/main" val="19878183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16"/>
</p:tagLst>
</file>

<file path=ppt/tags/tag101.xml><?xml version="1.0" encoding="utf-8"?>
<p:tagLst xmlns:a="http://schemas.openxmlformats.org/drawingml/2006/main" xmlns:r="http://schemas.openxmlformats.org/officeDocument/2006/relationships" xmlns:p="http://schemas.openxmlformats.org/presentationml/2006/main">
  <p:tag name="NUM" val="17"/>
</p:tagLst>
</file>

<file path=ppt/tags/tag102.xml><?xml version="1.0" encoding="utf-8"?>
<p:tagLst xmlns:a="http://schemas.openxmlformats.org/drawingml/2006/main" xmlns:r="http://schemas.openxmlformats.org/officeDocument/2006/relationships" xmlns:p="http://schemas.openxmlformats.org/presentationml/2006/main">
  <p:tag name="NUM" val="18"/>
</p:tagLst>
</file>

<file path=ppt/tags/tag103.xml><?xml version="1.0" encoding="utf-8"?>
<p:tagLst xmlns:a="http://schemas.openxmlformats.org/drawingml/2006/main" xmlns:r="http://schemas.openxmlformats.org/officeDocument/2006/relationships" xmlns:p="http://schemas.openxmlformats.org/presentationml/2006/main">
  <p:tag name="NUM" val="19"/>
</p:tagLst>
</file>

<file path=ppt/tags/tag104.xml><?xml version="1.0" encoding="utf-8"?>
<p:tagLst xmlns:a="http://schemas.openxmlformats.org/drawingml/2006/main" xmlns:r="http://schemas.openxmlformats.org/officeDocument/2006/relationships" xmlns:p="http://schemas.openxmlformats.org/presentationml/2006/main">
  <p:tag name="NUM" val="20"/>
</p:tagLst>
</file>

<file path=ppt/tags/tag105.xml><?xml version="1.0" encoding="utf-8"?>
<p:tagLst xmlns:a="http://schemas.openxmlformats.org/drawingml/2006/main" xmlns:r="http://schemas.openxmlformats.org/officeDocument/2006/relationships" xmlns:p="http://schemas.openxmlformats.org/presentationml/2006/main">
  <p:tag name="NUM" val="21"/>
</p:tagLst>
</file>

<file path=ppt/tags/tag106.xml><?xml version="1.0" encoding="utf-8"?>
<p:tagLst xmlns:a="http://schemas.openxmlformats.org/drawingml/2006/main" xmlns:r="http://schemas.openxmlformats.org/officeDocument/2006/relationships" xmlns:p="http://schemas.openxmlformats.org/presentationml/2006/main">
  <p:tag name="NUM" val="22"/>
</p:tagLst>
</file>

<file path=ppt/tags/tag107.xml><?xml version="1.0" encoding="utf-8"?>
<p:tagLst xmlns:a="http://schemas.openxmlformats.org/drawingml/2006/main" xmlns:r="http://schemas.openxmlformats.org/officeDocument/2006/relationships" xmlns:p="http://schemas.openxmlformats.org/presentationml/2006/main">
  <p:tag name="NUM" val="23"/>
</p:tagLst>
</file>

<file path=ppt/tags/tag108.xml><?xml version="1.0" encoding="utf-8"?>
<p:tagLst xmlns:a="http://schemas.openxmlformats.org/drawingml/2006/main" xmlns:r="http://schemas.openxmlformats.org/officeDocument/2006/relationships" xmlns:p="http://schemas.openxmlformats.org/presentationml/2006/main">
  <p:tag name="NUM" val="24"/>
</p:tagLst>
</file>

<file path=ppt/tags/tag109.xml><?xml version="1.0" encoding="utf-8"?>
<p:tagLst xmlns:a="http://schemas.openxmlformats.org/drawingml/2006/main" xmlns:r="http://schemas.openxmlformats.org/officeDocument/2006/relationships" xmlns:p="http://schemas.openxmlformats.org/presentationml/2006/main">
  <p:tag name="NUM" val="25"/>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26"/>
</p:tagLst>
</file>

<file path=ppt/tags/tag111.xml><?xml version="1.0" encoding="utf-8"?>
<p:tagLst xmlns:a="http://schemas.openxmlformats.org/drawingml/2006/main" xmlns:r="http://schemas.openxmlformats.org/officeDocument/2006/relationships" xmlns:p="http://schemas.openxmlformats.org/presentationml/2006/main">
  <p:tag name="NUM" val="27"/>
</p:tagLst>
</file>

<file path=ppt/tags/tag112.xml><?xml version="1.0" encoding="utf-8"?>
<p:tagLst xmlns:a="http://schemas.openxmlformats.org/drawingml/2006/main" xmlns:r="http://schemas.openxmlformats.org/officeDocument/2006/relationships" xmlns:p="http://schemas.openxmlformats.org/presentationml/2006/main">
  <p:tag name="NUM" val="28"/>
</p:tagLst>
</file>

<file path=ppt/tags/tag113.xml><?xml version="1.0" encoding="utf-8"?>
<p:tagLst xmlns:a="http://schemas.openxmlformats.org/drawingml/2006/main" xmlns:r="http://schemas.openxmlformats.org/officeDocument/2006/relationships" xmlns:p="http://schemas.openxmlformats.org/presentationml/2006/main">
  <p:tag name="NUM" val="29"/>
</p:tagLst>
</file>

<file path=ppt/tags/tag114.xml><?xml version="1.0" encoding="utf-8"?>
<p:tagLst xmlns:a="http://schemas.openxmlformats.org/drawingml/2006/main" xmlns:r="http://schemas.openxmlformats.org/officeDocument/2006/relationships" xmlns:p="http://schemas.openxmlformats.org/presentationml/2006/main">
  <p:tag name="NUM" val="30"/>
</p:tagLst>
</file>

<file path=ppt/tags/tag115.xml><?xml version="1.0" encoding="utf-8"?>
<p:tagLst xmlns:a="http://schemas.openxmlformats.org/drawingml/2006/main" xmlns:r="http://schemas.openxmlformats.org/officeDocument/2006/relationships" xmlns:p="http://schemas.openxmlformats.org/presentationml/2006/main">
  <p:tag name="NUM" val="1"/>
</p:tagLst>
</file>

<file path=ppt/tags/tag116.xml><?xml version="1.0" encoding="utf-8"?>
<p:tagLst xmlns:a="http://schemas.openxmlformats.org/drawingml/2006/main" xmlns:r="http://schemas.openxmlformats.org/officeDocument/2006/relationships" xmlns:p="http://schemas.openxmlformats.org/presentationml/2006/main">
  <p:tag name="NUM" val="2"/>
</p:tagLst>
</file>

<file path=ppt/tags/tag117.xml><?xml version="1.0" encoding="utf-8"?>
<p:tagLst xmlns:a="http://schemas.openxmlformats.org/drawingml/2006/main" xmlns:r="http://schemas.openxmlformats.org/officeDocument/2006/relationships" xmlns:p="http://schemas.openxmlformats.org/presentationml/2006/main">
  <p:tag name="NUM" val="3"/>
</p:tagLst>
</file>

<file path=ppt/tags/tag118.xml><?xml version="1.0" encoding="utf-8"?>
<p:tagLst xmlns:a="http://schemas.openxmlformats.org/drawingml/2006/main" xmlns:r="http://schemas.openxmlformats.org/officeDocument/2006/relationships" xmlns:p="http://schemas.openxmlformats.org/presentationml/2006/main">
  <p:tag name="NUM" val="1"/>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5"/>
</p:tagLst>
</file>

<file path=ppt/tags/tag124.xml><?xml version="1.0" encoding="utf-8"?>
<p:tagLst xmlns:a="http://schemas.openxmlformats.org/drawingml/2006/main" xmlns:r="http://schemas.openxmlformats.org/officeDocument/2006/relationships" xmlns:p="http://schemas.openxmlformats.org/presentationml/2006/main">
  <p:tag name="NUM" val="6"/>
</p:tagLst>
</file>

<file path=ppt/tags/tag125.xml><?xml version="1.0" encoding="utf-8"?>
<p:tagLst xmlns:a="http://schemas.openxmlformats.org/drawingml/2006/main" xmlns:r="http://schemas.openxmlformats.org/officeDocument/2006/relationships" xmlns:p="http://schemas.openxmlformats.org/presentationml/2006/main">
  <p:tag name="NUM" val="7"/>
</p:tagLst>
</file>

<file path=ppt/tags/tag126.xml><?xml version="1.0" encoding="utf-8"?>
<p:tagLst xmlns:a="http://schemas.openxmlformats.org/drawingml/2006/main" xmlns:r="http://schemas.openxmlformats.org/officeDocument/2006/relationships" xmlns:p="http://schemas.openxmlformats.org/presentationml/2006/main">
  <p:tag name="NUM" val="8"/>
</p:tagLst>
</file>

<file path=ppt/tags/tag127.xml><?xml version="1.0" encoding="utf-8"?>
<p:tagLst xmlns:a="http://schemas.openxmlformats.org/drawingml/2006/main" xmlns:r="http://schemas.openxmlformats.org/officeDocument/2006/relationships" xmlns:p="http://schemas.openxmlformats.org/presentationml/2006/main">
  <p:tag name="NUM" val="9"/>
</p:tagLst>
</file>

<file path=ppt/tags/tag128.xml><?xml version="1.0" encoding="utf-8"?>
<p:tagLst xmlns:a="http://schemas.openxmlformats.org/drawingml/2006/main" xmlns:r="http://schemas.openxmlformats.org/officeDocument/2006/relationships" xmlns:p="http://schemas.openxmlformats.org/presentationml/2006/main">
  <p:tag name="NUM" val="10"/>
</p:tagLst>
</file>

<file path=ppt/tags/tag129.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12"/>
</p:tagLst>
</file>

<file path=ppt/tags/tag131.xml><?xml version="1.0" encoding="utf-8"?>
<p:tagLst xmlns:a="http://schemas.openxmlformats.org/drawingml/2006/main" xmlns:r="http://schemas.openxmlformats.org/officeDocument/2006/relationships" xmlns:p="http://schemas.openxmlformats.org/presentationml/2006/main">
  <p:tag name="NUM" val="13"/>
</p:tagLst>
</file>

<file path=ppt/tags/tag132.xml><?xml version="1.0" encoding="utf-8"?>
<p:tagLst xmlns:a="http://schemas.openxmlformats.org/drawingml/2006/main" xmlns:r="http://schemas.openxmlformats.org/officeDocument/2006/relationships" xmlns:p="http://schemas.openxmlformats.org/presentationml/2006/main">
  <p:tag name="NUM" val="14"/>
</p:tagLst>
</file>

<file path=ppt/tags/tag133.xml><?xml version="1.0" encoding="utf-8"?>
<p:tagLst xmlns:a="http://schemas.openxmlformats.org/drawingml/2006/main" xmlns:r="http://schemas.openxmlformats.org/officeDocument/2006/relationships" xmlns:p="http://schemas.openxmlformats.org/presentationml/2006/main">
  <p:tag name="NUM" val="15"/>
</p:tagLst>
</file>

<file path=ppt/tags/tag134.xml><?xml version="1.0" encoding="utf-8"?>
<p:tagLst xmlns:a="http://schemas.openxmlformats.org/drawingml/2006/main" xmlns:r="http://schemas.openxmlformats.org/officeDocument/2006/relationships" xmlns:p="http://schemas.openxmlformats.org/presentationml/2006/main">
  <p:tag name="NUM" val="16"/>
</p:tagLst>
</file>

<file path=ppt/tags/tag135.xml><?xml version="1.0" encoding="utf-8"?>
<p:tagLst xmlns:a="http://schemas.openxmlformats.org/drawingml/2006/main" xmlns:r="http://schemas.openxmlformats.org/officeDocument/2006/relationships" xmlns:p="http://schemas.openxmlformats.org/presentationml/2006/main">
  <p:tag name="NUM" val="17"/>
</p:tagLst>
</file>

<file path=ppt/tags/tag136.xml><?xml version="1.0" encoding="utf-8"?>
<p:tagLst xmlns:a="http://schemas.openxmlformats.org/drawingml/2006/main" xmlns:r="http://schemas.openxmlformats.org/officeDocument/2006/relationships" xmlns:p="http://schemas.openxmlformats.org/presentationml/2006/main">
  <p:tag name="NUM" val="18"/>
</p:tagLst>
</file>

<file path=ppt/tags/tag137.xml><?xml version="1.0" encoding="utf-8"?>
<p:tagLst xmlns:a="http://schemas.openxmlformats.org/drawingml/2006/main" xmlns:r="http://schemas.openxmlformats.org/officeDocument/2006/relationships" xmlns:p="http://schemas.openxmlformats.org/presentationml/2006/main">
  <p:tag name="NUM" val="19"/>
</p:tagLst>
</file>

<file path=ppt/tags/tag138.xml><?xml version="1.0" encoding="utf-8"?>
<p:tagLst xmlns:a="http://schemas.openxmlformats.org/drawingml/2006/main" xmlns:r="http://schemas.openxmlformats.org/officeDocument/2006/relationships" xmlns:p="http://schemas.openxmlformats.org/presentationml/2006/main">
  <p:tag name="NUM" val="20"/>
</p:tagLst>
</file>

<file path=ppt/tags/tag139.xml><?xml version="1.0" encoding="utf-8"?>
<p:tagLst xmlns:a="http://schemas.openxmlformats.org/drawingml/2006/main" xmlns:r="http://schemas.openxmlformats.org/officeDocument/2006/relationships" xmlns:p="http://schemas.openxmlformats.org/presentationml/2006/main">
  <p:tag name="NUM" val="21"/>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40.xml><?xml version="1.0" encoding="utf-8"?>
<p:tagLst xmlns:a="http://schemas.openxmlformats.org/drawingml/2006/main" xmlns:r="http://schemas.openxmlformats.org/officeDocument/2006/relationships" xmlns:p="http://schemas.openxmlformats.org/presentationml/2006/main">
  <p:tag name="NUM" val="22"/>
</p:tagLst>
</file>

<file path=ppt/tags/tag141.xml><?xml version="1.0" encoding="utf-8"?>
<p:tagLst xmlns:a="http://schemas.openxmlformats.org/drawingml/2006/main" xmlns:r="http://schemas.openxmlformats.org/officeDocument/2006/relationships" xmlns:p="http://schemas.openxmlformats.org/presentationml/2006/main">
  <p:tag name="NUM" val="23"/>
</p:tagLst>
</file>

<file path=ppt/tags/tag142.xml><?xml version="1.0" encoding="utf-8"?>
<p:tagLst xmlns:a="http://schemas.openxmlformats.org/drawingml/2006/main" xmlns:r="http://schemas.openxmlformats.org/officeDocument/2006/relationships" xmlns:p="http://schemas.openxmlformats.org/presentationml/2006/main">
  <p:tag name="NUM" val="24"/>
</p:tagLst>
</file>

<file path=ppt/tags/tag143.xml><?xml version="1.0" encoding="utf-8"?>
<p:tagLst xmlns:a="http://schemas.openxmlformats.org/drawingml/2006/main" xmlns:r="http://schemas.openxmlformats.org/officeDocument/2006/relationships" xmlns:p="http://schemas.openxmlformats.org/presentationml/2006/main">
  <p:tag name="NUM" val="25"/>
</p:tagLst>
</file>

<file path=ppt/tags/tag144.xml><?xml version="1.0" encoding="utf-8"?>
<p:tagLst xmlns:a="http://schemas.openxmlformats.org/drawingml/2006/main" xmlns:r="http://schemas.openxmlformats.org/officeDocument/2006/relationships" xmlns:p="http://schemas.openxmlformats.org/presentationml/2006/main">
  <p:tag name="NUM" val="26"/>
</p:tagLst>
</file>

<file path=ppt/tags/tag145.xml><?xml version="1.0" encoding="utf-8"?>
<p:tagLst xmlns:a="http://schemas.openxmlformats.org/drawingml/2006/main" xmlns:r="http://schemas.openxmlformats.org/officeDocument/2006/relationships" xmlns:p="http://schemas.openxmlformats.org/presentationml/2006/main">
  <p:tag name="NUM" val="27"/>
</p:tagLst>
</file>

<file path=ppt/tags/tag146.xml><?xml version="1.0" encoding="utf-8"?>
<p:tagLst xmlns:a="http://schemas.openxmlformats.org/drawingml/2006/main" xmlns:r="http://schemas.openxmlformats.org/officeDocument/2006/relationships" xmlns:p="http://schemas.openxmlformats.org/presentationml/2006/main">
  <p:tag name="NUM" val="28"/>
</p:tagLst>
</file>

<file path=ppt/tags/tag147.xml><?xml version="1.0" encoding="utf-8"?>
<p:tagLst xmlns:a="http://schemas.openxmlformats.org/drawingml/2006/main" xmlns:r="http://schemas.openxmlformats.org/officeDocument/2006/relationships" xmlns:p="http://schemas.openxmlformats.org/presentationml/2006/main">
  <p:tag name="NUM" val="29"/>
</p:tagLst>
</file>

<file path=ppt/tags/tag148.xml><?xml version="1.0" encoding="utf-8"?>
<p:tagLst xmlns:a="http://schemas.openxmlformats.org/drawingml/2006/main" xmlns:r="http://schemas.openxmlformats.org/officeDocument/2006/relationships" xmlns:p="http://schemas.openxmlformats.org/presentationml/2006/main">
  <p:tag name="NUM" val="30"/>
</p:tagLst>
</file>

<file path=ppt/tags/tag149.xml><?xml version="1.0" encoding="utf-8"?>
<p:tagLst xmlns:a="http://schemas.openxmlformats.org/drawingml/2006/main" xmlns:r="http://schemas.openxmlformats.org/officeDocument/2006/relationships" xmlns:p="http://schemas.openxmlformats.org/presentationml/2006/main">
  <p:tag name="NUM" val="3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NUM" val="1"/>
</p:tagLst>
</file>

<file path=ppt/tags/tag166.xml><?xml version="1.0" encoding="utf-8"?>
<p:tagLst xmlns:a="http://schemas.openxmlformats.org/drawingml/2006/main" xmlns:r="http://schemas.openxmlformats.org/officeDocument/2006/relationships" xmlns:p="http://schemas.openxmlformats.org/presentationml/2006/main">
  <p:tag name="NUM" val="2"/>
</p:tagLst>
</file>

<file path=ppt/tags/tag167.xml><?xml version="1.0" encoding="utf-8"?>
<p:tagLst xmlns:a="http://schemas.openxmlformats.org/drawingml/2006/main" xmlns:r="http://schemas.openxmlformats.org/officeDocument/2006/relationships" xmlns:p="http://schemas.openxmlformats.org/presentationml/2006/main">
  <p:tag name="NUM" val="3"/>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1"/>
</p:tagLst>
</file>

<file path=ppt/tags/tag176.xml><?xml version="1.0" encoding="utf-8"?>
<p:tagLst xmlns:a="http://schemas.openxmlformats.org/drawingml/2006/main" xmlns:r="http://schemas.openxmlformats.org/officeDocument/2006/relationships" xmlns:p="http://schemas.openxmlformats.org/presentationml/2006/main">
  <p:tag name="NUM" val="2"/>
</p:tagLst>
</file>

<file path=ppt/tags/tag177.xml><?xml version="1.0" encoding="utf-8"?>
<p:tagLst xmlns:a="http://schemas.openxmlformats.org/drawingml/2006/main" xmlns:r="http://schemas.openxmlformats.org/officeDocument/2006/relationships" xmlns:p="http://schemas.openxmlformats.org/presentationml/2006/main">
  <p:tag name="NUM" val="3"/>
</p:tagLst>
</file>

<file path=ppt/tags/tag178.xml><?xml version="1.0" encoding="utf-8"?>
<p:tagLst xmlns:a="http://schemas.openxmlformats.org/drawingml/2006/main" xmlns:r="http://schemas.openxmlformats.org/officeDocument/2006/relationships" xmlns:p="http://schemas.openxmlformats.org/presentationml/2006/main">
  <p:tag name="NUM" val="1"/>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80.xml><?xml version="1.0" encoding="utf-8"?>
<p:tagLst xmlns:a="http://schemas.openxmlformats.org/drawingml/2006/main" xmlns:r="http://schemas.openxmlformats.org/officeDocument/2006/relationships" xmlns:p="http://schemas.openxmlformats.org/presentationml/2006/main">
  <p:tag name="NUM" val="3"/>
</p:tagLst>
</file>

<file path=ppt/tags/tag181.xml><?xml version="1.0" encoding="utf-8"?>
<p:tagLst xmlns:a="http://schemas.openxmlformats.org/drawingml/2006/main" xmlns:r="http://schemas.openxmlformats.org/officeDocument/2006/relationships" xmlns:p="http://schemas.openxmlformats.org/presentationml/2006/main">
  <p:tag name="NUM" val="1"/>
</p:tagLst>
</file>

<file path=ppt/tags/tag182.xml><?xml version="1.0" encoding="utf-8"?>
<p:tagLst xmlns:a="http://schemas.openxmlformats.org/drawingml/2006/main" xmlns:r="http://schemas.openxmlformats.org/officeDocument/2006/relationships" xmlns:p="http://schemas.openxmlformats.org/presentationml/2006/main">
  <p:tag name="NUM" val="2"/>
</p:tagLst>
</file>

<file path=ppt/tags/tag183.xml><?xml version="1.0" encoding="utf-8"?>
<p:tagLst xmlns:a="http://schemas.openxmlformats.org/drawingml/2006/main" xmlns:r="http://schemas.openxmlformats.org/officeDocument/2006/relationships" xmlns:p="http://schemas.openxmlformats.org/presentationml/2006/main">
  <p:tag name="NUM" val="3"/>
</p:tagLst>
</file>

<file path=ppt/tags/tag184.xml><?xml version="1.0" encoding="utf-8"?>
<p:tagLst xmlns:a="http://schemas.openxmlformats.org/drawingml/2006/main" xmlns:r="http://schemas.openxmlformats.org/officeDocument/2006/relationships" xmlns:p="http://schemas.openxmlformats.org/presentationml/2006/main">
  <p:tag name="NUM" val="1"/>
</p:tagLst>
</file>

<file path=ppt/tags/tag185.xml><?xml version="1.0" encoding="utf-8"?>
<p:tagLst xmlns:a="http://schemas.openxmlformats.org/drawingml/2006/main" xmlns:r="http://schemas.openxmlformats.org/officeDocument/2006/relationships" xmlns:p="http://schemas.openxmlformats.org/presentationml/2006/main">
  <p:tag name="NUM" val="2"/>
</p:tagLst>
</file>

<file path=ppt/tags/tag186.xml><?xml version="1.0" encoding="utf-8"?>
<p:tagLst xmlns:a="http://schemas.openxmlformats.org/drawingml/2006/main" xmlns:r="http://schemas.openxmlformats.org/officeDocument/2006/relationships" xmlns:p="http://schemas.openxmlformats.org/presentationml/2006/main">
  <p:tag name="NUM" val="3"/>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190.xml><?xml version="1.0" encoding="utf-8"?>
<p:tagLst xmlns:a="http://schemas.openxmlformats.org/drawingml/2006/main" xmlns:r="http://schemas.openxmlformats.org/officeDocument/2006/relationships" xmlns:p="http://schemas.openxmlformats.org/presentationml/2006/main">
  <p:tag name="NUM" val="1"/>
</p:tagLst>
</file>

<file path=ppt/tags/tag191.xml><?xml version="1.0" encoding="utf-8"?>
<p:tagLst xmlns:a="http://schemas.openxmlformats.org/drawingml/2006/main" xmlns:r="http://schemas.openxmlformats.org/officeDocument/2006/relationships" xmlns:p="http://schemas.openxmlformats.org/presentationml/2006/main">
  <p:tag name="NUM" val="2"/>
</p:tagLst>
</file>

<file path=ppt/tags/tag192.xml><?xml version="1.0" encoding="utf-8"?>
<p:tagLst xmlns:a="http://schemas.openxmlformats.org/drawingml/2006/main" xmlns:r="http://schemas.openxmlformats.org/officeDocument/2006/relationships" xmlns:p="http://schemas.openxmlformats.org/presentationml/2006/main">
  <p:tag name="NUM" val="3"/>
</p:tagLst>
</file>

<file path=ppt/tags/tag193.xml><?xml version="1.0" encoding="utf-8"?>
<p:tagLst xmlns:a="http://schemas.openxmlformats.org/drawingml/2006/main" xmlns:r="http://schemas.openxmlformats.org/officeDocument/2006/relationships" xmlns:p="http://schemas.openxmlformats.org/presentationml/2006/main">
  <p:tag name="NUM" val="1"/>
</p:tagLst>
</file>

<file path=ppt/tags/tag194.xml><?xml version="1.0" encoding="utf-8"?>
<p:tagLst xmlns:a="http://schemas.openxmlformats.org/drawingml/2006/main" xmlns:r="http://schemas.openxmlformats.org/officeDocument/2006/relationships" xmlns:p="http://schemas.openxmlformats.org/presentationml/2006/main">
  <p:tag name="NUM" val="2"/>
</p:tagLst>
</file>

<file path=ppt/tags/tag195.xml><?xml version="1.0" encoding="utf-8"?>
<p:tagLst xmlns:a="http://schemas.openxmlformats.org/drawingml/2006/main" xmlns:r="http://schemas.openxmlformats.org/officeDocument/2006/relationships" xmlns:p="http://schemas.openxmlformats.org/presentationml/2006/main">
  <p:tag name="NUM" val="3"/>
</p:tagLst>
</file>

<file path=ppt/tags/tag196.xml><?xml version="1.0" encoding="utf-8"?>
<p:tagLst xmlns:a="http://schemas.openxmlformats.org/drawingml/2006/main" xmlns:r="http://schemas.openxmlformats.org/officeDocument/2006/relationships" xmlns:p="http://schemas.openxmlformats.org/presentationml/2006/main">
  <p:tag name="NUM" val="1"/>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3"/>
</p:tagLst>
</file>

<file path=ppt/tags/tag19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00.xml><?xml version="1.0" encoding="utf-8"?>
<p:tagLst xmlns:a="http://schemas.openxmlformats.org/drawingml/2006/main" xmlns:r="http://schemas.openxmlformats.org/officeDocument/2006/relationships" xmlns:p="http://schemas.openxmlformats.org/presentationml/2006/main">
  <p:tag name="NUM" val="2"/>
</p:tagLst>
</file>

<file path=ppt/tags/tag201.xml><?xml version="1.0" encoding="utf-8"?>
<p:tagLst xmlns:a="http://schemas.openxmlformats.org/drawingml/2006/main" xmlns:r="http://schemas.openxmlformats.org/officeDocument/2006/relationships" xmlns:p="http://schemas.openxmlformats.org/presentationml/2006/main">
  <p:tag name="NUM" val="3"/>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3"/>
</p:tagLst>
</file>

<file path=ppt/tags/tag205.xml><?xml version="1.0" encoding="utf-8"?>
<p:tagLst xmlns:a="http://schemas.openxmlformats.org/drawingml/2006/main" xmlns:r="http://schemas.openxmlformats.org/officeDocument/2006/relationships" xmlns:p="http://schemas.openxmlformats.org/presentationml/2006/main">
  <p:tag name="NUM" val="4"/>
</p:tagLst>
</file>

<file path=ppt/tags/tag206.xml><?xml version="1.0" encoding="utf-8"?>
<p:tagLst xmlns:a="http://schemas.openxmlformats.org/drawingml/2006/main" xmlns:r="http://schemas.openxmlformats.org/officeDocument/2006/relationships" xmlns:p="http://schemas.openxmlformats.org/presentationml/2006/main">
  <p:tag name="NUM" val="4"/>
</p:tagLst>
</file>

<file path=ppt/tags/tag207.xml><?xml version="1.0" encoding="utf-8"?>
<p:tagLst xmlns:a="http://schemas.openxmlformats.org/drawingml/2006/main" xmlns:r="http://schemas.openxmlformats.org/officeDocument/2006/relationships" xmlns:p="http://schemas.openxmlformats.org/presentationml/2006/main">
  <p:tag name="NUM" val="5"/>
</p:tagLst>
</file>

<file path=ppt/tags/tag208.xml><?xml version="1.0" encoding="utf-8"?>
<p:tagLst xmlns:a="http://schemas.openxmlformats.org/drawingml/2006/main" xmlns:r="http://schemas.openxmlformats.org/officeDocument/2006/relationships" xmlns:p="http://schemas.openxmlformats.org/presentationml/2006/main">
  <p:tag name="NUM" val="6"/>
</p:tagLst>
</file>

<file path=ppt/tags/tag209.xml><?xml version="1.0" encoding="utf-8"?>
<p:tagLst xmlns:a="http://schemas.openxmlformats.org/drawingml/2006/main" xmlns:r="http://schemas.openxmlformats.org/officeDocument/2006/relationships" xmlns:p="http://schemas.openxmlformats.org/presentationml/2006/main">
  <p:tag name="NUM" val="7"/>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10.xml><?xml version="1.0" encoding="utf-8"?>
<p:tagLst xmlns:a="http://schemas.openxmlformats.org/drawingml/2006/main" xmlns:r="http://schemas.openxmlformats.org/officeDocument/2006/relationships" xmlns:p="http://schemas.openxmlformats.org/presentationml/2006/main">
  <p:tag name="NUM" val="8"/>
</p:tagLst>
</file>

<file path=ppt/tags/tag211.xml><?xml version="1.0" encoding="utf-8"?>
<p:tagLst xmlns:a="http://schemas.openxmlformats.org/drawingml/2006/main" xmlns:r="http://schemas.openxmlformats.org/officeDocument/2006/relationships" xmlns:p="http://schemas.openxmlformats.org/presentationml/2006/main">
  <p:tag name="NUM" val="9"/>
</p:tagLst>
</file>

<file path=ppt/tags/tag212.xml><?xml version="1.0" encoding="utf-8"?>
<p:tagLst xmlns:a="http://schemas.openxmlformats.org/drawingml/2006/main" xmlns:r="http://schemas.openxmlformats.org/officeDocument/2006/relationships" xmlns:p="http://schemas.openxmlformats.org/presentationml/2006/main">
  <p:tag name="NUM" val="10"/>
</p:tagLst>
</file>

<file path=ppt/tags/tag213.xml><?xml version="1.0" encoding="utf-8"?>
<p:tagLst xmlns:a="http://schemas.openxmlformats.org/drawingml/2006/main" xmlns:r="http://schemas.openxmlformats.org/officeDocument/2006/relationships" xmlns:p="http://schemas.openxmlformats.org/presentationml/2006/main">
  <p:tag name="NUM" val="11"/>
</p:tagLst>
</file>

<file path=ppt/tags/tag214.xml><?xml version="1.0" encoding="utf-8"?>
<p:tagLst xmlns:a="http://schemas.openxmlformats.org/drawingml/2006/main" xmlns:r="http://schemas.openxmlformats.org/officeDocument/2006/relationships" xmlns:p="http://schemas.openxmlformats.org/presentationml/2006/main">
  <p:tag name="NUM" val="12"/>
</p:tagLst>
</file>

<file path=ppt/tags/tag215.xml><?xml version="1.0" encoding="utf-8"?>
<p:tagLst xmlns:a="http://schemas.openxmlformats.org/drawingml/2006/main" xmlns:r="http://schemas.openxmlformats.org/officeDocument/2006/relationships" xmlns:p="http://schemas.openxmlformats.org/presentationml/2006/main">
  <p:tag name="NUM" val="13"/>
</p:tagLst>
</file>

<file path=ppt/tags/tag216.xml><?xml version="1.0" encoding="utf-8"?>
<p:tagLst xmlns:a="http://schemas.openxmlformats.org/drawingml/2006/main" xmlns:r="http://schemas.openxmlformats.org/officeDocument/2006/relationships" xmlns:p="http://schemas.openxmlformats.org/presentationml/2006/main">
  <p:tag name="NUM" val="14"/>
</p:tagLst>
</file>

<file path=ppt/tags/tag217.xml><?xml version="1.0" encoding="utf-8"?>
<p:tagLst xmlns:a="http://schemas.openxmlformats.org/drawingml/2006/main" xmlns:r="http://schemas.openxmlformats.org/officeDocument/2006/relationships" xmlns:p="http://schemas.openxmlformats.org/presentationml/2006/main">
  <p:tag name="NUM" val="1"/>
</p:tagLst>
</file>

<file path=ppt/tags/tag218.xml><?xml version="1.0" encoding="utf-8"?>
<p:tagLst xmlns:a="http://schemas.openxmlformats.org/drawingml/2006/main" xmlns:r="http://schemas.openxmlformats.org/officeDocument/2006/relationships" xmlns:p="http://schemas.openxmlformats.org/presentationml/2006/main">
  <p:tag name="NUM" val="2"/>
</p:tagLst>
</file>

<file path=ppt/tags/tag219.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20.xml><?xml version="1.0" encoding="utf-8"?>
<p:tagLst xmlns:a="http://schemas.openxmlformats.org/drawingml/2006/main" xmlns:r="http://schemas.openxmlformats.org/officeDocument/2006/relationships" xmlns:p="http://schemas.openxmlformats.org/presentationml/2006/main">
  <p:tag name="NUM" val="1"/>
</p:tagLst>
</file>

<file path=ppt/tags/tag221.xml><?xml version="1.0" encoding="utf-8"?>
<p:tagLst xmlns:a="http://schemas.openxmlformats.org/drawingml/2006/main" xmlns:r="http://schemas.openxmlformats.org/officeDocument/2006/relationships" xmlns:p="http://schemas.openxmlformats.org/presentationml/2006/main">
  <p:tag name="NUM" val="2"/>
</p:tagLst>
</file>

<file path=ppt/tags/tag222.xml><?xml version="1.0" encoding="utf-8"?>
<p:tagLst xmlns:a="http://schemas.openxmlformats.org/drawingml/2006/main" xmlns:r="http://schemas.openxmlformats.org/officeDocument/2006/relationships" xmlns:p="http://schemas.openxmlformats.org/presentationml/2006/main">
  <p:tag name="NUM" val="3"/>
</p:tagLst>
</file>

<file path=ppt/tags/tag223.xml><?xml version="1.0" encoding="utf-8"?>
<p:tagLst xmlns:a="http://schemas.openxmlformats.org/drawingml/2006/main" xmlns:r="http://schemas.openxmlformats.org/officeDocument/2006/relationships" xmlns:p="http://schemas.openxmlformats.org/presentationml/2006/main">
  <p:tag name="NUM" val="1"/>
</p:tagLst>
</file>

<file path=ppt/tags/tag224.xml><?xml version="1.0" encoding="utf-8"?>
<p:tagLst xmlns:a="http://schemas.openxmlformats.org/drawingml/2006/main" xmlns:r="http://schemas.openxmlformats.org/officeDocument/2006/relationships" xmlns:p="http://schemas.openxmlformats.org/presentationml/2006/main">
  <p:tag name="NUM" val="2"/>
</p:tagLst>
</file>

<file path=ppt/tags/tag225.xml><?xml version="1.0" encoding="utf-8"?>
<p:tagLst xmlns:a="http://schemas.openxmlformats.org/drawingml/2006/main" xmlns:r="http://schemas.openxmlformats.org/officeDocument/2006/relationships" xmlns:p="http://schemas.openxmlformats.org/presentationml/2006/main">
  <p:tag name="NUM" val="3"/>
</p:tagLst>
</file>

<file path=ppt/tags/tag226.xml><?xml version="1.0" encoding="utf-8"?>
<p:tagLst xmlns:a="http://schemas.openxmlformats.org/drawingml/2006/main" xmlns:r="http://schemas.openxmlformats.org/officeDocument/2006/relationships" xmlns:p="http://schemas.openxmlformats.org/presentationml/2006/main">
  <p:tag name="NUM" val="1"/>
</p:tagLst>
</file>

<file path=ppt/tags/tag227.xml><?xml version="1.0" encoding="utf-8"?>
<p:tagLst xmlns:a="http://schemas.openxmlformats.org/drawingml/2006/main" xmlns:r="http://schemas.openxmlformats.org/officeDocument/2006/relationships" xmlns:p="http://schemas.openxmlformats.org/presentationml/2006/main">
  <p:tag name="NUM" val="2"/>
</p:tagLst>
</file>

<file path=ppt/tags/tag228.xml><?xml version="1.0" encoding="utf-8"?>
<p:tagLst xmlns:a="http://schemas.openxmlformats.org/drawingml/2006/main" xmlns:r="http://schemas.openxmlformats.org/officeDocument/2006/relationships" xmlns:p="http://schemas.openxmlformats.org/presentationml/2006/main">
  <p:tag name="NUM" val="3"/>
</p:tagLst>
</file>

<file path=ppt/tags/tag229.xml><?xml version="1.0" encoding="utf-8"?>
<p:tagLst xmlns:a="http://schemas.openxmlformats.org/drawingml/2006/main" xmlns:r="http://schemas.openxmlformats.org/officeDocument/2006/relationships" xmlns:p="http://schemas.openxmlformats.org/presentationml/2006/main">
  <p:tag name="NUM" val="4"/>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30.xml><?xml version="1.0" encoding="utf-8"?>
<p:tagLst xmlns:a="http://schemas.openxmlformats.org/drawingml/2006/main" xmlns:r="http://schemas.openxmlformats.org/officeDocument/2006/relationships" xmlns:p="http://schemas.openxmlformats.org/presentationml/2006/main">
  <p:tag name="NUM" val="5"/>
</p:tagLst>
</file>

<file path=ppt/tags/tag231.xml><?xml version="1.0" encoding="utf-8"?>
<p:tagLst xmlns:a="http://schemas.openxmlformats.org/drawingml/2006/main" xmlns:r="http://schemas.openxmlformats.org/officeDocument/2006/relationships" xmlns:p="http://schemas.openxmlformats.org/presentationml/2006/main">
  <p:tag name="NUM" val="6"/>
</p:tagLst>
</file>

<file path=ppt/tags/tag232.xml><?xml version="1.0" encoding="utf-8"?>
<p:tagLst xmlns:a="http://schemas.openxmlformats.org/drawingml/2006/main" xmlns:r="http://schemas.openxmlformats.org/officeDocument/2006/relationships" xmlns:p="http://schemas.openxmlformats.org/presentationml/2006/main">
  <p:tag name="NUM" val="1"/>
</p:tagLst>
</file>

<file path=ppt/tags/tag233.xml><?xml version="1.0" encoding="utf-8"?>
<p:tagLst xmlns:a="http://schemas.openxmlformats.org/drawingml/2006/main" xmlns:r="http://schemas.openxmlformats.org/officeDocument/2006/relationships" xmlns:p="http://schemas.openxmlformats.org/presentationml/2006/main">
  <p:tag name="NUM" val="2"/>
</p:tagLst>
</file>

<file path=ppt/tags/tag234.xml><?xml version="1.0" encoding="utf-8"?>
<p:tagLst xmlns:a="http://schemas.openxmlformats.org/drawingml/2006/main" xmlns:r="http://schemas.openxmlformats.org/officeDocument/2006/relationships" xmlns:p="http://schemas.openxmlformats.org/presentationml/2006/main">
  <p:tag name="NUM" val="3"/>
</p:tagLst>
</file>

<file path=ppt/tags/tag235.xml><?xml version="1.0" encoding="utf-8"?>
<p:tagLst xmlns:a="http://schemas.openxmlformats.org/drawingml/2006/main" xmlns:r="http://schemas.openxmlformats.org/officeDocument/2006/relationships" xmlns:p="http://schemas.openxmlformats.org/presentationml/2006/main">
  <p:tag name="NUM" val="4"/>
</p:tagLst>
</file>

<file path=ppt/tags/tag236.xml><?xml version="1.0" encoding="utf-8"?>
<p:tagLst xmlns:a="http://schemas.openxmlformats.org/drawingml/2006/main" xmlns:r="http://schemas.openxmlformats.org/officeDocument/2006/relationships" xmlns:p="http://schemas.openxmlformats.org/presentationml/2006/main">
  <p:tag name="NUM" val="5"/>
</p:tagLst>
</file>

<file path=ppt/tags/tag237.xml><?xml version="1.0" encoding="utf-8"?>
<p:tagLst xmlns:a="http://schemas.openxmlformats.org/drawingml/2006/main" xmlns:r="http://schemas.openxmlformats.org/officeDocument/2006/relationships" xmlns:p="http://schemas.openxmlformats.org/presentationml/2006/main">
  <p:tag name="NUM" val="6"/>
</p:tagLst>
</file>

<file path=ppt/tags/tag238.xml><?xml version="1.0" encoding="utf-8"?>
<p:tagLst xmlns:a="http://schemas.openxmlformats.org/drawingml/2006/main" xmlns:r="http://schemas.openxmlformats.org/officeDocument/2006/relationships" xmlns:p="http://schemas.openxmlformats.org/presentationml/2006/main">
  <p:tag name="NUM" val="1"/>
</p:tagLst>
</file>

<file path=ppt/tags/tag239.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40.xml><?xml version="1.0" encoding="utf-8"?>
<p:tagLst xmlns:a="http://schemas.openxmlformats.org/drawingml/2006/main" xmlns:r="http://schemas.openxmlformats.org/officeDocument/2006/relationships" xmlns:p="http://schemas.openxmlformats.org/presentationml/2006/main">
  <p:tag name="NUM" val="3"/>
</p:tagLst>
</file>

<file path=ppt/tags/tag241.xml><?xml version="1.0" encoding="utf-8"?>
<p:tagLst xmlns:a="http://schemas.openxmlformats.org/drawingml/2006/main" xmlns:r="http://schemas.openxmlformats.org/officeDocument/2006/relationships" xmlns:p="http://schemas.openxmlformats.org/presentationml/2006/main">
  <p:tag name="NUM" val="4"/>
</p:tagLst>
</file>

<file path=ppt/tags/tag242.xml><?xml version="1.0" encoding="utf-8"?>
<p:tagLst xmlns:a="http://schemas.openxmlformats.org/drawingml/2006/main" xmlns:r="http://schemas.openxmlformats.org/officeDocument/2006/relationships" xmlns:p="http://schemas.openxmlformats.org/presentationml/2006/main">
  <p:tag name="NUM" val="5"/>
</p:tagLst>
</file>

<file path=ppt/tags/tag243.xml><?xml version="1.0" encoding="utf-8"?>
<p:tagLst xmlns:a="http://schemas.openxmlformats.org/drawingml/2006/main" xmlns:r="http://schemas.openxmlformats.org/officeDocument/2006/relationships" xmlns:p="http://schemas.openxmlformats.org/presentationml/2006/main">
  <p:tag name="NUM" val="6"/>
</p:tagLst>
</file>

<file path=ppt/tags/tag244.xml><?xml version="1.0" encoding="utf-8"?>
<p:tagLst xmlns:a="http://schemas.openxmlformats.org/drawingml/2006/main" xmlns:r="http://schemas.openxmlformats.org/officeDocument/2006/relationships" xmlns:p="http://schemas.openxmlformats.org/presentationml/2006/main">
  <p:tag name="NUM" val="7"/>
</p:tagLst>
</file>

<file path=ppt/tags/tag245.xml><?xml version="1.0" encoding="utf-8"?>
<p:tagLst xmlns:a="http://schemas.openxmlformats.org/drawingml/2006/main" xmlns:r="http://schemas.openxmlformats.org/officeDocument/2006/relationships" xmlns:p="http://schemas.openxmlformats.org/presentationml/2006/main">
  <p:tag name="NUM" val="8"/>
</p:tagLst>
</file>

<file path=ppt/tags/tag246.xml><?xml version="1.0" encoding="utf-8"?>
<p:tagLst xmlns:a="http://schemas.openxmlformats.org/drawingml/2006/main" xmlns:r="http://schemas.openxmlformats.org/officeDocument/2006/relationships" xmlns:p="http://schemas.openxmlformats.org/presentationml/2006/main">
  <p:tag name="NUM" val="9"/>
</p:tagLst>
</file>

<file path=ppt/tags/tag247.xml><?xml version="1.0" encoding="utf-8"?>
<p:tagLst xmlns:a="http://schemas.openxmlformats.org/drawingml/2006/main" xmlns:r="http://schemas.openxmlformats.org/officeDocument/2006/relationships" xmlns:p="http://schemas.openxmlformats.org/presentationml/2006/main">
  <p:tag name="NUM" val="10"/>
</p:tagLst>
</file>

<file path=ppt/tags/tag248.xml><?xml version="1.0" encoding="utf-8"?>
<p:tagLst xmlns:a="http://schemas.openxmlformats.org/drawingml/2006/main" xmlns:r="http://schemas.openxmlformats.org/officeDocument/2006/relationships" xmlns:p="http://schemas.openxmlformats.org/presentationml/2006/main">
  <p:tag name="NUM" val="1"/>
</p:tagLst>
</file>

<file path=ppt/tags/tag249.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50.xml><?xml version="1.0" encoding="utf-8"?>
<p:tagLst xmlns:a="http://schemas.openxmlformats.org/drawingml/2006/main" xmlns:r="http://schemas.openxmlformats.org/officeDocument/2006/relationships" xmlns:p="http://schemas.openxmlformats.org/presentationml/2006/main">
  <p:tag name="NUM" val="3"/>
</p:tagLst>
</file>

<file path=ppt/tags/tag251.xml><?xml version="1.0" encoding="utf-8"?>
<p:tagLst xmlns:a="http://schemas.openxmlformats.org/drawingml/2006/main" xmlns:r="http://schemas.openxmlformats.org/officeDocument/2006/relationships" xmlns:p="http://schemas.openxmlformats.org/presentationml/2006/main">
  <p:tag name="NUM" val="4"/>
</p:tagLst>
</file>

<file path=ppt/tags/tag252.xml><?xml version="1.0" encoding="utf-8"?>
<p:tagLst xmlns:a="http://schemas.openxmlformats.org/drawingml/2006/main" xmlns:r="http://schemas.openxmlformats.org/officeDocument/2006/relationships" xmlns:p="http://schemas.openxmlformats.org/presentationml/2006/main">
  <p:tag name="NUM" val="5"/>
</p:tagLst>
</file>

<file path=ppt/tags/tag253.xml><?xml version="1.0" encoding="utf-8"?>
<p:tagLst xmlns:a="http://schemas.openxmlformats.org/drawingml/2006/main" xmlns:r="http://schemas.openxmlformats.org/officeDocument/2006/relationships" xmlns:p="http://schemas.openxmlformats.org/presentationml/2006/main">
  <p:tag name="NUM" val="6"/>
</p:tagLst>
</file>

<file path=ppt/tags/tag254.xml><?xml version="1.0" encoding="utf-8"?>
<p:tagLst xmlns:a="http://schemas.openxmlformats.org/drawingml/2006/main" xmlns:r="http://schemas.openxmlformats.org/officeDocument/2006/relationships" xmlns:p="http://schemas.openxmlformats.org/presentationml/2006/main">
  <p:tag name="NUM" val="7"/>
</p:tagLst>
</file>

<file path=ppt/tags/tag255.xml><?xml version="1.0" encoding="utf-8"?>
<p:tagLst xmlns:a="http://schemas.openxmlformats.org/drawingml/2006/main" xmlns:r="http://schemas.openxmlformats.org/officeDocument/2006/relationships" xmlns:p="http://schemas.openxmlformats.org/presentationml/2006/main">
  <p:tag name="NUM" val="8"/>
</p:tagLst>
</file>

<file path=ppt/tags/tag256.xml><?xml version="1.0" encoding="utf-8"?>
<p:tagLst xmlns:a="http://schemas.openxmlformats.org/drawingml/2006/main" xmlns:r="http://schemas.openxmlformats.org/officeDocument/2006/relationships" xmlns:p="http://schemas.openxmlformats.org/presentationml/2006/main">
  <p:tag name="NUM" val="9"/>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3"/>
</p:tagLst>
</file>

<file path=ppt/tags/tag64.xml><?xml version="1.0" encoding="utf-8"?>
<p:tagLst xmlns:a="http://schemas.openxmlformats.org/drawingml/2006/main" xmlns:r="http://schemas.openxmlformats.org/officeDocument/2006/relationships" xmlns:p="http://schemas.openxmlformats.org/presentationml/2006/main">
  <p:tag name="NUM" val="4"/>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6"/>
</p:tagLst>
</file>

<file path=ppt/tags/tag71.xml><?xml version="1.0" encoding="utf-8"?>
<p:tagLst xmlns:a="http://schemas.openxmlformats.org/drawingml/2006/main" xmlns:r="http://schemas.openxmlformats.org/officeDocument/2006/relationships" xmlns:p="http://schemas.openxmlformats.org/presentationml/2006/main">
  <p:tag name="NUM" val="7"/>
</p:tagLst>
</file>

<file path=ppt/tags/tag72.xml><?xml version="1.0" encoding="utf-8"?>
<p:tagLst xmlns:a="http://schemas.openxmlformats.org/drawingml/2006/main" xmlns:r="http://schemas.openxmlformats.org/officeDocument/2006/relationships" xmlns:p="http://schemas.openxmlformats.org/presentationml/2006/main">
  <p:tag name="NUM" val="8"/>
</p:tagLst>
</file>

<file path=ppt/tags/tag73.xml><?xml version="1.0" encoding="utf-8"?>
<p:tagLst xmlns:a="http://schemas.openxmlformats.org/drawingml/2006/main" xmlns:r="http://schemas.openxmlformats.org/officeDocument/2006/relationships" xmlns:p="http://schemas.openxmlformats.org/presentationml/2006/main">
  <p:tag name="NUM" val="9"/>
</p:tagLst>
</file>

<file path=ppt/tags/tag74.xml><?xml version="1.0" encoding="utf-8"?>
<p:tagLst xmlns:a="http://schemas.openxmlformats.org/drawingml/2006/main" xmlns:r="http://schemas.openxmlformats.org/officeDocument/2006/relationships" xmlns:p="http://schemas.openxmlformats.org/presentationml/2006/main">
  <p:tag name="NUM" val="10"/>
</p:tagLst>
</file>

<file path=ppt/tags/tag75.xml><?xml version="1.0" encoding="utf-8"?>
<p:tagLst xmlns:a="http://schemas.openxmlformats.org/drawingml/2006/main" xmlns:r="http://schemas.openxmlformats.org/officeDocument/2006/relationships" xmlns:p="http://schemas.openxmlformats.org/presentationml/2006/main">
  <p:tag name="NUM" val="11"/>
</p:tagLst>
</file>

<file path=ppt/tags/tag76.xml><?xml version="1.0" encoding="utf-8"?>
<p:tagLst xmlns:a="http://schemas.openxmlformats.org/drawingml/2006/main" xmlns:r="http://schemas.openxmlformats.org/officeDocument/2006/relationships" xmlns:p="http://schemas.openxmlformats.org/presentationml/2006/main">
  <p:tag name="NUM" val="12"/>
</p:tagLst>
</file>

<file path=ppt/tags/tag77.xml><?xml version="1.0" encoding="utf-8"?>
<p:tagLst xmlns:a="http://schemas.openxmlformats.org/drawingml/2006/main" xmlns:r="http://schemas.openxmlformats.org/officeDocument/2006/relationships" xmlns:p="http://schemas.openxmlformats.org/presentationml/2006/main">
  <p:tag name="NUM" val="13"/>
</p:tagLst>
</file>

<file path=ppt/tags/tag78.xml><?xml version="1.0" encoding="utf-8"?>
<p:tagLst xmlns:a="http://schemas.openxmlformats.org/drawingml/2006/main" xmlns:r="http://schemas.openxmlformats.org/officeDocument/2006/relationships" xmlns:p="http://schemas.openxmlformats.org/presentationml/2006/main">
  <p:tag name="NUM" val="14"/>
</p:tagLst>
</file>

<file path=ppt/tags/tag79.xml><?xml version="1.0" encoding="utf-8"?>
<p:tagLst xmlns:a="http://schemas.openxmlformats.org/drawingml/2006/main" xmlns:r="http://schemas.openxmlformats.org/officeDocument/2006/relationships" xmlns:p="http://schemas.openxmlformats.org/presentationml/2006/main">
  <p:tag name="NUM" val="15"/>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16"/>
</p:tagLst>
</file>

<file path=ppt/tags/tag81.xml><?xml version="1.0" encoding="utf-8"?>
<p:tagLst xmlns:a="http://schemas.openxmlformats.org/drawingml/2006/main" xmlns:r="http://schemas.openxmlformats.org/officeDocument/2006/relationships" xmlns:p="http://schemas.openxmlformats.org/presentationml/2006/main">
  <p:tag name="NUM" val="17"/>
</p:tagLst>
</file>

<file path=ppt/tags/tag82.xml><?xml version="1.0" encoding="utf-8"?>
<p:tagLst xmlns:a="http://schemas.openxmlformats.org/drawingml/2006/main" xmlns:r="http://schemas.openxmlformats.org/officeDocument/2006/relationships" xmlns:p="http://schemas.openxmlformats.org/presentationml/2006/main">
  <p:tag name="NUM" val="18"/>
</p:tagLst>
</file>

<file path=ppt/tags/tag83.xml><?xml version="1.0" encoding="utf-8"?>
<p:tagLst xmlns:a="http://schemas.openxmlformats.org/drawingml/2006/main" xmlns:r="http://schemas.openxmlformats.org/officeDocument/2006/relationships" xmlns:p="http://schemas.openxmlformats.org/presentationml/2006/main">
  <p:tag name="NUM" val="19"/>
</p:tagLst>
</file>

<file path=ppt/tags/tag84.xml><?xml version="1.0" encoding="utf-8"?>
<p:tagLst xmlns:a="http://schemas.openxmlformats.org/drawingml/2006/main" xmlns:r="http://schemas.openxmlformats.org/officeDocument/2006/relationships" xmlns:p="http://schemas.openxmlformats.org/presentationml/2006/main">
  <p:tag name="NUM" val="20"/>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6"/>
</p:tagLst>
</file>

<file path=ppt/tags/tag91.xml><?xml version="1.0" encoding="utf-8"?>
<p:tagLst xmlns:a="http://schemas.openxmlformats.org/drawingml/2006/main" xmlns:r="http://schemas.openxmlformats.org/officeDocument/2006/relationships" xmlns:p="http://schemas.openxmlformats.org/presentationml/2006/main">
  <p:tag name="NUM" val="7"/>
</p:tagLst>
</file>

<file path=ppt/tags/tag92.xml><?xml version="1.0" encoding="utf-8"?>
<p:tagLst xmlns:a="http://schemas.openxmlformats.org/drawingml/2006/main" xmlns:r="http://schemas.openxmlformats.org/officeDocument/2006/relationships" xmlns:p="http://schemas.openxmlformats.org/presentationml/2006/main">
  <p:tag name="NUM" val="8"/>
</p:tagLst>
</file>

<file path=ppt/tags/tag93.xml><?xml version="1.0" encoding="utf-8"?>
<p:tagLst xmlns:a="http://schemas.openxmlformats.org/drawingml/2006/main" xmlns:r="http://schemas.openxmlformats.org/officeDocument/2006/relationships" xmlns:p="http://schemas.openxmlformats.org/presentationml/2006/main">
  <p:tag name="NUM" val="9"/>
</p:tagLst>
</file>

<file path=ppt/tags/tag94.xml><?xml version="1.0" encoding="utf-8"?>
<p:tagLst xmlns:a="http://schemas.openxmlformats.org/drawingml/2006/main" xmlns:r="http://schemas.openxmlformats.org/officeDocument/2006/relationships" xmlns:p="http://schemas.openxmlformats.org/presentationml/2006/main">
  <p:tag name="NUM" val="10"/>
</p:tagLst>
</file>

<file path=ppt/tags/tag95.xml><?xml version="1.0" encoding="utf-8"?>
<p:tagLst xmlns:a="http://schemas.openxmlformats.org/drawingml/2006/main" xmlns:r="http://schemas.openxmlformats.org/officeDocument/2006/relationships" xmlns:p="http://schemas.openxmlformats.org/presentationml/2006/main">
  <p:tag name="NUM" val="11"/>
</p:tagLst>
</file>

<file path=ppt/tags/tag96.xml><?xml version="1.0" encoding="utf-8"?>
<p:tagLst xmlns:a="http://schemas.openxmlformats.org/drawingml/2006/main" xmlns:r="http://schemas.openxmlformats.org/officeDocument/2006/relationships" xmlns:p="http://schemas.openxmlformats.org/presentationml/2006/main">
  <p:tag name="NUM" val="12"/>
</p:tagLst>
</file>

<file path=ppt/tags/tag97.xml><?xml version="1.0" encoding="utf-8"?>
<p:tagLst xmlns:a="http://schemas.openxmlformats.org/drawingml/2006/main" xmlns:r="http://schemas.openxmlformats.org/officeDocument/2006/relationships" xmlns:p="http://schemas.openxmlformats.org/presentationml/2006/main">
  <p:tag name="NUM" val="13"/>
</p:tagLst>
</file>

<file path=ppt/tags/tag98.xml><?xml version="1.0" encoding="utf-8"?>
<p:tagLst xmlns:a="http://schemas.openxmlformats.org/drawingml/2006/main" xmlns:r="http://schemas.openxmlformats.org/officeDocument/2006/relationships" xmlns:p="http://schemas.openxmlformats.org/presentationml/2006/main">
  <p:tag name="NUM" val="14"/>
</p:tagLst>
</file>

<file path=ppt/tags/tag99.xml><?xml version="1.0" encoding="utf-8"?>
<p:tagLst xmlns:a="http://schemas.openxmlformats.org/drawingml/2006/main" xmlns:r="http://schemas.openxmlformats.org/officeDocument/2006/relationships" xmlns:p="http://schemas.openxmlformats.org/presentationml/2006/main">
  <p:tag name="NUM" val="15"/>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11340</TotalTime>
  <Words>3723</Words>
  <Application>Microsoft Office PowerPoint</Application>
  <PresentationFormat>Affichage à l'écran (4:3)</PresentationFormat>
  <Paragraphs>534</Paragraphs>
  <Slides>49</Slides>
  <Notes>0</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1</vt:i4>
      </vt:variant>
      <vt:variant>
        <vt:lpstr>Titres des diapositives</vt:lpstr>
      </vt:variant>
      <vt:variant>
        <vt:i4>49</vt:i4>
      </vt:variant>
    </vt:vector>
  </HeadingPairs>
  <TitlesOfParts>
    <vt:vector size="61" baseType="lpstr">
      <vt:lpstr>Arial</vt:lpstr>
      <vt:lpstr>Arial Black</vt:lpstr>
      <vt:lpstr>Calibri</vt:lpstr>
      <vt:lpstr>Courier New</vt:lpstr>
      <vt:lpstr>Monotype Sorts</vt:lpstr>
      <vt:lpstr>Segoe Semibold</vt:lpstr>
      <vt:lpstr>Tahoma</vt:lpstr>
      <vt:lpstr>Times New Roman</vt:lpstr>
      <vt:lpstr>Verdana</vt:lpstr>
      <vt:lpstr>Wingdings</vt:lpstr>
      <vt:lpstr>TS101881352</vt:lpstr>
      <vt:lpstr>Drawing</vt:lpstr>
      <vt:lpstr>Validation et automatisation des processus d’affaires</vt:lpstr>
      <vt:lpstr>Plan</vt:lpstr>
      <vt:lpstr>Dépendances des données</vt:lpstr>
      <vt:lpstr>Dépendances des données</vt:lpstr>
      <vt:lpstr>Solidité structurelle</vt:lpstr>
      <vt:lpstr>Solidité</vt:lpstr>
      <vt:lpstr>Exemple de blocage</vt:lpstr>
      <vt:lpstr>Exemple de vivacité</vt:lpstr>
      <vt:lpstr>Gestion de processus d’affaires</vt:lpstr>
      <vt:lpstr>Exemple de systèmes</vt:lpstr>
      <vt:lpstr>BizTalk Server</vt:lpstr>
      <vt:lpstr>Fonctionnalités de BizTalk Server</vt:lpstr>
      <vt:lpstr>Fonctionnalités de BizTalk Server</vt:lpstr>
      <vt:lpstr>Fonctionnalités de BizTalk Server</vt:lpstr>
      <vt:lpstr>Fonctionnalités de BizTalk Server</vt:lpstr>
      <vt:lpstr>Comment ça marche ?</vt:lpstr>
      <vt:lpstr>Comment ça marche ?</vt:lpstr>
      <vt:lpstr>Comment ça marche ?</vt:lpstr>
      <vt:lpstr>Services Web</vt:lpstr>
      <vt:lpstr>Le modèle des services Web</vt:lpstr>
      <vt:lpstr>Architecture des services Web</vt:lpstr>
      <vt:lpstr>Invocation des services Web</vt:lpstr>
      <vt:lpstr>WSDL</vt:lpstr>
      <vt:lpstr>Structure WSDL</vt:lpstr>
      <vt:lpstr>Structure WSDL </vt:lpstr>
      <vt:lpstr>Messages WSDL</vt:lpstr>
      <vt:lpstr>Types de port WSDL</vt:lpstr>
      <vt:lpstr>«Binding» de WSDL</vt:lpstr>
      <vt:lpstr>Service WSDL</vt:lpstr>
      <vt:lpstr>SOAP</vt:lpstr>
      <vt:lpstr>Structure de SOAP</vt:lpstr>
      <vt:lpstr>Entêtes SOAP</vt:lpstr>
      <vt:lpstr>Le corps du SOAP</vt:lpstr>
      <vt:lpstr>La requête de SOAP</vt:lpstr>
      <vt:lpstr>La réponse SOAP</vt:lpstr>
      <vt:lpstr>SOAP à travers HTTP</vt:lpstr>
      <vt:lpstr>SOAP à travers HTTP Request</vt:lpstr>
      <vt:lpstr>SOAP à travers HTTP Response</vt:lpstr>
      <vt:lpstr>UDDI</vt:lpstr>
      <vt:lpstr>Taxonomies d’UDDI</vt:lpstr>
      <vt:lpstr>Taxonomies d’UDDI</vt:lpstr>
      <vt:lpstr>Comment UDDI marche ?</vt:lpstr>
      <vt:lpstr>BPEL : Structure</vt:lpstr>
      <vt:lpstr>Les activités</vt:lpstr>
      <vt:lpstr>BPEL à travers un exemple</vt:lpstr>
      <vt:lpstr>BPEL à travers un exemple</vt:lpstr>
      <vt:lpstr>BPEL à travers un exemple</vt:lpstr>
      <vt:lpstr>BPEL à travers un exemple</vt:lpstr>
      <vt:lpstr>BPEL à travers un 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et automatisation des processus d’affaires</dc:title>
  <dc:creator>Ismail Khriss</dc:creator>
  <cp:lastModifiedBy>Khriss Ismail</cp:lastModifiedBy>
  <cp:revision>293</cp:revision>
  <cp:lastPrinted>1601-01-01T00:00:00Z</cp:lastPrinted>
  <dcterms:created xsi:type="dcterms:W3CDTF">1601-01-01T00:00:00Z</dcterms:created>
  <dcterms:modified xsi:type="dcterms:W3CDTF">2023-10-03T16:30:51Z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