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notesSlides/notesSlide1.xml" ContentType="application/vnd.openxmlformats-officedocument.presentationml.notesSlide+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notesSlides/notesSlide2.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notesSlides/notesSlide3.xml" ContentType="application/vnd.openxmlformats-officedocument.presentationml.notesSlide+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notesSlides/notesSlide4.xml" ContentType="application/vnd.openxmlformats-officedocument.presentationml.notesSlid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notesSlides/notesSlide5.xml" ContentType="application/vnd.openxmlformats-officedocument.presentationml.notesSlide+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notesSlides/notesSlide6.xml" ContentType="application/vnd.openxmlformats-officedocument.presentationml.notesSlide+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notesSlides/notesSlide7.xml" ContentType="application/vnd.openxmlformats-officedocument.presentationml.notesSlide+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Lst>
  <p:notesMasterIdLst>
    <p:notesMasterId r:id="rId78"/>
  </p:notesMasterIdLst>
  <p:handoutMasterIdLst>
    <p:handoutMasterId r:id="rId79"/>
  </p:handoutMasterIdLst>
  <p:sldIdLst>
    <p:sldId id="392" r:id="rId2"/>
    <p:sldId id="301" r:id="rId3"/>
    <p:sldId id="545" r:id="rId4"/>
    <p:sldId id="598" r:id="rId5"/>
    <p:sldId id="597" r:id="rId6"/>
    <p:sldId id="599" r:id="rId7"/>
    <p:sldId id="600" r:id="rId8"/>
    <p:sldId id="602" r:id="rId9"/>
    <p:sldId id="601" r:id="rId10"/>
    <p:sldId id="603" r:id="rId11"/>
    <p:sldId id="604" r:id="rId12"/>
    <p:sldId id="605" r:id="rId13"/>
    <p:sldId id="606" r:id="rId14"/>
    <p:sldId id="621" r:id="rId15"/>
    <p:sldId id="623" r:id="rId16"/>
    <p:sldId id="622" r:id="rId17"/>
    <p:sldId id="624" r:id="rId18"/>
    <p:sldId id="625" r:id="rId19"/>
    <p:sldId id="627" r:id="rId20"/>
    <p:sldId id="626" r:id="rId21"/>
    <p:sldId id="628" r:id="rId22"/>
    <p:sldId id="629" r:id="rId23"/>
    <p:sldId id="630" r:id="rId24"/>
    <p:sldId id="631" r:id="rId25"/>
    <p:sldId id="632" r:id="rId26"/>
    <p:sldId id="633" r:id="rId27"/>
    <p:sldId id="634" r:id="rId28"/>
    <p:sldId id="635" r:id="rId29"/>
    <p:sldId id="636" r:id="rId30"/>
    <p:sldId id="637" r:id="rId31"/>
    <p:sldId id="638" r:id="rId32"/>
    <p:sldId id="639" r:id="rId33"/>
    <p:sldId id="640" r:id="rId34"/>
    <p:sldId id="641" r:id="rId35"/>
    <p:sldId id="642" r:id="rId36"/>
    <p:sldId id="643" r:id="rId37"/>
    <p:sldId id="644" r:id="rId38"/>
    <p:sldId id="645" r:id="rId39"/>
    <p:sldId id="646" r:id="rId40"/>
    <p:sldId id="648" r:id="rId41"/>
    <p:sldId id="650" r:id="rId42"/>
    <p:sldId id="649" r:id="rId43"/>
    <p:sldId id="651" r:id="rId44"/>
    <p:sldId id="652" r:id="rId45"/>
    <p:sldId id="653" r:id="rId46"/>
    <p:sldId id="654" r:id="rId47"/>
    <p:sldId id="647" r:id="rId48"/>
    <p:sldId id="655" r:id="rId49"/>
    <p:sldId id="656" r:id="rId50"/>
    <p:sldId id="657" r:id="rId51"/>
    <p:sldId id="658" r:id="rId52"/>
    <p:sldId id="659" r:id="rId53"/>
    <p:sldId id="660" r:id="rId54"/>
    <p:sldId id="661" r:id="rId55"/>
    <p:sldId id="662" r:id="rId56"/>
    <p:sldId id="664" r:id="rId57"/>
    <p:sldId id="663" r:id="rId58"/>
    <p:sldId id="665" r:id="rId59"/>
    <p:sldId id="668" r:id="rId60"/>
    <p:sldId id="666" r:id="rId61"/>
    <p:sldId id="667" r:id="rId62"/>
    <p:sldId id="669" r:id="rId63"/>
    <p:sldId id="670" r:id="rId64"/>
    <p:sldId id="672" r:id="rId65"/>
    <p:sldId id="619" r:id="rId66"/>
    <p:sldId id="618" r:id="rId67"/>
    <p:sldId id="617" r:id="rId68"/>
    <p:sldId id="615" r:id="rId69"/>
    <p:sldId id="614" r:id="rId70"/>
    <p:sldId id="342" r:id="rId71"/>
    <p:sldId id="613" r:id="rId72"/>
    <p:sldId id="344" r:id="rId73"/>
    <p:sldId id="611" r:id="rId74"/>
    <p:sldId id="612" r:id="rId75"/>
    <p:sldId id="608" r:id="rId76"/>
    <p:sldId id="609" r:id="rId7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96709"/>
    <a:srgbClr val="E46D0A"/>
    <a:srgbClr val="CC3300"/>
    <a:srgbClr val="008080"/>
    <a:srgbClr val="FF9966"/>
    <a:srgbClr val="DDDDDD"/>
    <a:srgbClr val="003399"/>
    <a:srgbClr val="33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74" autoAdjust="0"/>
    <p:restoredTop sz="95097" autoAdjust="0"/>
  </p:normalViewPr>
  <p:slideViewPr>
    <p:cSldViewPr>
      <p:cViewPr varScale="1">
        <p:scale>
          <a:sx n="78" d="100"/>
          <a:sy n="78" d="100"/>
        </p:scale>
        <p:origin x="1771"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fr-FR"/>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50AF7509-6CBD-40DD-996F-77D706C9FAA3}" type="slidenum">
              <a:rPr lang="en-US"/>
              <a:pPr>
                <a:defRPr/>
              </a:pPr>
              <a:t>‹N°›</a:t>
            </a:fld>
            <a:endParaRPr lang="en-US"/>
          </a:p>
        </p:txBody>
      </p:sp>
    </p:spTree>
    <p:extLst>
      <p:ext uri="{BB962C8B-B14F-4D97-AF65-F5344CB8AC3E}">
        <p14:creationId xmlns:p14="http://schemas.microsoft.com/office/powerpoint/2010/main" val="108546819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1 203,'2'16,"0"0,2-1,0 1,0-1,1 0,1 0,1-1,7 12,9 25,-11-17,7 34,-13-46,0 1,1-1,1-1,1 1,10 16,-17-35,0-1,-1 1,1-1,0 0,0 1,0-1,1 0,-1 0,1 0,-1 0,1-1,-1 1,1-1,2 1,-5-2,1 1,0-1,0 0,-1 0,1 0,0 0,0 0,-1 0,1 0,0 0,0 0,-1-1,1 1,0 0,0 0,-1-1,1 1,0 0,-1-1,1 1,0-1,0 1,0-2,0 1,0-1,0 1,0-1,0 0,0 1,0-1,-1 0,1 0,0 0,-1 1,0-1,1-1,1-11,-1-1,0 1,-1-10,-1 12,1-1,1 0,0 0,2-2,-2 11,0 0,0-1,1 1,0 0,0-1,0 1,0 0,0 0,1 1,0-1,0 0,0 1,3-3,4-2,1 0,1 1,-1 0,1 0,0 1,5-1,2-1,-16 6,0 0,0-1,0 1,0 0,0-1,0 0,0 0,-1 0,0 0,1 0,-1 0,-1 0,1-1,0 1,-1-1,1 1,-1-1,0 0,3-13,0 0,-1 0,0-9,0 3,7-47,0-63,-12 314,21-200,-13 11,1 0,0 1,1-1,3-1,16 0,-23 9,-1-1,0 0,0 0,1 0,-1 0,0 0,0 0,0-1,0 0,2-1,0-4,0 1,-1-1,0 0,0 0,0-1,-1 1,0-1,0 0,0-5,14-53,-17 66,-2 11,1 1,-1-1,0 1,-1-1,0 0,-1 0,0 0,-1 0,0-1,-5 8,10-17,-1 0,1-1,0 1,-1 0,1-1,-1 1,1-1,-1 1,1-1,-1 1,0-1,1 1,-1-1,0 1,1-1,-1 0,0 1,1-1,-1 0,0 0,0 0,1 1,-1-1,0 0,0 0,1 0,-1 0,0 0,0 0,1-1,-1 1,0 0,0-1,0 0,0 0,0 0,0-1,0 1,0 0,0 0,0-1,1 1,-1-1,1 1,-1-1,1 1,-1 0,1-1,-6-53,5 37,2 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6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6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30,'17'0,"14"0,6 0,0 0,-1 0,-3 0,-2 0,-4 0,0 0,-2 0,-1 0,0 0,0 0,-4-4,-1-2,0-3,-3-1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236 20,'-22'10,"0"-1,0-1,-1-1,0-1,0-1,-1-1,-14 0,9 3,20-2,20 1,28-2,0-1,0-1,0-3,26-3,-45 1,-1 0,0-2,0 0,10-5,-12 4,0 1,0 1,0 0,0 1,17-1,16 2,-1-2,5-3,-10 1,-4 0,29-7,-52 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6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0,'13'0,"12"0,6 0,11 0,14 0,11 0,6 0,4 0,-8 0,-6 0,-11 0,-9 0,-12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1 203,'2'16,"0"0,2-1,0 1,0-1,1 0,1 0,1-1,7 12,9 25,-11-17,7 34,-13-46,0 1,1-1,1-1,1 1,10 16,-17-35,0-1,-1 1,1-1,0 0,0 1,0-1,1 0,-1 0,1 0,-1 0,1-1,-1 1,1-1,2 1,-5-2,1 1,0-1,0 0,-1 0,1 0,0 0,0 0,-1 0,1 0,0 0,0 0,-1-1,1 1,0 0,0 0,-1-1,1 1,0 0,-1-1,1 1,0-1,0 1,0-2,0 1,0-1,0 1,0-1,0 0,0 1,0-1,-1 0,1 0,0 0,-1 1,0-1,1-1,1-11,-1-1,0 1,-1-10,-1 12,1-1,1 0,0 0,2-2,-2 11,0 0,0-1,1 1,0 0,0-1,0 1,0 0,0 0,1 1,0-1,0 0,0 1,3-3,4-2,1 0,1 1,-1 0,1 0,0 1,5-1,2-1,-16 6,0 0,0-1,0 1,0 0,0-1,0 0,0 0,-1 0,0 0,1 0,-1 0,-1 0,1-1,0 1,-1-1,1 1,-1-1,0 0,3-13,0 0,-1 0,0-9,0 3,7-47,0-63,-12 314,21-200,-13 11,1 0,0 1,1-1,3-1,16 0,-23 9,-1-1,0 0,0 0,1 0,-1 0,0 0,0 0,0-1,0 0,2-1,0-4,0 1,-1-1,0 0,0 0,0-1,-1 1,0-1,0 0,0-5,14-53,-17 66,-2 11,1 1,-1-1,0 1,-1-1,0 0,-1 0,0 0,-1 0,0-1,-5 8,10-17,-1 0,1-1,0 1,-1 0,1-1,-1 1,1-1,-1 1,1-1,-1 1,0-1,1 1,-1-1,0 1,1-1,-1 0,0 1,1-1,-1 0,0 0,0 0,1 1,-1-1,0 0,0 0,1 0,-1 0,0 0,0 0,1-1,-1 1,0 0,0-1,0 0,0 0,0 0,0-1,0 1,0 0,0 0,0-1,1 1,-1-1,1 1,-1-1,1 1,-1 0,1-1,-6-53,5 37,2 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1,'0'16,"0"10,0 5,0 2,0-2,0-1,0 3,0-5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0,'21'0,"7"0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1,'0'16,"0"10,0 5,0 2,0-2,0-1,0 3,0-5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1 130,'8'-1,"0"0,0 0,0-1,-1 0,8-2,30-7,-44 11,42-5,0-1,21-7,-54 10,1 0,0 0,-1-1,0-1,0 1,0-2,-1 1,1-1,-1-1,-1 0,1 0,3-4,-3-1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1,'5'0,"5"0,5 0,4 0,4 0,-3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6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6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30,'17'0,"14"0,6 0,0 0,-1 0,-3 0,-2 0,-4 0,0 0,-2 0,-1 0,0 0,0 0,-4-4,-1-2,0-3,-3-1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236 20,'-22'10,"0"-1,0-1,-1-1,0-1,0-1,-1-1,-14 0,9 3,20-2,20 1,28-2,0-1,0-1,0-3,26-3,-45 1,-1 0,0-2,0 0,10-5,-12 4,0 1,0 1,0 0,0 1,17-1,16 2,-1-2,5-3,-10 1,-4 0,29-7,-52 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6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0,'13'0,"12"0,6 0,11 0,14 0,11 0,6 0,4 0,-8 0,-6 0,-11 0,-9 0,-12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1 203,'2'16,"0"0,2-1,0 1,0-1,1 0,1 0,1-1,7 12,9 25,-11-17,7 34,-13-46,0 1,1-1,1-1,1 1,10 16,-17-35,0-1,-1 1,1-1,0 0,0 1,0-1,1 0,-1 0,1 0,-1 0,1-1,-1 1,1-1,2 1,-5-2,1 1,0-1,0 0,-1 0,1 0,0 0,0 0,-1 0,1 0,0 0,0 0,-1-1,1 1,0 0,0 0,-1-1,1 1,0 0,-1-1,1 1,0-1,0 1,0-2,0 1,0-1,0 1,0-1,0 0,0 1,0-1,-1 0,1 0,0 0,-1 1,0-1,1-1,1-11,-1-1,0 1,-1-10,-1 12,1-1,1 0,0 0,2-2,-2 11,0 0,0-1,1 1,0 0,0-1,0 1,0 0,0 0,1 1,0-1,0 0,0 1,3-3,4-2,1 0,1 1,-1 0,1 0,0 1,5-1,2-1,-16 6,0 0,0-1,0 1,0 0,0-1,0 0,0 0,-1 0,0 0,1 0,-1 0,-1 0,1-1,0 1,-1-1,1 1,-1-1,0 0,3-13,0 0,-1 0,0-9,0 3,7-47,0-63,-12 314,21-200,-13 11,1 0,0 1,1-1,3-1,16 0,-23 9,-1-1,0 0,0 0,1 0,-1 0,0 0,0 0,0-1,0 0,2-1,0-4,0 1,-1-1,0 0,0 0,0-1,-1 1,0-1,0 0,0-5,14-53,-17 66,-2 11,1 1,-1-1,0 1,-1-1,0 0,-1 0,0 0,-1 0,0-1,-5 8,10-17,-1 0,1-1,0 1,-1 0,1-1,-1 1,1-1,-1 1,1-1,-1 1,0-1,1 1,-1-1,0 1,1-1,-1 0,0 1,1-1,-1 0,0 0,0 0,1 1,-1-1,0 0,0 0,1 0,-1 0,0 0,0 0,1-1,-1 1,0 0,0-1,0 0,0 0,0 0,0-1,0 1,0 0,0 0,0-1,1 1,-1-1,1 1,-1-1,1 1,-1 0,1-1,-6-53,5 37,2 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1,'0'16,"0"10,0 5,0 2,0-2,0-1,0 3,0-5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0,'21'0,"7"0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1 130,'8'-1,"0"0,0 0,0-1,-1 0,8-2,30-7,-44 11,42-5,0-1,21-7,-54 10,1 0,0 0,-1-1,0-1,0 1,0-2,-1 1,1-1,-1-1,-1 0,1 0,3-4,-3-1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1,'5'0,"5"0,5 0,4 0,4 0,-3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6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6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30,'17'0,"14"0,6 0,0 0,-1 0,-3 0,-2 0,-4 0,0 0,-2 0,-1 0,0 0,0 0,-4-4,-1-2,0-3,-3-1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236 20,'-22'10,"0"-1,0-1,-1-1,0-1,0-1,-1-1,-14 0,9 3,20-2,20 1,28-2,0-1,0-1,0-3,26-3,-45 1,-1 0,0-2,0 0,10-5,-12 4,0 1,0 1,0 0,0 1,17-1,16 2,-1-2,5-3,-10 1,-4 0,29-7,-52 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6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0,'13'0,"12"0,6 0,11 0,14 0,11 0,6 0,4 0,-8 0,-6 0,-11 0,-9 0,-12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0,'21'0,"7"0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1 130,'8'-1,"0"0,0 0,0-1,-1 0,8-2,30-7,-44 11,42-5,0-1,21-7,-54 10,1 0,0 0,-1-1,0-1,0 1,0-2,-1 1,1-1,-1-1,-1 0,1 0,3-4,-3-1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22:05:16.15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1,'5'0,"5"0,5 0,4 0,4 0,-3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fr-FR"/>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299F8C3F-989D-4FD3-9C80-84BEE369520B}" type="slidenum">
              <a:rPr lang="en-US"/>
              <a:pPr>
                <a:defRPr/>
              </a:pPr>
              <a:t>‹N°›</a:t>
            </a:fld>
            <a:endParaRPr lang="en-US"/>
          </a:p>
        </p:txBody>
      </p:sp>
    </p:spTree>
    <p:extLst>
      <p:ext uri="{BB962C8B-B14F-4D97-AF65-F5344CB8AC3E}">
        <p14:creationId xmlns:p14="http://schemas.microsoft.com/office/powerpoint/2010/main" val="2155223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marL="171450" indent="-171450" rtl="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rtlCol="0"/>
          <a:lstStyle/>
          <a:p>
            <a:pPr rtl="0"/>
            <a:fld id="{CF2FD335-6D8E-486A-8F5F-DFC7325903FF}" type="slidenum">
              <a:rPr lang="fr-FR" smtClean="0"/>
              <a:t>65</a:t>
            </a:fld>
            <a:endParaRPr lang="fr-FR"/>
          </a:p>
        </p:txBody>
      </p:sp>
    </p:spTree>
    <p:extLst>
      <p:ext uri="{BB962C8B-B14F-4D97-AF65-F5344CB8AC3E}">
        <p14:creationId xmlns:p14="http://schemas.microsoft.com/office/powerpoint/2010/main" val="4118684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marL="171450" indent="-171450" rtl="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rtlCol="0"/>
          <a:lstStyle/>
          <a:p>
            <a:pPr rtl="0"/>
            <a:fld id="{CF2FD335-6D8E-486A-8F5F-DFC7325903FF}" type="slidenum">
              <a:rPr lang="fr-FR" smtClean="0"/>
              <a:t>66</a:t>
            </a:fld>
            <a:endParaRPr lang="fr-FR"/>
          </a:p>
        </p:txBody>
      </p:sp>
    </p:spTree>
    <p:extLst>
      <p:ext uri="{BB962C8B-B14F-4D97-AF65-F5344CB8AC3E}">
        <p14:creationId xmlns:p14="http://schemas.microsoft.com/office/powerpoint/2010/main" val="1093509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marL="171450" indent="-171450" rtl="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rtlCol="0"/>
          <a:lstStyle/>
          <a:p>
            <a:pPr rtl="0"/>
            <a:fld id="{CF2FD335-6D8E-486A-8F5F-DFC7325903FF}" type="slidenum">
              <a:rPr lang="fr-FR" smtClean="0"/>
              <a:t>67</a:t>
            </a:fld>
            <a:endParaRPr lang="fr-FR"/>
          </a:p>
        </p:txBody>
      </p:sp>
    </p:spTree>
    <p:extLst>
      <p:ext uri="{BB962C8B-B14F-4D97-AF65-F5344CB8AC3E}">
        <p14:creationId xmlns:p14="http://schemas.microsoft.com/office/powerpoint/2010/main" val="307563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marL="171450" indent="-171450" rtl="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rtlCol="0"/>
          <a:lstStyle/>
          <a:p>
            <a:pPr rtl="0"/>
            <a:fld id="{CF2FD335-6D8E-486A-8F5F-DFC7325903FF}" type="slidenum">
              <a:rPr lang="fr-FR" smtClean="0"/>
              <a:t>68</a:t>
            </a:fld>
            <a:endParaRPr lang="fr-FR"/>
          </a:p>
        </p:txBody>
      </p:sp>
    </p:spTree>
    <p:extLst>
      <p:ext uri="{BB962C8B-B14F-4D97-AF65-F5344CB8AC3E}">
        <p14:creationId xmlns:p14="http://schemas.microsoft.com/office/powerpoint/2010/main" val="3761315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marL="171450" indent="-171450" rtl="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rtlCol="0"/>
          <a:lstStyle/>
          <a:p>
            <a:pPr rtl="0"/>
            <a:fld id="{CF2FD335-6D8E-486A-8F5F-DFC7325903FF}" type="slidenum">
              <a:rPr lang="fr-FR" smtClean="0"/>
              <a:t>69</a:t>
            </a:fld>
            <a:endParaRPr lang="fr-FR"/>
          </a:p>
        </p:txBody>
      </p:sp>
    </p:spTree>
    <p:extLst>
      <p:ext uri="{BB962C8B-B14F-4D97-AF65-F5344CB8AC3E}">
        <p14:creationId xmlns:p14="http://schemas.microsoft.com/office/powerpoint/2010/main" val="2029070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marL="171450" indent="-171450" rtl="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rtlCol="0"/>
          <a:lstStyle/>
          <a:p>
            <a:pPr rtl="0"/>
            <a:fld id="{CF2FD335-6D8E-486A-8F5F-DFC7325903FF}" type="slidenum">
              <a:rPr lang="fr-FR" smtClean="0"/>
              <a:t>70</a:t>
            </a:fld>
            <a:endParaRPr lang="fr-FR"/>
          </a:p>
        </p:txBody>
      </p:sp>
    </p:spTree>
    <p:extLst>
      <p:ext uri="{BB962C8B-B14F-4D97-AF65-F5344CB8AC3E}">
        <p14:creationId xmlns:p14="http://schemas.microsoft.com/office/powerpoint/2010/main" val="355052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marL="171450" indent="-171450" rtl="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rtlCol="0"/>
          <a:lstStyle/>
          <a:p>
            <a:pPr rtl="0"/>
            <a:fld id="{CF2FD335-6D8E-486A-8F5F-DFC7325903FF}" type="slidenum">
              <a:rPr lang="fr-FR" smtClean="0"/>
              <a:t>72</a:t>
            </a:fld>
            <a:endParaRPr lang="fr-FR"/>
          </a:p>
        </p:txBody>
      </p:sp>
    </p:spTree>
    <p:extLst>
      <p:ext uri="{BB962C8B-B14F-4D97-AF65-F5344CB8AC3E}">
        <p14:creationId xmlns:p14="http://schemas.microsoft.com/office/powerpoint/2010/main" val="1545767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325" y="762000"/>
            <a:ext cx="5111675" cy="2667000"/>
          </a:xfrm>
        </p:spPr>
        <p:txBody>
          <a:bodyPr/>
          <a:lstStyle/>
          <a:p>
            <a:r>
              <a:rPr lang="fr-FR"/>
              <a:t>Modifiez le style du titre</a:t>
            </a:r>
            <a:endParaRPr lang="en-US"/>
          </a:p>
        </p:txBody>
      </p:sp>
      <p:sp>
        <p:nvSpPr>
          <p:cNvPr id="3" name="Subtitle 2"/>
          <p:cNvSpPr>
            <a:spLocks noGrp="1"/>
          </p:cNvSpPr>
          <p:nvPr>
            <p:ph type="subTitle" idx="1"/>
          </p:nvPr>
        </p:nvSpPr>
        <p:spPr>
          <a:xfrm>
            <a:off x="228600" y="3810000"/>
            <a:ext cx="5105400" cy="2133600"/>
          </a:xfrm>
        </p:spPr>
        <p:txBody>
          <a:bodyPr/>
          <a:lstStyle>
            <a:lvl1pPr marL="0" indent="0" algn="l">
              <a:buNone/>
              <a:defRPr b="1">
                <a:solidFill>
                  <a:schemeClr val="tx1"/>
                </a:solidFill>
                <a:effectLst>
                  <a:reflection blurRad="6350" stA="55000" endA="300" endPos="45500" dir="5400000" sy="-100000" algn="bl" rotWithShape="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a:p>
        </p:txBody>
      </p:sp>
      <p:sp>
        <p:nvSpPr>
          <p:cNvPr id="4" name="Date Placeholder 3"/>
          <p:cNvSpPr>
            <a:spLocks noGrp="1"/>
          </p:cNvSpPr>
          <p:nvPr>
            <p:ph type="dt" sz="half" idx="10"/>
          </p:nvPr>
        </p:nvSpPr>
        <p:spPr/>
        <p:txBody>
          <a:bodyPr/>
          <a:lstStyle/>
          <a:p>
            <a:pPr>
              <a:defRPr/>
            </a:pPr>
            <a:fld id="{7AD8B14E-67E0-4763-84C4-1A1E7BAC62DF}"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8B8C112D-CD45-498D-B711-AC5354742DF6}" type="slidenum">
              <a:rPr lang="en-US" altLang="en-US" smtClean="0"/>
              <a:pPr>
                <a:defRPr/>
              </a:pPr>
              <a:t>‹N°›</a:t>
            </a:fld>
            <a:endParaRPr lang="en-US" altLang="en-US"/>
          </a:p>
        </p:txBody>
      </p:sp>
      <p:sp>
        <p:nvSpPr>
          <p:cNvPr id="7" name="Text Box 43"/>
          <p:cNvSpPr txBox="1">
            <a:spLocks noChangeArrowheads="1"/>
          </p:cNvSpPr>
          <p:nvPr/>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3">
            <a:extLst>
              <a:ext uri="{FF2B5EF4-FFF2-40B4-BE49-F238E27FC236}">
                <a16:creationId xmlns:a16="http://schemas.microsoft.com/office/drawing/2014/main" id="{3E2714E5-0C38-4E70-84F1-EB88B31732FD}"/>
              </a:ext>
            </a:extLst>
          </p:cNvPr>
          <p:cNvSpPr txBox="1">
            <a:spLocks noChangeArrowheads="1"/>
          </p:cNvSpPr>
          <p:nvPr/>
        </p:nvSpPr>
        <p:spPr bwMode="auto">
          <a:xfrm>
            <a:off x="2951163" y="6165850"/>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3">
            <a:extLst>
              <a:ext uri="{FF2B5EF4-FFF2-40B4-BE49-F238E27FC236}">
                <a16:creationId xmlns:a16="http://schemas.microsoft.com/office/drawing/2014/main" id="{E7205C9F-C7CD-4FF9-B80F-85E97A4312A6}"/>
              </a:ext>
            </a:extLst>
          </p:cNvPr>
          <p:cNvSpPr txBox="1">
            <a:spLocks noChangeArrowheads="1"/>
          </p:cNvSpPr>
          <p:nvPr userDrawn="1"/>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158331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a:xfrm>
            <a:off x="228600" y="1403874"/>
            <a:ext cx="7239000" cy="48768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pPr>
              <a:defRPr/>
            </a:pPr>
            <a:fld id="{914AB739-32A9-426D-AEBA-A63C84234CDE}"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A0DAB16C-4F15-4A7A-A06A-CA540DD2E191}" type="slidenum">
              <a:rPr lang="en-US" altLang="en-US" smtClean="0"/>
              <a:pPr>
                <a:defRPr/>
              </a:pPr>
              <a:t>‹N°›</a:t>
            </a:fld>
            <a:endParaRPr lang="en-US" altLang="en-US"/>
          </a:p>
        </p:txBody>
      </p:sp>
    </p:spTree>
    <p:extLst>
      <p:ext uri="{BB962C8B-B14F-4D97-AF65-F5344CB8AC3E}">
        <p14:creationId xmlns:p14="http://schemas.microsoft.com/office/powerpoint/2010/main" val="292830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19800" y="1371600"/>
            <a:ext cx="1828800" cy="4953000"/>
          </a:xfrm>
        </p:spPr>
        <p:txBody>
          <a:bodyPr vert="eaVert"/>
          <a:lstStyle>
            <a:lvl1pPr>
              <a:defRPr>
                <a:solidFill>
                  <a:schemeClr val="tx1"/>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28600" y="1371600"/>
            <a:ext cx="5791200" cy="49530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9FE0E895-D285-454D-9B9C-68431715838C}"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581BB03C-FD6B-4392-98A5-97EC70AAAFF4}" type="slidenum">
              <a:rPr lang="en-US" altLang="en-US" smtClean="0"/>
              <a:pPr>
                <a:defRPr/>
              </a:pPr>
              <a:t>‹N°›</a:t>
            </a:fld>
            <a:endParaRPr lang="en-US" altLang="en-US"/>
          </a:p>
        </p:txBody>
      </p:sp>
    </p:spTree>
    <p:extLst>
      <p:ext uri="{BB962C8B-B14F-4D97-AF65-F5344CB8AC3E}">
        <p14:creationId xmlns:p14="http://schemas.microsoft.com/office/powerpoint/2010/main" val="3408007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re et diagramme ou organigramme">
    <p:spTree>
      <p:nvGrpSpPr>
        <p:cNvPr id="1" name=""/>
        <p:cNvGrpSpPr/>
        <p:nvPr/>
      </p:nvGrpSpPr>
      <p:grpSpPr>
        <a:xfrm>
          <a:off x="0" y="0"/>
          <a:ext cx="0" cy="0"/>
          <a:chOff x="0" y="0"/>
          <a:chExt cx="0" cy="0"/>
        </a:xfrm>
      </p:grpSpPr>
      <p:sp>
        <p:nvSpPr>
          <p:cNvPr id="2" name="Titre 1"/>
          <p:cNvSpPr>
            <a:spLocks noGrp="1"/>
          </p:cNvSpPr>
          <p:nvPr>
            <p:ph type="title"/>
          </p:nvPr>
        </p:nvSpPr>
        <p:spPr>
          <a:xfrm>
            <a:off x="457200" y="457200"/>
            <a:ext cx="8229600" cy="1371600"/>
          </a:xfrm>
        </p:spPr>
        <p:txBody>
          <a:bodyPr/>
          <a:lstStyle/>
          <a:p>
            <a:r>
              <a:rPr lang="fr-FR"/>
              <a:t>Modifiez le style du titre</a:t>
            </a:r>
            <a:endParaRPr lang="fr-CA"/>
          </a:p>
        </p:txBody>
      </p:sp>
      <p:sp>
        <p:nvSpPr>
          <p:cNvPr id="3" name="Espace réservé du graphique SmartArt 2"/>
          <p:cNvSpPr>
            <a:spLocks noGrp="1"/>
          </p:cNvSpPr>
          <p:nvPr>
            <p:ph type="dgm" idx="1"/>
          </p:nvPr>
        </p:nvSpPr>
        <p:spPr>
          <a:xfrm>
            <a:off x="457200" y="1981200"/>
            <a:ext cx="8229600" cy="3886200"/>
          </a:xfrm>
        </p:spPr>
        <p:txBody>
          <a:bodyPr/>
          <a:lstStyle/>
          <a:p>
            <a:pPr lvl="0"/>
            <a:r>
              <a:rPr lang="fr-FR" noProof="0"/>
              <a:t>Cliquez sur l'icône pour ajouter un graphique SmartArt</a:t>
            </a:r>
            <a:endParaRPr lang="fr-CA"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fr-CA"/>
          </a:p>
        </p:txBody>
      </p:sp>
      <p:sp>
        <p:nvSpPr>
          <p:cNvPr id="5" name="Rectangle 3"/>
          <p:cNvSpPr>
            <a:spLocks noGrp="1" noChangeArrowheads="1"/>
          </p:cNvSpPr>
          <p:nvPr>
            <p:ph type="sldNum" sz="quarter" idx="11"/>
          </p:nvPr>
        </p:nvSpPr>
        <p:spPr>
          <a:ln/>
        </p:spPr>
        <p:txBody>
          <a:bodyPr/>
          <a:lstStyle>
            <a:lvl1pPr>
              <a:defRPr/>
            </a:lvl1pPr>
          </a:lstStyle>
          <a:p>
            <a:pPr>
              <a:defRPr/>
            </a:pPr>
            <a:fld id="{768EB5D8-1891-412D-8094-F73C42FC7F45}" type="slidenum">
              <a:rPr lang="en-US" altLang="en-US" smtClean="0"/>
              <a:pPr>
                <a:defRPr/>
              </a:pPr>
              <a:t>‹N°›</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9723E810-45F5-4384-8BC9-C71AE91F9572}" type="datetime1">
              <a:rPr lang="en-US" smtClean="0"/>
              <a:t>11/5/2023</a:t>
            </a:fld>
            <a:endParaRPr lang="en-US" altLang="en-US"/>
          </a:p>
        </p:txBody>
      </p:sp>
    </p:spTree>
    <p:extLst>
      <p:ext uri="{BB962C8B-B14F-4D97-AF65-F5344CB8AC3E}">
        <p14:creationId xmlns:p14="http://schemas.microsoft.com/office/powerpoint/2010/main" val="53348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22238"/>
            <a:ext cx="7543800" cy="1295400"/>
          </a:xfrm>
        </p:spPr>
        <p:txBody>
          <a:bodyPr/>
          <a:lstStyle/>
          <a:p>
            <a:r>
              <a:rPr lang="fr-FR"/>
              <a:t>Modifiez le style du titre</a:t>
            </a:r>
            <a:endParaRPr lang="fr-CA"/>
          </a:p>
        </p:txBody>
      </p:sp>
      <p:sp>
        <p:nvSpPr>
          <p:cNvPr id="3" name="Espace réservé du texte 2"/>
          <p:cNvSpPr>
            <a:spLocks noGrp="1"/>
          </p:cNvSpPr>
          <p:nvPr>
            <p:ph type="body" sz="half" idx="1"/>
          </p:nvPr>
        </p:nvSpPr>
        <p:spPr>
          <a:xfrm>
            <a:off x="457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5"/>
          <p:cNvSpPr>
            <a:spLocks noGrp="1" noChangeArrowheads="1"/>
          </p:cNvSpPr>
          <p:nvPr>
            <p:ph type="dt" sz="half" idx="10"/>
          </p:nvPr>
        </p:nvSpPr>
        <p:spPr>
          <a:ln/>
        </p:spPr>
        <p:txBody>
          <a:bodyPr/>
          <a:lstStyle>
            <a:lvl1pPr>
              <a:defRPr/>
            </a:lvl1pPr>
          </a:lstStyle>
          <a:p>
            <a:pPr>
              <a:defRPr/>
            </a:pPr>
            <a:fld id="{E3866633-D1A4-47A1-8BE5-A93F8CCE1D49}" type="datetime1">
              <a:rPr lang="en-US" smtClean="0"/>
              <a:t>11/5/2023</a:t>
            </a:fld>
            <a:endParaRPr lang="en-US" altLang="en-US"/>
          </a:p>
        </p:txBody>
      </p:sp>
      <p:sp>
        <p:nvSpPr>
          <p:cNvPr id="6" name="Rectangle 7"/>
          <p:cNvSpPr>
            <a:spLocks noGrp="1" noChangeArrowheads="1"/>
          </p:cNvSpPr>
          <p:nvPr>
            <p:ph type="sldNum" sz="quarter" idx="11"/>
          </p:nvPr>
        </p:nvSpPr>
        <p:spPr>
          <a:ln/>
        </p:spPr>
        <p:txBody>
          <a:bodyPr/>
          <a:lstStyle>
            <a:lvl1pPr>
              <a:defRPr/>
            </a:lvl1pPr>
          </a:lstStyle>
          <a:p>
            <a:pPr>
              <a:defRPr/>
            </a:pPr>
            <a:fld id="{768EB5D8-1891-412D-8094-F73C42FC7F45}" type="slidenum">
              <a:rPr lang="en-US" altLang="en-US" smtClean="0"/>
              <a:pPr>
                <a:defRPr/>
              </a:pPr>
              <a:t>‹N°›</a:t>
            </a:fld>
            <a:endParaRPr lang="en-US" altLang="en-US"/>
          </a:p>
        </p:txBody>
      </p:sp>
    </p:spTree>
    <p:extLst>
      <p:ext uri="{BB962C8B-B14F-4D97-AF65-F5344CB8AC3E}">
        <p14:creationId xmlns:p14="http://schemas.microsoft.com/office/powerpoint/2010/main" val="130995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B28D34F3-DA36-45C8-8D98-1F6F568F77A0}"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7FEE665E-3450-413D-913D-057FF7C87532}" type="slidenum">
              <a:rPr lang="en-US" altLang="en-US" smtClean="0"/>
              <a:pPr>
                <a:defRPr/>
              </a:pPr>
              <a:t>‹N°›</a:t>
            </a:fld>
            <a:endParaRPr lang="en-US" altLang="en-US"/>
          </a:p>
        </p:txBody>
      </p:sp>
    </p:spTree>
    <p:extLst>
      <p:ext uri="{BB962C8B-B14F-4D97-AF65-F5344CB8AC3E}">
        <p14:creationId xmlns:p14="http://schemas.microsoft.com/office/powerpoint/2010/main" val="281153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929187"/>
            <a:ext cx="5105400" cy="1362075"/>
          </a:xfrm>
        </p:spPr>
        <p:txBody>
          <a:bodyPr anchor="t"/>
          <a:lstStyle>
            <a:lvl1pPr algn="l">
              <a:defRPr sz="4000" b="1" cap="all">
                <a:solidFill>
                  <a:schemeClr val="tx1"/>
                </a:solidFill>
              </a:defRPr>
            </a:lvl1pPr>
          </a:lstStyle>
          <a:p>
            <a:r>
              <a:rPr lang="fr-FR"/>
              <a:t>Modifiez le style du titre</a:t>
            </a:r>
            <a:endParaRPr lang="en-US"/>
          </a:p>
        </p:txBody>
      </p:sp>
      <p:sp>
        <p:nvSpPr>
          <p:cNvPr id="3" name="Text Placeholder 2"/>
          <p:cNvSpPr>
            <a:spLocks noGrp="1"/>
          </p:cNvSpPr>
          <p:nvPr>
            <p:ph type="body" idx="1"/>
          </p:nvPr>
        </p:nvSpPr>
        <p:spPr>
          <a:xfrm>
            <a:off x="228600" y="3733800"/>
            <a:ext cx="5105400" cy="11953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a:defRPr/>
            </a:pPr>
            <a:fld id="{F0D680AB-F908-49F6-8D5E-D22C282DF577}"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B1F7837F-1D4D-4CA1-A8E1-5AD01247757E}" type="slidenum">
              <a:rPr lang="en-US" altLang="en-US" smtClean="0"/>
              <a:pPr>
                <a:defRPr/>
              </a:pPr>
              <a:t>‹N°›</a:t>
            </a:fld>
            <a:endParaRPr lang="en-US" altLang="en-US"/>
          </a:p>
        </p:txBody>
      </p:sp>
    </p:spTree>
    <p:extLst>
      <p:ext uri="{BB962C8B-B14F-4D97-AF65-F5344CB8AC3E}">
        <p14:creationId xmlns:p14="http://schemas.microsoft.com/office/powerpoint/2010/main" val="357117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2286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46482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defRPr/>
            </a:pPr>
            <a:fld id="{C72FD6C6-802F-43D0-B4A9-84B1AF9F02B6}" type="datetime1">
              <a:rPr lang="en-US" smtClean="0"/>
              <a:t>11/5/2023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E293F36-9297-4821-9A0C-D21D7A4CC37B}" type="slidenum">
              <a:rPr lang="en-US" altLang="en-US" smtClean="0"/>
              <a:pPr>
                <a:defRPr/>
              </a:pPr>
              <a:t>‹N°›</a:t>
            </a:fld>
            <a:endParaRPr lang="en-US" altLang="en-US"/>
          </a:p>
        </p:txBody>
      </p:sp>
    </p:spTree>
    <p:extLst>
      <p:ext uri="{BB962C8B-B14F-4D97-AF65-F5344CB8AC3E}">
        <p14:creationId xmlns:p14="http://schemas.microsoft.com/office/powerpoint/2010/main" val="216536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228600" y="17335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28600" y="2373312"/>
            <a:ext cx="4268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4645025" y="17335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645025" y="2373312"/>
            <a:ext cx="4270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pPr>
              <a:defRPr/>
            </a:pPr>
            <a:fld id="{D88FB73D-8651-41E3-97B6-466F7DA7E4E5}" type="datetime1">
              <a:rPr lang="en-US" smtClean="0"/>
              <a:t>11/5/2023</a:t>
            </a:fld>
            <a:endParaRPr lang="en-US" alt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pPr>
              <a:defRPr/>
            </a:pPr>
            <a:fld id="{13095562-A83A-4D37-B267-CD729BC3FC17}" type="slidenum">
              <a:rPr lang="en-US" altLang="en-US" smtClean="0"/>
              <a:pPr>
                <a:defRPr/>
              </a:pPr>
              <a:t>‹N°›</a:t>
            </a:fld>
            <a:endParaRPr lang="en-US" altLang="en-US"/>
          </a:p>
        </p:txBody>
      </p:sp>
    </p:spTree>
    <p:extLst>
      <p:ext uri="{BB962C8B-B14F-4D97-AF65-F5344CB8AC3E}">
        <p14:creationId xmlns:p14="http://schemas.microsoft.com/office/powerpoint/2010/main" val="219209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pPr>
              <a:defRPr/>
            </a:pPr>
            <a:fld id="{40CE92BD-0A12-46B6-9799-94770E005DC3}" type="datetime1">
              <a:rPr lang="en-US" smtClean="0"/>
              <a:t>11/5/2023</a:t>
            </a:fld>
            <a:endParaRPr lang="en-US" alt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pPr>
              <a:defRPr/>
            </a:pPr>
            <a:fld id="{3B1E4088-4144-4531-AD60-E3883B742C1B}" type="slidenum">
              <a:rPr lang="en-US" altLang="en-US" smtClean="0"/>
              <a:pPr>
                <a:defRPr/>
              </a:pPr>
              <a:t>‹N°›</a:t>
            </a:fld>
            <a:endParaRPr lang="en-US" altLang="en-US"/>
          </a:p>
        </p:txBody>
      </p:sp>
    </p:spTree>
    <p:extLst>
      <p:ext uri="{BB962C8B-B14F-4D97-AF65-F5344CB8AC3E}">
        <p14:creationId xmlns:p14="http://schemas.microsoft.com/office/powerpoint/2010/main" val="150513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12FAB9-739D-40B0-8DAF-34C07240F054}" type="datetime1">
              <a:rPr lang="en-US" smtClean="0"/>
              <a:t>11/5/2023</a:t>
            </a:fld>
            <a:endParaRPr lang="en-US" alt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pPr>
              <a:defRPr/>
            </a:pPr>
            <a:fld id="{A3F0DE2A-C6FA-4F12-9420-08E7A0CB6A00}" type="slidenum">
              <a:rPr lang="en-US" altLang="en-US" smtClean="0"/>
              <a:pPr>
                <a:defRPr/>
              </a:pPr>
              <a:t>‹N°›</a:t>
            </a:fld>
            <a:endParaRPr lang="en-US" altLang="en-US"/>
          </a:p>
        </p:txBody>
      </p:sp>
    </p:spTree>
    <p:extLst>
      <p:ext uri="{BB962C8B-B14F-4D97-AF65-F5344CB8AC3E}">
        <p14:creationId xmlns:p14="http://schemas.microsoft.com/office/powerpoint/2010/main" val="105085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8600" y="86958"/>
            <a:ext cx="3236913" cy="1162050"/>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3575050" y="1371600"/>
            <a:ext cx="3968750" cy="4909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228600" y="1371600"/>
            <a:ext cx="3236913" cy="49136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9331145C-7451-4B9E-A760-F835641B5073}" type="datetime1">
              <a:rPr lang="en-US" smtClean="0"/>
              <a:t>11/5/2023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F659703-B6A9-49AC-8B9A-8AC8E21B644D}" type="slidenum">
              <a:rPr lang="en-US" altLang="en-US" smtClean="0"/>
              <a:pPr>
                <a:defRPr/>
              </a:pPr>
              <a:t>‹N°›</a:t>
            </a:fld>
            <a:endParaRPr lang="en-US" altLang="en-US"/>
          </a:p>
        </p:txBody>
      </p:sp>
    </p:spTree>
    <p:extLst>
      <p:ext uri="{BB962C8B-B14F-4D97-AF65-F5344CB8AC3E}">
        <p14:creationId xmlns:p14="http://schemas.microsoft.com/office/powerpoint/2010/main" val="224444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4800600"/>
            <a:ext cx="5486400" cy="566738"/>
          </a:xfrm>
        </p:spPr>
        <p:txBody>
          <a:bodyPr anchor="b"/>
          <a:lstStyle>
            <a:lvl1pPr algn="l">
              <a:defRPr sz="2000" b="1">
                <a:solidFill>
                  <a:schemeClr val="tx1"/>
                </a:solidFill>
              </a:defRPr>
            </a:lvl1pPr>
          </a:lstStyle>
          <a:p>
            <a:r>
              <a:rPr lang="fr-FR"/>
              <a:t>Modifiez le style du titre</a:t>
            </a:r>
            <a:endParaRPr lang="en-US"/>
          </a:p>
        </p:txBody>
      </p:sp>
      <p:sp>
        <p:nvSpPr>
          <p:cNvPr id="3" name="Picture Placeholder 2"/>
          <p:cNvSpPr>
            <a:spLocks noGrp="1"/>
          </p:cNvSpPr>
          <p:nvPr>
            <p:ph type="pic" idx="1"/>
          </p:nvPr>
        </p:nvSpPr>
        <p:spPr>
          <a:xfrm>
            <a:off x="11430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1143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C7E55113-B901-45E9-B1FC-4922DA1FB89F}" type="datetime1">
              <a:rPr lang="en-US" smtClean="0"/>
              <a:t>11/5/2023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F5EFF904-D263-465B-BDB0-083A7E2ACE75}" type="slidenum">
              <a:rPr lang="en-US" altLang="en-US" smtClean="0"/>
              <a:pPr>
                <a:defRPr/>
              </a:pPr>
              <a:t>‹N°›</a:t>
            </a:fld>
            <a:endParaRPr lang="en-US" altLang="en-US"/>
          </a:p>
        </p:txBody>
      </p:sp>
    </p:spTree>
    <p:extLst>
      <p:ext uri="{BB962C8B-B14F-4D97-AF65-F5344CB8AC3E}">
        <p14:creationId xmlns:p14="http://schemas.microsoft.com/office/powerpoint/2010/main" val="387641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76200"/>
            <a:ext cx="7239000" cy="114300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228600" y="1403874"/>
            <a:ext cx="8686800" cy="4876800"/>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214256"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AC92B06-E5F2-439A-8E97-FD13C4EC9710}" type="datetime1">
              <a:rPr lang="en-US" smtClean="0"/>
              <a:t>11/5/2023</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6773732"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68EB5D8-1891-412D-8094-F73C42FC7F45}" type="slidenum">
              <a:rPr lang="en-US" altLang="en-US" smtClean="0"/>
              <a:pPr>
                <a:defRPr/>
              </a:pPr>
              <a:t>‹N°›</a:t>
            </a:fld>
            <a:endParaRPr lang="en-US" altLang="en-US"/>
          </a:p>
        </p:txBody>
      </p:sp>
      <p:sp>
        <p:nvSpPr>
          <p:cNvPr id="7" name="Text Box 40"/>
          <p:cNvSpPr txBox="1">
            <a:spLocks noChangeArrowheads="1"/>
          </p:cNvSpPr>
          <p:nvPr/>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0">
            <a:extLst>
              <a:ext uri="{FF2B5EF4-FFF2-40B4-BE49-F238E27FC236}">
                <a16:creationId xmlns:a16="http://schemas.microsoft.com/office/drawing/2014/main" id="{8420F1FA-9018-47E5-876D-49BA94BB90B1}"/>
              </a:ext>
            </a:extLst>
          </p:cNvPr>
          <p:cNvSpPr txBox="1">
            <a:spLocks noChangeArrowheads="1"/>
          </p:cNvSpPr>
          <p:nvPr/>
        </p:nvSpPr>
        <p:spPr bwMode="auto">
          <a:xfrm>
            <a:off x="2987675" y="6200775"/>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0">
            <a:extLst>
              <a:ext uri="{FF2B5EF4-FFF2-40B4-BE49-F238E27FC236}">
                <a16:creationId xmlns:a16="http://schemas.microsoft.com/office/drawing/2014/main" id="{FD5093A3-421D-4DC0-B19D-FDD8AD9F225A}"/>
              </a:ext>
            </a:extLst>
          </p:cNvPr>
          <p:cNvSpPr txBox="1">
            <a:spLocks noChangeArrowheads="1"/>
          </p:cNvSpPr>
          <p:nvPr userDrawn="1"/>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427187229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Lst>
  <p:hf hdr="0" ftr="0" dt="0"/>
  <p:txStyles>
    <p:titleStyle>
      <a:lvl1pPr algn="l" defTabSz="914400" rtl="0" eaLnBrk="1" latinLnBrk="0" hangingPunct="1">
        <a:spcBef>
          <a:spcPct val="0"/>
        </a:spcBef>
        <a:buNone/>
        <a:defRPr sz="4400" b="1" kern="120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6.png"/><Relationship Id="rId4" Type="http://schemas.openxmlformats.org/officeDocument/2006/relationships/tags" Target="../tags/tag47.xml"/><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image" Target="../media/image8.png"/><Relationship Id="rId5" Type="http://schemas.openxmlformats.org/officeDocument/2006/relationships/tags" Target="../tags/tag55.xml"/><Relationship Id="rId10" Type="http://schemas.openxmlformats.org/officeDocument/2006/relationships/image" Target="../media/image7.png"/><Relationship Id="rId4" Type="http://schemas.openxmlformats.org/officeDocument/2006/relationships/tags" Target="../tags/tag54.xml"/><Relationship Id="rId9"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9.png"/><Relationship Id="rId5" Type="http://schemas.openxmlformats.org/officeDocument/2006/relationships/slideLayout" Target="../slideLayouts/slideLayout2.xml"/><Relationship Id="rId4" Type="http://schemas.openxmlformats.org/officeDocument/2006/relationships/tags" Target="../tags/tag65.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68.xml"/><Relationship Id="rId7"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111.xml"/></Relationships>
</file>

<file path=ppt/slides/_rels/slide33.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5" Type="http://schemas.openxmlformats.org/officeDocument/2006/relationships/tags" Target="../tags/tag119.xml"/><Relationship Id="rId10" Type="http://schemas.openxmlformats.org/officeDocument/2006/relationships/slideLayout" Target="../slideLayouts/slideLayout2.xml"/><Relationship Id="rId4" Type="http://schemas.openxmlformats.org/officeDocument/2006/relationships/tags" Target="../tags/tag118.xml"/><Relationship Id="rId9" Type="http://schemas.openxmlformats.org/officeDocument/2006/relationships/tags" Target="../tags/tag123.xml"/></Relationships>
</file>

<file path=ppt/slides/_rels/slide35.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image" Target="../media/image13.wmf"/><Relationship Id="rId5" Type="http://schemas.openxmlformats.org/officeDocument/2006/relationships/slideLayout" Target="../slideLayouts/slideLayout2.xml"/><Relationship Id="rId4" Type="http://schemas.openxmlformats.org/officeDocument/2006/relationships/tags" Target="../tags/tag139.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3" Type="http://schemas.openxmlformats.org/officeDocument/2006/relationships/tags" Target="../tags/tag155.xml"/><Relationship Id="rId18" Type="http://schemas.openxmlformats.org/officeDocument/2006/relationships/tags" Target="../tags/tag160.xml"/><Relationship Id="rId26" Type="http://schemas.openxmlformats.org/officeDocument/2006/relationships/customXml" Target="../ink/ink2.xml"/><Relationship Id="rId39" Type="http://schemas.openxmlformats.org/officeDocument/2006/relationships/customXml" Target="../ink/ink10.xml"/><Relationship Id="rId21" Type="http://schemas.openxmlformats.org/officeDocument/2006/relationships/tags" Target="../tags/tag163.xml"/><Relationship Id="rId34" Type="http://schemas.openxmlformats.org/officeDocument/2006/relationships/customXml" Target="../ink/ink7.xml"/><Relationship Id="rId42" Type="http://schemas.openxmlformats.org/officeDocument/2006/relationships/customXml" Target="../ink/ink12.xml"/><Relationship Id="rId7" Type="http://schemas.openxmlformats.org/officeDocument/2006/relationships/tags" Target="../tags/tag149.xml"/><Relationship Id="rId2" Type="http://schemas.openxmlformats.org/officeDocument/2006/relationships/tags" Target="../tags/tag144.xml"/><Relationship Id="rId16" Type="http://schemas.openxmlformats.org/officeDocument/2006/relationships/tags" Target="../tags/tag158.xml"/><Relationship Id="rId29" Type="http://schemas.openxmlformats.org/officeDocument/2006/relationships/image" Target="../media/image18.png"/><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24" Type="http://schemas.openxmlformats.org/officeDocument/2006/relationships/customXml" Target="../ink/ink1.xml"/><Relationship Id="rId32" Type="http://schemas.openxmlformats.org/officeDocument/2006/relationships/image" Target="../media/image19.png"/><Relationship Id="rId37" Type="http://schemas.openxmlformats.org/officeDocument/2006/relationships/customXml" Target="../ink/ink9.xml"/><Relationship Id="rId40" Type="http://schemas.openxmlformats.org/officeDocument/2006/relationships/customXml" Target="../ink/ink11.xml"/><Relationship Id="rId45" Type="http://schemas.openxmlformats.org/officeDocument/2006/relationships/image" Target="../media/image24.png"/><Relationship Id="rId5" Type="http://schemas.openxmlformats.org/officeDocument/2006/relationships/tags" Target="../tags/tag147.xml"/><Relationship Id="rId15" Type="http://schemas.openxmlformats.org/officeDocument/2006/relationships/tags" Target="../tags/tag157.xml"/><Relationship Id="rId23" Type="http://schemas.openxmlformats.org/officeDocument/2006/relationships/image" Target="../media/image15.png"/><Relationship Id="rId28" Type="http://schemas.openxmlformats.org/officeDocument/2006/relationships/customXml" Target="../ink/ink3.xml"/><Relationship Id="rId36" Type="http://schemas.openxmlformats.org/officeDocument/2006/relationships/image" Target="../media/image20.png"/><Relationship Id="rId10" Type="http://schemas.openxmlformats.org/officeDocument/2006/relationships/tags" Target="../tags/tag152.xml"/><Relationship Id="rId19" Type="http://schemas.openxmlformats.org/officeDocument/2006/relationships/tags" Target="../tags/tag161.xml"/><Relationship Id="rId31" Type="http://schemas.openxmlformats.org/officeDocument/2006/relationships/customXml" Target="../ink/ink5.xml"/><Relationship Id="rId44" Type="http://schemas.openxmlformats.org/officeDocument/2006/relationships/customXml" Target="../ink/ink13.xml"/><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tags" Target="../tags/tag156.xml"/><Relationship Id="rId22" Type="http://schemas.openxmlformats.org/officeDocument/2006/relationships/slideLayout" Target="../slideLayouts/slideLayout2.xml"/><Relationship Id="rId27" Type="http://schemas.openxmlformats.org/officeDocument/2006/relationships/image" Target="../media/image17.png"/><Relationship Id="rId30" Type="http://schemas.openxmlformats.org/officeDocument/2006/relationships/customXml" Target="../ink/ink4.xml"/><Relationship Id="rId35" Type="http://schemas.openxmlformats.org/officeDocument/2006/relationships/customXml" Target="../ink/ink8.xml"/><Relationship Id="rId43" Type="http://schemas.openxmlformats.org/officeDocument/2006/relationships/image" Target="../media/image23.png"/><Relationship Id="rId8" Type="http://schemas.openxmlformats.org/officeDocument/2006/relationships/tags" Target="../tags/tag150.xml"/><Relationship Id="rId3" Type="http://schemas.openxmlformats.org/officeDocument/2006/relationships/tags" Target="../tags/tag145.xml"/><Relationship Id="rId12" Type="http://schemas.openxmlformats.org/officeDocument/2006/relationships/tags" Target="../tags/tag154.xml"/><Relationship Id="rId17" Type="http://schemas.openxmlformats.org/officeDocument/2006/relationships/tags" Target="../tags/tag159.xml"/><Relationship Id="rId25" Type="http://schemas.openxmlformats.org/officeDocument/2006/relationships/image" Target="../media/image16.png"/><Relationship Id="rId33" Type="http://schemas.openxmlformats.org/officeDocument/2006/relationships/customXml" Target="../ink/ink6.xml"/><Relationship Id="rId38" Type="http://schemas.openxmlformats.org/officeDocument/2006/relationships/image" Target="../media/image21.png"/><Relationship Id="rId20" Type="http://schemas.openxmlformats.org/officeDocument/2006/relationships/tags" Target="../tags/tag162.xml"/><Relationship Id="rId41" Type="http://schemas.openxmlformats.org/officeDocument/2006/relationships/image" Target="../media/image22.png"/></Relationships>
</file>

<file path=ppt/slides/_rels/slide42.xml.rels><?xml version="1.0" encoding="UTF-8" standalone="yes"?>
<Relationships xmlns="http://schemas.openxmlformats.org/package/2006/relationships"><Relationship Id="rId13" Type="http://schemas.openxmlformats.org/officeDocument/2006/relationships/tags" Target="../tags/tag176.xml"/><Relationship Id="rId18" Type="http://schemas.openxmlformats.org/officeDocument/2006/relationships/tags" Target="../tags/tag181.xml"/><Relationship Id="rId26" Type="http://schemas.openxmlformats.org/officeDocument/2006/relationships/image" Target="../media/image25.png"/><Relationship Id="rId39" Type="http://schemas.openxmlformats.org/officeDocument/2006/relationships/image" Target="../media/image21.png"/><Relationship Id="rId21" Type="http://schemas.openxmlformats.org/officeDocument/2006/relationships/tags" Target="../tags/tag184.xml"/><Relationship Id="rId34" Type="http://schemas.openxmlformats.org/officeDocument/2006/relationships/customXml" Target="../ink/ink19.xml"/><Relationship Id="rId42" Type="http://schemas.openxmlformats.org/officeDocument/2006/relationships/image" Target="../media/image26.png"/><Relationship Id="rId7" Type="http://schemas.openxmlformats.org/officeDocument/2006/relationships/tags" Target="../tags/tag170.xml"/><Relationship Id="rId2" Type="http://schemas.openxmlformats.org/officeDocument/2006/relationships/tags" Target="../tags/tag165.xml"/><Relationship Id="rId16" Type="http://schemas.openxmlformats.org/officeDocument/2006/relationships/tags" Target="../tags/tag179.xml"/><Relationship Id="rId29" Type="http://schemas.openxmlformats.org/officeDocument/2006/relationships/customXml" Target="../ink/ink16.xml"/><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tags" Target="../tags/tag174.xml"/><Relationship Id="rId24" Type="http://schemas.openxmlformats.org/officeDocument/2006/relationships/image" Target="../media/image15.png"/><Relationship Id="rId32" Type="http://schemas.openxmlformats.org/officeDocument/2006/relationships/customXml" Target="../ink/ink18.xml"/><Relationship Id="rId37" Type="http://schemas.openxmlformats.org/officeDocument/2006/relationships/image" Target="../media/image20.png"/><Relationship Id="rId40" Type="http://schemas.openxmlformats.org/officeDocument/2006/relationships/customXml" Target="../ink/ink23.xml"/><Relationship Id="rId45" Type="http://schemas.openxmlformats.org/officeDocument/2006/relationships/customXml" Target="../ink/ink26.xml"/><Relationship Id="rId5" Type="http://schemas.openxmlformats.org/officeDocument/2006/relationships/tags" Target="../tags/tag168.xml"/><Relationship Id="rId15" Type="http://schemas.openxmlformats.org/officeDocument/2006/relationships/tags" Target="../tags/tag178.xml"/><Relationship Id="rId23" Type="http://schemas.openxmlformats.org/officeDocument/2006/relationships/slideLayout" Target="../slideLayouts/slideLayout2.xml"/><Relationship Id="rId28" Type="http://schemas.openxmlformats.org/officeDocument/2006/relationships/image" Target="../media/image17.png"/><Relationship Id="rId36" Type="http://schemas.openxmlformats.org/officeDocument/2006/relationships/customXml" Target="../ink/ink21.xml"/><Relationship Id="rId10" Type="http://schemas.openxmlformats.org/officeDocument/2006/relationships/tags" Target="../tags/tag173.xml"/><Relationship Id="rId19" Type="http://schemas.openxmlformats.org/officeDocument/2006/relationships/tags" Target="../tags/tag182.xml"/><Relationship Id="rId31" Type="http://schemas.openxmlformats.org/officeDocument/2006/relationships/customXml" Target="../ink/ink17.xml"/><Relationship Id="rId44" Type="http://schemas.openxmlformats.org/officeDocument/2006/relationships/image" Target="../media/image27.png"/><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tags" Target="../tags/tag177.xml"/><Relationship Id="rId22" Type="http://schemas.openxmlformats.org/officeDocument/2006/relationships/tags" Target="../tags/tag185.xml"/><Relationship Id="rId27" Type="http://schemas.openxmlformats.org/officeDocument/2006/relationships/customXml" Target="../ink/ink15.xml"/><Relationship Id="rId30" Type="http://schemas.openxmlformats.org/officeDocument/2006/relationships/image" Target="../media/image18.png"/><Relationship Id="rId35" Type="http://schemas.openxmlformats.org/officeDocument/2006/relationships/customXml" Target="../ink/ink20.xml"/><Relationship Id="rId43" Type="http://schemas.openxmlformats.org/officeDocument/2006/relationships/customXml" Target="../ink/ink25.xml"/><Relationship Id="rId8" Type="http://schemas.openxmlformats.org/officeDocument/2006/relationships/tags" Target="../tags/tag171.xml"/><Relationship Id="rId3" Type="http://schemas.openxmlformats.org/officeDocument/2006/relationships/tags" Target="../tags/tag166.xml"/><Relationship Id="rId12" Type="http://schemas.openxmlformats.org/officeDocument/2006/relationships/tags" Target="../tags/tag175.xml"/><Relationship Id="rId17" Type="http://schemas.openxmlformats.org/officeDocument/2006/relationships/tags" Target="../tags/tag180.xml"/><Relationship Id="rId25" Type="http://schemas.openxmlformats.org/officeDocument/2006/relationships/customXml" Target="../ink/ink14.xml"/><Relationship Id="rId33" Type="http://schemas.openxmlformats.org/officeDocument/2006/relationships/image" Target="../media/image19.png"/><Relationship Id="rId38" Type="http://schemas.openxmlformats.org/officeDocument/2006/relationships/customXml" Target="../ink/ink22.xml"/><Relationship Id="rId46" Type="http://schemas.openxmlformats.org/officeDocument/2006/relationships/image" Target="../media/image24.png"/><Relationship Id="rId20" Type="http://schemas.openxmlformats.org/officeDocument/2006/relationships/tags" Target="../tags/tag183.xml"/><Relationship Id="rId41" Type="http://schemas.openxmlformats.org/officeDocument/2006/relationships/customXml" Target="../ink/ink24.xml"/></Relationships>
</file>

<file path=ppt/slides/_rels/slide43.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5" Type="http://schemas.openxmlformats.org/officeDocument/2006/relationships/image" Target="../media/image16.jpeg"/><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3" Type="http://schemas.openxmlformats.org/officeDocument/2006/relationships/tags" Target="../tags/tag201.xml"/><Relationship Id="rId18" Type="http://schemas.openxmlformats.org/officeDocument/2006/relationships/tags" Target="../tags/tag206.xml"/><Relationship Id="rId26" Type="http://schemas.openxmlformats.org/officeDocument/2006/relationships/image" Target="../media/image25.png"/><Relationship Id="rId39" Type="http://schemas.openxmlformats.org/officeDocument/2006/relationships/image" Target="../media/image21.png"/><Relationship Id="rId21" Type="http://schemas.openxmlformats.org/officeDocument/2006/relationships/tags" Target="../tags/tag209.xml"/><Relationship Id="rId34" Type="http://schemas.openxmlformats.org/officeDocument/2006/relationships/customXml" Target="../ink/ink32.xml"/><Relationship Id="rId42" Type="http://schemas.openxmlformats.org/officeDocument/2006/relationships/image" Target="../media/image26.png"/><Relationship Id="rId7" Type="http://schemas.openxmlformats.org/officeDocument/2006/relationships/tags" Target="../tags/tag195.xml"/><Relationship Id="rId2" Type="http://schemas.openxmlformats.org/officeDocument/2006/relationships/tags" Target="../tags/tag190.xml"/><Relationship Id="rId16" Type="http://schemas.openxmlformats.org/officeDocument/2006/relationships/tags" Target="../tags/tag204.xml"/><Relationship Id="rId29" Type="http://schemas.openxmlformats.org/officeDocument/2006/relationships/customXml" Target="../ink/ink29.xml"/><Relationship Id="rId1" Type="http://schemas.openxmlformats.org/officeDocument/2006/relationships/tags" Target="../tags/tag189.xml"/><Relationship Id="rId6" Type="http://schemas.openxmlformats.org/officeDocument/2006/relationships/tags" Target="../tags/tag194.xml"/><Relationship Id="rId11" Type="http://schemas.openxmlformats.org/officeDocument/2006/relationships/tags" Target="../tags/tag199.xml"/><Relationship Id="rId24" Type="http://schemas.openxmlformats.org/officeDocument/2006/relationships/image" Target="../media/image15.png"/><Relationship Id="rId32" Type="http://schemas.openxmlformats.org/officeDocument/2006/relationships/customXml" Target="../ink/ink31.xml"/><Relationship Id="rId37" Type="http://schemas.openxmlformats.org/officeDocument/2006/relationships/image" Target="../media/image20.png"/><Relationship Id="rId40" Type="http://schemas.openxmlformats.org/officeDocument/2006/relationships/customXml" Target="../ink/ink36.xml"/><Relationship Id="rId45" Type="http://schemas.openxmlformats.org/officeDocument/2006/relationships/customXml" Target="../ink/ink39.xml"/><Relationship Id="rId5" Type="http://schemas.openxmlformats.org/officeDocument/2006/relationships/tags" Target="../tags/tag193.xml"/><Relationship Id="rId15" Type="http://schemas.openxmlformats.org/officeDocument/2006/relationships/tags" Target="../tags/tag203.xml"/><Relationship Id="rId23" Type="http://schemas.openxmlformats.org/officeDocument/2006/relationships/slideLayout" Target="../slideLayouts/slideLayout2.xml"/><Relationship Id="rId28" Type="http://schemas.openxmlformats.org/officeDocument/2006/relationships/image" Target="../media/image17.png"/><Relationship Id="rId36" Type="http://schemas.openxmlformats.org/officeDocument/2006/relationships/customXml" Target="../ink/ink34.xml"/><Relationship Id="rId10" Type="http://schemas.openxmlformats.org/officeDocument/2006/relationships/tags" Target="../tags/tag198.xml"/><Relationship Id="rId19" Type="http://schemas.openxmlformats.org/officeDocument/2006/relationships/tags" Target="../tags/tag207.xml"/><Relationship Id="rId31" Type="http://schemas.openxmlformats.org/officeDocument/2006/relationships/customXml" Target="../ink/ink30.xml"/><Relationship Id="rId44" Type="http://schemas.openxmlformats.org/officeDocument/2006/relationships/image" Target="../media/image27.png"/><Relationship Id="rId4" Type="http://schemas.openxmlformats.org/officeDocument/2006/relationships/tags" Target="../tags/tag192.xml"/><Relationship Id="rId9" Type="http://schemas.openxmlformats.org/officeDocument/2006/relationships/tags" Target="../tags/tag197.xml"/><Relationship Id="rId14" Type="http://schemas.openxmlformats.org/officeDocument/2006/relationships/tags" Target="../tags/tag202.xml"/><Relationship Id="rId22" Type="http://schemas.openxmlformats.org/officeDocument/2006/relationships/tags" Target="../tags/tag210.xml"/><Relationship Id="rId27" Type="http://schemas.openxmlformats.org/officeDocument/2006/relationships/customXml" Target="../ink/ink28.xml"/><Relationship Id="rId30" Type="http://schemas.openxmlformats.org/officeDocument/2006/relationships/image" Target="../media/image18.png"/><Relationship Id="rId35" Type="http://schemas.openxmlformats.org/officeDocument/2006/relationships/customXml" Target="../ink/ink33.xml"/><Relationship Id="rId43" Type="http://schemas.openxmlformats.org/officeDocument/2006/relationships/customXml" Target="../ink/ink38.xml"/><Relationship Id="rId8" Type="http://schemas.openxmlformats.org/officeDocument/2006/relationships/tags" Target="../tags/tag196.xml"/><Relationship Id="rId3" Type="http://schemas.openxmlformats.org/officeDocument/2006/relationships/tags" Target="../tags/tag191.xml"/><Relationship Id="rId12" Type="http://schemas.openxmlformats.org/officeDocument/2006/relationships/tags" Target="../tags/tag200.xml"/><Relationship Id="rId17" Type="http://schemas.openxmlformats.org/officeDocument/2006/relationships/tags" Target="../tags/tag205.xml"/><Relationship Id="rId25" Type="http://schemas.openxmlformats.org/officeDocument/2006/relationships/customXml" Target="../ink/ink27.xml"/><Relationship Id="rId33" Type="http://schemas.openxmlformats.org/officeDocument/2006/relationships/image" Target="../media/image19.png"/><Relationship Id="rId38" Type="http://schemas.openxmlformats.org/officeDocument/2006/relationships/customXml" Target="../ink/ink35.xml"/><Relationship Id="rId46" Type="http://schemas.openxmlformats.org/officeDocument/2006/relationships/image" Target="../media/image24.png"/><Relationship Id="rId20" Type="http://schemas.openxmlformats.org/officeDocument/2006/relationships/tags" Target="../tags/tag208.xml"/><Relationship Id="rId41" Type="http://schemas.openxmlformats.org/officeDocument/2006/relationships/customXml" Target="../ink/ink37.xml"/></Relationships>
</file>

<file path=ppt/slides/_rels/slide45.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5" Type="http://schemas.openxmlformats.org/officeDocument/2006/relationships/image" Target="../media/image17.jpeg"/><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5" Type="http://schemas.openxmlformats.org/officeDocument/2006/relationships/image" Target="../media/image28.png"/><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31.xml"/><Relationship Id="rId7" Type="http://schemas.openxmlformats.org/officeDocument/2006/relationships/tags" Target="../tags/tag235.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9" Type="http://schemas.openxmlformats.org/officeDocument/2006/relationships/image" Target="../media/image29.png"/></Relationships>
</file>

<file path=ppt/slides/_rels/slide52.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 Id="rId4"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image" Target="../media/image30.png"/><Relationship Id="rId5" Type="http://schemas.openxmlformats.org/officeDocument/2006/relationships/slideLayout" Target="../slideLayouts/slideLayout2.xml"/><Relationship Id="rId4" Type="http://schemas.openxmlformats.org/officeDocument/2006/relationships/tags" Target="../tags/tag248.xml"/></Relationships>
</file>

<file path=ppt/slides/_rels/slide56.xml.rels><?xml version="1.0" encoding="UTF-8" standalone="yes"?>
<Relationships xmlns="http://schemas.openxmlformats.org/package/2006/relationships"><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image" Target="../media/image31.png"/><Relationship Id="rId5" Type="http://schemas.openxmlformats.org/officeDocument/2006/relationships/slideLayout" Target="../slideLayouts/slideLayout2.xml"/><Relationship Id="rId4" Type="http://schemas.openxmlformats.org/officeDocument/2006/relationships/tags" Target="../tags/tag252.xml"/></Relationships>
</file>

<file path=ppt/slides/_rels/slide57.xml.rels><?xml version="1.0" encoding="UTF-8" standalone="yes"?>
<Relationships xmlns="http://schemas.openxmlformats.org/package/2006/relationships"><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tags" Target="../tags/tag256.xml"/><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image" Target="../media/image32.png"/><Relationship Id="rId5" Type="http://schemas.openxmlformats.org/officeDocument/2006/relationships/slideLayout" Target="../slideLayouts/slideLayout2.xml"/><Relationship Id="rId4" Type="http://schemas.openxmlformats.org/officeDocument/2006/relationships/tags" Target="../tags/tag262.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image" Target="../media/image33.png"/><Relationship Id="rId5" Type="http://schemas.openxmlformats.org/officeDocument/2006/relationships/slideLayout" Target="../slideLayouts/slideLayout2.xml"/><Relationship Id="rId4" Type="http://schemas.openxmlformats.org/officeDocument/2006/relationships/tags" Target="../tags/tag266.xml"/></Relationships>
</file>

<file path=ppt/slides/_rels/slide61.xml.rels><?xml version="1.0" encoding="UTF-8" standalone="yes"?>
<Relationships xmlns="http://schemas.openxmlformats.org/package/2006/relationships"><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 Id="rId6" Type="http://schemas.openxmlformats.org/officeDocument/2006/relationships/image" Target="../media/image34.png"/><Relationship Id="rId5" Type="http://schemas.openxmlformats.org/officeDocument/2006/relationships/slideLayout" Target="../slideLayouts/slideLayout2.xml"/><Relationship Id="rId4" Type="http://schemas.openxmlformats.org/officeDocument/2006/relationships/tags" Target="../tags/tag273.xml"/></Relationships>
</file>

<file path=ppt/slides/_rels/slide63.xml.rels><?xml version="1.0" encoding="UTF-8" standalone="yes"?>
<Relationships xmlns="http://schemas.openxmlformats.org/package/2006/relationships"><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tags" Target="../tags/tag284.xml"/><Relationship Id="rId13" Type="http://schemas.openxmlformats.org/officeDocument/2006/relationships/tags" Target="../tags/tag289.xml"/><Relationship Id="rId3" Type="http://schemas.openxmlformats.org/officeDocument/2006/relationships/tags" Target="../tags/tag279.xml"/><Relationship Id="rId7" Type="http://schemas.openxmlformats.org/officeDocument/2006/relationships/tags" Target="../tags/tag283.xml"/><Relationship Id="rId12" Type="http://schemas.openxmlformats.org/officeDocument/2006/relationships/tags" Target="../tags/tag288.xml"/><Relationship Id="rId2" Type="http://schemas.openxmlformats.org/officeDocument/2006/relationships/tags" Target="../tags/tag278.xml"/><Relationship Id="rId16" Type="http://schemas.openxmlformats.org/officeDocument/2006/relationships/slideLayout" Target="../slideLayouts/slideLayout2.xml"/><Relationship Id="rId1" Type="http://schemas.openxmlformats.org/officeDocument/2006/relationships/tags" Target="../tags/tag277.xml"/><Relationship Id="rId6" Type="http://schemas.openxmlformats.org/officeDocument/2006/relationships/tags" Target="../tags/tag282.xml"/><Relationship Id="rId11" Type="http://schemas.openxmlformats.org/officeDocument/2006/relationships/tags" Target="../tags/tag287.xml"/><Relationship Id="rId5" Type="http://schemas.openxmlformats.org/officeDocument/2006/relationships/tags" Target="../tags/tag281.xml"/><Relationship Id="rId15" Type="http://schemas.openxmlformats.org/officeDocument/2006/relationships/tags" Target="../tags/tag291.xml"/><Relationship Id="rId10" Type="http://schemas.openxmlformats.org/officeDocument/2006/relationships/tags" Target="../tags/tag286.xml"/><Relationship Id="rId4" Type="http://schemas.openxmlformats.org/officeDocument/2006/relationships/tags" Target="../tags/tag280.xml"/><Relationship Id="rId9" Type="http://schemas.openxmlformats.org/officeDocument/2006/relationships/tags" Target="../tags/tag285.xml"/><Relationship Id="rId14" Type="http://schemas.openxmlformats.org/officeDocument/2006/relationships/tags" Target="../tags/tag290.xml"/></Relationships>
</file>

<file path=ppt/slides/_rels/slide65.xml.rels><?xml version="1.0" encoding="UTF-8" standalone="yes"?>
<Relationships xmlns="http://schemas.openxmlformats.org/package/2006/relationships"><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tags" Target="../tags/tag298.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image" Target="../media/image35.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tags" Target="../tags/tag312.xml"/><Relationship Id="rId7" Type="http://schemas.openxmlformats.org/officeDocument/2006/relationships/image" Target="../media/image36.png"/><Relationship Id="rId2" Type="http://schemas.openxmlformats.org/officeDocument/2006/relationships/tags" Target="../tags/tag311.xml"/><Relationship Id="rId1" Type="http://schemas.openxmlformats.org/officeDocument/2006/relationships/tags" Target="../tags/tag310.xml"/><Relationship Id="rId6" Type="http://schemas.openxmlformats.org/officeDocument/2006/relationships/slideLayout" Target="../slideLayouts/slideLayout2.xml"/><Relationship Id="rId5" Type="http://schemas.openxmlformats.org/officeDocument/2006/relationships/tags" Target="../tags/tag314.xml"/><Relationship Id="rId4" Type="http://schemas.openxmlformats.org/officeDocument/2006/relationships/tags" Target="../tags/tag313.xml"/></Relationships>
</file>

<file path=ppt/slides/_rels/slide7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17.xml"/><Relationship Id="rId7" Type="http://schemas.openxmlformats.org/officeDocument/2006/relationships/tags" Target="../tags/tag321.xml"/><Relationship Id="rId2" Type="http://schemas.openxmlformats.org/officeDocument/2006/relationships/tags" Target="../tags/tag316.xml"/><Relationship Id="rId1" Type="http://schemas.openxmlformats.org/officeDocument/2006/relationships/tags" Target="../tags/tag315.xml"/><Relationship Id="rId6" Type="http://schemas.openxmlformats.org/officeDocument/2006/relationships/tags" Target="../tags/tag320.xml"/><Relationship Id="rId11" Type="http://schemas.openxmlformats.org/officeDocument/2006/relationships/image" Target="../media/image38.png"/><Relationship Id="rId5" Type="http://schemas.openxmlformats.org/officeDocument/2006/relationships/tags" Target="../tags/tag319.xml"/><Relationship Id="rId10" Type="http://schemas.openxmlformats.org/officeDocument/2006/relationships/image" Target="../media/image37.png"/><Relationship Id="rId4" Type="http://schemas.openxmlformats.org/officeDocument/2006/relationships/tags" Target="../tags/tag318.xml"/><Relationship Id="rId9" Type="http://schemas.openxmlformats.org/officeDocument/2006/relationships/notesSlide" Target="../notesSlides/notesSlide7.xml"/></Relationships>
</file>

<file path=ppt/slides/_rels/slide73.xml.rels><?xml version="1.0" encoding="UTF-8" standalone="yes"?>
<Relationships xmlns="http://schemas.openxmlformats.org/package/2006/relationships"><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 Id="rId5" Type="http://schemas.openxmlformats.org/officeDocument/2006/relationships/image" Target="../media/image39.png"/><Relationship Id="rId4"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 Id="rId6" Type="http://schemas.openxmlformats.org/officeDocument/2006/relationships/image" Target="../media/image40.png"/><Relationship Id="rId5" Type="http://schemas.openxmlformats.org/officeDocument/2006/relationships/slideLayout" Target="../slideLayouts/slideLayout2.xml"/><Relationship Id="rId4" Type="http://schemas.openxmlformats.org/officeDocument/2006/relationships/tags" Target="../tags/tag328.xml"/></Relationships>
</file>

<file path=ppt/slides/_rels/slide75.xml.rels><?xml version="1.0" encoding="UTF-8" standalone="yes"?>
<Relationships xmlns="http://schemas.openxmlformats.org/package/2006/relationships"><Relationship Id="rId3" Type="http://schemas.openxmlformats.org/officeDocument/2006/relationships/tags" Target="../tags/tag331.xml"/><Relationship Id="rId2" Type="http://schemas.openxmlformats.org/officeDocument/2006/relationships/tags" Target="../tags/tag330.xml"/><Relationship Id="rId1" Type="http://schemas.openxmlformats.org/officeDocument/2006/relationships/tags" Target="../tags/tag329.xml"/><Relationship Id="rId5" Type="http://schemas.openxmlformats.org/officeDocument/2006/relationships/image" Target="../media/image41.png"/><Relationship Id="rId4"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Grp="1" noChangeArrowheads="1"/>
          </p:cNvSpPr>
          <p:nvPr>
            <p:ph type="ctrTitle"/>
            <p:custDataLst>
              <p:tags r:id="rId1"/>
            </p:custDataLst>
          </p:nvPr>
        </p:nvSpPr>
        <p:spPr>
          <a:xfrm>
            <a:off x="222325" y="762000"/>
            <a:ext cx="7698047" cy="2667000"/>
          </a:xfrm>
        </p:spPr>
        <p:txBody>
          <a:bodyPr>
            <a:normAutofit/>
          </a:bodyPr>
          <a:lstStyle/>
          <a:p>
            <a:r>
              <a:rPr lang="fr-CA" b="1"/>
              <a:t>Conception </a:t>
            </a:r>
            <a:r>
              <a:rPr lang="fr-CA" b="1" dirty="0"/>
              <a:t>des applications d’entreprise</a:t>
            </a:r>
            <a:endParaRPr lang="en-US" dirty="0"/>
          </a:p>
        </p:txBody>
      </p:sp>
      <p:sp>
        <p:nvSpPr>
          <p:cNvPr id="8" name="Rectangle 7">
            <a:extLst>
              <a:ext uri="{FF2B5EF4-FFF2-40B4-BE49-F238E27FC236}">
                <a16:creationId xmlns:a16="http://schemas.microsoft.com/office/drawing/2014/main" id="{07121619-E532-4AC1-906D-91A76E2BA783}"/>
              </a:ext>
            </a:extLst>
          </p:cNvPr>
          <p:cNvSpPr>
            <a:spLocks noGrp="1" noChangeArrowheads="1"/>
          </p:cNvSpPr>
          <p:nvPr>
            <p:ph type="subTitle" idx="1"/>
            <p:custDataLst>
              <p:tags r:id="rId2"/>
            </p:custDataLst>
          </p:nvPr>
        </p:nvSpPr>
        <p:spPr>
          <a:xfrm>
            <a:off x="228600" y="3810000"/>
            <a:ext cx="8231832" cy="2133600"/>
          </a:xfrm>
        </p:spPr>
        <p:txBody>
          <a:bodyPr>
            <a:normAutofit/>
          </a:bodyPr>
          <a:lstStyle/>
          <a:p>
            <a:r>
              <a:rPr lang="fr-CA" sz="3200" dirty="0"/>
              <a:t>Génie logiciel du commerce électronique</a:t>
            </a:r>
            <a:r>
              <a:rPr lang="fr-CA" dirty="0"/>
              <a:t>				</a:t>
            </a:r>
          </a:p>
          <a:p>
            <a:r>
              <a:rPr lang="fr-CA" dirty="0"/>
              <a:t>						Ismaïl Khriss</a:t>
            </a:r>
            <a:endParaRPr lang="en-US" dirty="0"/>
          </a:p>
        </p:txBody>
      </p:sp>
    </p:spTree>
    <p:extLst>
      <p:ext uri="{BB962C8B-B14F-4D97-AF65-F5344CB8AC3E}">
        <p14:creationId xmlns:p14="http://schemas.microsoft.com/office/powerpoint/2010/main" val="251876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FR" dirty="0"/>
              <a:t>Principes de conception</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r>
              <a:rPr lang="fr-CA" sz="2400" dirty="0"/>
              <a:t>Concevoir des solutions logicielles avec la </a:t>
            </a:r>
            <a:r>
              <a:rPr lang="fr-CA" sz="2400" b="1" dirty="0"/>
              <a:t>maintenabilité</a:t>
            </a:r>
            <a:r>
              <a:rPr lang="fr-CA" sz="2400" dirty="0"/>
              <a:t> à l’esprit</a:t>
            </a:r>
          </a:p>
          <a:p>
            <a:r>
              <a:rPr lang="fr-CA" sz="2400" dirty="0"/>
              <a:t>Les principes de conception peuvent vous guider vers des </a:t>
            </a:r>
            <a:r>
              <a:rPr lang="fr-CA" sz="2400" b="1" dirty="0"/>
              <a:t>décisions architecturales </a:t>
            </a:r>
            <a:r>
              <a:rPr lang="fr-CA" sz="2400" dirty="0"/>
              <a:t>qui déboucheront sur des </a:t>
            </a:r>
            <a:r>
              <a:rPr lang="fr-CA" sz="2400" b="1" dirty="0"/>
              <a:t>applications maintenables</a:t>
            </a:r>
          </a:p>
          <a:p>
            <a:pPr lvl="1"/>
            <a:r>
              <a:rPr lang="fr-CA" sz="2400" dirty="0"/>
              <a:t>Créations des applications à partir de </a:t>
            </a:r>
            <a:r>
              <a:rPr lang="fr-CA" sz="2400" b="1" dirty="0"/>
              <a:t>composants non étroitement couplés</a:t>
            </a:r>
            <a:r>
              <a:rPr lang="fr-CA" sz="2400" dirty="0"/>
              <a:t>, mais </a:t>
            </a:r>
            <a:r>
              <a:rPr lang="fr-CA" sz="2400" b="1" dirty="0"/>
              <a:t>communiquent</a:t>
            </a:r>
            <a:r>
              <a:rPr lang="fr-CA" sz="2400" dirty="0"/>
              <a:t> via des </a:t>
            </a:r>
            <a:r>
              <a:rPr lang="fr-CA" sz="2400" b="1" dirty="0"/>
              <a:t>interfaces explicites </a:t>
            </a:r>
            <a:r>
              <a:rPr lang="fr-CA" sz="2400" dirty="0"/>
              <a:t>ou des </a:t>
            </a:r>
            <a:r>
              <a:rPr lang="fr-CA" sz="2400" b="1" dirty="0"/>
              <a:t>systèmes de messagerie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10</a:t>
            </a:fld>
            <a:endParaRPr lang="en-US" altLang="en-US"/>
          </a:p>
        </p:txBody>
      </p:sp>
    </p:spTree>
    <p:extLst>
      <p:ext uri="{BB962C8B-B14F-4D97-AF65-F5344CB8AC3E}">
        <p14:creationId xmlns:p14="http://schemas.microsoft.com/office/powerpoint/2010/main" val="1250059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FR" dirty="0"/>
              <a:t>Principes de conception</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pPr marL="624078" indent="-514350">
              <a:buFont typeface="+mj-lt"/>
              <a:buAutoNum type="arabicPeriod"/>
            </a:pPr>
            <a:r>
              <a:rPr lang="fr-CA" sz="2400" dirty="0"/>
              <a:t>Séparation des préoccupations</a:t>
            </a:r>
          </a:p>
          <a:p>
            <a:pPr marL="624078" indent="-514350">
              <a:buFont typeface="+mj-lt"/>
              <a:buAutoNum type="arabicPeriod"/>
            </a:pPr>
            <a:r>
              <a:rPr lang="fr-CA" sz="2400" dirty="0"/>
              <a:t>Encapsulation</a:t>
            </a:r>
          </a:p>
          <a:p>
            <a:pPr marL="624078" indent="-514350">
              <a:buFont typeface="+mj-lt"/>
              <a:buAutoNum type="arabicPeriod"/>
            </a:pPr>
            <a:r>
              <a:rPr lang="fr-CA" sz="2400" dirty="0"/>
              <a:t>Inversion de dépendances </a:t>
            </a:r>
          </a:p>
          <a:p>
            <a:pPr marL="624078" indent="-514350">
              <a:buFont typeface="+mj-lt"/>
              <a:buAutoNum type="arabicPeriod"/>
            </a:pPr>
            <a:r>
              <a:rPr lang="fr-CA" sz="2400" dirty="0"/>
              <a:t>Dépendances explicites</a:t>
            </a:r>
          </a:p>
          <a:p>
            <a:pPr marL="624078" indent="-514350">
              <a:buFont typeface="+mj-lt"/>
              <a:buAutoNum type="arabicPeriod"/>
            </a:pPr>
            <a:r>
              <a:rPr lang="fr-CA" sz="2400" dirty="0"/>
              <a:t>Ne vous répétez pas </a:t>
            </a:r>
          </a:p>
          <a:p>
            <a:pPr marL="624078" indent="-514350">
              <a:buFont typeface="+mj-lt"/>
              <a:buAutoNum type="arabicPeriod"/>
            </a:pPr>
            <a:r>
              <a:rPr lang="fr-CA" sz="2400" dirty="0"/>
              <a:t>Ignorance de la persistance</a:t>
            </a:r>
          </a:p>
          <a:p>
            <a:pPr marL="624078" indent="-514350">
              <a:buFont typeface="+mj-lt"/>
              <a:buAutoNum type="arabicPeriod"/>
            </a:pPr>
            <a:r>
              <a:rPr lang="fr-CA" sz="2400" dirty="0"/>
              <a:t>Contextes bornés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11</a:t>
            </a:fld>
            <a:endParaRPr lang="en-US" altLang="en-US"/>
          </a:p>
        </p:txBody>
      </p:sp>
    </p:spTree>
    <p:extLst>
      <p:ext uri="{BB962C8B-B14F-4D97-AF65-F5344CB8AC3E}">
        <p14:creationId xmlns:p14="http://schemas.microsoft.com/office/powerpoint/2010/main" val="44470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FR" dirty="0"/>
              <a:t>Séparation des préoccupations</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r>
              <a:rPr lang="fr-CA" sz="2400" dirty="0"/>
              <a:t>La séparation des préoccupations (</a:t>
            </a:r>
            <a:r>
              <a:rPr lang="en-CA" sz="2400" dirty="0"/>
              <a:t>SoC, Separation of Concerns</a:t>
            </a:r>
            <a:r>
              <a:rPr lang="fr-CA" sz="2400" dirty="0"/>
              <a:t>) est un principe de conception permettant de </a:t>
            </a:r>
            <a:r>
              <a:rPr lang="fr-CA" sz="2400" b="1" dirty="0"/>
              <a:t>séparer</a:t>
            </a:r>
            <a:r>
              <a:rPr lang="fr-CA" sz="2400" dirty="0"/>
              <a:t> un </a:t>
            </a:r>
            <a:r>
              <a:rPr lang="fr-CA" sz="2400" b="1" dirty="0"/>
              <a:t>programme informatique</a:t>
            </a:r>
            <a:r>
              <a:rPr lang="fr-CA" sz="2400" dirty="0"/>
              <a:t> en </a:t>
            </a:r>
            <a:r>
              <a:rPr lang="fr-CA" sz="2400" b="1" dirty="0"/>
              <a:t>sections distinctes </a:t>
            </a:r>
            <a:r>
              <a:rPr lang="fr-CA" sz="2400" dirty="0"/>
              <a:t>de sorte que chaque section aborde une </a:t>
            </a:r>
            <a:r>
              <a:rPr lang="fr-CA" sz="2400" b="1" dirty="0"/>
              <a:t>préoccupation distincte</a:t>
            </a:r>
          </a:p>
          <a:p>
            <a:r>
              <a:rPr lang="fr-CA" sz="2400" dirty="0" err="1"/>
              <a:t>SoC</a:t>
            </a:r>
            <a:r>
              <a:rPr lang="fr-CA" sz="2400" dirty="0"/>
              <a:t> est une considération clé derrière l’utilisation des </a:t>
            </a:r>
            <a:r>
              <a:rPr lang="fr-CA" sz="2400" b="1" dirty="0"/>
              <a:t>couches</a:t>
            </a:r>
            <a:r>
              <a:rPr lang="fr-CA" sz="2400" dirty="0"/>
              <a:t> dans les </a:t>
            </a:r>
            <a:r>
              <a:rPr lang="fr-CA" sz="2400" b="1" dirty="0"/>
              <a:t>architectures d’applications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12</a:t>
            </a:fld>
            <a:endParaRPr lang="en-US" altLang="en-US"/>
          </a:p>
        </p:txBody>
      </p:sp>
    </p:spTree>
    <p:extLst>
      <p:ext uri="{BB962C8B-B14F-4D97-AF65-F5344CB8AC3E}">
        <p14:creationId xmlns:p14="http://schemas.microsoft.com/office/powerpoint/2010/main" val="273151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FR" dirty="0"/>
              <a:t>Exemple</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r>
              <a:rPr lang="fr-CA" sz="2400" dirty="0"/>
              <a:t>Application qui inclut une logique pour identifier les éléments remarquables à afficher pour l’utilisateur, et qui formate ces éléments d’une manière particulière pour les rendre plus visibles</a:t>
            </a:r>
          </a:p>
          <a:p>
            <a:r>
              <a:rPr lang="fr-CA" sz="2400" dirty="0"/>
              <a:t>Deux comportements distincts donc deux préoccupations distinctes</a:t>
            </a:r>
          </a:p>
          <a:p>
            <a:pPr marL="868680" lvl="1" indent="-457200">
              <a:buFont typeface="+mj-lt"/>
              <a:buAutoNum type="arabicPeriod"/>
            </a:pPr>
            <a:r>
              <a:rPr lang="fr-CA" sz="2000" dirty="0"/>
              <a:t>Choix des éléments à formater</a:t>
            </a:r>
          </a:p>
          <a:p>
            <a:pPr marL="868680" lvl="1" indent="-457200">
              <a:buFont typeface="+mj-lt"/>
              <a:buAutoNum type="arabicPeriod"/>
            </a:pPr>
            <a:r>
              <a:rPr lang="fr-CA" sz="2000" dirty="0"/>
              <a:t>Formatage des éléments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13</a:t>
            </a:fld>
            <a:endParaRPr lang="en-US" altLang="en-US"/>
          </a:p>
        </p:txBody>
      </p:sp>
    </p:spTree>
    <p:extLst>
      <p:ext uri="{BB962C8B-B14F-4D97-AF65-F5344CB8AC3E}">
        <p14:creationId xmlns:p14="http://schemas.microsoft.com/office/powerpoint/2010/main" val="228629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FR" dirty="0"/>
              <a:t>Encapsulation</a:t>
            </a:r>
            <a:endParaRPr lang="en-US" altLang="fr-FR" dirty="0"/>
          </a:p>
        </p:txBody>
      </p:sp>
      <p:sp>
        <p:nvSpPr>
          <p:cNvPr id="4101" name="Rectangle 3"/>
          <p:cNvSpPr>
            <a:spLocks noGrp="1" noChangeArrowheads="1"/>
          </p:cNvSpPr>
          <p:nvPr>
            <p:ph idx="1"/>
            <p:custDataLst>
              <p:tags r:id="rId2"/>
            </p:custDataLst>
          </p:nvPr>
        </p:nvSpPr>
        <p:spPr>
          <a:xfrm>
            <a:off x="215516" y="3609020"/>
            <a:ext cx="8686800" cy="2493178"/>
          </a:xfrm>
        </p:spPr>
        <p:txBody>
          <a:bodyPr>
            <a:normAutofit fontScale="85000" lnSpcReduction="10000"/>
          </a:bodyPr>
          <a:lstStyle/>
          <a:p>
            <a:r>
              <a:rPr lang="fr-CA" sz="2400" dirty="0"/>
              <a:t>Permet d’</a:t>
            </a:r>
            <a:r>
              <a:rPr lang="fr-CA" sz="2400" b="1" dirty="0"/>
              <a:t>isoler</a:t>
            </a:r>
            <a:r>
              <a:rPr lang="fr-CA" sz="2400" dirty="0"/>
              <a:t> des composantes ou des couches du reste d’une application</a:t>
            </a:r>
          </a:p>
          <a:p>
            <a:r>
              <a:rPr lang="fr-CA" sz="2400" dirty="0"/>
              <a:t>Les composantes d’application et les applications elles-mêmes devraient </a:t>
            </a:r>
            <a:r>
              <a:rPr lang="fr-CA" sz="2400" b="1" dirty="0"/>
              <a:t>exposer des interfaces bien définies </a:t>
            </a:r>
            <a:r>
              <a:rPr lang="fr-CA" sz="2400" dirty="0"/>
              <a:t>à l’usage de leurs collaborateurs, </a:t>
            </a:r>
            <a:r>
              <a:rPr lang="fr-CA" sz="2400" b="1" dirty="0"/>
              <a:t>plutôt que de permettre que leur état soit modifié directement</a:t>
            </a:r>
          </a:p>
          <a:p>
            <a:r>
              <a:rPr lang="fr-CA" sz="2400" dirty="0"/>
              <a:t>Elles devraient pouvoir ajuster leur implémentation interne sans avoir un impact sur leurs collaborateurs tant que les contrats externes ne sont pas violés</a:t>
            </a:r>
          </a:p>
          <a:p>
            <a:pPr marL="411480" lvl="1" indent="0">
              <a:buNone/>
            </a:pPr>
            <a:r>
              <a:rPr lang="fr-CA" sz="2400" dirty="0">
                <a:sym typeface="Wingdings" panose="05000000000000000000" pitchFamily="2" charset="2"/>
              </a:rPr>
              <a:t> </a:t>
            </a:r>
            <a:r>
              <a:rPr lang="fr-CA" sz="2400" b="1" dirty="0">
                <a:sym typeface="Wingdings" panose="05000000000000000000" pitchFamily="2" charset="2"/>
              </a:rPr>
              <a:t>Couplage faible</a:t>
            </a:r>
            <a:endParaRPr lang="fr-CA" sz="2400" b="1"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14</a:t>
            </a:fld>
            <a:endParaRPr lang="en-US" altLang="en-US"/>
          </a:p>
        </p:txBody>
      </p:sp>
      <p:pic>
        <p:nvPicPr>
          <p:cNvPr id="2" name="Picture 4">
            <a:extLst>
              <a:ext uri="{FF2B5EF4-FFF2-40B4-BE49-F238E27FC236}">
                <a16:creationId xmlns:a16="http://schemas.microsoft.com/office/drawing/2014/main" id="{979D68B0-4788-9D8E-FD4A-46B449F4873C}"/>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a:xfrm>
            <a:off x="1223628" y="1340768"/>
            <a:ext cx="6540160" cy="2283206"/>
          </a:xfrm>
          <a:prstGeom prst="rect">
            <a:avLst/>
          </a:prstGeom>
          <a:noFill/>
        </p:spPr>
      </p:pic>
    </p:spTree>
    <p:extLst>
      <p:ext uri="{BB962C8B-B14F-4D97-AF65-F5344CB8AC3E}">
        <p14:creationId xmlns:p14="http://schemas.microsoft.com/office/powerpoint/2010/main" val="201642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FR" dirty="0"/>
              <a:t>Rappel : Inversion de dépendances (DIP)</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r>
              <a:rPr lang="fr-CA" sz="2400" dirty="0"/>
              <a:t>La </a:t>
            </a:r>
            <a:r>
              <a:rPr lang="fr-CA" sz="2400" b="1" dirty="0"/>
              <a:t>direction de la dépendance </a:t>
            </a:r>
            <a:r>
              <a:rPr lang="fr-CA" sz="2400" dirty="0"/>
              <a:t>au sein de l’application doit aller dans le </a:t>
            </a:r>
            <a:r>
              <a:rPr lang="fr-CA" sz="2400" b="1" dirty="0"/>
              <a:t>sens de l’abstraction</a:t>
            </a:r>
            <a:r>
              <a:rPr lang="fr-CA" sz="2400" dirty="0"/>
              <a:t>, pas des détails d’implémentation</a:t>
            </a:r>
          </a:p>
          <a:p>
            <a:r>
              <a:rPr lang="fr-CA" sz="2400" dirty="0"/>
              <a:t>La plupart des applications sont écrites de telle sorte que les dépendances au moment de la compilation se dirigent vers l’exécution</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15</a:t>
            </a:fld>
            <a:endParaRPr lang="en-US" altLang="en-US"/>
          </a:p>
        </p:txBody>
      </p:sp>
      <p:pic>
        <p:nvPicPr>
          <p:cNvPr id="2" name="Image 1">
            <a:extLst>
              <a:ext uri="{FF2B5EF4-FFF2-40B4-BE49-F238E27FC236}">
                <a16:creationId xmlns:a16="http://schemas.microsoft.com/office/drawing/2014/main" id="{C40697CC-8B9C-0BBE-8E40-5D36AD643C8B}"/>
              </a:ext>
            </a:extLst>
          </p:cNvPr>
          <p:cNvPicPr>
            <a:picLocks noChangeAspect="1"/>
          </p:cNvPicPr>
          <p:nvPr>
            <p:custDataLst>
              <p:tags r:id="rId4"/>
            </p:custDataLst>
          </p:nvPr>
        </p:nvPicPr>
        <p:blipFill>
          <a:blip r:embed="rId9"/>
          <a:stretch>
            <a:fillRect/>
          </a:stretch>
        </p:blipFill>
        <p:spPr>
          <a:xfrm>
            <a:off x="899592" y="3429000"/>
            <a:ext cx="3143250" cy="2624507"/>
          </a:xfrm>
          <a:prstGeom prst="rect">
            <a:avLst/>
          </a:prstGeom>
        </p:spPr>
      </p:pic>
      <p:sp>
        <p:nvSpPr>
          <p:cNvPr id="3" name="ZoneTexte 2">
            <a:extLst>
              <a:ext uri="{FF2B5EF4-FFF2-40B4-BE49-F238E27FC236}">
                <a16:creationId xmlns:a16="http://schemas.microsoft.com/office/drawing/2014/main" id="{3F08C929-0446-7B86-58CD-94BA8C8C982A}"/>
              </a:ext>
            </a:extLst>
          </p:cNvPr>
          <p:cNvSpPr txBox="1"/>
          <p:nvPr>
            <p:custDataLst>
              <p:tags r:id="rId5"/>
            </p:custDataLst>
          </p:nvPr>
        </p:nvSpPr>
        <p:spPr>
          <a:xfrm>
            <a:off x="1404935" y="6028939"/>
            <a:ext cx="1698670" cy="369332"/>
          </a:xfrm>
          <a:prstGeom prst="rect">
            <a:avLst/>
          </a:prstGeom>
          <a:noFill/>
        </p:spPr>
        <p:txBody>
          <a:bodyPr wrap="none" rtlCol="0">
            <a:spAutoFit/>
          </a:bodyPr>
          <a:lstStyle/>
          <a:p>
            <a:r>
              <a:rPr lang="fr-CA" dirty="0"/>
              <a:t>À la compilation</a:t>
            </a:r>
          </a:p>
        </p:txBody>
      </p:sp>
      <p:pic>
        <p:nvPicPr>
          <p:cNvPr id="4" name="Image 3">
            <a:extLst>
              <a:ext uri="{FF2B5EF4-FFF2-40B4-BE49-F238E27FC236}">
                <a16:creationId xmlns:a16="http://schemas.microsoft.com/office/drawing/2014/main" id="{8B31BFEA-6801-773E-C218-E5F4CEBA06F1}"/>
              </a:ext>
            </a:extLst>
          </p:cNvPr>
          <p:cNvPicPr>
            <a:picLocks noChangeAspect="1"/>
          </p:cNvPicPr>
          <p:nvPr>
            <p:custDataLst>
              <p:tags r:id="rId6"/>
            </p:custDataLst>
          </p:nvPr>
        </p:nvPicPr>
        <p:blipFill>
          <a:blip r:embed="rId10"/>
          <a:stretch>
            <a:fillRect/>
          </a:stretch>
        </p:blipFill>
        <p:spPr>
          <a:xfrm>
            <a:off x="5106236" y="3429000"/>
            <a:ext cx="3257550" cy="2624508"/>
          </a:xfrm>
          <a:prstGeom prst="rect">
            <a:avLst/>
          </a:prstGeom>
        </p:spPr>
      </p:pic>
      <p:sp>
        <p:nvSpPr>
          <p:cNvPr id="5" name="ZoneTexte 4">
            <a:extLst>
              <a:ext uri="{FF2B5EF4-FFF2-40B4-BE49-F238E27FC236}">
                <a16:creationId xmlns:a16="http://schemas.microsoft.com/office/drawing/2014/main" id="{B778F367-54C5-07A1-FF29-93B9D5955237}"/>
              </a:ext>
            </a:extLst>
          </p:cNvPr>
          <p:cNvSpPr txBox="1"/>
          <p:nvPr>
            <p:custDataLst>
              <p:tags r:id="rId7"/>
            </p:custDataLst>
          </p:nvPr>
        </p:nvSpPr>
        <p:spPr>
          <a:xfrm>
            <a:off x="5887600" y="6006436"/>
            <a:ext cx="1378647" cy="369332"/>
          </a:xfrm>
          <a:prstGeom prst="rect">
            <a:avLst/>
          </a:prstGeom>
          <a:noFill/>
        </p:spPr>
        <p:txBody>
          <a:bodyPr wrap="none" rtlCol="0">
            <a:spAutoFit/>
          </a:bodyPr>
          <a:lstStyle/>
          <a:p>
            <a:r>
              <a:rPr lang="fr-CA" dirty="0"/>
              <a:t>À l’exécution</a:t>
            </a:r>
          </a:p>
        </p:txBody>
      </p:sp>
    </p:spTree>
    <p:extLst>
      <p:ext uri="{BB962C8B-B14F-4D97-AF65-F5344CB8AC3E}">
        <p14:creationId xmlns:p14="http://schemas.microsoft.com/office/powerpoint/2010/main" val="1483650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FR" dirty="0"/>
              <a:t>Inversion de dépendances (DIP)</a:t>
            </a:r>
            <a:endParaRPr lang="en-US" altLang="fr-FR" dirty="0"/>
          </a:p>
        </p:txBody>
      </p:sp>
      <p:sp>
        <p:nvSpPr>
          <p:cNvPr id="4101" name="Rectangle 3"/>
          <p:cNvSpPr>
            <a:spLocks noGrp="1" noChangeArrowheads="1"/>
          </p:cNvSpPr>
          <p:nvPr>
            <p:ph idx="1"/>
            <p:custDataLst>
              <p:tags r:id="rId2"/>
            </p:custDataLst>
          </p:nvPr>
        </p:nvSpPr>
        <p:spPr>
          <a:xfrm>
            <a:off x="228600" y="1403874"/>
            <a:ext cx="8686800" cy="2817214"/>
          </a:xfrm>
        </p:spPr>
        <p:txBody>
          <a:bodyPr>
            <a:normAutofit/>
          </a:bodyPr>
          <a:lstStyle/>
          <a:p>
            <a:r>
              <a:rPr lang="fr-CA" sz="2000" dirty="0"/>
              <a:t>L’application du DIP permet à </a:t>
            </a:r>
            <a:r>
              <a:rPr lang="fr-CA" sz="2000" i="1" dirty="0"/>
              <a:t>A</a:t>
            </a:r>
            <a:r>
              <a:rPr lang="fr-CA" sz="2000" dirty="0"/>
              <a:t> d’appeler des méthodes sur une abstraction que </a:t>
            </a:r>
            <a:r>
              <a:rPr lang="fr-CA" sz="2000" i="1" dirty="0"/>
              <a:t>B</a:t>
            </a:r>
            <a:r>
              <a:rPr lang="fr-CA" sz="2000" dirty="0"/>
              <a:t> implémente</a:t>
            </a:r>
          </a:p>
          <a:p>
            <a:r>
              <a:rPr lang="fr-CA" sz="2000" dirty="0"/>
              <a:t>Ce qui permet à </a:t>
            </a:r>
            <a:r>
              <a:rPr lang="fr-CA" sz="2000" i="1" dirty="0"/>
              <a:t>A</a:t>
            </a:r>
            <a:r>
              <a:rPr lang="fr-CA" sz="2000" dirty="0"/>
              <a:t> d’appeler </a:t>
            </a:r>
            <a:r>
              <a:rPr lang="fr-CA" sz="2000" i="1" dirty="0"/>
              <a:t>B</a:t>
            </a:r>
            <a:r>
              <a:rPr lang="fr-CA" sz="2000" dirty="0"/>
              <a:t> au moment de l’exécution, mais à </a:t>
            </a:r>
            <a:r>
              <a:rPr lang="fr-CA" sz="2000" i="1" dirty="0"/>
              <a:t>B</a:t>
            </a:r>
            <a:r>
              <a:rPr lang="fr-CA" sz="2000" dirty="0"/>
              <a:t> de dépendre d’une interface contrôlée par </a:t>
            </a:r>
            <a:r>
              <a:rPr lang="fr-CA" sz="2000" i="1" dirty="0"/>
              <a:t>A</a:t>
            </a:r>
            <a:r>
              <a:rPr lang="fr-CA" sz="2000" dirty="0"/>
              <a:t> au moment de la compilation</a:t>
            </a:r>
          </a:p>
          <a:p>
            <a:pPr lvl="1">
              <a:buFont typeface="Wingdings" panose="05000000000000000000" pitchFamily="2" charset="2"/>
              <a:buChar char="à"/>
            </a:pPr>
            <a:r>
              <a:rPr lang="fr-CA" sz="1800" dirty="0">
                <a:sym typeface="Wingdings" panose="05000000000000000000" pitchFamily="2" charset="2"/>
              </a:rPr>
              <a:t>Inversion de la dépendance à la compilation</a:t>
            </a:r>
          </a:p>
          <a:p>
            <a:r>
              <a:rPr lang="fr-CA" sz="2000" dirty="0"/>
              <a:t>Au moment de l'exécution, le flux d’exécution reste inchangé</a:t>
            </a:r>
          </a:p>
          <a:p>
            <a:r>
              <a:rPr lang="fr-CA" sz="2000" dirty="0"/>
              <a:t>L’introduction d’interfaces signifie que différentes implémentations de ces interfaces peuvent être facilement branchées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16</a:t>
            </a:fld>
            <a:endParaRPr lang="en-US" altLang="en-US"/>
          </a:p>
        </p:txBody>
      </p:sp>
      <p:sp>
        <p:nvSpPr>
          <p:cNvPr id="2" name="ZoneTexte 1">
            <a:extLst>
              <a:ext uri="{FF2B5EF4-FFF2-40B4-BE49-F238E27FC236}">
                <a16:creationId xmlns:a16="http://schemas.microsoft.com/office/drawing/2014/main" id="{3575F4EA-B174-5EF5-67F3-EDD23C672638}"/>
              </a:ext>
            </a:extLst>
          </p:cNvPr>
          <p:cNvSpPr txBox="1"/>
          <p:nvPr>
            <p:custDataLst>
              <p:tags r:id="rId4"/>
            </p:custDataLst>
          </p:nvPr>
        </p:nvSpPr>
        <p:spPr>
          <a:xfrm>
            <a:off x="1573742" y="6296660"/>
            <a:ext cx="1698670" cy="369332"/>
          </a:xfrm>
          <a:prstGeom prst="rect">
            <a:avLst/>
          </a:prstGeom>
          <a:noFill/>
        </p:spPr>
        <p:txBody>
          <a:bodyPr wrap="none" rtlCol="0">
            <a:spAutoFit/>
          </a:bodyPr>
          <a:lstStyle/>
          <a:p>
            <a:r>
              <a:rPr lang="fr-CA" dirty="0"/>
              <a:t>À la compilation</a:t>
            </a:r>
          </a:p>
        </p:txBody>
      </p:sp>
      <p:sp>
        <p:nvSpPr>
          <p:cNvPr id="3" name="ZoneTexte 2">
            <a:extLst>
              <a:ext uri="{FF2B5EF4-FFF2-40B4-BE49-F238E27FC236}">
                <a16:creationId xmlns:a16="http://schemas.microsoft.com/office/drawing/2014/main" id="{B17B3403-8156-DB75-8AA3-FC7E242A3EB0}"/>
              </a:ext>
            </a:extLst>
          </p:cNvPr>
          <p:cNvSpPr txBox="1"/>
          <p:nvPr>
            <p:custDataLst>
              <p:tags r:id="rId5"/>
            </p:custDataLst>
          </p:nvPr>
        </p:nvSpPr>
        <p:spPr>
          <a:xfrm>
            <a:off x="6553556" y="6309977"/>
            <a:ext cx="1378647" cy="369332"/>
          </a:xfrm>
          <a:prstGeom prst="rect">
            <a:avLst/>
          </a:prstGeom>
          <a:noFill/>
        </p:spPr>
        <p:txBody>
          <a:bodyPr wrap="none" rtlCol="0">
            <a:spAutoFit/>
          </a:bodyPr>
          <a:lstStyle/>
          <a:p>
            <a:r>
              <a:rPr lang="fr-CA" dirty="0"/>
              <a:t>À l’exécution</a:t>
            </a:r>
          </a:p>
        </p:txBody>
      </p:sp>
      <p:pic>
        <p:nvPicPr>
          <p:cNvPr id="4" name="Image 3">
            <a:extLst>
              <a:ext uri="{FF2B5EF4-FFF2-40B4-BE49-F238E27FC236}">
                <a16:creationId xmlns:a16="http://schemas.microsoft.com/office/drawing/2014/main" id="{E1E72175-561F-08D3-CA7F-D7008C605314}"/>
              </a:ext>
            </a:extLst>
          </p:cNvPr>
          <p:cNvPicPr>
            <a:picLocks noChangeAspect="1"/>
          </p:cNvPicPr>
          <p:nvPr>
            <p:custDataLst>
              <p:tags r:id="rId6"/>
            </p:custDataLst>
          </p:nvPr>
        </p:nvPicPr>
        <p:blipFill>
          <a:blip r:embed="rId10"/>
          <a:stretch>
            <a:fillRect/>
          </a:stretch>
        </p:blipFill>
        <p:spPr>
          <a:xfrm>
            <a:off x="6171816" y="3885216"/>
            <a:ext cx="1943100" cy="2502595"/>
          </a:xfrm>
          <a:prstGeom prst="rect">
            <a:avLst/>
          </a:prstGeom>
        </p:spPr>
      </p:pic>
      <p:grpSp>
        <p:nvGrpSpPr>
          <p:cNvPr id="5" name="Groupe 4">
            <a:extLst>
              <a:ext uri="{FF2B5EF4-FFF2-40B4-BE49-F238E27FC236}">
                <a16:creationId xmlns:a16="http://schemas.microsoft.com/office/drawing/2014/main" id="{45C11949-DED7-EA6B-D30C-6954DAC340B4}"/>
              </a:ext>
            </a:extLst>
          </p:cNvPr>
          <p:cNvGrpSpPr/>
          <p:nvPr>
            <p:custDataLst>
              <p:tags r:id="rId7"/>
            </p:custDataLst>
          </p:nvPr>
        </p:nvGrpSpPr>
        <p:grpSpPr>
          <a:xfrm>
            <a:off x="467544" y="4329100"/>
            <a:ext cx="4275526" cy="2065978"/>
            <a:chOff x="376373" y="4429957"/>
            <a:chExt cx="4275526" cy="2065978"/>
          </a:xfrm>
        </p:grpSpPr>
        <p:pic>
          <p:nvPicPr>
            <p:cNvPr id="6" name="Image 5">
              <a:extLst>
                <a:ext uri="{FF2B5EF4-FFF2-40B4-BE49-F238E27FC236}">
                  <a16:creationId xmlns:a16="http://schemas.microsoft.com/office/drawing/2014/main" id="{AAB9BA73-A8C8-35C2-071A-EC45900F8ED6}"/>
                </a:ext>
              </a:extLst>
            </p:cNvPr>
            <p:cNvPicPr>
              <a:picLocks noChangeAspect="1"/>
            </p:cNvPicPr>
            <p:nvPr>
              <p:custDataLst>
                <p:tags r:id="rId8"/>
              </p:custDataLst>
            </p:nvPr>
          </p:nvPicPr>
          <p:blipFill>
            <a:blip r:embed="rId11"/>
            <a:stretch>
              <a:fillRect/>
            </a:stretch>
          </p:blipFill>
          <p:spPr>
            <a:xfrm>
              <a:off x="376373" y="4429957"/>
              <a:ext cx="4275526" cy="2065978"/>
            </a:xfrm>
            <a:prstGeom prst="rect">
              <a:avLst/>
            </a:prstGeom>
          </p:spPr>
        </p:pic>
        <p:sp>
          <p:nvSpPr>
            <p:cNvPr id="7" name="ZoneTexte 6">
              <a:extLst>
                <a:ext uri="{FF2B5EF4-FFF2-40B4-BE49-F238E27FC236}">
                  <a16:creationId xmlns:a16="http://schemas.microsoft.com/office/drawing/2014/main" id="{536D9968-5619-70C3-2F43-C663540907B5}"/>
                </a:ext>
              </a:extLst>
            </p:cNvPr>
            <p:cNvSpPr txBox="1"/>
            <p:nvPr/>
          </p:nvSpPr>
          <p:spPr>
            <a:xfrm>
              <a:off x="1986620" y="5105960"/>
              <a:ext cx="1055032" cy="307777"/>
            </a:xfrm>
            <a:prstGeom prst="rect">
              <a:avLst/>
            </a:prstGeom>
            <a:solidFill>
              <a:schemeClr val="bg1"/>
            </a:solidFill>
          </p:spPr>
          <p:txBody>
            <a:bodyPr wrap="none" rtlCol="0">
              <a:spAutoFit/>
            </a:bodyPr>
            <a:lstStyle/>
            <a:p>
              <a:r>
                <a:rPr lang="en-CA" sz="1400" dirty="0"/>
                <a:t>Implements</a:t>
              </a:r>
            </a:p>
          </p:txBody>
        </p:sp>
        <p:sp>
          <p:nvSpPr>
            <p:cNvPr id="8" name="ZoneTexte 7">
              <a:extLst>
                <a:ext uri="{FF2B5EF4-FFF2-40B4-BE49-F238E27FC236}">
                  <a16:creationId xmlns:a16="http://schemas.microsoft.com/office/drawing/2014/main" id="{84A46CE5-8436-8D7B-249D-A2736EA07833}"/>
                </a:ext>
              </a:extLst>
            </p:cNvPr>
            <p:cNvSpPr txBox="1"/>
            <p:nvPr/>
          </p:nvSpPr>
          <p:spPr>
            <a:xfrm>
              <a:off x="1986620" y="5834362"/>
              <a:ext cx="1055032" cy="307777"/>
            </a:xfrm>
            <a:prstGeom prst="rect">
              <a:avLst/>
            </a:prstGeom>
            <a:solidFill>
              <a:schemeClr val="bg1"/>
            </a:solidFill>
          </p:spPr>
          <p:txBody>
            <a:bodyPr wrap="none" rtlCol="0">
              <a:spAutoFit/>
            </a:bodyPr>
            <a:lstStyle/>
            <a:p>
              <a:r>
                <a:rPr lang="en-CA" sz="1400" dirty="0"/>
                <a:t>Implements</a:t>
              </a:r>
            </a:p>
          </p:txBody>
        </p:sp>
      </p:grpSp>
    </p:spTree>
    <p:extLst>
      <p:ext uri="{BB962C8B-B14F-4D97-AF65-F5344CB8AC3E}">
        <p14:creationId xmlns:p14="http://schemas.microsoft.com/office/powerpoint/2010/main" val="2884381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FR" dirty="0"/>
              <a:t>Dépendances explicites</a:t>
            </a:r>
            <a:endParaRPr lang="en-US" altLang="fr-FR" dirty="0"/>
          </a:p>
        </p:txBody>
      </p:sp>
      <p:sp>
        <p:nvSpPr>
          <p:cNvPr id="4101" name="Rectangle 3"/>
          <p:cNvSpPr>
            <a:spLocks noGrp="1" noChangeArrowheads="1"/>
          </p:cNvSpPr>
          <p:nvPr>
            <p:ph idx="1"/>
            <p:custDataLst>
              <p:tags r:id="rId2"/>
            </p:custDataLst>
          </p:nvPr>
        </p:nvSpPr>
        <p:spPr>
          <a:xfrm>
            <a:off x="228600" y="1403874"/>
            <a:ext cx="8686800" cy="3573298"/>
          </a:xfrm>
        </p:spPr>
        <p:txBody>
          <a:bodyPr>
            <a:noAutofit/>
          </a:bodyPr>
          <a:lstStyle/>
          <a:p>
            <a:r>
              <a:rPr lang="fr-CA" sz="2400" dirty="0"/>
              <a:t>Les </a:t>
            </a:r>
            <a:r>
              <a:rPr lang="fr-CA" sz="2400" b="1" dirty="0"/>
              <a:t>méthodes et les classes doivent explicitement exiger tout objet collaborateur dont elles ont besoin pour fonctionner correctement</a:t>
            </a:r>
          </a:p>
          <a:p>
            <a:r>
              <a:rPr lang="fr-CA" sz="2400" dirty="0"/>
              <a:t>Les constructeurs de classes doivent permettre aux classes d’identifier les éléments dont elles ont besoin pour être dans un état valide et fonctionner correctement</a:t>
            </a:r>
          </a:p>
          <a:p>
            <a:r>
              <a:rPr lang="fr-CA" sz="2400" dirty="0"/>
              <a:t>Notions de classes, méthodes ou constructeurs de classes </a:t>
            </a:r>
            <a:r>
              <a:rPr lang="fr-CA" sz="2400" b="1" dirty="0"/>
              <a:t>malhonnêtes</a:t>
            </a:r>
            <a:r>
              <a:rPr lang="fr-CA" sz="2400" dirty="0"/>
              <a:t> vs </a:t>
            </a:r>
            <a:r>
              <a:rPr lang="fr-CA" sz="2400" b="1" dirty="0"/>
              <a:t>honnêtes</a:t>
            </a:r>
            <a:r>
              <a:rPr lang="fr-CA" sz="2400" dirty="0"/>
              <a:t> </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17</a:t>
            </a:fld>
            <a:endParaRPr lang="en-US" altLang="en-US"/>
          </a:p>
        </p:txBody>
      </p:sp>
    </p:spTree>
    <p:extLst>
      <p:ext uri="{BB962C8B-B14F-4D97-AF65-F5344CB8AC3E}">
        <p14:creationId xmlns:p14="http://schemas.microsoft.com/office/powerpoint/2010/main" val="850472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FR" dirty="0"/>
              <a:t>Exemple</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18</a:t>
            </a:fld>
            <a:endParaRPr lang="en-US" altLang="en-US"/>
          </a:p>
        </p:txBody>
      </p:sp>
      <p:pic>
        <p:nvPicPr>
          <p:cNvPr id="4" name="Image 3">
            <a:extLst>
              <a:ext uri="{FF2B5EF4-FFF2-40B4-BE49-F238E27FC236}">
                <a16:creationId xmlns:a16="http://schemas.microsoft.com/office/drawing/2014/main" id="{FCC5FDD8-8D39-5628-C55B-FF541C12D573}"/>
              </a:ext>
            </a:extLst>
          </p:cNvPr>
          <p:cNvPicPr>
            <a:picLocks noChangeAspect="1"/>
          </p:cNvPicPr>
          <p:nvPr>
            <p:custDataLst>
              <p:tags r:id="rId3"/>
            </p:custDataLst>
          </p:nvPr>
        </p:nvPicPr>
        <p:blipFill>
          <a:blip r:embed="rId6"/>
          <a:stretch>
            <a:fillRect/>
          </a:stretch>
        </p:blipFill>
        <p:spPr>
          <a:xfrm>
            <a:off x="79899" y="1358283"/>
            <a:ext cx="4891596" cy="5233017"/>
          </a:xfrm>
          <a:prstGeom prst="rect">
            <a:avLst/>
          </a:prstGeom>
          <a:noFill/>
        </p:spPr>
      </p:pic>
      <p:sp>
        <p:nvSpPr>
          <p:cNvPr id="5" name="Espace réservé du contenu 2">
            <a:extLst>
              <a:ext uri="{FF2B5EF4-FFF2-40B4-BE49-F238E27FC236}">
                <a16:creationId xmlns:a16="http://schemas.microsoft.com/office/drawing/2014/main" id="{8DB72417-5A6B-531B-EC08-6F53F063DE10}"/>
              </a:ext>
            </a:extLst>
          </p:cNvPr>
          <p:cNvSpPr txBox="1">
            <a:spLocks/>
          </p:cNvSpPr>
          <p:nvPr>
            <p:custDataLst>
              <p:tags r:id="rId4"/>
            </p:custDataLst>
          </p:nvPr>
        </p:nvSpPr>
        <p:spPr>
          <a:xfrm>
            <a:off x="4870141" y="2205039"/>
            <a:ext cx="4038600" cy="3183708"/>
          </a:xfrm>
          <a:prstGeom prst="rect">
            <a:avLst/>
          </a:prstGeom>
        </p:spPr>
        <p:txBody>
          <a:bodyPr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t>Cette classe est clairement étroitement couplée au système de fichiers et à l’horloge système, ainsi qu’à une instance </a:t>
            </a:r>
            <a:r>
              <a:rPr lang="fr-CA" i="1"/>
              <a:t>customer</a:t>
            </a:r>
            <a:r>
              <a:rPr lang="fr-CA"/>
              <a:t> particulière via la classe </a:t>
            </a:r>
            <a:r>
              <a:rPr lang="fr-CA" i="1"/>
              <a:t>Context</a:t>
            </a:r>
            <a:endParaRPr lang="fr-CA"/>
          </a:p>
          <a:p>
            <a:pPr fontAlgn="auto">
              <a:spcAft>
                <a:spcPts val="0"/>
              </a:spcAft>
            </a:pPr>
            <a:r>
              <a:rPr lang="fr-CA"/>
              <a:t>La méthode </a:t>
            </a:r>
            <a:r>
              <a:rPr lang="fr-CA" i="1"/>
              <a:t>GetResponse() </a:t>
            </a:r>
            <a:r>
              <a:rPr lang="fr-CA"/>
              <a:t>est un exemple de méthode malhonnête</a:t>
            </a:r>
          </a:p>
          <a:p>
            <a:pPr lvl="1" fontAlgn="auto">
              <a:spcAft>
                <a:spcPts val="0"/>
              </a:spcAft>
            </a:pPr>
            <a:endParaRPr lang="fr-FR" sz="2000" dirty="0"/>
          </a:p>
        </p:txBody>
      </p:sp>
    </p:spTree>
    <p:extLst>
      <p:ext uri="{BB962C8B-B14F-4D97-AF65-F5344CB8AC3E}">
        <p14:creationId xmlns:p14="http://schemas.microsoft.com/office/powerpoint/2010/main" val="3448260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5CBA0EBF-1721-05D9-60AC-355512B3F244}"/>
              </a:ext>
            </a:extLst>
          </p:cNvPr>
          <p:cNvPicPr>
            <a:picLocks noChangeAspect="1"/>
          </p:cNvPicPr>
          <p:nvPr>
            <p:custDataLst>
              <p:tags r:id="rId1"/>
            </p:custDataLst>
          </p:nvPr>
        </p:nvPicPr>
        <p:blipFill>
          <a:blip r:embed="rId8"/>
          <a:stretch>
            <a:fillRect/>
          </a:stretch>
        </p:blipFill>
        <p:spPr>
          <a:xfrm>
            <a:off x="150921" y="1393794"/>
            <a:ext cx="5228948" cy="5382040"/>
          </a:xfrm>
          <a:prstGeom prst="rect">
            <a:avLst/>
          </a:prstGeom>
        </p:spPr>
      </p:pic>
      <p:sp>
        <p:nvSpPr>
          <p:cNvPr id="4100" name="Rectangle 2"/>
          <p:cNvSpPr>
            <a:spLocks noGrp="1" noChangeArrowheads="1"/>
          </p:cNvSpPr>
          <p:nvPr>
            <p:ph type="title"/>
            <p:custDataLst>
              <p:tags r:id="rId2"/>
            </p:custDataLst>
          </p:nvPr>
        </p:nvSpPr>
        <p:spPr/>
        <p:txBody>
          <a:bodyPr>
            <a:normAutofit/>
          </a:bodyPr>
          <a:lstStyle/>
          <a:p>
            <a:r>
              <a:rPr lang="fr-FR" dirty="0"/>
              <a:t>Exemple</a:t>
            </a:r>
            <a:endParaRPr lang="en-US" altLang="fr-FR"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19</a:t>
            </a:fld>
            <a:endParaRPr lang="en-US" altLang="en-US"/>
          </a:p>
        </p:txBody>
      </p:sp>
      <p:sp>
        <p:nvSpPr>
          <p:cNvPr id="6" name="Ellipse 5">
            <a:extLst>
              <a:ext uri="{FF2B5EF4-FFF2-40B4-BE49-F238E27FC236}">
                <a16:creationId xmlns:a16="http://schemas.microsoft.com/office/drawing/2014/main" id="{2E87A0B6-6A00-07F4-278A-12815A183B5D}"/>
              </a:ext>
            </a:extLst>
          </p:cNvPr>
          <p:cNvSpPr/>
          <p:nvPr>
            <p:custDataLst>
              <p:tags r:id="rId4"/>
            </p:custDataLst>
          </p:nvPr>
        </p:nvSpPr>
        <p:spPr>
          <a:xfrm>
            <a:off x="221943" y="3429000"/>
            <a:ext cx="3080552" cy="5481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Ellipse 6">
            <a:extLst>
              <a:ext uri="{FF2B5EF4-FFF2-40B4-BE49-F238E27FC236}">
                <a16:creationId xmlns:a16="http://schemas.microsoft.com/office/drawing/2014/main" id="{DBD9CD07-81F5-89D5-CA1E-77513B5F0B86}"/>
              </a:ext>
            </a:extLst>
          </p:cNvPr>
          <p:cNvSpPr/>
          <p:nvPr>
            <p:custDataLst>
              <p:tags r:id="rId5"/>
            </p:custDataLst>
          </p:nvPr>
        </p:nvSpPr>
        <p:spPr>
          <a:xfrm>
            <a:off x="381000" y="2237173"/>
            <a:ext cx="2992515" cy="5770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 name="Espace réservé du contenu 2">
            <a:extLst>
              <a:ext uri="{FF2B5EF4-FFF2-40B4-BE49-F238E27FC236}">
                <a16:creationId xmlns:a16="http://schemas.microsoft.com/office/drawing/2014/main" id="{AAEBCBA9-3AF4-32BB-075B-BF567F62A88F}"/>
              </a:ext>
            </a:extLst>
          </p:cNvPr>
          <p:cNvSpPr txBox="1">
            <a:spLocks/>
          </p:cNvSpPr>
          <p:nvPr>
            <p:custDataLst>
              <p:tags r:id="rId6"/>
            </p:custDataLst>
          </p:nvPr>
        </p:nvSpPr>
        <p:spPr>
          <a:xfrm>
            <a:off x="3911353" y="1663500"/>
            <a:ext cx="5081726" cy="4257905"/>
          </a:xfrm>
          <a:prstGeom prst="rect">
            <a:avLst/>
          </a:prstGeom>
        </p:spPr>
        <p:txBody>
          <a:bodyPr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dirty="0"/>
              <a:t>Refactoriser cette classe en utilisant le principe de dépendances explicites</a:t>
            </a:r>
          </a:p>
          <a:p>
            <a:pPr lvl="1" fontAlgn="auto">
              <a:spcAft>
                <a:spcPts val="0"/>
              </a:spcAft>
            </a:pPr>
            <a:r>
              <a:rPr lang="fr-CA" dirty="0"/>
              <a:t>Les dépendances de </a:t>
            </a:r>
            <a:r>
              <a:rPr lang="fr-CA" i="1" dirty="0"/>
              <a:t>Log</a:t>
            </a:r>
            <a:r>
              <a:rPr lang="fr-CA" dirty="0"/>
              <a:t> et de </a:t>
            </a:r>
            <a:r>
              <a:rPr lang="fr-CA" i="1" dirty="0" err="1"/>
              <a:t>DateTime</a:t>
            </a:r>
            <a:r>
              <a:rPr lang="fr-CA" dirty="0"/>
              <a:t> ont été extraites dans les paramètres du constructeur, tandis que </a:t>
            </a:r>
            <a:r>
              <a:rPr lang="fr-CA" i="1" dirty="0" err="1"/>
              <a:t>customer</a:t>
            </a:r>
            <a:r>
              <a:rPr lang="fr-CA" dirty="0"/>
              <a:t> soumis à l’action a été extrait dans un paramètre de méthode</a:t>
            </a:r>
          </a:p>
          <a:p>
            <a:pPr lvl="1" fontAlgn="auto">
              <a:spcAft>
                <a:spcPts val="0"/>
              </a:spcAft>
            </a:pPr>
            <a:endParaRPr lang="fr-CA" dirty="0"/>
          </a:p>
          <a:p>
            <a:pPr lvl="1" fontAlgn="auto">
              <a:spcAft>
                <a:spcPts val="0"/>
              </a:spcAft>
            </a:pPr>
            <a:endParaRPr lang="fr-CA" dirty="0"/>
          </a:p>
          <a:p>
            <a:pPr lvl="1" fontAlgn="auto">
              <a:spcAft>
                <a:spcPts val="0"/>
              </a:spcAft>
            </a:pPr>
            <a:r>
              <a:rPr lang="fr-CA" dirty="0"/>
              <a:t>Le résultat final est un code qui ne peut être utilisé que lorsque les éléments dont il a besoin lui ont été fournis</a:t>
            </a:r>
            <a:endParaRPr lang="fr-FR" dirty="0"/>
          </a:p>
        </p:txBody>
      </p:sp>
    </p:spTree>
    <p:extLst>
      <p:ext uri="{BB962C8B-B14F-4D97-AF65-F5344CB8AC3E}">
        <p14:creationId xmlns:p14="http://schemas.microsoft.com/office/powerpoint/2010/main" val="151736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lstStyle/>
          <a:p>
            <a:r>
              <a:rPr lang="fr-CA" altLang="fr-FR" dirty="0"/>
              <a:t>Plan</a:t>
            </a:r>
          </a:p>
        </p:txBody>
      </p:sp>
      <p:sp>
        <p:nvSpPr>
          <p:cNvPr id="4101" name="Rectangle 3"/>
          <p:cNvSpPr>
            <a:spLocks noGrp="1" noChangeArrowheads="1"/>
          </p:cNvSpPr>
          <p:nvPr>
            <p:ph idx="1"/>
            <p:custDataLst>
              <p:tags r:id="rId2"/>
            </p:custDataLst>
          </p:nvPr>
        </p:nvSpPr>
        <p:spPr>
          <a:xfrm>
            <a:off x="228600" y="1403874"/>
            <a:ext cx="8686800" cy="3609302"/>
          </a:xfrm>
        </p:spPr>
        <p:txBody>
          <a:bodyPr>
            <a:normAutofit/>
          </a:bodyPr>
          <a:lstStyle/>
          <a:p>
            <a:r>
              <a:rPr lang="fr-CA" sz="2400" dirty="0"/>
              <a:t>Caractéristiques des applications d’entreprise</a:t>
            </a:r>
          </a:p>
          <a:p>
            <a:r>
              <a:rPr lang="fr-CA" sz="2400" dirty="0"/>
              <a:t>Exemples d’applications d’entreprise</a:t>
            </a:r>
          </a:p>
          <a:p>
            <a:r>
              <a:rPr lang="fr-CA" sz="2400" dirty="0"/>
              <a:t>Métriques de performance</a:t>
            </a:r>
          </a:p>
          <a:p>
            <a:r>
              <a:rPr lang="fr-CA" sz="2400" dirty="0"/>
              <a:t>Principes de conception</a:t>
            </a:r>
          </a:p>
          <a:p>
            <a:r>
              <a:rPr lang="fr-CA" sz="2400" dirty="0"/>
              <a:t>Conception dirigée par le domaine</a:t>
            </a:r>
          </a:p>
          <a:p>
            <a:r>
              <a:rPr lang="fr-CA" sz="2400" dirty="0"/>
              <a:t>Styles d’architecture</a:t>
            </a:r>
          </a:p>
          <a:p>
            <a:r>
              <a:rPr lang="fr-CA" sz="2400" dirty="0"/>
              <a:t>L’architecture en couches</a:t>
            </a:r>
          </a:p>
          <a:p>
            <a:r>
              <a:rPr lang="fr-CA" sz="2400" dirty="0"/>
              <a:t>Clean Architecture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a:t>
            </a:fld>
            <a:endParaRPr lang="en-US" altLang="en-US"/>
          </a:p>
        </p:txBody>
      </p:sp>
      <p:pic>
        <p:nvPicPr>
          <p:cNvPr id="5" name="Image 4">
            <a:extLst>
              <a:ext uri="{FF2B5EF4-FFF2-40B4-BE49-F238E27FC236}">
                <a16:creationId xmlns:a16="http://schemas.microsoft.com/office/drawing/2014/main" id="{9A0B243B-5038-4DA2-8C59-5BE1BE903D11}"/>
              </a:ext>
            </a:extLst>
          </p:cNvPr>
          <p:cNvPicPr>
            <a:picLocks noChangeAspect="1"/>
          </p:cNvPicPr>
          <p:nvPr>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7272300" y="5119966"/>
            <a:ext cx="1433996" cy="14339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FR" dirty="0"/>
              <a:t>Ne vous répétez pas</a:t>
            </a:r>
            <a:endParaRPr lang="en-US" altLang="fr-FR" dirty="0"/>
          </a:p>
        </p:txBody>
      </p:sp>
      <p:sp>
        <p:nvSpPr>
          <p:cNvPr id="4101" name="Rectangle 3"/>
          <p:cNvSpPr>
            <a:spLocks noGrp="1" noChangeArrowheads="1"/>
          </p:cNvSpPr>
          <p:nvPr>
            <p:ph idx="1"/>
            <p:custDataLst>
              <p:tags r:id="rId2"/>
            </p:custDataLst>
          </p:nvPr>
        </p:nvSpPr>
        <p:spPr>
          <a:xfrm>
            <a:off x="228600" y="1403874"/>
            <a:ext cx="8686800" cy="4833438"/>
          </a:xfrm>
        </p:spPr>
        <p:txBody>
          <a:bodyPr>
            <a:noAutofit/>
          </a:bodyPr>
          <a:lstStyle/>
          <a:p>
            <a:r>
              <a:rPr lang="en-US" sz="2200" dirty="0"/>
              <a:t>Don’t Repeat Yourself (DRY)</a:t>
            </a:r>
            <a:endParaRPr lang="fr-CA" sz="2200" dirty="0"/>
          </a:p>
          <a:p>
            <a:r>
              <a:rPr lang="fr-CA" sz="2200" dirty="0"/>
              <a:t>L’application doit éviter de spécifier le comportement lié à un concept particulier à plusieurs endroits, car il s’agit d’une source fréquente d’erreurs</a:t>
            </a:r>
          </a:p>
          <a:p>
            <a:r>
              <a:rPr lang="fr-CA" sz="2200" dirty="0"/>
              <a:t>Une modification des exigences nécessitera de modifier ce comportement et la probabilité qu’au moins une instance du comportement ne soit pas mise à jour se traduira par un comportement incohérent du système</a:t>
            </a:r>
          </a:p>
          <a:p>
            <a:r>
              <a:rPr lang="fr-CA" sz="2200" dirty="0"/>
              <a:t>Plutôt que de </a:t>
            </a:r>
            <a:r>
              <a:rPr lang="fr-CA" sz="2200" b="1" dirty="0"/>
              <a:t>dupliquer la logique, encapsulez-la dans une construction de programmation</a:t>
            </a:r>
          </a:p>
          <a:p>
            <a:pPr lvl="1"/>
            <a:r>
              <a:rPr lang="fr-CA" sz="2000" dirty="0"/>
              <a:t>Faites de cette construction </a:t>
            </a:r>
            <a:r>
              <a:rPr lang="fr-CA" sz="2000" b="1" dirty="0"/>
              <a:t>la seule autorité</a:t>
            </a:r>
            <a:r>
              <a:rPr lang="fr-CA" sz="2000" dirty="0"/>
              <a:t> sur ce comportement et toute autre partie de l’application qui nécessite ce comportement utilise la nouvelle construction</a:t>
            </a:r>
            <a:endParaRPr lang="fr-FR"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20</a:t>
            </a:fld>
            <a:endParaRPr lang="en-US" altLang="en-US"/>
          </a:p>
        </p:txBody>
      </p:sp>
    </p:spTree>
    <p:extLst>
      <p:ext uri="{BB962C8B-B14F-4D97-AF65-F5344CB8AC3E}">
        <p14:creationId xmlns:p14="http://schemas.microsoft.com/office/powerpoint/2010/main" val="2475166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FR" dirty="0"/>
              <a:t>Exemple de comportement répétitif par coïncidence</a:t>
            </a:r>
            <a:endParaRPr lang="en-US" altLang="fr-FR" dirty="0"/>
          </a:p>
        </p:txBody>
      </p:sp>
      <p:sp>
        <p:nvSpPr>
          <p:cNvPr id="4101" name="Rectangle 3"/>
          <p:cNvSpPr>
            <a:spLocks noGrp="1" noChangeArrowheads="1"/>
          </p:cNvSpPr>
          <p:nvPr>
            <p:ph idx="1"/>
            <p:custDataLst>
              <p:tags r:id="rId2"/>
            </p:custDataLst>
          </p:nvPr>
        </p:nvSpPr>
        <p:spPr>
          <a:xfrm>
            <a:off x="228600" y="1403874"/>
            <a:ext cx="8686800" cy="3573298"/>
          </a:xfrm>
        </p:spPr>
        <p:txBody>
          <a:bodyPr>
            <a:noAutofit/>
          </a:bodyPr>
          <a:lstStyle/>
          <a:p>
            <a:r>
              <a:rPr lang="fr-CA" sz="2400" dirty="0"/>
              <a:t>Deux constantes différentes ont toutes deux la même valeur</a:t>
            </a:r>
          </a:p>
          <a:p>
            <a:r>
              <a:rPr lang="fr-CA" sz="2400" dirty="0"/>
              <a:t>Ne signifie pas que vous ne devriez avoir qu’une seule constante, si conceptuellement elles se réfèrent à des choses différentes</a:t>
            </a:r>
            <a:endParaRPr lang="fr-FR"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21</a:t>
            </a:fld>
            <a:endParaRPr lang="en-US" altLang="en-US"/>
          </a:p>
        </p:txBody>
      </p:sp>
    </p:spTree>
    <p:extLst>
      <p:ext uri="{BB962C8B-B14F-4D97-AF65-F5344CB8AC3E}">
        <p14:creationId xmlns:p14="http://schemas.microsoft.com/office/powerpoint/2010/main" val="1206923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FR" dirty="0"/>
              <a:t>Ignorance de la persistance</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en-CA" sz="2400" dirty="0"/>
              <a:t>Persistence ignorance (PI)</a:t>
            </a:r>
          </a:p>
          <a:p>
            <a:r>
              <a:rPr lang="fr-CA" sz="2400" b="1" dirty="0"/>
              <a:t>Fait référence aux types qui doivent être persistés, mais dont le code n’est pas affecté par le choix de la technologie de persistance</a:t>
            </a:r>
          </a:p>
          <a:p>
            <a:r>
              <a:rPr lang="fr-CA" sz="2400" dirty="0"/>
              <a:t>Ces types sont parfois appelés </a:t>
            </a:r>
            <a:r>
              <a:rPr lang="fr-CA" sz="2400" b="1" dirty="0"/>
              <a:t>POCO</a:t>
            </a:r>
            <a:r>
              <a:rPr lang="fr-CA" sz="2400" dirty="0"/>
              <a:t> (</a:t>
            </a:r>
            <a:r>
              <a:rPr lang="en-CA" sz="2400" dirty="0"/>
              <a:t>Plain Old CLR Objects</a:t>
            </a:r>
            <a:r>
              <a:rPr lang="fr-CA" sz="2400" dirty="0"/>
              <a:t>), car ils n’ont pas besoin d’hériter d’une classe de base particulière ou d’implémenter une interface particulière</a:t>
            </a:r>
          </a:p>
          <a:p>
            <a:r>
              <a:rPr lang="fr-CA" sz="2400" dirty="0"/>
              <a:t>PI permet de conserver le même modèle d’affaires de plusieurs manières, offrant ainsi une flexibilité supplémentaire à l’application</a:t>
            </a:r>
          </a:p>
          <a:p>
            <a:r>
              <a:rPr lang="fr-CA" sz="2400" dirty="0"/>
              <a:t>Les choix de persistance peuvent changer au fil du temps</a:t>
            </a:r>
            <a:endParaRPr lang="en-CA"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22</a:t>
            </a:fld>
            <a:endParaRPr lang="en-US" altLang="en-US"/>
          </a:p>
        </p:txBody>
      </p:sp>
    </p:spTree>
    <p:extLst>
      <p:ext uri="{BB962C8B-B14F-4D97-AF65-F5344CB8AC3E}">
        <p14:creationId xmlns:p14="http://schemas.microsoft.com/office/powerpoint/2010/main" val="1377491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FR" dirty="0"/>
              <a:t>Exemples de violations de PI</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dirty="0"/>
              <a:t>Une classe de base requise</a:t>
            </a:r>
          </a:p>
          <a:p>
            <a:r>
              <a:rPr lang="fr-CA" sz="2400" dirty="0"/>
              <a:t>Une implémentation d’interface requise</a:t>
            </a:r>
          </a:p>
          <a:p>
            <a:r>
              <a:rPr lang="fr-CA" sz="2400" dirty="0"/>
              <a:t>Classes responsables de faire les sauvegardes</a:t>
            </a:r>
          </a:p>
          <a:p>
            <a:r>
              <a:rPr lang="fr-CA" sz="2400" dirty="0"/>
              <a:t>Propriétés nécessitant le mot-clé </a:t>
            </a:r>
            <a:r>
              <a:rPr lang="fr-CA" sz="2400" i="1" dirty="0" err="1"/>
              <a:t>virtual</a:t>
            </a:r>
            <a:endParaRPr lang="fr-CA" sz="2400" i="1" dirty="0"/>
          </a:p>
          <a:p>
            <a:r>
              <a:rPr lang="fr-CA" sz="2400" dirty="0"/>
              <a:t>Propriétés forcées d’utiliser certains types (par exemple, les propriétés de collection doivent exposer </a:t>
            </a:r>
            <a:r>
              <a:rPr lang="fr-CA" sz="2400" i="1" dirty="0" err="1"/>
              <a:t>ICollection</a:t>
            </a:r>
            <a:r>
              <a:rPr lang="fr-CA" sz="2400" dirty="0"/>
              <a:t>, pas seulement </a:t>
            </a:r>
            <a:r>
              <a:rPr lang="fr-CA" sz="2400" i="1" dirty="0" err="1"/>
              <a:t>IEnumerable</a:t>
            </a:r>
            <a:r>
              <a:rPr lang="fr-CA" sz="2400" dirty="0"/>
              <a:t>)</a:t>
            </a:r>
          </a:p>
          <a:p>
            <a:r>
              <a:rPr lang="fr-CA" sz="2400" dirty="0"/>
              <a:t>Attributs requis spécifiques à la persistance</a:t>
            </a:r>
            <a:endParaRPr lang="fr-FR"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23</a:t>
            </a:fld>
            <a:endParaRPr lang="en-US" altLang="en-US"/>
          </a:p>
        </p:txBody>
      </p:sp>
    </p:spTree>
    <p:extLst>
      <p:ext uri="{BB962C8B-B14F-4D97-AF65-F5344CB8AC3E}">
        <p14:creationId xmlns:p14="http://schemas.microsoft.com/office/powerpoint/2010/main" val="328529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FR" dirty="0"/>
              <a:t>Contextes bornés</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dirty="0"/>
              <a:t>Moyen de s’attaquer à la </a:t>
            </a:r>
            <a:r>
              <a:rPr lang="fr-CA" sz="2400" b="1" dirty="0"/>
              <a:t>complexité</a:t>
            </a:r>
            <a:r>
              <a:rPr lang="fr-CA" sz="2400" dirty="0"/>
              <a:t> dans les grandes applications en la </a:t>
            </a:r>
            <a:r>
              <a:rPr lang="fr-CA" sz="2400" b="1" dirty="0"/>
              <a:t>décomposant en modules conceptuels distincts</a:t>
            </a:r>
          </a:p>
          <a:p>
            <a:r>
              <a:rPr lang="fr-CA" sz="2400" dirty="0"/>
              <a:t>Chaque module conceptuel représente alors un </a:t>
            </a:r>
            <a:r>
              <a:rPr lang="fr-CA" sz="2400" b="1" dirty="0"/>
              <a:t>contexte séparé</a:t>
            </a:r>
            <a:r>
              <a:rPr lang="fr-CA" sz="2400" dirty="0"/>
              <a:t> des autres contextes (donc borné) et pouvant </a:t>
            </a:r>
            <a:r>
              <a:rPr lang="fr-CA" sz="2400" b="1" dirty="0"/>
              <a:t>évoluer indépendamment</a:t>
            </a:r>
          </a:p>
          <a:p>
            <a:r>
              <a:rPr lang="fr-CA" sz="2400" dirty="0"/>
              <a:t>Chaque contexte borné devrait idéalement être </a:t>
            </a:r>
            <a:r>
              <a:rPr lang="fr-CA" sz="2400" b="1" dirty="0"/>
              <a:t>libre de choisir ses propres noms pour les concepts </a:t>
            </a:r>
            <a:r>
              <a:rPr lang="fr-CA" sz="2400" dirty="0"/>
              <a:t>qu’il contient et devrait avoir </a:t>
            </a:r>
            <a:r>
              <a:rPr lang="fr-CA" sz="2400" b="1" dirty="0"/>
              <a:t>un accès exclusif à sa propre source de données de persistance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24</a:t>
            </a:fld>
            <a:endParaRPr lang="en-US" altLang="en-US"/>
          </a:p>
        </p:txBody>
      </p:sp>
    </p:spTree>
    <p:extLst>
      <p:ext uri="{BB962C8B-B14F-4D97-AF65-F5344CB8AC3E}">
        <p14:creationId xmlns:p14="http://schemas.microsoft.com/office/powerpoint/2010/main" val="4004505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FR" dirty="0"/>
              <a:t>Contextes bornés</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dirty="0"/>
              <a:t>Les applications Web individuelles devraient s’efforcer au minimum d’être leur propre contexte borné, avec leur propre source de données de persistance pour leur modèle d’affaires, plutôt que de partager une BD avec d’autres applications</a:t>
            </a:r>
          </a:p>
          <a:p>
            <a:r>
              <a:rPr lang="fr-CA" sz="2400" b="1" dirty="0"/>
              <a:t>La communication entre les contextes bornés se fait via des interfaces de programmation, plutôt que via une BD partagée</a:t>
            </a:r>
          </a:p>
          <a:p>
            <a:r>
              <a:rPr lang="fr-CA" sz="2400" dirty="0"/>
              <a:t>Les contextes bornés correspondent étroitement aux </a:t>
            </a:r>
            <a:r>
              <a:rPr lang="fr-CA" sz="2400" b="1" dirty="0"/>
              <a:t>micro-services</a:t>
            </a:r>
            <a:endParaRPr lang="fr-CA"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25</a:t>
            </a:fld>
            <a:endParaRPr lang="en-US" altLang="en-US"/>
          </a:p>
        </p:txBody>
      </p:sp>
    </p:spTree>
    <p:extLst>
      <p:ext uri="{BB962C8B-B14F-4D97-AF65-F5344CB8AC3E}">
        <p14:creationId xmlns:p14="http://schemas.microsoft.com/office/powerpoint/2010/main" val="3146990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Conception dirigée par le domaine</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dirty="0"/>
              <a:t>La conception dirigée par le domaine (ou DDD pour </a:t>
            </a:r>
            <a:r>
              <a:rPr lang="en-CA" sz="2400" dirty="0"/>
              <a:t>domain-driven design</a:t>
            </a:r>
            <a:r>
              <a:rPr lang="fr-CA" sz="2400" dirty="0"/>
              <a:t>) est une approche de la conception de logiciels basée sur les principes suivants</a:t>
            </a:r>
          </a:p>
          <a:p>
            <a:pPr lvl="1"/>
            <a:r>
              <a:rPr lang="fr-CA" sz="2000" dirty="0"/>
              <a:t>les </a:t>
            </a:r>
            <a:r>
              <a:rPr lang="fr-CA" sz="2000" b="1" dirty="0"/>
              <a:t>conceptions complexes doivent être basées sur un modèle</a:t>
            </a:r>
            <a:r>
              <a:rPr lang="fr-CA" sz="2000" dirty="0"/>
              <a:t>;</a:t>
            </a:r>
          </a:p>
          <a:p>
            <a:pPr lvl="1"/>
            <a:r>
              <a:rPr lang="fr-CA" sz="2000" dirty="0"/>
              <a:t>l’accent doit être sur </a:t>
            </a:r>
            <a:r>
              <a:rPr lang="fr-CA" sz="2000" b="1" dirty="0"/>
              <a:t>cœur</a:t>
            </a:r>
            <a:r>
              <a:rPr lang="fr-CA" sz="2000" dirty="0"/>
              <a:t> du domaine;</a:t>
            </a:r>
          </a:p>
          <a:p>
            <a:pPr lvl="1"/>
            <a:r>
              <a:rPr lang="fr-CA" sz="2000" dirty="0"/>
              <a:t>explorer les modèles dans un esprit de collaboration entre les praticiens du domaine et les praticiens en développement logiciel</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26</a:t>
            </a:fld>
            <a:endParaRPr lang="en-US" altLang="en-US"/>
          </a:p>
        </p:txBody>
      </p:sp>
    </p:spTree>
    <p:extLst>
      <p:ext uri="{BB962C8B-B14F-4D97-AF65-F5344CB8AC3E}">
        <p14:creationId xmlns:p14="http://schemas.microsoft.com/office/powerpoint/2010/main" val="2137456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Bénéfices de DDD</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dirty="0"/>
              <a:t>Permet une vision ou une perspective du client sur le problème</a:t>
            </a:r>
          </a:p>
          <a:p>
            <a:r>
              <a:rPr lang="fr-CA" sz="2400" dirty="0"/>
              <a:t>Permet de mieux apprivoiser les systèmes complexes</a:t>
            </a:r>
          </a:p>
          <a:p>
            <a:r>
              <a:rPr lang="fr-CA" sz="2400" dirty="0"/>
              <a:t>Arrive à un code bien organisé et facilement testable</a:t>
            </a:r>
          </a:p>
          <a:p>
            <a:r>
              <a:rPr lang="fr-CA" sz="2400" dirty="0"/>
              <a:t>Viens avec de nombreux patrons de conception à exploiter</a:t>
            </a:r>
            <a:endParaRPr lang="fr-FR"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27</a:t>
            </a:fld>
            <a:endParaRPr lang="en-US" altLang="en-US"/>
          </a:p>
        </p:txBody>
      </p:sp>
    </p:spTree>
    <p:extLst>
      <p:ext uri="{BB962C8B-B14F-4D97-AF65-F5344CB8AC3E}">
        <p14:creationId xmlns:p14="http://schemas.microsoft.com/office/powerpoint/2010/main" val="1166990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Inconvénients de DDD</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dirty="0"/>
              <a:t>Exige du temps et de l’effort</a:t>
            </a:r>
          </a:p>
          <a:p>
            <a:r>
              <a:rPr lang="fr-CA" sz="2400" dirty="0"/>
              <a:t>Courbe d’apprentissage</a:t>
            </a:r>
          </a:p>
          <a:p>
            <a:r>
              <a:rPr lang="fr-CA" sz="2400" dirty="0"/>
              <a:t>N’a de sens que lorsque le problème est complexe</a:t>
            </a:r>
          </a:p>
          <a:p>
            <a:r>
              <a:rPr lang="fr-CA" sz="2400" dirty="0"/>
              <a:t>Engagement de l’équipe</a:t>
            </a:r>
            <a:endParaRPr lang="fr-FR"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28</a:t>
            </a:fld>
            <a:endParaRPr lang="en-US" altLang="en-US"/>
          </a:p>
        </p:txBody>
      </p:sp>
    </p:spTree>
    <p:extLst>
      <p:ext uri="{BB962C8B-B14F-4D97-AF65-F5344CB8AC3E}">
        <p14:creationId xmlns:p14="http://schemas.microsoft.com/office/powerpoint/2010/main" val="1175628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Terminologie : Domaine</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dirty="0"/>
              <a:t>Une </a:t>
            </a:r>
            <a:r>
              <a:rPr lang="fr-CA" sz="2400" b="1" dirty="0"/>
              <a:t>sphère de connaissances</a:t>
            </a:r>
            <a:r>
              <a:rPr lang="fr-CA" sz="2400" dirty="0"/>
              <a:t>, d’</a:t>
            </a:r>
            <a:r>
              <a:rPr lang="fr-CA" sz="2400" b="1" dirty="0"/>
              <a:t>influence</a:t>
            </a:r>
            <a:r>
              <a:rPr lang="fr-CA" sz="2400" dirty="0"/>
              <a:t> ou d’</a:t>
            </a:r>
            <a:r>
              <a:rPr lang="fr-CA" sz="2400" b="1" dirty="0"/>
              <a:t>activité</a:t>
            </a:r>
          </a:p>
          <a:p>
            <a:pPr lvl="1"/>
            <a:r>
              <a:rPr lang="fr-CA" sz="2200" dirty="0"/>
              <a:t>Le domaine auquel l’utilisateur applique un programme est le domaine du logiciel</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29</a:t>
            </a:fld>
            <a:endParaRPr lang="en-US" altLang="en-US"/>
          </a:p>
        </p:txBody>
      </p:sp>
    </p:spTree>
    <p:extLst>
      <p:ext uri="{BB962C8B-B14F-4D97-AF65-F5344CB8AC3E}">
        <p14:creationId xmlns:p14="http://schemas.microsoft.com/office/powerpoint/2010/main" val="232696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altLang="fr-FR" sz="4400" dirty="0"/>
              <a:t>Caractéristiques des applications d’entreprise</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r>
              <a:rPr lang="fr-CA" altLang="fr-FR" sz="2400" dirty="0"/>
              <a:t>Avoir des données complexes</a:t>
            </a:r>
          </a:p>
          <a:p>
            <a:r>
              <a:rPr lang="fr-CA" altLang="fr-FR" sz="2400" dirty="0"/>
              <a:t>Impliquer des données persistantes</a:t>
            </a:r>
          </a:p>
          <a:p>
            <a:r>
              <a:rPr lang="fr-CA" altLang="fr-FR" sz="2400" dirty="0"/>
              <a:t>Avoir beaucoup de données</a:t>
            </a:r>
          </a:p>
          <a:p>
            <a:r>
              <a:rPr lang="fr-CA" altLang="fr-FR" sz="2400" dirty="0"/>
              <a:t>De nombreuses personnes accèdent aux données simultanément</a:t>
            </a:r>
          </a:p>
          <a:p>
            <a:r>
              <a:rPr lang="fr-CA" altLang="fr-FR" sz="2400" dirty="0"/>
              <a:t>Avoir beaucoup d’écrans d’interface utilisateur</a:t>
            </a:r>
          </a:p>
          <a:p>
            <a:r>
              <a:rPr lang="fr-CA" altLang="fr-FR" sz="2400" dirty="0"/>
              <a:t>Nécessité de s’intégrer à d’autres applications d’entreprise dispersées dans toute l’entreprise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a:t>
            </a:fld>
            <a:endParaRPr lang="en-US" altLang="en-US"/>
          </a:p>
        </p:txBody>
      </p:sp>
    </p:spTree>
    <p:extLst>
      <p:ext uri="{BB962C8B-B14F-4D97-AF65-F5344CB8AC3E}">
        <p14:creationId xmlns:p14="http://schemas.microsoft.com/office/powerpoint/2010/main" val="1516297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Terminologie : Modèle</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dirty="0"/>
              <a:t>Un système d’a</a:t>
            </a:r>
            <a:r>
              <a:rPr lang="fr-CA" sz="2400" b="1" dirty="0"/>
              <a:t>bstractions</a:t>
            </a:r>
            <a:r>
              <a:rPr lang="fr-CA" sz="2400" dirty="0"/>
              <a:t> qui décrit certains </a:t>
            </a:r>
            <a:r>
              <a:rPr lang="fr-CA" sz="2400" b="1" dirty="0"/>
              <a:t>aspects</a:t>
            </a:r>
            <a:r>
              <a:rPr lang="fr-CA" sz="2400" dirty="0"/>
              <a:t> d’un domaine et peuvent être </a:t>
            </a:r>
            <a:r>
              <a:rPr lang="fr-CA" sz="2400" b="1" dirty="0"/>
              <a:t>utilisées</a:t>
            </a:r>
            <a:r>
              <a:rPr lang="fr-CA" sz="2400" dirty="0"/>
              <a:t> pour résoudre des </a:t>
            </a:r>
            <a:r>
              <a:rPr lang="fr-CA" sz="2400" b="1" dirty="0"/>
              <a:t>problèmes</a:t>
            </a:r>
            <a:r>
              <a:rPr lang="fr-CA" sz="2400" dirty="0"/>
              <a:t> relatifs à ce domaine</a:t>
            </a:r>
          </a:p>
          <a:p>
            <a:r>
              <a:rPr lang="fr-CA" sz="2400" dirty="0"/>
              <a:t>Pourquoi avons-nous besoin de modèles ?</a:t>
            </a:r>
          </a:p>
          <a:p>
            <a:pPr marL="411480" lvl="1" indent="0">
              <a:buNone/>
            </a:pPr>
            <a:r>
              <a:rPr lang="fr-CA" sz="2200" dirty="0">
                <a:sym typeface="Wingdings" panose="05000000000000000000" pitchFamily="2" charset="2"/>
              </a:rPr>
              <a:t></a:t>
            </a:r>
            <a:r>
              <a:rPr lang="fr-CA" sz="2200" dirty="0"/>
              <a:t>La </a:t>
            </a:r>
            <a:r>
              <a:rPr lang="fr-CA" sz="2200" b="1" dirty="0"/>
              <a:t>complexité</a:t>
            </a:r>
            <a:r>
              <a:rPr lang="fr-CA" sz="2200" dirty="0"/>
              <a:t> de la plupart des projets logiciels réside dans la </a:t>
            </a:r>
            <a:r>
              <a:rPr lang="fr-CA" sz="2200" b="1" dirty="0"/>
              <a:t>compréhension du domaine </a:t>
            </a:r>
            <a:r>
              <a:rPr lang="fr-CA" sz="2200" dirty="0"/>
              <a:t>lui-même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30</a:t>
            </a:fld>
            <a:endParaRPr lang="en-US" altLang="en-US"/>
          </a:p>
        </p:txBody>
      </p:sp>
    </p:spTree>
    <p:extLst>
      <p:ext uri="{BB962C8B-B14F-4D97-AF65-F5344CB8AC3E}">
        <p14:creationId xmlns:p14="http://schemas.microsoft.com/office/powerpoint/2010/main" val="2246743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Complexité</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dirty="0"/>
              <a:t>Complexité </a:t>
            </a:r>
            <a:r>
              <a:rPr lang="fr-CA" sz="2400" b="1" dirty="0"/>
              <a:t>inhérente</a:t>
            </a:r>
            <a:r>
              <a:rPr lang="fr-CA" sz="2400" dirty="0"/>
              <a:t> au domaine du problème</a:t>
            </a:r>
          </a:p>
          <a:p>
            <a:pPr marL="411480" lvl="1" indent="0">
              <a:buNone/>
            </a:pPr>
            <a:r>
              <a:rPr lang="fr-CA" sz="2000" dirty="0">
                <a:sym typeface="Wingdings" panose="05000000000000000000" pitchFamily="2" charset="2"/>
              </a:rPr>
              <a:t> </a:t>
            </a:r>
            <a:r>
              <a:rPr lang="fr-CA" sz="2000" b="1" dirty="0">
                <a:sym typeface="Wingdings" panose="05000000000000000000" pitchFamily="2" charset="2"/>
              </a:rPr>
              <a:t>Bonne</a:t>
            </a:r>
            <a:r>
              <a:rPr lang="fr-CA" sz="2000" dirty="0">
                <a:sym typeface="Wingdings" panose="05000000000000000000" pitchFamily="2" charset="2"/>
              </a:rPr>
              <a:t> complexité</a:t>
            </a:r>
            <a:endParaRPr lang="fr-CA" sz="2000" dirty="0"/>
          </a:p>
          <a:p>
            <a:r>
              <a:rPr lang="fr-CA" sz="2400" dirty="0"/>
              <a:t>Complexité </a:t>
            </a:r>
            <a:r>
              <a:rPr lang="fr-CA" sz="2400" b="1" dirty="0"/>
              <a:t>accidentelle</a:t>
            </a:r>
            <a:r>
              <a:rPr lang="fr-CA" sz="2400" dirty="0"/>
              <a:t> venant du</a:t>
            </a:r>
          </a:p>
          <a:p>
            <a:pPr lvl="1"/>
            <a:r>
              <a:rPr lang="fr-CA" sz="2000" dirty="0"/>
              <a:t>mélange de l’espace du problème avec l’espace de la solution</a:t>
            </a:r>
          </a:p>
          <a:p>
            <a:pPr lvl="1"/>
            <a:r>
              <a:rPr lang="fr-CA" sz="2000" dirty="0"/>
              <a:t>manque de compréhension du domaine du problème</a:t>
            </a:r>
          </a:p>
          <a:p>
            <a:pPr lvl="1"/>
            <a:r>
              <a:rPr lang="fr-CA" sz="2000" dirty="0"/>
              <a:t>mélange des complexités des solutions techniques</a:t>
            </a:r>
          </a:p>
          <a:p>
            <a:pPr marL="411480" lvl="1" indent="0">
              <a:buNone/>
            </a:pPr>
            <a:r>
              <a:rPr lang="fr-CA" sz="2000" dirty="0">
                <a:sym typeface="Wingdings" panose="05000000000000000000" pitchFamily="2" charset="2"/>
              </a:rPr>
              <a:t> </a:t>
            </a:r>
            <a:r>
              <a:rPr lang="fr-CA" sz="2000" b="1" dirty="0">
                <a:sym typeface="Wingdings" panose="05000000000000000000" pitchFamily="2" charset="2"/>
              </a:rPr>
              <a:t>Mauvaise</a:t>
            </a:r>
            <a:r>
              <a:rPr lang="fr-CA" sz="2000" dirty="0">
                <a:sym typeface="Wingdings" panose="05000000000000000000" pitchFamily="2" charset="2"/>
              </a:rPr>
              <a:t> complexité</a:t>
            </a:r>
            <a:endParaRPr lang="fr-CA" sz="20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31</a:t>
            </a:fld>
            <a:endParaRPr lang="en-US" altLang="en-US"/>
          </a:p>
        </p:txBody>
      </p:sp>
    </p:spTree>
    <p:extLst>
      <p:ext uri="{BB962C8B-B14F-4D97-AF65-F5344CB8AC3E}">
        <p14:creationId xmlns:p14="http://schemas.microsoft.com/office/powerpoint/2010/main" val="155632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a:xfrm>
            <a:off x="228600" y="76200"/>
            <a:ext cx="7835788" cy="1143000"/>
          </a:xfrm>
        </p:spPr>
        <p:txBody>
          <a:bodyPr>
            <a:normAutofit fontScale="90000"/>
          </a:bodyPr>
          <a:lstStyle/>
          <a:p>
            <a:r>
              <a:rPr lang="fr-CA" dirty="0"/>
              <a:t>Code Spaghetti : </a:t>
            </a:r>
            <a:r>
              <a:rPr lang="fr-CA" sz="3600" dirty="0"/>
              <a:t>Mélange de la complexité du domaine avec celle technique</a:t>
            </a:r>
            <a:endParaRPr lang="en-US" altLang="fr-FR" sz="36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32</a:t>
            </a:fld>
            <a:endParaRPr lang="en-US" altLang="en-US"/>
          </a:p>
        </p:txBody>
      </p:sp>
      <p:pic>
        <p:nvPicPr>
          <p:cNvPr id="4" name="Image 3">
            <a:extLst>
              <a:ext uri="{FF2B5EF4-FFF2-40B4-BE49-F238E27FC236}">
                <a16:creationId xmlns:a16="http://schemas.microsoft.com/office/drawing/2014/main" id="{B0953604-CE14-5CD5-9AC1-C3F782689CD3}"/>
              </a:ext>
            </a:extLst>
          </p:cNvPr>
          <p:cNvPicPr>
            <a:picLocks noChangeAspect="1"/>
          </p:cNvPicPr>
          <p:nvPr>
            <p:custDataLst>
              <p:tags r:id="rId3"/>
            </p:custDataLst>
          </p:nvPr>
        </p:nvPicPr>
        <p:blipFill>
          <a:blip r:embed="rId6"/>
          <a:stretch>
            <a:fillRect/>
          </a:stretch>
        </p:blipFill>
        <p:spPr>
          <a:xfrm>
            <a:off x="575556" y="1412776"/>
            <a:ext cx="7488832" cy="4932548"/>
          </a:xfrm>
          <a:prstGeom prst="rect">
            <a:avLst/>
          </a:prstGeom>
        </p:spPr>
      </p:pic>
      <p:sp>
        <p:nvSpPr>
          <p:cNvPr id="5" name="ZoneTexte 4">
            <a:extLst>
              <a:ext uri="{FF2B5EF4-FFF2-40B4-BE49-F238E27FC236}">
                <a16:creationId xmlns:a16="http://schemas.microsoft.com/office/drawing/2014/main" id="{F7314EBB-0868-D1D6-E74D-F6F692F3AF9F}"/>
              </a:ext>
            </a:extLst>
          </p:cNvPr>
          <p:cNvSpPr txBox="1"/>
          <p:nvPr>
            <p:custDataLst>
              <p:tags r:id="rId4"/>
            </p:custDataLst>
          </p:nvPr>
        </p:nvSpPr>
        <p:spPr>
          <a:xfrm>
            <a:off x="4535996" y="6381328"/>
            <a:ext cx="3367943" cy="307777"/>
          </a:xfrm>
          <a:prstGeom prst="rect">
            <a:avLst/>
          </a:prstGeom>
          <a:noFill/>
        </p:spPr>
        <p:txBody>
          <a:bodyPr wrap="square" rtlCol="0">
            <a:spAutoFit/>
          </a:bodyPr>
          <a:lstStyle/>
          <a:p>
            <a:r>
              <a:rPr lang="fr-CA" sz="1400" dirty="0"/>
              <a:t>Source : </a:t>
            </a:r>
            <a:r>
              <a:rPr lang="fr-CA" sz="1400" dirty="0" err="1"/>
              <a:t>Altkom</a:t>
            </a:r>
            <a:r>
              <a:rPr lang="fr-CA" sz="1400" dirty="0"/>
              <a:t> Software &amp; Consulting</a:t>
            </a:r>
          </a:p>
        </p:txBody>
      </p:sp>
    </p:spTree>
    <p:extLst>
      <p:ext uri="{BB962C8B-B14F-4D97-AF65-F5344CB8AC3E}">
        <p14:creationId xmlns:p14="http://schemas.microsoft.com/office/powerpoint/2010/main" val="4266196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Terminologie : Langage omniprésent </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en-CA" sz="2400" dirty="0"/>
              <a:t>Ubiquitous language</a:t>
            </a:r>
            <a:endParaRPr lang="fr-CA" sz="2400" dirty="0"/>
          </a:p>
          <a:p>
            <a:r>
              <a:rPr lang="fr-CA" sz="2400" dirty="0"/>
              <a:t>Un langage </a:t>
            </a:r>
            <a:r>
              <a:rPr lang="fr-CA" sz="2400" b="1" dirty="0"/>
              <a:t>structuré</a:t>
            </a:r>
            <a:r>
              <a:rPr lang="fr-CA" sz="2400" dirty="0"/>
              <a:t> autour du modèle de domaine et </a:t>
            </a:r>
            <a:r>
              <a:rPr lang="fr-CA" sz="2400" b="1" dirty="0"/>
              <a:t>utilisé</a:t>
            </a:r>
            <a:r>
              <a:rPr lang="fr-CA" sz="2400" dirty="0"/>
              <a:t> par tous les </a:t>
            </a:r>
            <a:r>
              <a:rPr lang="fr-CA" sz="2400" b="1" dirty="0"/>
              <a:t>membres de l’équipe </a:t>
            </a:r>
            <a:r>
              <a:rPr lang="fr-CA" sz="2400" dirty="0"/>
              <a:t>dans un </a:t>
            </a:r>
            <a:r>
              <a:rPr lang="fr-CA" sz="2400" b="1" dirty="0"/>
              <a:t>contexte borné </a:t>
            </a:r>
            <a:r>
              <a:rPr lang="fr-CA" sz="2400" dirty="0"/>
              <a:t>à tout connecter les activités de l’équipe avec les logiciels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33</a:t>
            </a:fld>
            <a:endParaRPr lang="en-US" altLang="en-US"/>
          </a:p>
        </p:txBody>
      </p:sp>
    </p:spTree>
    <p:extLst>
      <p:ext uri="{BB962C8B-B14F-4D97-AF65-F5344CB8AC3E}">
        <p14:creationId xmlns:p14="http://schemas.microsoft.com/office/powerpoint/2010/main" val="662116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Confluence des terminologies</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34</a:t>
            </a:fld>
            <a:endParaRPr lang="en-US" altLang="en-US"/>
          </a:p>
        </p:txBody>
      </p:sp>
      <p:sp>
        <p:nvSpPr>
          <p:cNvPr id="10" name="Espace réservé du contenu 2">
            <a:extLst>
              <a:ext uri="{FF2B5EF4-FFF2-40B4-BE49-F238E27FC236}">
                <a16:creationId xmlns:a16="http://schemas.microsoft.com/office/drawing/2014/main" id="{039A7330-B5F3-3765-7239-17578D05B243}"/>
              </a:ext>
            </a:extLst>
          </p:cNvPr>
          <p:cNvSpPr>
            <a:spLocks noGrp="1"/>
          </p:cNvSpPr>
          <p:nvPr>
            <p:ph idx="1"/>
            <p:custDataLst>
              <p:tags r:id="rId3"/>
            </p:custDataLst>
          </p:nvPr>
        </p:nvSpPr>
        <p:spPr>
          <a:xfrm>
            <a:off x="492068" y="4102638"/>
            <a:ext cx="8229600" cy="1612362"/>
          </a:xfrm>
        </p:spPr>
        <p:txBody>
          <a:bodyPr rtlCol="0">
            <a:normAutofit/>
          </a:bodyPr>
          <a:lstStyle/>
          <a:p>
            <a:r>
              <a:rPr lang="fr-CA" sz="2400" b="1" dirty="0"/>
              <a:t>Une équipe = un seul langage</a:t>
            </a:r>
            <a:endParaRPr lang="fr-CA" b="1" dirty="0"/>
          </a:p>
          <a:p>
            <a:endParaRPr lang="fr-CA" dirty="0"/>
          </a:p>
          <a:p>
            <a:pPr lvl="1"/>
            <a:endParaRPr lang="fr-FR" dirty="0"/>
          </a:p>
        </p:txBody>
      </p:sp>
      <p:sp>
        <p:nvSpPr>
          <p:cNvPr id="11" name="Ellipse 10">
            <a:extLst>
              <a:ext uri="{FF2B5EF4-FFF2-40B4-BE49-F238E27FC236}">
                <a16:creationId xmlns:a16="http://schemas.microsoft.com/office/drawing/2014/main" id="{FA700A82-2FFE-79D1-499B-2D06CB6F8AD4}"/>
              </a:ext>
            </a:extLst>
          </p:cNvPr>
          <p:cNvSpPr/>
          <p:nvPr>
            <p:custDataLst>
              <p:tags r:id="rId4"/>
            </p:custDataLst>
          </p:nvPr>
        </p:nvSpPr>
        <p:spPr>
          <a:xfrm>
            <a:off x="2672179" y="2308194"/>
            <a:ext cx="3102745" cy="1513969"/>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ZoneTexte 11">
            <a:extLst>
              <a:ext uri="{FF2B5EF4-FFF2-40B4-BE49-F238E27FC236}">
                <a16:creationId xmlns:a16="http://schemas.microsoft.com/office/drawing/2014/main" id="{E0EAD45C-6F5E-6DC2-275E-6B9683BD0029}"/>
              </a:ext>
            </a:extLst>
          </p:cNvPr>
          <p:cNvSpPr txBox="1"/>
          <p:nvPr>
            <p:custDataLst>
              <p:tags r:id="rId5"/>
            </p:custDataLst>
          </p:nvPr>
        </p:nvSpPr>
        <p:spPr>
          <a:xfrm>
            <a:off x="3419872" y="2888940"/>
            <a:ext cx="2167581" cy="338554"/>
          </a:xfrm>
          <a:prstGeom prst="rect">
            <a:avLst/>
          </a:prstGeom>
          <a:noFill/>
        </p:spPr>
        <p:txBody>
          <a:bodyPr wrap="none" rtlCol="0">
            <a:spAutoFit/>
          </a:bodyPr>
          <a:lstStyle/>
          <a:p>
            <a:r>
              <a:rPr lang="fr-CA" sz="1600" dirty="0"/>
              <a:t>Langage omniprésent</a:t>
            </a:r>
          </a:p>
        </p:txBody>
      </p:sp>
      <p:sp>
        <p:nvSpPr>
          <p:cNvPr id="13" name="ZoneTexte 12">
            <a:extLst>
              <a:ext uri="{FF2B5EF4-FFF2-40B4-BE49-F238E27FC236}">
                <a16:creationId xmlns:a16="http://schemas.microsoft.com/office/drawing/2014/main" id="{63B59695-1C13-1B15-2293-B95893FE97EB}"/>
              </a:ext>
            </a:extLst>
          </p:cNvPr>
          <p:cNvSpPr txBox="1"/>
          <p:nvPr>
            <p:custDataLst>
              <p:tags r:id="rId6"/>
            </p:custDataLst>
          </p:nvPr>
        </p:nvSpPr>
        <p:spPr>
          <a:xfrm>
            <a:off x="1247313" y="2907268"/>
            <a:ext cx="2008883" cy="338554"/>
          </a:xfrm>
          <a:prstGeom prst="rect">
            <a:avLst/>
          </a:prstGeom>
          <a:noFill/>
        </p:spPr>
        <p:txBody>
          <a:bodyPr wrap="none" rtlCol="0">
            <a:spAutoFit/>
          </a:bodyPr>
          <a:lstStyle/>
          <a:p>
            <a:r>
              <a:rPr lang="fr-CA" sz="1600" dirty="0"/>
              <a:t>Experts du domaine</a:t>
            </a:r>
          </a:p>
        </p:txBody>
      </p:sp>
      <p:sp>
        <p:nvSpPr>
          <p:cNvPr id="14" name="Ellipse 13">
            <a:extLst>
              <a:ext uri="{FF2B5EF4-FFF2-40B4-BE49-F238E27FC236}">
                <a16:creationId xmlns:a16="http://schemas.microsoft.com/office/drawing/2014/main" id="{29EEAAFA-ABBC-AC28-7C0D-BBCBD909256B}"/>
              </a:ext>
            </a:extLst>
          </p:cNvPr>
          <p:cNvSpPr/>
          <p:nvPr>
            <p:custDataLst>
              <p:tags r:id="rId7"/>
            </p:custDataLst>
          </p:nvPr>
        </p:nvSpPr>
        <p:spPr>
          <a:xfrm>
            <a:off x="1180730" y="2551877"/>
            <a:ext cx="3577701" cy="1066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5" name="Ellipse 14">
            <a:extLst>
              <a:ext uri="{FF2B5EF4-FFF2-40B4-BE49-F238E27FC236}">
                <a16:creationId xmlns:a16="http://schemas.microsoft.com/office/drawing/2014/main" id="{250F3EAE-9E14-AEFE-D592-B7A1646EED4E}"/>
              </a:ext>
            </a:extLst>
          </p:cNvPr>
          <p:cNvSpPr/>
          <p:nvPr>
            <p:custDataLst>
              <p:tags r:id="rId8"/>
            </p:custDataLst>
          </p:nvPr>
        </p:nvSpPr>
        <p:spPr>
          <a:xfrm>
            <a:off x="3932808" y="2551877"/>
            <a:ext cx="3322650" cy="1066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6" name="ZoneTexte 15">
            <a:extLst>
              <a:ext uri="{FF2B5EF4-FFF2-40B4-BE49-F238E27FC236}">
                <a16:creationId xmlns:a16="http://schemas.microsoft.com/office/drawing/2014/main" id="{C4BAF067-0EBD-F148-9D29-C81FF18CEF72}"/>
              </a:ext>
            </a:extLst>
          </p:cNvPr>
          <p:cNvSpPr txBox="1"/>
          <p:nvPr>
            <p:custDataLst>
              <p:tags r:id="rId9"/>
            </p:custDataLst>
          </p:nvPr>
        </p:nvSpPr>
        <p:spPr>
          <a:xfrm>
            <a:off x="5508104" y="2888940"/>
            <a:ext cx="1447832" cy="338554"/>
          </a:xfrm>
          <a:prstGeom prst="rect">
            <a:avLst/>
          </a:prstGeom>
          <a:noFill/>
        </p:spPr>
        <p:txBody>
          <a:bodyPr wrap="none" rtlCol="0">
            <a:spAutoFit/>
          </a:bodyPr>
          <a:lstStyle/>
          <a:p>
            <a:r>
              <a:rPr lang="fr-CA" sz="1600" dirty="0"/>
              <a:t>Développeurs</a:t>
            </a:r>
          </a:p>
        </p:txBody>
      </p:sp>
    </p:spTree>
    <p:extLst>
      <p:ext uri="{BB962C8B-B14F-4D97-AF65-F5344CB8AC3E}">
        <p14:creationId xmlns:p14="http://schemas.microsoft.com/office/powerpoint/2010/main" val="1515087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Terminologie : Contexte</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dirty="0"/>
              <a:t>Le </a:t>
            </a:r>
            <a:r>
              <a:rPr lang="fr-CA" sz="2400" b="1" dirty="0"/>
              <a:t>cadre</a:t>
            </a:r>
            <a:r>
              <a:rPr lang="fr-CA" sz="2400" dirty="0"/>
              <a:t> dans lequel un </a:t>
            </a:r>
            <a:r>
              <a:rPr lang="fr-CA" sz="2400" b="1" dirty="0"/>
              <a:t>mot</a:t>
            </a:r>
            <a:r>
              <a:rPr lang="fr-CA" sz="2400" dirty="0"/>
              <a:t> ou une </a:t>
            </a:r>
            <a:r>
              <a:rPr lang="fr-CA" sz="2400" b="1" dirty="0"/>
              <a:t>déclaration</a:t>
            </a:r>
            <a:r>
              <a:rPr lang="fr-CA" sz="2400" dirty="0"/>
              <a:t> apparaît qui détermine son </a:t>
            </a:r>
            <a:r>
              <a:rPr lang="fr-CA" sz="2400" b="1" dirty="0"/>
              <a:t>sens</a:t>
            </a:r>
          </a:p>
          <a:p>
            <a:pPr lvl="1"/>
            <a:r>
              <a:rPr lang="fr-CA" sz="2200" dirty="0"/>
              <a:t>Déclarations sur un modèle peut être compris que dans un contexte</a:t>
            </a:r>
            <a:endParaRPr lang="fr-CA"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35</a:t>
            </a:fld>
            <a:endParaRPr lang="en-US" altLang="en-US"/>
          </a:p>
        </p:txBody>
      </p:sp>
    </p:spTree>
    <p:extLst>
      <p:ext uri="{BB962C8B-B14F-4D97-AF65-F5344CB8AC3E}">
        <p14:creationId xmlns:p14="http://schemas.microsoft.com/office/powerpoint/2010/main" val="4039213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Terminologie du DDD : Contexte borné</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en-CA" sz="2400" dirty="0"/>
              <a:t>Bounded context</a:t>
            </a:r>
          </a:p>
          <a:p>
            <a:r>
              <a:rPr lang="fr-CA" sz="2400" dirty="0"/>
              <a:t>Description d’une </a:t>
            </a:r>
            <a:r>
              <a:rPr lang="fr-CA" sz="2400" b="1" dirty="0"/>
              <a:t>frontière</a:t>
            </a:r>
            <a:r>
              <a:rPr lang="fr-CA" sz="2400" dirty="0"/>
              <a:t> (généralement un </a:t>
            </a:r>
            <a:r>
              <a:rPr lang="fr-CA" sz="2400" b="1" dirty="0"/>
              <a:t>sous-système</a:t>
            </a:r>
            <a:r>
              <a:rPr lang="fr-CA" sz="2400" dirty="0"/>
              <a:t> ou </a:t>
            </a:r>
            <a:r>
              <a:rPr lang="fr-CA" sz="2400" b="1" dirty="0"/>
              <a:t>travail</a:t>
            </a:r>
            <a:r>
              <a:rPr lang="fr-CA" sz="2400" dirty="0"/>
              <a:t> d’une équipe particulière) dans lequel un </a:t>
            </a:r>
            <a:r>
              <a:rPr lang="fr-CA" sz="2400" b="1" dirty="0"/>
              <a:t>modèle</a:t>
            </a:r>
            <a:r>
              <a:rPr lang="fr-CA" sz="2400" dirty="0"/>
              <a:t> particulier est </a:t>
            </a:r>
            <a:r>
              <a:rPr lang="fr-CA" sz="2400" b="1" dirty="0"/>
              <a:t>défini</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36</a:t>
            </a:fld>
            <a:endParaRPr lang="en-US" altLang="en-US"/>
          </a:p>
        </p:txBody>
      </p:sp>
    </p:spTree>
    <p:extLst>
      <p:ext uri="{BB962C8B-B14F-4D97-AF65-F5344CB8AC3E}">
        <p14:creationId xmlns:p14="http://schemas.microsoft.com/office/powerpoint/2010/main" val="2544724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Vue d’ensemble des patrons utilisés dans DDD</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37</a:t>
            </a:fld>
            <a:endParaRPr lang="en-US" altLang="en-US"/>
          </a:p>
        </p:txBody>
      </p:sp>
      <p:pic>
        <p:nvPicPr>
          <p:cNvPr id="4" name="Image 3">
            <a:extLst>
              <a:ext uri="{FF2B5EF4-FFF2-40B4-BE49-F238E27FC236}">
                <a16:creationId xmlns:a16="http://schemas.microsoft.com/office/drawing/2014/main" id="{F2E021A5-438D-D3AC-527A-0BA9F0BFBAD7}"/>
              </a:ext>
            </a:extLst>
          </p:cNvPr>
          <p:cNvPicPr>
            <a:picLocks noChangeAspect="1"/>
          </p:cNvPicPr>
          <p:nvPr>
            <p:custDataLst>
              <p:tags r:id="rId3"/>
            </p:custDataLst>
          </p:nvPr>
        </p:nvPicPr>
        <p:blipFill>
          <a:blip r:embed="rId5"/>
          <a:stretch>
            <a:fillRect/>
          </a:stretch>
        </p:blipFill>
        <p:spPr>
          <a:xfrm>
            <a:off x="575556" y="1304764"/>
            <a:ext cx="7745766" cy="5648171"/>
          </a:xfrm>
          <a:prstGeom prst="rect">
            <a:avLst/>
          </a:prstGeom>
        </p:spPr>
      </p:pic>
    </p:spTree>
    <p:extLst>
      <p:ext uri="{BB962C8B-B14F-4D97-AF65-F5344CB8AC3E}">
        <p14:creationId xmlns:p14="http://schemas.microsoft.com/office/powerpoint/2010/main" val="766471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Domaines</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b="1" dirty="0"/>
              <a:t>Domaine principal </a:t>
            </a:r>
            <a:r>
              <a:rPr lang="fr-CA" sz="2400" dirty="0"/>
              <a:t>(</a:t>
            </a:r>
            <a:r>
              <a:rPr lang="en-CA" sz="2400" dirty="0"/>
              <a:t>Core domain</a:t>
            </a:r>
            <a:r>
              <a:rPr lang="fr-CA" sz="2400" dirty="0"/>
              <a:t>)</a:t>
            </a:r>
          </a:p>
          <a:p>
            <a:pPr lvl="1"/>
            <a:r>
              <a:rPr lang="fr-CA" sz="2000" dirty="0"/>
              <a:t>Espace principal de l’entreprise (ou produit / division) dans lequel on résout les problèmes des clients</a:t>
            </a:r>
          </a:p>
          <a:p>
            <a:r>
              <a:rPr lang="fr-CA" sz="2400" b="1" dirty="0"/>
              <a:t>Sous-domaines génériques </a:t>
            </a:r>
            <a:r>
              <a:rPr lang="fr-CA" sz="2400" dirty="0"/>
              <a:t>(</a:t>
            </a:r>
            <a:r>
              <a:rPr lang="en-CA" sz="2400" dirty="0"/>
              <a:t>Generic subdomains</a:t>
            </a:r>
            <a:r>
              <a:rPr lang="fr-CA" sz="2400" dirty="0"/>
              <a:t>)</a:t>
            </a:r>
          </a:p>
          <a:p>
            <a:pPr lvl="1"/>
            <a:r>
              <a:rPr lang="fr-CA" sz="2000" dirty="0"/>
              <a:t>Applications ou fonctionnalités distinctes avec lesquelles une application doit interagir</a:t>
            </a:r>
          </a:p>
          <a:p>
            <a:pPr lvl="1"/>
            <a:r>
              <a:rPr lang="fr-CA" sz="2000" dirty="0"/>
              <a:t>Pas nécessairement au cœur de l’application</a:t>
            </a:r>
            <a:endParaRPr lang="fr-FR" sz="20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38</a:t>
            </a:fld>
            <a:endParaRPr lang="en-US" altLang="en-US"/>
          </a:p>
        </p:txBody>
      </p:sp>
    </p:spTree>
    <p:extLst>
      <p:ext uri="{BB962C8B-B14F-4D97-AF65-F5344CB8AC3E}">
        <p14:creationId xmlns:p14="http://schemas.microsoft.com/office/powerpoint/2010/main" val="1010037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Mappage de contextes</a:t>
            </a:r>
            <a:endParaRPr lang="en-US" altLang="fr-FR" dirty="0"/>
          </a:p>
        </p:txBody>
      </p:sp>
      <p:sp>
        <p:nvSpPr>
          <p:cNvPr id="4101" name="Rectangle 3"/>
          <p:cNvSpPr>
            <a:spLocks noGrp="1" noChangeArrowheads="1"/>
          </p:cNvSpPr>
          <p:nvPr>
            <p:ph idx="1"/>
            <p:custDataLst>
              <p:tags r:id="rId2"/>
            </p:custDataLst>
          </p:nvPr>
        </p:nvSpPr>
        <p:spPr>
          <a:xfrm>
            <a:off x="228600" y="1403874"/>
            <a:ext cx="8686800" cy="945006"/>
          </a:xfrm>
        </p:spPr>
        <p:txBody>
          <a:bodyPr>
            <a:noAutofit/>
          </a:bodyPr>
          <a:lstStyle/>
          <a:p>
            <a:r>
              <a:rPr lang="fr-CA" sz="2400" dirty="0"/>
              <a:t>En anglais</a:t>
            </a:r>
            <a:r>
              <a:rPr lang="en-CA" sz="2400" dirty="0"/>
              <a:t>, </a:t>
            </a:r>
            <a:r>
              <a:rPr lang="en-CA" sz="2400" b="1" dirty="0"/>
              <a:t>Context Map</a:t>
            </a:r>
            <a:endParaRPr lang="en-CA" sz="2000" b="1"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39</a:t>
            </a:fld>
            <a:endParaRPr lang="en-US" altLang="en-US"/>
          </a:p>
        </p:txBody>
      </p:sp>
      <p:pic>
        <p:nvPicPr>
          <p:cNvPr id="2" name="Shape 24576">
            <a:extLst>
              <a:ext uri="{FF2B5EF4-FFF2-40B4-BE49-F238E27FC236}">
                <a16:creationId xmlns:a16="http://schemas.microsoft.com/office/drawing/2014/main" id="{969D813B-8CB8-3AD1-1BEC-B4D514C1475F}"/>
              </a:ext>
            </a:extLst>
          </p:cNvPr>
          <p:cNvPicPr>
            <a:picLocks noChangeAspect="1" noChangeArrowheads="1"/>
          </p:cNvPicPr>
          <p:nvPr>
            <p:custDataLst>
              <p:tags r:id="rId4"/>
            </p:custDataLst>
          </p:nvPr>
        </p:nvPicPr>
        <p:blipFill>
          <a:blip r:embed="rId6" cstate="print">
            <a:extLst>
              <a:ext uri="{28A0092B-C50C-407E-A947-70E740481C1C}">
                <a14:useLocalDpi xmlns:a14="http://schemas.microsoft.com/office/drawing/2010/main" val="0"/>
              </a:ext>
            </a:extLst>
          </a:blip>
          <a:srcRect/>
          <a:stretch>
            <a:fillRect/>
          </a:stretch>
        </p:blipFill>
        <p:spPr>
          <a:xfrm>
            <a:off x="1115616" y="2528900"/>
            <a:ext cx="6644443" cy="3053918"/>
          </a:xfrm>
          <a:prstGeom prst="rect">
            <a:avLst/>
          </a:prstGeom>
          <a:noFill/>
        </p:spPr>
      </p:pic>
    </p:spTree>
    <p:extLst>
      <p:ext uri="{BB962C8B-B14F-4D97-AF65-F5344CB8AC3E}">
        <p14:creationId xmlns:p14="http://schemas.microsoft.com/office/powerpoint/2010/main" val="283770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altLang="fr-FR" sz="4400" dirty="0"/>
              <a:t>Exemples d’applications d’entreprise</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r>
              <a:rPr lang="fr-CA" altLang="fr-FR" sz="2400" dirty="0"/>
              <a:t>Les applications d’entreprise ont différents contextes et par conséquent conduisent à différentes façons de faire</a:t>
            </a:r>
          </a:p>
          <a:p>
            <a:r>
              <a:rPr lang="fr-CA" altLang="fr-FR" sz="2400" dirty="0"/>
              <a:t>Exemples :</a:t>
            </a:r>
          </a:p>
          <a:p>
            <a:pPr marL="801687" lvl="1" indent="-457200">
              <a:buFont typeface="+mj-lt"/>
              <a:buAutoNum type="arabicPeriod"/>
            </a:pPr>
            <a:r>
              <a:rPr lang="fr-CA" altLang="fr-FR" sz="2000" dirty="0"/>
              <a:t>Site de vente en ligne (B2C)</a:t>
            </a:r>
          </a:p>
          <a:p>
            <a:pPr lvl="2"/>
            <a:r>
              <a:rPr lang="fr-CA" altLang="fr-FR" sz="1800" dirty="0"/>
              <a:t>A un très grand nombre d'utilisateurs</a:t>
            </a:r>
          </a:p>
          <a:p>
            <a:pPr lvl="2"/>
            <a:r>
              <a:rPr lang="fr-CA" altLang="fr-FR" sz="1800" dirty="0"/>
              <a:t>Doit utiliser de façon efficace ses ressources</a:t>
            </a:r>
          </a:p>
          <a:p>
            <a:pPr lvl="2"/>
            <a:r>
              <a:rPr lang="fr-CA" altLang="fr-FR" sz="1800" dirty="0"/>
              <a:t>Doit être évolutive (peut augmenter la charge en ajoutant plus de matériel)</a:t>
            </a:r>
          </a:p>
          <a:p>
            <a:pPr lvl="2"/>
            <a:r>
              <a:rPr lang="fr-CA" altLang="fr-FR" sz="1800" dirty="0"/>
              <a:t>La logique métier peut être assez simple</a:t>
            </a:r>
          </a:p>
          <a:p>
            <a:pPr lvl="2"/>
            <a:r>
              <a:rPr lang="fr-CA" altLang="fr-FR" sz="1800" dirty="0"/>
              <a:t>Une présentation Web générique peut être utilisée avec la plus large gamme possible de navigateurs</a:t>
            </a:r>
          </a:p>
          <a:p>
            <a:pPr lvl="2"/>
            <a:r>
              <a:rPr lang="fr-CA" altLang="fr-FR" sz="1800" dirty="0"/>
              <a:t>Inclut une base de données pour les commandes en attente</a:t>
            </a:r>
          </a:p>
          <a:p>
            <a:pPr lvl="2"/>
            <a:r>
              <a:rPr lang="fr-CA" altLang="fr-FR" sz="1800" dirty="0"/>
              <a:t>Peut avoir quelques communications avec un système d’inventaire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a:t>
            </a:fld>
            <a:endParaRPr lang="en-US" altLang="en-US"/>
          </a:p>
        </p:txBody>
      </p:sp>
    </p:spTree>
    <p:extLst>
      <p:ext uri="{BB962C8B-B14F-4D97-AF65-F5344CB8AC3E}">
        <p14:creationId xmlns:p14="http://schemas.microsoft.com/office/powerpoint/2010/main" val="2617797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Mappage de contextes</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40</a:t>
            </a:fld>
            <a:endParaRPr lang="en-US" altLang="en-US"/>
          </a:p>
        </p:txBody>
      </p:sp>
      <p:grpSp>
        <p:nvGrpSpPr>
          <p:cNvPr id="5" name="Groupe 4">
            <a:extLst>
              <a:ext uri="{FF2B5EF4-FFF2-40B4-BE49-F238E27FC236}">
                <a16:creationId xmlns:a16="http://schemas.microsoft.com/office/drawing/2014/main" id="{ED5BC83D-071D-9C1F-A94E-48B58229626F}"/>
              </a:ext>
            </a:extLst>
          </p:cNvPr>
          <p:cNvGrpSpPr/>
          <p:nvPr>
            <p:custDataLst>
              <p:tags r:id="rId3"/>
            </p:custDataLst>
          </p:nvPr>
        </p:nvGrpSpPr>
        <p:grpSpPr>
          <a:xfrm>
            <a:off x="719572" y="1412776"/>
            <a:ext cx="7901126" cy="4873980"/>
            <a:chOff x="1180360" y="1180730"/>
            <a:chExt cx="6019800" cy="4873980"/>
          </a:xfrm>
        </p:grpSpPr>
        <p:pic>
          <p:nvPicPr>
            <p:cNvPr id="6" name="Picture 2" descr="Image result for patterns of DDD">
              <a:extLst>
                <a:ext uri="{FF2B5EF4-FFF2-40B4-BE49-F238E27FC236}">
                  <a16:creationId xmlns:a16="http://schemas.microsoft.com/office/drawing/2014/main" id="{5BEFAE7C-C514-BA8B-CC1F-DAFDADCB86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0360" y="1282685"/>
              <a:ext cx="6019800" cy="477202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56F0B319-4276-FF6D-FF17-0C316BF49ECE}"/>
                </a:ext>
              </a:extLst>
            </p:cNvPr>
            <p:cNvSpPr txBox="1"/>
            <p:nvPr/>
          </p:nvSpPr>
          <p:spPr>
            <a:xfrm>
              <a:off x="2476870" y="1180730"/>
              <a:ext cx="3018408" cy="428994"/>
            </a:xfrm>
            <a:prstGeom prst="rect">
              <a:avLst/>
            </a:prstGeom>
            <a:solidFill>
              <a:schemeClr val="bg1"/>
            </a:solidFill>
          </p:spPr>
          <p:txBody>
            <a:bodyPr wrap="square" rtlCol="0">
              <a:spAutoFit/>
            </a:bodyPr>
            <a:lstStyle/>
            <a:p>
              <a:endParaRPr lang="fr-CA" dirty="0"/>
            </a:p>
          </p:txBody>
        </p:sp>
      </p:grpSp>
    </p:spTree>
    <p:extLst>
      <p:ext uri="{BB962C8B-B14F-4D97-AF65-F5344CB8AC3E}">
        <p14:creationId xmlns:p14="http://schemas.microsoft.com/office/powerpoint/2010/main" val="2897066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Mappage de contextes</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41</a:t>
            </a:fld>
            <a:endParaRPr lang="en-US" altLang="en-US"/>
          </a:p>
        </p:txBody>
      </p:sp>
      <p:pic>
        <p:nvPicPr>
          <p:cNvPr id="3" name="Image 2">
            <a:extLst>
              <a:ext uri="{FF2B5EF4-FFF2-40B4-BE49-F238E27FC236}">
                <a16:creationId xmlns:a16="http://schemas.microsoft.com/office/drawing/2014/main" id="{8FADF70E-8029-AF75-9340-F838FB37795B}"/>
              </a:ext>
            </a:extLst>
          </p:cNvPr>
          <p:cNvPicPr>
            <a:picLocks noChangeAspect="1"/>
          </p:cNvPicPr>
          <p:nvPr>
            <p:custDataLst>
              <p:tags r:id="rId3"/>
            </p:custDataLst>
          </p:nvPr>
        </p:nvPicPr>
        <p:blipFill>
          <a:blip r:embed="rId23"/>
          <a:stretch>
            <a:fillRect/>
          </a:stretch>
        </p:blipFill>
        <p:spPr>
          <a:xfrm>
            <a:off x="647564" y="1340768"/>
            <a:ext cx="8277435" cy="4860801"/>
          </a:xfrm>
          <a:prstGeom prst="rect">
            <a:avLst/>
          </a:prstGeom>
        </p:spPr>
      </p:pic>
      <mc:AlternateContent xmlns:mc="http://schemas.openxmlformats.org/markup-compatibility/2006" xmlns:p14="http://schemas.microsoft.com/office/powerpoint/2010/main">
        <mc:Choice Requires="p14">
          <p:contentPart p14:bwMode="auto" r:id="rId24">
            <p14:nvContentPartPr>
              <p14:cNvPr id="4" name="Encre 3">
                <a:extLst>
                  <a:ext uri="{FF2B5EF4-FFF2-40B4-BE49-F238E27FC236}">
                    <a16:creationId xmlns:a16="http://schemas.microsoft.com/office/drawing/2014/main" id="{105992E7-3C71-DFB4-9E2A-42A126A8BBD8}"/>
                  </a:ext>
                </a:extLst>
              </p14:cNvPr>
              <p14:cNvContentPartPr/>
              <p14:nvPr>
                <p:custDataLst>
                  <p:tags r:id="rId4"/>
                </p:custDataLst>
              </p14:nvPr>
            </p14:nvContentPartPr>
            <p14:xfrm>
              <a:off x="243450" y="2248866"/>
              <a:ext cx="223920" cy="246240"/>
            </p14:xfrm>
          </p:contentPart>
        </mc:Choice>
        <mc:Fallback xmlns="">
          <p:pic>
            <p:nvPicPr>
              <p:cNvPr id="4" name="Encre 3">
                <a:extLst>
                  <a:ext uri="{FF2B5EF4-FFF2-40B4-BE49-F238E27FC236}">
                    <a16:creationId xmlns:a16="http://schemas.microsoft.com/office/drawing/2014/main" id="{105992E7-3C71-DFB4-9E2A-42A126A8BBD8}"/>
                  </a:ext>
                </a:extLst>
              </p:cNvPr>
              <p:cNvPicPr/>
              <p:nvPr/>
            </p:nvPicPr>
            <p:blipFill>
              <a:blip r:embed="rId25"/>
              <a:stretch>
                <a:fillRect/>
              </a:stretch>
            </p:blipFill>
            <p:spPr>
              <a:xfrm>
                <a:off x="189450" y="2140866"/>
                <a:ext cx="33156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 name="Encre 7">
                <a:extLst>
                  <a:ext uri="{FF2B5EF4-FFF2-40B4-BE49-F238E27FC236}">
                    <a16:creationId xmlns:a16="http://schemas.microsoft.com/office/drawing/2014/main" id="{ED3661A3-7EC4-D6AB-58A0-51896C5E195E}"/>
                  </a:ext>
                </a:extLst>
              </p14:cNvPr>
              <p14:cNvContentPartPr/>
              <p14:nvPr>
                <p:custDataLst>
                  <p:tags r:id="rId5"/>
                </p:custDataLst>
              </p14:nvPr>
            </p14:nvContentPartPr>
            <p14:xfrm>
              <a:off x="438930" y="2259666"/>
              <a:ext cx="360" cy="82440"/>
            </p14:xfrm>
          </p:contentPart>
        </mc:Choice>
        <mc:Fallback xmlns="">
          <p:pic>
            <p:nvPicPr>
              <p:cNvPr id="8" name="Encre 7">
                <a:extLst>
                  <a:ext uri="{FF2B5EF4-FFF2-40B4-BE49-F238E27FC236}">
                    <a16:creationId xmlns:a16="http://schemas.microsoft.com/office/drawing/2014/main" id="{ED3661A3-7EC4-D6AB-58A0-51896C5E195E}"/>
                  </a:ext>
                </a:extLst>
              </p:cNvPr>
              <p:cNvPicPr/>
              <p:nvPr/>
            </p:nvPicPr>
            <p:blipFill>
              <a:blip r:embed="rId27"/>
              <a:stretch>
                <a:fillRect/>
              </a:stretch>
            </p:blipFill>
            <p:spPr>
              <a:xfrm>
                <a:off x="384930" y="2151666"/>
                <a:ext cx="10800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 name="Encre 8">
                <a:extLst>
                  <a:ext uri="{FF2B5EF4-FFF2-40B4-BE49-F238E27FC236}">
                    <a16:creationId xmlns:a16="http://schemas.microsoft.com/office/drawing/2014/main" id="{91020DA5-98CC-C42E-A241-E3DFDE5C546D}"/>
                  </a:ext>
                </a:extLst>
              </p14:cNvPr>
              <p14:cNvContentPartPr/>
              <p14:nvPr>
                <p:custDataLst>
                  <p:tags r:id="rId6"/>
                </p:custDataLst>
              </p14:nvPr>
            </p14:nvContentPartPr>
            <p14:xfrm>
              <a:off x="359010" y="2366226"/>
              <a:ext cx="360" cy="360"/>
            </p14:xfrm>
          </p:contentPart>
        </mc:Choice>
        <mc:Fallback xmlns="">
          <p:pic>
            <p:nvPicPr>
              <p:cNvPr id="9" name="Encre 8">
                <a:extLst>
                  <a:ext uri="{FF2B5EF4-FFF2-40B4-BE49-F238E27FC236}">
                    <a16:creationId xmlns:a16="http://schemas.microsoft.com/office/drawing/2014/main" id="{91020DA5-98CC-C42E-A241-E3DFDE5C546D}"/>
                  </a:ext>
                </a:extLst>
              </p:cNvPr>
              <p:cNvPicPr/>
              <p:nvPr/>
            </p:nvPicPr>
            <p:blipFill>
              <a:blip r:embed="rId29"/>
              <a:stretch>
                <a:fillRect/>
              </a:stretch>
            </p:blipFill>
            <p:spPr>
              <a:xfrm>
                <a:off x="305010" y="225822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 name="Encre 9">
                <a:extLst>
                  <a:ext uri="{FF2B5EF4-FFF2-40B4-BE49-F238E27FC236}">
                    <a16:creationId xmlns:a16="http://schemas.microsoft.com/office/drawing/2014/main" id="{AA3745FD-73C8-EC5F-F4F0-29F67A7B8083}"/>
                  </a:ext>
                </a:extLst>
              </p14:cNvPr>
              <p14:cNvContentPartPr/>
              <p14:nvPr>
                <p:custDataLst>
                  <p:tags r:id="rId7"/>
                </p:custDataLst>
              </p14:nvPr>
            </p14:nvContentPartPr>
            <p14:xfrm>
              <a:off x="30690" y="2339226"/>
              <a:ext cx="360" cy="360"/>
            </p14:xfrm>
          </p:contentPart>
        </mc:Choice>
        <mc:Fallback xmlns="">
          <p:pic>
            <p:nvPicPr>
              <p:cNvPr id="10" name="Encre 9">
                <a:extLst>
                  <a:ext uri="{FF2B5EF4-FFF2-40B4-BE49-F238E27FC236}">
                    <a16:creationId xmlns:a16="http://schemas.microsoft.com/office/drawing/2014/main" id="{AA3745FD-73C8-EC5F-F4F0-29F67A7B8083}"/>
                  </a:ext>
                </a:extLst>
              </p:cNvPr>
              <p:cNvPicPr/>
              <p:nvPr/>
            </p:nvPicPr>
            <p:blipFill>
              <a:blip r:embed="rId29"/>
              <a:stretch>
                <a:fillRect/>
              </a:stretch>
            </p:blipFill>
            <p:spPr>
              <a:xfrm>
                <a:off x="-23310" y="223122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1" name="Encre 10">
                <a:extLst>
                  <a:ext uri="{FF2B5EF4-FFF2-40B4-BE49-F238E27FC236}">
                    <a16:creationId xmlns:a16="http://schemas.microsoft.com/office/drawing/2014/main" id="{588DDC4E-328C-7AAA-9D05-78761099AA61}"/>
                  </a:ext>
                </a:extLst>
              </p14:cNvPr>
              <p14:cNvContentPartPr/>
              <p14:nvPr>
                <p:custDataLst>
                  <p:tags r:id="rId8"/>
                </p:custDataLst>
              </p14:nvPr>
            </p14:nvContentPartPr>
            <p14:xfrm>
              <a:off x="403290" y="2268666"/>
              <a:ext cx="18000" cy="360"/>
            </p14:xfrm>
          </p:contentPart>
        </mc:Choice>
        <mc:Fallback xmlns="">
          <p:pic>
            <p:nvPicPr>
              <p:cNvPr id="11" name="Encre 10">
                <a:extLst>
                  <a:ext uri="{FF2B5EF4-FFF2-40B4-BE49-F238E27FC236}">
                    <a16:creationId xmlns:a16="http://schemas.microsoft.com/office/drawing/2014/main" id="{588DDC4E-328C-7AAA-9D05-78761099AA61}"/>
                  </a:ext>
                </a:extLst>
              </p:cNvPr>
              <p:cNvPicPr/>
              <p:nvPr/>
            </p:nvPicPr>
            <p:blipFill>
              <a:blip r:embed="rId32"/>
              <a:stretch>
                <a:fillRect/>
              </a:stretch>
            </p:blipFill>
            <p:spPr>
              <a:xfrm>
                <a:off x="349290" y="2160666"/>
                <a:ext cx="125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2" name="Encre 11">
                <a:extLst>
                  <a:ext uri="{FF2B5EF4-FFF2-40B4-BE49-F238E27FC236}">
                    <a16:creationId xmlns:a16="http://schemas.microsoft.com/office/drawing/2014/main" id="{3AF0CF83-BC47-FA12-4455-0A35F287662F}"/>
                  </a:ext>
                </a:extLst>
              </p14:cNvPr>
              <p14:cNvContentPartPr/>
              <p14:nvPr>
                <p:custDataLst>
                  <p:tags r:id="rId9"/>
                </p:custDataLst>
              </p14:nvPr>
            </p14:nvContentPartPr>
            <p14:xfrm>
              <a:off x="394650" y="5268906"/>
              <a:ext cx="360" cy="360"/>
            </p14:xfrm>
          </p:contentPart>
        </mc:Choice>
        <mc:Fallback xmlns="">
          <p:pic>
            <p:nvPicPr>
              <p:cNvPr id="12" name="Encre 11">
                <a:extLst>
                  <a:ext uri="{FF2B5EF4-FFF2-40B4-BE49-F238E27FC236}">
                    <a16:creationId xmlns:a16="http://schemas.microsoft.com/office/drawing/2014/main" id="{3AF0CF83-BC47-FA12-4455-0A35F287662F}"/>
                  </a:ext>
                </a:extLst>
              </p:cNvPr>
              <p:cNvPicPr/>
              <p:nvPr/>
            </p:nvPicPr>
            <p:blipFill>
              <a:blip r:embed="rId29"/>
              <a:stretch>
                <a:fillRect/>
              </a:stretch>
            </p:blipFill>
            <p:spPr>
              <a:xfrm>
                <a:off x="340650" y="516090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3" name="Encre 12">
                <a:extLst>
                  <a:ext uri="{FF2B5EF4-FFF2-40B4-BE49-F238E27FC236}">
                    <a16:creationId xmlns:a16="http://schemas.microsoft.com/office/drawing/2014/main" id="{BDEF14A5-9B69-B171-0E24-1708369157A6}"/>
                  </a:ext>
                </a:extLst>
              </p14:cNvPr>
              <p14:cNvContentPartPr/>
              <p14:nvPr>
                <p:custDataLst>
                  <p:tags r:id="rId10"/>
                </p:custDataLst>
              </p14:nvPr>
            </p14:nvContentPartPr>
            <p14:xfrm>
              <a:off x="438930" y="2330586"/>
              <a:ext cx="360" cy="360"/>
            </p14:xfrm>
          </p:contentPart>
        </mc:Choice>
        <mc:Fallback xmlns="">
          <p:pic>
            <p:nvPicPr>
              <p:cNvPr id="13" name="Encre 12">
                <a:extLst>
                  <a:ext uri="{FF2B5EF4-FFF2-40B4-BE49-F238E27FC236}">
                    <a16:creationId xmlns:a16="http://schemas.microsoft.com/office/drawing/2014/main" id="{BDEF14A5-9B69-B171-0E24-1708369157A6}"/>
                  </a:ext>
                </a:extLst>
              </p:cNvPr>
              <p:cNvPicPr/>
              <p:nvPr/>
            </p:nvPicPr>
            <p:blipFill>
              <a:blip r:embed="rId29"/>
              <a:stretch>
                <a:fillRect/>
              </a:stretch>
            </p:blipFill>
            <p:spPr>
              <a:xfrm>
                <a:off x="384930" y="222258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4" name="Encre 13">
                <a:extLst>
                  <a:ext uri="{FF2B5EF4-FFF2-40B4-BE49-F238E27FC236}">
                    <a16:creationId xmlns:a16="http://schemas.microsoft.com/office/drawing/2014/main" id="{D005CE03-88A7-C965-77BC-C44A8C262664}"/>
                  </a:ext>
                </a:extLst>
              </p14:cNvPr>
              <p14:cNvContentPartPr/>
              <p14:nvPr>
                <p:custDataLst>
                  <p:tags r:id="rId11"/>
                </p:custDataLst>
              </p14:nvPr>
            </p14:nvContentPartPr>
            <p14:xfrm>
              <a:off x="314370" y="2328426"/>
              <a:ext cx="140040" cy="46800"/>
            </p14:xfrm>
          </p:contentPart>
        </mc:Choice>
        <mc:Fallback xmlns="">
          <p:pic>
            <p:nvPicPr>
              <p:cNvPr id="14" name="Encre 13">
                <a:extLst>
                  <a:ext uri="{FF2B5EF4-FFF2-40B4-BE49-F238E27FC236}">
                    <a16:creationId xmlns:a16="http://schemas.microsoft.com/office/drawing/2014/main" id="{D005CE03-88A7-C965-77BC-C44A8C262664}"/>
                  </a:ext>
                </a:extLst>
              </p:cNvPr>
              <p:cNvPicPr/>
              <p:nvPr/>
            </p:nvPicPr>
            <p:blipFill>
              <a:blip r:embed="rId36"/>
              <a:stretch>
                <a:fillRect/>
              </a:stretch>
            </p:blipFill>
            <p:spPr>
              <a:xfrm>
                <a:off x="260370" y="2220426"/>
                <a:ext cx="2476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5" name="Encre 14">
                <a:extLst>
                  <a:ext uri="{FF2B5EF4-FFF2-40B4-BE49-F238E27FC236}">
                    <a16:creationId xmlns:a16="http://schemas.microsoft.com/office/drawing/2014/main" id="{280F5C92-B18B-46D5-9BFF-D85742DE7D37}"/>
                  </a:ext>
                </a:extLst>
              </p14:cNvPr>
              <p14:cNvContentPartPr/>
              <p14:nvPr>
                <p:custDataLst>
                  <p:tags r:id="rId12"/>
                </p:custDataLst>
              </p14:nvPr>
            </p14:nvContentPartPr>
            <p14:xfrm>
              <a:off x="429930" y="2312946"/>
              <a:ext cx="33120" cy="360"/>
            </p14:xfrm>
          </p:contentPart>
        </mc:Choice>
        <mc:Fallback xmlns="">
          <p:pic>
            <p:nvPicPr>
              <p:cNvPr id="15" name="Encre 14">
                <a:extLst>
                  <a:ext uri="{FF2B5EF4-FFF2-40B4-BE49-F238E27FC236}">
                    <a16:creationId xmlns:a16="http://schemas.microsoft.com/office/drawing/2014/main" id="{280F5C92-B18B-46D5-9BFF-D85742DE7D37}"/>
                  </a:ext>
                </a:extLst>
              </p:cNvPr>
              <p:cNvPicPr/>
              <p:nvPr/>
            </p:nvPicPr>
            <p:blipFill>
              <a:blip r:embed="rId38"/>
              <a:stretch>
                <a:fillRect/>
              </a:stretch>
            </p:blipFill>
            <p:spPr>
              <a:xfrm>
                <a:off x="376511" y="2204946"/>
                <a:ext cx="139603"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6" name="Encre 15">
                <a:extLst>
                  <a:ext uri="{FF2B5EF4-FFF2-40B4-BE49-F238E27FC236}">
                    <a16:creationId xmlns:a16="http://schemas.microsoft.com/office/drawing/2014/main" id="{2C09E0FD-8699-4B06-6323-435C1FECF14A}"/>
                  </a:ext>
                </a:extLst>
              </p14:cNvPr>
              <p14:cNvContentPartPr/>
              <p14:nvPr>
                <p:custDataLst>
                  <p:tags r:id="rId13"/>
                </p:custDataLst>
              </p14:nvPr>
            </p14:nvContentPartPr>
            <p14:xfrm>
              <a:off x="341370" y="2428146"/>
              <a:ext cx="360" cy="360"/>
            </p14:xfrm>
          </p:contentPart>
        </mc:Choice>
        <mc:Fallback xmlns="">
          <p:pic>
            <p:nvPicPr>
              <p:cNvPr id="16" name="Encre 15">
                <a:extLst>
                  <a:ext uri="{FF2B5EF4-FFF2-40B4-BE49-F238E27FC236}">
                    <a16:creationId xmlns:a16="http://schemas.microsoft.com/office/drawing/2014/main" id="{2C09E0FD-8699-4B06-6323-435C1FECF14A}"/>
                  </a:ext>
                </a:extLst>
              </p:cNvPr>
              <p:cNvPicPr/>
              <p:nvPr/>
            </p:nvPicPr>
            <p:blipFill>
              <a:blip r:embed="rId29"/>
              <a:stretch>
                <a:fillRect/>
              </a:stretch>
            </p:blipFill>
            <p:spPr>
              <a:xfrm>
                <a:off x="287370" y="232014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7" name="Encre 16">
                <a:extLst>
                  <a:ext uri="{FF2B5EF4-FFF2-40B4-BE49-F238E27FC236}">
                    <a16:creationId xmlns:a16="http://schemas.microsoft.com/office/drawing/2014/main" id="{5EDB68DA-FE95-8E91-C480-7B251433830C}"/>
                  </a:ext>
                </a:extLst>
              </p14:cNvPr>
              <p14:cNvContentPartPr/>
              <p14:nvPr>
                <p:custDataLst>
                  <p:tags r:id="rId14"/>
                </p:custDataLst>
              </p14:nvPr>
            </p14:nvContentPartPr>
            <p14:xfrm>
              <a:off x="323370" y="2328786"/>
              <a:ext cx="161280" cy="10800"/>
            </p14:xfrm>
          </p:contentPart>
        </mc:Choice>
        <mc:Fallback xmlns="">
          <p:pic>
            <p:nvPicPr>
              <p:cNvPr id="17" name="Encre 16">
                <a:extLst>
                  <a:ext uri="{FF2B5EF4-FFF2-40B4-BE49-F238E27FC236}">
                    <a16:creationId xmlns:a16="http://schemas.microsoft.com/office/drawing/2014/main" id="{5EDB68DA-FE95-8E91-C480-7B251433830C}"/>
                  </a:ext>
                </a:extLst>
              </p:cNvPr>
              <p:cNvPicPr/>
              <p:nvPr/>
            </p:nvPicPr>
            <p:blipFill>
              <a:blip r:embed="rId41"/>
              <a:stretch>
                <a:fillRect/>
              </a:stretch>
            </p:blipFill>
            <p:spPr>
              <a:xfrm>
                <a:off x="269370" y="2220786"/>
                <a:ext cx="26892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8" name="Encre 17">
                <a:extLst>
                  <a:ext uri="{FF2B5EF4-FFF2-40B4-BE49-F238E27FC236}">
                    <a16:creationId xmlns:a16="http://schemas.microsoft.com/office/drawing/2014/main" id="{5E515FA4-E034-07F1-C2DB-7B92CEB65532}"/>
                  </a:ext>
                </a:extLst>
              </p14:cNvPr>
              <p14:cNvContentPartPr/>
              <p14:nvPr>
                <p:custDataLst>
                  <p:tags r:id="rId15"/>
                </p:custDataLst>
              </p14:nvPr>
            </p14:nvContentPartPr>
            <p14:xfrm>
              <a:off x="407610" y="2287746"/>
              <a:ext cx="281520" cy="36000"/>
            </p14:xfrm>
          </p:contentPart>
        </mc:Choice>
        <mc:Fallback xmlns="">
          <p:pic>
            <p:nvPicPr>
              <p:cNvPr id="18" name="Encre 17">
                <a:extLst>
                  <a:ext uri="{FF2B5EF4-FFF2-40B4-BE49-F238E27FC236}">
                    <a16:creationId xmlns:a16="http://schemas.microsoft.com/office/drawing/2014/main" id="{5E515FA4-E034-07F1-C2DB-7B92CEB65532}"/>
                  </a:ext>
                </a:extLst>
              </p:cNvPr>
              <p:cNvPicPr/>
              <p:nvPr/>
            </p:nvPicPr>
            <p:blipFill>
              <a:blip r:embed="rId43"/>
              <a:stretch>
                <a:fillRect/>
              </a:stretch>
            </p:blipFill>
            <p:spPr>
              <a:xfrm>
                <a:off x="353541" y="2180815"/>
                <a:ext cx="389298" cy="24950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9" name="Encre 18">
                <a:extLst>
                  <a:ext uri="{FF2B5EF4-FFF2-40B4-BE49-F238E27FC236}">
                    <a16:creationId xmlns:a16="http://schemas.microsoft.com/office/drawing/2014/main" id="{3B2A00A5-FB86-F85B-4CFA-76AC59D1E8A2}"/>
                  </a:ext>
                </a:extLst>
              </p14:cNvPr>
              <p14:cNvContentPartPr/>
              <p14:nvPr>
                <p:custDataLst>
                  <p:tags r:id="rId16"/>
                </p:custDataLst>
              </p14:nvPr>
            </p14:nvContentPartPr>
            <p14:xfrm>
              <a:off x="2325439" y="1357826"/>
              <a:ext cx="231480" cy="360"/>
            </p14:xfrm>
          </p:contentPart>
        </mc:Choice>
        <mc:Fallback xmlns="">
          <p:pic>
            <p:nvPicPr>
              <p:cNvPr id="19" name="Encre 18">
                <a:extLst>
                  <a:ext uri="{FF2B5EF4-FFF2-40B4-BE49-F238E27FC236}">
                    <a16:creationId xmlns:a16="http://schemas.microsoft.com/office/drawing/2014/main" id="{3B2A00A5-FB86-F85B-4CFA-76AC59D1E8A2}"/>
                  </a:ext>
                </a:extLst>
              </p:cNvPr>
              <p:cNvPicPr/>
              <p:nvPr/>
            </p:nvPicPr>
            <p:blipFill>
              <a:blip r:embed="rId45"/>
              <a:stretch>
                <a:fillRect/>
              </a:stretch>
            </p:blipFill>
            <p:spPr>
              <a:xfrm>
                <a:off x="2271439" y="1249826"/>
                <a:ext cx="339120" cy="216000"/>
              </a:xfrm>
              <a:prstGeom prst="rect">
                <a:avLst/>
              </a:prstGeom>
            </p:spPr>
          </p:pic>
        </mc:Fallback>
      </mc:AlternateContent>
      <p:sp>
        <p:nvSpPr>
          <p:cNvPr id="20" name="Flèche : droite 19">
            <a:extLst>
              <a:ext uri="{FF2B5EF4-FFF2-40B4-BE49-F238E27FC236}">
                <a16:creationId xmlns:a16="http://schemas.microsoft.com/office/drawing/2014/main" id="{F4B41DC1-6EA1-065A-AFDF-FD6D83E7CCBD}"/>
              </a:ext>
            </a:extLst>
          </p:cNvPr>
          <p:cNvSpPr/>
          <p:nvPr>
            <p:custDataLst>
              <p:tags r:id="rId17"/>
            </p:custDataLst>
          </p:nvPr>
        </p:nvSpPr>
        <p:spPr>
          <a:xfrm>
            <a:off x="667156" y="6181325"/>
            <a:ext cx="7505244" cy="577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1" name="ZoneTexte 20">
            <a:extLst>
              <a:ext uri="{FF2B5EF4-FFF2-40B4-BE49-F238E27FC236}">
                <a16:creationId xmlns:a16="http://schemas.microsoft.com/office/drawing/2014/main" id="{77DF16ED-F61A-C13B-072D-E6CC72B402D8}"/>
              </a:ext>
            </a:extLst>
          </p:cNvPr>
          <p:cNvSpPr txBox="1"/>
          <p:nvPr>
            <p:custDataLst>
              <p:tags r:id="rId18"/>
            </p:custDataLst>
          </p:nvPr>
        </p:nvSpPr>
        <p:spPr>
          <a:xfrm>
            <a:off x="611560" y="6273316"/>
            <a:ext cx="6999865" cy="369332"/>
          </a:xfrm>
          <a:prstGeom prst="rect">
            <a:avLst/>
          </a:prstGeom>
          <a:noFill/>
        </p:spPr>
        <p:txBody>
          <a:bodyPr wrap="none" rtlCol="0">
            <a:spAutoFit/>
          </a:bodyPr>
          <a:lstStyle/>
          <a:p>
            <a:r>
              <a:rPr lang="fr-CA" dirty="0"/>
              <a:t>         </a:t>
            </a:r>
            <a:r>
              <a:rPr lang="fr-CA" sz="1600" dirty="0"/>
              <a:t>Engagement/capacité de communication de l’équipe ou des équipes</a:t>
            </a:r>
          </a:p>
        </p:txBody>
      </p:sp>
      <p:sp>
        <p:nvSpPr>
          <p:cNvPr id="22" name="Flèche : haut 21">
            <a:extLst>
              <a:ext uri="{FF2B5EF4-FFF2-40B4-BE49-F238E27FC236}">
                <a16:creationId xmlns:a16="http://schemas.microsoft.com/office/drawing/2014/main" id="{C72F7E63-BC6B-3910-9A75-10737D9FE012}"/>
              </a:ext>
            </a:extLst>
          </p:cNvPr>
          <p:cNvSpPr/>
          <p:nvPr>
            <p:custDataLst>
              <p:tags r:id="rId19"/>
            </p:custDataLst>
          </p:nvPr>
        </p:nvSpPr>
        <p:spPr>
          <a:xfrm>
            <a:off x="75433" y="1556792"/>
            <a:ext cx="514580" cy="4578798"/>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3" name="ZoneTexte 22">
            <a:extLst>
              <a:ext uri="{FF2B5EF4-FFF2-40B4-BE49-F238E27FC236}">
                <a16:creationId xmlns:a16="http://schemas.microsoft.com/office/drawing/2014/main" id="{EAC61596-CC18-7F49-9246-AA2BC7AD81F3}"/>
              </a:ext>
            </a:extLst>
          </p:cNvPr>
          <p:cNvSpPr txBox="1"/>
          <p:nvPr>
            <p:custDataLst>
              <p:tags r:id="rId20"/>
            </p:custDataLst>
          </p:nvPr>
        </p:nvSpPr>
        <p:spPr>
          <a:xfrm rot="16200000">
            <a:off x="-1730856" y="3395152"/>
            <a:ext cx="3788217" cy="615553"/>
          </a:xfrm>
          <a:prstGeom prst="rect">
            <a:avLst/>
          </a:prstGeom>
          <a:noFill/>
        </p:spPr>
        <p:txBody>
          <a:bodyPr wrap="none" rtlCol="0">
            <a:spAutoFit/>
          </a:bodyPr>
          <a:lstStyle/>
          <a:p>
            <a:r>
              <a:rPr lang="fr-CA" dirty="0"/>
              <a:t>         </a:t>
            </a:r>
          </a:p>
          <a:p>
            <a:r>
              <a:rPr lang="fr-CA" sz="1600" dirty="0"/>
              <a:t>Contrôle de tous les systèmes associés</a:t>
            </a:r>
          </a:p>
        </p:txBody>
      </p:sp>
      <p:sp>
        <p:nvSpPr>
          <p:cNvPr id="25" name="ZoneTexte 24">
            <a:extLst>
              <a:ext uri="{FF2B5EF4-FFF2-40B4-BE49-F238E27FC236}">
                <a16:creationId xmlns:a16="http://schemas.microsoft.com/office/drawing/2014/main" id="{293DD78C-3B8B-2838-36B4-F995B56923C1}"/>
              </a:ext>
            </a:extLst>
          </p:cNvPr>
          <p:cNvSpPr txBox="1"/>
          <p:nvPr>
            <p:custDataLst>
              <p:tags r:id="rId21"/>
            </p:custDataLst>
          </p:nvPr>
        </p:nvSpPr>
        <p:spPr>
          <a:xfrm>
            <a:off x="7305337" y="6048941"/>
            <a:ext cx="281604" cy="45719"/>
          </a:xfrm>
          <a:prstGeom prst="rect">
            <a:avLst/>
          </a:prstGeom>
          <a:solidFill>
            <a:schemeClr val="bg1"/>
          </a:solidFill>
        </p:spPr>
        <p:txBody>
          <a:bodyPr wrap="square" rtlCol="0">
            <a:spAutoFit/>
          </a:bodyPr>
          <a:lstStyle/>
          <a:p>
            <a:endParaRPr lang="fr-CA" dirty="0"/>
          </a:p>
        </p:txBody>
      </p:sp>
    </p:spTree>
    <p:extLst>
      <p:ext uri="{BB962C8B-B14F-4D97-AF65-F5344CB8AC3E}">
        <p14:creationId xmlns:p14="http://schemas.microsoft.com/office/powerpoint/2010/main" val="2822816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Mappage de contextes</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42</a:t>
            </a:fld>
            <a:endParaRPr lang="en-US" altLang="en-US"/>
          </a:p>
        </p:txBody>
      </p:sp>
      <p:pic>
        <p:nvPicPr>
          <p:cNvPr id="3" name="Image 2">
            <a:extLst>
              <a:ext uri="{FF2B5EF4-FFF2-40B4-BE49-F238E27FC236}">
                <a16:creationId xmlns:a16="http://schemas.microsoft.com/office/drawing/2014/main" id="{8FADF70E-8029-AF75-9340-F838FB37795B}"/>
              </a:ext>
            </a:extLst>
          </p:cNvPr>
          <p:cNvPicPr>
            <a:picLocks noChangeAspect="1"/>
          </p:cNvPicPr>
          <p:nvPr>
            <p:custDataLst>
              <p:tags r:id="rId3"/>
            </p:custDataLst>
          </p:nvPr>
        </p:nvPicPr>
        <p:blipFill>
          <a:blip r:embed="rId24"/>
          <a:stretch>
            <a:fillRect/>
          </a:stretch>
        </p:blipFill>
        <p:spPr>
          <a:xfrm>
            <a:off x="647564" y="1340768"/>
            <a:ext cx="8277435" cy="4860801"/>
          </a:xfrm>
          <a:prstGeom prst="rect">
            <a:avLst/>
          </a:prstGeom>
        </p:spPr>
      </p:pic>
      <mc:AlternateContent xmlns:mc="http://schemas.openxmlformats.org/markup-compatibility/2006" xmlns:p14="http://schemas.microsoft.com/office/powerpoint/2010/main">
        <mc:Choice Requires="p14">
          <p:contentPart p14:bwMode="auto" r:id="rId25">
            <p14:nvContentPartPr>
              <p14:cNvPr id="4" name="Encre 3">
                <a:extLst>
                  <a:ext uri="{FF2B5EF4-FFF2-40B4-BE49-F238E27FC236}">
                    <a16:creationId xmlns:a16="http://schemas.microsoft.com/office/drawing/2014/main" id="{105992E7-3C71-DFB4-9E2A-42A126A8BBD8}"/>
                  </a:ext>
                </a:extLst>
              </p14:cNvPr>
              <p14:cNvContentPartPr/>
              <p14:nvPr>
                <p:custDataLst>
                  <p:tags r:id="rId4"/>
                </p:custDataLst>
              </p14:nvPr>
            </p14:nvContentPartPr>
            <p14:xfrm>
              <a:off x="243450" y="2248866"/>
              <a:ext cx="223920" cy="246240"/>
            </p14:xfrm>
          </p:contentPart>
        </mc:Choice>
        <mc:Fallback xmlns="">
          <p:pic>
            <p:nvPicPr>
              <p:cNvPr id="4" name="Encre 3">
                <a:extLst>
                  <a:ext uri="{FF2B5EF4-FFF2-40B4-BE49-F238E27FC236}">
                    <a16:creationId xmlns:a16="http://schemas.microsoft.com/office/drawing/2014/main" id="{105992E7-3C71-DFB4-9E2A-42A126A8BBD8}"/>
                  </a:ext>
                </a:extLst>
              </p:cNvPr>
              <p:cNvPicPr/>
              <p:nvPr/>
            </p:nvPicPr>
            <p:blipFill>
              <a:blip r:embed="rId26"/>
              <a:stretch>
                <a:fillRect/>
              </a:stretch>
            </p:blipFill>
            <p:spPr>
              <a:xfrm>
                <a:off x="189450" y="2140866"/>
                <a:ext cx="33156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 name="Encre 7">
                <a:extLst>
                  <a:ext uri="{FF2B5EF4-FFF2-40B4-BE49-F238E27FC236}">
                    <a16:creationId xmlns:a16="http://schemas.microsoft.com/office/drawing/2014/main" id="{ED3661A3-7EC4-D6AB-58A0-51896C5E195E}"/>
                  </a:ext>
                </a:extLst>
              </p14:cNvPr>
              <p14:cNvContentPartPr/>
              <p14:nvPr>
                <p:custDataLst>
                  <p:tags r:id="rId5"/>
                </p:custDataLst>
              </p14:nvPr>
            </p14:nvContentPartPr>
            <p14:xfrm>
              <a:off x="438930" y="2259666"/>
              <a:ext cx="360" cy="82440"/>
            </p14:xfrm>
          </p:contentPart>
        </mc:Choice>
        <mc:Fallback xmlns="">
          <p:pic>
            <p:nvPicPr>
              <p:cNvPr id="8" name="Encre 7">
                <a:extLst>
                  <a:ext uri="{FF2B5EF4-FFF2-40B4-BE49-F238E27FC236}">
                    <a16:creationId xmlns:a16="http://schemas.microsoft.com/office/drawing/2014/main" id="{ED3661A3-7EC4-D6AB-58A0-51896C5E195E}"/>
                  </a:ext>
                </a:extLst>
              </p:cNvPr>
              <p:cNvPicPr/>
              <p:nvPr/>
            </p:nvPicPr>
            <p:blipFill>
              <a:blip r:embed="rId28"/>
              <a:stretch>
                <a:fillRect/>
              </a:stretch>
            </p:blipFill>
            <p:spPr>
              <a:xfrm>
                <a:off x="384930" y="2151666"/>
                <a:ext cx="10800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 name="Encre 8">
                <a:extLst>
                  <a:ext uri="{FF2B5EF4-FFF2-40B4-BE49-F238E27FC236}">
                    <a16:creationId xmlns:a16="http://schemas.microsoft.com/office/drawing/2014/main" id="{91020DA5-98CC-C42E-A241-E3DFDE5C546D}"/>
                  </a:ext>
                </a:extLst>
              </p14:cNvPr>
              <p14:cNvContentPartPr/>
              <p14:nvPr>
                <p:custDataLst>
                  <p:tags r:id="rId6"/>
                </p:custDataLst>
              </p14:nvPr>
            </p14:nvContentPartPr>
            <p14:xfrm>
              <a:off x="359010" y="2366226"/>
              <a:ext cx="360" cy="360"/>
            </p14:xfrm>
          </p:contentPart>
        </mc:Choice>
        <mc:Fallback xmlns="">
          <p:pic>
            <p:nvPicPr>
              <p:cNvPr id="9" name="Encre 8">
                <a:extLst>
                  <a:ext uri="{FF2B5EF4-FFF2-40B4-BE49-F238E27FC236}">
                    <a16:creationId xmlns:a16="http://schemas.microsoft.com/office/drawing/2014/main" id="{91020DA5-98CC-C42E-A241-E3DFDE5C546D}"/>
                  </a:ext>
                </a:extLst>
              </p:cNvPr>
              <p:cNvPicPr/>
              <p:nvPr/>
            </p:nvPicPr>
            <p:blipFill>
              <a:blip r:embed="rId30"/>
              <a:stretch>
                <a:fillRect/>
              </a:stretch>
            </p:blipFill>
            <p:spPr>
              <a:xfrm>
                <a:off x="305010" y="225822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 name="Encre 9">
                <a:extLst>
                  <a:ext uri="{FF2B5EF4-FFF2-40B4-BE49-F238E27FC236}">
                    <a16:creationId xmlns:a16="http://schemas.microsoft.com/office/drawing/2014/main" id="{AA3745FD-73C8-EC5F-F4F0-29F67A7B8083}"/>
                  </a:ext>
                </a:extLst>
              </p14:cNvPr>
              <p14:cNvContentPartPr/>
              <p14:nvPr>
                <p:custDataLst>
                  <p:tags r:id="rId7"/>
                </p:custDataLst>
              </p14:nvPr>
            </p14:nvContentPartPr>
            <p14:xfrm>
              <a:off x="30690" y="2339226"/>
              <a:ext cx="360" cy="360"/>
            </p14:xfrm>
          </p:contentPart>
        </mc:Choice>
        <mc:Fallback xmlns="">
          <p:pic>
            <p:nvPicPr>
              <p:cNvPr id="10" name="Encre 9">
                <a:extLst>
                  <a:ext uri="{FF2B5EF4-FFF2-40B4-BE49-F238E27FC236}">
                    <a16:creationId xmlns:a16="http://schemas.microsoft.com/office/drawing/2014/main" id="{AA3745FD-73C8-EC5F-F4F0-29F67A7B8083}"/>
                  </a:ext>
                </a:extLst>
              </p:cNvPr>
              <p:cNvPicPr/>
              <p:nvPr/>
            </p:nvPicPr>
            <p:blipFill>
              <a:blip r:embed="rId30"/>
              <a:stretch>
                <a:fillRect/>
              </a:stretch>
            </p:blipFill>
            <p:spPr>
              <a:xfrm>
                <a:off x="-23310" y="223122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1" name="Encre 10">
                <a:extLst>
                  <a:ext uri="{FF2B5EF4-FFF2-40B4-BE49-F238E27FC236}">
                    <a16:creationId xmlns:a16="http://schemas.microsoft.com/office/drawing/2014/main" id="{588DDC4E-328C-7AAA-9D05-78761099AA61}"/>
                  </a:ext>
                </a:extLst>
              </p14:cNvPr>
              <p14:cNvContentPartPr/>
              <p14:nvPr>
                <p:custDataLst>
                  <p:tags r:id="rId8"/>
                </p:custDataLst>
              </p14:nvPr>
            </p14:nvContentPartPr>
            <p14:xfrm>
              <a:off x="403290" y="2268666"/>
              <a:ext cx="18000" cy="360"/>
            </p14:xfrm>
          </p:contentPart>
        </mc:Choice>
        <mc:Fallback xmlns="">
          <p:pic>
            <p:nvPicPr>
              <p:cNvPr id="11" name="Encre 10">
                <a:extLst>
                  <a:ext uri="{FF2B5EF4-FFF2-40B4-BE49-F238E27FC236}">
                    <a16:creationId xmlns:a16="http://schemas.microsoft.com/office/drawing/2014/main" id="{588DDC4E-328C-7AAA-9D05-78761099AA61}"/>
                  </a:ext>
                </a:extLst>
              </p:cNvPr>
              <p:cNvPicPr/>
              <p:nvPr/>
            </p:nvPicPr>
            <p:blipFill>
              <a:blip r:embed="rId33"/>
              <a:stretch>
                <a:fillRect/>
              </a:stretch>
            </p:blipFill>
            <p:spPr>
              <a:xfrm>
                <a:off x="349290" y="2160666"/>
                <a:ext cx="125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2" name="Encre 11">
                <a:extLst>
                  <a:ext uri="{FF2B5EF4-FFF2-40B4-BE49-F238E27FC236}">
                    <a16:creationId xmlns:a16="http://schemas.microsoft.com/office/drawing/2014/main" id="{3AF0CF83-BC47-FA12-4455-0A35F287662F}"/>
                  </a:ext>
                </a:extLst>
              </p14:cNvPr>
              <p14:cNvContentPartPr/>
              <p14:nvPr>
                <p:custDataLst>
                  <p:tags r:id="rId9"/>
                </p:custDataLst>
              </p14:nvPr>
            </p14:nvContentPartPr>
            <p14:xfrm>
              <a:off x="394650" y="5268906"/>
              <a:ext cx="360" cy="360"/>
            </p14:xfrm>
          </p:contentPart>
        </mc:Choice>
        <mc:Fallback xmlns="">
          <p:pic>
            <p:nvPicPr>
              <p:cNvPr id="12" name="Encre 11">
                <a:extLst>
                  <a:ext uri="{FF2B5EF4-FFF2-40B4-BE49-F238E27FC236}">
                    <a16:creationId xmlns:a16="http://schemas.microsoft.com/office/drawing/2014/main" id="{3AF0CF83-BC47-FA12-4455-0A35F287662F}"/>
                  </a:ext>
                </a:extLst>
              </p:cNvPr>
              <p:cNvPicPr/>
              <p:nvPr/>
            </p:nvPicPr>
            <p:blipFill>
              <a:blip r:embed="rId30"/>
              <a:stretch>
                <a:fillRect/>
              </a:stretch>
            </p:blipFill>
            <p:spPr>
              <a:xfrm>
                <a:off x="340650" y="516090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3" name="Encre 12">
                <a:extLst>
                  <a:ext uri="{FF2B5EF4-FFF2-40B4-BE49-F238E27FC236}">
                    <a16:creationId xmlns:a16="http://schemas.microsoft.com/office/drawing/2014/main" id="{BDEF14A5-9B69-B171-0E24-1708369157A6}"/>
                  </a:ext>
                </a:extLst>
              </p14:cNvPr>
              <p14:cNvContentPartPr/>
              <p14:nvPr>
                <p:custDataLst>
                  <p:tags r:id="rId10"/>
                </p:custDataLst>
              </p14:nvPr>
            </p14:nvContentPartPr>
            <p14:xfrm>
              <a:off x="438930" y="2330586"/>
              <a:ext cx="360" cy="360"/>
            </p14:xfrm>
          </p:contentPart>
        </mc:Choice>
        <mc:Fallback xmlns="">
          <p:pic>
            <p:nvPicPr>
              <p:cNvPr id="13" name="Encre 12">
                <a:extLst>
                  <a:ext uri="{FF2B5EF4-FFF2-40B4-BE49-F238E27FC236}">
                    <a16:creationId xmlns:a16="http://schemas.microsoft.com/office/drawing/2014/main" id="{BDEF14A5-9B69-B171-0E24-1708369157A6}"/>
                  </a:ext>
                </a:extLst>
              </p:cNvPr>
              <p:cNvPicPr/>
              <p:nvPr/>
            </p:nvPicPr>
            <p:blipFill>
              <a:blip r:embed="rId30"/>
              <a:stretch>
                <a:fillRect/>
              </a:stretch>
            </p:blipFill>
            <p:spPr>
              <a:xfrm>
                <a:off x="384930" y="222258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4" name="Encre 13">
                <a:extLst>
                  <a:ext uri="{FF2B5EF4-FFF2-40B4-BE49-F238E27FC236}">
                    <a16:creationId xmlns:a16="http://schemas.microsoft.com/office/drawing/2014/main" id="{D005CE03-88A7-C965-77BC-C44A8C262664}"/>
                  </a:ext>
                </a:extLst>
              </p14:cNvPr>
              <p14:cNvContentPartPr/>
              <p14:nvPr>
                <p:custDataLst>
                  <p:tags r:id="rId11"/>
                </p:custDataLst>
              </p14:nvPr>
            </p14:nvContentPartPr>
            <p14:xfrm>
              <a:off x="314370" y="2328426"/>
              <a:ext cx="140040" cy="46800"/>
            </p14:xfrm>
          </p:contentPart>
        </mc:Choice>
        <mc:Fallback xmlns="">
          <p:pic>
            <p:nvPicPr>
              <p:cNvPr id="14" name="Encre 13">
                <a:extLst>
                  <a:ext uri="{FF2B5EF4-FFF2-40B4-BE49-F238E27FC236}">
                    <a16:creationId xmlns:a16="http://schemas.microsoft.com/office/drawing/2014/main" id="{D005CE03-88A7-C965-77BC-C44A8C262664}"/>
                  </a:ext>
                </a:extLst>
              </p:cNvPr>
              <p:cNvPicPr/>
              <p:nvPr/>
            </p:nvPicPr>
            <p:blipFill>
              <a:blip r:embed="rId37"/>
              <a:stretch>
                <a:fillRect/>
              </a:stretch>
            </p:blipFill>
            <p:spPr>
              <a:xfrm>
                <a:off x="260370" y="2220426"/>
                <a:ext cx="2476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5" name="Encre 14">
                <a:extLst>
                  <a:ext uri="{FF2B5EF4-FFF2-40B4-BE49-F238E27FC236}">
                    <a16:creationId xmlns:a16="http://schemas.microsoft.com/office/drawing/2014/main" id="{280F5C92-B18B-46D5-9BFF-D85742DE7D37}"/>
                  </a:ext>
                </a:extLst>
              </p14:cNvPr>
              <p14:cNvContentPartPr/>
              <p14:nvPr>
                <p:custDataLst>
                  <p:tags r:id="rId12"/>
                </p:custDataLst>
              </p14:nvPr>
            </p14:nvContentPartPr>
            <p14:xfrm>
              <a:off x="429930" y="2312946"/>
              <a:ext cx="33120" cy="360"/>
            </p14:xfrm>
          </p:contentPart>
        </mc:Choice>
        <mc:Fallback xmlns="">
          <p:pic>
            <p:nvPicPr>
              <p:cNvPr id="15" name="Encre 14">
                <a:extLst>
                  <a:ext uri="{FF2B5EF4-FFF2-40B4-BE49-F238E27FC236}">
                    <a16:creationId xmlns:a16="http://schemas.microsoft.com/office/drawing/2014/main" id="{280F5C92-B18B-46D5-9BFF-D85742DE7D37}"/>
                  </a:ext>
                </a:extLst>
              </p:cNvPr>
              <p:cNvPicPr/>
              <p:nvPr/>
            </p:nvPicPr>
            <p:blipFill>
              <a:blip r:embed="rId39"/>
              <a:stretch>
                <a:fillRect/>
              </a:stretch>
            </p:blipFill>
            <p:spPr>
              <a:xfrm>
                <a:off x="376511" y="2204946"/>
                <a:ext cx="139603"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6" name="Encre 15">
                <a:extLst>
                  <a:ext uri="{FF2B5EF4-FFF2-40B4-BE49-F238E27FC236}">
                    <a16:creationId xmlns:a16="http://schemas.microsoft.com/office/drawing/2014/main" id="{2C09E0FD-8699-4B06-6323-435C1FECF14A}"/>
                  </a:ext>
                </a:extLst>
              </p14:cNvPr>
              <p14:cNvContentPartPr/>
              <p14:nvPr>
                <p:custDataLst>
                  <p:tags r:id="rId13"/>
                </p:custDataLst>
              </p14:nvPr>
            </p14:nvContentPartPr>
            <p14:xfrm>
              <a:off x="341370" y="2428146"/>
              <a:ext cx="360" cy="360"/>
            </p14:xfrm>
          </p:contentPart>
        </mc:Choice>
        <mc:Fallback xmlns="">
          <p:pic>
            <p:nvPicPr>
              <p:cNvPr id="16" name="Encre 15">
                <a:extLst>
                  <a:ext uri="{FF2B5EF4-FFF2-40B4-BE49-F238E27FC236}">
                    <a16:creationId xmlns:a16="http://schemas.microsoft.com/office/drawing/2014/main" id="{2C09E0FD-8699-4B06-6323-435C1FECF14A}"/>
                  </a:ext>
                </a:extLst>
              </p:cNvPr>
              <p:cNvPicPr/>
              <p:nvPr/>
            </p:nvPicPr>
            <p:blipFill>
              <a:blip r:embed="rId30"/>
              <a:stretch>
                <a:fillRect/>
              </a:stretch>
            </p:blipFill>
            <p:spPr>
              <a:xfrm>
                <a:off x="287370" y="232014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7" name="Encre 16">
                <a:extLst>
                  <a:ext uri="{FF2B5EF4-FFF2-40B4-BE49-F238E27FC236}">
                    <a16:creationId xmlns:a16="http://schemas.microsoft.com/office/drawing/2014/main" id="{5EDB68DA-FE95-8E91-C480-7B251433830C}"/>
                  </a:ext>
                </a:extLst>
              </p14:cNvPr>
              <p14:cNvContentPartPr/>
              <p14:nvPr>
                <p:custDataLst>
                  <p:tags r:id="rId14"/>
                </p:custDataLst>
              </p14:nvPr>
            </p14:nvContentPartPr>
            <p14:xfrm>
              <a:off x="323370" y="2328786"/>
              <a:ext cx="161280" cy="10800"/>
            </p14:xfrm>
          </p:contentPart>
        </mc:Choice>
        <mc:Fallback xmlns="">
          <p:pic>
            <p:nvPicPr>
              <p:cNvPr id="17" name="Encre 16">
                <a:extLst>
                  <a:ext uri="{FF2B5EF4-FFF2-40B4-BE49-F238E27FC236}">
                    <a16:creationId xmlns:a16="http://schemas.microsoft.com/office/drawing/2014/main" id="{5EDB68DA-FE95-8E91-C480-7B251433830C}"/>
                  </a:ext>
                </a:extLst>
              </p:cNvPr>
              <p:cNvPicPr/>
              <p:nvPr/>
            </p:nvPicPr>
            <p:blipFill>
              <a:blip r:embed="rId42"/>
              <a:stretch>
                <a:fillRect/>
              </a:stretch>
            </p:blipFill>
            <p:spPr>
              <a:xfrm>
                <a:off x="269370" y="2220786"/>
                <a:ext cx="26892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 name="Encre 17">
                <a:extLst>
                  <a:ext uri="{FF2B5EF4-FFF2-40B4-BE49-F238E27FC236}">
                    <a16:creationId xmlns:a16="http://schemas.microsoft.com/office/drawing/2014/main" id="{5E515FA4-E034-07F1-C2DB-7B92CEB65532}"/>
                  </a:ext>
                </a:extLst>
              </p14:cNvPr>
              <p14:cNvContentPartPr/>
              <p14:nvPr>
                <p:custDataLst>
                  <p:tags r:id="rId15"/>
                </p:custDataLst>
              </p14:nvPr>
            </p14:nvContentPartPr>
            <p14:xfrm>
              <a:off x="407610" y="2287746"/>
              <a:ext cx="281520" cy="36000"/>
            </p14:xfrm>
          </p:contentPart>
        </mc:Choice>
        <mc:Fallback xmlns="">
          <p:pic>
            <p:nvPicPr>
              <p:cNvPr id="18" name="Encre 17">
                <a:extLst>
                  <a:ext uri="{FF2B5EF4-FFF2-40B4-BE49-F238E27FC236}">
                    <a16:creationId xmlns:a16="http://schemas.microsoft.com/office/drawing/2014/main" id="{5E515FA4-E034-07F1-C2DB-7B92CEB65532}"/>
                  </a:ext>
                </a:extLst>
              </p:cNvPr>
              <p:cNvPicPr/>
              <p:nvPr/>
            </p:nvPicPr>
            <p:blipFill>
              <a:blip r:embed="rId44"/>
              <a:stretch>
                <a:fillRect/>
              </a:stretch>
            </p:blipFill>
            <p:spPr>
              <a:xfrm>
                <a:off x="353541" y="2180815"/>
                <a:ext cx="389298" cy="249505"/>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9" name="Encre 18">
                <a:extLst>
                  <a:ext uri="{FF2B5EF4-FFF2-40B4-BE49-F238E27FC236}">
                    <a16:creationId xmlns:a16="http://schemas.microsoft.com/office/drawing/2014/main" id="{3B2A00A5-FB86-F85B-4CFA-76AC59D1E8A2}"/>
                  </a:ext>
                </a:extLst>
              </p14:cNvPr>
              <p14:cNvContentPartPr/>
              <p14:nvPr>
                <p:custDataLst>
                  <p:tags r:id="rId16"/>
                </p:custDataLst>
              </p14:nvPr>
            </p14:nvContentPartPr>
            <p14:xfrm>
              <a:off x="2325439" y="1357826"/>
              <a:ext cx="231480" cy="360"/>
            </p14:xfrm>
          </p:contentPart>
        </mc:Choice>
        <mc:Fallback xmlns="">
          <p:pic>
            <p:nvPicPr>
              <p:cNvPr id="19" name="Encre 18">
                <a:extLst>
                  <a:ext uri="{FF2B5EF4-FFF2-40B4-BE49-F238E27FC236}">
                    <a16:creationId xmlns:a16="http://schemas.microsoft.com/office/drawing/2014/main" id="{3B2A00A5-FB86-F85B-4CFA-76AC59D1E8A2}"/>
                  </a:ext>
                </a:extLst>
              </p:cNvPr>
              <p:cNvPicPr/>
              <p:nvPr/>
            </p:nvPicPr>
            <p:blipFill>
              <a:blip r:embed="rId46"/>
              <a:stretch>
                <a:fillRect/>
              </a:stretch>
            </p:blipFill>
            <p:spPr>
              <a:xfrm>
                <a:off x="2271439" y="1249826"/>
                <a:ext cx="339120" cy="216000"/>
              </a:xfrm>
              <a:prstGeom prst="rect">
                <a:avLst/>
              </a:prstGeom>
            </p:spPr>
          </p:pic>
        </mc:Fallback>
      </mc:AlternateContent>
      <p:sp>
        <p:nvSpPr>
          <p:cNvPr id="20" name="Flèche : droite 19">
            <a:extLst>
              <a:ext uri="{FF2B5EF4-FFF2-40B4-BE49-F238E27FC236}">
                <a16:creationId xmlns:a16="http://schemas.microsoft.com/office/drawing/2014/main" id="{F4B41DC1-6EA1-065A-AFDF-FD6D83E7CCBD}"/>
              </a:ext>
            </a:extLst>
          </p:cNvPr>
          <p:cNvSpPr/>
          <p:nvPr>
            <p:custDataLst>
              <p:tags r:id="rId17"/>
            </p:custDataLst>
          </p:nvPr>
        </p:nvSpPr>
        <p:spPr>
          <a:xfrm>
            <a:off x="667156" y="6181325"/>
            <a:ext cx="7505244" cy="577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1" name="ZoneTexte 20">
            <a:extLst>
              <a:ext uri="{FF2B5EF4-FFF2-40B4-BE49-F238E27FC236}">
                <a16:creationId xmlns:a16="http://schemas.microsoft.com/office/drawing/2014/main" id="{77DF16ED-F61A-C13B-072D-E6CC72B402D8}"/>
              </a:ext>
            </a:extLst>
          </p:cNvPr>
          <p:cNvSpPr txBox="1"/>
          <p:nvPr>
            <p:custDataLst>
              <p:tags r:id="rId18"/>
            </p:custDataLst>
          </p:nvPr>
        </p:nvSpPr>
        <p:spPr>
          <a:xfrm>
            <a:off x="611560" y="6273316"/>
            <a:ext cx="6999865" cy="369332"/>
          </a:xfrm>
          <a:prstGeom prst="rect">
            <a:avLst/>
          </a:prstGeom>
          <a:noFill/>
        </p:spPr>
        <p:txBody>
          <a:bodyPr wrap="none" rtlCol="0">
            <a:spAutoFit/>
          </a:bodyPr>
          <a:lstStyle/>
          <a:p>
            <a:r>
              <a:rPr lang="fr-CA" dirty="0"/>
              <a:t>         </a:t>
            </a:r>
            <a:r>
              <a:rPr lang="fr-CA" sz="1600" dirty="0"/>
              <a:t>Engagement/capacité de communication de l’équipe ou des équipes</a:t>
            </a:r>
          </a:p>
        </p:txBody>
      </p:sp>
      <p:sp>
        <p:nvSpPr>
          <p:cNvPr id="22" name="Flèche : haut 21">
            <a:extLst>
              <a:ext uri="{FF2B5EF4-FFF2-40B4-BE49-F238E27FC236}">
                <a16:creationId xmlns:a16="http://schemas.microsoft.com/office/drawing/2014/main" id="{C72F7E63-BC6B-3910-9A75-10737D9FE012}"/>
              </a:ext>
            </a:extLst>
          </p:cNvPr>
          <p:cNvSpPr/>
          <p:nvPr>
            <p:custDataLst>
              <p:tags r:id="rId19"/>
            </p:custDataLst>
          </p:nvPr>
        </p:nvSpPr>
        <p:spPr>
          <a:xfrm>
            <a:off x="75433" y="1556792"/>
            <a:ext cx="514580" cy="4578798"/>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3" name="ZoneTexte 22">
            <a:extLst>
              <a:ext uri="{FF2B5EF4-FFF2-40B4-BE49-F238E27FC236}">
                <a16:creationId xmlns:a16="http://schemas.microsoft.com/office/drawing/2014/main" id="{EAC61596-CC18-7F49-9246-AA2BC7AD81F3}"/>
              </a:ext>
            </a:extLst>
          </p:cNvPr>
          <p:cNvSpPr txBox="1"/>
          <p:nvPr>
            <p:custDataLst>
              <p:tags r:id="rId20"/>
            </p:custDataLst>
          </p:nvPr>
        </p:nvSpPr>
        <p:spPr>
          <a:xfrm rot="16200000">
            <a:off x="-1730856" y="3395152"/>
            <a:ext cx="3788217" cy="615553"/>
          </a:xfrm>
          <a:prstGeom prst="rect">
            <a:avLst/>
          </a:prstGeom>
          <a:noFill/>
        </p:spPr>
        <p:txBody>
          <a:bodyPr wrap="none" rtlCol="0">
            <a:spAutoFit/>
          </a:bodyPr>
          <a:lstStyle/>
          <a:p>
            <a:r>
              <a:rPr lang="fr-CA" dirty="0"/>
              <a:t>         </a:t>
            </a:r>
          </a:p>
          <a:p>
            <a:r>
              <a:rPr lang="fr-CA" sz="1600" dirty="0"/>
              <a:t>Contrôle de tous les systèmes associés</a:t>
            </a:r>
          </a:p>
        </p:txBody>
      </p:sp>
      <p:sp>
        <p:nvSpPr>
          <p:cNvPr id="25" name="ZoneTexte 24">
            <a:extLst>
              <a:ext uri="{FF2B5EF4-FFF2-40B4-BE49-F238E27FC236}">
                <a16:creationId xmlns:a16="http://schemas.microsoft.com/office/drawing/2014/main" id="{293DD78C-3B8B-2838-36B4-F995B56923C1}"/>
              </a:ext>
            </a:extLst>
          </p:cNvPr>
          <p:cNvSpPr txBox="1"/>
          <p:nvPr>
            <p:custDataLst>
              <p:tags r:id="rId21"/>
            </p:custDataLst>
          </p:nvPr>
        </p:nvSpPr>
        <p:spPr>
          <a:xfrm>
            <a:off x="7305337" y="6048941"/>
            <a:ext cx="281604" cy="45719"/>
          </a:xfrm>
          <a:prstGeom prst="rect">
            <a:avLst/>
          </a:prstGeom>
          <a:solidFill>
            <a:schemeClr val="bg1"/>
          </a:solidFill>
        </p:spPr>
        <p:txBody>
          <a:bodyPr wrap="square" rtlCol="0">
            <a:spAutoFit/>
          </a:bodyPr>
          <a:lstStyle/>
          <a:p>
            <a:endParaRPr lang="fr-CA" dirty="0"/>
          </a:p>
        </p:txBody>
      </p:sp>
      <p:sp>
        <p:nvSpPr>
          <p:cNvPr id="26" name="Shape 54274">
            <a:extLst>
              <a:ext uri="{FF2B5EF4-FFF2-40B4-BE49-F238E27FC236}">
                <a16:creationId xmlns:a16="http://schemas.microsoft.com/office/drawing/2014/main" id="{6050A444-A11B-8EC4-695E-8E60F4D064A4}"/>
              </a:ext>
            </a:extLst>
          </p:cNvPr>
          <p:cNvSpPr>
            <a:spLocks noEditPoints="1" noChangeArrowheads="1"/>
          </p:cNvSpPr>
          <p:nvPr>
            <p:custDataLst>
              <p:tags r:id="rId22"/>
            </p:custDataLst>
          </p:nvPr>
        </p:nvSpPr>
        <p:spPr bwMode="auto">
          <a:xfrm rot="16642287">
            <a:off x="3075387" y="1978275"/>
            <a:ext cx="908050" cy="974725"/>
          </a:xfrm>
          <a:custGeom>
            <a:avLst/>
            <a:gdLst>
              <a:gd name="G0" fmla="+- 0 0 0"/>
              <a:gd name="G1" fmla="*/ 10800 1 2"/>
              <a:gd name="G2" fmla="*/ G1 10800 21600"/>
              <a:gd name="G3" fmla="+- 10800 0 G2"/>
              <a:gd name="G4" fmla="+- 10800 0 0"/>
              <a:gd name="G5" fmla="+- G1 10800 0"/>
              <a:gd name="G6" fmla="*/ 10800 1 2"/>
              <a:gd name="G7" fmla="+- 10800 0 0"/>
              <a:gd name="G8" fmla="+- G2 G6 G1"/>
              <a:gd name="G9" fmla="+- G8 10800 0"/>
              <a:gd name="G10" fmla="+- G6 10800 0"/>
              <a:gd name="T0" fmla="*/ 10800 w 21600"/>
              <a:gd name="T1" fmla="*/ 0 h 21600"/>
              <a:gd name="T2" fmla="*/ 5400 w 21600"/>
              <a:gd name="T3" fmla="*/ 10800 h 21600"/>
              <a:gd name="T4" fmla="*/ 0 w 21600"/>
              <a:gd name="T5" fmla="*/ 21600 h 21600"/>
              <a:gd name="T6" fmla="*/ 10800 w 21600"/>
              <a:gd name="T7" fmla="*/ 16200 h 21600"/>
              <a:gd name="T8" fmla="*/ 21600 w 21600"/>
              <a:gd name="T9" fmla="*/ 10800 h 21600"/>
              <a:gd name="T10" fmla="*/ 16200 w 21600"/>
              <a:gd name="T11" fmla="*/ 5400 h 21600"/>
              <a:gd name="T12" fmla="*/ G3 w 21600"/>
              <a:gd name="T13" fmla="*/ G6 h 21600"/>
              <a:gd name="T14" fmla="*/ G5 w 21600"/>
              <a:gd name="T15" fmla="*/ G9 h 21600"/>
            </a:gdLst>
            <a:ahLst/>
            <a:cxnLst>
              <a:cxn ang="0">
                <a:pos x="T0" y="T1"/>
              </a:cxn>
              <a:cxn ang="0">
                <a:pos x="T2" y="T3"/>
              </a:cxn>
              <a:cxn ang="0">
                <a:pos x="T4" y="T5"/>
              </a:cxn>
              <a:cxn ang="0">
                <a:pos x="T6" y="T7"/>
              </a:cxn>
              <a:cxn ang="0">
                <a:pos x="T8" y="T9"/>
              </a:cxn>
              <a:cxn ang="0">
                <a:pos x="T10" y="T11"/>
              </a:cxn>
            </a:cxnLst>
            <a:rect l="T12" t="T13" r="T14" b="T15"/>
            <a:pathLst>
              <a:path w="21600" h="21600">
                <a:moveTo>
                  <a:pt x="10800" y="0"/>
                </a:moveTo>
                <a:lnTo>
                  <a:pt x="0" y="21600"/>
                </a:lnTo>
                <a:lnTo>
                  <a:pt x="21600" y="10800"/>
                </a:lnTo>
                <a:close/>
              </a:path>
            </a:pathLst>
          </a:custGeom>
          <a:solidFill>
            <a:srgbClr val="D8EBB3"/>
          </a:solidFill>
          <a:ln w="9525" cap="flat" cmpd="sng" algn="ctr">
            <a:solidFill>
              <a:srgbClr val="000000"/>
            </a:solidFill>
            <a:prstDash val="solid"/>
            <a:miter lim="800000"/>
            <a:headEnd type="none" w="med" len="med"/>
            <a:tailEnd type="none" w="med" len="med"/>
          </a:ln>
          <a:effectLst>
            <a:outerShdw dist="107763" dir="2700000" algn="ctr" rotWithShape="0">
              <a:srgbClr val="808080"/>
            </a:outerShdw>
          </a:effectLst>
        </p:spPr>
        <p:txBody>
          <a:bodyPr/>
          <a:lstStyle/>
          <a:p>
            <a:pPr>
              <a:defRPr/>
            </a:pPr>
            <a:endParaRPr lang="en-US">
              <a:solidFill>
                <a:srgbClr val="000000"/>
              </a:solidFill>
              <a:latin typeface="Arial" charset="0"/>
            </a:endParaRPr>
          </a:p>
        </p:txBody>
      </p:sp>
    </p:spTree>
    <p:extLst>
      <p:ext uri="{BB962C8B-B14F-4D97-AF65-F5344CB8AC3E}">
        <p14:creationId xmlns:p14="http://schemas.microsoft.com/office/powerpoint/2010/main" val="3323711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dirty="0"/>
              <a:t>Customer/Supplier Teams</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43</a:t>
            </a:fld>
            <a:endParaRPr lang="en-US" altLang="en-US"/>
          </a:p>
        </p:txBody>
      </p:sp>
      <p:pic>
        <p:nvPicPr>
          <p:cNvPr id="2" name="Picture 2" descr="Customer-Supplier SP005532">
            <a:extLst>
              <a:ext uri="{FF2B5EF4-FFF2-40B4-BE49-F238E27FC236}">
                <a16:creationId xmlns:a16="http://schemas.microsoft.com/office/drawing/2014/main" id="{A27283AD-F687-47BB-1250-A273EED1EE2D}"/>
              </a:ext>
            </a:extLst>
          </p:cNvPr>
          <p:cNvPicPr>
            <a:picLocks noChangeAspect="1" noChangeArrowheads="1"/>
          </p:cNvPicPr>
          <p:nvPr>
            <p:custDataLst>
              <p:tags r:id="rId3"/>
            </p:custDataLst>
          </p:nvPr>
        </p:nvPicPr>
        <p:blipFill>
          <a:blip r:embed="rId5" cstate="print">
            <a:extLst>
              <a:ext uri="{28A0092B-C50C-407E-A947-70E740481C1C}">
                <a14:useLocalDpi xmlns:a14="http://schemas.microsoft.com/office/drawing/2010/main" val="0"/>
              </a:ext>
            </a:extLst>
          </a:blip>
          <a:srcRect/>
          <a:stretch>
            <a:fillRect/>
          </a:stretch>
        </p:blipFill>
        <p:spPr>
          <a:xfrm>
            <a:off x="395536" y="1412776"/>
            <a:ext cx="8119861" cy="5118223"/>
          </a:xfrm>
          <a:prstGeom prst="rect">
            <a:avLst/>
          </a:prstGeom>
          <a:noFill/>
        </p:spPr>
      </p:pic>
    </p:spTree>
    <p:extLst>
      <p:ext uri="{BB962C8B-B14F-4D97-AF65-F5344CB8AC3E}">
        <p14:creationId xmlns:p14="http://schemas.microsoft.com/office/powerpoint/2010/main" val="1080764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Mappage de contextes</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44</a:t>
            </a:fld>
            <a:endParaRPr lang="en-US" altLang="en-US"/>
          </a:p>
        </p:txBody>
      </p:sp>
      <p:pic>
        <p:nvPicPr>
          <p:cNvPr id="3" name="Image 2">
            <a:extLst>
              <a:ext uri="{FF2B5EF4-FFF2-40B4-BE49-F238E27FC236}">
                <a16:creationId xmlns:a16="http://schemas.microsoft.com/office/drawing/2014/main" id="{8FADF70E-8029-AF75-9340-F838FB37795B}"/>
              </a:ext>
            </a:extLst>
          </p:cNvPr>
          <p:cNvPicPr>
            <a:picLocks noChangeAspect="1"/>
          </p:cNvPicPr>
          <p:nvPr>
            <p:custDataLst>
              <p:tags r:id="rId3"/>
            </p:custDataLst>
          </p:nvPr>
        </p:nvPicPr>
        <p:blipFill>
          <a:blip r:embed="rId24"/>
          <a:stretch>
            <a:fillRect/>
          </a:stretch>
        </p:blipFill>
        <p:spPr>
          <a:xfrm>
            <a:off x="647564" y="1340768"/>
            <a:ext cx="8277435" cy="4860801"/>
          </a:xfrm>
          <a:prstGeom prst="rect">
            <a:avLst/>
          </a:prstGeom>
        </p:spPr>
      </p:pic>
      <mc:AlternateContent xmlns:mc="http://schemas.openxmlformats.org/markup-compatibility/2006" xmlns:p14="http://schemas.microsoft.com/office/powerpoint/2010/main">
        <mc:Choice Requires="p14">
          <p:contentPart p14:bwMode="auto" r:id="rId25">
            <p14:nvContentPartPr>
              <p14:cNvPr id="4" name="Encre 3">
                <a:extLst>
                  <a:ext uri="{FF2B5EF4-FFF2-40B4-BE49-F238E27FC236}">
                    <a16:creationId xmlns:a16="http://schemas.microsoft.com/office/drawing/2014/main" id="{105992E7-3C71-DFB4-9E2A-42A126A8BBD8}"/>
                  </a:ext>
                </a:extLst>
              </p14:cNvPr>
              <p14:cNvContentPartPr/>
              <p14:nvPr>
                <p:custDataLst>
                  <p:tags r:id="rId4"/>
                </p:custDataLst>
              </p14:nvPr>
            </p14:nvContentPartPr>
            <p14:xfrm>
              <a:off x="243450" y="2248866"/>
              <a:ext cx="223920" cy="246240"/>
            </p14:xfrm>
          </p:contentPart>
        </mc:Choice>
        <mc:Fallback xmlns="">
          <p:pic>
            <p:nvPicPr>
              <p:cNvPr id="4" name="Encre 3">
                <a:extLst>
                  <a:ext uri="{FF2B5EF4-FFF2-40B4-BE49-F238E27FC236}">
                    <a16:creationId xmlns:a16="http://schemas.microsoft.com/office/drawing/2014/main" id="{105992E7-3C71-DFB4-9E2A-42A126A8BBD8}"/>
                  </a:ext>
                </a:extLst>
              </p:cNvPr>
              <p:cNvPicPr/>
              <p:nvPr/>
            </p:nvPicPr>
            <p:blipFill>
              <a:blip r:embed="rId26"/>
              <a:stretch>
                <a:fillRect/>
              </a:stretch>
            </p:blipFill>
            <p:spPr>
              <a:xfrm>
                <a:off x="189450" y="2140866"/>
                <a:ext cx="33156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 name="Encre 7">
                <a:extLst>
                  <a:ext uri="{FF2B5EF4-FFF2-40B4-BE49-F238E27FC236}">
                    <a16:creationId xmlns:a16="http://schemas.microsoft.com/office/drawing/2014/main" id="{ED3661A3-7EC4-D6AB-58A0-51896C5E195E}"/>
                  </a:ext>
                </a:extLst>
              </p14:cNvPr>
              <p14:cNvContentPartPr/>
              <p14:nvPr>
                <p:custDataLst>
                  <p:tags r:id="rId5"/>
                </p:custDataLst>
              </p14:nvPr>
            </p14:nvContentPartPr>
            <p14:xfrm>
              <a:off x="438930" y="2259666"/>
              <a:ext cx="360" cy="82440"/>
            </p14:xfrm>
          </p:contentPart>
        </mc:Choice>
        <mc:Fallback xmlns="">
          <p:pic>
            <p:nvPicPr>
              <p:cNvPr id="8" name="Encre 7">
                <a:extLst>
                  <a:ext uri="{FF2B5EF4-FFF2-40B4-BE49-F238E27FC236}">
                    <a16:creationId xmlns:a16="http://schemas.microsoft.com/office/drawing/2014/main" id="{ED3661A3-7EC4-D6AB-58A0-51896C5E195E}"/>
                  </a:ext>
                </a:extLst>
              </p:cNvPr>
              <p:cNvPicPr/>
              <p:nvPr/>
            </p:nvPicPr>
            <p:blipFill>
              <a:blip r:embed="rId28"/>
              <a:stretch>
                <a:fillRect/>
              </a:stretch>
            </p:blipFill>
            <p:spPr>
              <a:xfrm>
                <a:off x="384930" y="2151666"/>
                <a:ext cx="10800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 name="Encre 8">
                <a:extLst>
                  <a:ext uri="{FF2B5EF4-FFF2-40B4-BE49-F238E27FC236}">
                    <a16:creationId xmlns:a16="http://schemas.microsoft.com/office/drawing/2014/main" id="{91020DA5-98CC-C42E-A241-E3DFDE5C546D}"/>
                  </a:ext>
                </a:extLst>
              </p14:cNvPr>
              <p14:cNvContentPartPr/>
              <p14:nvPr>
                <p:custDataLst>
                  <p:tags r:id="rId6"/>
                </p:custDataLst>
              </p14:nvPr>
            </p14:nvContentPartPr>
            <p14:xfrm>
              <a:off x="359010" y="2366226"/>
              <a:ext cx="360" cy="360"/>
            </p14:xfrm>
          </p:contentPart>
        </mc:Choice>
        <mc:Fallback xmlns="">
          <p:pic>
            <p:nvPicPr>
              <p:cNvPr id="9" name="Encre 8">
                <a:extLst>
                  <a:ext uri="{FF2B5EF4-FFF2-40B4-BE49-F238E27FC236}">
                    <a16:creationId xmlns:a16="http://schemas.microsoft.com/office/drawing/2014/main" id="{91020DA5-98CC-C42E-A241-E3DFDE5C546D}"/>
                  </a:ext>
                </a:extLst>
              </p:cNvPr>
              <p:cNvPicPr/>
              <p:nvPr/>
            </p:nvPicPr>
            <p:blipFill>
              <a:blip r:embed="rId30"/>
              <a:stretch>
                <a:fillRect/>
              </a:stretch>
            </p:blipFill>
            <p:spPr>
              <a:xfrm>
                <a:off x="305010" y="225822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 name="Encre 9">
                <a:extLst>
                  <a:ext uri="{FF2B5EF4-FFF2-40B4-BE49-F238E27FC236}">
                    <a16:creationId xmlns:a16="http://schemas.microsoft.com/office/drawing/2014/main" id="{AA3745FD-73C8-EC5F-F4F0-29F67A7B8083}"/>
                  </a:ext>
                </a:extLst>
              </p14:cNvPr>
              <p14:cNvContentPartPr/>
              <p14:nvPr>
                <p:custDataLst>
                  <p:tags r:id="rId7"/>
                </p:custDataLst>
              </p14:nvPr>
            </p14:nvContentPartPr>
            <p14:xfrm>
              <a:off x="30690" y="2339226"/>
              <a:ext cx="360" cy="360"/>
            </p14:xfrm>
          </p:contentPart>
        </mc:Choice>
        <mc:Fallback xmlns="">
          <p:pic>
            <p:nvPicPr>
              <p:cNvPr id="10" name="Encre 9">
                <a:extLst>
                  <a:ext uri="{FF2B5EF4-FFF2-40B4-BE49-F238E27FC236}">
                    <a16:creationId xmlns:a16="http://schemas.microsoft.com/office/drawing/2014/main" id="{AA3745FD-73C8-EC5F-F4F0-29F67A7B8083}"/>
                  </a:ext>
                </a:extLst>
              </p:cNvPr>
              <p:cNvPicPr/>
              <p:nvPr/>
            </p:nvPicPr>
            <p:blipFill>
              <a:blip r:embed="rId30"/>
              <a:stretch>
                <a:fillRect/>
              </a:stretch>
            </p:blipFill>
            <p:spPr>
              <a:xfrm>
                <a:off x="-23310" y="223122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1" name="Encre 10">
                <a:extLst>
                  <a:ext uri="{FF2B5EF4-FFF2-40B4-BE49-F238E27FC236}">
                    <a16:creationId xmlns:a16="http://schemas.microsoft.com/office/drawing/2014/main" id="{588DDC4E-328C-7AAA-9D05-78761099AA61}"/>
                  </a:ext>
                </a:extLst>
              </p14:cNvPr>
              <p14:cNvContentPartPr/>
              <p14:nvPr>
                <p:custDataLst>
                  <p:tags r:id="rId8"/>
                </p:custDataLst>
              </p14:nvPr>
            </p14:nvContentPartPr>
            <p14:xfrm>
              <a:off x="403290" y="2268666"/>
              <a:ext cx="18000" cy="360"/>
            </p14:xfrm>
          </p:contentPart>
        </mc:Choice>
        <mc:Fallback xmlns="">
          <p:pic>
            <p:nvPicPr>
              <p:cNvPr id="11" name="Encre 10">
                <a:extLst>
                  <a:ext uri="{FF2B5EF4-FFF2-40B4-BE49-F238E27FC236}">
                    <a16:creationId xmlns:a16="http://schemas.microsoft.com/office/drawing/2014/main" id="{588DDC4E-328C-7AAA-9D05-78761099AA61}"/>
                  </a:ext>
                </a:extLst>
              </p:cNvPr>
              <p:cNvPicPr/>
              <p:nvPr/>
            </p:nvPicPr>
            <p:blipFill>
              <a:blip r:embed="rId33"/>
              <a:stretch>
                <a:fillRect/>
              </a:stretch>
            </p:blipFill>
            <p:spPr>
              <a:xfrm>
                <a:off x="349290" y="2160666"/>
                <a:ext cx="125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2" name="Encre 11">
                <a:extLst>
                  <a:ext uri="{FF2B5EF4-FFF2-40B4-BE49-F238E27FC236}">
                    <a16:creationId xmlns:a16="http://schemas.microsoft.com/office/drawing/2014/main" id="{3AF0CF83-BC47-FA12-4455-0A35F287662F}"/>
                  </a:ext>
                </a:extLst>
              </p14:cNvPr>
              <p14:cNvContentPartPr/>
              <p14:nvPr>
                <p:custDataLst>
                  <p:tags r:id="rId9"/>
                </p:custDataLst>
              </p14:nvPr>
            </p14:nvContentPartPr>
            <p14:xfrm>
              <a:off x="394650" y="5268906"/>
              <a:ext cx="360" cy="360"/>
            </p14:xfrm>
          </p:contentPart>
        </mc:Choice>
        <mc:Fallback xmlns="">
          <p:pic>
            <p:nvPicPr>
              <p:cNvPr id="12" name="Encre 11">
                <a:extLst>
                  <a:ext uri="{FF2B5EF4-FFF2-40B4-BE49-F238E27FC236}">
                    <a16:creationId xmlns:a16="http://schemas.microsoft.com/office/drawing/2014/main" id="{3AF0CF83-BC47-FA12-4455-0A35F287662F}"/>
                  </a:ext>
                </a:extLst>
              </p:cNvPr>
              <p:cNvPicPr/>
              <p:nvPr/>
            </p:nvPicPr>
            <p:blipFill>
              <a:blip r:embed="rId30"/>
              <a:stretch>
                <a:fillRect/>
              </a:stretch>
            </p:blipFill>
            <p:spPr>
              <a:xfrm>
                <a:off x="340650" y="516090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3" name="Encre 12">
                <a:extLst>
                  <a:ext uri="{FF2B5EF4-FFF2-40B4-BE49-F238E27FC236}">
                    <a16:creationId xmlns:a16="http://schemas.microsoft.com/office/drawing/2014/main" id="{BDEF14A5-9B69-B171-0E24-1708369157A6}"/>
                  </a:ext>
                </a:extLst>
              </p14:cNvPr>
              <p14:cNvContentPartPr/>
              <p14:nvPr>
                <p:custDataLst>
                  <p:tags r:id="rId10"/>
                </p:custDataLst>
              </p14:nvPr>
            </p14:nvContentPartPr>
            <p14:xfrm>
              <a:off x="438930" y="2330586"/>
              <a:ext cx="360" cy="360"/>
            </p14:xfrm>
          </p:contentPart>
        </mc:Choice>
        <mc:Fallback xmlns="">
          <p:pic>
            <p:nvPicPr>
              <p:cNvPr id="13" name="Encre 12">
                <a:extLst>
                  <a:ext uri="{FF2B5EF4-FFF2-40B4-BE49-F238E27FC236}">
                    <a16:creationId xmlns:a16="http://schemas.microsoft.com/office/drawing/2014/main" id="{BDEF14A5-9B69-B171-0E24-1708369157A6}"/>
                  </a:ext>
                </a:extLst>
              </p:cNvPr>
              <p:cNvPicPr/>
              <p:nvPr/>
            </p:nvPicPr>
            <p:blipFill>
              <a:blip r:embed="rId30"/>
              <a:stretch>
                <a:fillRect/>
              </a:stretch>
            </p:blipFill>
            <p:spPr>
              <a:xfrm>
                <a:off x="384930" y="222258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4" name="Encre 13">
                <a:extLst>
                  <a:ext uri="{FF2B5EF4-FFF2-40B4-BE49-F238E27FC236}">
                    <a16:creationId xmlns:a16="http://schemas.microsoft.com/office/drawing/2014/main" id="{D005CE03-88A7-C965-77BC-C44A8C262664}"/>
                  </a:ext>
                </a:extLst>
              </p14:cNvPr>
              <p14:cNvContentPartPr/>
              <p14:nvPr>
                <p:custDataLst>
                  <p:tags r:id="rId11"/>
                </p:custDataLst>
              </p14:nvPr>
            </p14:nvContentPartPr>
            <p14:xfrm>
              <a:off x="314370" y="2328426"/>
              <a:ext cx="140040" cy="46800"/>
            </p14:xfrm>
          </p:contentPart>
        </mc:Choice>
        <mc:Fallback xmlns="">
          <p:pic>
            <p:nvPicPr>
              <p:cNvPr id="14" name="Encre 13">
                <a:extLst>
                  <a:ext uri="{FF2B5EF4-FFF2-40B4-BE49-F238E27FC236}">
                    <a16:creationId xmlns:a16="http://schemas.microsoft.com/office/drawing/2014/main" id="{D005CE03-88A7-C965-77BC-C44A8C262664}"/>
                  </a:ext>
                </a:extLst>
              </p:cNvPr>
              <p:cNvPicPr/>
              <p:nvPr/>
            </p:nvPicPr>
            <p:blipFill>
              <a:blip r:embed="rId37"/>
              <a:stretch>
                <a:fillRect/>
              </a:stretch>
            </p:blipFill>
            <p:spPr>
              <a:xfrm>
                <a:off x="260370" y="2220426"/>
                <a:ext cx="2476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5" name="Encre 14">
                <a:extLst>
                  <a:ext uri="{FF2B5EF4-FFF2-40B4-BE49-F238E27FC236}">
                    <a16:creationId xmlns:a16="http://schemas.microsoft.com/office/drawing/2014/main" id="{280F5C92-B18B-46D5-9BFF-D85742DE7D37}"/>
                  </a:ext>
                </a:extLst>
              </p14:cNvPr>
              <p14:cNvContentPartPr/>
              <p14:nvPr>
                <p:custDataLst>
                  <p:tags r:id="rId12"/>
                </p:custDataLst>
              </p14:nvPr>
            </p14:nvContentPartPr>
            <p14:xfrm>
              <a:off x="429930" y="2312946"/>
              <a:ext cx="33120" cy="360"/>
            </p14:xfrm>
          </p:contentPart>
        </mc:Choice>
        <mc:Fallback xmlns="">
          <p:pic>
            <p:nvPicPr>
              <p:cNvPr id="15" name="Encre 14">
                <a:extLst>
                  <a:ext uri="{FF2B5EF4-FFF2-40B4-BE49-F238E27FC236}">
                    <a16:creationId xmlns:a16="http://schemas.microsoft.com/office/drawing/2014/main" id="{280F5C92-B18B-46D5-9BFF-D85742DE7D37}"/>
                  </a:ext>
                </a:extLst>
              </p:cNvPr>
              <p:cNvPicPr/>
              <p:nvPr/>
            </p:nvPicPr>
            <p:blipFill>
              <a:blip r:embed="rId39"/>
              <a:stretch>
                <a:fillRect/>
              </a:stretch>
            </p:blipFill>
            <p:spPr>
              <a:xfrm>
                <a:off x="376511" y="2204946"/>
                <a:ext cx="139603"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6" name="Encre 15">
                <a:extLst>
                  <a:ext uri="{FF2B5EF4-FFF2-40B4-BE49-F238E27FC236}">
                    <a16:creationId xmlns:a16="http://schemas.microsoft.com/office/drawing/2014/main" id="{2C09E0FD-8699-4B06-6323-435C1FECF14A}"/>
                  </a:ext>
                </a:extLst>
              </p14:cNvPr>
              <p14:cNvContentPartPr/>
              <p14:nvPr>
                <p:custDataLst>
                  <p:tags r:id="rId13"/>
                </p:custDataLst>
              </p14:nvPr>
            </p14:nvContentPartPr>
            <p14:xfrm>
              <a:off x="341370" y="2428146"/>
              <a:ext cx="360" cy="360"/>
            </p14:xfrm>
          </p:contentPart>
        </mc:Choice>
        <mc:Fallback xmlns="">
          <p:pic>
            <p:nvPicPr>
              <p:cNvPr id="16" name="Encre 15">
                <a:extLst>
                  <a:ext uri="{FF2B5EF4-FFF2-40B4-BE49-F238E27FC236}">
                    <a16:creationId xmlns:a16="http://schemas.microsoft.com/office/drawing/2014/main" id="{2C09E0FD-8699-4B06-6323-435C1FECF14A}"/>
                  </a:ext>
                </a:extLst>
              </p:cNvPr>
              <p:cNvPicPr/>
              <p:nvPr/>
            </p:nvPicPr>
            <p:blipFill>
              <a:blip r:embed="rId30"/>
              <a:stretch>
                <a:fillRect/>
              </a:stretch>
            </p:blipFill>
            <p:spPr>
              <a:xfrm>
                <a:off x="287370" y="232014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7" name="Encre 16">
                <a:extLst>
                  <a:ext uri="{FF2B5EF4-FFF2-40B4-BE49-F238E27FC236}">
                    <a16:creationId xmlns:a16="http://schemas.microsoft.com/office/drawing/2014/main" id="{5EDB68DA-FE95-8E91-C480-7B251433830C}"/>
                  </a:ext>
                </a:extLst>
              </p14:cNvPr>
              <p14:cNvContentPartPr/>
              <p14:nvPr>
                <p:custDataLst>
                  <p:tags r:id="rId14"/>
                </p:custDataLst>
              </p14:nvPr>
            </p14:nvContentPartPr>
            <p14:xfrm>
              <a:off x="323370" y="2328786"/>
              <a:ext cx="161280" cy="10800"/>
            </p14:xfrm>
          </p:contentPart>
        </mc:Choice>
        <mc:Fallback xmlns="">
          <p:pic>
            <p:nvPicPr>
              <p:cNvPr id="17" name="Encre 16">
                <a:extLst>
                  <a:ext uri="{FF2B5EF4-FFF2-40B4-BE49-F238E27FC236}">
                    <a16:creationId xmlns:a16="http://schemas.microsoft.com/office/drawing/2014/main" id="{5EDB68DA-FE95-8E91-C480-7B251433830C}"/>
                  </a:ext>
                </a:extLst>
              </p:cNvPr>
              <p:cNvPicPr/>
              <p:nvPr/>
            </p:nvPicPr>
            <p:blipFill>
              <a:blip r:embed="rId42"/>
              <a:stretch>
                <a:fillRect/>
              </a:stretch>
            </p:blipFill>
            <p:spPr>
              <a:xfrm>
                <a:off x="269370" y="2220786"/>
                <a:ext cx="26892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 name="Encre 17">
                <a:extLst>
                  <a:ext uri="{FF2B5EF4-FFF2-40B4-BE49-F238E27FC236}">
                    <a16:creationId xmlns:a16="http://schemas.microsoft.com/office/drawing/2014/main" id="{5E515FA4-E034-07F1-C2DB-7B92CEB65532}"/>
                  </a:ext>
                </a:extLst>
              </p14:cNvPr>
              <p14:cNvContentPartPr/>
              <p14:nvPr>
                <p:custDataLst>
                  <p:tags r:id="rId15"/>
                </p:custDataLst>
              </p14:nvPr>
            </p14:nvContentPartPr>
            <p14:xfrm>
              <a:off x="407610" y="2287746"/>
              <a:ext cx="281520" cy="36000"/>
            </p14:xfrm>
          </p:contentPart>
        </mc:Choice>
        <mc:Fallback xmlns="">
          <p:pic>
            <p:nvPicPr>
              <p:cNvPr id="18" name="Encre 17">
                <a:extLst>
                  <a:ext uri="{FF2B5EF4-FFF2-40B4-BE49-F238E27FC236}">
                    <a16:creationId xmlns:a16="http://schemas.microsoft.com/office/drawing/2014/main" id="{5E515FA4-E034-07F1-C2DB-7B92CEB65532}"/>
                  </a:ext>
                </a:extLst>
              </p:cNvPr>
              <p:cNvPicPr/>
              <p:nvPr/>
            </p:nvPicPr>
            <p:blipFill>
              <a:blip r:embed="rId44"/>
              <a:stretch>
                <a:fillRect/>
              </a:stretch>
            </p:blipFill>
            <p:spPr>
              <a:xfrm>
                <a:off x="353541" y="2180815"/>
                <a:ext cx="389298" cy="249505"/>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9" name="Encre 18">
                <a:extLst>
                  <a:ext uri="{FF2B5EF4-FFF2-40B4-BE49-F238E27FC236}">
                    <a16:creationId xmlns:a16="http://schemas.microsoft.com/office/drawing/2014/main" id="{3B2A00A5-FB86-F85B-4CFA-76AC59D1E8A2}"/>
                  </a:ext>
                </a:extLst>
              </p14:cNvPr>
              <p14:cNvContentPartPr/>
              <p14:nvPr>
                <p:custDataLst>
                  <p:tags r:id="rId16"/>
                </p:custDataLst>
              </p14:nvPr>
            </p14:nvContentPartPr>
            <p14:xfrm>
              <a:off x="2325439" y="1357826"/>
              <a:ext cx="231480" cy="360"/>
            </p14:xfrm>
          </p:contentPart>
        </mc:Choice>
        <mc:Fallback xmlns="">
          <p:pic>
            <p:nvPicPr>
              <p:cNvPr id="19" name="Encre 18">
                <a:extLst>
                  <a:ext uri="{FF2B5EF4-FFF2-40B4-BE49-F238E27FC236}">
                    <a16:creationId xmlns:a16="http://schemas.microsoft.com/office/drawing/2014/main" id="{3B2A00A5-FB86-F85B-4CFA-76AC59D1E8A2}"/>
                  </a:ext>
                </a:extLst>
              </p:cNvPr>
              <p:cNvPicPr/>
              <p:nvPr/>
            </p:nvPicPr>
            <p:blipFill>
              <a:blip r:embed="rId46"/>
              <a:stretch>
                <a:fillRect/>
              </a:stretch>
            </p:blipFill>
            <p:spPr>
              <a:xfrm>
                <a:off x="2271439" y="1249826"/>
                <a:ext cx="339120" cy="216000"/>
              </a:xfrm>
              <a:prstGeom prst="rect">
                <a:avLst/>
              </a:prstGeom>
            </p:spPr>
          </p:pic>
        </mc:Fallback>
      </mc:AlternateContent>
      <p:sp>
        <p:nvSpPr>
          <p:cNvPr id="20" name="Flèche : droite 19">
            <a:extLst>
              <a:ext uri="{FF2B5EF4-FFF2-40B4-BE49-F238E27FC236}">
                <a16:creationId xmlns:a16="http://schemas.microsoft.com/office/drawing/2014/main" id="{F4B41DC1-6EA1-065A-AFDF-FD6D83E7CCBD}"/>
              </a:ext>
            </a:extLst>
          </p:cNvPr>
          <p:cNvSpPr/>
          <p:nvPr>
            <p:custDataLst>
              <p:tags r:id="rId17"/>
            </p:custDataLst>
          </p:nvPr>
        </p:nvSpPr>
        <p:spPr>
          <a:xfrm>
            <a:off x="667156" y="6181325"/>
            <a:ext cx="7505244" cy="577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1" name="ZoneTexte 20">
            <a:extLst>
              <a:ext uri="{FF2B5EF4-FFF2-40B4-BE49-F238E27FC236}">
                <a16:creationId xmlns:a16="http://schemas.microsoft.com/office/drawing/2014/main" id="{77DF16ED-F61A-C13B-072D-E6CC72B402D8}"/>
              </a:ext>
            </a:extLst>
          </p:cNvPr>
          <p:cNvSpPr txBox="1"/>
          <p:nvPr>
            <p:custDataLst>
              <p:tags r:id="rId18"/>
            </p:custDataLst>
          </p:nvPr>
        </p:nvSpPr>
        <p:spPr>
          <a:xfrm>
            <a:off x="611560" y="6273316"/>
            <a:ext cx="6999865" cy="369332"/>
          </a:xfrm>
          <a:prstGeom prst="rect">
            <a:avLst/>
          </a:prstGeom>
          <a:noFill/>
        </p:spPr>
        <p:txBody>
          <a:bodyPr wrap="none" rtlCol="0">
            <a:spAutoFit/>
          </a:bodyPr>
          <a:lstStyle/>
          <a:p>
            <a:r>
              <a:rPr lang="fr-CA" dirty="0"/>
              <a:t>         </a:t>
            </a:r>
            <a:r>
              <a:rPr lang="fr-CA" sz="1600" dirty="0"/>
              <a:t>Engagement/capacité de communication de l’équipe ou des équipes</a:t>
            </a:r>
          </a:p>
        </p:txBody>
      </p:sp>
      <p:sp>
        <p:nvSpPr>
          <p:cNvPr id="22" name="Flèche : haut 21">
            <a:extLst>
              <a:ext uri="{FF2B5EF4-FFF2-40B4-BE49-F238E27FC236}">
                <a16:creationId xmlns:a16="http://schemas.microsoft.com/office/drawing/2014/main" id="{C72F7E63-BC6B-3910-9A75-10737D9FE012}"/>
              </a:ext>
            </a:extLst>
          </p:cNvPr>
          <p:cNvSpPr/>
          <p:nvPr>
            <p:custDataLst>
              <p:tags r:id="rId19"/>
            </p:custDataLst>
          </p:nvPr>
        </p:nvSpPr>
        <p:spPr>
          <a:xfrm>
            <a:off x="75433" y="1556792"/>
            <a:ext cx="514580" cy="4578798"/>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3" name="ZoneTexte 22">
            <a:extLst>
              <a:ext uri="{FF2B5EF4-FFF2-40B4-BE49-F238E27FC236}">
                <a16:creationId xmlns:a16="http://schemas.microsoft.com/office/drawing/2014/main" id="{EAC61596-CC18-7F49-9246-AA2BC7AD81F3}"/>
              </a:ext>
            </a:extLst>
          </p:cNvPr>
          <p:cNvSpPr txBox="1"/>
          <p:nvPr>
            <p:custDataLst>
              <p:tags r:id="rId20"/>
            </p:custDataLst>
          </p:nvPr>
        </p:nvSpPr>
        <p:spPr>
          <a:xfrm rot="16200000">
            <a:off x="-1730856" y="3395152"/>
            <a:ext cx="3788217" cy="615553"/>
          </a:xfrm>
          <a:prstGeom prst="rect">
            <a:avLst/>
          </a:prstGeom>
          <a:noFill/>
        </p:spPr>
        <p:txBody>
          <a:bodyPr wrap="none" rtlCol="0">
            <a:spAutoFit/>
          </a:bodyPr>
          <a:lstStyle/>
          <a:p>
            <a:r>
              <a:rPr lang="fr-CA" dirty="0"/>
              <a:t>         </a:t>
            </a:r>
          </a:p>
          <a:p>
            <a:r>
              <a:rPr lang="fr-CA" sz="1600" dirty="0"/>
              <a:t>Contrôle de tous les systèmes associés</a:t>
            </a:r>
          </a:p>
        </p:txBody>
      </p:sp>
      <p:sp>
        <p:nvSpPr>
          <p:cNvPr id="25" name="ZoneTexte 24">
            <a:extLst>
              <a:ext uri="{FF2B5EF4-FFF2-40B4-BE49-F238E27FC236}">
                <a16:creationId xmlns:a16="http://schemas.microsoft.com/office/drawing/2014/main" id="{293DD78C-3B8B-2838-36B4-F995B56923C1}"/>
              </a:ext>
            </a:extLst>
          </p:cNvPr>
          <p:cNvSpPr txBox="1"/>
          <p:nvPr>
            <p:custDataLst>
              <p:tags r:id="rId21"/>
            </p:custDataLst>
          </p:nvPr>
        </p:nvSpPr>
        <p:spPr>
          <a:xfrm>
            <a:off x="7305337" y="6048941"/>
            <a:ext cx="281604" cy="45719"/>
          </a:xfrm>
          <a:prstGeom prst="rect">
            <a:avLst/>
          </a:prstGeom>
          <a:solidFill>
            <a:schemeClr val="bg1"/>
          </a:solidFill>
        </p:spPr>
        <p:txBody>
          <a:bodyPr wrap="square" rtlCol="0">
            <a:spAutoFit/>
          </a:bodyPr>
          <a:lstStyle/>
          <a:p>
            <a:endParaRPr lang="fr-CA" dirty="0"/>
          </a:p>
        </p:txBody>
      </p:sp>
      <p:sp>
        <p:nvSpPr>
          <p:cNvPr id="2" name="PubTriangle">
            <a:extLst>
              <a:ext uri="{FF2B5EF4-FFF2-40B4-BE49-F238E27FC236}">
                <a16:creationId xmlns:a16="http://schemas.microsoft.com/office/drawing/2014/main" id="{E7CB62FA-F4E9-AB86-B376-8C64DA193D78}"/>
              </a:ext>
            </a:extLst>
          </p:cNvPr>
          <p:cNvSpPr>
            <a:spLocks noEditPoints="1" noChangeArrowheads="1"/>
          </p:cNvSpPr>
          <p:nvPr>
            <p:custDataLst>
              <p:tags r:id="rId22"/>
            </p:custDataLst>
          </p:nvPr>
        </p:nvSpPr>
        <p:spPr bwMode="auto">
          <a:xfrm rot="16642287">
            <a:off x="1347195" y="3094400"/>
            <a:ext cx="908050" cy="974725"/>
          </a:xfrm>
          <a:custGeom>
            <a:avLst/>
            <a:gdLst>
              <a:gd name="G0" fmla="+- 0 0 0"/>
              <a:gd name="G1" fmla="*/ 10800 1 2"/>
              <a:gd name="G2" fmla="*/ G1 10800 21600"/>
              <a:gd name="G3" fmla="+- 10800 0 G2"/>
              <a:gd name="G4" fmla="+- 10800 0 0"/>
              <a:gd name="G5" fmla="+- G1 10800 0"/>
              <a:gd name="G6" fmla="*/ 10800 1 2"/>
              <a:gd name="G7" fmla="+- 10800 0 0"/>
              <a:gd name="G8" fmla="+- G2 G6 G1"/>
              <a:gd name="G9" fmla="+- G8 10800 0"/>
              <a:gd name="G10" fmla="+- G6 10800 0"/>
              <a:gd name="T0" fmla="*/ 10800 w 21600"/>
              <a:gd name="T1" fmla="*/ 0 h 21600"/>
              <a:gd name="T2" fmla="*/ 5400 w 21600"/>
              <a:gd name="T3" fmla="*/ 10800 h 21600"/>
              <a:gd name="T4" fmla="*/ 0 w 21600"/>
              <a:gd name="T5" fmla="*/ 21600 h 21600"/>
              <a:gd name="T6" fmla="*/ 10800 w 21600"/>
              <a:gd name="T7" fmla="*/ 16200 h 21600"/>
              <a:gd name="T8" fmla="*/ 21600 w 21600"/>
              <a:gd name="T9" fmla="*/ 10800 h 21600"/>
              <a:gd name="T10" fmla="*/ 16200 w 21600"/>
              <a:gd name="T11" fmla="*/ 5400 h 21600"/>
              <a:gd name="T12" fmla="*/ G3 w 21600"/>
              <a:gd name="T13" fmla="*/ G6 h 21600"/>
              <a:gd name="T14" fmla="*/ G5 w 21600"/>
              <a:gd name="T15" fmla="*/ G9 h 21600"/>
            </a:gdLst>
            <a:ahLst/>
            <a:cxnLst>
              <a:cxn ang="0">
                <a:pos x="T0" y="T1"/>
              </a:cxn>
              <a:cxn ang="0">
                <a:pos x="T2" y="T3"/>
              </a:cxn>
              <a:cxn ang="0">
                <a:pos x="T4" y="T5"/>
              </a:cxn>
              <a:cxn ang="0">
                <a:pos x="T6" y="T7"/>
              </a:cxn>
              <a:cxn ang="0">
                <a:pos x="T8" y="T9"/>
              </a:cxn>
              <a:cxn ang="0">
                <a:pos x="T10" y="T11"/>
              </a:cxn>
            </a:cxnLst>
            <a:rect l="T12" t="T13" r="T14" b="T15"/>
            <a:pathLst>
              <a:path w="21600" h="21600">
                <a:moveTo>
                  <a:pt x="10800" y="0"/>
                </a:moveTo>
                <a:lnTo>
                  <a:pt x="0" y="21600"/>
                </a:lnTo>
                <a:lnTo>
                  <a:pt x="21600" y="10800"/>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Arial" charset="0"/>
            </a:endParaRPr>
          </a:p>
        </p:txBody>
      </p:sp>
    </p:spTree>
    <p:extLst>
      <p:ext uri="{BB962C8B-B14F-4D97-AF65-F5344CB8AC3E}">
        <p14:creationId xmlns:p14="http://schemas.microsoft.com/office/powerpoint/2010/main" val="41260208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dirty="0"/>
              <a:t>Anti-Corruption Layer</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45</a:t>
            </a:fld>
            <a:endParaRPr lang="en-US" altLang="en-US"/>
          </a:p>
        </p:txBody>
      </p:sp>
      <p:pic>
        <p:nvPicPr>
          <p:cNvPr id="3" name="Shape 28673">
            <a:extLst>
              <a:ext uri="{FF2B5EF4-FFF2-40B4-BE49-F238E27FC236}">
                <a16:creationId xmlns:a16="http://schemas.microsoft.com/office/drawing/2014/main" id="{895AC7E7-CDD7-B761-65C4-59D7184686D3}"/>
              </a:ext>
            </a:extLst>
          </p:cNvPr>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a:xfrm>
            <a:off x="683568" y="1484784"/>
            <a:ext cx="7718731" cy="4836216"/>
          </a:xfrm>
          <a:prstGeom prst="rect">
            <a:avLst/>
          </a:prstGeom>
          <a:noFill/>
        </p:spPr>
      </p:pic>
    </p:spTree>
    <p:extLst>
      <p:ext uri="{BB962C8B-B14F-4D97-AF65-F5344CB8AC3E}">
        <p14:creationId xmlns:p14="http://schemas.microsoft.com/office/powerpoint/2010/main" val="2854838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Partie de l’ensemble des patrons utilisés dans DDD</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46</a:t>
            </a:fld>
            <a:endParaRPr lang="en-US" altLang="en-US"/>
          </a:p>
        </p:txBody>
      </p:sp>
      <p:pic>
        <p:nvPicPr>
          <p:cNvPr id="2" name="Image 1">
            <a:extLst>
              <a:ext uri="{FF2B5EF4-FFF2-40B4-BE49-F238E27FC236}">
                <a16:creationId xmlns:a16="http://schemas.microsoft.com/office/drawing/2014/main" id="{760CB808-7F15-A383-DB6C-F38C2B83EEB1}"/>
              </a:ext>
            </a:extLst>
          </p:cNvPr>
          <p:cNvPicPr>
            <a:picLocks noChangeAspect="1"/>
          </p:cNvPicPr>
          <p:nvPr>
            <p:custDataLst>
              <p:tags r:id="rId3"/>
            </p:custDataLst>
          </p:nvPr>
        </p:nvPicPr>
        <p:blipFill>
          <a:blip r:embed="rId5"/>
          <a:stretch>
            <a:fillRect/>
          </a:stretch>
        </p:blipFill>
        <p:spPr>
          <a:xfrm>
            <a:off x="935596" y="1628800"/>
            <a:ext cx="7119892" cy="3790765"/>
          </a:xfrm>
          <a:prstGeom prst="rect">
            <a:avLst/>
          </a:prstGeom>
        </p:spPr>
      </p:pic>
    </p:spTree>
    <p:extLst>
      <p:ext uri="{BB962C8B-B14F-4D97-AF65-F5344CB8AC3E}">
        <p14:creationId xmlns:p14="http://schemas.microsoft.com/office/powerpoint/2010/main" val="122326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dirty="0"/>
              <a:t>Modèle du domaine</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dirty="0"/>
              <a:t>Faire attention à ne pas avoir un </a:t>
            </a:r>
            <a:r>
              <a:rPr lang="fr-CA" sz="2400" b="1" dirty="0"/>
              <a:t>modèle anémique</a:t>
            </a:r>
          </a:p>
          <a:p>
            <a:pPr marL="411480" lvl="1" indent="0">
              <a:buNone/>
            </a:pPr>
            <a:r>
              <a:rPr lang="en-US" sz="2200" dirty="0"/>
              <a:t>“The basic symptom of an Anemic Domain Model is that at first blush it looks like the real thing. There are objects, many named after the nouns in the domain space, and these objects are connected with the rich relationships and structure that true domain models have.</a:t>
            </a:r>
          </a:p>
          <a:p>
            <a:pPr marL="411480" lvl="1" indent="0">
              <a:buNone/>
            </a:pPr>
            <a:r>
              <a:rPr lang="en-US" sz="2200" dirty="0"/>
              <a:t>The catch comes when you look at the behavior, and you realize that there is hardly any behavior on these objects, making them little more than bags of getters and setters.”</a:t>
            </a:r>
          </a:p>
          <a:p>
            <a:pPr marL="411480" lvl="1" indent="0">
              <a:buNone/>
            </a:pPr>
            <a:r>
              <a:rPr lang="en-US" dirty="0"/>
              <a:t>						Martin Fowler</a:t>
            </a:r>
          </a:p>
          <a:p>
            <a:pPr marL="109728" indent="0">
              <a:buNone/>
            </a:pPr>
            <a:endParaRPr lang="fr-CA" sz="2000" dirty="0">
              <a:sym typeface="Wingdings" panose="05000000000000000000" pitchFamily="2" charset="2"/>
            </a:endParaRPr>
          </a:p>
          <a:p>
            <a:pPr marL="109728" indent="0">
              <a:buNone/>
            </a:pPr>
            <a:r>
              <a:rPr lang="fr-CA" sz="2400" dirty="0">
                <a:sym typeface="Wingdings" panose="05000000000000000000" pitchFamily="2" charset="2"/>
              </a:rPr>
              <a:t> Ajouter du comportement aux objets du modèle</a:t>
            </a:r>
            <a:endParaRPr lang="fr-CA"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47</a:t>
            </a:fld>
            <a:endParaRPr lang="en-US" altLang="en-US"/>
          </a:p>
        </p:txBody>
      </p:sp>
    </p:spTree>
    <p:extLst>
      <p:ext uri="{BB962C8B-B14F-4D97-AF65-F5344CB8AC3E}">
        <p14:creationId xmlns:p14="http://schemas.microsoft.com/office/powerpoint/2010/main" val="1430840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dirty="0"/>
              <a:t>Entités</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dirty="0"/>
              <a:t>En anglais, </a:t>
            </a:r>
            <a:r>
              <a:rPr lang="en-CA" sz="2400" b="1" dirty="0"/>
              <a:t>Entities</a:t>
            </a:r>
          </a:p>
          <a:p>
            <a:r>
              <a:rPr lang="fr-CA" sz="2400" dirty="0"/>
              <a:t>De nombreux objets ne sont pas fondamentalement définis par leurs attributs, mais plutôt par leur identité</a:t>
            </a:r>
          </a:p>
          <a:p>
            <a:r>
              <a:rPr lang="fr-CA" sz="2400" dirty="0"/>
              <a:t>Les </a:t>
            </a:r>
            <a:r>
              <a:rPr lang="fr-CA" sz="2400" b="1" dirty="0"/>
              <a:t>entités ont des identités et sont mutables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48</a:t>
            </a:fld>
            <a:endParaRPr lang="en-US" altLang="en-US"/>
          </a:p>
        </p:txBody>
      </p:sp>
    </p:spTree>
    <p:extLst>
      <p:ext uri="{BB962C8B-B14F-4D97-AF65-F5344CB8AC3E}">
        <p14:creationId xmlns:p14="http://schemas.microsoft.com/office/powerpoint/2010/main" val="19661292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dirty="0"/>
              <a:t>Objets de valeur</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dirty="0"/>
              <a:t>En anglais, </a:t>
            </a:r>
            <a:r>
              <a:rPr lang="en-CA" sz="2400" b="1" dirty="0"/>
              <a:t>Value Objects</a:t>
            </a:r>
          </a:p>
          <a:p>
            <a:r>
              <a:rPr lang="fr-CA" sz="2400" dirty="0"/>
              <a:t>Mesure, quantifie ou </a:t>
            </a:r>
            <a:r>
              <a:rPr lang="fr-CA" sz="2400"/>
              <a:t>décrit une </a:t>
            </a:r>
            <a:r>
              <a:rPr lang="fr-CA" sz="2400" dirty="0"/>
              <a:t>chose dans le domaine</a:t>
            </a:r>
          </a:p>
          <a:p>
            <a:r>
              <a:rPr lang="fr-CA" sz="2400" dirty="0"/>
              <a:t>L'identité est basée sur la composition des valeurs immuables</a:t>
            </a:r>
          </a:p>
          <a:p>
            <a:r>
              <a:rPr lang="fr-CA" sz="2400" b="1" dirty="0"/>
              <a:t>L’égalité n’est pas basée sur l’identité, mais sur toutes les valeurs</a:t>
            </a:r>
          </a:p>
          <a:p>
            <a:r>
              <a:rPr lang="fr-CA" sz="2400" dirty="0"/>
              <a:t>Exemples</a:t>
            </a:r>
          </a:p>
          <a:p>
            <a:pPr lvl="1"/>
            <a:r>
              <a:rPr lang="en-CA" sz="2000" i="1" dirty="0"/>
              <a:t>Money</a:t>
            </a:r>
          </a:p>
          <a:p>
            <a:pPr lvl="1"/>
            <a:r>
              <a:rPr lang="en-CA" sz="2000" i="1" dirty="0" err="1"/>
              <a:t>DateRange</a:t>
            </a:r>
            <a:endParaRPr lang="en-CA" sz="20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49</a:t>
            </a:fld>
            <a:endParaRPr lang="en-US" altLang="en-US"/>
          </a:p>
        </p:txBody>
      </p:sp>
    </p:spTree>
    <p:extLst>
      <p:ext uri="{BB962C8B-B14F-4D97-AF65-F5344CB8AC3E}">
        <p14:creationId xmlns:p14="http://schemas.microsoft.com/office/powerpoint/2010/main" val="254124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altLang="fr-FR" sz="4400" dirty="0"/>
              <a:t>Exemples d’applications d’entreprise</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pPr marL="801687" lvl="1" indent="-457200">
              <a:buFont typeface="+mj-lt"/>
              <a:buAutoNum type="arabicPeriod" startAt="2"/>
            </a:pPr>
            <a:r>
              <a:rPr lang="fr-CA" altLang="fr-FR" sz="2000" dirty="0"/>
              <a:t>Traitement des contrats de location</a:t>
            </a:r>
          </a:p>
          <a:p>
            <a:pPr lvl="2"/>
            <a:r>
              <a:rPr lang="fr-CA" altLang="fr-FR" sz="1800" dirty="0"/>
              <a:t>Compte beaucoup moins d’utilisateurs - pas plus d’une centaine à la fois</a:t>
            </a:r>
          </a:p>
          <a:p>
            <a:pPr lvl="2"/>
            <a:r>
              <a:rPr lang="fr-CA" altLang="fr-FR" sz="1800" dirty="0"/>
              <a:t>A une logique métier plus compliquée</a:t>
            </a:r>
          </a:p>
          <a:p>
            <a:pPr lvl="2"/>
            <a:r>
              <a:rPr lang="fr-CA" altLang="fr-FR" sz="1800" dirty="0"/>
              <a:t>A plus de complexité dans l'interface utilisateur</a:t>
            </a:r>
          </a:p>
          <a:p>
            <a:pPr lvl="2"/>
            <a:r>
              <a:rPr lang="fr-CA" altLang="fr-FR" sz="1800" dirty="0"/>
              <a:t>Une interface client traditionnelle plus classique est nécessaire</a:t>
            </a:r>
          </a:p>
          <a:p>
            <a:pPr lvl="2"/>
            <a:r>
              <a:rPr lang="fr-CA" altLang="fr-FR" sz="1800" dirty="0"/>
              <a:t>A un schéma de base de données complexe</a:t>
            </a:r>
          </a:p>
          <a:p>
            <a:pPr marL="801687" lvl="1" indent="-457200">
              <a:buFont typeface="+mj-lt"/>
              <a:buAutoNum type="arabicPeriod" startAt="2"/>
            </a:pPr>
            <a:r>
              <a:rPr lang="fr-CA" altLang="fr-FR" sz="2100" dirty="0"/>
              <a:t>Système simple de suivi des dépenses pour une petite entreprise</a:t>
            </a:r>
          </a:p>
          <a:p>
            <a:pPr lvl="2"/>
            <a:r>
              <a:rPr lang="fr-CA" altLang="fr-FR" sz="1800" dirty="0"/>
              <a:t>A peu d’utilisateurs</a:t>
            </a:r>
          </a:p>
          <a:p>
            <a:pPr lvl="2"/>
            <a:r>
              <a:rPr lang="fr-CA" altLang="fr-FR" sz="1800" dirty="0"/>
              <a:t>A une logique simple</a:t>
            </a:r>
          </a:p>
          <a:p>
            <a:pPr lvl="2"/>
            <a:r>
              <a:rPr lang="fr-CA" altLang="fr-FR" sz="1800" dirty="0"/>
              <a:t>Peut être facilement rendu accessible à l’ensemble de la société avec une présentation HTML</a:t>
            </a:r>
          </a:p>
          <a:p>
            <a:pPr lvl="2"/>
            <a:r>
              <a:rPr lang="fr-CA" altLang="fr-FR" sz="1800" dirty="0"/>
              <a:t>A quelques tables dans une base de données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a:t>
            </a:fld>
            <a:endParaRPr lang="en-US" altLang="en-US"/>
          </a:p>
        </p:txBody>
      </p:sp>
    </p:spTree>
    <p:extLst>
      <p:ext uri="{BB962C8B-B14F-4D97-AF65-F5344CB8AC3E}">
        <p14:creationId xmlns:p14="http://schemas.microsoft.com/office/powerpoint/2010/main" val="28064757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dirty="0"/>
              <a:t>Agrégats</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dirty="0"/>
              <a:t>Agrégat - </a:t>
            </a:r>
            <a:r>
              <a:rPr lang="fr-CA" sz="2400" b="1" dirty="0"/>
              <a:t>«grappes» d’éléments </a:t>
            </a:r>
            <a:r>
              <a:rPr lang="fr-CA" sz="2400" dirty="0"/>
              <a:t>étroitement liés entre eux dans un contexte donné</a:t>
            </a:r>
          </a:p>
          <a:p>
            <a:r>
              <a:rPr lang="fr-CA" sz="2400" dirty="0"/>
              <a:t>L'agrégat prend soin de conserver son état cohérent</a:t>
            </a:r>
          </a:p>
          <a:p>
            <a:r>
              <a:rPr lang="fr-CA" sz="2400" dirty="0"/>
              <a:t>Du point de vue des développeurs, un agrégat est la portée d’une transaction</a:t>
            </a:r>
          </a:p>
          <a:p>
            <a:pPr lvl="1"/>
            <a:r>
              <a:rPr lang="fr-CA" sz="2000" dirty="0"/>
              <a:t>Tous les éléments dans l'agrégat sont enregistrés avec succès ou dans le cas d’un échec, on revient à l’état d’avant</a:t>
            </a:r>
          </a:p>
          <a:p>
            <a:r>
              <a:rPr lang="fr-CA" sz="2400" dirty="0"/>
              <a:t>Racine d’agrégat (</a:t>
            </a:r>
            <a:r>
              <a:rPr lang="en-CA" sz="2400" b="1" dirty="0"/>
              <a:t>Aggregate Root</a:t>
            </a:r>
            <a:r>
              <a:rPr lang="fr-CA" sz="2400" dirty="0"/>
              <a:t>)</a:t>
            </a:r>
          </a:p>
          <a:p>
            <a:pPr lvl="1"/>
            <a:r>
              <a:rPr lang="fr-CA" sz="2000" dirty="0"/>
              <a:t>Élément </a:t>
            </a:r>
            <a:r>
              <a:rPr lang="fr-CA" sz="2000" b="1" dirty="0"/>
              <a:t>principal</a:t>
            </a:r>
            <a:r>
              <a:rPr lang="fr-CA" sz="2000" dirty="0"/>
              <a:t> de l'agrégat</a:t>
            </a:r>
          </a:p>
          <a:p>
            <a:pPr lvl="1"/>
            <a:r>
              <a:rPr lang="fr-CA" sz="2000" b="1" dirty="0"/>
              <a:t>Tous les accès à l'agrégat sont effectués uniquement via la racine d’agrégat</a:t>
            </a:r>
            <a:endParaRPr lang="fr-FR" sz="2000" b="1"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50</a:t>
            </a:fld>
            <a:endParaRPr lang="en-US" altLang="en-US"/>
          </a:p>
        </p:txBody>
      </p:sp>
    </p:spTree>
    <p:extLst>
      <p:ext uri="{BB962C8B-B14F-4D97-AF65-F5344CB8AC3E}">
        <p14:creationId xmlns:p14="http://schemas.microsoft.com/office/powerpoint/2010/main" val="17156925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dirty="0"/>
              <a:t>Exemple</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51</a:t>
            </a:fld>
            <a:endParaRPr lang="en-US" altLang="en-US"/>
          </a:p>
        </p:txBody>
      </p:sp>
      <p:pic>
        <p:nvPicPr>
          <p:cNvPr id="4" name="Image 3">
            <a:extLst>
              <a:ext uri="{FF2B5EF4-FFF2-40B4-BE49-F238E27FC236}">
                <a16:creationId xmlns:a16="http://schemas.microsoft.com/office/drawing/2014/main" id="{8B20F3C3-D9A6-27A1-B7EE-87E46002C021}"/>
              </a:ext>
            </a:extLst>
          </p:cNvPr>
          <p:cNvPicPr>
            <a:picLocks noChangeAspect="1"/>
          </p:cNvPicPr>
          <p:nvPr>
            <p:custDataLst>
              <p:tags r:id="rId3"/>
            </p:custDataLst>
          </p:nvPr>
        </p:nvPicPr>
        <p:blipFill>
          <a:blip r:embed="rId9"/>
          <a:stretch>
            <a:fillRect/>
          </a:stretch>
        </p:blipFill>
        <p:spPr>
          <a:xfrm>
            <a:off x="885593" y="2638610"/>
            <a:ext cx="7248525" cy="1314450"/>
          </a:xfrm>
          <a:prstGeom prst="rect">
            <a:avLst/>
          </a:prstGeom>
        </p:spPr>
      </p:pic>
      <p:sp>
        <p:nvSpPr>
          <p:cNvPr id="5" name="Ellipse 4">
            <a:extLst>
              <a:ext uri="{FF2B5EF4-FFF2-40B4-BE49-F238E27FC236}">
                <a16:creationId xmlns:a16="http://schemas.microsoft.com/office/drawing/2014/main" id="{A6FA07D9-D5D7-A78F-19C5-62509C16F0B1}"/>
              </a:ext>
            </a:extLst>
          </p:cNvPr>
          <p:cNvSpPr/>
          <p:nvPr>
            <p:custDataLst>
              <p:tags r:id="rId4"/>
            </p:custDataLst>
          </p:nvPr>
        </p:nvSpPr>
        <p:spPr>
          <a:xfrm>
            <a:off x="337352" y="2006353"/>
            <a:ext cx="8451542" cy="2521259"/>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ZoneTexte 5">
            <a:extLst>
              <a:ext uri="{FF2B5EF4-FFF2-40B4-BE49-F238E27FC236}">
                <a16:creationId xmlns:a16="http://schemas.microsoft.com/office/drawing/2014/main" id="{7FE2505A-C6DC-A5FE-F06A-C3F42D577AEC}"/>
              </a:ext>
            </a:extLst>
          </p:cNvPr>
          <p:cNvSpPr txBox="1"/>
          <p:nvPr>
            <p:custDataLst>
              <p:tags r:id="rId5"/>
            </p:custDataLst>
          </p:nvPr>
        </p:nvSpPr>
        <p:spPr>
          <a:xfrm>
            <a:off x="4065973" y="4527612"/>
            <a:ext cx="1547411" cy="461665"/>
          </a:xfrm>
          <a:prstGeom prst="rect">
            <a:avLst/>
          </a:prstGeom>
          <a:noFill/>
        </p:spPr>
        <p:txBody>
          <a:bodyPr wrap="none" rtlCol="0">
            <a:spAutoFit/>
          </a:bodyPr>
          <a:lstStyle/>
          <a:p>
            <a:r>
              <a:rPr lang="fr-CA" sz="2400" dirty="0">
                <a:solidFill>
                  <a:srgbClr val="FF0000"/>
                </a:solidFill>
              </a:rPr>
              <a:t>Un agrégat</a:t>
            </a:r>
          </a:p>
        </p:txBody>
      </p:sp>
      <p:sp>
        <p:nvSpPr>
          <p:cNvPr id="7" name="ZoneTexte 6">
            <a:extLst>
              <a:ext uri="{FF2B5EF4-FFF2-40B4-BE49-F238E27FC236}">
                <a16:creationId xmlns:a16="http://schemas.microsoft.com/office/drawing/2014/main" id="{52EDEA48-5585-928D-0064-E5787BE30C53}"/>
              </a:ext>
            </a:extLst>
          </p:cNvPr>
          <p:cNvSpPr txBox="1"/>
          <p:nvPr>
            <p:custDataLst>
              <p:tags r:id="rId6"/>
            </p:custDataLst>
          </p:nvPr>
        </p:nvSpPr>
        <p:spPr>
          <a:xfrm>
            <a:off x="885593" y="4527611"/>
            <a:ext cx="1399742" cy="830997"/>
          </a:xfrm>
          <a:prstGeom prst="rect">
            <a:avLst/>
          </a:prstGeom>
          <a:noFill/>
        </p:spPr>
        <p:txBody>
          <a:bodyPr wrap="none" rtlCol="0">
            <a:spAutoFit/>
          </a:bodyPr>
          <a:lstStyle/>
          <a:p>
            <a:r>
              <a:rPr lang="fr-CA" sz="2400" dirty="0">
                <a:solidFill>
                  <a:srgbClr val="FF0000"/>
                </a:solidFill>
              </a:rPr>
              <a:t>Racine de</a:t>
            </a:r>
          </a:p>
          <a:p>
            <a:r>
              <a:rPr lang="fr-CA" sz="2400" dirty="0">
                <a:solidFill>
                  <a:srgbClr val="FF0000"/>
                </a:solidFill>
              </a:rPr>
              <a:t>l’agrégat</a:t>
            </a:r>
          </a:p>
        </p:txBody>
      </p:sp>
      <p:cxnSp>
        <p:nvCxnSpPr>
          <p:cNvPr id="8" name="Connecteur droit avec flèche 7">
            <a:extLst>
              <a:ext uri="{FF2B5EF4-FFF2-40B4-BE49-F238E27FC236}">
                <a16:creationId xmlns:a16="http://schemas.microsoft.com/office/drawing/2014/main" id="{7385312D-8292-32A0-FEB0-B5E9C5D91BC3}"/>
              </a:ext>
            </a:extLst>
          </p:cNvPr>
          <p:cNvCxnSpPr>
            <a:stCxn id="7" idx="0"/>
          </p:cNvCxnSpPr>
          <p:nvPr>
            <p:custDataLst>
              <p:tags r:id="rId7"/>
            </p:custDataLst>
          </p:nvPr>
        </p:nvCxnSpPr>
        <p:spPr>
          <a:xfrm flipV="1">
            <a:off x="1585464" y="3879542"/>
            <a:ext cx="287724" cy="6480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427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dirty="0"/>
              <a:t>Services du domaine</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sz="2400" dirty="0"/>
              <a:t>En anglais, </a:t>
            </a:r>
            <a:r>
              <a:rPr lang="en-CA" sz="2400" b="1" dirty="0"/>
              <a:t>Domain Services</a:t>
            </a:r>
          </a:p>
          <a:p>
            <a:r>
              <a:rPr lang="fr-CA" sz="2400" dirty="0"/>
              <a:t>Opérations importantes qui n’appartiennent pas à une entité ou un objet de valeur particulier</a:t>
            </a:r>
          </a:p>
          <a:p>
            <a:r>
              <a:rPr lang="fr-CA" sz="2400" dirty="0"/>
              <a:t>Bons services de domaine:</a:t>
            </a:r>
          </a:p>
          <a:p>
            <a:pPr lvl="1"/>
            <a:r>
              <a:rPr lang="fr-CA" sz="2000" dirty="0"/>
              <a:t>Ne fait pas partie naturellement d’une entité ou d’un objet de valeur</a:t>
            </a:r>
          </a:p>
          <a:p>
            <a:pPr lvl="1"/>
            <a:r>
              <a:rPr lang="fr-CA" sz="2000" dirty="0"/>
              <a:t>Avoir une interface définie en termes d’autres éléments de modèle de domaine</a:t>
            </a:r>
          </a:p>
          <a:p>
            <a:pPr lvl="1"/>
            <a:r>
              <a:rPr lang="fr-CA" sz="2000" dirty="0"/>
              <a:t>Sont sans-état (mais peuvent avoir des effets secondaires)</a:t>
            </a:r>
            <a:endParaRPr lang="fr-FR" sz="2000" b="1"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52</a:t>
            </a:fld>
            <a:endParaRPr lang="en-US" altLang="en-US"/>
          </a:p>
        </p:txBody>
      </p:sp>
    </p:spTree>
    <p:extLst>
      <p:ext uri="{BB962C8B-B14F-4D97-AF65-F5344CB8AC3E}">
        <p14:creationId xmlns:p14="http://schemas.microsoft.com/office/powerpoint/2010/main" val="2292327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Styles d’architecture</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pPr>
              <a:defRPr/>
            </a:pPr>
            <a:r>
              <a:rPr lang="fr-CA" sz="2400" dirty="0"/>
              <a:t>Un style architectural est une description d’un </a:t>
            </a:r>
            <a:r>
              <a:rPr lang="fr-CA" sz="2400" b="1" dirty="0"/>
              <a:t>type</a:t>
            </a:r>
            <a:r>
              <a:rPr lang="fr-CA" sz="2400" dirty="0"/>
              <a:t> de </a:t>
            </a:r>
            <a:r>
              <a:rPr lang="fr-CA" sz="2400" b="1" dirty="0"/>
              <a:t>composantes</a:t>
            </a:r>
            <a:r>
              <a:rPr lang="fr-CA" sz="2400" dirty="0"/>
              <a:t> et d’un </a:t>
            </a:r>
            <a:r>
              <a:rPr lang="fr-CA" sz="2400" b="1" dirty="0"/>
              <a:t>patron</a:t>
            </a:r>
            <a:r>
              <a:rPr lang="fr-CA" sz="2400" dirty="0"/>
              <a:t> de </a:t>
            </a:r>
            <a:r>
              <a:rPr lang="fr-CA" sz="2400" b="1" dirty="0"/>
              <a:t>contrôle</a:t>
            </a:r>
            <a:r>
              <a:rPr lang="fr-CA" sz="2400" dirty="0"/>
              <a:t> et de </a:t>
            </a:r>
            <a:r>
              <a:rPr lang="fr-CA" sz="2400" b="1" dirty="0"/>
              <a:t>communication</a:t>
            </a:r>
          </a:p>
          <a:p>
            <a:pPr>
              <a:defRPr/>
            </a:pPr>
            <a:r>
              <a:rPr lang="fr-CA" sz="2400" dirty="0"/>
              <a:t>Un style architectural est déterminé par</a:t>
            </a:r>
          </a:p>
          <a:p>
            <a:pPr marL="742950" lvl="1" indent="-285750">
              <a:defRPr/>
            </a:pPr>
            <a:r>
              <a:rPr lang="fr-CA" sz="2000" dirty="0"/>
              <a:t>un ensemble de </a:t>
            </a:r>
            <a:r>
              <a:rPr lang="fr-CA" sz="2000" b="1" dirty="0"/>
              <a:t>types</a:t>
            </a:r>
            <a:r>
              <a:rPr lang="fr-CA" sz="2000" dirty="0"/>
              <a:t> de composantes</a:t>
            </a:r>
          </a:p>
          <a:p>
            <a:pPr marL="1143000" lvl="2" indent="-228600">
              <a:defRPr/>
            </a:pPr>
            <a:r>
              <a:rPr lang="fr-CA" sz="1800" dirty="0"/>
              <a:t>exemple : dépôt de données, processus, procédure, etc.</a:t>
            </a:r>
          </a:p>
          <a:p>
            <a:pPr marL="742950" lvl="1" indent="-285750">
              <a:defRPr/>
            </a:pPr>
            <a:r>
              <a:rPr lang="fr-CA" sz="2000" dirty="0"/>
              <a:t>une structuration </a:t>
            </a:r>
            <a:r>
              <a:rPr lang="fr-CA" sz="2000" b="1" dirty="0"/>
              <a:t>topologique</a:t>
            </a:r>
            <a:r>
              <a:rPr lang="fr-CA" sz="2000" dirty="0"/>
              <a:t> des composantes indiquant leur relation durant l’exécution</a:t>
            </a:r>
          </a:p>
          <a:p>
            <a:pPr marL="742950" lvl="1" indent="-285750">
              <a:defRPr/>
            </a:pPr>
            <a:r>
              <a:rPr lang="fr-CA" sz="2000" dirty="0"/>
              <a:t>un ensemble de </a:t>
            </a:r>
            <a:r>
              <a:rPr lang="fr-CA" sz="2000" b="1" dirty="0"/>
              <a:t>contraintes sémantiques</a:t>
            </a:r>
            <a:r>
              <a:rPr lang="fr-CA" sz="2000" dirty="0"/>
              <a:t> sur les composantes et leurs interrelations</a:t>
            </a:r>
          </a:p>
          <a:p>
            <a:pPr marL="742950" lvl="1" indent="-285750">
              <a:defRPr/>
            </a:pPr>
            <a:r>
              <a:rPr lang="fr-CA" sz="2000" dirty="0"/>
              <a:t>un ensemble de </a:t>
            </a:r>
            <a:r>
              <a:rPr lang="fr-CA" sz="2000" b="1" dirty="0"/>
              <a:t>connecteurs</a:t>
            </a:r>
            <a:r>
              <a:rPr lang="fr-CA" sz="2000" dirty="0"/>
              <a:t> pour la communication et la coordination de composantes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53</a:t>
            </a:fld>
            <a:endParaRPr lang="en-US" altLang="en-US"/>
          </a:p>
        </p:txBody>
      </p:sp>
    </p:spTree>
    <p:extLst>
      <p:ext uri="{BB962C8B-B14F-4D97-AF65-F5344CB8AC3E}">
        <p14:creationId xmlns:p14="http://schemas.microsoft.com/office/powerpoint/2010/main" val="338253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Quatre styles d’architecture</a:t>
            </a:r>
            <a:endParaRPr lang="en-US" altLang="fr-FR" dirty="0"/>
          </a:p>
        </p:txBody>
      </p:sp>
      <p:sp>
        <p:nvSpPr>
          <p:cNvPr id="4101" name="Rectangle 3"/>
          <p:cNvSpPr>
            <a:spLocks noGrp="1" noChangeArrowheads="1"/>
          </p:cNvSpPr>
          <p:nvPr>
            <p:ph idx="1"/>
            <p:custDataLst>
              <p:tags r:id="rId2"/>
            </p:custDataLst>
          </p:nvPr>
        </p:nvSpPr>
        <p:spPr>
          <a:xfrm>
            <a:off x="215516" y="1269768"/>
            <a:ext cx="8686800" cy="5471600"/>
          </a:xfrm>
        </p:spPr>
        <p:txBody>
          <a:bodyPr>
            <a:noAutofit/>
          </a:bodyPr>
          <a:lstStyle/>
          <a:p>
            <a:pPr marL="457200" indent="-457200">
              <a:buFont typeface="+mj-lt"/>
              <a:buAutoNum type="arabicPeriod"/>
              <a:defRPr/>
            </a:pPr>
            <a:r>
              <a:rPr lang="fr-CA" sz="2200" dirty="0"/>
              <a:t>Orienté données</a:t>
            </a:r>
          </a:p>
          <a:p>
            <a:pPr lvl="1">
              <a:defRPr/>
            </a:pPr>
            <a:r>
              <a:rPr lang="fr-CA" sz="2000" dirty="0"/>
              <a:t>Approche «repository»</a:t>
            </a:r>
          </a:p>
          <a:p>
            <a:pPr lvl="1">
              <a:defRPr/>
            </a:pPr>
            <a:r>
              <a:rPr lang="fr-CA" sz="2000" dirty="0"/>
              <a:t>Approche «</a:t>
            </a:r>
            <a:r>
              <a:rPr lang="fr-CA" sz="2000" dirty="0" err="1"/>
              <a:t>blackboard</a:t>
            </a:r>
            <a:r>
              <a:rPr lang="fr-CA" sz="2000" dirty="0"/>
              <a:t>»</a:t>
            </a:r>
          </a:p>
          <a:p>
            <a:pPr marL="457200" indent="-457200">
              <a:buFont typeface="+mj-lt"/>
              <a:buAutoNum type="arabicPeriod"/>
              <a:defRPr/>
            </a:pPr>
            <a:r>
              <a:rPr lang="fr-CA" sz="2200" dirty="0"/>
              <a:t>Flux de données</a:t>
            </a:r>
          </a:p>
          <a:p>
            <a:pPr lvl="1">
              <a:defRPr/>
            </a:pPr>
            <a:r>
              <a:rPr lang="fr-CA" sz="2000" dirty="0"/>
              <a:t>Séquentiel batch</a:t>
            </a:r>
          </a:p>
          <a:p>
            <a:pPr lvl="1">
              <a:defRPr/>
            </a:pPr>
            <a:r>
              <a:rPr lang="fr-CA" sz="2000" dirty="0"/>
              <a:t>«Pipes and </a:t>
            </a:r>
            <a:r>
              <a:rPr lang="fr-CA" sz="2000" dirty="0" err="1"/>
              <a:t>filters</a:t>
            </a:r>
            <a:r>
              <a:rPr lang="fr-CA" sz="2000" dirty="0"/>
              <a:t>»</a:t>
            </a:r>
          </a:p>
          <a:p>
            <a:pPr marL="457200" indent="-457200">
              <a:buFont typeface="+mj-lt"/>
              <a:buAutoNum type="arabicPeriod"/>
              <a:defRPr/>
            </a:pPr>
            <a:r>
              <a:rPr lang="fr-CA" sz="2200" dirty="0"/>
              <a:t>Composantes indépendantes</a:t>
            </a:r>
          </a:p>
          <a:p>
            <a:pPr lvl="1">
              <a:defRPr/>
            </a:pPr>
            <a:r>
              <a:rPr lang="fr-CA" sz="2000" dirty="0"/>
              <a:t>Processus communicants</a:t>
            </a:r>
          </a:p>
          <a:p>
            <a:pPr lvl="1">
              <a:defRPr/>
            </a:pPr>
            <a:r>
              <a:rPr lang="fr-CA" sz="2000" dirty="0"/>
              <a:t>Systèmes à base d’évènements</a:t>
            </a:r>
          </a:p>
          <a:p>
            <a:pPr lvl="2">
              <a:defRPr/>
            </a:pPr>
            <a:r>
              <a:rPr lang="fr-CA" sz="1600" dirty="0"/>
              <a:t>Invocation implicite</a:t>
            </a:r>
          </a:p>
          <a:p>
            <a:pPr lvl="2">
              <a:defRPr/>
            </a:pPr>
            <a:r>
              <a:rPr lang="fr-CA" sz="1600" dirty="0"/>
              <a:t>Invocation explicite</a:t>
            </a:r>
          </a:p>
          <a:p>
            <a:pPr marL="457200" indent="-457200">
              <a:buFont typeface="+mj-lt"/>
              <a:buAutoNum type="arabicPeriod"/>
              <a:defRPr/>
            </a:pPr>
            <a:r>
              <a:rPr lang="fr-CA" sz="2200" dirty="0"/>
              <a:t>«Call and Return»</a:t>
            </a:r>
          </a:p>
          <a:p>
            <a:pPr lvl="1">
              <a:defRPr/>
            </a:pPr>
            <a:r>
              <a:rPr lang="fr-CA" sz="2000" dirty="0"/>
              <a:t>Programme principal et sous-routines</a:t>
            </a:r>
          </a:p>
          <a:p>
            <a:pPr lvl="1">
              <a:defRPr/>
            </a:pPr>
            <a:r>
              <a:rPr lang="fr-CA" sz="2000" dirty="0"/>
              <a:t>Orienté objet</a:t>
            </a:r>
          </a:p>
          <a:p>
            <a:pPr lvl="1">
              <a:defRPr/>
            </a:pPr>
            <a:r>
              <a:rPr lang="fr-CA" sz="2000" dirty="0"/>
              <a:t>Par couche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54</a:t>
            </a:fld>
            <a:endParaRPr lang="en-US" altLang="en-US"/>
          </a:p>
        </p:txBody>
      </p:sp>
    </p:spTree>
    <p:extLst>
      <p:ext uri="{BB962C8B-B14F-4D97-AF65-F5344CB8AC3E}">
        <p14:creationId xmlns:p14="http://schemas.microsoft.com/office/powerpoint/2010/main" val="16601124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altLang="fr-FR" sz="4400" dirty="0"/>
              <a:t>Architectures orientées données</a:t>
            </a:r>
            <a:endParaRPr lang="en-US" altLang="fr-FR" dirty="0"/>
          </a:p>
        </p:txBody>
      </p:sp>
      <p:sp>
        <p:nvSpPr>
          <p:cNvPr id="4101" name="Rectangle 3"/>
          <p:cNvSpPr>
            <a:spLocks noGrp="1" noChangeArrowheads="1"/>
          </p:cNvSpPr>
          <p:nvPr>
            <p:ph idx="1"/>
            <p:custDataLst>
              <p:tags r:id="rId2"/>
            </p:custDataLst>
          </p:nvPr>
        </p:nvSpPr>
        <p:spPr>
          <a:xfrm>
            <a:off x="228600" y="1403874"/>
            <a:ext cx="8686800" cy="2745206"/>
          </a:xfrm>
        </p:spPr>
        <p:txBody>
          <a:bodyPr>
            <a:noAutofit/>
          </a:bodyPr>
          <a:lstStyle/>
          <a:p>
            <a:pPr>
              <a:defRPr/>
            </a:pPr>
            <a:r>
              <a:rPr lang="fr-CA" sz="2400" dirty="0"/>
              <a:t>Principe: différents clients accèdent les mêmes données partagées</a:t>
            </a:r>
          </a:p>
          <a:p>
            <a:pPr lvl="1">
              <a:defRPr/>
            </a:pPr>
            <a:r>
              <a:rPr lang="fr-CA" sz="2000" b="1" dirty="0"/>
              <a:t>Entrepôt (repository) passif de données</a:t>
            </a:r>
            <a:r>
              <a:rPr lang="fr-CA" sz="2000" dirty="0"/>
              <a:t>: style </a:t>
            </a:r>
            <a:r>
              <a:rPr lang="fr-CA" sz="2000" b="1" dirty="0"/>
              <a:t>repository</a:t>
            </a:r>
          </a:p>
          <a:p>
            <a:pPr lvl="2">
              <a:defRPr/>
            </a:pPr>
            <a:r>
              <a:rPr lang="fr-CA" sz="1800" dirty="0"/>
              <a:t>Les clients ne doivent pas réagir instantanément aux changements de données</a:t>
            </a:r>
          </a:p>
          <a:p>
            <a:pPr lvl="1">
              <a:defRPr/>
            </a:pPr>
            <a:r>
              <a:rPr lang="fr-CA" sz="2000" b="1" dirty="0"/>
              <a:t>Entrepôt actif de données: </a:t>
            </a:r>
            <a:r>
              <a:rPr lang="fr-CA" sz="2000" dirty="0"/>
              <a:t>style</a:t>
            </a:r>
            <a:r>
              <a:rPr lang="fr-CA" sz="2000" b="1" dirty="0"/>
              <a:t> </a:t>
            </a:r>
            <a:r>
              <a:rPr lang="fr-CA" sz="2000" b="1" dirty="0" err="1"/>
              <a:t>blackboard</a:t>
            </a:r>
            <a:r>
              <a:rPr lang="fr-CA" sz="2000" b="1" dirty="0"/>
              <a:t> </a:t>
            </a:r>
          </a:p>
          <a:p>
            <a:pPr lvl="2">
              <a:defRPr/>
            </a:pPr>
            <a:r>
              <a:rPr lang="fr-CA" sz="1800" dirty="0"/>
              <a:t>Les clients doivent réagir aux changements de données</a:t>
            </a:r>
          </a:p>
          <a:p>
            <a:pPr lvl="2">
              <a:defRPr/>
            </a:pPr>
            <a:r>
              <a:rPr lang="fr-CA" sz="1800" dirty="0"/>
              <a:t>La composante </a:t>
            </a:r>
            <a:r>
              <a:rPr lang="fr-CA" sz="1800" dirty="0" err="1"/>
              <a:t>blackboard</a:t>
            </a:r>
            <a:r>
              <a:rPr lang="fr-CA" sz="1800" dirty="0"/>
              <a:t> coordonne le transfert des informations entre clients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55</a:t>
            </a:fld>
            <a:endParaRPr lang="en-US" altLang="en-US"/>
          </a:p>
        </p:txBody>
      </p:sp>
      <p:pic>
        <p:nvPicPr>
          <p:cNvPr id="2" name="Picture 8">
            <a:extLst>
              <a:ext uri="{FF2B5EF4-FFF2-40B4-BE49-F238E27FC236}">
                <a16:creationId xmlns:a16="http://schemas.microsoft.com/office/drawing/2014/main" id="{600290A6-5C80-2A2A-34E2-E10BA2659931}"/>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a:xfrm>
            <a:off x="2087724" y="3969060"/>
            <a:ext cx="6192838" cy="2700436"/>
          </a:xfrm>
          <a:prstGeom prst="rect">
            <a:avLst/>
          </a:prstGeom>
          <a:noFill/>
        </p:spPr>
      </p:pic>
    </p:spTree>
    <p:extLst>
      <p:ext uri="{BB962C8B-B14F-4D97-AF65-F5344CB8AC3E}">
        <p14:creationId xmlns:p14="http://schemas.microsoft.com/office/powerpoint/2010/main" val="12061016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Architectures flux de données </a:t>
            </a:r>
            <a:endParaRPr lang="en-US" altLang="fr-FR" dirty="0"/>
          </a:p>
        </p:txBody>
      </p:sp>
      <p:sp>
        <p:nvSpPr>
          <p:cNvPr id="4101" name="Rectangle 3"/>
          <p:cNvSpPr>
            <a:spLocks noGrp="1" noChangeArrowheads="1"/>
          </p:cNvSpPr>
          <p:nvPr>
            <p:ph idx="1"/>
            <p:custDataLst>
              <p:tags r:id="rId2"/>
            </p:custDataLst>
          </p:nvPr>
        </p:nvSpPr>
        <p:spPr>
          <a:xfrm>
            <a:off x="228600" y="1403874"/>
            <a:ext cx="8686800" cy="2745206"/>
          </a:xfrm>
        </p:spPr>
        <p:txBody>
          <a:bodyPr>
            <a:noAutofit/>
          </a:bodyPr>
          <a:lstStyle/>
          <a:p>
            <a:pPr>
              <a:defRPr/>
            </a:pPr>
            <a:r>
              <a:rPr lang="fr-CA" sz="2400" dirty="0"/>
              <a:t>Principe: les données sont transformées par une séquence de composantes</a:t>
            </a:r>
          </a:p>
          <a:p>
            <a:pPr lvl="1">
              <a:defRPr/>
            </a:pPr>
            <a:r>
              <a:rPr lang="fr-CA" sz="2000" dirty="0"/>
              <a:t>Style </a:t>
            </a:r>
            <a:r>
              <a:rPr lang="fr-CA" sz="2000" b="1" dirty="0"/>
              <a:t>«Pipes and </a:t>
            </a:r>
            <a:r>
              <a:rPr lang="fr-CA" sz="2000" b="1" dirty="0" err="1"/>
              <a:t>filters</a:t>
            </a:r>
            <a:r>
              <a:rPr lang="fr-CA" sz="2000" b="1" dirty="0"/>
              <a:t>» </a:t>
            </a:r>
            <a:r>
              <a:rPr lang="fr-CA" sz="2000" dirty="0"/>
              <a:t>a un ensemble de composantes appelées filtres (</a:t>
            </a:r>
            <a:r>
              <a:rPr lang="fr-CA" sz="2000" dirty="0" err="1"/>
              <a:t>filters</a:t>
            </a:r>
            <a:r>
              <a:rPr lang="fr-CA" sz="2000" dirty="0"/>
              <a:t>) connectées par des pipes qui transmettent des données d’une composante à une autre </a:t>
            </a:r>
          </a:p>
          <a:p>
            <a:pPr lvl="1">
              <a:defRPr/>
            </a:pPr>
            <a:r>
              <a:rPr lang="fr-CA" sz="2000" dirty="0"/>
              <a:t>Style </a:t>
            </a:r>
            <a:r>
              <a:rPr lang="fr-CA" sz="2000" b="1" dirty="0"/>
              <a:t>batch séquentiel </a:t>
            </a:r>
            <a:r>
              <a:rPr lang="fr-CA" sz="2000" dirty="0"/>
              <a:t>quand on a une série séquentielle de filtres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56</a:t>
            </a:fld>
            <a:endParaRPr lang="en-US" altLang="en-US"/>
          </a:p>
        </p:txBody>
      </p:sp>
      <p:pic>
        <p:nvPicPr>
          <p:cNvPr id="3" name="Picture 3">
            <a:extLst>
              <a:ext uri="{FF2B5EF4-FFF2-40B4-BE49-F238E27FC236}">
                <a16:creationId xmlns:a16="http://schemas.microsoft.com/office/drawing/2014/main" id="{E5739E1E-7D38-5470-67F5-D066F25422E7}"/>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a:xfrm>
            <a:off x="755650" y="3509963"/>
            <a:ext cx="7380288" cy="3348037"/>
          </a:xfrm>
          <a:prstGeom prst="rect">
            <a:avLst/>
          </a:prstGeom>
          <a:noFill/>
        </p:spPr>
      </p:pic>
    </p:spTree>
    <p:extLst>
      <p:ext uri="{BB962C8B-B14F-4D97-AF65-F5344CB8AC3E}">
        <p14:creationId xmlns:p14="http://schemas.microsoft.com/office/powerpoint/2010/main" val="19060146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altLang="fr-FR" sz="4400" dirty="0"/>
              <a:t>Architectures par composantes indépendantes</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pPr>
              <a:defRPr/>
            </a:pPr>
            <a:r>
              <a:rPr lang="fr-CA" sz="2400" dirty="0"/>
              <a:t>Principe: l’application consiste en plusieurs objets ou processus indépendants qui communiquent</a:t>
            </a:r>
          </a:p>
          <a:p>
            <a:pPr lvl="1">
              <a:defRPr/>
            </a:pPr>
            <a:r>
              <a:rPr lang="fr-CA" sz="2000" dirty="0"/>
              <a:t>Architectures </a:t>
            </a:r>
            <a:r>
              <a:rPr lang="fr-CA" sz="2000" b="1" dirty="0"/>
              <a:t>orientées évènements</a:t>
            </a:r>
          </a:p>
          <a:p>
            <a:pPr lvl="2">
              <a:defRPr/>
            </a:pPr>
            <a:r>
              <a:rPr lang="fr-CA" sz="1800" b="1" dirty="0"/>
              <a:t>Invocation implicite</a:t>
            </a:r>
            <a:r>
              <a:rPr lang="fr-CA" sz="1800" dirty="0"/>
              <a:t>: publier et s’abonner (</a:t>
            </a:r>
            <a:r>
              <a:rPr lang="fr-CA" sz="1800" dirty="0" err="1"/>
              <a:t>publish</a:t>
            </a:r>
            <a:r>
              <a:rPr lang="fr-CA" sz="1800" dirty="0"/>
              <a:t> and </a:t>
            </a:r>
            <a:r>
              <a:rPr lang="fr-CA" sz="1800" dirty="0" err="1"/>
              <a:t>subscribe</a:t>
            </a:r>
            <a:r>
              <a:rPr lang="fr-CA" sz="1800" dirty="0"/>
              <a:t>)</a:t>
            </a:r>
          </a:p>
          <a:p>
            <a:pPr lvl="2">
              <a:defRPr/>
            </a:pPr>
            <a:r>
              <a:rPr lang="fr-CA" sz="1800" b="1" dirty="0"/>
              <a:t>Invocation explicite</a:t>
            </a:r>
            <a:r>
              <a:rPr lang="fr-CA" sz="1800" dirty="0"/>
              <a:t>: les messages sont envoyés nominativement (mais les composantes ne se contrôlent pas)</a:t>
            </a:r>
          </a:p>
          <a:p>
            <a:pPr lvl="1">
              <a:defRPr/>
            </a:pPr>
            <a:r>
              <a:rPr lang="fr-CA" sz="2000" dirty="0"/>
              <a:t>Architectures par </a:t>
            </a:r>
            <a:r>
              <a:rPr lang="fr-CA" sz="2000" b="1" dirty="0"/>
              <a:t>processus communicants</a:t>
            </a:r>
          </a:p>
          <a:p>
            <a:pPr lvl="2">
              <a:defRPr/>
            </a:pPr>
            <a:r>
              <a:rPr lang="fr-CA" sz="1800" dirty="0"/>
              <a:t>Communication généralement </a:t>
            </a:r>
            <a:r>
              <a:rPr lang="fr-CA" sz="1800" b="1" dirty="0"/>
              <a:t>bidirectionnelle</a:t>
            </a:r>
            <a:r>
              <a:rPr lang="fr-CA" sz="1800" dirty="0"/>
              <a:t>, </a:t>
            </a:r>
            <a:r>
              <a:rPr lang="fr-CA" sz="1800" b="1" dirty="0"/>
              <a:t>synchrone</a:t>
            </a:r>
            <a:r>
              <a:rPr lang="fr-CA" sz="1800" dirty="0"/>
              <a:t> ou </a:t>
            </a:r>
            <a:r>
              <a:rPr lang="fr-CA" sz="1800" b="1" dirty="0"/>
              <a:t>asynchrone</a:t>
            </a:r>
          </a:p>
          <a:p>
            <a:pPr lvl="2">
              <a:defRPr/>
            </a:pPr>
            <a:r>
              <a:rPr lang="fr-CA" sz="1800" dirty="0"/>
              <a:t>Exemple: </a:t>
            </a:r>
            <a:r>
              <a:rPr lang="fr-CA" sz="1800" dirty="0" err="1"/>
              <a:t>Client/Serveur</a:t>
            </a:r>
            <a:endParaRPr lang="fr-CA" sz="18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57</a:t>
            </a:fld>
            <a:endParaRPr lang="en-US" altLang="en-US" dirty="0"/>
          </a:p>
        </p:txBody>
      </p:sp>
    </p:spTree>
    <p:extLst>
      <p:ext uri="{BB962C8B-B14F-4D97-AF65-F5344CB8AC3E}">
        <p14:creationId xmlns:p14="http://schemas.microsoft.com/office/powerpoint/2010/main" val="6599709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Architectures Call and Return</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pPr>
              <a:defRPr/>
            </a:pPr>
            <a:r>
              <a:rPr lang="fr-CA" sz="2400" dirty="0"/>
              <a:t>Principe: le contrôle est centralisé et est détenu par une composante à la fois. Les composantes sont synchrones</a:t>
            </a:r>
          </a:p>
          <a:p>
            <a:pPr lvl="1">
              <a:defRPr/>
            </a:pPr>
            <a:r>
              <a:rPr lang="fr-CA" sz="2000" b="1" dirty="0"/>
              <a:t>Programme principal et sous-programme</a:t>
            </a:r>
          </a:p>
          <a:p>
            <a:pPr lvl="2">
              <a:defRPr/>
            </a:pPr>
            <a:r>
              <a:rPr lang="fr-CA" sz="1600" dirty="0"/>
              <a:t>Style dominant pendant trente ans</a:t>
            </a:r>
          </a:p>
          <a:p>
            <a:pPr lvl="1">
              <a:defRPr/>
            </a:pPr>
            <a:r>
              <a:rPr lang="fr-CA" sz="2000" b="1" dirty="0"/>
              <a:t>Orientée objet</a:t>
            </a:r>
          </a:p>
          <a:p>
            <a:pPr lvl="1">
              <a:defRPr/>
            </a:pPr>
            <a:r>
              <a:rPr lang="fr-CA" sz="2000" b="1" dirty="0"/>
              <a:t>En couches</a:t>
            </a:r>
          </a:p>
          <a:p>
            <a:pPr lvl="2">
              <a:defRPr/>
            </a:pPr>
            <a:r>
              <a:rPr lang="fr-CA" sz="1600" dirty="0"/>
              <a:t>Composantes distribuées en couches</a:t>
            </a:r>
          </a:p>
          <a:p>
            <a:pPr lvl="2">
              <a:defRPr/>
            </a:pPr>
            <a:r>
              <a:rPr lang="fr-CA" sz="1600" dirty="0"/>
              <a:t>Exemples: l’architecture OSI ou TCP-IP</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58</a:t>
            </a:fld>
            <a:endParaRPr lang="en-US" altLang="en-US"/>
          </a:p>
        </p:txBody>
      </p:sp>
    </p:spTree>
    <p:extLst>
      <p:ext uri="{BB962C8B-B14F-4D97-AF65-F5344CB8AC3E}">
        <p14:creationId xmlns:p14="http://schemas.microsoft.com/office/powerpoint/2010/main" val="41392340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altLang="fr-FR" sz="4400" dirty="0"/>
              <a:t>Exemple classique d’architecture : Architecture deux tiers</a:t>
            </a:r>
            <a:endParaRPr lang="en-US" altLang="fr-FR" dirty="0"/>
          </a:p>
        </p:txBody>
      </p:sp>
      <p:sp>
        <p:nvSpPr>
          <p:cNvPr id="4101" name="Rectangle 3"/>
          <p:cNvSpPr>
            <a:spLocks noGrp="1" noChangeArrowheads="1"/>
          </p:cNvSpPr>
          <p:nvPr>
            <p:ph idx="1"/>
            <p:custDataLst>
              <p:tags r:id="rId2"/>
            </p:custDataLst>
          </p:nvPr>
        </p:nvSpPr>
        <p:spPr>
          <a:xfrm>
            <a:off x="228600" y="1403874"/>
            <a:ext cx="8686800" cy="1845106"/>
          </a:xfrm>
        </p:spPr>
        <p:txBody>
          <a:bodyPr>
            <a:noAutofit/>
          </a:bodyPr>
          <a:lstStyle/>
          <a:p>
            <a:pPr>
              <a:defRPr/>
            </a:pPr>
            <a:r>
              <a:rPr lang="fr-CA" sz="2400" dirty="0"/>
              <a:t>Type d’architecture </a:t>
            </a:r>
            <a:r>
              <a:rPr lang="fr-CA" sz="2400" dirty="0" err="1"/>
              <a:t>Client/Serveur</a:t>
            </a:r>
            <a:r>
              <a:rPr lang="fr-CA" sz="2400" dirty="0"/>
              <a:t> </a:t>
            </a:r>
          </a:p>
          <a:p>
            <a:pPr>
              <a:defRPr/>
            </a:pPr>
            <a:r>
              <a:rPr lang="fr-CA" sz="2400" dirty="0"/>
              <a:t>Utilisée pour les applications de bases de données</a:t>
            </a:r>
          </a:p>
          <a:p>
            <a:pPr lvl="1">
              <a:defRPr/>
            </a:pPr>
            <a:r>
              <a:rPr lang="fr-CA" sz="2000" dirty="0"/>
              <a:t>Les clients offrent l’interface utilisateur pour accéder à la base de données</a:t>
            </a:r>
          </a:p>
          <a:p>
            <a:pPr lvl="1">
              <a:defRPr/>
            </a:pPr>
            <a:r>
              <a:rPr lang="fr-CA" sz="2000" dirty="0"/>
              <a:t>Système de gestion de base de données s’exécutent sur le serveur</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59</a:t>
            </a:fld>
            <a:endParaRPr lang="en-US" altLang="en-US"/>
          </a:p>
        </p:txBody>
      </p:sp>
      <p:pic>
        <p:nvPicPr>
          <p:cNvPr id="2" name="Picture 4" descr="Image00069">
            <a:extLst>
              <a:ext uri="{FF2B5EF4-FFF2-40B4-BE49-F238E27FC236}">
                <a16:creationId xmlns:a16="http://schemas.microsoft.com/office/drawing/2014/main" id="{D99DA392-3A61-7A9C-89CB-F26042E442F3}"/>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a:xfrm>
            <a:off x="1151620" y="3248980"/>
            <a:ext cx="7127875" cy="2520280"/>
          </a:xfrm>
          <a:prstGeom prst="rect">
            <a:avLst/>
          </a:prstGeom>
          <a:noFill/>
        </p:spPr>
      </p:pic>
    </p:spTree>
    <p:extLst>
      <p:ext uri="{BB962C8B-B14F-4D97-AF65-F5344CB8AC3E}">
        <p14:creationId xmlns:p14="http://schemas.microsoft.com/office/powerpoint/2010/main" val="249691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Métriques de performance</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lnSpcReduction="10000"/>
          </a:bodyPr>
          <a:lstStyle/>
          <a:p>
            <a:r>
              <a:rPr lang="fr-CA" altLang="fr-FR" sz="2400" dirty="0"/>
              <a:t>La performance est l’enjeu principal lors du choix des décisions d’architecture pour les applications d’entreprise</a:t>
            </a:r>
          </a:p>
          <a:p>
            <a:r>
              <a:rPr lang="fr-CA" altLang="fr-FR" sz="2400" dirty="0"/>
              <a:t>Métriques</a:t>
            </a:r>
          </a:p>
          <a:p>
            <a:pPr lvl="1"/>
            <a:r>
              <a:rPr lang="fr-CA" altLang="fr-FR" sz="2000" dirty="0"/>
              <a:t>Temps de réponse (</a:t>
            </a:r>
            <a:r>
              <a:rPr lang="en-CA" altLang="fr-FR" sz="2000" i="1" dirty="0"/>
              <a:t>response time</a:t>
            </a:r>
            <a:r>
              <a:rPr lang="fr-CA" altLang="fr-FR" sz="2000" dirty="0"/>
              <a:t>) : durée nécessaire au système pour traiter une demande de l’extérieur</a:t>
            </a:r>
          </a:p>
          <a:p>
            <a:pPr lvl="1"/>
            <a:r>
              <a:rPr lang="fr-CA" altLang="fr-FR" sz="2000" dirty="0"/>
              <a:t>Latence (</a:t>
            </a:r>
            <a:r>
              <a:rPr lang="en-CA" altLang="fr-FR" sz="2000" i="1" dirty="0"/>
              <a:t>latency</a:t>
            </a:r>
            <a:r>
              <a:rPr lang="fr-CA" altLang="fr-FR" sz="2000" dirty="0"/>
              <a:t>): temps minimum requis pour obtenir une réponse, même si le travail à effectuer est inexistant</a:t>
            </a:r>
          </a:p>
          <a:p>
            <a:pPr lvl="2"/>
            <a:r>
              <a:rPr lang="fr-CA" altLang="fr-FR" sz="1800" dirty="0"/>
              <a:t>C’est généralement le gros problème des systèmes distants </a:t>
            </a:r>
          </a:p>
          <a:p>
            <a:pPr lvl="2"/>
            <a:r>
              <a:rPr lang="fr-CA" altLang="fr-FR" sz="1800" dirty="0"/>
              <a:t>La latence est aussi la raison pour laquelle vous devriez minimiser les appels à distance</a:t>
            </a:r>
          </a:p>
          <a:p>
            <a:pPr lvl="1"/>
            <a:r>
              <a:rPr lang="fr-CA" altLang="fr-FR" sz="2000" dirty="0"/>
              <a:t>Débit (</a:t>
            </a:r>
            <a:r>
              <a:rPr lang="en-CA" altLang="fr-FR" sz="2000" i="1" dirty="0"/>
              <a:t>throughput</a:t>
            </a:r>
            <a:r>
              <a:rPr lang="fr-CA" altLang="fr-FR" sz="2000" dirty="0"/>
              <a:t>) : combien de choses on peut faire dans un laps de temps donné</a:t>
            </a:r>
          </a:p>
          <a:p>
            <a:pPr lvl="2"/>
            <a:r>
              <a:rPr lang="fr-CA" altLang="fr-FR" sz="1700" dirty="0"/>
              <a:t>Une mesure typique est le nombre de transactions par seconde (tps)</a:t>
            </a:r>
            <a:endParaRPr lang="fr-CA" altLang="fr-FR" sz="20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a:t>
            </a:fld>
            <a:endParaRPr lang="en-US" altLang="en-US"/>
          </a:p>
        </p:txBody>
      </p:sp>
    </p:spTree>
    <p:extLst>
      <p:ext uri="{BB962C8B-B14F-4D97-AF65-F5344CB8AC3E}">
        <p14:creationId xmlns:p14="http://schemas.microsoft.com/office/powerpoint/2010/main" val="8172397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altLang="fr-FR" sz="4400" dirty="0"/>
              <a:t>Exemple classique d’architecture : Architecture trois tiers</a:t>
            </a:r>
            <a:endParaRPr lang="en-US" altLang="fr-FR" dirty="0"/>
          </a:p>
        </p:txBody>
      </p:sp>
      <p:sp>
        <p:nvSpPr>
          <p:cNvPr id="4101" name="Rectangle 3"/>
          <p:cNvSpPr>
            <a:spLocks noGrp="1" noChangeArrowheads="1"/>
          </p:cNvSpPr>
          <p:nvPr>
            <p:ph idx="1"/>
            <p:custDataLst>
              <p:tags r:id="rId2"/>
            </p:custDataLst>
          </p:nvPr>
        </p:nvSpPr>
        <p:spPr>
          <a:xfrm>
            <a:off x="228600" y="1403874"/>
            <a:ext cx="8686800" cy="2025126"/>
          </a:xfrm>
        </p:spPr>
        <p:txBody>
          <a:bodyPr>
            <a:noAutofit/>
          </a:bodyPr>
          <a:lstStyle/>
          <a:p>
            <a:pPr>
              <a:defRPr/>
            </a:pPr>
            <a:r>
              <a:rPr lang="fr-CA" sz="2400" dirty="0"/>
              <a:t>Type d’architecture </a:t>
            </a:r>
            <a:r>
              <a:rPr lang="fr-CA" sz="2400" dirty="0" err="1"/>
              <a:t>Client/Serveur</a:t>
            </a:r>
            <a:r>
              <a:rPr lang="fr-CA" sz="2400" dirty="0"/>
              <a:t> </a:t>
            </a:r>
          </a:p>
          <a:p>
            <a:pPr>
              <a:defRPr/>
            </a:pPr>
            <a:r>
              <a:rPr lang="fr-CA" sz="2400" dirty="0"/>
              <a:t>Utilisée pour les applications de bases de données</a:t>
            </a:r>
          </a:p>
          <a:p>
            <a:pPr lvl="1">
              <a:defRPr/>
            </a:pPr>
            <a:r>
              <a:rPr lang="fr-CA" sz="2000" dirty="0"/>
              <a:t>Les clients offrent l’interface utilisateur pour accéder à la base de données</a:t>
            </a:r>
          </a:p>
          <a:p>
            <a:pPr lvl="1">
              <a:defRPr/>
            </a:pPr>
            <a:r>
              <a:rPr lang="fr-CA" sz="2000" dirty="0"/>
              <a:t>L’application fonctionnelle s’exécute sur le serveur de milieu (Middle Tier)</a:t>
            </a:r>
          </a:p>
          <a:p>
            <a:pPr lvl="1">
              <a:defRPr/>
            </a:pPr>
            <a:r>
              <a:rPr lang="fr-CA" sz="2000" dirty="0"/>
              <a:t>Système de gestion de base de données s’exécute sur un autre serveur</a:t>
            </a:r>
            <a:endParaRPr lang="fr-CA" sz="16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60</a:t>
            </a:fld>
            <a:endParaRPr lang="en-US" altLang="en-US"/>
          </a:p>
        </p:txBody>
      </p:sp>
      <p:pic>
        <p:nvPicPr>
          <p:cNvPr id="3" name="Picture 2" descr="Image00070">
            <a:extLst>
              <a:ext uri="{FF2B5EF4-FFF2-40B4-BE49-F238E27FC236}">
                <a16:creationId xmlns:a16="http://schemas.microsoft.com/office/drawing/2014/main" id="{C2CF79E9-E8AE-FE4C-7CD2-0E3B09C0B228}"/>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a:xfrm>
            <a:off x="863588" y="3537012"/>
            <a:ext cx="7524750" cy="3203575"/>
          </a:xfrm>
          <a:prstGeom prst="rect">
            <a:avLst/>
          </a:prstGeom>
          <a:noFill/>
        </p:spPr>
      </p:pic>
    </p:spTree>
    <p:extLst>
      <p:ext uri="{BB962C8B-B14F-4D97-AF65-F5344CB8AC3E}">
        <p14:creationId xmlns:p14="http://schemas.microsoft.com/office/powerpoint/2010/main" val="24585106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Architecture en couches</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pPr>
              <a:defRPr/>
            </a:pPr>
            <a:r>
              <a:rPr lang="fr-CA" sz="2400" dirty="0"/>
              <a:t>Une couche est un groupement logique d’un ensemble de composantes d’un système logiciel</a:t>
            </a:r>
          </a:p>
          <a:p>
            <a:pPr>
              <a:defRPr/>
            </a:pPr>
            <a:r>
              <a:rPr lang="fr-CA" sz="2400" dirty="0"/>
              <a:t>Décomposition en couches est l’une des techniques les plus courantes</a:t>
            </a:r>
          </a:p>
          <a:p>
            <a:pPr lvl="1">
              <a:defRPr/>
            </a:pPr>
            <a:r>
              <a:rPr lang="fr-CA" sz="2000" dirty="0"/>
              <a:t>Utilisée pour séparer un système logiciel compliqué</a:t>
            </a:r>
          </a:p>
          <a:p>
            <a:pPr lvl="1">
              <a:defRPr/>
            </a:pPr>
            <a:r>
              <a:rPr lang="fr-CA" sz="2000" dirty="0"/>
              <a:t>La couche supérieure utilise divers services définis par la couche inférieure, mais la couche inférieure n’est pas consciente de la couche supérieure</a:t>
            </a:r>
          </a:p>
          <a:p>
            <a:pPr>
              <a:defRPr/>
            </a:pPr>
            <a:r>
              <a:rPr lang="fr-CA" sz="2400" dirty="0"/>
              <a:t>La partie la plus difficile d’une architecture en couches est de décider des couches à avoir et de ce que la responsabilité de chaque couche devrait être</a:t>
            </a:r>
          </a:p>
          <a:p>
            <a:pPr>
              <a:defRPr/>
            </a:pPr>
            <a:r>
              <a:rPr lang="fr-CA" sz="2400" dirty="0"/>
              <a:t>Quelle est la différence entre Couche et Tier ?</a:t>
            </a:r>
          </a:p>
          <a:p>
            <a:pPr lvl="2">
              <a:defRPr/>
            </a:pPr>
            <a:endParaRPr lang="fr-CA" sz="16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61</a:t>
            </a:fld>
            <a:endParaRPr lang="en-US" altLang="en-US"/>
          </a:p>
        </p:txBody>
      </p:sp>
    </p:spTree>
    <p:extLst>
      <p:ext uri="{BB962C8B-B14F-4D97-AF65-F5344CB8AC3E}">
        <p14:creationId xmlns:p14="http://schemas.microsoft.com/office/powerpoint/2010/main" val="32145661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Architecture en couches</a:t>
            </a:r>
            <a:endParaRPr lang="en-US" altLang="fr-FR" dirty="0"/>
          </a:p>
        </p:txBody>
      </p:sp>
      <p:sp>
        <p:nvSpPr>
          <p:cNvPr id="4101" name="Rectangle 3"/>
          <p:cNvSpPr>
            <a:spLocks noGrp="1" noChangeArrowheads="1"/>
          </p:cNvSpPr>
          <p:nvPr>
            <p:ph idx="1"/>
            <p:custDataLst>
              <p:tags r:id="rId2"/>
            </p:custDataLst>
          </p:nvPr>
        </p:nvSpPr>
        <p:spPr>
          <a:xfrm>
            <a:off x="228600" y="1403874"/>
            <a:ext cx="8686800" cy="692978"/>
          </a:xfrm>
        </p:spPr>
        <p:txBody>
          <a:bodyPr>
            <a:noAutofit/>
          </a:bodyPr>
          <a:lstStyle/>
          <a:p>
            <a:pPr>
              <a:defRPr/>
            </a:pPr>
            <a:r>
              <a:rPr lang="fr-CA" sz="2400" dirty="0"/>
              <a:t>Exemple typique d’une architecture en couches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62</a:t>
            </a:fld>
            <a:endParaRPr lang="en-US" altLang="en-US"/>
          </a:p>
        </p:txBody>
      </p:sp>
      <p:pic>
        <p:nvPicPr>
          <p:cNvPr id="2" name="Picture 12">
            <a:extLst>
              <a:ext uri="{FF2B5EF4-FFF2-40B4-BE49-F238E27FC236}">
                <a16:creationId xmlns:a16="http://schemas.microsoft.com/office/drawing/2014/main" id="{DA6698BF-ADD4-E5C3-0E41-4681B1B09719}"/>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2087724" y="2312876"/>
            <a:ext cx="463867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8102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Séparation des couches</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pPr>
              <a:defRPr/>
            </a:pPr>
            <a:r>
              <a:rPr lang="fr-CA" sz="2400" dirty="0"/>
              <a:t>La manière dont vous les séparez dépend de la complexité de l'application</a:t>
            </a:r>
          </a:p>
          <a:p>
            <a:pPr>
              <a:defRPr/>
            </a:pPr>
            <a:r>
              <a:rPr lang="fr-CA" sz="2400" dirty="0"/>
              <a:t>Généralement revient à trouver une bonne approche pour organiser la logique d’affaires d’une application avec les autres couches</a:t>
            </a:r>
          </a:p>
          <a:p>
            <a:pPr>
              <a:defRPr/>
            </a:pPr>
            <a:r>
              <a:rPr lang="fr-CA" sz="2400" dirty="0"/>
              <a:t>Trois patrons sont possibles, chacun offre une solution possible à ce problème d’organisation</a:t>
            </a:r>
          </a:p>
          <a:p>
            <a:pPr lvl="1">
              <a:defRPr/>
            </a:pPr>
            <a:r>
              <a:rPr lang="fr-CA" sz="2000" b="1" dirty="0"/>
              <a:t>Transaction Script</a:t>
            </a:r>
          </a:p>
          <a:p>
            <a:pPr lvl="1">
              <a:defRPr/>
            </a:pPr>
            <a:r>
              <a:rPr lang="fr-CA" sz="2000" b="1" dirty="0"/>
              <a:t>Domain Model</a:t>
            </a:r>
          </a:p>
          <a:p>
            <a:pPr lvl="1">
              <a:defRPr/>
            </a:pPr>
            <a:r>
              <a:rPr lang="fr-CA" sz="2000" b="1" dirty="0"/>
              <a:t>Table Module</a:t>
            </a:r>
          </a:p>
          <a:p>
            <a:pPr>
              <a:defRPr/>
            </a:pPr>
            <a:r>
              <a:rPr lang="fr-CA" sz="2400" b="1" dirty="0"/>
              <a:t>Le choix d’utilisation d’un patron dépend de la complexité de la logique d’affaires</a:t>
            </a:r>
          </a:p>
          <a:p>
            <a:pPr lvl="2">
              <a:defRPr/>
            </a:pPr>
            <a:endParaRPr lang="fr-CA" sz="16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63</a:t>
            </a:fld>
            <a:endParaRPr lang="en-US" altLang="en-US"/>
          </a:p>
        </p:txBody>
      </p:sp>
    </p:spTree>
    <p:extLst>
      <p:ext uri="{BB962C8B-B14F-4D97-AF65-F5344CB8AC3E}">
        <p14:creationId xmlns:p14="http://schemas.microsoft.com/office/powerpoint/2010/main" val="15317832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Séparation des couches</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64</a:t>
            </a:fld>
            <a:endParaRPr lang="en-US" altLang="en-US"/>
          </a:p>
        </p:txBody>
      </p:sp>
      <p:grpSp>
        <p:nvGrpSpPr>
          <p:cNvPr id="4" name="Groupe 3">
            <a:extLst>
              <a:ext uri="{FF2B5EF4-FFF2-40B4-BE49-F238E27FC236}">
                <a16:creationId xmlns:a16="http://schemas.microsoft.com/office/drawing/2014/main" id="{C782C237-D6F1-A1D1-0684-93582B0A2018}"/>
              </a:ext>
            </a:extLst>
          </p:cNvPr>
          <p:cNvGrpSpPr/>
          <p:nvPr>
            <p:custDataLst>
              <p:tags r:id="rId3"/>
            </p:custDataLst>
          </p:nvPr>
        </p:nvGrpSpPr>
        <p:grpSpPr>
          <a:xfrm>
            <a:off x="611560" y="1412776"/>
            <a:ext cx="7375525" cy="5191125"/>
            <a:chOff x="719724" y="1530096"/>
            <a:chExt cx="7375525" cy="5191125"/>
          </a:xfrm>
        </p:grpSpPr>
        <p:sp>
          <p:nvSpPr>
            <p:cNvPr id="5" name="AutoShape 3" descr="graphics/02fig04.gif">
              <a:extLst>
                <a:ext uri="{FF2B5EF4-FFF2-40B4-BE49-F238E27FC236}">
                  <a16:creationId xmlns:a16="http://schemas.microsoft.com/office/drawing/2014/main" id="{1D8C2E17-8BEB-240A-912E-4E84B75409D8}"/>
                </a:ext>
              </a:extLst>
            </p:cNvPr>
            <p:cNvSpPr>
              <a:spLocks noChangeAspect="1" noChangeArrowheads="1"/>
            </p:cNvSpPr>
            <p:nvPr>
              <p:custDataLst>
                <p:tags r:id="rId4"/>
              </p:custDataLst>
            </p:nvPr>
          </p:nvSpPr>
          <p:spPr bwMode="auto">
            <a:xfrm>
              <a:off x="2226261" y="2280983"/>
              <a:ext cx="47625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dirty="0"/>
            </a:p>
          </p:txBody>
        </p:sp>
        <p:sp>
          <p:nvSpPr>
            <p:cNvPr id="6" name="AutoShape 4" descr="graphics/02fig04.gif">
              <a:extLst>
                <a:ext uri="{FF2B5EF4-FFF2-40B4-BE49-F238E27FC236}">
                  <a16:creationId xmlns:a16="http://schemas.microsoft.com/office/drawing/2014/main" id="{1B292315-A63E-5B35-70A8-ABC87CA8AF32}"/>
                </a:ext>
              </a:extLst>
            </p:cNvPr>
            <p:cNvSpPr>
              <a:spLocks noChangeAspect="1" noChangeArrowheads="1"/>
            </p:cNvSpPr>
            <p:nvPr>
              <p:custDataLst>
                <p:tags r:id="rId5"/>
              </p:custDataLst>
            </p:nvPr>
          </p:nvSpPr>
          <p:spPr bwMode="auto">
            <a:xfrm>
              <a:off x="2159586" y="2214308"/>
              <a:ext cx="47625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dirty="0"/>
            </a:p>
          </p:txBody>
        </p:sp>
        <p:sp>
          <p:nvSpPr>
            <p:cNvPr id="7" name="Line 5">
              <a:extLst>
                <a:ext uri="{FF2B5EF4-FFF2-40B4-BE49-F238E27FC236}">
                  <a16:creationId xmlns:a16="http://schemas.microsoft.com/office/drawing/2014/main" id="{77D4446E-66CF-6E7E-9326-D635897618F4}"/>
                </a:ext>
              </a:extLst>
            </p:cNvPr>
            <p:cNvSpPr>
              <a:spLocks noChangeShapeType="1"/>
            </p:cNvSpPr>
            <p:nvPr>
              <p:custDataLst>
                <p:tags r:id="rId6"/>
              </p:custDataLst>
            </p:nvPr>
          </p:nvSpPr>
          <p:spPr bwMode="auto">
            <a:xfrm flipV="1">
              <a:off x="1511886" y="1530096"/>
              <a:ext cx="0" cy="4968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CA" dirty="0"/>
            </a:p>
          </p:txBody>
        </p:sp>
        <p:sp>
          <p:nvSpPr>
            <p:cNvPr id="8" name="Line 6">
              <a:extLst>
                <a:ext uri="{FF2B5EF4-FFF2-40B4-BE49-F238E27FC236}">
                  <a16:creationId xmlns:a16="http://schemas.microsoft.com/office/drawing/2014/main" id="{4C4BBD54-F5E6-CECF-B4BB-0908AC9E4AC4}"/>
                </a:ext>
              </a:extLst>
            </p:cNvPr>
            <p:cNvSpPr>
              <a:spLocks noChangeShapeType="1"/>
            </p:cNvSpPr>
            <p:nvPr>
              <p:custDataLst>
                <p:tags r:id="rId7"/>
              </p:custDataLst>
            </p:nvPr>
          </p:nvSpPr>
          <p:spPr bwMode="auto">
            <a:xfrm>
              <a:off x="1222961" y="6210046"/>
              <a:ext cx="6480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CA" dirty="0"/>
            </a:p>
          </p:txBody>
        </p:sp>
        <p:sp>
          <p:nvSpPr>
            <p:cNvPr id="9" name="Line 7">
              <a:extLst>
                <a:ext uri="{FF2B5EF4-FFF2-40B4-BE49-F238E27FC236}">
                  <a16:creationId xmlns:a16="http://schemas.microsoft.com/office/drawing/2014/main" id="{73FBDD1A-E4A8-3603-74F6-CE6D9545B21D}"/>
                </a:ext>
              </a:extLst>
            </p:cNvPr>
            <p:cNvSpPr>
              <a:spLocks noChangeShapeType="1"/>
            </p:cNvSpPr>
            <p:nvPr>
              <p:custDataLst>
                <p:tags r:id="rId8"/>
              </p:custDataLst>
            </p:nvPr>
          </p:nvSpPr>
          <p:spPr bwMode="auto">
            <a:xfrm flipV="1">
              <a:off x="1511886" y="3474783"/>
              <a:ext cx="5795963" cy="1763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CA" dirty="0"/>
            </a:p>
          </p:txBody>
        </p:sp>
        <p:sp>
          <p:nvSpPr>
            <p:cNvPr id="10" name="Arc 8">
              <a:extLst>
                <a:ext uri="{FF2B5EF4-FFF2-40B4-BE49-F238E27FC236}">
                  <a16:creationId xmlns:a16="http://schemas.microsoft.com/office/drawing/2014/main" id="{AFBFF30D-2850-C83F-8343-516C0F7C122A}"/>
                </a:ext>
              </a:extLst>
            </p:cNvPr>
            <p:cNvSpPr>
              <a:spLocks/>
            </p:cNvSpPr>
            <p:nvPr>
              <p:custDataLst>
                <p:tags r:id="rId9"/>
              </p:custDataLst>
            </p:nvPr>
          </p:nvSpPr>
          <p:spPr bwMode="auto">
            <a:xfrm flipV="1">
              <a:off x="1511886" y="1566608"/>
              <a:ext cx="3455988" cy="40322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dirty="0"/>
            </a:p>
          </p:txBody>
        </p:sp>
        <p:sp>
          <p:nvSpPr>
            <p:cNvPr id="11" name="Arc 9">
              <a:extLst>
                <a:ext uri="{FF2B5EF4-FFF2-40B4-BE49-F238E27FC236}">
                  <a16:creationId xmlns:a16="http://schemas.microsoft.com/office/drawing/2014/main" id="{E24D1102-4A1F-C698-F20C-E859EE5A0D8F}"/>
                </a:ext>
              </a:extLst>
            </p:cNvPr>
            <p:cNvSpPr>
              <a:spLocks/>
            </p:cNvSpPr>
            <p:nvPr>
              <p:custDataLst>
                <p:tags r:id="rId10"/>
              </p:custDataLst>
            </p:nvPr>
          </p:nvSpPr>
          <p:spPr bwMode="auto">
            <a:xfrm flipV="1">
              <a:off x="1511886" y="1530096"/>
              <a:ext cx="5256213" cy="44640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dirty="0"/>
            </a:p>
          </p:txBody>
        </p:sp>
        <p:sp>
          <p:nvSpPr>
            <p:cNvPr id="12" name="Text Box 10">
              <a:extLst>
                <a:ext uri="{FF2B5EF4-FFF2-40B4-BE49-F238E27FC236}">
                  <a16:creationId xmlns:a16="http://schemas.microsoft.com/office/drawing/2014/main" id="{0C30A3C9-2CFE-ACD3-1C22-44B684D80901}"/>
                </a:ext>
              </a:extLst>
            </p:cNvPr>
            <p:cNvSpPr txBox="1">
              <a:spLocks noChangeArrowheads="1"/>
            </p:cNvSpPr>
            <p:nvPr>
              <p:custDataLst>
                <p:tags r:id="rId11"/>
              </p:custDataLst>
            </p:nvPr>
          </p:nvSpPr>
          <p:spPr bwMode="auto">
            <a:xfrm>
              <a:off x="3454986" y="6354508"/>
              <a:ext cx="367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altLang="fr-FR" dirty="0"/>
                <a:t>Complexité de la logique d’affaires</a:t>
              </a:r>
              <a:endParaRPr lang="fr-FR" altLang="fr-FR" dirty="0"/>
            </a:p>
          </p:txBody>
        </p:sp>
        <p:sp>
          <p:nvSpPr>
            <p:cNvPr id="13" name="Text Box 11">
              <a:extLst>
                <a:ext uri="{FF2B5EF4-FFF2-40B4-BE49-F238E27FC236}">
                  <a16:creationId xmlns:a16="http://schemas.microsoft.com/office/drawing/2014/main" id="{00B5C96C-66DC-4312-9A78-527BB8762B37}"/>
                </a:ext>
              </a:extLst>
            </p:cNvPr>
            <p:cNvSpPr txBox="1">
              <a:spLocks noChangeArrowheads="1"/>
            </p:cNvSpPr>
            <p:nvPr>
              <p:custDataLst>
                <p:tags r:id="rId12"/>
              </p:custDataLst>
            </p:nvPr>
          </p:nvSpPr>
          <p:spPr bwMode="auto">
            <a:xfrm rot="5400000">
              <a:off x="179974" y="2898521"/>
              <a:ext cx="1720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altLang="fr-FR" dirty="0"/>
                <a:t>Efforts requis</a:t>
              </a:r>
            </a:p>
            <a:p>
              <a:pPr eaLnBrk="1" hangingPunct="1"/>
              <a:r>
                <a:rPr lang="fr-CA" altLang="fr-FR" dirty="0"/>
                <a:t>pour l’évolution</a:t>
              </a:r>
              <a:endParaRPr lang="fr-FR" altLang="fr-FR" dirty="0"/>
            </a:p>
          </p:txBody>
        </p:sp>
        <p:sp>
          <p:nvSpPr>
            <p:cNvPr id="14" name="Text Box 12">
              <a:extLst>
                <a:ext uri="{FF2B5EF4-FFF2-40B4-BE49-F238E27FC236}">
                  <a16:creationId xmlns:a16="http://schemas.microsoft.com/office/drawing/2014/main" id="{4EF1AD2E-6BA0-13E2-A32F-728B89E5ACA4}"/>
                </a:ext>
              </a:extLst>
            </p:cNvPr>
            <p:cNvSpPr txBox="1">
              <a:spLocks noChangeArrowheads="1"/>
            </p:cNvSpPr>
            <p:nvPr>
              <p:custDataLst>
                <p:tags r:id="rId13"/>
              </p:custDataLst>
            </p:nvPr>
          </p:nvSpPr>
          <p:spPr bwMode="auto">
            <a:xfrm>
              <a:off x="3312111" y="1782508"/>
              <a:ext cx="1612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altLang="fr-FR" sz="1400" dirty="0"/>
                <a:t>Transaction Script</a:t>
              </a:r>
              <a:endParaRPr lang="fr-FR" altLang="fr-FR" sz="1400" dirty="0"/>
            </a:p>
          </p:txBody>
        </p:sp>
        <p:sp>
          <p:nvSpPr>
            <p:cNvPr id="15" name="Text Box 13">
              <a:extLst>
                <a:ext uri="{FF2B5EF4-FFF2-40B4-BE49-F238E27FC236}">
                  <a16:creationId xmlns:a16="http://schemas.microsoft.com/office/drawing/2014/main" id="{C6AE7BF0-5CDB-9EC1-6F78-A4328F6A2D6E}"/>
                </a:ext>
              </a:extLst>
            </p:cNvPr>
            <p:cNvSpPr txBox="1">
              <a:spLocks noChangeArrowheads="1"/>
            </p:cNvSpPr>
            <p:nvPr>
              <p:custDataLst>
                <p:tags r:id="rId14"/>
              </p:custDataLst>
            </p:nvPr>
          </p:nvSpPr>
          <p:spPr bwMode="auto">
            <a:xfrm>
              <a:off x="6731586" y="2250821"/>
              <a:ext cx="1257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altLang="fr-FR" sz="1400" dirty="0"/>
                <a:t>Table Module</a:t>
              </a:r>
              <a:endParaRPr lang="fr-FR" altLang="fr-FR" sz="1400" dirty="0"/>
            </a:p>
          </p:txBody>
        </p:sp>
        <p:sp>
          <p:nvSpPr>
            <p:cNvPr id="16" name="Text Box 14">
              <a:extLst>
                <a:ext uri="{FF2B5EF4-FFF2-40B4-BE49-F238E27FC236}">
                  <a16:creationId xmlns:a16="http://schemas.microsoft.com/office/drawing/2014/main" id="{20429D14-87FA-0DA5-52DC-31F150F059FC}"/>
                </a:ext>
              </a:extLst>
            </p:cNvPr>
            <p:cNvSpPr txBox="1">
              <a:spLocks noChangeArrowheads="1"/>
            </p:cNvSpPr>
            <p:nvPr>
              <p:custDataLst>
                <p:tags r:id="rId15"/>
              </p:custDataLst>
            </p:nvPr>
          </p:nvSpPr>
          <p:spPr bwMode="auto">
            <a:xfrm>
              <a:off x="6768099" y="3727196"/>
              <a:ext cx="1327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altLang="fr-FR" sz="1400" dirty="0"/>
                <a:t>Domain Model</a:t>
              </a:r>
              <a:endParaRPr lang="fr-FR" altLang="fr-FR" sz="1400" dirty="0"/>
            </a:p>
          </p:txBody>
        </p:sp>
      </p:grpSp>
    </p:spTree>
    <p:extLst>
      <p:ext uri="{BB962C8B-B14F-4D97-AF65-F5344CB8AC3E}">
        <p14:creationId xmlns:p14="http://schemas.microsoft.com/office/powerpoint/2010/main" val="16673560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rtlCol="0">
            <a:normAutofit/>
          </a:bodyPr>
          <a:lstStyle/>
          <a:p>
            <a:r>
              <a:rPr lang="fr-CA" altLang="fr-FR" sz="4400" dirty="0"/>
              <a:t>Transaction Script</a:t>
            </a:r>
            <a:endParaRPr lang="fr-FR" dirty="0"/>
          </a:p>
        </p:txBody>
      </p:sp>
      <p:sp>
        <p:nvSpPr>
          <p:cNvPr id="6" name="Espace réservé du contenu 2">
            <a:extLst>
              <a:ext uri="{FF2B5EF4-FFF2-40B4-BE49-F238E27FC236}">
                <a16:creationId xmlns:a16="http://schemas.microsoft.com/office/drawing/2014/main" id="{BA5444D8-69F7-403E-DCA0-0B4B35AAC6AE}"/>
              </a:ext>
            </a:extLst>
          </p:cNvPr>
          <p:cNvSpPr>
            <a:spLocks noGrp="1"/>
          </p:cNvSpPr>
          <p:nvPr>
            <p:ph idx="1"/>
            <p:custDataLst>
              <p:tags r:id="rId2"/>
            </p:custDataLst>
          </p:nvPr>
        </p:nvSpPr>
        <p:spPr>
          <a:xfrm>
            <a:off x="228600" y="1403874"/>
            <a:ext cx="8686800" cy="4876800"/>
          </a:xfrm>
        </p:spPr>
        <p:txBody>
          <a:bodyPr rtlCol="0">
            <a:normAutofit fontScale="92500" lnSpcReduction="10000"/>
          </a:bodyPr>
          <a:lstStyle/>
          <a:p>
            <a:r>
              <a:rPr lang="fr-CA" sz="2400" dirty="0"/>
              <a:t>L’approche la plus simple</a:t>
            </a:r>
          </a:p>
          <a:p>
            <a:r>
              <a:rPr lang="fr-CA" sz="2400" dirty="0"/>
              <a:t>Le script de transaction est une procédure</a:t>
            </a:r>
          </a:p>
          <a:p>
            <a:pPr lvl="1"/>
            <a:r>
              <a:rPr lang="fr-CA" sz="2000" dirty="0"/>
              <a:t>Prend comme entrée une donnée de la couche présentation</a:t>
            </a:r>
          </a:p>
          <a:p>
            <a:pPr lvl="1"/>
            <a:r>
              <a:rPr lang="fr-CA" sz="2000" dirty="0"/>
              <a:t>Fait un traitement incluant de la validation et des calculs</a:t>
            </a:r>
          </a:p>
          <a:p>
            <a:pPr lvl="1"/>
            <a:r>
              <a:rPr lang="fr-CA" sz="2000" dirty="0"/>
              <a:t>Emmagasine le résultat obtenu</a:t>
            </a:r>
          </a:p>
          <a:p>
            <a:pPr lvl="1"/>
            <a:r>
              <a:rPr lang="fr-CA" sz="2000" dirty="0"/>
              <a:t>Éventuellement, appelle des opérations d’autres systèmes </a:t>
            </a:r>
          </a:p>
          <a:p>
            <a:pPr lvl="1"/>
            <a:r>
              <a:rPr lang="fr-CA" sz="2000" dirty="0"/>
              <a:t>Retourne à la couche présentation d’autres données</a:t>
            </a:r>
          </a:p>
          <a:p>
            <a:r>
              <a:rPr lang="fr-CA" sz="2400" dirty="0"/>
              <a:t>Généralement, nous avons une procédure pour chaque action que l’utilisateur veut faire</a:t>
            </a:r>
          </a:p>
          <a:p>
            <a:r>
              <a:rPr lang="fr-CA" sz="2400" dirty="0"/>
              <a:t>Où mettre les procédures ?</a:t>
            </a:r>
          </a:p>
          <a:p>
            <a:pPr lvl="1"/>
            <a:r>
              <a:rPr lang="fr-CA" sz="2000" dirty="0"/>
              <a:t>Mettre toutes les procédures dans une seule classe (la classe </a:t>
            </a:r>
            <a:r>
              <a:rPr lang="fr-CA" sz="2000" b="1" dirty="0"/>
              <a:t>Façade</a:t>
            </a:r>
            <a:r>
              <a:rPr lang="fr-CA" sz="2000" dirty="0"/>
              <a:t> ou </a:t>
            </a:r>
            <a:r>
              <a:rPr lang="fr-CA" sz="2000" b="1" dirty="0"/>
              <a:t>Gateway</a:t>
            </a:r>
            <a:r>
              <a:rPr lang="fr-CA" sz="2000" dirty="0"/>
              <a:t>)</a:t>
            </a:r>
          </a:p>
          <a:p>
            <a:pPr lvl="1"/>
            <a:r>
              <a:rPr lang="fr-CA" sz="2000" dirty="0"/>
              <a:t>Chaque procédure dans une classe différente : utiliser le patron </a:t>
            </a:r>
            <a:r>
              <a:rPr lang="fr-CA" sz="2000" b="1" dirty="0"/>
              <a:t>Commande</a:t>
            </a:r>
            <a:r>
              <a:rPr lang="fr-CA" sz="2000" dirty="0"/>
              <a:t> (solution rarement utilisée)</a:t>
            </a:r>
          </a:p>
          <a:p>
            <a:pPr marL="109728" indent="0">
              <a:buNone/>
            </a:pPr>
            <a:endParaRPr lang="fr-CA" dirty="0"/>
          </a:p>
          <a:p>
            <a:endParaRPr lang="fr-CA" dirty="0"/>
          </a:p>
          <a:p>
            <a:pPr lvl="1"/>
            <a:endParaRPr lang="fr-FR" dirty="0"/>
          </a:p>
        </p:txBody>
      </p:sp>
      <p:sp>
        <p:nvSpPr>
          <p:cNvPr id="3" name="Espace réservé du numéro de diapositive 4">
            <a:extLst>
              <a:ext uri="{FF2B5EF4-FFF2-40B4-BE49-F238E27FC236}">
                <a16:creationId xmlns:a16="http://schemas.microsoft.com/office/drawing/2014/main" id="{F303D151-413A-D25E-243E-6784ADD8EACE}"/>
              </a:ext>
            </a:extLst>
          </p:cNvPr>
          <p:cNvSpPr>
            <a:spLocks noGrp="1"/>
          </p:cNvSpPr>
          <p:nvPr>
            <p:ph type="sldNum" sz="quarter" idx="12"/>
            <p:custDataLst>
              <p:tags r:id="rId3"/>
            </p:custDataLst>
          </p:nvPr>
        </p:nvSpPr>
        <p:spPr>
          <a:xfrm>
            <a:off x="6773732" y="6356350"/>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65</a:t>
            </a:fld>
            <a:endParaRPr lang="en-US" altLang="en-US" dirty="0"/>
          </a:p>
        </p:txBody>
      </p:sp>
    </p:spTree>
    <p:extLst>
      <p:ext uri="{BB962C8B-B14F-4D97-AF65-F5344CB8AC3E}">
        <p14:creationId xmlns:p14="http://schemas.microsoft.com/office/powerpoint/2010/main" val="299633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rtlCol="0">
            <a:normAutofit/>
          </a:bodyPr>
          <a:lstStyle/>
          <a:p>
            <a:r>
              <a:rPr lang="fr-CA" altLang="fr-FR" sz="4400" dirty="0"/>
              <a:t>Domain Model</a:t>
            </a:r>
            <a:endParaRPr lang="fr-FR" dirty="0"/>
          </a:p>
        </p:txBody>
      </p:sp>
      <p:sp>
        <p:nvSpPr>
          <p:cNvPr id="6" name="Espace réservé du contenu 2">
            <a:extLst>
              <a:ext uri="{FF2B5EF4-FFF2-40B4-BE49-F238E27FC236}">
                <a16:creationId xmlns:a16="http://schemas.microsoft.com/office/drawing/2014/main" id="{BA5444D8-69F7-403E-DCA0-0B4B35AAC6AE}"/>
              </a:ext>
            </a:extLst>
          </p:cNvPr>
          <p:cNvSpPr>
            <a:spLocks noGrp="1"/>
          </p:cNvSpPr>
          <p:nvPr>
            <p:ph idx="1"/>
            <p:custDataLst>
              <p:tags r:id="rId2"/>
            </p:custDataLst>
          </p:nvPr>
        </p:nvSpPr>
        <p:spPr>
          <a:xfrm>
            <a:off x="228600" y="1403874"/>
            <a:ext cx="8686800" cy="4876800"/>
          </a:xfrm>
        </p:spPr>
        <p:txBody>
          <a:bodyPr rtlCol="0">
            <a:normAutofit lnSpcReduction="10000"/>
          </a:bodyPr>
          <a:lstStyle/>
          <a:p>
            <a:r>
              <a:rPr lang="fr-CA" sz="2400" dirty="0"/>
              <a:t>Quand la logique d’affaires est complexe, il est préférable de l’organiser à l’aide d’un ensemble d’objets</a:t>
            </a:r>
          </a:p>
          <a:p>
            <a:r>
              <a:rPr lang="fr-CA" sz="2400" dirty="0"/>
              <a:t>Chaque objet représente un concept important de la logique</a:t>
            </a:r>
          </a:p>
          <a:p>
            <a:r>
              <a:rPr lang="fr-CA" sz="2400" dirty="0"/>
              <a:t>Exemple : le diagramme de classes du TP1 de GLII représente votre modèle du domaine pour le système étudié</a:t>
            </a:r>
          </a:p>
          <a:p>
            <a:r>
              <a:rPr lang="fr-CA" sz="2400" dirty="0"/>
              <a:t>Le problème est que ce modèle est en général très différent des tables qui existent dans la BD. Alors comment faire?</a:t>
            </a:r>
          </a:p>
          <a:p>
            <a:r>
              <a:rPr lang="fr-CA" sz="2400" dirty="0"/>
              <a:t>Deux solutions possibles</a:t>
            </a:r>
          </a:p>
          <a:p>
            <a:pPr lvl="1"/>
            <a:r>
              <a:rPr lang="fr-CA" sz="2000" dirty="0"/>
              <a:t>Essayer de faire en sorte que le modèle soit l’équivalent du modèle conceptuel de la BD : solution non intéressante (pourquoi ?). Nous parlons ici d’un modèle simple</a:t>
            </a:r>
          </a:p>
          <a:p>
            <a:pPr lvl="2"/>
            <a:r>
              <a:rPr lang="fr-CA" sz="1800" dirty="0"/>
              <a:t>Utiliser le patron </a:t>
            </a:r>
            <a:r>
              <a:rPr lang="fr-CA" sz="1800" b="1" dirty="0"/>
              <a:t>Active Record </a:t>
            </a:r>
            <a:r>
              <a:rPr lang="fr-CA" sz="1800" dirty="0"/>
              <a:t>pour la correspondance avec la BD</a:t>
            </a:r>
          </a:p>
          <a:p>
            <a:pPr lvl="1"/>
            <a:r>
              <a:rPr lang="fr-CA" sz="2000" dirty="0"/>
              <a:t>Pour un modèle riche</a:t>
            </a:r>
          </a:p>
          <a:p>
            <a:pPr lvl="2"/>
            <a:r>
              <a:rPr lang="fr-CA" sz="1800" dirty="0"/>
              <a:t>Utiliser le patron </a:t>
            </a:r>
            <a:r>
              <a:rPr lang="fr-CA" sz="1800" b="1" dirty="0"/>
              <a:t>Data Mapper</a:t>
            </a:r>
          </a:p>
          <a:p>
            <a:pPr marL="109728" indent="0">
              <a:buNone/>
            </a:pPr>
            <a:endParaRPr lang="fr-CA" dirty="0"/>
          </a:p>
          <a:p>
            <a:endParaRPr lang="fr-CA" dirty="0"/>
          </a:p>
          <a:p>
            <a:pPr lvl="1"/>
            <a:endParaRPr lang="fr-FR" dirty="0"/>
          </a:p>
        </p:txBody>
      </p:sp>
      <p:sp>
        <p:nvSpPr>
          <p:cNvPr id="3" name="Espace réservé du numéro de diapositive 4">
            <a:extLst>
              <a:ext uri="{FF2B5EF4-FFF2-40B4-BE49-F238E27FC236}">
                <a16:creationId xmlns:a16="http://schemas.microsoft.com/office/drawing/2014/main" id="{5D2ECEA8-3CC7-974A-30CD-805FA4EBD3EA}"/>
              </a:ext>
            </a:extLst>
          </p:cNvPr>
          <p:cNvSpPr>
            <a:spLocks noGrp="1"/>
          </p:cNvSpPr>
          <p:nvPr>
            <p:ph type="sldNum" sz="quarter" idx="12"/>
            <p:custDataLst>
              <p:tags r:id="rId3"/>
            </p:custDataLst>
          </p:nvPr>
        </p:nvSpPr>
        <p:spPr>
          <a:xfrm>
            <a:off x="6773732" y="6356350"/>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66</a:t>
            </a:fld>
            <a:endParaRPr lang="en-US" altLang="en-US" dirty="0"/>
          </a:p>
        </p:txBody>
      </p:sp>
    </p:spTree>
    <p:extLst>
      <p:ext uri="{BB962C8B-B14F-4D97-AF65-F5344CB8AC3E}">
        <p14:creationId xmlns:p14="http://schemas.microsoft.com/office/powerpoint/2010/main" val="93476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rtlCol="0">
            <a:normAutofit/>
          </a:bodyPr>
          <a:lstStyle/>
          <a:p>
            <a:r>
              <a:rPr lang="fr-CA" altLang="fr-FR" sz="4400" dirty="0"/>
              <a:t>Table Module</a:t>
            </a:r>
            <a:endParaRPr lang="fr-FR" dirty="0"/>
          </a:p>
        </p:txBody>
      </p:sp>
      <p:sp>
        <p:nvSpPr>
          <p:cNvPr id="6" name="Espace réservé du contenu 2">
            <a:extLst>
              <a:ext uri="{FF2B5EF4-FFF2-40B4-BE49-F238E27FC236}">
                <a16:creationId xmlns:a16="http://schemas.microsoft.com/office/drawing/2014/main" id="{BA5444D8-69F7-403E-DCA0-0B4B35AAC6AE}"/>
              </a:ext>
            </a:extLst>
          </p:cNvPr>
          <p:cNvSpPr>
            <a:spLocks noGrp="1"/>
          </p:cNvSpPr>
          <p:nvPr>
            <p:ph idx="1"/>
            <p:custDataLst>
              <p:tags r:id="rId2"/>
            </p:custDataLst>
          </p:nvPr>
        </p:nvSpPr>
        <p:spPr>
          <a:xfrm>
            <a:off x="228600" y="1403874"/>
            <a:ext cx="8686800" cy="4876800"/>
          </a:xfrm>
        </p:spPr>
        <p:txBody>
          <a:bodyPr rtlCol="0">
            <a:normAutofit/>
          </a:bodyPr>
          <a:lstStyle/>
          <a:p>
            <a:r>
              <a:rPr lang="fr-CA" sz="2400" dirty="0"/>
              <a:t>Table Module organise la logique d’affaires avec une classe pour chaque table dans la BD</a:t>
            </a:r>
          </a:p>
          <a:p>
            <a:r>
              <a:rPr lang="fr-CA" sz="2400" dirty="0"/>
              <a:t>À la différence de Domain Model, nous aurons une instance de la classe pour tous les tuples de la table</a:t>
            </a:r>
          </a:p>
          <a:p>
            <a:r>
              <a:rPr lang="fr-CA" sz="2400" dirty="0"/>
              <a:t>Table Module peut donc être une instance d’une classe ou simplement un ensemble de méthodes statiques d’une classe </a:t>
            </a:r>
          </a:p>
          <a:p>
            <a:r>
              <a:rPr lang="fr-CA" sz="2400" dirty="0"/>
              <a:t>Table Module peut être lié au patron </a:t>
            </a:r>
            <a:r>
              <a:rPr lang="fr-CA" sz="2400" b="1" dirty="0"/>
              <a:t>Table Data Gateway </a:t>
            </a:r>
            <a:r>
              <a:rPr lang="fr-CA" sz="2400" dirty="0"/>
              <a:t>afin de supporter plusieurs sources de données</a:t>
            </a:r>
          </a:p>
          <a:p>
            <a:pPr marL="109728" indent="0">
              <a:buNone/>
            </a:pPr>
            <a:endParaRPr lang="fr-CA" dirty="0"/>
          </a:p>
          <a:p>
            <a:endParaRPr lang="fr-CA" dirty="0"/>
          </a:p>
          <a:p>
            <a:pPr lvl="1"/>
            <a:endParaRPr lang="fr-FR" dirty="0"/>
          </a:p>
        </p:txBody>
      </p:sp>
      <p:sp>
        <p:nvSpPr>
          <p:cNvPr id="3" name="Espace réservé du numéro de diapositive 4">
            <a:extLst>
              <a:ext uri="{FF2B5EF4-FFF2-40B4-BE49-F238E27FC236}">
                <a16:creationId xmlns:a16="http://schemas.microsoft.com/office/drawing/2014/main" id="{14089608-15A1-E941-5E16-5A2255B2B995}"/>
              </a:ext>
            </a:extLst>
          </p:cNvPr>
          <p:cNvSpPr>
            <a:spLocks noGrp="1"/>
          </p:cNvSpPr>
          <p:nvPr>
            <p:ph type="sldNum" sz="quarter" idx="12"/>
            <p:custDataLst>
              <p:tags r:id="rId3"/>
            </p:custDataLst>
          </p:nvPr>
        </p:nvSpPr>
        <p:spPr>
          <a:xfrm>
            <a:off x="6773732" y="6356350"/>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67</a:t>
            </a:fld>
            <a:endParaRPr lang="en-US" altLang="en-US" dirty="0"/>
          </a:p>
        </p:txBody>
      </p:sp>
    </p:spTree>
    <p:extLst>
      <p:ext uri="{BB962C8B-B14F-4D97-AF65-F5344CB8AC3E}">
        <p14:creationId xmlns:p14="http://schemas.microsoft.com/office/powerpoint/2010/main" val="242522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rtlCol="0">
            <a:normAutofit/>
          </a:bodyPr>
          <a:lstStyle/>
          <a:p>
            <a:r>
              <a:rPr lang="fr-CA" altLang="fr-FR" sz="4400" dirty="0"/>
              <a:t>Les trois patrons illustrés</a:t>
            </a:r>
            <a:endParaRPr lang="fr-FR" dirty="0"/>
          </a:p>
        </p:txBody>
      </p:sp>
      <p:pic>
        <p:nvPicPr>
          <p:cNvPr id="6" name="Image 5">
            <a:extLst>
              <a:ext uri="{FF2B5EF4-FFF2-40B4-BE49-F238E27FC236}">
                <a16:creationId xmlns:a16="http://schemas.microsoft.com/office/drawing/2014/main" id="{213752FD-C53F-8BA4-3646-05275591C958}"/>
              </a:ext>
            </a:extLst>
          </p:cNvPr>
          <p:cNvPicPr>
            <a:picLocks noChangeAspect="1"/>
          </p:cNvPicPr>
          <p:nvPr>
            <p:custDataLst>
              <p:tags r:id="rId2"/>
            </p:custDataLst>
          </p:nvPr>
        </p:nvPicPr>
        <p:blipFill>
          <a:blip r:embed="rId6"/>
          <a:stretch>
            <a:fillRect/>
          </a:stretch>
        </p:blipFill>
        <p:spPr>
          <a:xfrm>
            <a:off x="539552" y="1556792"/>
            <a:ext cx="8221730" cy="4957187"/>
          </a:xfrm>
          <a:prstGeom prst="rect">
            <a:avLst/>
          </a:prstGeom>
        </p:spPr>
      </p:pic>
      <p:sp>
        <p:nvSpPr>
          <p:cNvPr id="3" name="Espace réservé du numéro de diapositive 4">
            <a:extLst>
              <a:ext uri="{FF2B5EF4-FFF2-40B4-BE49-F238E27FC236}">
                <a16:creationId xmlns:a16="http://schemas.microsoft.com/office/drawing/2014/main" id="{98C0D5C3-FD50-C517-A3AF-7966072CF4B3}"/>
              </a:ext>
            </a:extLst>
          </p:cNvPr>
          <p:cNvSpPr>
            <a:spLocks noGrp="1"/>
          </p:cNvSpPr>
          <p:nvPr>
            <p:ph type="sldNum" sz="quarter" idx="12"/>
            <p:custDataLst>
              <p:tags r:id="rId3"/>
            </p:custDataLst>
          </p:nvPr>
        </p:nvSpPr>
        <p:spPr>
          <a:xfrm>
            <a:off x="6773732" y="6356350"/>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68</a:t>
            </a:fld>
            <a:endParaRPr lang="en-US" altLang="en-US" dirty="0"/>
          </a:p>
        </p:txBody>
      </p:sp>
    </p:spTree>
    <p:extLst>
      <p:ext uri="{BB962C8B-B14F-4D97-AF65-F5344CB8AC3E}">
        <p14:creationId xmlns:p14="http://schemas.microsoft.com/office/powerpoint/2010/main" val="223493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rtlCol="0">
            <a:normAutofit/>
          </a:bodyPr>
          <a:lstStyle/>
          <a:p>
            <a:r>
              <a:rPr lang="fr-CA" dirty="0"/>
              <a:t>Clean architecture</a:t>
            </a:r>
            <a:endParaRPr lang="fr-FR" dirty="0"/>
          </a:p>
        </p:txBody>
      </p:sp>
      <p:sp>
        <p:nvSpPr>
          <p:cNvPr id="3" name="Espace réservé du contenu 2"/>
          <p:cNvSpPr>
            <a:spLocks noGrp="1"/>
          </p:cNvSpPr>
          <p:nvPr>
            <p:ph idx="1"/>
            <p:custDataLst>
              <p:tags r:id="rId2"/>
            </p:custDataLst>
          </p:nvPr>
        </p:nvSpPr>
        <p:spPr/>
        <p:txBody>
          <a:bodyPr rtlCol="0">
            <a:normAutofit/>
          </a:bodyPr>
          <a:lstStyle/>
          <a:p>
            <a:r>
              <a:rPr lang="fr-CA" sz="2400" dirty="0"/>
              <a:t>Les applications qui suivent les principes de conception ou ceux de DDD (Domain-Driven Design) ont tendance à arriver à une architecture similaire qui ont pris de nombreux noms au fil des ans</a:t>
            </a:r>
          </a:p>
          <a:p>
            <a:pPr lvl="1"/>
            <a:r>
              <a:rPr lang="fr-CA" sz="2200" b="1" dirty="0"/>
              <a:t>Clean architecture </a:t>
            </a:r>
            <a:r>
              <a:rPr lang="fr-CA" sz="2200" dirty="0"/>
              <a:t>ou</a:t>
            </a:r>
            <a:r>
              <a:rPr lang="fr-CA" sz="2200" b="1" dirty="0"/>
              <a:t> architecture en oignons</a:t>
            </a:r>
            <a:r>
              <a:rPr lang="fr-CA" sz="2200" dirty="0"/>
              <a:t> sont les termes les plus utilisés</a:t>
            </a:r>
            <a:endParaRPr lang="fr-CA" sz="1800" dirty="0"/>
          </a:p>
          <a:p>
            <a:pPr marL="109728" indent="0">
              <a:buNone/>
            </a:pPr>
            <a:endParaRPr lang="fr-CA" dirty="0"/>
          </a:p>
          <a:p>
            <a:endParaRPr lang="fr-CA" dirty="0"/>
          </a:p>
          <a:p>
            <a:pPr lvl="1"/>
            <a:endParaRPr lang="fr-FR" dirty="0"/>
          </a:p>
        </p:txBody>
      </p:sp>
      <p:sp>
        <p:nvSpPr>
          <p:cNvPr id="4" name="Espace réservé du numéro de diapositive 4">
            <a:extLst>
              <a:ext uri="{FF2B5EF4-FFF2-40B4-BE49-F238E27FC236}">
                <a16:creationId xmlns:a16="http://schemas.microsoft.com/office/drawing/2014/main" id="{E61DD0B0-0661-D671-8A93-C873E1887215}"/>
              </a:ext>
            </a:extLst>
          </p:cNvPr>
          <p:cNvSpPr>
            <a:spLocks noGrp="1"/>
          </p:cNvSpPr>
          <p:nvPr>
            <p:ph type="sldNum" sz="quarter" idx="12"/>
            <p:custDataLst>
              <p:tags r:id="rId3"/>
            </p:custDataLst>
          </p:nvPr>
        </p:nvSpPr>
        <p:spPr>
          <a:xfrm>
            <a:off x="6773732" y="6356350"/>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69</a:t>
            </a:fld>
            <a:endParaRPr lang="en-US" altLang="en-US" dirty="0"/>
          </a:p>
        </p:txBody>
      </p:sp>
    </p:spTree>
    <p:extLst>
      <p:ext uri="{BB962C8B-B14F-4D97-AF65-F5344CB8AC3E}">
        <p14:creationId xmlns:p14="http://schemas.microsoft.com/office/powerpoint/2010/main" val="192605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Métriques de performance</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pPr lvl="1"/>
            <a:r>
              <a:rPr lang="fr-CA" altLang="fr-FR" sz="2000" dirty="0"/>
              <a:t>Charge (</a:t>
            </a:r>
            <a:r>
              <a:rPr lang="en-CA" altLang="fr-FR" sz="2000" i="1" dirty="0"/>
              <a:t>load</a:t>
            </a:r>
            <a:r>
              <a:rPr lang="fr-CA" altLang="fr-FR" sz="2000" dirty="0"/>
              <a:t>): combien de stress un système est soumis</a:t>
            </a:r>
          </a:p>
          <a:p>
            <a:pPr lvl="2"/>
            <a:r>
              <a:rPr lang="fr-CA" altLang="fr-FR" sz="1700" dirty="0"/>
              <a:t>Il peut être mesuré par le nombre d’utilisateurs actuellement connectés</a:t>
            </a:r>
          </a:p>
          <a:p>
            <a:pPr lvl="1"/>
            <a:r>
              <a:rPr lang="fr-CA" altLang="fr-FR" sz="2000" dirty="0"/>
              <a:t>Sensibilité à la charge (</a:t>
            </a:r>
            <a:r>
              <a:rPr lang="fr-CA" altLang="fr-FR" sz="2000" i="1" dirty="0" err="1"/>
              <a:t>load</a:t>
            </a:r>
            <a:r>
              <a:rPr lang="fr-CA" altLang="fr-FR" sz="2000" i="1" dirty="0"/>
              <a:t> </a:t>
            </a:r>
            <a:r>
              <a:rPr lang="fr-CA" altLang="fr-FR" sz="2000" i="1" dirty="0" err="1"/>
              <a:t>sensitivity</a:t>
            </a:r>
            <a:r>
              <a:rPr lang="fr-CA" altLang="fr-FR" sz="2000" dirty="0"/>
              <a:t>) : variation du temps de réponse en fonction de la charge</a:t>
            </a:r>
          </a:p>
          <a:p>
            <a:pPr lvl="2"/>
            <a:r>
              <a:rPr lang="fr-CA" altLang="fr-FR" sz="1700" dirty="0"/>
              <a:t>Exemple : Le système A </a:t>
            </a:r>
            <a:r>
              <a:rPr lang="fr-CA" altLang="fr-FR" sz="1700" dirty="0" err="1"/>
              <a:t>a</a:t>
            </a:r>
            <a:r>
              <a:rPr lang="fr-CA" altLang="fr-FR" sz="1700" dirty="0"/>
              <a:t> un temps de réponse de 0.5 seconde pour 10 à 20 utilisateurs et le système B a un temps de réponse de 0.2 seconde pour 10 utilisateurs qui atteint 2 secondes pour 20 utilisateurs </a:t>
            </a:r>
          </a:p>
          <a:p>
            <a:pPr lvl="3"/>
            <a:r>
              <a:rPr lang="fr-CA" altLang="fr-FR" sz="1700" dirty="0"/>
              <a:t>La sensibilité de la charge du système A est inférieure à celle du système B</a:t>
            </a:r>
          </a:p>
          <a:p>
            <a:pPr lvl="1"/>
            <a:r>
              <a:rPr lang="fr-CA" altLang="fr-FR" sz="2000" dirty="0"/>
              <a:t>Efficacité (</a:t>
            </a:r>
            <a:r>
              <a:rPr lang="en-CA" altLang="fr-FR" sz="2000" i="1" dirty="0"/>
              <a:t>efficiency</a:t>
            </a:r>
            <a:r>
              <a:rPr lang="fr-CA" altLang="fr-FR" sz="2000" dirty="0"/>
              <a:t>): la performance est divisée par les ressources</a:t>
            </a:r>
          </a:p>
          <a:p>
            <a:pPr lvl="2"/>
            <a:r>
              <a:rPr lang="fr-CA" altLang="fr-FR" sz="1700" dirty="0"/>
              <a:t>Exemple : un système qui obtient 30 tps sur deux processeurs est plus efficace qu’un système qui en a 40 tps sur quatre processeurs identiques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a:t>
            </a:fld>
            <a:endParaRPr lang="en-US" altLang="en-US"/>
          </a:p>
        </p:txBody>
      </p:sp>
    </p:spTree>
    <p:extLst>
      <p:ext uri="{BB962C8B-B14F-4D97-AF65-F5344CB8AC3E}">
        <p14:creationId xmlns:p14="http://schemas.microsoft.com/office/powerpoint/2010/main" val="39888650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rtlCol="0">
            <a:normAutofit/>
          </a:bodyPr>
          <a:lstStyle/>
          <a:p>
            <a:r>
              <a:rPr lang="fr-CA" dirty="0"/>
              <a:t>Clean architecture</a:t>
            </a:r>
            <a:endParaRPr lang="fr-FR" dirty="0"/>
          </a:p>
        </p:txBody>
      </p:sp>
      <p:sp>
        <p:nvSpPr>
          <p:cNvPr id="3" name="Espace réservé du contenu 2"/>
          <p:cNvSpPr>
            <a:spLocks noGrp="1"/>
          </p:cNvSpPr>
          <p:nvPr>
            <p:ph idx="1"/>
            <p:custDataLst>
              <p:tags r:id="rId2"/>
            </p:custDataLst>
          </p:nvPr>
        </p:nvSpPr>
        <p:spPr/>
        <p:txBody>
          <a:bodyPr rtlCol="0">
            <a:normAutofit/>
          </a:bodyPr>
          <a:lstStyle/>
          <a:p>
            <a:r>
              <a:rPr lang="fr-CA" sz="2400" dirty="0"/>
              <a:t>Elle place la </a:t>
            </a:r>
            <a:r>
              <a:rPr lang="fr-CA" sz="2400" b="1" dirty="0"/>
              <a:t>logique métier et le modèle d’application </a:t>
            </a:r>
            <a:r>
              <a:rPr lang="fr-CA" sz="2400" dirty="0"/>
              <a:t>au </a:t>
            </a:r>
            <a:r>
              <a:rPr lang="fr-CA" sz="2400" b="1" dirty="0"/>
              <a:t>centre</a:t>
            </a:r>
            <a:r>
              <a:rPr lang="fr-CA" sz="2400" dirty="0"/>
              <a:t> de l’application</a:t>
            </a:r>
          </a:p>
          <a:p>
            <a:r>
              <a:rPr lang="fr-CA" sz="2400" dirty="0"/>
              <a:t>Au lieu de faire dépendre la logique métier de </a:t>
            </a:r>
            <a:r>
              <a:rPr lang="fr-CA" sz="2400" b="1" dirty="0"/>
              <a:t>l'accès aux données </a:t>
            </a:r>
            <a:r>
              <a:rPr lang="fr-CA" sz="2400" dirty="0"/>
              <a:t>ou d’autres </a:t>
            </a:r>
            <a:r>
              <a:rPr lang="fr-CA" sz="2400" b="1" dirty="0"/>
              <a:t>problèmes d’infrastructure</a:t>
            </a:r>
            <a:r>
              <a:rPr lang="fr-CA" sz="2400" dirty="0"/>
              <a:t>, cette </a:t>
            </a:r>
            <a:r>
              <a:rPr lang="fr-CA" sz="2400" b="1" dirty="0"/>
              <a:t>dépendance est inversée</a:t>
            </a:r>
          </a:p>
          <a:p>
            <a:pPr lvl="1"/>
            <a:r>
              <a:rPr lang="fr-CA" sz="2200" dirty="0"/>
              <a:t>les détails d’infrastructure et d’implémentation dépendent du cœur de l’application</a:t>
            </a:r>
          </a:p>
          <a:p>
            <a:pPr lvl="1"/>
            <a:r>
              <a:rPr lang="fr-CA" sz="2200" dirty="0"/>
              <a:t>réalisé en définissant des abstractions, ou interfaces, dans le noyau d’application, qui sont ensuite implémentées par des types définis dans la couche d’infrastructure</a:t>
            </a:r>
            <a:endParaRPr lang="fr-CA" dirty="0"/>
          </a:p>
          <a:p>
            <a:endParaRPr lang="fr-CA" dirty="0"/>
          </a:p>
          <a:p>
            <a:pPr lvl="1"/>
            <a:endParaRPr lang="fr-FR" dirty="0"/>
          </a:p>
        </p:txBody>
      </p:sp>
      <p:sp>
        <p:nvSpPr>
          <p:cNvPr id="4" name="Espace réservé du numéro de diapositive 4">
            <a:extLst>
              <a:ext uri="{FF2B5EF4-FFF2-40B4-BE49-F238E27FC236}">
                <a16:creationId xmlns:a16="http://schemas.microsoft.com/office/drawing/2014/main" id="{318ED963-D139-E4C4-C5F3-AD0609626724}"/>
              </a:ext>
            </a:extLst>
          </p:cNvPr>
          <p:cNvSpPr>
            <a:spLocks noGrp="1"/>
          </p:cNvSpPr>
          <p:nvPr>
            <p:ph type="sldNum" sz="quarter" idx="12"/>
            <p:custDataLst>
              <p:tags r:id="rId3"/>
            </p:custDataLst>
          </p:nvPr>
        </p:nvSpPr>
        <p:spPr>
          <a:xfrm>
            <a:off x="6773732" y="6356350"/>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70</a:t>
            </a:fld>
            <a:endParaRPr lang="en-US" altLang="en-US" dirty="0"/>
          </a:p>
        </p:txBody>
      </p:sp>
    </p:spTree>
    <p:extLst>
      <p:ext uri="{BB962C8B-B14F-4D97-AF65-F5344CB8AC3E}">
        <p14:creationId xmlns:p14="http://schemas.microsoft.com/office/powerpoint/2010/main" val="238138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Clean architecture</a:t>
            </a:r>
            <a:endParaRPr lang="en-US" altLang="fr-FR" dirty="0"/>
          </a:p>
        </p:txBody>
      </p:sp>
      <p:sp>
        <p:nvSpPr>
          <p:cNvPr id="4101" name="Rectangle 3"/>
          <p:cNvSpPr>
            <a:spLocks noGrp="1" noChangeArrowheads="1"/>
          </p:cNvSpPr>
          <p:nvPr>
            <p:ph idx="1"/>
            <p:custDataLst>
              <p:tags r:id="rId2"/>
            </p:custDataLst>
          </p:nvPr>
        </p:nvSpPr>
        <p:spPr>
          <a:xfrm>
            <a:off x="443400" y="1304764"/>
            <a:ext cx="8686800" cy="684076"/>
          </a:xfrm>
        </p:spPr>
        <p:txBody>
          <a:bodyPr>
            <a:normAutofit/>
          </a:bodyPr>
          <a:lstStyle/>
          <a:p>
            <a:r>
              <a:rPr lang="fr-CA" sz="1900" dirty="0"/>
              <a:t>Une façon courante de visualiser cette architecture est d’utiliser une série de </a:t>
            </a:r>
            <a:r>
              <a:rPr lang="fr-CA" sz="1900" b="1" dirty="0"/>
              <a:t>cercles concentriques</a:t>
            </a:r>
            <a:r>
              <a:rPr lang="fr-CA" sz="1900" dirty="0"/>
              <a:t>, semblable à un </a:t>
            </a:r>
            <a:r>
              <a:rPr lang="fr-CA" sz="1900" b="1" dirty="0"/>
              <a:t>oignon</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71</a:t>
            </a:fld>
            <a:endParaRPr lang="en-US" altLang="en-US"/>
          </a:p>
        </p:txBody>
      </p:sp>
      <p:pic>
        <p:nvPicPr>
          <p:cNvPr id="2" name="Image 1">
            <a:extLst>
              <a:ext uri="{FF2B5EF4-FFF2-40B4-BE49-F238E27FC236}">
                <a16:creationId xmlns:a16="http://schemas.microsoft.com/office/drawing/2014/main" id="{49F2144A-E411-8A9D-152F-34A0AC4F00AD}"/>
              </a:ext>
            </a:extLst>
          </p:cNvPr>
          <p:cNvPicPr>
            <a:picLocks noChangeAspect="1"/>
          </p:cNvPicPr>
          <p:nvPr>
            <p:custDataLst>
              <p:tags r:id="rId4"/>
            </p:custDataLst>
          </p:nvPr>
        </p:nvPicPr>
        <p:blipFill>
          <a:blip r:embed="rId7"/>
          <a:stretch>
            <a:fillRect/>
          </a:stretch>
        </p:blipFill>
        <p:spPr>
          <a:xfrm>
            <a:off x="1727684" y="1952836"/>
            <a:ext cx="4898500" cy="2088232"/>
          </a:xfrm>
          <a:prstGeom prst="rect">
            <a:avLst/>
          </a:prstGeom>
        </p:spPr>
      </p:pic>
      <p:sp>
        <p:nvSpPr>
          <p:cNvPr id="3" name="Rectangle 3">
            <a:extLst>
              <a:ext uri="{FF2B5EF4-FFF2-40B4-BE49-F238E27FC236}">
                <a16:creationId xmlns:a16="http://schemas.microsoft.com/office/drawing/2014/main" id="{129099FF-3B34-3698-6254-EFEE964368B8}"/>
              </a:ext>
            </a:extLst>
          </p:cNvPr>
          <p:cNvSpPr txBox="1">
            <a:spLocks noChangeArrowheads="1"/>
          </p:cNvSpPr>
          <p:nvPr>
            <p:custDataLst>
              <p:tags r:id="rId5"/>
            </p:custDataLst>
          </p:nvPr>
        </p:nvSpPr>
        <p:spPr>
          <a:xfrm>
            <a:off x="467544" y="3969060"/>
            <a:ext cx="8686800" cy="26642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A" sz="1900" dirty="0"/>
              <a:t>Les dépendances vont vers le cercle le plus intérieur</a:t>
            </a:r>
          </a:p>
          <a:p>
            <a:r>
              <a:rPr lang="fr-CA" sz="1900" dirty="0"/>
              <a:t>Le noyau d’application (NA) tire son nom de sa position au cœur de ce diagramme</a:t>
            </a:r>
          </a:p>
          <a:p>
            <a:r>
              <a:rPr lang="fr-CA" sz="1900" dirty="0"/>
              <a:t>Le NA n’a aucune dépendance sur les autres couches d’application</a:t>
            </a:r>
          </a:p>
          <a:p>
            <a:r>
              <a:rPr lang="fr-CA" sz="1900" dirty="0"/>
              <a:t>Les entités et les interfaces de l’application sont au centre même</a:t>
            </a:r>
          </a:p>
          <a:p>
            <a:r>
              <a:rPr lang="fr-CA" sz="1900" dirty="0"/>
              <a:t>Dans le cœur de l’application se trouvent des services de domaine, qui implémentent généralement des interfaces définies dans le cercle intérieur</a:t>
            </a:r>
          </a:p>
          <a:p>
            <a:r>
              <a:rPr lang="fr-CA" sz="1900" dirty="0"/>
              <a:t>En dehors du NA, l’IU et l'infrastructure dépendent du NA, mais pas les unes des autres nécessairement</a:t>
            </a:r>
            <a:endParaRPr lang="fr-FR" sz="1900" dirty="0"/>
          </a:p>
        </p:txBody>
      </p:sp>
    </p:spTree>
    <p:extLst>
      <p:ext uri="{BB962C8B-B14F-4D97-AF65-F5344CB8AC3E}">
        <p14:creationId xmlns:p14="http://schemas.microsoft.com/office/powerpoint/2010/main" val="23363320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rtlCol="0">
            <a:normAutofit/>
          </a:bodyPr>
          <a:lstStyle/>
          <a:p>
            <a:r>
              <a:rPr lang="fr-CA" dirty="0"/>
              <a:t>Clean architecture</a:t>
            </a:r>
            <a:endParaRPr lang="fr-FR" dirty="0"/>
          </a:p>
        </p:txBody>
      </p:sp>
      <p:pic>
        <p:nvPicPr>
          <p:cNvPr id="6" name="Image 5">
            <a:extLst>
              <a:ext uri="{FF2B5EF4-FFF2-40B4-BE49-F238E27FC236}">
                <a16:creationId xmlns:a16="http://schemas.microsoft.com/office/drawing/2014/main" id="{BFB695B9-BE4F-45F0-9972-476B500277EE}"/>
              </a:ext>
            </a:extLst>
          </p:cNvPr>
          <p:cNvPicPr>
            <a:picLocks noChangeAspect="1"/>
          </p:cNvPicPr>
          <p:nvPr>
            <p:custDataLst>
              <p:tags r:id="rId2"/>
            </p:custDataLst>
          </p:nvPr>
        </p:nvPicPr>
        <p:blipFill>
          <a:blip r:embed="rId10"/>
          <a:stretch>
            <a:fillRect/>
          </a:stretch>
        </p:blipFill>
        <p:spPr>
          <a:xfrm>
            <a:off x="825622" y="2209800"/>
            <a:ext cx="7148929" cy="3015726"/>
          </a:xfrm>
          <a:prstGeom prst="rect">
            <a:avLst/>
          </a:prstGeom>
        </p:spPr>
      </p:pic>
      <p:sp>
        <p:nvSpPr>
          <p:cNvPr id="7" name="ZoneTexte 6">
            <a:extLst>
              <a:ext uri="{FF2B5EF4-FFF2-40B4-BE49-F238E27FC236}">
                <a16:creationId xmlns:a16="http://schemas.microsoft.com/office/drawing/2014/main" id="{D2C74BB3-4713-4A07-873B-97257546B23D}"/>
              </a:ext>
            </a:extLst>
          </p:cNvPr>
          <p:cNvSpPr txBox="1"/>
          <p:nvPr>
            <p:custDataLst>
              <p:tags r:id="rId3"/>
            </p:custDataLst>
          </p:nvPr>
        </p:nvSpPr>
        <p:spPr>
          <a:xfrm>
            <a:off x="2618913" y="5830661"/>
            <a:ext cx="2145074" cy="461665"/>
          </a:xfrm>
          <a:prstGeom prst="rect">
            <a:avLst/>
          </a:prstGeom>
          <a:noFill/>
        </p:spPr>
        <p:txBody>
          <a:bodyPr wrap="none" rtlCol="0">
            <a:spAutoFit/>
          </a:bodyPr>
          <a:lstStyle/>
          <a:p>
            <a:r>
              <a:rPr lang="fr-CA" sz="2400" dirty="0"/>
              <a:t>Vue horizontale</a:t>
            </a:r>
          </a:p>
        </p:txBody>
      </p:sp>
      <p:pic>
        <p:nvPicPr>
          <p:cNvPr id="5" name="Image 4">
            <a:extLst>
              <a:ext uri="{FF2B5EF4-FFF2-40B4-BE49-F238E27FC236}">
                <a16:creationId xmlns:a16="http://schemas.microsoft.com/office/drawing/2014/main" id="{F2145B1C-08FB-4C39-B36F-8BE6F9BA73F3}"/>
              </a:ext>
            </a:extLst>
          </p:cNvPr>
          <p:cNvPicPr>
            <a:picLocks noChangeAspect="1"/>
          </p:cNvPicPr>
          <p:nvPr>
            <p:custDataLst>
              <p:tags r:id="rId4"/>
            </p:custDataLst>
          </p:nvPr>
        </p:nvPicPr>
        <p:blipFill>
          <a:blip r:embed="rId11"/>
          <a:stretch>
            <a:fillRect/>
          </a:stretch>
        </p:blipFill>
        <p:spPr>
          <a:xfrm>
            <a:off x="5656694" y="5259161"/>
            <a:ext cx="866775" cy="571500"/>
          </a:xfrm>
          <a:prstGeom prst="rect">
            <a:avLst/>
          </a:prstGeom>
        </p:spPr>
      </p:pic>
      <p:sp>
        <p:nvSpPr>
          <p:cNvPr id="8" name="ZoneTexte 7">
            <a:extLst>
              <a:ext uri="{FF2B5EF4-FFF2-40B4-BE49-F238E27FC236}">
                <a16:creationId xmlns:a16="http://schemas.microsoft.com/office/drawing/2014/main" id="{36CDCFC0-801A-4740-9F46-C93781F2F5B6}"/>
              </a:ext>
            </a:extLst>
          </p:cNvPr>
          <p:cNvSpPr txBox="1"/>
          <p:nvPr>
            <p:custDataLst>
              <p:tags r:id="rId5"/>
            </p:custDataLst>
          </p:nvPr>
        </p:nvSpPr>
        <p:spPr>
          <a:xfrm>
            <a:off x="6436312" y="5529725"/>
            <a:ext cx="2345579" cy="307777"/>
          </a:xfrm>
          <a:prstGeom prst="rect">
            <a:avLst/>
          </a:prstGeom>
          <a:noFill/>
        </p:spPr>
        <p:txBody>
          <a:bodyPr wrap="none" rtlCol="0">
            <a:spAutoFit/>
          </a:bodyPr>
          <a:lstStyle/>
          <a:p>
            <a:r>
              <a:rPr lang="fr-CA" sz="1400" dirty="0"/>
              <a:t>Dépendance à la compilation </a:t>
            </a:r>
          </a:p>
        </p:txBody>
      </p:sp>
      <p:sp>
        <p:nvSpPr>
          <p:cNvPr id="9" name="ZoneTexte 8">
            <a:extLst>
              <a:ext uri="{FF2B5EF4-FFF2-40B4-BE49-F238E27FC236}">
                <a16:creationId xmlns:a16="http://schemas.microsoft.com/office/drawing/2014/main" id="{7CAC8A17-4639-44C2-A2AF-854FE0295618}"/>
              </a:ext>
            </a:extLst>
          </p:cNvPr>
          <p:cNvSpPr txBox="1"/>
          <p:nvPr>
            <p:custDataLst>
              <p:tags r:id="rId6"/>
            </p:custDataLst>
          </p:nvPr>
        </p:nvSpPr>
        <p:spPr>
          <a:xfrm>
            <a:off x="6436312" y="5321236"/>
            <a:ext cx="2097754" cy="307777"/>
          </a:xfrm>
          <a:prstGeom prst="rect">
            <a:avLst/>
          </a:prstGeom>
          <a:noFill/>
        </p:spPr>
        <p:txBody>
          <a:bodyPr wrap="none" rtlCol="0">
            <a:spAutoFit/>
          </a:bodyPr>
          <a:lstStyle/>
          <a:p>
            <a:r>
              <a:rPr lang="fr-CA" sz="1400" dirty="0"/>
              <a:t>Dépendance à l’exécution </a:t>
            </a:r>
          </a:p>
        </p:txBody>
      </p:sp>
      <p:sp>
        <p:nvSpPr>
          <p:cNvPr id="3" name="Espace réservé du numéro de diapositive 4">
            <a:extLst>
              <a:ext uri="{FF2B5EF4-FFF2-40B4-BE49-F238E27FC236}">
                <a16:creationId xmlns:a16="http://schemas.microsoft.com/office/drawing/2014/main" id="{1F809888-6ACD-35BD-E12D-343DEE896444}"/>
              </a:ext>
            </a:extLst>
          </p:cNvPr>
          <p:cNvSpPr>
            <a:spLocks noGrp="1"/>
          </p:cNvSpPr>
          <p:nvPr>
            <p:ph type="sldNum" sz="quarter" idx="12"/>
            <p:custDataLst>
              <p:tags r:id="rId7"/>
            </p:custDataLst>
          </p:nvPr>
        </p:nvSpPr>
        <p:spPr>
          <a:xfrm>
            <a:off x="6773732" y="6356350"/>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72</a:t>
            </a:fld>
            <a:endParaRPr lang="en-US" altLang="en-US" dirty="0"/>
          </a:p>
        </p:txBody>
      </p:sp>
    </p:spTree>
    <p:extLst>
      <p:ext uri="{BB962C8B-B14F-4D97-AF65-F5344CB8AC3E}">
        <p14:creationId xmlns:p14="http://schemas.microsoft.com/office/powerpoint/2010/main" val="34189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Autofit/>
          </a:bodyPr>
          <a:lstStyle/>
          <a:p>
            <a:r>
              <a:rPr lang="fr-CA" sz="3600" dirty="0"/>
              <a:t>Implémentation de l’architecture avec </a:t>
            </a:r>
            <a:r>
              <a:rPr lang="fr-CA" sz="3600" dirty="0" err="1"/>
              <a:t>ASP.Net</a:t>
            </a:r>
            <a:r>
              <a:rPr lang="fr-CA" sz="3600" dirty="0"/>
              <a:t> </a:t>
            </a:r>
            <a:r>
              <a:rPr lang="fr-CA" sz="3600" dirty="0" err="1"/>
              <a:t>Core</a:t>
            </a:r>
            <a:endParaRPr lang="en-US" altLang="fr-FR" sz="36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73</a:t>
            </a:fld>
            <a:endParaRPr lang="en-US" altLang="en-US"/>
          </a:p>
        </p:txBody>
      </p:sp>
      <p:pic>
        <p:nvPicPr>
          <p:cNvPr id="2" name="Image 1">
            <a:extLst>
              <a:ext uri="{FF2B5EF4-FFF2-40B4-BE49-F238E27FC236}">
                <a16:creationId xmlns:a16="http://schemas.microsoft.com/office/drawing/2014/main" id="{C0919081-0954-B330-7C9D-12631A36895A}"/>
              </a:ext>
            </a:extLst>
          </p:cNvPr>
          <p:cNvPicPr>
            <a:picLocks noChangeAspect="1"/>
          </p:cNvPicPr>
          <p:nvPr>
            <p:custDataLst>
              <p:tags r:id="rId3"/>
            </p:custDataLst>
          </p:nvPr>
        </p:nvPicPr>
        <p:blipFill>
          <a:blip r:embed="rId5"/>
          <a:stretch>
            <a:fillRect/>
          </a:stretch>
        </p:blipFill>
        <p:spPr>
          <a:xfrm>
            <a:off x="528040" y="1981409"/>
            <a:ext cx="8087920" cy="3797805"/>
          </a:xfrm>
          <a:prstGeom prst="rect">
            <a:avLst/>
          </a:prstGeom>
        </p:spPr>
      </p:pic>
    </p:spTree>
    <p:extLst>
      <p:ext uri="{BB962C8B-B14F-4D97-AF65-F5344CB8AC3E}">
        <p14:creationId xmlns:p14="http://schemas.microsoft.com/office/powerpoint/2010/main" val="23292278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Clean architecture et les tests</a:t>
            </a:r>
            <a:endParaRPr lang="en-US" altLang="fr-FR" dirty="0"/>
          </a:p>
        </p:txBody>
      </p:sp>
      <p:sp>
        <p:nvSpPr>
          <p:cNvPr id="4101" name="Rectangle 3"/>
          <p:cNvSpPr>
            <a:spLocks noGrp="1" noChangeArrowheads="1"/>
          </p:cNvSpPr>
          <p:nvPr>
            <p:ph idx="1"/>
            <p:custDataLst>
              <p:tags r:id="rId2"/>
            </p:custDataLst>
          </p:nvPr>
        </p:nvSpPr>
        <p:spPr>
          <a:xfrm>
            <a:off x="359532" y="4257092"/>
            <a:ext cx="8686800" cy="2448272"/>
          </a:xfrm>
        </p:spPr>
        <p:txBody>
          <a:bodyPr>
            <a:normAutofit fontScale="70000" lnSpcReduction="20000"/>
          </a:bodyPr>
          <a:lstStyle/>
          <a:p>
            <a:r>
              <a:rPr lang="fr-CA" dirty="0"/>
              <a:t>Il est très </a:t>
            </a:r>
            <a:r>
              <a:rPr lang="fr-CA" b="1" dirty="0"/>
              <a:t>facile</a:t>
            </a:r>
            <a:r>
              <a:rPr lang="fr-CA" dirty="0"/>
              <a:t> d’écrire des </a:t>
            </a:r>
            <a:r>
              <a:rPr lang="fr-CA" b="1" dirty="0"/>
              <a:t>tests unitaires automatisés </a:t>
            </a:r>
            <a:r>
              <a:rPr lang="fr-CA" dirty="0"/>
              <a:t>pour le NA parce qu’il ne dépend pas de l’infrastructure</a:t>
            </a:r>
          </a:p>
          <a:p>
            <a:pPr lvl="1">
              <a:buFont typeface="Wingdings" panose="05000000000000000000" pitchFamily="2" charset="2"/>
              <a:buChar char="à"/>
            </a:pPr>
            <a:r>
              <a:rPr lang="fr-CA" dirty="0">
                <a:sym typeface="Wingdings" panose="05000000000000000000" pitchFamily="2" charset="2"/>
              </a:rPr>
              <a:t>Test unitaire du NA isolé</a:t>
            </a:r>
          </a:p>
          <a:p>
            <a:r>
              <a:rPr lang="fr-CA" dirty="0"/>
              <a:t>La couche IU n’a pas de dépendance directe sur les types définis dans la couche d’infrastructure. Très facile de remplacer les implémentations</a:t>
            </a:r>
          </a:p>
          <a:p>
            <a:pPr lvl="1"/>
            <a:r>
              <a:rPr lang="fr-CA" dirty="0"/>
              <a:t>pour faciliter les tests</a:t>
            </a:r>
          </a:p>
          <a:p>
            <a:pPr lvl="1"/>
            <a:r>
              <a:rPr lang="fr-CA" dirty="0"/>
              <a:t>en réponse aux exigences changeantes de l’application</a:t>
            </a:r>
            <a:endParaRPr lang="fr-CA"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74</a:t>
            </a:fld>
            <a:endParaRPr lang="en-US" altLang="en-US"/>
          </a:p>
        </p:txBody>
      </p:sp>
      <p:pic>
        <p:nvPicPr>
          <p:cNvPr id="2" name="Image 1">
            <a:extLst>
              <a:ext uri="{FF2B5EF4-FFF2-40B4-BE49-F238E27FC236}">
                <a16:creationId xmlns:a16="http://schemas.microsoft.com/office/drawing/2014/main" id="{E3AD5E12-B9A0-605A-81D0-EE3C9CEC4144}"/>
              </a:ext>
            </a:extLst>
          </p:cNvPr>
          <p:cNvPicPr>
            <a:picLocks noChangeAspect="1"/>
          </p:cNvPicPr>
          <p:nvPr>
            <p:custDataLst>
              <p:tags r:id="rId4"/>
            </p:custDataLst>
          </p:nvPr>
        </p:nvPicPr>
        <p:blipFill>
          <a:blip r:embed="rId6"/>
          <a:stretch>
            <a:fillRect/>
          </a:stretch>
        </p:blipFill>
        <p:spPr>
          <a:xfrm>
            <a:off x="1133566" y="1317326"/>
            <a:ext cx="6739264" cy="2795750"/>
          </a:xfrm>
          <a:prstGeom prst="rect">
            <a:avLst/>
          </a:prstGeom>
          <a:no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pic>
    </p:spTree>
    <p:extLst>
      <p:ext uri="{BB962C8B-B14F-4D97-AF65-F5344CB8AC3E}">
        <p14:creationId xmlns:p14="http://schemas.microsoft.com/office/powerpoint/2010/main" val="26135328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sz="3200" dirty="0"/>
              <a:t>Tests d’intégration de l’infrastructure avec des dépendances externes</a:t>
            </a:r>
            <a:endParaRPr lang="en-US" altLang="fr-FR" sz="32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75</a:t>
            </a:fld>
            <a:endParaRPr lang="en-US" altLang="en-US"/>
          </a:p>
        </p:txBody>
      </p:sp>
      <p:pic>
        <p:nvPicPr>
          <p:cNvPr id="4" name="Image 3">
            <a:extLst>
              <a:ext uri="{FF2B5EF4-FFF2-40B4-BE49-F238E27FC236}">
                <a16:creationId xmlns:a16="http://schemas.microsoft.com/office/drawing/2014/main" id="{959B391F-BAEB-AE29-2183-8CE213B8F183}"/>
              </a:ext>
            </a:extLst>
          </p:cNvPr>
          <p:cNvPicPr>
            <a:picLocks noChangeAspect="1"/>
          </p:cNvPicPr>
          <p:nvPr>
            <p:custDataLst>
              <p:tags r:id="rId3"/>
            </p:custDataLst>
          </p:nvPr>
        </p:nvPicPr>
        <p:blipFill>
          <a:blip r:embed="rId5"/>
          <a:stretch>
            <a:fillRect/>
          </a:stretch>
        </p:blipFill>
        <p:spPr>
          <a:xfrm>
            <a:off x="1115616" y="1844824"/>
            <a:ext cx="6664910" cy="3361989"/>
          </a:xfrm>
          <a:prstGeom prst="rect">
            <a:avLst/>
          </a:prstGeom>
        </p:spPr>
      </p:pic>
    </p:spTree>
    <p:extLst>
      <p:ext uri="{BB962C8B-B14F-4D97-AF65-F5344CB8AC3E}">
        <p14:creationId xmlns:p14="http://schemas.microsoft.com/office/powerpoint/2010/main" val="23997730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Références</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fontScale="85000" lnSpcReduction="20000"/>
          </a:bodyPr>
          <a:lstStyle/>
          <a:p>
            <a:r>
              <a:rPr lang="en-US" sz="2400" dirty="0"/>
              <a:t>Smith, S. (2019). Architecting Modern Web Applications with </a:t>
            </a:r>
            <a:r>
              <a:rPr lang="en-US" sz="2400" dirty="0" err="1"/>
              <a:t>Asp.Net</a:t>
            </a:r>
            <a:r>
              <a:rPr lang="en-US" sz="2400" dirty="0"/>
              <a:t> Core and Azure, V2.2. DevDiv, .NET and Visual Studio product teams, Microsoft Corporation.</a:t>
            </a:r>
            <a:endParaRPr lang="fr-CA" sz="2400" dirty="0"/>
          </a:p>
          <a:p>
            <a:r>
              <a:rPr lang="fr-CA" sz="2400" dirty="0"/>
              <a:t>Evans, E. (2015). Domain-­‐Driven Design Reference : </a:t>
            </a:r>
            <a:r>
              <a:rPr lang="en-CA" sz="2400" dirty="0"/>
              <a:t>Definitions</a:t>
            </a:r>
            <a:r>
              <a:rPr lang="fr-CA" sz="2400" dirty="0"/>
              <a:t> and Pattern </a:t>
            </a:r>
            <a:r>
              <a:rPr lang="en-CA" sz="2400" dirty="0"/>
              <a:t>Summaries</a:t>
            </a:r>
            <a:r>
              <a:rPr lang="fr-CA" sz="2400" dirty="0"/>
              <a:t>. Domain </a:t>
            </a:r>
            <a:r>
              <a:rPr lang="en-CA" sz="2400" dirty="0"/>
              <a:t>Language</a:t>
            </a:r>
            <a:r>
              <a:rPr lang="fr-CA" sz="2400" dirty="0"/>
              <a:t>, Inc.</a:t>
            </a:r>
          </a:p>
          <a:p>
            <a:r>
              <a:rPr lang="fr-CA" sz="2400" dirty="0"/>
              <a:t>Evans, E. (2003). </a:t>
            </a:r>
            <a:r>
              <a:rPr lang="en-US" sz="2400" dirty="0"/>
              <a:t>Domain-Driven Design: Tackling Complexity in the Heart of Software. Addison-Wesley Professional.</a:t>
            </a:r>
          </a:p>
          <a:p>
            <a:r>
              <a:rPr lang="en-US" sz="2400" dirty="0"/>
              <a:t>Fowler, M. (2003). Patterns of Enterprise Application Architecture. Addison-Wesley.</a:t>
            </a:r>
            <a:endParaRPr lang="fr-CA" sz="2400" dirty="0"/>
          </a:p>
          <a:p>
            <a:r>
              <a:rPr lang="fr-CA" sz="2400" dirty="0"/>
              <a:t>Gamma, E., </a:t>
            </a:r>
            <a:r>
              <a:rPr lang="fr-CA" sz="2400" dirty="0" err="1"/>
              <a:t>Helm</a:t>
            </a:r>
            <a:r>
              <a:rPr lang="fr-CA" sz="2400" dirty="0"/>
              <a:t>, R., Johnson, R. et </a:t>
            </a:r>
            <a:r>
              <a:rPr lang="fr-CA" sz="2400" dirty="0" err="1"/>
              <a:t>Vlissides</a:t>
            </a:r>
            <a:r>
              <a:rPr lang="fr-CA" sz="2400" dirty="0"/>
              <a:t>, J. (1995). Design Patterns. </a:t>
            </a:r>
            <a:r>
              <a:rPr lang="en-CA" sz="2400" dirty="0"/>
              <a:t>Elements</a:t>
            </a:r>
            <a:r>
              <a:rPr lang="fr-CA" sz="2400" dirty="0"/>
              <a:t> of </a:t>
            </a:r>
            <a:r>
              <a:rPr lang="en-CA" sz="2400" dirty="0"/>
              <a:t>Reusable Object-Oriented </a:t>
            </a:r>
            <a:r>
              <a:rPr lang="fr-CA" sz="2400" dirty="0"/>
              <a:t>Software. Addison-Wesley.</a:t>
            </a:r>
          </a:p>
          <a:p>
            <a:r>
              <a:rPr lang="fr-CA" sz="2400" dirty="0"/>
              <a:t>Nguyen </a:t>
            </a:r>
            <a:r>
              <a:rPr lang="fr-CA" sz="2400" dirty="0" err="1"/>
              <a:t>Chinh</a:t>
            </a:r>
            <a:r>
              <a:rPr lang="fr-CA" sz="2400" dirty="0"/>
              <a:t>, Ngo (2020). Notes de cours. https://www.slideshare.net/ChinhNguyen49/patterns-of-enterprise-application-architecture-59148245?from_action=save</a:t>
            </a:r>
          </a:p>
          <a:p>
            <a:r>
              <a:rPr lang="fr-CA" sz="2400" dirty="0"/>
              <a:t>Vernon, V. (2013). </a:t>
            </a:r>
            <a:r>
              <a:rPr lang="fr-CA" sz="2400" dirty="0" err="1"/>
              <a:t>Implementing</a:t>
            </a:r>
            <a:r>
              <a:rPr lang="fr-CA" sz="2400" dirty="0"/>
              <a:t> Domain-Driven Design. Addison-Wesley Professional.</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76</a:t>
            </a:fld>
            <a:endParaRPr lang="en-US" altLang="en-US"/>
          </a:p>
        </p:txBody>
      </p:sp>
    </p:spTree>
    <p:extLst>
      <p:ext uri="{BB962C8B-B14F-4D97-AF65-F5344CB8AC3E}">
        <p14:creationId xmlns:p14="http://schemas.microsoft.com/office/powerpoint/2010/main" val="399335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Métriques de performance</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pPr lvl="1"/>
            <a:r>
              <a:rPr lang="fr-CA" altLang="fr-FR" sz="2000" dirty="0"/>
              <a:t>La capacité d’un système : une indication du débit effectif maximal ou de la charge</a:t>
            </a:r>
          </a:p>
          <a:p>
            <a:pPr lvl="1"/>
            <a:r>
              <a:rPr lang="fr-CA" altLang="fr-FR" sz="2000" dirty="0"/>
              <a:t>Évolutivité ou montée en charge(</a:t>
            </a:r>
            <a:r>
              <a:rPr lang="en-CA" altLang="fr-FR" sz="2000" dirty="0"/>
              <a:t>scalability</a:t>
            </a:r>
            <a:r>
              <a:rPr lang="fr-CA" altLang="fr-FR" sz="2000" dirty="0"/>
              <a:t>) : mesure de l’ajout de ressources (généralement du matériel) à la performance</a:t>
            </a:r>
          </a:p>
          <a:p>
            <a:pPr lvl="2"/>
            <a:r>
              <a:rPr lang="fr-CA" altLang="fr-FR" sz="1700" dirty="0"/>
              <a:t>Un système évolutif est un système qui vous permet d’ajouter du matériel et d’obtenir une amélioration correspondante de performance</a:t>
            </a:r>
          </a:p>
          <a:p>
            <a:pPr lvl="2"/>
            <a:r>
              <a:rPr lang="fr-CA" altLang="fr-FR" sz="1700" dirty="0"/>
              <a:t>Deux types de montées en charge :</a:t>
            </a:r>
          </a:p>
          <a:p>
            <a:pPr lvl="3"/>
            <a:r>
              <a:rPr lang="fr-CA" altLang="fr-FR" sz="1700" dirty="0"/>
              <a:t>Montée en charge verticale (</a:t>
            </a:r>
            <a:r>
              <a:rPr lang="en-CA" altLang="fr-FR" sz="1700" i="1" dirty="0"/>
              <a:t>scaling up</a:t>
            </a:r>
            <a:r>
              <a:rPr lang="fr-CA" altLang="fr-FR" sz="1700" dirty="0"/>
              <a:t>): signifie l’augmentation de la puissance d’un seul serveur telle que comme plus de mémoire</a:t>
            </a:r>
          </a:p>
          <a:p>
            <a:pPr lvl="3"/>
            <a:r>
              <a:rPr lang="fr-CA" altLang="fr-FR" sz="1700" dirty="0"/>
              <a:t>Montée en charge horizontale (</a:t>
            </a:r>
            <a:r>
              <a:rPr lang="fr-CA" altLang="fr-FR" sz="1700" i="1" dirty="0" err="1"/>
              <a:t>scaling</a:t>
            </a:r>
            <a:r>
              <a:rPr lang="fr-CA" altLang="fr-FR" sz="1700" i="1" dirty="0"/>
              <a:t> out</a:t>
            </a:r>
            <a:r>
              <a:rPr lang="fr-CA" altLang="fr-FR" sz="1700" dirty="0"/>
              <a:t>): signifie l’ajout de serveurs supplémentaires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8</a:t>
            </a:fld>
            <a:endParaRPr lang="en-US" altLang="en-US"/>
          </a:p>
        </p:txBody>
      </p:sp>
    </p:spTree>
    <p:extLst>
      <p:ext uri="{BB962C8B-B14F-4D97-AF65-F5344CB8AC3E}">
        <p14:creationId xmlns:p14="http://schemas.microsoft.com/office/powerpoint/2010/main" val="384333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Impact des métriques</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lnSpcReduction="10000"/>
          </a:bodyPr>
          <a:lstStyle/>
          <a:p>
            <a:r>
              <a:rPr lang="fr-CA" altLang="fr-FR" sz="2400" dirty="0"/>
              <a:t>Les décisions de conception n’affectent pas toutes ces métriques de performance de manière égale</a:t>
            </a:r>
          </a:p>
          <a:p>
            <a:r>
              <a:rPr lang="fr-CA" altLang="fr-FR" sz="2400" dirty="0"/>
              <a:t>Souvent, il est logique de développer la montée de charge du matériel plutôt que la capacité, voire l’efficacité</a:t>
            </a:r>
          </a:p>
          <a:p>
            <a:pPr lvl="1"/>
            <a:r>
              <a:rPr lang="fr-CA" altLang="fr-FR" sz="2000" dirty="0"/>
              <a:t>La montée de charge vous offre la possibilité d'améliorer les performances si vous en avez besoin</a:t>
            </a:r>
          </a:p>
          <a:p>
            <a:pPr lvl="1"/>
            <a:r>
              <a:rPr lang="fr-CA" altLang="fr-FR" sz="2000" dirty="0"/>
              <a:t>Elle peut être aussi plus facile à mettre œuvre</a:t>
            </a:r>
          </a:p>
          <a:p>
            <a:pPr lvl="2"/>
            <a:r>
              <a:rPr lang="fr-CA" altLang="fr-FR" sz="1800" dirty="0"/>
              <a:t>Les concepteurs font souvent des choses compliquées qui améliorent la capacité sur une plateforme matérielle alors qu’il pourrait être effectivement meilleur marché d’acheter plus de matériel</a:t>
            </a:r>
          </a:p>
          <a:p>
            <a:pPr lvl="2"/>
            <a:r>
              <a:rPr lang="fr-CA" altLang="fr-FR" sz="1800" dirty="0"/>
              <a:t>Le matériel récent est souvent moins cher que de faire fonctionner un logiciel sur des systèmes moins puissants</a:t>
            </a:r>
          </a:p>
          <a:p>
            <a:pPr lvl="2"/>
            <a:r>
              <a:rPr lang="fr-CA" altLang="fr-FR" sz="1800" dirty="0"/>
              <a:t>De même, ajouter plus de serveurs coûte souvent moins cher que d’ajouter plus de programmeurs à condition qu’un système soit évolutif</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9</a:t>
            </a:fld>
            <a:endParaRPr lang="en-US" altLang="en-US"/>
          </a:p>
        </p:txBody>
      </p:sp>
    </p:spTree>
    <p:extLst>
      <p:ext uri="{BB962C8B-B14F-4D97-AF65-F5344CB8AC3E}">
        <p14:creationId xmlns:p14="http://schemas.microsoft.com/office/powerpoint/2010/main" val="37152061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00.xml><?xml version="1.0" encoding="utf-8"?>
<p:tagLst xmlns:a="http://schemas.openxmlformats.org/drawingml/2006/main" xmlns:r="http://schemas.openxmlformats.org/officeDocument/2006/relationships" xmlns:p="http://schemas.openxmlformats.org/presentationml/2006/main">
  <p:tag name="NUM" val="2"/>
</p:tagLst>
</file>

<file path=ppt/tags/tag101.xml><?xml version="1.0" encoding="utf-8"?>
<p:tagLst xmlns:a="http://schemas.openxmlformats.org/drawingml/2006/main" xmlns:r="http://schemas.openxmlformats.org/officeDocument/2006/relationships" xmlns:p="http://schemas.openxmlformats.org/presentationml/2006/main">
  <p:tag name="NUM" val="3"/>
</p:tagLst>
</file>

<file path=ppt/tags/tag102.xml><?xml version="1.0" encoding="utf-8"?>
<p:tagLst xmlns:a="http://schemas.openxmlformats.org/drawingml/2006/main" xmlns:r="http://schemas.openxmlformats.org/officeDocument/2006/relationships" xmlns:p="http://schemas.openxmlformats.org/presentationml/2006/main">
  <p:tag name="NUM" val="1"/>
</p:tagLst>
</file>

<file path=ppt/tags/tag103.xml><?xml version="1.0" encoding="utf-8"?>
<p:tagLst xmlns:a="http://schemas.openxmlformats.org/drawingml/2006/main" xmlns:r="http://schemas.openxmlformats.org/officeDocument/2006/relationships" xmlns:p="http://schemas.openxmlformats.org/presentationml/2006/main">
  <p:tag name="NUM" val="2"/>
</p:tagLst>
</file>

<file path=ppt/tags/tag104.xml><?xml version="1.0" encoding="utf-8"?>
<p:tagLst xmlns:a="http://schemas.openxmlformats.org/drawingml/2006/main" xmlns:r="http://schemas.openxmlformats.org/officeDocument/2006/relationships" xmlns:p="http://schemas.openxmlformats.org/presentationml/2006/main">
  <p:tag name="NUM" val="3"/>
</p:tagLst>
</file>

<file path=ppt/tags/tag105.xml><?xml version="1.0" encoding="utf-8"?>
<p:tagLst xmlns:a="http://schemas.openxmlformats.org/drawingml/2006/main" xmlns:r="http://schemas.openxmlformats.org/officeDocument/2006/relationships" xmlns:p="http://schemas.openxmlformats.org/presentationml/2006/main">
  <p:tag name="NUM" val="1"/>
</p:tagLst>
</file>

<file path=ppt/tags/tag106.xml><?xml version="1.0" encoding="utf-8"?>
<p:tagLst xmlns:a="http://schemas.openxmlformats.org/drawingml/2006/main" xmlns:r="http://schemas.openxmlformats.org/officeDocument/2006/relationships" xmlns:p="http://schemas.openxmlformats.org/presentationml/2006/main">
  <p:tag name="NUM" val="2"/>
</p:tagLst>
</file>

<file path=ppt/tags/tag107.xml><?xml version="1.0" encoding="utf-8"?>
<p:tagLst xmlns:a="http://schemas.openxmlformats.org/drawingml/2006/main" xmlns:r="http://schemas.openxmlformats.org/officeDocument/2006/relationships" xmlns:p="http://schemas.openxmlformats.org/presentationml/2006/main">
  <p:tag name="NUM" val="3"/>
</p:tagLst>
</file>

<file path=ppt/tags/tag108.xml><?xml version="1.0" encoding="utf-8"?>
<p:tagLst xmlns:a="http://schemas.openxmlformats.org/drawingml/2006/main" xmlns:r="http://schemas.openxmlformats.org/officeDocument/2006/relationships" xmlns:p="http://schemas.openxmlformats.org/presentationml/2006/main">
  <p:tag name="NUM" val="1"/>
</p:tagLst>
</file>

<file path=ppt/tags/tag109.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10.xml><?xml version="1.0" encoding="utf-8"?>
<p:tagLst xmlns:a="http://schemas.openxmlformats.org/drawingml/2006/main" xmlns:r="http://schemas.openxmlformats.org/officeDocument/2006/relationships" xmlns:p="http://schemas.openxmlformats.org/presentationml/2006/main">
  <p:tag name="NUM" val="3"/>
</p:tagLst>
</file>

<file path=ppt/tags/tag111.xml><?xml version="1.0" encoding="utf-8"?>
<p:tagLst xmlns:a="http://schemas.openxmlformats.org/drawingml/2006/main" xmlns:r="http://schemas.openxmlformats.org/officeDocument/2006/relationships" xmlns:p="http://schemas.openxmlformats.org/presentationml/2006/main">
  <p:tag name="NUM" val="4"/>
</p:tagLst>
</file>

<file path=ppt/tags/tag112.xml><?xml version="1.0" encoding="utf-8"?>
<p:tagLst xmlns:a="http://schemas.openxmlformats.org/drawingml/2006/main" xmlns:r="http://schemas.openxmlformats.org/officeDocument/2006/relationships" xmlns:p="http://schemas.openxmlformats.org/presentationml/2006/main">
  <p:tag name="NUM" val="1"/>
</p:tagLst>
</file>

<file path=ppt/tags/tag113.xml><?xml version="1.0" encoding="utf-8"?>
<p:tagLst xmlns:a="http://schemas.openxmlformats.org/drawingml/2006/main" xmlns:r="http://schemas.openxmlformats.org/officeDocument/2006/relationships" xmlns:p="http://schemas.openxmlformats.org/presentationml/2006/main">
  <p:tag name="NUM" val="2"/>
</p:tagLst>
</file>

<file path=ppt/tags/tag114.xml><?xml version="1.0" encoding="utf-8"?>
<p:tagLst xmlns:a="http://schemas.openxmlformats.org/drawingml/2006/main" xmlns:r="http://schemas.openxmlformats.org/officeDocument/2006/relationships" xmlns:p="http://schemas.openxmlformats.org/presentationml/2006/main">
  <p:tag name="NUM" val="3"/>
</p:tagLst>
</file>

<file path=ppt/tags/tag115.xml><?xml version="1.0" encoding="utf-8"?>
<p:tagLst xmlns:a="http://schemas.openxmlformats.org/drawingml/2006/main" xmlns:r="http://schemas.openxmlformats.org/officeDocument/2006/relationships" xmlns:p="http://schemas.openxmlformats.org/presentationml/2006/main">
  <p:tag name="NUM" val="1"/>
</p:tagLst>
</file>

<file path=ppt/tags/tag116.xml><?xml version="1.0" encoding="utf-8"?>
<p:tagLst xmlns:a="http://schemas.openxmlformats.org/drawingml/2006/main" xmlns:r="http://schemas.openxmlformats.org/officeDocument/2006/relationships" xmlns:p="http://schemas.openxmlformats.org/presentationml/2006/main">
  <p:tag name="NUM" val="2"/>
</p:tagLst>
</file>

<file path=ppt/tags/tag117.xml><?xml version="1.0" encoding="utf-8"?>
<p:tagLst xmlns:a="http://schemas.openxmlformats.org/drawingml/2006/main" xmlns:r="http://schemas.openxmlformats.org/officeDocument/2006/relationships" xmlns:p="http://schemas.openxmlformats.org/presentationml/2006/main">
  <p:tag name="NUM" val="3"/>
</p:tagLst>
</file>

<file path=ppt/tags/tag118.xml><?xml version="1.0" encoding="utf-8"?>
<p:tagLst xmlns:a="http://schemas.openxmlformats.org/drawingml/2006/main" xmlns:r="http://schemas.openxmlformats.org/officeDocument/2006/relationships" xmlns:p="http://schemas.openxmlformats.org/presentationml/2006/main">
  <p:tag name="NUM" val="4"/>
</p:tagLst>
</file>

<file path=ppt/tags/tag119.xml><?xml version="1.0" encoding="utf-8"?>
<p:tagLst xmlns:a="http://schemas.openxmlformats.org/drawingml/2006/main" xmlns:r="http://schemas.openxmlformats.org/officeDocument/2006/relationships" xmlns:p="http://schemas.openxmlformats.org/presentationml/2006/main">
  <p:tag name="NUM" val="5"/>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20.xml><?xml version="1.0" encoding="utf-8"?>
<p:tagLst xmlns:a="http://schemas.openxmlformats.org/drawingml/2006/main" xmlns:r="http://schemas.openxmlformats.org/officeDocument/2006/relationships" xmlns:p="http://schemas.openxmlformats.org/presentationml/2006/main">
  <p:tag name="NUM" val="6"/>
</p:tagLst>
</file>

<file path=ppt/tags/tag121.xml><?xml version="1.0" encoding="utf-8"?>
<p:tagLst xmlns:a="http://schemas.openxmlformats.org/drawingml/2006/main" xmlns:r="http://schemas.openxmlformats.org/officeDocument/2006/relationships" xmlns:p="http://schemas.openxmlformats.org/presentationml/2006/main">
  <p:tag name="NUM" val="7"/>
</p:tagLst>
</file>

<file path=ppt/tags/tag122.xml><?xml version="1.0" encoding="utf-8"?>
<p:tagLst xmlns:a="http://schemas.openxmlformats.org/drawingml/2006/main" xmlns:r="http://schemas.openxmlformats.org/officeDocument/2006/relationships" xmlns:p="http://schemas.openxmlformats.org/presentationml/2006/main">
  <p:tag name="NUM" val="8"/>
</p:tagLst>
</file>

<file path=ppt/tags/tag123.xml><?xml version="1.0" encoding="utf-8"?>
<p:tagLst xmlns:a="http://schemas.openxmlformats.org/drawingml/2006/main" xmlns:r="http://schemas.openxmlformats.org/officeDocument/2006/relationships" xmlns:p="http://schemas.openxmlformats.org/presentationml/2006/main">
  <p:tag name="NUM" val="9"/>
</p:tagLst>
</file>

<file path=ppt/tags/tag124.xml><?xml version="1.0" encoding="utf-8"?>
<p:tagLst xmlns:a="http://schemas.openxmlformats.org/drawingml/2006/main" xmlns:r="http://schemas.openxmlformats.org/officeDocument/2006/relationships" xmlns:p="http://schemas.openxmlformats.org/presentationml/2006/main">
  <p:tag name="NUM" val="1"/>
</p:tagLst>
</file>

<file path=ppt/tags/tag125.xml><?xml version="1.0" encoding="utf-8"?>
<p:tagLst xmlns:a="http://schemas.openxmlformats.org/drawingml/2006/main" xmlns:r="http://schemas.openxmlformats.org/officeDocument/2006/relationships" xmlns:p="http://schemas.openxmlformats.org/presentationml/2006/main">
  <p:tag name="NUM" val="2"/>
</p:tagLst>
</file>

<file path=ppt/tags/tag126.xml><?xml version="1.0" encoding="utf-8"?>
<p:tagLst xmlns:a="http://schemas.openxmlformats.org/drawingml/2006/main" xmlns:r="http://schemas.openxmlformats.org/officeDocument/2006/relationships" xmlns:p="http://schemas.openxmlformats.org/presentationml/2006/main">
  <p:tag name="NUM" val="3"/>
</p:tagLst>
</file>

<file path=ppt/tags/tag127.xml><?xml version="1.0" encoding="utf-8"?>
<p:tagLst xmlns:a="http://schemas.openxmlformats.org/drawingml/2006/main" xmlns:r="http://schemas.openxmlformats.org/officeDocument/2006/relationships" xmlns:p="http://schemas.openxmlformats.org/presentationml/2006/main">
  <p:tag name="NUM" val="1"/>
</p:tagLst>
</file>

<file path=ppt/tags/tag128.xml><?xml version="1.0" encoding="utf-8"?>
<p:tagLst xmlns:a="http://schemas.openxmlformats.org/drawingml/2006/main" xmlns:r="http://schemas.openxmlformats.org/officeDocument/2006/relationships" xmlns:p="http://schemas.openxmlformats.org/presentationml/2006/main">
  <p:tag name="NUM" val="2"/>
</p:tagLst>
</file>

<file path=ppt/tags/tag129.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1"/>
</p:tagLst>
</file>

<file path=ppt/tags/tag131.xml><?xml version="1.0" encoding="utf-8"?>
<p:tagLst xmlns:a="http://schemas.openxmlformats.org/drawingml/2006/main" xmlns:r="http://schemas.openxmlformats.org/officeDocument/2006/relationships" xmlns:p="http://schemas.openxmlformats.org/presentationml/2006/main">
  <p:tag name="NUM" val="2"/>
</p:tagLst>
</file>

<file path=ppt/tags/tag132.xml><?xml version="1.0" encoding="utf-8"?>
<p:tagLst xmlns:a="http://schemas.openxmlformats.org/drawingml/2006/main" xmlns:r="http://schemas.openxmlformats.org/officeDocument/2006/relationships" xmlns:p="http://schemas.openxmlformats.org/presentationml/2006/main">
  <p:tag name="NUM" val="3"/>
</p:tagLst>
</file>

<file path=ppt/tags/tag133.xml><?xml version="1.0" encoding="utf-8"?>
<p:tagLst xmlns:a="http://schemas.openxmlformats.org/drawingml/2006/main" xmlns:r="http://schemas.openxmlformats.org/officeDocument/2006/relationships" xmlns:p="http://schemas.openxmlformats.org/presentationml/2006/main">
  <p:tag name="NUM" val="1"/>
</p:tagLst>
</file>

<file path=ppt/tags/tag134.xml><?xml version="1.0" encoding="utf-8"?>
<p:tagLst xmlns:a="http://schemas.openxmlformats.org/drawingml/2006/main" xmlns:r="http://schemas.openxmlformats.org/officeDocument/2006/relationships" xmlns:p="http://schemas.openxmlformats.org/presentationml/2006/main">
  <p:tag name="NUM" val="2"/>
</p:tagLst>
</file>

<file path=ppt/tags/tag135.xml><?xml version="1.0" encoding="utf-8"?>
<p:tagLst xmlns:a="http://schemas.openxmlformats.org/drawingml/2006/main" xmlns:r="http://schemas.openxmlformats.org/officeDocument/2006/relationships" xmlns:p="http://schemas.openxmlformats.org/presentationml/2006/main">
  <p:tag name="NUM" val="3"/>
</p:tagLst>
</file>

<file path=ppt/tags/tag136.xml><?xml version="1.0" encoding="utf-8"?>
<p:tagLst xmlns:a="http://schemas.openxmlformats.org/drawingml/2006/main" xmlns:r="http://schemas.openxmlformats.org/officeDocument/2006/relationships" xmlns:p="http://schemas.openxmlformats.org/presentationml/2006/main">
  <p:tag name="NUM" val="1"/>
</p:tagLst>
</file>

<file path=ppt/tags/tag137.xml><?xml version="1.0" encoding="utf-8"?>
<p:tagLst xmlns:a="http://schemas.openxmlformats.org/drawingml/2006/main" xmlns:r="http://schemas.openxmlformats.org/officeDocument/2006/relationships" xmlns:p="http://schemas.openxmlformats.org/presentationml/2006/main">
  <p:tag name="NUM" val="2"/>
</p:tagLst>
</file>

<file path=ppt/tags/tag138.xml><?xml version="1.0" encoding="utf-8"?>
<p:tagLst xmlns:a="http://schemas.openxmlformats.org/drawingml/2006/main" xmlns:r="http://schemas.openxmlformats.org/officeDocument/2006/relationships" xmlns:p="http://schemas.openxmlformats.org/presentationml/2006/main">
  <p:tag name="NUM" val="3"/>
</p:tagLst>
</file>

<file path=ppt/tags/tag139.xml><?xml version="1.0" encoding="utf-8"?>
<p:tagLst xmlns:a="http://schemas.openxmlformats.org/drawingml/2006/main" xmlns:r="http://schemas.openxmlformats.org/officeDocument/2006/relationships" xmlns:p="http://schemas.openxmlformats.org/presentationml/2006/main">
  <p:tag name="NUM" val="4"/>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1"/>
</p:tagLst>
</file>

<file path=ppt/tags/tag141.xml><?xml version="1.0" encoding="utf-8"?>
<p:tagLst xmlns:a="http://schemas.openxmlformats.org/drawingml/2006/main" xmlns:r="http://schemas.openxmlformats.org/officeDocument/2006/relationships" xmlns:p="http://schemas.openxmlformats.org/presentationml/2006/main">
  <p:tag name="NUM" val="2"/>
</p:tagLst>
</file>

<file path=ppt/tags/tag142.xml><?xml version="1.0" encoding="utf-8"?>
<p:tagLst xmlns:a="http://schemas.openxmlformats.org/drawingml/2006/main" xmlns:r="http://schemas.openxmlformats.org/officeDocument/2006/relationships" xmlns:p="http://schemas.openxmlformats.org/presentationml/2006/main">
  <p:tag name="NUM" val="3"/>
</p:tagLst>
</file>

<file path=ppt/tags/tag143.xml><?xml version="1.0" encoding="utf-8"?>
<p:tagLst xmlns:a="http://schemas.openxmlformats.org/drawingml/2006/main" xmlns:r="http://schemas.openxmlformats.org/officeDocument/2006/relationships" xmlns:p="http://schemas.openxmlformats.org/presentationml/2006/main">
  <p:tag name="NUM" val="1"/>
</p:tagLst>
</file>

<file path=ppt/tags/tag144.xml><?xml version="1.0" encoding="utf-8"?>
<p:tagLst xmlns:a="http://schemas.openxmlformats.org/drawingml/2006/main" xmlns:r="http://schemas.openxmlformats.org/officeDocument/2006/relationships" xmlns:p="http://schemas.openxmlformats.org/presentationml/2006/main">
  <p:tag name="NUM" val="2"/>
</p:tagLst>
</file>

<file path=ppt/tags/tag145.xml><?xml version="1.0" encoding="utf-8"?>
<p:tagLst xmlns:a="http://schemas.openxmlformats.org/drawingml/2006/main" xmlns:r="http://schemas.openxmlformats.org/officeDocument/2006/relationships" xmlns:p="http://schemas.openxmlformats.org/presentationml/2006/main">
  <p:tag name="NUM" val="3"/>
</p:tagLst>
</file>

<file path=ppt/tags/tag146.xml><?xml version="1.0" encoding="utf-8"?>
<p:tagLst xmlns:a="http://schemas.openxmlformats.org/drawingml/2006/main" xmlns:r="http://schemas.openxmlformats.org/officeDocument/2006/relationships" xmlns:p="http://schemas.openxmlformats.org/presentationml/2006/main">
  <p:tag name="NUM" val="4"/>
</p:tagLst>
</file>

<file path=ppt/tags/tag147.xml><?xml version="1.0" encoding="utf-8"?>
<p:tagLst xmlns:a="http://schemas.openxmlformats.org/drawingml/2006/main" xmlns:r="http://schemas.openxmlformats.org/officeDocument/2006/relationships" xmlns:p="http://schemas.openxmlformats.org/presentationml/2006/main">
  <p:tag name="NUM" val="5"/>
</p:tagLst>
</file>

<file path=ppt/tags/tag148.xml><?xml version="1.0" encoding="utf-8"?>
<p:tagLst xmlns:a="http://schemas.openxmlformats.org/drawingml/2006/main" xmlns:r="http://schemas.openxmlformats.org/officeDocument/2006/relationships" xmlns:p="http://schemas.openxmlformats.org/presentationml/2006/main">
  <p:tag name="NUM" val="6"/>
</p:tagLst>
</file>

<file path=ppt/tags/tag149.xml><?xml version="1.0" encoding="utf-8"?>
<p:tagLst xmlns:a="http://schemas.openxmlformats.org/drawingml/2006/main" xmlns:r="http://schemas.openxmlformats.org/officeDocument/2006/relationships" xmlns:p="http://schemas.openxmlformats.org/presentationml/2006/main">
  <p:tag name="NUM" val="7"/>
</p:tagLst>
</file>

<file path=ppt/tags/tag15.xml><?xml version="1.0" encoding="utf-8"?>
<p:tagLst xmlns:a="http://schemas.openxmlformats.org/drawingml/2006/main" xmlns:r="http://schemas.openxmlformats.org/officeDocument/2006/relationships" xmlns:p="http://schemas.openxmlformats.org/presentationml/2006/main">
  <p:tag name="NUM" val="3"/>
</p:tagLst>
</file>

<file path=ppt/tags/tag150.xml><?xml version="1.0" encoding="utf-8"?>
<p:tagLst xmlns:a="http://schemas.openxmlformats.org/drawingml/2006/main" xmlns:r="http://schemas.openxmlformats.org/officeDocument/2006/relationships" xmlns:p="http://schemas.openxmlformats.org/presentationml/2006/main">
  <p:tag name="NUM" val="8"/>
</p:tagLst>
</file>

<file path=ppt/tags/tag151.xml><?xml version="1.0" encoding="utf-8"?>
<p:tagLst xmlns:a="http://schemas.openxmlformats.org/drawingml/2006/main" xmlns:r="http://schemas.openxmlformats.org/officeDocument/2006/relationships" xmlns:p="http://schemas.openxmlformats.org/presentationml/2006/main">
  <p:tag name="NUM" val="9"/>
</p:tagLst>
</file>

<file path=ppt/tags/tag152.xml><?xml version="1.0" encoding="utf-8"?>
<p:tagLst xmlns:a="http://schemas.openxmlformats.org/drawingml/2006/main" xmlns:r="http://schemas.openxmlformats.org/officeDocument/2006/relationships" xmlns:p="http://schemas.openxmlformats.org/presentationml/2006/main">
  <p:tag name="NUM" val="10"/>
</p:tagLst>
</file>

<file path=ppt/tags/tag153.xml><?xml version="1.0" encoding="utf-8"?>
<p:tagLst xmlns:a="http://schemas.openxmlformats.org/drawingml/2006/main" xmlns:r="http://schemas.openxmlformats.org/officeDocument/2006/relationships" xmlns:p="http://schemas.openxmlformats.org/presentationml/2006/main">
  <p:tag name="NUM" val="11"/>
</p:tagLst>
</file>

<file path=ppt/tags/tag154.xml><?xml version="1.0" encoding="utf-8"?>
<p:tagLst xmlns:a="http://schemas.openxmlformats.org/drawingml/2006/main" xmlns:r="http://schemas.openxmlformats.org/officeDocument/2006/relationships" xmlns:p="http://schemas.openxmlformats.org/presentationml/2006/main">
  <p:tag name="NUM" val="12"/>
</p:tagLst>
</file>

<file path=ppt/tags/tag155.xml><?xml version="1.0" encoding="utf-8"?>
<p:tagLst xmlns:a="http://schemas.openxmlformats.org/drawingml/2006/main" xmlns:r="http://schemas.openxmlformats.org/officeDocument/2006/relationships" xmlns:p="http://schemas.openxmlformats.org/presentationml/2006/main">
  <p:tag name="NUM" val="13"/>
</p:tagLst>
</file>

<file path=ppt/tags/tag156.xml><?xml version="1.0" encoding="utf-8"?>
<p:tagLst xmlns:a="http://schemas.openxmlformats.org/drawingml/2006/main" xmlns:r="http://schemas.openxmlformats.org/officeDocument/2006/relationships" xmlns:p="http://schemas.openxmlformats.org/presentationml/2006/main">
  <p:tag name="NUM" val="14"/>
</p:tagLst>
</file>

<file path=ppt/tags/tag157.xml><?xml version="1.0" encoding="utf-8"?>
<p:tagLst xmlns:a="http://schemas.openxmlformats.org/drawingml/2006/main" xmlns:r="http://schemas.openxmlformats.org/officeDocument/2006/relationships" xmlns:p="http://schemas.openxmlformats.org/presentationml/2006/main">
  <p:tag name="NUM" val="15"/>
</p:tagLst>
</file>

<file path=ppt/tags/tag158.xml><?xml version="1.0" encoding="utf-8"?>
<p:tagLst xmlns:a="http://schemas.openxmlformats.org/drawingml/2006/main" xmlns:r="http://schemas.openxmlformats.org/officeDocument/2006/relationships" xmlns:p="http://schemas.openxmlformats.org/presentationml/2006/main">
  <p:tag name="NUM" val="16"/>
</p:tagLst>
</file>

<file path=ppt/tags/tag159.xml><?xml version="1.0" encoding="utf-8"?>
<p:tagLst xmlns:a="http://schemas.openxmlformats.org/drawingml/2006/main" xmlns:r="http://schemas.openxmlformats.org/officeDocument/2006/relationships" xmlns:p="http://schemas.openxmlformats.org/presentationml/2006/main">
  <p:tag name="NUM" val="17"/>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60.xml><?xml version="1.0" encoding="utf-8"?>
<p:tagLst xmlns:a="http://schemas.openxmlformats.org/drawingml/2006/main" xmlns:r="http://schemas.openxmlformats.org/officeDocument/2006/relationships" xmlns:p="http://schemas.openxmlformats.org/presentationml/2006/main">
  <p:tag name="NUM" val="18"/>
</p:tagLst>
</file>

<file path=ppt/tags/tag161.xml><?xml version="1.0" encoding="utf-8"?>
<p:tagLst xmlns:a="http://schemas.openxmlformats.org/drawingml/2006/main" xmlns:r="http://schemas.openxmlformats.org/officeDocument/2006/relationships" xmlns:p="http://schemas.openxmlformats.org/presentationml/2006/main">
  <p:tag name="NUM" val="19"/>
</p:tagLst>
</file>

<file path=ppt/tags/tag162.xml><?xml version="1.0" encoding="utf-8"?>
<p:tagLst xmlns:a="http://schemas.openxmlformats.org/drawingml/2006/main" xmlns:r="http://schemas.openxmlformats.org/officeDocument/2006/relationships" xmlns:p="http://schemas.openxmlformats.org/presentationml/2006/main">
  <p:tag name="NUM" val="20"/>
</p:tagLst>
</file>

<file path=ppt/tags/tag163.xml><?xml version="1.0" encoding="utf-8"?>
<p:tagLst xmlns:a="http://schemas.openxmlformats.org/drawingml/2006/main" xmlns:r="http://schemas.openxmlformats.org/officeDocument/2006/relationships" xmlns:p="http://schemas.openxmlformats.org/presentationml/2006/main">
  <p:tag name="NUM" val="21"/>
</p:tagLst>
</file>

<file path=ppt/tags/tag164.xml><?xml version="1.0" encoding="utf-8"?>
<p:tagLst xmlns:a="http://schemas.openxmlformats.org/drawingml/2006/main" xmlns:r="http://schemas.openxmlformats.org/officeDocument/2006/relationships" xmlns:p="http://schemas.openxmlformats.org/presentationml/2006/main">
  <p:tag name="NUM" val="1"/>
</p:tagLst>
</file>

<file path=ppt/tags/tag165.xml><?xml version="1.0" encoding="utf-8"?>
<p:tagLst xmlns:a="http://schemas.openxmlformats.org/drawingml/2006/main" xmlns:r="http://schemas.openxmlformats.org/officeDocument/2006/relationships" xmlns:p="http://schemas.openxmlformats.org/presentationml/2006/main">
  <p:tag name="NUM" val="2"/>
</p:tagLst>
</file>

<file path=ppt/tags/tag166.xml><?xml version="1.0" encoding="utf-8"?>
<p:tagLst xmlns:a="http://schemas.openxmlformats.org/drawingml/2006/main" xmlns:r="http://schemas.openxmlformats.org/officeDocument/2006/relationships" xmlns:p="http://schemas.openxmlformats.org/presentationml/2006/main">
  <p:tag name="NUM" val="3"/>
</p:tagLst>
</file>

<file path=ppt/tags/tag167.xml><?xml version="1.0" encoding="utf-8"?>
<p:tagLst xmlns:a="http://schemas.openxmlformats.org/drawingml/2006/main" xmlns:r="http://schemas.openxmlformats.org/officeDocument/2006/relationships" xmlns:p="http://schemas.openxmlformats.org/presentationml/2006/main">
  <p:tag name="NUM" val="4"/>
</p:tagLst>
</file>

<file path=ppt/tags/tag168.xml><?xml version="1.0" encoding="utf-8"?>
<p:tagLst xmlns:a="http://schemas.openxmlformats.org/drawingml/2006/main" xmlns:r="http://schemas.openxmlformats.org/officeDocument/2006/relationships" xmlns:p="http://schemas.openxmlformats.org/presentationml/2006/main">
  <p:tag name="NUM" val="5"/>
</p:tagLst>
</file>

<file path=ppt/tags/tag169.xml><?xml version="1.0" encoding="utf-8"?>
<p:tagLst xmlns:a="http://schemas.openxmlformats.org/drawingml/2006/main" xmlns:r="http://schemas.openxmlformats.org/officeDocument/2006/relationships" xmlns:p="http://schemas.openxmlformats.org/presentationml/2006/main">
  <p:tag name="NUM" val="6"/>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70.xml><?xml version="1.0" encoding="utf-8"?>
<p:tagLst xmlns:a="http://schemas.openxmlformats.org/drawingml/2006/main" xmlns:r="http://schemas.openxmlformats.org/officeDocument/2006/relationships" xmlns:p="http://schemas.openxmlformats.org/presentationml/2006/main">
  <p:tag name="NUM" val="7"/>
</p:tagLst>
</file>

<file path=ppt/tags/tag171.xml><?xml version="1.0" encoding="utf-8"?>
<p:tagLst xmlns:a="http://schemas.openxmlformats.org/drawingml/2006/main" xmlns:r="http://schemas.openxmlformats.org/officeDocument/2006/relationships" xmlns:p="http://schemas.openxmlformats.org/presentationml/2006/main">
  <p:tag name="NUM" val="8"/>
</p:tagLst>
</file>

<file path=ppt/tags/tag172.xml><?xml version="1.0" encoding="utf-8"?>
<p:tagLst xmlns:a="http://schemas.openxmlformats.org/drawingml/2006/main" xmlns:r="http://schemas.openxmlformats.org/officeDocument/2006/relationships" xmlns:p="http://schemas.openxmlformats.org/presentationml/2006/main">
  <p:tag name="NUM" val="9"/>
</p:tagLst>
</file>

<file path=ppt/tags/tag173.xml><?xml version="1.0" encoding="utf-8"?>
<p:tagLst xmlns:a="http://schemas.openxmlformats.org/drawingml/2006/main" xmlns:r="http://schemas.openxmlformats.org/officeDocument/2006/relationships" xmlns:p="http://schemas.openxmlformats.org/presentationml/2006/main">
  <p:tag name="NUM" val="10"/>
</p:tagLst>
</file>

<file path=ppt/tags/tag174.xml><?xml version="1.0" encoding="utf-8"?>
<p:tagLst xmlns:a="http://schemas.openxmlformats.org/drawingml/2006/main" xmlns:r="http://schemas.openxmlformats.org/officeDocument/2006/relationships" xmlns:p="http://schemas.openxmlformats.org/presentationml/2006/main">
  <p:tag name="NUM" val="11"/>
</p:tagLst>
</file>

<file path=ppt/tags/tag175.xml><?xml version="1.0" encoding="utf-8"?>
<p:tagLst xmlns:a="http://schemas.openxmlformats.org/drawingml/2006/main" xmlns:r="http://schemas.openxmlformats.org/officeDocument/2006/relationships" xmlns:p="http://schemas.openxmlformats.org/presentationml/2006/main">
  <p:tag name="NUM" val="12"/>
</p:tagLst>
</file>

<file path=ppt/tags/tag176.xml><?xml version="1.0" encoding="utf-8"?>
<p:tagLst xmlns:a="http://schemas.openxmlformats.org/drawingml/2006/main" xmlns:r="http://schemas.openxmlformats.org/officeDocument/2006/relationships" xmlns:p="http://schemas.openxmlformats.org/presentationml/2006/main">
  <p:tag name="NUM" val="13"/>
</p:tagLst>
</file>

<file path=ppt/tags/tag177.xml><?xml version="1.0" encoding="utf-8"?>
<p:tagLst xmlns:a="http://schemas.openxmlformats.org/drawingml/2006/main" xmlns:r="http://schemas.openxmlformats.org/officeDocument/2006/relationships" xmlns:p="http://schemas.openxmlformats.org/presentationml/2006/main">
  <p:tag name="NUM" val="14"/>
</p:tagLst>
</file>

<file path=ppt/tags/tag178.xml><?xml version="1.0" encoding="utf-8"?>
<p:tagLst xmlns:a="http://schemas.openxmlformats.org/drawingml/2006/main" xmlns:r="http://schemas.openxmlformats.org/officeDocument/2006/relationships" xmlns:p="http://schemas.openxmlformats.org/presentationml/2006/main">
  <p:tag name="NUM" val="15"/>
</p:tagLst>
</file>

<file path=ppt/tags/tag179.xml><?xml version="1.0" encoding="utf-8"?>
<p:tagLst xmlns:a="http://schemas.openxmlformats.org/drawingml/2006/main" xmlns:r="http://schemas.openxmlformats.org/officeDocument/2006/relationships" xmlns:p="http://schemas.openxmlformats.org/presentationml/2006/main">
  <p:tag name="NUM" val="16"/>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80.xml><?xml version="1.0" encoding="utf-8"?>
<p:tagLst xmlns:a="http://schemas.openxmlformats.org/drawingml/2006/main" xmlns:r="http://schemas.openxmlformats.org/officeDocument/2006/relationships" xmlns:p="http://schemas.openxmlformats.org/presentationml/2006/main">
  <p:tag name="NUM" val="17"/>
</p:tagLst>
</file>

<file path=ppt/tags/tag181.xml><?xml version="1.0" encoding="utf-8"?>
<p:tagLst xmlns:a="http://schemas.openxmlformats.org/drawingml/2006/main" xmlns:r="http://schemas.openxmlformats.org/officeDocument/2006/relationships" xmlns:p="http://schemas.openxmlformats.org/presentationml/2006/main">
  <p:tag name="NUM" val="18"/>
</p:tagLst>
</file>

<file path=ppt/tags/tag182.xml><?xml version="1.0" encoding="utf-8"?>
<p:tagLst xmlns:a="http://schemas.openxmlformats.org/drawingml/2006/main" xmlns:r="http://schemas.openxmlformats.org/officeDocument/2006/relationships" xmlns:p="http://schemas.openxmlformats.org/presentationml/2006/main">
  <p:tag name="NUM" val="19"/>
</p:tagLst>
</file>

<file path=ppt/tags/tag183.xml><?xml version="1.0" encoding="utf-8"?>
<p:tagLst xmlns:a="http://schemas.openxmlformats.org/drawingml/2006/main" xmlns:r="http://schemas.openxmlformats.org/officeDocument/2006/relationships" xmlns:p="http://schemas.openxmlformats.org/presentationml/2006/main">
  <p:tag name="NUM" val="20"/>
</p:tagLst>
</file>

<file path=ppt/tags/tag184.xml><?xml version="1.0" encoding="utf-8"?>
<p:tagLst xmlns:a="http://schemas.openxmlformats.org/drawingml/2006/main" xmlns:r="http://schemas.openxmlformats.org/officeDocument/2006/relationships" xmlns:p="http://schemas.openxmlformats.org/presentationml/2006/main">
  <p:tag name="NUM" val="21"/>
</p:tagLst>
</file>

<file path=ppt/tags/tag185.xml><?xml version="1.0" encoding="utf-8"?>
<p:tagLst xmlns:a="http://schemas.openxmlformats.org/drawingml/2006/main" xmlns:r="http://schemas.openxmlformats.org/officeDocument/2006/relationships" xmlns:p="http://schemas.openxmlformats.org/presentationml/2006/main">
  <p:tag name="NUM" val="22"/>
</p:tagLst>
</file>

<file path=ppt/tags/tag186.xml><?xml version="1.0" encoding="utf-8"?>
<p:tagLst xmlns:a="http://schemas.openxmlformats.org/drawingml/2006/main" xmlns:r="http://schemas.openxmlformats.org/officeDocument/2006/relationships" xmlns:p="http://schemas.openxmlformats.org/presentationml/2006/main">
  <p:tag name="NUM" val="1"/>
</p:tagLst>
</file>

<file path=ppt/tags/tag187.xml><?xml version="1.0" encoding="utf-8"?>
<p:tagLst xmlns:a="http://schemas.openxmlformats.org/drawingml/2006/main" xmlns:r="http://schemas.openxmlformats.org/officeDocument/2006/relationships" xmlns:p="http://schemas.openxmlformats.org/presentationml/2006/main">
  <p:tag name="NUM" val="2"/>
</p:tagLst>
</file>

<file path=ppt/tags/tag188.xml><?xml version="1.0" encoding="utf-8"?>
<p:tagLst xmlns:a="http://schemas.openxmlformats.org/drawingml/2006/main" xmlns:r="http://schemas.openxmlformats.org/officeDocument/2006/relationships" xmlns:p="http://schemas.openxmlformats.org/presentationml/2006/main">
  <p:tag name="NUM" val="3"/>
</p:tagLst>
</file>

<file path=ppt/tags/tag189.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190.xml><?xml version="1.0" encoding="utf-8"?>
<p:tagLst xmlns:a="http://schemas.openxmlformats.org/drawingml/2006/main" xmlns:r="http://schemas.openxmlformats.org/officeDocument/2006/relationships" xmlns:p="http://schemas.openxmlformats.org/presentationml/2006/main">
  <p:tag name="NUM" val="2"/>
</p:tagLst>
</file>

<file path=ppt/tags/tag191.xml><?xml version="1.0" encoding="utf-8"?>
<p:tagLst xmlns:a="http://schemas.openxmlformats.org/drawingml/2006/main" xmlns:r="http://schemas.openxmlformats.org/officeDocument/2006/relationships" xmlns:p="http://schemas.openxmlformats.org/presentationml/2006/main">
  <p:tag name="NUM" val="3"/>
</p:tagLst>
</file>

<file path=ppt/tags/tag192.xml><?xml version="1.0" encoding="utf-8"?>
<p:tagLst xmlns:a="http://schemas.openxmlformats.org/drawingml/2006/main" xmlns:r="http://schemas.openxmlformats.org/officeDocument/2006/relationships" xmlns:p="http://schemas.openxmlformats.org/presentationml/2006/main">
  <p:tag name="NUM" val="4"/>
</p:tagLst>
</file>

<file path=ppt/tags/tag193.xml><?xml version="1.0" encoding="utf-8"?>
<p:tagLst xmlns:a="http://schemas.openxmlformats.org/drawingml/2006/main" xmlns:r="http://schemas.openxmlformats.org/officeDocument/2006/relationships" xmlns:p="http://schemas.openxmlformats.org/presentationml/2006/main">
  <p:tag name="NUM" val="5"/>
</p:tagLst>
</file>

<file path=ppt/tags/tag194.xml><?xml version="1.0" encoding="utf-8"?>
<p:tagLst xmlns:a="http://schemas.openxmlformats.org/drawingml/2006/main" xmlns:r="http://schemas.openxmlformats.org/officeDocument/2006/relationships" xmlns:p="http://schemas.openxmlformats.org/presentationml/2006/main">
  <p:tag name="NUM" val="6"/>
</p:tagLst>
</file>

<file path=ppt/tags/tag195.xml><?xml version="1.0" encoding="utf-8"?>
<p:tagLst xmlns:a="http://schemas.openxmlformats.org/drawingml/2006/main" xmlns:r="http://schemas.openxmlformats.org/officeDocument/2006/relationships" xmlns:p="http://schemas.openxmlformats.org/presentationml/2006/main">
  <p:tag name="NUM" val="7"/>
</p:tagLst>
</file>

<file path=ppt/tags/tag196.xml><?xml version="1.0" encoding="utf-8"?>
<p:tagLst xmlns:a="http://schemas.openxmlformats.org/drawingml/2006/main" xmlns:r="http://schemas.openxmlformats.org/officeDocument/2006/relationships" xmlns:p="http://schemas.openxmlformats.org/presentationml/2006/main">
  <p:tag name="NUM" val="8"/>
</p:tagLst>
</file>

<file path=ppt/tags/tag197.xml><?xml version="1.0" encoding="utf-8"?>
<p:tagLst xmlns:a="http://schemas.openxmlformats.org/drawingml/2006/main" xmlns:r="http://schemas.openxmlformats.org/officeDocument/2006/relationships" xmlns:p="http://schemas.openxmlformats.org/presentationml/2006/main">
  <p:tag name="NUM" val="9"/>
</p:tagLst>
</file>

<file path=ppt/tags/tag198.xml><?xml version="1.0" encoding="utf-8"?>
<p:tagLst xmlns:a="http://schemas.openxmlformats.org/drawingml/2006/main" xmlns:r="http://schemas.openxmlformats.org/officeDocument/2006/relationships" xmlns:p="http://schemas.openxmlformats.org/presentationml/2006/main">
  <p:tag name="NUM" val="10"/>
</p:tagLst>
</file>

<file path=ppt/tags/tag199.xml><?xml version="1.0" encoding="utf-8"?>
<p:tagLst xmlns:a="http://schemas.openxmlformats.org/drawingml/2006/main" xmlns:r="http://schemas.openxmlformats.org/officeDocument/2006/relationships" xmlns:p="http://schemas.openxmlformats.org/presentationml/2006/main">
  <p:tag name="NUM" val="1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00.xml><?xml version="1.0" encoding="utf-8"?>
<p:tagLst xmlns:a="http://schemas.openxmlformats.org/drawingml/2006/main" xmlns:r="http://schemas.openxmlformats.org/officeDocument/2006/relationships" xmlns:p="http://schemas.openxmlformats.org/presentationml/2006/main">
  <p:tag name="NUM" val="12"/>
</p:tagLst>
</file>

<file path=ppt/tags/tag201.xml><?xml version="1.0" encoding="utf-8"?>
<p:tagLst xmlns:a="http://schemas.openxmlformats.org/drawingml/2006/main" xmlns:r="http://schemas.openxmlformats.org/officeDocument/2006/relationships" xmlns:p="http://schemas.openxmlformats.org/presentationml/2006/main">
  <p:tag name="NUM" val="13"/>
</p:tagLst>
</file>

<file path=ppt/tags/tag202.xml><?xml version="1.0" encoding="utf-8"?>
<p:tagLst xmlns:a="http://schemas.openxmlformats.org/drawingml/2006/main" xmlns:r="http://schemas.openxmlformats.org/officeDocument/2006/relationships" xmlns:p="http://schemas.openxmlformats.org/presentationml/2006/main">
  <p:tag name="NUM" val="14"/>
</p:tagLst>
</file>

<file path=ppt/tags/tag203.xml><?xml version="1.0" encoding="utf-8"?>
<p:tagLst xmlns:a="http://schemas.openxmlformats.org/drawingml/2006/main" xmlns:r="http://schemas.openxmlformats.org/officeDocument/2006/relationships" xmlns:p="http://schemas.openxmlformats.org/presentationml/2006/main">
  <p:tag name="NUM" val="15"/>
</p:tagLst>
</file>

<file path=ppt/tags/tag204.xml><?xml version="1.0" encoding="utf-8"?>
<p:tagLst xmlns:a="http://schemas.openxmlformats.org/drawingml/2006/main" xmlns:r="http://schemas.openxmlformats.org/officeDocument/2006/relationships" xmlns:p="http://schemas.openxmlformats.org/presentationml/2006/main">
  <p:tag name="NUM" val="16"/>
</p:tagLst>
</file>

<file path=ppt/tags/tag205.xml><?xml version="1.0" encoding="utf-8"?>
<p:tagLst xmlns:a="http://schemas.openxmlformats.org/drawingml/2006/main" xmlns:r="http://schemas.openxmlformats.org/officeDocument/2006/relationships" xmlns:p="http://schemas.openxmlformats.org/presentationml/2006/main">
  <p:tag name="NUM" val="17"/>
</p:tagLst>
</file>

<file path=ppt/tags/tag206.xml><?xml version="1.0" encoding="utf-8"?>
<p:tagLst xmlns:a="http://schemas.openxmlformats.org/drawingml/2006/main" xmlns:r="http://schemas.openxmlformats.org/officeDocument/2006/relationships" xmlns:p="http://schemas.openxmlformats.org/presentationml/2006/main">
  <p:tag name="NUM" val="18"/>
</p:tagLst>
</file>

<file path=ppt/tags/tag207.xml><?xml version="1.0" encoding="utf-8"?>
<p:tagLst xmlns:a="http://schemas.openxmlformats.org/drawingml/2006/main" xmlns:r="http://schemas.openxmlformats.org/officeDocument/2006/relationships" xmlns:p="http://schemas.openxmlformats.org/presentationml/2006/main">
  <p:tag name="NUM" val="19"/>
</p:tagLst>
</file>

<file path=ppt/tags/tag208.xml><?xml version="1.0" encoding="utf-8"?>
<p:tagLst xmlns:a="http://schemas.openxmlformats.org/drawingml/2006/main" xmlns:r="http://schemas.openxmlformats.org/officeDocument/2006/relationships" xmlns:p="http://schemas.openxmlformats.org/presentationml/2006/main">
  <p:tag name="NUM" val="20"/>
</p:tagLst>
</file>

<file path=ppt/tags/tag209.xml><?xml version="1.0" encoding="utf-8"?>
<p:tagLst xmlns:a="http://schemas.openxmlformats.org/drawingml/2006/main" xmlns:r="http://schemas.openxmlformats.org/officeDocument/2006/relationships" xmlns:p="http://schemas.openxmlformats.org/presentationml/2006/main">
  <p:tag name="NUM" val="21"/>
</p:tagLst>
</file>

<file path=ppt/tags/tag21.xml><?xml version="1.0" encoding="utf-8"?>
<p:tagLst xmlns:a="http://schemas.openxmlformats.org/drawingml/2006/main" xmlns:r="http://schemas.openxmlformats.org/officeDocument/2006/relationships" xmlns:p="http://schemas.openxmlformats.org/presentationml/2006/main">
  <p:tag name="NUM" val="3"/>
</p:tagLst>
</file>

<file path=ppt/tags/tag210.xml><?xml version="1.0" encoding="utf-8"?>
<p:tagLst xmlns:a="http://schemas.openxmlformats.org/drawingml/2006/main" xmlns:r="http://schemas.openxmlformats.org/officeDocument/2006/relationships" xmlns:p="http://schemas.openxmlformats.org/presentationml/2006/main">
  <p:tag name="NUM" val="22"/>
</p:tagLst>
</file>

<file path=ppt/tags/tag211.xml><?xml version="1.0" encoding="utf-8"?>
<p:tagLst xmlns:a="http://schemas.openxmlformats.org/drawingml/2006/main" xmlns:r="http://schemas.openxmlformats.org/officeDocument/2006/relationships" xmlns:p="http://schemas.openxmlformats.org/presentationml/2006/main">
  <p:tag name="NUM" val="1"/>
</p:tagLst>
</file>

<file path=ppt/tags/tag212.xml><?xml version="1.0" encoding="utf-8"?>
<p:tagLst xmlns:a="http://schemas.openxmlformats.org/drawingml/2006/main" xmlns:r="http://schemas.openxmlformats.org/officeDocument/2006/relationships" xmlns:p="http://schemas.openxmlformats.org/presentationml/2006/main">
  <p:tag name="NUM" val="2"/>
</p:tagLst>
</file>

<file path=ppt/tags/tag213.xml><?xml version="1.0" encoding="utf-8"?>
<p:tagLst xmlns:a="http://schemas.openxmlformats.org/drawingml/2006/main" xmlns:r="http://schemas.openxmlformats.org/officeDocument/2006/relationships" xmlns:p="http://schemas.openxmlformats.org/presentationml/2006/main">
  <p:tag name="NUM" val="3"/>
</p:tagLst>
</file>

<file path=ppt/tags/tag214.xml><?xml version="1.0" encoding="utf-8"?>
<p:tagLst xmlns:a="http://schemas.openxmlformats.org/drawingml/2006/main" xmlns:r="http://schemas.openxmlformats.org/officeDocument/2006/relationships" xmlns:p="http://schemas.openxmlformats.org/presentationml/2006/main">
  <p:tag name="NUM" val="1"/>
</p:tagLst>
</file>

<file path=ppt/tags/tag215.xml><?xml version="1.0" encoding="utf-8"?>
<p:tagLst xmlns:a="http://schemas.openxmlformats.org/drawingml/2006/main" xmlns:r="http://schemas.openxmlformats.org/officeDocument/2006/relationships" xmlns:p="http://schemas.openxmlformats.org/presentationml/2006/main">
  <p:tag name="NUM" val="2"/>
</p:tagLst>
</file>

<file path=ppt/tags/tag216.xml><?xml version="1.0" encoding="utf-8"?>
<p:tagLst xmlns:a="http://schemas.openxmlformats.org/drawingml/2006/main" xmlns:r="http://schemas.openxmlformats.org/officeDocument/2006/relationships" xmlns:p="http://schemas.openxmlformats.org/presentationml/2006/main">
  <p:tag name="NUM" val="3"/>
</p:tagLst>
</file>

<file path=ppt/tags/tag217.xml><?xml version="1.0" encoding="utf-8"?>
<p:tagLst xmlns:a="http://schemas.openxmlformats.org/drawingml/2006/main" xmlns:r="http://schemas.openxmlformats.org/officeDocument/2006/relationships" xmlns:p="http://schemas.openxmlformats.org/presentationml/2006/main">
  <p:tag name="NUM" val="1"/>
</p:tagLst>
</file>

<file path=ppt/tags/tag218.xml><?xml version="1.0" encoding="utf-8"?>
<p:tagLst xmlns:a="http://schemas.openxmlformats.org/drawingml/2006/main" xmlns:r="http://schemas.openxmlformats.org/officeDocument/2006/relationships" xmlns:p="http://schemas.openxmlformats.org/presentationml/2006/main">
  <p:tag name="NUM" val="2"/>
</p:tagLst>
</file>

<file path=ppt/tags/tag219.xml><?xml version="1.0" encoding="utf-8"?>
<p:tagLst xmlns:a="http://schemas.openxmlformats.org/drawingml/2006/main" xmlns:r="http://schemas.openxmlformats.org/officeDocument/2006/relationships" xmlns:p="http://schemas.openxmlformats.org/presentationml/2006/main">
  <p:tag name="NUM" val="3"/>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20.xml><?xml version="1.0" encoding="utf-8"?>
<p:tagLst xmlns:a="http://schemas.openxmlformats.org/drawingml/2006/main" xmlns:r="http://schemas.openxmlformats.org/officeDocument/2006/relationships" xmlns:p="http://schemas.openxmlformats.org/presentationml/2006/main">
  <p:tag name="NUM" val="1"/>
</p:tagLst>
</file>

<file path=ppt/tags/tag221.xml><?xml version="1.0" encoding="utf-8"?>
<p:tagLst xmlns:a="http://schemas.openxmlformats.org/drawingml/2006/main" xmlns:r="http://schemas.openxmlformats.org/officeDocument/2006/relationships" xmlns:p="http://schemas.openxmlformats.org/presentationml/2006/main">
  <p:tag name="NUM" val="2"/>
</p:tagLst>
</file>

<file path=ppt/tags/tag222.xml><?xml version="1.0" encoding="utf-8"?>
<p:tagLst xmlns:a="http://schemas.openxmlformats.org/drawingml/2006/main" xmlns:r="http://schemas.openxmlformats.org/officeDocument/2006/relationships" xmlns:p="http://schemas.openxmlformats.org/presentationml/2006/main">
  <p:tag name="NUM" val="3"/>
</p:tagLst>
</file>

<file path=ppt/tags/tag223.xml><?xml version="1.0" encoding="utf-8"?>
<p:tagLst xmlns:a="http://schemas.openxmlformats.org/drawingml/2006/main" xmlns:r="http://schemas.openxmlformats.org/officeDocument/2006/relationships" xmlns:p="http://schemas.openxmlformats.org/presentationml/2006/main">
  <p:tag name="NUM" val="1"/>
</p:tagLst>
</file>

<file path=ppt/tags/tag224.xml><?xml version="1.0" encoding="utf-8"?>
<p:tagLst xmlns:a="http://schemas.openxmlformats.org/drawingml/2006/main" xmlns:r="http://schemas.openxmlformats.org/officeDocument/2006/relationships" xmlns:p="http://schemas.openxmlformats.org/presentationml/2006/main">
  <p:tag name="NUM" val="2"/>
</p:tagLst>
</file>

<file path=ppt/tags/tag225.xml><?xml version="1.0" encoding="utf-8"?>
<p:tagLst xmlns:a="http://schemas.openxmlformats.org/drawingml/2006/main" xmlns:r="http://schemas.openxmlformats.org/officeDocument/2006/relationships" xmlns:p="http://schemas.openxmlformats.org/presentationml/2006/main">
  <p:tag name="NUM" val="3"/>
</p:tagLst>
</file>

<file path=ppt/tags/tag226.xml><?xml version="1.0" encoding="utf-8"?>
<p:tagLst xmlns:a="http://schemas.openxmlformats.org/drawingml/2006/main" xmlns:r="http://schemas.openxmlformats.org/officeDocument/2006/relationships" xmlns:p="http://schemas.openxmlformats.org/presentationml/2006/main">
  <p:tag name="NUM" val="1"/>
</p:tagLst>
</file>

<file path=ppt/tags/tag227.xml><?xml version="1.0" encoding="utf-8"?>
<p:tagLst xmlns:a="http://schemas.openxmlformats.org/drawingml/2006/main" xmlns:r="http://schemas.openxmlformats.org/officeDocument/2006/relationships" xmlns:p="http://schemas.openxmlformats.org/presentationml/2006/main">
  <p:tag name="NUM" val="2"/>
</p:tagLst>
</file>

<file path=ppt/tags/tag228.xml><?xml version="1.0" encoding="utf-8"?>
<p:tagLst xmlns:a="http://schemas.openxmlformats.org/drawingml/2006/main" xmlns:r="http://schemas.openxmlformats.org/officeDocument/2006/relationships" xmlns:p="http://schemas.openxmlformats.org/presentationml/2006/main">
  <p:tag name="NUM" val="3"/>
</p:tagLst>
</file>

<file path=ppt/tags/tag229.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30.xml><?xml version="1.0" encoding="utf-8"?>
<p:tagLst xmlns:a="http://schemas.openxmlformats.org/drawingml/2006/main" xmlns:r="http://schemas.openxmlformats.org/officeDocument/2006/relationships" xmlns:p="http://schemas.openxmlformats.org/presentationml/2006/main">
  <p:tag name="NUM" val="2"/>
</p:tagLst>
</file>

<file path=ppt/tags/tag231.xml><?xml version="1.0" encoding="utf-8"?>
<p:tagLst xmlns:a="http://schemas.openxmlformats.org/drawingml/2006/main" xmlns:r="http://schemas.openxmlformats.org/officeDocument/2006/relationships" xmlns:p="http://schemas.openxmlformats.org/presentationml/2006/main">
  <p:tag name="NUM" val="3"/>
</p:tagLst>
</file>

<file path=ppt/tags/tag232.xml><?xml version="1.0" encoding="utf-8"?>
<p:tagLst xmlns:a="http://schemas.openxmlformats.org/drawingml/2006/main" xmlns:r="http://schemas.openxmlformats.org/officeDocument/2006/relationships" xmlns:p="http://schemas.openxmlformats.org/presentationml/2006/main">
  <p:tag name="NUM" val="4"/>
</p:tagLst>
</file>

<file path=ppt/tags/tag233.xml><?xml version="1.0" encoding="utf-8"?>
<p:tagLst xmlns:a="http://schemas.openxmlformats.org/drawingml/2006/main" xmlns:r="http://schemas.openxmlformats.org/officeDocument/2006/relationships" xmlns:p="http://schemas.openxmlformats.org/presentationml/2006/main">
  <p:tag name="NUM" val="5"/>
</p:tagLst>
</file>

<file path=ppt/tags/tag234.xml><?xml version="1.0" encoding="utf-8"?>
<p:tagLst xmlns:a="http://schemas.openxmlformats.org/drawingml/2006/main" xmlns:r="http://schemas.openxmlformats.org/officeDocument/2006/relationships" xmlns:p="http://schemas.openxmlformats.org/presentationml/2006/main">
  <p:tag name="NUM" val="6"/>
</p:tagLst>
</file>

<file path=ppt/tags/tag235.xml><?xml version="1.0" encoding="utf-8"?>
<p:tagLst xmlns:a="http://schemas.openxmlformats.org/drawingml/2006/main" xmlns:r="http://schemas.openxmlformats.org/officeDocument/2006/relationships" xmlns:p="http://schemas.openxmlformats.org/presentationml/2006/main">
  <p:tag name="NUM" val="7"/>
</p:tagLst>
</file>

<file path=ppt/tags/tag236.xml><?xml version="1.0" encoding="utf-8"?>
<p:tagLst xmlns:a="http://schemas.openxmlformats.org/drawingml/2006/main" xmlns:r="http://schemas.openxmlformats.org/officeDocument/2006/relationships" xmlns:p="http://schemas.openxmlformats.org/presentationml/2006/main">
  <p:tag name="NUM" val="1"/>
</p:tagLst>
</file>

<file path=ppt/tags/tag237.xml><?xml version="1.0" encoding="utf-8"?>
<p:tagLst xmlns:a="http://schemas.openxmlformats.org/drawingml/2006/main" xmlns:r="http://schemas.openxmlformats.org/officeDocument/2006/relationships" xmlns:p="http://schemas.openxmlformats.org/presentationml/2006/main">
  <p:tag name="NUM" val="2"/>
</p:tagLst>
</file>

<file path=ppt/tags/tag238.xml><?xml version="1.0" encoding="utf-8"?>
<p:tagLst xmlns:a="http://schemas.openxmlformats.org/drawingml/2006/main" xmlns:r="http://schemas.openxmlformats.org/officeDocument/2006/relationships" xmlns:p="http://schemas.openxmlformats.org/presentationml/2006/main">
  <p:tag name="NUM" val="3"/>
</p:tagLst>
</file>

<file path=ppt/tags/tag239.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3"/>
</p:tagLst>
</file>

<file path=ppt/tags/tag240.xml><?xml version="1.0" encoding="utf-8"?>
<p:tagLst xmlns:a="http://schemas.openxmlformats.org/drawingml/2006/main" xmlns:r="http://schemas.openxmlformats.org/officeDocument/2006/relationships" xmlns:p="http://schemas.openxmlformats.org/presentationml/2006/main">
  <p:tag name="NUM" val="2"/>
</p:tagLst>
</file>

<file path=ppt/tags/tag241.xml><?xml version="1.0" encoding="utf-8"?>
<p:tagLst xmlns:a="http://schemas.openxmlformats.org/drawingml/2006/main" xmlns:r="http://schemas.openxmlformats.org/officeDocument/2006/relationships" xmlns:p="http://schemas.openxmlformats.org/presentationml/2006/main">
  <p:tag name="NUM" val="3"/>
</p:tagLst>
</file>

<file path=ppt/tags/tag242.xml><?xml version="1.0" encoding="utf-8"?>
<p:tagLst xmlns:a="http://schemas.openxmlformats.org/drawingml/2006/main" xmlns:r="http://schemas.openxmlformats.org/officeDocument/2006/relationships" xmlns:p="http://schemas.openxmlformats.org/presentationml/2006/main">
  <p:tag name="NUM" val="1"/>
</p:tagLst>
</file>

<file path=ppt/tags/tag243.xml><?xml version="1.0" encoding="utf-8"?>
<p:tagLst xmlns:a="http://schemas.openxmlformats.org/drawingml/2006/main" xmlns:r="http://schemas.openxmlformats.org/officeDocument/2006/relationships" xmlns:p="http://schemas.openxmlformats.org/presentationml/2006/main">
  <p:tag name="NUM" val="2"/>
</p:tagLst>
</file>

<file path=ppt/tags/tag244.xml><?xml version="1.0" encoding="utf-8"?>
<p:tagLst xmlns:a="http://schemas.openxmlformats.org/drawingml/2006/main" xmlns:r="http://schemas.openxmlformats.org/officeDocument/2006/relationships" xmlns:p="http://schemas.openxmlformats.org/presentationml/2006/main">
  <p:tag name="NUM" val="3"/>
</p:tagLst>
</file>

<file path=ppt/tags/tag245.xml><?xml version="1.0" encoding="utf-8"?>
<p:tagLst xmlns:a="http://schemas.openxmlformats.org/drawingml/2006/main" xmlns:r="http://schemas.openxmlformats.org/officeDocument/2006/relationships" xmlns:p="http://schemas.openxmlformats.org/presentationml/2006/main">
  <p:tag name="NUM" val="1"/>
</p:tagLst>
</file>

<file path=ppt/tags/tag246.xml><?xml version="1.0" encoding="utf-8"?>
<p:tagLst xmlns:a="http://schemas.openxmlformats.org/drawingml/2006/main" xmlns:r="http://schemas.openxmlformats.org/officeDocument/2006/relationships" xmlns:p="http://schemas.openxmlformats.org/presentationml/2006/main">
  <p:tag name="NUM" val="2"/>
</p:tagLst>
</file>

<file path=ppt/tags/tag247.xml><?xml version="1.0" encoding="utf-8"?>
<p:tagLst xmlns:a="http://schemas.openxmlformats.org/drawingml/2006/main" xmlns:r="http://schemas.openxmlformats.org/officeDocument/2006/relationships" xmlns:p="http://schemas.openxmlformats.org/presentationml/2006/main">
  <p:tag name="NUM" val="3"/>
</p:tagLst>
</file>

<file path=ppt/tags/tag248.xml><?xml version="1.0" encoding="utf-8"?>
<p:tagLst xmlns:a="http://schemas.openxmlformats.org/drawingml/2006/main" xmlns:r="http://schemas.openxmlformats.org/officeDocument/2006/relationships" xmlns:p="http://schemas.openxmlformats.org/presentationml/2006/main">
  <p:tag name="NUM" val="4"/>
</p:tagLst>
</file>

<file path=ppt/tags/tag249.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50.xml><?xml version="1.0" encoding="utf-8"?>
<p:tagLst xmlns:a="http://schemas.openxmlformats.org/drawingml/2006/main" xmlns:r="http://schemas.openxmlformats.org/officeDocument/2006/relationships" xmlns:p="http://schemas.openxmlformats.org/presentationml/2006/main">
  <p:tag name="NUM" val="2"/>
</p:tagLst>
</file>

<file path=ppt/tags/tag251.xml><?xml version="1.0" encoding="utf-8"?>
<p:tagLst xmlns:a="http://schemas.openxmlformats.org/drawingml/2006/main" xmlns:r="http://schemas.openxmlformats.org/officeDocument/2006/relationships" xmlns:p="http://schemas.openxmlformats.org/presentationml/2006/main">
  <p:tag name="NUM" val="3"/>
</p:tagLst>
</file>

<file path=ppt/tags/tag252.xml><?xml version="1.0" encoding="utf-8"?>
<p:tagLst xmlns:a="http://schemas.openxmlformats.org/drawingml/2006/main" xmlns:r="http://schemas.openxmlformats.org/officeDocument/2006/relationships" xmlns:p="http://schemas.openxmlformats.org/presentationml/2006/main">
  <p:tag name="NUM" val="4"/>
</p:tagLst>
</file>

<file path=ppt/tags/tag253.xml><?xml version="1.0" encoding="utf-8"?>
<p:tagLst xmlns:a="http://schemas.openxmlformats.org/drawingml/2006/main" xmlns:r="http://schemas.openxmlformats.org/officeDocument/2006/relationships" xmlns:p="http://schemas.openxmlformats.org/presentationml/2006/main">
  <p:tag name="NUM" val="1"/>
</p:tagLst>
</file>

<file path=ppt/tags/tag254.xml><?xml version="1.0" encoding="utf-8"?>
<p:tagLst xmlns:a="http://schemas.openxmlformats.org/drawingml/2006/main" xmlns:r="http://schemas.openxmlformats.org/officeDocument/2006/relationships" xmlns:p="http://schemas.openxmlformats.org/presentationml/2006/main">
  <p:tag name="NUM" val="2"/>
</p:tagLst>
</file>

<file path=ppt/tags/tag255.xml><?xml version="1.0" encoding="utf-8"?>
<p:tagLst xmlns:a="http://schemas.openxmlformats.org/drawingml/2006/main" xmlns:r="http://schemas.openxmlformats.org/officeDocument/2006/relationships" xmlns:p="http://schemas.openxmlformats.org/presentationml/2006/main">
  <p:tag name="NUM" val="3"/>
</p:tagLst>
</file>

<file path=ppt/tags/tag256.xml><?xml version="1.0" encoding="utf-8"?>
<p:tagLst xmlns:a="http://schemas.openxmlformats.org/drawingml/2006/main" xmlns:r="http://schemas.openxmlformats.org/officeDocument/2006/relationships" xmlns:p="http://schemas.openxmlformats.org/presentationml/2006/main">
  <p:tag name="NUM" val="1"/>
</p:tagLst>
</file>

<file path=ppt/tags/tag257.xml><?xml version="1.0" encoding="utf-8"?>
<p:tagLst xmlns:a="http://schemas.openxmlformats.org/drawingml/2006/main" xmlns:r="http://schemas.openxmlformats.org/officeDocument/2006/relationships" xmlns:p="http://schemas.openxmlformats.org/presentationml/2006/main">
  <p:tag name="NUM" val="2"/>
</p:tagLst>
</file>

<file path=ppt/tags/tag258.xml><?xml version="1.0" encoding="utf-8"?>
<p:tagLst xmlns:a="http://schemas.openxmlformats.org/drawingml/2006/main" xmlns:r="http://schemas.openxmlformats.org/officeDocument/2006/relationships" xmlns:p="http://schemas.openxmlformats.org/presentationml/2006/main">
  <p:tag name="NUM" val="3"/>
</p:tagLst>
</file>

<file path=ppt/tags/tag259.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60.xml><?xml version="1.0" encoding="utf-8"?>
<p:tagLst xmlns:a="http://schemas.openxmlformats.org/drawingml/2006/main" xmlns:r="http://schemas.openxmlformats.org/officeDocument/2006/relationships" xmlns:p="http://schemas.openxmlformats.org/presentationml/2006/main">
  <p:tag name="NUM" val="2"/>
</p:tagLst>
</file>

<file path=ppt/tags/tag261.xml><?xml version="1.0" encoding="utf-8"?>
<p:tagLst xmlns:a="http://schemas.openxmlformats.org/drawingml/2006/main" xmlns:r="http://schemas.openxmlformats.org/officeDocument/2006/relationships" xmlns:p="http://schemas.openxmlformats.org/presentationml/2006/main">
  <p:tag name="NUM" val="3"/>
</p:tagLst>
</file>

<file path=ppt/tags/tag262.xml><?xml version="1.0" encoding="utf-8"?>
<p:tagLst xmlns:a="http://schemas.openxmlformats.org/drawingml/2006/main" xmlns:r="http://schemas.openxmlformats.org/officeDocument/2006/relationships" xmlns:p="http://schemas.openxmlformats.org/presentationml/2006/main">
  <p:tag name="NUM" val="4"/>
</p:tagLst>
</file>

<file path=ppt/tags/tag263.xml><?xml version="1.0" encoding="utf-8"?>
<p:tagLst xmlns:a="http://schemas.openxmlformats.org/drawingml/2006/main" xmlns:r="http://schemas.openxmlformats.org/officeDocument/2006/relationships" xmlns:p="http://schemas.openxmlformats.org/presentationml/2006/main">
  <p:tag name="NUM" val="1"/>
</p:tagLst>
</file>

<file path=ppt/tags/tag264.xml><?xml version="1.0" encoding="utf-8"?>
<p:tagLst xmlns:a="http://schemas.openxmlformats.org/drawingml/2006/main" xmlns:r="http://schemas.openxmlformats.org/officeDocument/2006/relationships" xmlns:p="http://schemas.openxmlformats.org/presentationml/2006/main">
  <p:tag name="NUM" val="2"/>
</p:tagLst>
</file>

<file path=ppt/tags/tag265.xml><?xml version="1.0" encoding="utf-8"?>
<p:tagLst xmlns:a="http://schemas.openxmlformats.org/drawingml/2006/main" xmlns:r="http://schemas.openxmlformats.org/officeDocument/2006/relationships" xmlns:p="http://schemas.openxmlformats.org/presentationml/2006/main">
  <p:tag name="NUM" val="3"/>
</p:tagLst>
</file>

<file path=ppt/tags/tag266.xml><?xml version="1.0" encoding="utf-8"?>
<p:tagLst xmlns:a="http://schemas.openxmlformats.org/drawingml/2006/main" xmlns:r="http://schemas.openxmlformats.org/officeDocument/2006/relationships" xmlns:p="http://schemas.openxmlformats.org/presentationml/2006/main">
  <p:tag name="NUM" val="4"/>
</p:tagLst>
</file>

<file path=ppt/tags/tag267.xml><?xml version="1.0" encoding="utf-8"?>
<p:tagLst xmlns:a="http://schemas.openxmlformats.org/drawingml/2006/main" xmlns:r="http://schemas.openxmlformats.org/officeDocument/2006/relationships" xmlns:p="http://schemas.openxmlformats.org/presentationml/2006/main">
  <p:tag name="NUM" val="1"/>
</p:tagLst>
</file>

<file path=ppt/tags/tag268.xml><?xml version="1.0" encoding="utf-8"?>
<p:tagLst xmlns:a="http://schemas.openxmlformats.org/drawingml/2006/main" xmlns:r="http://schemas.openxmlformats.org/officeDocument/2006/relationships" xmlns:p="http://schemas.openxmlformats.org/presentationml/2006/main">
  <p:tag name="NUM" val="2"/>
</p:tagLst>
</file>

<file path=ppt/tags/tag269.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3"/>
</p:tagLst>
</file>

<file path=ppt/tags/tag270.xml><?xml version="1.0" encoding="utf-8"?>
<p:tagLst xmlns:a="http://schemas.openxmlformats.org/drawingml/2006/main" xmlns:r="http://schemas.openxmlformats.org/officeDocument/2006/relationships" xmlns:p="http://schemas.openxmlformats.org/presentationml/2006/main">
  <p:tag name="NUM" val="1"/>
</p:tagLst>
</file>

<file path=ppt/tags/tag271.xml><?xml version="1.0" encoding="utf-8"?>
<p:tagLst xmlns:a="http://schemas.openxmlformats.org/drawingml/2006/main" xmlns:r="http://schemas.openxmlformats.org/officeDocument/2006/relationships" xmlns:p="http://schemas.openxmlformats.org/presentationml/2006/main">
  <p:tag name="NUM" val="2"/>
</p:tagLst>
</file>

<file path=ppt/tags/tag272.xml><?xml version="1.0" encoding="utf-8"?>
<p:tagLst xmlns:a="http://schemas.openxmlformats.org/drawingml/2006/main" xmlns:r="http://schemas.openxmlformats.org/officeDocument/2006/relationships" xmlns:p="http://schemas.openxmlformats.org/presentationml/2006/main">
  <p:tag name="NUM" val="3"/>
</p:tagLst>
</file>

<file path=ppt/tags/tag273.xml><?xml version="1.0" encoding="utf-8"?>
<p:tagLst xmlns:a="http://schemas.openxmlformats.org/drawingml/2006/main" xmlns:r="http://schemas.openxmlformats.org/officeDocument/2006/relationships" xmlns:p="http://schemas.openxmlformats.org/presentationml/2006/main">
  <p:tag name="NUM" val="4"/>
</p:tagLst>
</file>

<file path=ppt/tags/tag274.xml><?xml version="1.0" encoding="utf-8"?>
<p:tagLst xmlns:a="http://schemas.openxmlformats.org/drawingml/2006/main" xmlns:r="http://schemas.openxmlformats.org/officeDocument/2006/relationships" xmlns:p="http://schemas.openxmlformats.org/presentationml/2006/main">
  <p:tag name="NUM" val="1"/>
</p:tagLst>
</file>

<file path=ppt/tags/tag275.xml><?xml version="1.0" encoding="utf-8"?>
<p:tagLst xmlns:a="http://schemas.openxmlformats.org/drawingml/2006/main" xmlns:r="http://schemas.openxmlformats.org/officeDocument/2006/relationships" xmlns:p="http://schemas.openxmlformats.org/presentationml/2006/main">
  <p:tag name="NUM" val="2"/>
</p:tagLst>
</file>

<file path=ppt/tags/tag276.xml><?xml version="1.0" encoding="utf-8"?>
<p:tagLst xmlns:a="http://schemas.openxmlformats.org/drawingml/2006/main" xmlns:r="http://schemas.openxmlformats.org/officeDocument/2006/relationships" xmlns:p="http://schemas.openxmlformats.org/presentationml/2006/main">
  <p:tag name="NUM" val="3"/>
</p:tagLst>
</file>

<file path=ppt/tags/tag277.xml><?xml version="1.0" encoding="utf-8"?>
<p:tagLst xmlns:a="http://schemas.openxmlformats.org/drawingml/2006/main" xmlns:r="http://schemas.openxmlformats.org/officeDocument/2006/relationships" xmlns:p="http://schemas.openxmlformats.org/presentationml/2006/main">
  <p:tag name="NUM" val="1"/>
</p:tagLst>
</file>

<file path=ppt/tags/tag278.xml><?xml version="1.0" encoding="utf-8"?>
<p:tagLst xmlns:a="http://schemas.openxmlformats.org/drawingml/2006/main" xmlns:r="http://schemas.openxmlformats.org/officeDocument/2006/relationships" xmlns:p="http://schemas.openxmlformats.org/presentationml/2006/main">
  <p:tag name="NUM" val="2"/>
</p:tagLst>
</file>

<file path=ppt/tags/tag279.xml><?xml version="1.0" encoding="utf-8"?>
<p:tagLst xmlns:a="http://schemas.openxmlformats.org/drawingml/2006/main" xmlns:r="http://schemas.openxmlformats.org/officeDocument/2006/relationships" xmlns:p="http://schemas.openxmlformats.org/presentationml/2006/main">
  <p:tag name="NUM" val="3"/>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80.xml><?xml version="1.0" encoding="utf-8"?>
<p:tagLst xmlns:a="http://schemas.openxmlformats.org/drawingml/2006/main" xmlns:r="http://schemas.openxmlformats.org/officeDocument/2006/relationships" xmlns:p="http://schemas.openxmlformats.org/presentationml/2006/main">
  <p:tag name="NUM" val="2"/>
</p:tagLst>
</file>

<file path=ppt/tags/tag281.xml><?xml version="1.0" encoding="utf-8"?>
<p:tagLst xmlns:a="http://schemas.openxmlformats.org/drawingml/2006/main" xmlns:r="http://schemas.openxmlformats.org/officeDocument/2006/relationships" xmlns:p="http://schemas.openxmlformats.org/presentationml/2006/main">
  <p:tag name="NUM" val="3"/>
</p:tagLst>
</file>

<file path=ppt/tags/tag282.xml><?xml version="1.0" encoding="utf-8"?>
<p:tagLst xmlns:a="http://schemas.openxmlformats.org/drawingml/2006/main" xmlns:r="http://schemas.openxmlformats.org/officeDocument/2006/relationships" xmlns:p="http://schemas.openxmlformats.org/presentationml/2006/main">
  <p:tag name="NUM" val="4"/>
</p:tagLst>
</file>

<file path=ppt/tags/tag283.xml><?xml version="1.0" encoding="utf-8"?>
<p:tagLst xmlns:a="http://schemas.openxmlformats.org/drawingml/2006/main" xmlns:r="http://schemas.openxmlformats.org/officeDocument/2006/relationships" xmlns:p="http://schemas.openxmlformats.org/presentationml/2006/main">
  <p:tag name="NUM" val="5"/>
</p:tagLst>
</file>

<file path=ppt/tags/tag284.xml><?xml version="1.0" encoding="utf-8"?>
<p:tagLst xmlns:a="http://schemas.openxmlformats.org/drawingml/2006/main" xmlns:r="http://schemas.openxmlformats.org/officeDocument/2006/relationships" xmlns:p="http://schemas.openxmlformats.org/presentationml/2006/main">
  <p:tag name="NUM" val="6"/>
</p:tagLst>
</file>

<file path=ppt/tags/tag285.xml><?xml version="1.0" encoding="utf-8"?>
<p:tagLst xmlns:a="http://schemas.openxmlformats.org/drawingml/2006/main" xmlns:r="http://schemas.openxmlformats.org/officeDocument/2006/relationships" xmlns:p="http://schemas.openxmlformats.org/presentationml/2006/main">
  <p:tag name="NUM" val="7"/>
</p:tagLst>
</file>

<file path=ppt/tags/tag286.xml><?xml version="1.0" encoding="utf-8"?>
<p:tagLst xmlns:a="http://schemas.openxmlformats.org/drawingml/2006/main" xmlns:r="http://schemas.openxmlformats.org/officeDocument/2006/relationships" xmlns:p="http://schemas.openxmlformats.org/presentationml/2006/main">
  <p:tag name="NUM" val="8"/>
</p:tagLst>
</file>

<file path=ppt/tags/tag287.xml><?xml version="1.0" encoding="utf-8"?>
<p:tagLst xmlns:a="http://schemas.openxmlformats.org/drawingml/2006/main" xmlns:r="http://schemas.openxmlformats.org/officeDocument/2006/relationships" xmlns:p="http://schemas.openxmlformats.org/presentationml/2006/main">
  <p:tag name="NUM" val="9"/>
</p:tagLst>
</file>

<file path=ppt/tags/tag288.xml><?xml version="1.0" encoding="utf-8"?>
<p:tagLst xmlns:a="http://schemas.openxmlformats.org/drawingml/2006/main" xmlns:r="http://schemas.openxmlformats.org/officeDocument/2006/relationships" xmlns:p="http://schemas.openxmlformats.org/presentationml/2006/main">
  <p:tag name="NUM" val="10"/>
</p:tagLst>
</file>

<file path=ppt/tags/tag289.xml><?xml version="1.0" encoding="utf-8"?>
<p:tagLst xmlns:a="http://schemas.openxmlformats.org/drawingml/2006/main" xmlns:r="http://schemas.openxmlformats.org/officeDocument/2006/relationships" xmlns:p="http://schemas.openxmlformats.org/presentationml/2006/main">
  <p:tag name="NUM" val="11"/>
</p:tagLst>
</file>

<file path=ppt/tags/tag29.xml><?xml version="1.0" encoding="utf-8"?>
<p:tagLst xmlns:a="http://schemas.openxmlformats.org/drawingml/2006/main" xmlns:r="http://schemas.openxmlformats.org/officeDocument/2006/relationships" xmlns:p="http://schemas.openxmlformats.org/presentationml/2006/main">
  <p:tag name="NUM" val="2"/>
</p:tagLst>
</file>

<file path=ppt/tags/tag290.xml><?xml version="1.0" encoding="utf-8"?>
<p:tagLst xmlns:a="http://schemas.openxmlformats.org/drawingml/2006/main" xmlns:r="http://schemas.openxmlformats.org/officeDocument/2006/relationships" xmlns:p="http://schemas.openxmlformats.org/presentationml/2006/main">
  <p:tag name="NUM" val="12"/>
</p:tagLst>
</file>

<file path=ppt/tags/tag291.xml><?xml version="1.0" encoding="utf-8"?>
<p:tagLst xmlns:a="http://schemas.openxmlformats.org/drawingml/2006/main" xmlns:r="http://schemas.openxmlformats.org/officeDocument/2006/relationships" xmlns:p="http://schemas.openxmlformats.org/presentationml/2006/main">
  <p:tag name="NUM" val="13"/>
</p:tagLst>
</file>

<file path=ppt/tags/tag292.xml><?xml version="1.0" encoding="utf-8"?>
<p:tagLst xmlns:a="http://schemas.openxmlformats.org/drawingml/2006/main" xmlns:r="http://schemas.openxmlformats.org/officeDocument/2006/relationships" xmlns:p="http://schemas.openxmlformats.org/presentationml/2006/main">
  <p:tag name="NUM" val="1"/>
</p:tagLst>
</file>

<file path=ppt/tags/tag293.xml><?xml version="1.0" encoding="utf-8"?>
<p:tagLst xmlns:a="http://schemas.openxmlformats.org/drawingml/2006/main" xmlns:r="http://schemas.openxmlformats.org/officeDocument/2006/relationships" xmlns:p="http://schemas.openxmlformats.org/presentationml/2006/main">
  <p:tag name="NUM" val="2"/>
</p:tagLst>
</file>

<file path=ppt/tags/tag294.xml><?xml version="1.0" encoding="utf-8"?>
<p:tagLst xmlns:a="http://schemas.openxmlformats.org/drawingml/2006/main" xmlns:r="http://schemas.openxmlformats.org/officeDocument/2006/relationships" xmlns:p="http://schemas.openxmlformats.org/presentationml/2006/main">
  <p:tag name="NUM" val="3"/>
</p:tagLst>
</file>

<file path=ppt/tags/tag295.xml><?xml version="1.0" encoding="utf-8"?>
<p:tagLst xmlns:a="http://schemas.openxmlformats.org/drawingml/2006/main" xmlns:r="http://schemas.openxmlformats.org/officeDocument/2006/relationships" xmlns:p="http://schemas.openxmlformats.org/presentationml/2006/main">
  <p:tag name="NUM" val="1"/>
</p:tagLst>
</file>

<file path=ppt/tags/tag296.xml><?xml version="1.0" encoding="utf-8"?>
<p:tagLst xmlns:a="http://schemas.openxmlformats.org/drawingml/2006/main" xmlns:r="http://schemas.openxmlformats.org/officeDocument/2006/relationships" xmlns:p="http://schemas.openxmlformats.org/presentationml/2006/main">
  <p:tag name="NUM" val="2"/>
</p:tagLst>
</file>

<file path=ppt/tags/tag297.xml><?xml version="1.0" encoding="utf-8"?>
<p:tagLst xmlns:a="http://schemas.openxmlformats.org/drawingml/2006/main" xmlns:r="http://schemas.openxmlformats.org/officeDocument/2006/relationships" xmlns:p="http://schemas.openxmlformats.org/presentationml/2006/main">
  <p:tag name="NUM" val="3"/>
</p:tagLst>
</file>

<file path=ppt/tags/tag298.xml><?xml version="1.0" encoding="utf-8"?>
<p:tagLst xmlns:a="http://schemas.openxmlformats.org/drawingml/2006/main" xmlns:r="http://schemas.openxmlformats.org/officeDocument/2006/relationships" xmlns:p="http://schemas.openxmlformats.org/presentationml/2006/main">
  <p:tag name="NUM" val="1"/>
</p:tagLst>
</file>

<file path=ppt/tags/tag299.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3"/>
</p:tagLst>
</file>

<file path=ppt/tags/tag300.xml><?xml version="1.0" encoding="utf-8"?>
<p:tagLst xmlns:a="http://schemas.openxmlformats.org/drawingml/2006/main" xmlns:r="http://schemas.openxmlformats.org/officeDocument/2006/relationships" xmlns:p="http://schemas.openxmlformats.org/presentationml/2006/main">
  <p:tag name="NUM" val="3"/>
</p:tagLst>
</file>

<file path=ppt/tags/tag301.xml><?xml version="1.0" encoding="utf-8"?>
<p:tagLst xmlns:a="http://schemas.openxmlformats.org/drawingml/2006/main" xmlns:r="http://schemas.openxmlformats.org/officeDocument/2006/relationships" xmlns:p="http://schemas.openxmlformats.org/presentationml/2006/main">
  <p:tag name="NUM" val="1"/>
</p:tagLst>
</file>

<file path=ppt/tags/tag302.xml><?xml version="1.0" encoding="utf-8"?>
<p:tagLst xmlns:a="http://schemas.openxmlformats.org/drawingml/2006/main" xmlns:r="http://schemas.openxmlformats.org/officeDocument/2006/relationships" xmlns:p="http://schemas.openxmlformats.org/presentationml/2006/main">
  <p:tag name="NUM" val="2"/>
</p:tagLst>
</file>

<file path=ppt/tags/tag303.xml><?xml version="1.0" encoding="utf-8"?>
<p:tagLst xmlns:a="http://schemas.openxmlformats.org/drawingml/2006/main" xmlns:r="http://schemas.openxmlformats.org/officeDocument/2006/relationships" xmlns:p="http://schemas.openxmlformats.org/presentationml/2006/main">
  <p:tag name="NUM" val="3"/>
</p:tagLst>
</file>

<file path=ppt/tags/tag304.xml><?xml version="1.0" encoding="utf-8"?>
<p:tagLst xmlns:a="http://schemas.openxmlformats.org/drawingml/2006/main" xmlns:r="http://schemas.openxmlformats.org/officeDocument/2006/relationships" xmlns:p="http://schemas.openxmlformats.org/presentationml/2006/main">
  <p:tag name="NUM" val="1"/>
</p:tagLst>
</file>

<file path=ppt/tags/tag305.xml><?xml version="1.0" encoding="utf-8"?>
<p:tagLst xmlns:a="http://schemas.openxmlformats.org/drawingml/2006/main" xmlns:r="http://schemas.openxmlformats.org/officeDocument/2006/relationships" xmlns:p="http://schemas.openxmlformats.org/presentationml/2006/main">
  <p:tag name="NUM" val="2"/>
</p:tagLst>
</file>

<file path=ppt/tags/tag306.xml><?xml version="1.0" encoding="utf-8"?>
<p:tagLst xmlns:a="http://schemas.openxmlformats.org/drawingml/2006/main" xmlns:r="http://schemas.openxmlformats.org/officeDocument/2006/relationships" xmlns:p="http://schemas.openxmlformats.org/presentationml/2006/main">
  <p:tag name="NUM" val="3"/>
</p:tagLst>
</file>

<file path=ppt/tags/tag307.xml><?xml version="1.0" encoding="utf-8"?>
<p:tagLst xmlns:a="http://schemas.openxmlformats.org/drawingml/2006/main" xmlns:r="http://schemas.openxmlformats.org/officeDocument/2006/relationships" xmlns:p="http://schemas.openxmlformats.org/presentationml/2006/main">
  <p:tag name="NUM" val="1"/>
</p:tagLst>
</file>

<file path=ppt/tags/tag308.xml><?xml version="1.0" encoding="utf-8"?>
<p:tagLst xmlns:a="http://schemas.openxmlformats.org/drawingml/2006/main" xmlns:r="http://schemas.openxmlformats.org/officeDocument/2006/relationships" xmlns:p="http://schemas.openxmlformats.org/presentationml/2006/main">
  <p:tag name="NUM" val="2"/>
</p:tagLst>
</file>

<file path=ppt/tags/tag309.xml><?xml version="1.0" encoding="utf-8"?>
<p:tagLst xmlns:a="http://schemas.openxmlformats.org/drawingml/2006/main" xmlns:r="http://schemas.openxmlformats.org/officeDocument/2006/relationships" xmlns:p="http://schemas.openxmlformats.org/presentationml/2006/main">
  <p:tag name="NUM" val="3"/>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10.xml><?xml version="1.0" encoding="utf-8"?>
<p:tagLst xmlns:a="http://schemas.openxmlformats.org/drawingml/2006/main" xmlns:r="http://schemas.openxmlformats.org/officeDocument/2006/relationships" xmlns:p="http://schemas.openxmlformats.org/presentationml/2006/main">
  <p:tag name="NUM" val="1"/>
</p:tagLst>
</file>

<file path=ppt/tags/tag311.xml><?xml version="1.0" encoding="utf-8"?>
<p:tagLst xmlns:a="http://schemas.openxmlformats.org/drawingml/2006/main" xmlns:r="http://schemas.openxmlformats.org/officeDocument/2006/relationships" xmlns:p="http://schemas.openxmlformats.org/presentationml/2006/main">
  <p:tag name="NUM" val="2"/>
</p:tagLst>
</file>

<file path=ppt/tags/tag312.xml><?xml version="1.0" encoding="utf-8"?>
<p:tagLst xmlns:a="http://schemas.openxmlformats.org/drawingml/2006/main" xmlns:r="http://schemas.openxmlformats.org/officeDocument/2006/relationships" xmlns:p="http://schemas.openxmlformats.org/presentationml/2006/main">
  <p:tag name="NUM" val="3"/>
</p:tagLst>
</file>

<file path=ppt/tags/tag313.xml><?xml version="1.0" encoding="utf-8"?>
<p:tagLst xmlns:a="http://schemas.openxmlformats.org/drawingml/2006/main" xmlns:r="http://schemas.openxmlformats.org/officeDocument/2006/relationships" xmlns:p="http://schemas.openxmlformats.org/presentationml/2006/main">
  <p:tag name="NUM" val="4"/>
</p:tagLst>
</file>

<file path=ppt/tags/tag314.xml><?xml version="1.0" encoding="utf-8"?>
<p:tagLst xmlns:a="http://schemas.openxmlformats.org/drawingml/2006/main" xmlns:r="http://schemas.openxmlformats.org/officeDocument/2006/relationships" xmlns:p="http://schemas.openxmlformats.org/presentationml/2006/main">
  <p:tag name="NUM" val="5"/>
</p:tagLst>
</file>

<file path=ppt/tags/tag315.xml><?xml version="1.0" encoding="utf-8"?>
<p:tagLst xmlns:a="http://schemas.openxmlformats.org/drawingml/2006/main" xmlns:r="http://schemas.openxmlformats.org/officeDocument/2006/relationships" xmlns:p="http://schemas.openxmlformats.org/presentationml/2006/main">
  <p:tag name="NUM" val="1"/>
</p:tagLst>
</file>

<file path=ppt/tags/tag316.xml><?xml version="1.0" encoding="utf-8"?>
<p:tagLst xmlns:a="http://schemas.openxmlformats.org/drawingml/2006/main" xmlns:r="http://schemas.openxmlformats.org/officeDocument/2006/relationships" xmlns:p="http://schemas.openxmlformats.org/presentationml/2006/main">
  <p:tag name="NUM" val="2"/>
</p:tagLst>
</file>

<file path=ppt/tags/tag317.xml><?xml version="1.0" encoding="utf-8"?>
<p:tagLst xmlns:a="http://schemas.openxmlformats.org/drawingml/2006/main" xmlns:r="http://schemas.openxmlformats.org/officeDocument/2006/relationships" xmlns:p="http://schemas.openxmlformats.org/presentationml/2006/main">
  <p:tag name="NUM" val="3"/>
</p:tagLst>
</file>

<file path=ppt/tags/tag318.xml><?xml version="1.0" encoding="utf-8"?>
<p:tagLst xmlns:a="http://schemas.openxmlformats.org/drawingml/2006/main" xmlns:r="http://schemas.openxmlformats.org/officeDocument/2006/relationships" xmlns:p="http://schemas.openxmlformats.org/presentationml/2006/main">
  <p:tag name="NUM" val="4"/>
</p:tagLst>
</file>

<file path=ppt/tags/tag319.xml><?xml version="1.0" encoding="utf-8"?>
<p:tagLst xmlns:a="http://schemas.openxmlformats.org/drawingml/2006/main" xmlns:r="http://schemas.openxmlformats.org/officeDocument/2006/relationships" xmlns:p="http://schemas.openxmlformats.org/presentationml/2006/main">
  <p:tag name="NUM" val="5"/>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20.xml><?xml version="1.0" encoding="utf-8"?>
<p:tagLst xmlns:a="http://schemas.openxmlformats.org/drawingml/2006/main" xmlns:r="http://schemas.openxmlformats.org/officeDocument/2006/relationships" xmlns:p="http://schemas.openxmlformats.org/presentationml/2006/main">
  <p:tag name="NUM" val="6"/>
</p:tagLst>
</file>

<file path=ppt/tags/tag321.xml><?xml version="1.0" encoding="utf-8"?>
<p:tagLst xmlns:a="http://schemas.openxmlformats.org/drawingml/2006/main" xmlns:r="http://schemas.openxmlformats.org/officeDocument/2006/relationships" xmlns:p="http://schemas.openxmlformats.org/presentationml/2006/main">
  <p:tag name="NUM" val="7"/>
</p:tagLst>
</file>

<file path=ppt/tags/tag322.xml><?xml version="1.0" encoding="utf-8"?>
<p:tagLst xmlns:a="http://schemas.openxmlformats.org/drawingml/2006/main" xmlns:r="http://schemas.openxmlformats.org/officeDocument/2006/relationships" xmlns:p="http://schemas.openxmlformats.org/presentationml/2006/main">
  <p:tag name="NUM" val="1"/>
</p:tagLst>
</file>

<file path=ppt/tags/tag323.xml><?xml version="1.0" encoding="utf-8"?>
<p:tagLst xmlns:a="http://schemas.openxmlformats.org/drawingml/2006/main" xmlns:r="http://schemas.openxmlformats.org/officeDocument/2006/relationships" xmlns:p="http://schemas.openxmlformats.org/presentationml/2006/main">
  <p:tag name="NUM" val="2"/>
</p:tagLst>
</file>

<file path=ppt/tags/tag324.xml><?xml version="1.0" encoding="utf-8"?>
<p:tagLst xmlns:a="http://schemas.openxmlformats.org/drawingml/2006/main" xmlns:r="http://schemas.openxmlformats.org/officeDocument/2006/relationships" xmlns:p="http://schemas.openxmlformats.org/presentationml/2006/main">
  <p:tag name="NUM" val="3"/>
</p:tagLst>
</file>

<file path=ppt/tags/tag325.xml><?xml version="1.0" encoding="utf-8"?>
<p:tagLst xmlns:a="http://schemas.openxmlformats.org/drawingml/2006/main" xmlns:r="http://schemas.openxmlformats.org/officeDocument/2006/relationships" xmlns:p="http://schemas.openxmlformats.org/presentationml/2006/main">
  <p:tag name="NUM" val="1"/>
</p:tagLst>
</file>

<file path=ppt/tags/tag326.xml><?xml version="1.0" encoding="utf-8"?>
<p:tagLst xmlns:a="http://schemas.openxmlformats.org/drawingml/2006/main" xmlns:r="http://schemas.openxmlformats.org/officeDocument/2006/relationships" xmlns:p="http://schemas.openxmlformats.org/presentationml/2006/main">
  <p:tag name="NUM" val="2"/>
</p:tagLst>
</file>

<file path=ppt/tags/tag327.xml><?xml version="1.0" encoding="utf-8"?>
<p:tagLst xmlns:a="http://schemas.openxmlformats.org/drawingml/2006/main" xmlns:r="http://schemas.openxmlformats.org/officeDocument/2006/relationships" xmlns:p="http://schemas.openxmlformats.org/presentationml/2006/main">
  <p:tag name="NUM" val="3"/>
</p:tagLst>
</file>

<file path=ppt/tags/tag328.xml><?xml version="1.0" encoding="utf-8"?>
<p:tagLst xmlns:a="http://schemas.openxmlformats.org/drawingml/2006/main" xmlns:r="http://schemas.openxmlformats.org/officeDocument/2006/relationships" xmlns:p="http://schemas.openxmlformats.org/presentationml/2006/main">
  <p:tag name="NUM" val="4"/>
</p:tagLst>
</file>

<file path=ppt/tags/tag329.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3"/>
</p:tagLst>
</file>

<file path=ppt/tags/tag330.xml><?xml version="1.0" encoding="utf-8"?>
<p:tagLst xmlns:a="http://schemas.openxmlformats.org/drawingml/2006/main" xmlns:r="http://schemas.openxmlformats.org/officeDocument/2006/relationships" xmlns:p="http://schemas.openxmlformats.org/presentationml/2006/main">
  <p:tag name="NUM" val="2"/>
</p:tagLst>
</file>

<file path=ppt/tags/tag331.xml><?xml version="1.0" encoding="utf-8"?>
<p:tagLst xmlns:a="http://schemas.openxmlformats.org/drawingml/2006/main" xmlns:r="http://schemas.openxmlformats.org/officeDocument/2006/relationships" xmlns:p="http://schemas.openxmlformats.org/presentationml/2006/main">
  <p:tag name="NUM" val="3"/>
</p:tagLst>
</file>

<file path=ppt/tags/tag332.xml><?xml version="1.0" encoding="utf-8"?>
<p:tagLst xmlns:a="http://schemas.openxmlformats.org/drawingml/2006/main" xmlns:r="http://schemas.openxmlformats.org/officeDocument/2006/relationships" xmlns:p="http://schemas.openxmlformats.org/presentationml/2006/main">
  <p:tag name="NUM" val="1"/>
</p:tagLst>
</file>

<file path=ppt/tags/tag333.xml><?xml version="1.0" encoding="utf-8"?>
<p:tagLst xmlns:a="http://schemas.openxmlformats.org/drawingml/2006/main" xmlns:r="http://schemas.openxmlformats.org/officeDocument/2006/relationships" xmlns:p="http://schemas.openxmlformats.org/presentationml/2006/main">
  <p:tag name="NUM" val="2"/>
</p:tagLst>
</file>

<file path=ppt/tags/tag334.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3"/>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2"/>
</p:tagLst>
</file>

<file path=ppt/tags/tag39.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2"/>
</p:tagLst>
</file>

<file path=ppt/tags/tag42.xml><?xml version="1.0" encoding="utf-8"?>
<p:tagLst xmlns:a="http://schemas.openxmlformats.org/drawingml/2006/main" xmlns:r="http://schemas.openxmlformats.org/officeDocument/2006/relationships" xmlns:p="http://schemas.openxmlformats.org/presentationml/2006/main">
  <p:tag name="NUM" val="3"/>
</p:tagLst>
</file>

<file path=ppt/tags/tag43.xml><?xml version="1.0" encoding="utf-8"?>
<p:tagLst xmlns:a="http://schemas.openxmlformats.org/drawingml/2006/main" xmlns:r="http://schemas.openxmlformats.org/officeDocument/2006/relationships" xmlns:p="http://schemas.openxmlformats.org/presentationml/2006/main">
  <p:tag name="NUM" val="4"/>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5"/>
</p:tagLst>
</file>

<file path=ppt/tags/tag49.xml><?xml version="1.0" encoding="utf-8"?>
<p:tagLst xmlns:a="http://schemas.openxmlformats.org/drawingml/2006/main" xmlns:r="http://schemas.openxmlformats.org/officeDocument/2006/relationships" xmlns:p="http://schemas.openxmlformats.org/presentationml/2006/main">
  <p:tag name="NUM" val="6"/>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50.xml><?xml version="1.0" encoding="utf-8"?>
<p:tagLst xmlns:a="http://schemas.openxmlformats.org/drawingml/2006/main" xmlns:r="http://schemas.openxmlformats.org/officeDocument/2006/relationships" xmlns:p="http://schemas.openxmlformats.org/presentationml/2006/main">
  <p:tag name="NUM" val="7"/>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4"/>
</p:tagLst>
</file>

<file path=ppt/tags/tag55.xml><?xml version="1.0" encoding="utf-8"?>
<p:tagLst xmlns:a="http://schemas.openxmlformats.org/drawingml/2006/main" xmlns:r="http://schemas.openxmlformats.org/officeDocument/2006/relationships" xmlns:p="http://schemas.openxmlformats.org/presentationml/2006/main">
  <p:tag name="NUM" val="5"/>
</p:tagLst>
</file>

<file path=ppt/tags/tag56.xml><?xml version="1.0" encoding="utf-8"?>
<p:tagLst xmlns:a="http://schemas.openxmlformats.org/drawingml/2006/main" xmlns:r="http://schemas.openxmlformats.org/officeDocument/2006/relationships" xmlns:p="http://schemas.openxmlformats.org/presentationml/2006/main">
  <p:tag name="NUM" val="6"/>
</p:tagLst>
</file>

<file path=ppt/tags/tag57.xml><?xml version="1.0" encoding="utf-8"?>
<p:tagLst xmlns:a="http://schemas.openxmlformats.org/drawingml/2006/main" xmlns:r="http://schemas.openxmlformats.org/officeDocument/2006/relationships" xmlns:p="http://schemas.openxmlformats.org/presentationml/2006/main">
  <p:tag name="NUM" val="7"/>
</p:tagLst>
</file>

<file path=ppt/tags/tag58.xml><?xml version="1.0" encoding="utf-8"?>
<p:tagLst xmlns:a="http://schemas.openxmlformats.org/drawingml/2006/main" xmlns:r="http://schemas.openxmlformats.org/officeDocument/2006/relationships" xmlns:p="http://schemas.openxmlformats.org/presentationml/2006/main">
  <p:tag name="NUM" val="5"/>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2"/>
</p:tagLst>
</file>

<file path=ppt/tags/tag61.xml><?xml version="1.0" encoding="utf-8"?>
<p:tagLst xmlns:a="http://schemas.openxmlformats.org/drawingml/2006/main" xmlns:r="http://schemas.openxmlformats.org/officeDocument/2006/relationships" xmlns:p="http://schemas.openxmlformats.org/presentationml/2006/main">
  <p:tag name="NUM" val="3"/>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63.xml><?xml version="1.0" encoding="utf-8"?>
<p:tagLst xmlns:a="http://schemas.openxmlformats.org/drawingml/2006/main" xmlns:r="http://schemas.openxmlformats.org/officeDocument/2006/relationships" xmlns:p="http://schemas.openxmlformats.org/presentationml/2006/main">
  <p:tag name="NUM" val="2"/>
</p:tagLst>
</file>

<file path=ppt/tags/tag64.xml><?xml version="1.0" encoding="utf-8"?>
<p:tagLst xmlns:a="http://schemas.openxmlformats.org/drawingml/2006/main" xmlns:r="http://schemas.openxmlformats.org/officeDocument/2006/relationships" xmlns:p="http://schemas.openxmlformats.org/presentationml/2006/main">
  <p:tag name="NUM" val="3"/>
</p:tagLst>
</file>

<file path=ppt/tags/tag65.xml><?xml version="1.0" encoding="utf-8"?>
<p:tagLst xmlns:a="http://schemas.openxmlformats.org/drawingml/2006/main" xmlns:r="http://schemas.openxmlformats.org/officeDocument/2006/relationships" xmlns:p="http://schemas.openxmlformats.org/presentationml/2006/main">
  <p:tag name="NUM" val="4"/>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5"/>
</p:tagLst>
</file>

<file path=ppt/tags/tag71.xml><?xml version="1.0" encoding="utf-8"?>
<p:tagLst xmlns:a="http://schemas.openxmlformats.org/drawingml/2006/main" xmlns:r="http://schemas.openxmlformats.org/officeDocument/2006/relationships" xmlns:p="http://schemas.openxmlformats.org/presentationml/2006/main">
  <p:tag name="NUM" val="6"/>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1"/>
</p:tagLst>
</file>

<file path=ppt/tags/tag76.xml><?xml version="1.0" encoding="utf-8"?>
<p:tagLst xmlns:a="http://schemas.openxmlformats.org/drawingml/2006/main" xmlns:r="http://schemas.openxmlformats.org/officeDocument/2006/relationships" xmlns:p="http://schemas.openxmlformats.org/presentationml/2006/main">
  <p:tag name="NUM" val="2"/>
</p:tagLst>
</file>

<file path=ppt/tags/tag77.xml><?xml version="1.0" encoding="utf-8"?>
<p:tagLst xmlns:a="http://schemas.openxmlformats.org/drawingml/2006/main" xmlns:r="http://schemas.openxmlformats.org/officeDocument/2006/relationships" xmlns:p="http://schemas.openxmlformats.org/presentationml/2006/main">
  <p:tag name="NUM" val="3"/>
</p:tagLst>
</file>

<file path=ppt/tags/tag78.xml><?xml version="1.0" encoding="utf-8"?>
<p:tagLst xmlns:a="http://schemas.openxmlformats.org/drawingml/2006/main" xmlns:r="http://schemas.openxmlformats.org/officeDocument/2006/relationships" xmlns:p="http://schemas.openxmlformats.org/presentationml/2006/main">
  <p:tag name="NUM" val="1"/>
</p:tagLst>
</file>

<file path=ppt/tags/tag79.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3"/>
</p:tagLst>
</file>

<file path=ppt/tags/tag81.xml><?xml version="1.0" encoding="utf-8"?>
<p:tagLst xmlns:a="http://schemas.openxmlformats.org/drawingml/2006/main" xmlns:r="http://schemas.openxmlformats.org/officeDocument/2006/relationships" xmlns:p="http://schemas.openxmlformats.org/presentationml/2006/main">
  <p:tag name="NUM" val="1"/>
</p:tagLst>
</file>

<file path=ppt/tags/tag82.xml><?xml version="1.0" encoding="utf-8"?>
<p:tagLst xmlns:a="http://schemas.openxmlformats.org/drawingml/2006/main" xmlns:r="http://schemas.openxmlformats.org/officeDocument/2006/relationships" xmlns:p="http://schemas.openxmlformats.org/presentationml/2006/main">
  <p:tag name="NUM" val="2"/>
</p:tagLst>
</file>

<file path=ppt/tags/tag83.xml><?xml version="1.0" encoding="utf-8"?>
<p:tagLst xmlns:a="http://schemas.openxmlformats.org/drawingml/2006/main" xmlns:r="http://schemas.openxmlformats.org/officeDocument/2006/relationships" xmlns:p="http://schemas.openxmlformats.org/presentationml/2006/main">
  <p:tag name="NUM" val="3"/>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1"/>
</p:tagLst>
</file>

<file path=ppt/tags/tag88.xml><?xml version="1.0" encoding="utf-8"?>
<p:tagLst xmlns:a="http://schemas.openxmlformats.org/drawingml/2006/main" xmlns:r="http://schemas.openxmlformats.org/officeDocument/2006/relationships" xmlns:p="http://schemas.openxmlformats.org/presentationml/2006/main">
  <p:tag name="NUM" val="2"/>
</p:tagLst>
</file>

<file path=ppt/tags/tag89.xml><?xml version="1.0" encoding="utf-8"?>
<p:tagLst xmlns:a="http://schemas.openxmlformats.org/drawingml/2006/main" xmlns:r="http://schemas.openxmlformats.org/officeDocument/2006/relationships" xmlns:p="http://schemas.openxmlformats.org/presentationml/2006/main">
  <p:tag name="NUM" val="3"/>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ags/tag90.xml><?xml version="1.0" encoding="utf-8"?>
<p:tagLst xmlns:a="http://schemas.openxmlformats.org/drawingml/2006/main" xmlns:r="http://schemas.openxmlformats.org/officeDocument/2006/relationships" xmlns:p="http://schemas.openxmlformats.org/presentationml/2006/main">
  <p:tag name="NUM" val="1"/>
</p:tagLst>
</file>

<file path=ppt/tags/tag91.xml><?xml version="1.0" encoding="utf-8"?>
<p:tagLst xmlns:a="http://schemas.openxmlformats.org/drawingml/2006/main" xmlns:r="http://schemas.openxmlformats.org/officeDocument/2006/relationships" xmlns:p="http://schemas.openxmlformats.org/presentationml/2006/main">
  <p:tag name="NUM" val="2"/>
</p:tagLst>
</file>

<file path=ppt/tags/tag92.xml><?xml version="1.0" encoding="utf-8"?>
<p:tagLst xmlns:a="http://schemas.openxmlformats.org/drawingml/2006/main" xmlns:r="http://schemas.openxmlformats.org/officeDocument/2006/relationships" xmlns:p="http://schemas.openxmlformats.org/presentationml/2006/main">
  <p:tag name="NUM" val="3"/>
</p:tagLst>
</file>

<file path=ppt/tags/tag93.xml><?xml version="1.0" encoding="utf-8"?>
<p:tagLst xmlns:a="http://schemas.openxmlformats.org/drawingml/2006/main" xmlns:r="http://schemas.openxmlformats.org/officeDocument/2006/relationships" xmlns:p="http://schemas.openxmlformats.org/presentationml/2006/main">
  <p:tag name="NUM" val="1"/>
</p:tagLst>
</file>

<file path=ppt/tags/tag94.xml><?xml version="1.0" encoding="utf-8"?>
<p:tagLst xmlns:a="http://schemas.openxmlformats.org/drawingml/2006/main" xmlns:r="http://schemas.openxmlformats.org/officeDocument/2006/relationships" xmlns:p="http://schemas.openxmlformats.org/presentationml/2006/main">
  <p:tag name="NUM" val="2"/>
</p:tagLst>
</file>

<file path=ppt/tags/tag95.xml><?xml version="1.0" encoding="utf-8"?>
<p:tagLst xmlns:a="http://schemas.openxmlformats.org/drawingml/2006/main" xmlns:r="http://schemas.openxmlformats.org/officeDocument/2006/relationships" xmlns:p="http://schemas.openxmlformats.org/presentationml/2006/main">
  <p:tag name="NUM" val="3"/>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3"/>
</p:tagLst>
</file>

<file path=ppt/tags/tag9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S10188135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INF33307 - R01 - Concepts de gestion de projets</Template>
  <TotalTime>11655</TotalTime>
  <Words>4023</Words>
  <Application>Microsoft Office PowerPoint</Application>
  <PresentationFormat>Affichage à l'écran (4:3)</PresentationFormat>
  <Paragraphs>502</Paragraphs>
  <Slides>76</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76</vt:i4>
      </vt:variant>
    </vt:vector>
  </HeadingPairs>
  <TitlesOfParts>
    <vt:vector size="81" baseType="lpstr">
      <vt:lpstr>Arial</vt:lpstr>
      <vt:lpstr>Calibri</vt:lpstr>
      <vt:lpstr>Times New Roman</vt:lpstr>
      <vt:lpstr>Wingdings</vt:lpstr>
      <vt:lpstr>TS101881352</vt:lpstr>
      <vt:lpstr>Conception des applications d’entreprise</vt:lpstr>
      <vt:lpstr>Plan</vt:lpstr>
      <vt:lpstr>Caractéristiques des applications d’entreprise</vt:lpstr>
      <vt:lpstr>Exemples d’applications d’entreprise</vt:lpstr>
      <vt:lpstr>Exemples d’applications d’entreprise</vt:lpstr>
      <vt:lpstr>Métriques de performance</vt:lpstr>
      <vt:lpstr>Métriques de performance</vt:lpstr>
      <vt:lpstr>Métriques de performance</vt:lpstr>
      <vt:lpstr>Impact des métriques</vt:lpstr>
      <vt:lpstr>Principes de conception</vt:lpstr>
      <vt:lpstr>Principes de conception</vt:lpstr>
      <vt:lpstr>Séparation des préoccupations</vt:lpstr>
      <vt:lpstr>Exemple</vt:lpstr>
      <vt:lpstr>Encapsulation</vt:lpstr>
      <vt:lpstr>Rappel : Inversion de dépendances (DIP)</vt:lpstr>
      <vt:lpstr>Inversion de dépendances (DIP)</vt:lpstr>
      <vt:lpstr>Dépendances explicites</vt:lpstr>
      <vt:lpstr>Exemple</vt:lpstr>
      <vt:lpstr>Exemple</vt:lpstr>
      <vt:lpstr>Ne vous répétez pas</vt:lpstr>
      <vt:lpstr>Exemple de comportement répétitif par coïncidence</vt:lpstr>
      <vt:lpstr>Ignorance de la persistance</vt:lpstr>
      <vt:lpstr>Exemples de violations de PI</vt:lpstr>
      <vt:lpstr>Contextes bornés</vt:lpstr>
      <vt:lpstr>Contextes bornés</vt:lpstr>
      <vt:lpstr>Conception dirigée par le domaine</vt:lpstr>
      <vt:lpstr>Bénéfices de DDD</vt:lpstr>
      <vt:lpstr>Inconvénients de DDD</vt:lpstr>
      <vt:lpstr>Terminologie : Domaine</vt:lpstr>
      <vt:lpstr>Terminologie : Modèle</vt:lpstr>
      <vt:lpstr>Complexité</vt:lpstr>
      <vt:lpstr>Code Spaghetti : Mélange de la complexité du domaine avec celle technique</vt:lpstr>
      <vt:lpstr>Terminologie : Langage omniprésent </vt:lpstr>
      <vt:lpstr>Confluence des terminologies</vt:lpstr>
      <vt:lpstr>Terminologie : Contexte</vt:lpstr>
      <vt:lpstr>Terminologie du DDD : Contexte borné</vt:lpstr>
      <vt:lpstr>Vue d’ensemble des patrons utilisés dans DDD</vt:lpstr>
      <vt:lpstr>Domaines</vt:lpstr>
      <vt:lpstr>Mappage de contextes</vt:lpstr>
      <vt:lpstr>Mappage de contextes</vt:lpstr>
      <vt:lpstr>Mappage de contextes</vt:lpstr>
      <vt:lpstr>Mappage de contextes</vt:lpstr>
      <vt:lpstr>Customer/Supplier Teams</vt:lpstr>
      <vt:lpstr>Mappage de contextes</vt:lpstr>
      <vt:lpstr>Anti-Corruption Layer</vt:lpstr>
      <vt:lpstr>Partie de l’ensemble des patrons utilisés dans DDD</vt:lpstr>
      <vt:lpstr>Modèle du domaine</vt:lpstr>
      <vt:lpstr>Entités</vt:lpstr>
      <vt:lpstr>Objets de valeur</vt:lpstr>
      <vt:lpstr>Agrégats</vt:lpstr>
      <vt:lpstr>Exemple</vt:lpstr>
      <vt:lpstr>Services du domaine</vt:lpstr>
      <vt:lpstr>Styles d’architecture</vt:lpstr>
      <vt:lpstr>Quatre styles d’architecture</vt:lpstr>
      <vt:lpstr>Architectures orientées données</vt:lpstr>
      <vt:lpstr>Architectures flux de données </vt:lpstr>
      <vt:lpstr>Architectures par composantes indépendantes</vt:lpstr>
      <vt:lpstr>Architectures Call and Return</vt:lpstr>
      <vt:lpstr>Exemple classique d’architecture : Architecture deux tiers</vt:lpstr>
      <vt:lpstr>Exemple classique d’architecture : Architecture trois tiers</vt:lpstr>
      <vt:lpstr>Architecture en couches</vt:lpstr>
      <vt:lpstr>Architecture en couches</vt:lpstr>
      <vt:lpstr>Séparation des couches</vt:lpstr>
      <vt:lpstr>Séparation des couches</vt:lpstr>
      <vt:lpstr>Transaction Script</vt:lpstr>
      <vt:lpstr>Domain Model</vt:lpstr>
      <vt:lpstr>Table Module</vt:lpstr>
      <vt:lpstr>Les trois patrons illustrés</vt:lpstr>
      <vt:lpstr>Clean architecture</vt:lpstr>
      <vt:lpstr>Clean architecture</vt:lpstr>
      <vt:lpstr>Clean architecture</vt:lpstr>
      <vt:lpstr>Clean architecture</vt:lpstr>
      <vt:lpstr>Implémentation de l’architecture avec ASP.Net Core</vt:lpstr>
      <vt:lpstr>Clean architecture et les tests</vt:lpstr>
      <vt:lpstr>Tests d’intégration de l’infrastructure avec des dépendances externes</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des applications d’entreprise</dc:title>
  <dc:creator>Ismail Khriss</dc:creator>
  <cp:lastModifiedBy>Khriss Ismail</cp:lastModifiedBy>
  <cp:revision>306</cp:revision>
  <cp:lastPrinted>1601-01-01T00:00:00Z</cp:lastPrinted>
  <dcterms:created xsi:type="dcterms:W3CDTF">1601-01-01T00:00:00Z</dcterms:created>
  <dcterms:modified xsi:type="dcterms:W3CDTF">2023-11-05T17:09:00Z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