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3" r:id="rId7"/>
    <p:sldId id="264" r:id="rId8"/>
    <p:sldId id="261" r:id="rId9"/>
    <p:sldId id="262"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1076915-56C6-403B-B395-BEB2C77B293E}" type="datetimeFigureOut">
              <a:rPr lang="en-US" smtClean="0"/>
              <a:t>9/1/2024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D9271E4F-324E-4A85-8E4A-74CFD78D26AE}" type="slidenum">
              <a:rPr lang="en-US" smtClean="0"/>
              <a:t>‹#›</a:t>
            </a:fld>
            <a:endParaRPr lang="en-US"/>
          </a:p>
        </p:txBody>
      </p:sp>
    </p:spTree>
    <p:extLst>
      <p:ext uri="{BB962C8B-B14F-4D97-AF65-F5344CB8AC3E}">
        <p14:creationId xmlns:p14="http://schemas.microsoft.com/office/powerpoint/2010/main" val="1283396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1076915-56C6-403B-B395-BEB2C77B293E}" type="datetimeFigureOut">
              <a:rPr lang="en-US" smtClean="0"/>
              <a:t>9/1/2024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271E4F-324E-4A85-8E4A-74CFD78D26AE}" type="slidenum">
              <a:rPr lang="en-US" smtClean="0"/>
              <a:t>‹#›</a:t>
            </a:fld>
            <a:endParaRPr lang="en-US"/>
          </a:p>
        </p:txBody>
      </p:sp>
    </p:spTree>
    <p:extLst>
      <p:ext uri="{BB962C8B-B14F-4D97-AF65-F5344CB8AC3E}">
        <p14:creationId xmlns:p14="http://schemas.microsoft.com/office/powerpoint/2010/main" val="1045835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1076915-56C6-403B-B395-BEB2C77B293E}"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271E4F-324E-4A85-8E4A-74CFD78D26AE}" type="slidenum">
              <a:rPr lang="en-US" smtClean="0"/>
              <a:t>‹#›</a:t>
            </a:fld>
            <a:endParaRPr lang="en-US"/>
          </a:p>
        </p:txBody>
      </p:sp>
    </p:spTree>
    <p:extLst>
      <p:ext uri="{BB962C8B-B14F-4D97-AF65-F5344CB8AC3E}">
        <p14:creationId xmlns:p14="http://schemas.microsoft.com/office/powerpoint/2010/main" val="8184617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1076915-56C6-403B-B395-BEB2C77B293E}"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271E4F-324E-4A85-8E4A-74CFD78D26AE}" type="slidenum">
              <a:rPr lang="en-US" smtClean="0"/>
              <a:t>‹#›</a:t>
            </a:fld>
            <a:endParaRPr lang="en-US"/>
          </a:p>
        </p:txBody>
      </p:sp>
    </p:spTree>
    <p:extLst>
      <p:ext uri="{BB962C8B-B14F-4D97-AF65-F5344CB8AC3E}">
        <p14:creationId xmlns:p14="http://schemas.microsoft.com/office/powerpoint/2010/main" val="34061560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1076915-56C6-403B-B395-BEB2C77B293E}"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271E4F-324E-4A85-8E4A-74CFD78D26AE}" type="slidenum">
              <a:rPr lang="en-US" smtClean="0"/>
              <a:t>‹#›</a:t>
            </a:fld>
            <a:endParaRPr lang="en-US"/>
          </a:p>
        </p:txBody>
      </p:sp>
    </p:spTree>
    <p:extLst>
      <p:ext uri="{BB962C8B-B14F-4D97-AF65-F5344CB8AC3E}">
        <p14:creationId xmlns:p14="http://schemas.microsoft.com/office/powerpoint/2010/main" val="5476746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1076915-56C6-403B-B395-BEB2C77B293E}"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271E4F-324E-4A85-8E4A-74CFD78D26AE}" type="slidenum">
              <a:rPr lang="en-US" smtClean="0"/>
              <a:t>‹#›</a:t>
            </a:fld>
            <a:endParaRPr lang="en-US"/>
          </a:p>
        </p:txBody>
      </p:sp>
    </p:spTree>
    <p:extLst>
      <p:ext uri="{BB962C8B-B14F-4D97-AF65-F5344CB8AC3E}">
        <p14:creationId xmlns:p14="http://schemas.microsoft.com/office/powerpoint/2010/main" val="5590268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1076915-56C6-403B-B395-BEB2C77B293E}"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271E4F-324E-4A85-8E4A-74CFD78D26AE}" type="slidenum">
              <a:rPr lang="en-US" smtClean="0"/>
              <a:t>‹#›</a:t>
            </a:fld>
            <a:endParaRPr lang="en-US"/>
          </a:p>
        </p:txBody>
      </p:sp>
    </p:spTree>
    <p:extLst>
      <p:ext uri="{BB962C8B-B14F-4D97-AF65-F5344CB8AC3E}">
        <p14:creationId xmlns:p14="http://schemas.microsoft.com/office/powerpoint/2010/main" val="38985722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1076915-56C6-403B-B395-BEB2C77B293E}"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271E4F-324E-4A85-8E4A-74CFD78D26AE}" type="slidenum">
              <a:rPr lang="en-US" smtClean="0"/>
              <a:t>‹#›</a:t>
            </a:fld>
            <a:endParaRPr lang="en-US"/>
          </a:p>
        </p:txBody>
      </p:sp>
    </p:spTree>
    <p:extLst>
      <p:ext uri="{BB962C8B-B14F-4D97-AF65-F5344CB8AC3E}">
        <p14:creationId xmlns:p14="http://schemas.microsoft.com/office/powerpoint/2010/main" val="34321906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1076915-56C6-403B-B395-BEB2C77B293E}"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271E4F-324E-4A85-8E4A-74CFD78D26AE}" type="slidenum">
              <a:rPr lang="en-US" smtClean="0"/>
              <a:t>‹#›</a:t>
            </a:fld>
            <a:endParaRPr lang="en-US"/>
          </a:p>
        </p:txBody>
      </p:sp>
    </p:spTree>
    <p:extLst>
      <p:ext uri="{BB962C8B-B14F-4D97-AF65-F5344CB8AC3E}">
        <p14:creationId xmlns:p14="http://schemas.microsoft.com/office/powerpoint/2010/main" val="3732913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1076915-56C6-403B-B395-BEB2C77B293E}"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D9271E4F-324E-4A85-8E4A-74CFD78D26AE}" type="slidenum">
              <a:rPr lang="en-US" smtClean="0"/>
              <a:t>‹#›</a:t>
            </a:fld>
            <a:endParaRPr lang="en-US"/>
          </a:p>
        </p:txBody>
      </p:sp>
    </p:spTree>
    <p:extLst>
      <p:ext uri="{BB962C8B-B14F-4D97-AF65-F5344CB8AC3E}">
        <p14:creationId xmlns:p14="http://schemas.microsoft.com/office/powerpoint/2010/main" val="691383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1076915-56C6-403B-B395-BEB2C77B293E}"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271E4F-324E-4A85-8E4A-74CFD78D26AE}" type="slidenum">
              <a:rPr lang="en-US" smtClean="0"/>
              <a:t>‹#›</a:t>
            </a:fld>
            <a:endParaRPr lang="en-US"/>
          </a:p>
        </p:txBody>
      </p:sp>
    </p:spTree>
    <p:extLst>
      <p:ext uri="{BB962C8B-B14F-4D97-AF65-F5344CB8AC3E}">
        <p14:creationId xmlns:p14="http://schemas.microsoft.com/office/powerpoint/2010/main" val="576525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1076915-56C6-403B-B395-BEB2C77B293E}" type="datetimeFigureOut">
              <a:rPr lang="en-US" smtClean="0"/>
              <a:t>9/1/2024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271E4F-324E-4A85-8E4A-74CFD78D26AE}" type="slidenum">
              <a:rPr lang="en-US" smtClean="0"/>
              <a:t>‹#›</a:t>
            </a:fld>
            <a:endParaRPr lang="en-US"/>
          </a:p>
        </p:txBody>
      </p:sp>
    </p:spTree>
    <p:extLst>
      <p:ext uri="{BB962C8B-B14F-4D97-AF65-F5344CB8AC3E}">
        <p14:creationId xmlns:p14="http://schemas.microsoft.com/office/powerpoint/2010/main" val="388427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1076915-56C6-403B-B395-BEB2C77B293E}" type="datetimeFigureOut">
              <a:rPr lang="en-US" smtClean="0"/>
              <a:t>9/1/2024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271E4F-324E-4A85-8E4A-74CFD78D26AE}" type="slidenum">
              <a:rPr lang="en-US" smtClean="0"/>
              <a:t>‹#›</a:t>
            </a:fld>
            <a:endParaRPr lang="en-US"/>
          </a:p>
        </p:txBody>
      </p:sp>
    </p:spTree>
    <p:extLst>
      <p:ext uri="{BB962C8B-B14F-4D97-AF65-F5344CB8AC3E}">
        <p14:creationId xmlns:p14="http://schemas.microsoft.com/office/powerpoint/2010/main" val="807257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1076915-56C6-403B-B395-BEB2C77B293E}" type="datetimeFigureOut">
              <a:rPr lang="en-US" smtClean="0"/>
              <a:t>9/1/2024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271E4F-324E-4A85-8E4A-74CFD78D26AE}" type="slidenum">
              <a:rPr lang="en-US" smtClean="0"/>
              <a:t>‹#›</a:t>
            </a:fld>
            <a:endParaRPr lang="en-US"/>
          </a:p>
        </p:txBody>
      </p:sp>
    </p:spTree>
    <p:extLst>
      <p:ext uri="{BB962C8B-B14F-4D97-AF65-F5344CB8AC3E}">
        <p14:creationId xmlns:p14="http://schemas.microsoft.com/office/powerpoint/2010/main" val="3645092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076915-56C6-403B-B395-BEB2C77B293E}" type="datetimeFigureOut">
              <a:rPr lang="en-US" smtClean="0"/>
              <a:t>9/1/2024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271E4F-324E-4A85-8E4A-74CFD78D26AE}" type="slidenum">
              <a:rPr lang="en-US" smtClean="0"/>
              <a:t>‹#›</a:t>
            </a:fld>
            <a:endParaRPr lang="en-US"/>
          </a:p>
        </p:txBody>
      </p:sp>
    </p:spTree>
    <p:extLst>
      <p:ext uri="{BB962C8B-B14F-4D97-AF65-F5344CB8AC3E}">
        <p14:creationId xmlns:p14="http://schemas.microsoft.com/office/powerpoint/2010/main" val="3254888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1076915-56C6-403B-B395-BEB2C77B293E}" type="datetimeFigureOut">
              <a:rPr lang="en-US" smtClean="0"/>
              <a:t>9/1/2024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271E4F-324E-4A85-8E4A-74CFD78D26AE}" type="slidenum">
              <a:rPr lang="en-US" smtClean="0"/>
              <a:t>‹#›</a:t>
            </a:fld>
            <a:endParaRPr lang="en-US"/>
          </a:p>
        </p:txBody>
      </p:sp>
    </p:spTree>
    <p:extLst>
      <p:ext uri="{BB962C8B-B14F-4D97-AF65-F5344CB8AC3E}">
        <p14:creationId xmlns:p14="http://schemas.microsoft.com/office/powerpoint/2010/main" val="761550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1076915-56C6-403B-B395-BEB2C77B293E}" type="datetimeFigureOut">
              <a:rPr lang="en-US" smtClean="0"/>
              <a:t>9/1/2024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271E4F-324E-4A85-8E4A-74CFD78D26AE}" type="slidenum">
              <a:rPr lang="en-US" smtClean="0"/>
              <a:t>‹#›</a:t>
            </a:fld>
            <a:endParaRPr lang="en-US"/>
          </a:p>
        </p:txBody>
      </p:sp>
    </p:spTree>
    <p:extLst>
      <p:ext uri="{BB962C8B-B14F-4D97-AF65-F5344CB8AC3E}">
        <p14:creationId xmlns:p14="http://schemas.microsoft.com/office/powerpoint/2010/main" val="3809685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1076915-56C6-403B-B395-BEB2C77B293E}" type="datetimeFigureOut">
              <a:rPr lang="en-US" smtClean="0"/>
              <a:t>9/1/2024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9271E4F-324E-4A85-8E4A-74CFD78D26AE}" type="slidenum">
              <a:rPr lang="en-US" smtClean="0"/>
              <a:t>‹#›</a:t>
            </a:fld>
            <a:endParaRPr lang="en-US"/>
          </a:p>
        </p:txBody>
      </p:sp>
    </p:spTree>
    <p:extLst>
      <p:ext uri="{BB962C8B-B14F-4D97-AF65-F5344CB8AC3E}">
        <p14:creationId xmlns:p14="http://schemas.microsoft.com/office/powerpoint/2010/main" val="108408110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96516" y="1890347"/>
            <a:ext cx="8574622" cy="2259624"/>
          </a:xfrm>
        </p:spPr>
        <p:txBody>
          <a:bodyPr/>
          <a:lstStyle/>
          <a:p>
            <a:r>
              <a:rPr lang="en-US" dirty="0" smtClean="0"/>
              <a:t>Uganda </a:t>
            </a:r>
            <a:r>
              <a:rPr lang="en-US" dirty="0" err="1" smtClean="0"/>
              <a:t>Karamoja</a:t>
            </a:r>
            <a:r>
              <a:rPr lang="en-US" dirty="0" smtClean="0"/>
              <a:t> Food Security data analysis </a:t>
            </a:r>
            <a:endParaRPr lang="en-US" dirty="0"/>
          </a:p>
        </p:txBody>
      </p:sp>
    </p:spTree>
    <p:extLst>
      <p:ext uri="{BB962C8B-B14F-4D97-AF65-F5344CB8AC3E}">
        <p14:creationId xmlns:p14="http://schemas.microsoft.com/office/powerpoint/2010/main" val="18615838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8800" dirty="0" smtClean="0">
                <a:latin typeface="Albertus Extra Bold" panose="020E0802040304020204" pitchFamily="34" charset="0"/>
              </a:rPr>
              <a:t>Thank you.!!</a:t>
            </a:r>
            <a:endParaRPr lang="en-US" sz="8800" dirty="0">
              <a:latin typeface="Albertus Extra Bold" panose="020E0802040304020204" pitchFamily="34" charset="0"/>
            </a:endParaRPr>
          </a:p>
        </p:txBody>
      </p:sp>
    </p:spTree>
    <p:extLst>
      <p:ext uri="{BB962C8B-B14F-4D97-AF65-F5344CB8AC3E}">
        <p14:creationId xmlns:p14="http://schemas.microsoft.com/office/powerpoint/2010/main" val="4292093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835269"/>
          </a:xfrm>
        </p:spPr>
        <p:txBody>
          <a:bodyPr/>
          <a:lstStyle/>
          <a:p>
            <a:r>
              <a:rPr lang="en-US" dirty="0" smtClean="0"/>
              <a:t>Introduction</a:t>
            </a:r>
            <a:endParaRPr lang="en-US" dirty="0"/>
          </a:p>
        </p:txBody>
      </p:sp>
      <p:sp>
        <p:nvSpPr>
          <p:cNvPr id="3" name="Content Placeholder 2"/>
          <p:cNvSpPr>
            <a:spLocks noGrp="1"/>
          </p:cNvSpPr>
          <p:nvPr>
            <p:ph idx="1"/>
          </p:nvPr>
        </p:nvSpPr>
        <p:spPr>
          <a:xfrm>
            <a:off x="1484310" y="1635369"/>
            <a:ext cx="10018713" cy="4155831"/>
          </a:xfrm>
        </p:spPr>
        <p:txBody>
          <a:bodyPr/>
          <a:lstStyle/>
          <a:p>
            <a:pPr marL="0" indent="0">
              <a:buNone/>
            </a:pPr>
            <a:r>
              <a:rPr lang="en-US" dirty="0" err="1"/>
              <a:t>Karamoja</a:t>
            </a:r>
            <a:r>
              <a:rPr lang="en-US" dirty="0"/>
              <a:t> is the most food-insecure region of Uganda. One of the main reasons is the low productivity level of the crops due to intense droughts as well as pest and disease outbreaks.</a:t>
            </a:r>
          </a:p>
          <a:p>
            <a:pPr marL="0" indent="0">
              <a:buNone/>
            </a:pPr>
            <a:r>
              <a:rPr lang="en-US" dirty="0"/>
              <a:t>In </a:t>
            </a:r>
            <a:r>
              <a:rPr lang="en-US" dirty="0" err="1"/>
              <a:t>Karamoja</a:t>
            </a:r>
            <a:r>
              <a:rPr lang="en-US" dirty="0"/>
              <a:t>, several NGOs provide technical support as well as farm inputs to the farmers experiencing extremely low yield. Though, they lack visibility into the overall state of the region and often need to rely on some very local sources of information to prioritize their </a:t>
            </a:r>
            <a:r>
              <a:rPr lang="en-US" dirty="0" err="1"/>
              <a:t>activities.To</a:t>
            </a:r>
            <a:r>
              <a:rPr lang="en-US" dirty="0"/>
              <a:t> do so, </a:t>
            </a:r>
            <a:r>
              <a:rPr lang="en-US" dirty="0" err="1"/>
              <a:t>i</a:t>
            </a:r>
            <a:r>
              <a:rPr lang="en-US" dirty="0"/>
              <a:t> developed a methodology to remotely measure the yield of the two main staple crops of the region (i.e. sorghum and maize) based on satellite images.</a:t>
            </a:r>
          </a:p>
        </p:txBody>
      </p:sp>
    </p:spTree>
    <p:extLst>
      <p:ext uri="{BB962C8B-B14F-4D97-AF65-F5344CB8AC3E}">
        <p14:creationId xmlns:p14="http://schemas.microsoft.com/office/powerpoint/2010/main" val="26296066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931985"/>
          </a:xfrm>
        </p:spPr>
        <p:txBody>
          <a:bodyPr/>
          <a:lstStyle/>
          <a:p>
            <a:r>
              <a:rPr lang="en-US" dirty="0" smtClean="0"/>
              <a:t>Objectives</a:t>
            </a:r>
            <a:endParaRPr lang="en-US" dirty="0"/>
          </a:p>
        </p:txBody>
      </p:sp>
      <p:sp>
        <p:nvSpPr>
          <p:cNvPr id="3" name="Content Placeholder 2"/>
          <p:cNvSpPr>
            <a:spLocks noGrp="1"/>
          </p:cNvSpPr>
          <p:nvPr>
            <p:ph idx="1"/>
          </p:nvPr>
        </p:nvSpPr>
        <p:spPr>
          <a:xfrm>
            <a:off x="1484310" y="342900"/>
            <a:ext cx="10018713" cy="5448301"/>
          </a:xfrm>
        </p:spPr>
        <p:txBody>
          <a:bodyPr/>
          <a:lstStyle/>
          <a:p>
            <a:pPr marL="0" indent="0">
              <a:buNone/>
            </a:pPr>
            <a:r>
              <a:rPr lang="en-US" dirty="0"/>
              <a:t>1.To develop an interactive visualization tool of the results for this first crop season.</a:t>
            </a:r>
          </a:p>
          <a:p>
            <a:pPr marL="0" indent="0">
              <a:buNone/>
            </a:pPr>
            <a:r>
              <a:rPr lang="en-US" dirty="0"/>
              <a:t>2.To use this tool as a Food Security Monitoring tool</a:t>
            </a:r>
          </a:p>
          <a:p>
            <a:pPr marL="0" indent="0">
              <a:buNone/>
            </a:pPr>
            <a:r>
              <a:rPr lang="en-US" dirty="0"/>
              <a:t>3.To use maps in the dashboard</a:t>
            </a:r>
          </a:p>
        </p:txBody>
      </p:sp>
    </p:spTree>
    <p:extLst>
      <p:ext uri="{BB962C8B-B14F-4D97-AF65-F5344CB8AC3E}">
        <p14:creationId xmlns:p14="http://schemas.microsoft.com/office/powerpoint/2010/main" val="35241417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131885"/>
            <a:ext cx="10018713" cy="1011115"/>
          </a:xfrm>
        </p:spPr>
        <p:txBody>
          <a:bodyPr/>
          <a:lstStyle/>
          <a:p>
            <a:r>
              <a:rPr lang="en-US" dirty="0" smtClean="0"/>
              <a:t>Research Questions</a:t>
            </a:r>
            <a:endParaRPr lang="en-US" dirty="0"/>
          </a:p>
        </p:txBody>
      </p:sp>
      <p:sp>
        <p:nvSpPr>
          <p:cNvPr id="3" name="Content Placeholder 2"/>
          <p:cNvSpPr>
            <a:spLocks noGrp="1"/>
          </p:cNvSpPr>
          <p:nvPr>
            <p:ph idx="1"/>
          </p:nvPr>
        </p:nvSpPr>
        <p:spPr>
          <a:xfrm>
            <a:off x="1484311" y="290146"/>
            <a:ext cx="9664336" cy="5738447"/>
          </a:xfrm>
        </p:spPr>
        <p:txBody>
          <a:bodyPr/>
          <a:lstStyle/>
          <a:p>
            <a:pPr marL="0" indent="0">
              <a:lnSpc>
                <a:spcPct val="200000"/>
              </a:lnSpc>
              <a:buNone/>
            </a:pPr>
            <a:r>
              <a:rPr lang="en-US" dirty="0"/>
              <a:t>1. Which District produces the highest and lowest maize and Sorghum</a:t>
            </a:r>
          </a:p>
          <a:p>
            <a:pPr marL="0" indent="0">
              <a:lnSpc>
                <a:spcPct val="200000"/>
              </a:lnSpc>
              <a:buNone/>
            </a:pPr>
            <a:r>
              <a:rPr lang="en-US" dirty="0"/>
              <a:t>2.Which </a:t>
            </a:r>
            <a:r>
              <a:rPr lang="en-US" dirty="0" err="1"/>
              <a:t>subcounties</a:t>
            </a:r>
            <a:r>
              <a:rPr lang="en-US" dirty="0"/>
              <a:t> produce highest and lowest maize and sorghum</a:t>
            </a:r>
          </a:p>
          <a:p>
            <a:pPr marL="0" indent="0">
              <a:lnSpc>
                <a:spcPct val="200000"/>
              </a:lnSpc>
              <a:buNone/>
            </a:pPr>
            <a:r>
              <a:rPr lang="en-US" dirty="0"/>
              <a:t>3.How arears are distributed in Uganda map </a:t>
            </a:r>
          </a:p>
          <a:p>
            <a:pPr marL="0" indent="0">
              <a:lnSpc>
                <a:spcPct val="200000"/>
              </a:lnSpc>
              <a:buNone/>
            </a:pPr>
            <a:r>
              <a:rPr lang="en-US" dirty="0"/>
              <a:t>4. What is the relationship </a:t>
            </a:r>
            <a:r>
              <a:rPr lang="en-US" dirty="0" err="1"/>
              <a:t>betwen</a:t>
            </a:r>
            <a:r>
              <a:rPr lang="en-US" dirty="0"/>
              <a:t>  crop yield and population</a:t>
            </a:r>
          </a:p>
        </p:txBody>
      </p:sp>
    </p:spTree>
    <p:extLst>
      <p:ext uri="{BB962C8B-B14F-4D97-AF65-F5344CB8AC3E}">
        <p14:creationId xmlns:p14="http://schemas.microsoft.com/office/powerpoint/2010/main" val="41691333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67055"/>
            <a:ext cx="10018713" cy="861646"/>
          </a:xfrm>
        </p:spPr>
        <p:txBody>
          <a:bodyPr/>
          <a:lstStyle/>
          <a:p>
            <a:r>
              <a:rPr lang="en-US" dirty="0" smtClean="0"/>
              <a:t>Results</a:t>
            </a:r>
            <a:endParaRPr lang="en-US" dirty="0"/>
          </a:p>
        </p:txBody>
      </p:sp>
      <p:pic>
        <p:nvPicPr>
          <p:cNvPr id="4" name="Content Placeholder 3"/>
          <p:cNvPicPr>
            <a:picLocks noGrp="1" noChangeAspect="1"/>
          </p:cNvPicPr>
          <p:nvPr>
            <p:ph sz="half" idx="1"/>
          </p:nvPr>
        </p:nvPicPr>
        <p:blipFill>
          <a:blip r:embed="rId2"/>
          <a:stretch>
            <a:fillRect/>
          </a:stretch>
        </p:blipFill>
        <p:spPr>
          <a:xfrm>
            <a:off x="1380393" y="1028701"/>
            <a:ext cx="5556738" cy="5081953"/>
          </a:xfrm>
          <a:prstGeom prst="rect">
            <a:avLst/>
          </a:prstGeom>
        </p:spPr>
      </p:pic>
      <p:sp>
        <p:nvSpPr>
          <p:cNvPr id="6" name="Content Placeholder 5"/>
          <p:cNvSpPr>
            <a:spLocks noGrp="1"/>
          </p:cNvSpPr>
          <p:nvPr>
            <p:ph sz="half" idx="2"/>
          </p:nvPr>
        </p:nvSpPr>
        <p:spPr>
          <a:xfrm>
            <a:off x="7174524" y="1028701"/>
            <a:ext cx="4870938" cy="5081953"/>
          </a:xfrm>
        </p:spPr>
        <p:txBody>
          <a:bodyPr>
            <a:normAutofit/>
          </a:bodyPr>
          <a:lstStyle/>
          <a:p>
            <a:r>
              <a:rPr lang="en-US" sz="2800" dirty="0" err="1" smtClean="0"/>
              <a:t>Kotido</a:t>
            </a:r>
            <a:r>
              <a:rPr lang="en-US" sz="2800" dirty="0" smtClean="0"/>
              <a:t> district produces the highest </a:t>
            </a:r>
            <a:r>
              <a:rPr lang="en-US" sz="2800" dirty="0" err="1" smtClean="0"/>
              <a:t>sosrghum</a:t>
            </a:r>
            <a:r>
              <a:rPr lang="en-US" sz="2800" dirty="0" smtClean="0"/>
              <a:t> while </a:t>
            </a:r>
            <a:r>
              <a:rPr lang="en-US" sz="2800" dirty="0" err="1" smtClean="0"/>
              <a:t>Nakapiriririt</a:t>
            </a:r>
            <a:r>
              <a:rPr lang="en-US" sz="2800" dirty="0" smtClean="0"/>
              <a:t> produces the highest maize.</a:t>
            </a:r>
          </a:p>
          <a:p>
            <a:r>
              <a:rPr lang="en-US" sz="2800" dirty="0" err="1" smtClean="0"/>
              <a:t>Moroto</a:t>
            </a:r>
            <a:r>
              <a:rPr lang="en-US" sz="2800" dirty="0" smtClean="0"/>
              <a:t> district produces the </a:t>
            </a:r>
            <a:r>
              <a:rPr lang="en-US" sz="2800" dirty="0" err="1" smtClean="0"/>
              <a:t>the</a:t>
            </a:r>
            <a:r>
              <a:rPr lang="en-US" sz="2800" dirty="0" smtClean="0"/>
              <a:t> least maize while </a:t>
            </a:r>
            <a:r>
              <a:rPr lang="en-US" sz="2800" dirty="0" err="1" smtClean="0"/>
              <a:t>Moroto</a:t>
            </a:r>
            <a:r>
              <a:rPr lang="en-US" sz="2800" dirty="0" smtClean="0"/>
              <a:t> produces the lowest sorghum.</a:t>
            </a:r>
            <a:endParaRPr lang="en-US" sz="2800" dirty="0"/>
          </a:p>
        </p:txBody>
      </p:sp>
    </p:spTree>
    <p:extLst>
      <p:ext uri="{BB962C8B-B14F-4D97-AF65-F5344CB8AC3E}">
        <p14:creationId xmlns:p14="http://schemas.microsoft.com/office/powerpoint/2010/main" val="34009036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756138"/>
          </a:xfrm>
        </p:spPr>
        <p:txBody>
          <a:bodyPr/>
          <a:lstStyle/>
          <a:p>
            <a:r>
              <a:rPr lang="en-US" dirty="0" smtClean="0"/>
              <a:t>Results</a:t>
            </a:r>
            <a:endParaRPr lang="en-US" dirty="0"/>
          </a:p>
        </p:txBody>
      </p:sp>
      <p:pic>
        <p:nvPicPr>
          <p:cNvPr id="5" name="Content Placeholder 4"/>
          <p:cNvPicPr>
            <a:picLocks noGrp="1" noChangeAspect="1"/>
          </p:cNvPicPr>
          <p:nvPr>
            <p:ph sz="half" idx="1"/>
          </p:nvPr>
        </p:nvPicPr>
        <p:blipFill>
          <a:blip r:embed="rId2"/>
          <a:stretch>
            <a:fillRect/>
          </a:stretch>
        </p:blipFill>
        <p:spPr>
          <a:xfrm>
            <a:off x="861646" y="1441938"/>
            <a:ext cx="6620608" cy="4563207"/>
          </a:xfrm>
          <a:prstGeom prst="rect">
            <a:avLst/>
          </a:prstGeom>
        </p:spPr>
      </p:pic>
      <p:sp>
        <p:nvSpPr>
          <p:cNvPr id="4" name="Content Placeholder 3"/>
          <p:cNvSpPr>
            <a:spLocks noGrp="1"/>
          </p:cNvSpPr>
          <p:nvPr>
            <p:ph sz="half" idx="2"/>
          </p:nvPr>
        </p:nvSpPr>
        <p:spPr>
          <a:xfrm>
            <a:off x="7587763" y="1441937"/>
            <a:ext cx="3915260" cy="4563207"/>
          </a:xfrm>
        </p:spPr>
        <p:txBody>
          <a:bodyPr>
            <a:normAutofit/>
          </a:bodyPr>
          <a:lstStyle/>
          <a:p>
            <a:r>
              <a:rPr lang="en-US" sz="2800" dirty="0" err="1" smtClean="0"/>
              <a:t>Kotido</a:t>
            </a:r>
            <a:r>
              <a:rPr lang="en-US" sz="2800" dirty="0" smtClean="0"/>
              <a:t> </a:t>
            </a:r>
            <a:r>
              <a:rPr lang="en-US" sz="2800" dirty="0" err="1" smtClean="0"/>
              <a:t>subcounty</a:t>
            </a:r>
            <a:r>
              <a:rPr lang="en-US" sz="2800" dirty="0" smtClean="0"/>
              <a:t> is the highest producer of sorghum.</a:t>
            </a:r>
          </a:p>
          <a:p>
            <a:r>
              <a:rPr lang="en-US" sz="2800" dirty="0" smtClean="0"/>
              <a:t>Northern Division sub county is the lowest producer of  sorghum. </a:t>
            </a:r>
            <a:endParaRPr lang="en-US" sz="2800" dirty="0"/>
          </a:p>
        </p:txBody>
      </p:sp>
    </p:spTree>
    <p:extLst>
      <p:ext uri="{BB962C8B-B14F-4D97-AF65-F5344CB8AC3E}">
        <p14:creationId xmlns:p14="http://schemas.microsoft.com/office/powerpoint/2010/main" val="456456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791308"/>
          </a:xfrm>
        </p:spPr>
        <p:txBody>
          <a:bodyPr/>
          <a:lstStyle/>
          <a:p>
            <a:r>
              <a:rPr lang="en-US" dirty="0" smtClean="0"/>
              <a:t>Results</a:t>
            </a:r>
            <a:endParaRPr lang="en-US" dirty="0"/>
          </a:p>
        </p:txBody>
      </p:sp>
      <p:pic>
        <p:nvPicPr>
          <p:cNvPr id="5" name="Content Placeholder 4"/>
          <p:cNvPicPr>
            <a:picLocks noGrp="1" noChangeAspect="1"/>
          </p:cNvPicPr>
          <p:nvPr>
            <p:ph sz="half" idx="1"/>
          </p:nvPr>
        </p:nvPicPr>
        <p:blipFill>
          <a:blip r:embed="rId2"/>
          <a:stretch>
            <a:fillRect/>
          </a:stretch>
        </p:blipFill>
        <p:spPr>
          <a:xfrm>
            <a:off x="1484313" y="1477110"/>
            <a:ext cx="6200775" cy="5037990"/>
          </a:xfrm>
          <a:prstGeom prst="rect">
            <a:avLst/>
          </a:prstGeom>
        </p:spPr>
      </p:pic>
      <p:sp>
        <p:nvSpPr>
          <p:cNvPr id="4" name="Content Placeholder 3"/>
          <p:cNvSpPr>
            <a:spLocks noGrp="1"/>
          </p:cNvSpPr>
          <p:nvPr>
            <p:ph sz="half" idx="2"/>
          </p:nvPr>
        </p:nvSpPr>
        <p:spPr>
          <a:xfrm>
            <a:off x="7869114" y="1477109"/>
            <a:ext cx="4237893" cy="5037991"/>
          </a:xfrm>
        </p:spPr>
        <p:txBody>
          <a:bodyPr>
            <a:normAutofit/>
          </a:bodyPr>
          <a:lstStyle/>
          <a:p>
            <a:r>
              <a:rPr lang="en-US" sz="3200" dirty="0" err="1" smtClean="0"/>
              <a:t>Namalu</a:t>
            </a:r>
            <a:r>
              <a:rPr lang="en-US" sz="3200" dirty="0" smtClean="0"/>
              <a:t> sub county is the highest producer of maize.</a:t>
            </a:r>
          </a:p>
          <a:p>
            <a:r>
              <a:rPr lang="en-US" sz="3200" dirty="0" smtClean="0"/>
              <a:t>Southern division is the lowest producers of maize.</a:t>
            </a:r>
            <a:endParaRPr lang="en-US" sz="3200" dirty="0"/>
          </a:p>
        </p:txBody>
      </p:sp>
    </p:spTree>
    <p:extLst>
      <p:ext uri="{BB962C8B-B14F-4D97-AF65-F5344CB8AC3E}">
        <p14:creationId xmlns:p14="http://schemas.microsoft.com/office/powerpoint/2010/main" val="461099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879231"/>
          </a:xfrm>
        </p:spPr>
        <p:txBody>
          <a:bodyPr/>
          <a:lstStyle/>
          <a:p>
            <a:r>
              <a:rPr lang="en-US" dirty="0" smtClean="0"/>
              <a:t>Recommendation </a:t>
            </a:r>
            <a:endParaRPr lang="en-US" dirty="0"/>
          </a:p>
        </p:txBody>
      </p:sp>
      <p:sp>
        <p:nvSpPr>
          <p:cNvPr id="3" name="Content Placeholder 2"/>
          <p:cNvSpPr>
            <a:spLocks noGrp="1"/>
          </p:cNvSpPr>
          <p:nvPr>
            <p:ph idx="1"/>
          </p:nvPr>
        </p:nvSpPr>
        <p:spPr>
          <a:xfrm>
            <a:off x="1484310" y="1485901"/>
            <a:ext cx="10018713" cy="4305300"/>
          </a:xfrm>
        </p:spPr>
        <p:txBody>
          <a:bodyPr/>
          <a:lstStyle/>
          <a:p>
            <a:pPr marL="457200" indent="-457200">
              <a:buFont typeface="+mj-lt"/>
              <a:buAutoNum type="arabicPeriod"/>
            </a:pPr>
            <a:r>
              <a:rPr lang="en-US" dirty="0" smtClean="0"/>
              <a:t>More effort is need in Southern division and Northern division to increase production of maize and sorghum. </a:t>
            </a:r>
          </a:p>
          <a:p>
            <a:pPr marL="457200" indent="-457200">
              <a:buFont typeface="+mj-lt"/>
              <a:buAutoNum type="arabicPeriod"/>
            </a:pPr>
            <a:r>
              <a:rPr lang="en-US" dirty="0" err="1" smtClean="0"/>
              <a:t>Kitido</a:t>
            </a:r>
            <a:r>
              <a:rPr lang="en-US" dirty="0" smtClean="0"/>
              <a:t> sub county producing highest sorghum need more farm input to increase yield. </a:t>
            </a:r>
          </a:p>
          <a:p>
            <a:pPr marL="457200" indent="-457200">
              <a:buFont typeface="+mj-lt"/>
              <a:buAutoNum type="arabicPeriod"/>
            </a:pPr>
            <a:r>
              <a:rPr lang="en-US" dirty="0" err="1" smtClean="0"/>
              <a:t>Lolelia</a:t>
            </a:r>
            <a:r>
              <a:rPr lang="en-US" dirty="0" smtClean="0"/>
              <a:t> is has highest population but produces minimal staple food. More effort need to be put in this area to prevent shortage of food.</a:t>
            </a:r>
          </a:p>
          <a:p>
            <a:pPr marL="457200" indent="-457200">
              <a:buFont typeface="+mj-lt"/>
              <a:buAutoNum type="arabicPeriod"/>
            </a:pPr>
            <a:endParaRPr lang="en-US" dirty="0"/>
          </a:p>
        </p:txBody>
      </p:sp>
    </p:spTree>
    <p:extLst>
      <p:ext uri="{BB962C8B-B14F-4D97-AF65-F5344CB8AC3E}">
        <p14:creationId xmlns:p14="http://schemas.microsoft.com/office/powerpoint/2010/main" val="2175754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Conclusion </a:t>
            </a:r>
            <a:endParaRPr lang="en-US" dirty="0"/>
          </a:p>
        </p:txBody>
      </p:sp>
      <p:sp>
        <p:nvSpPr>
          <p:cNvPr id="3" name="Content Placeholder 2"/>
          <p:cNvSpPr>
            <a:spLocks noGrp="1"/>
          </p:cNvSpPr>
          <p:nvPr>
            <p:ph idx="1"/>
          </p:nvPr>
        </p:nvSpPr>
        <p:spPr>
          <a:xfrm>
            <a:off x="1484310" y="782515"/>
            <a:ext cx="10018713" cy="5008686"/>
          </a:xfrm>
        </p:spPr>
        <p:txBody>
          <a:bodyPr>
            <a:normAutofit/>
          </a:bodyPr>
          <a:lstStyle/>
          <a:p>
            <a:r>
              <a:rPr lang="en-US" sz="2800" dirty="0" smtClean="0"/>
              <a:t>To achieve food secure region of the </a:t>
            </a:r>
            <a:r>
              <a:rPr lang="en-US" sz="2800" dirty="0" err="1" smtClean="0"/>
              <a:t>Karamaoja</a:t>
            </a:r>
            <a:r>
              <a:rPr lang="en-US" sz="2800" dirty="0" smtClean="0"/>
              <a:t> region in Uganda, more effort need to be put to ensure areas producing minimal food are enhanced through provisio</a:t>
            </a:r>
            <a:r>
              <a:rPr lang="en-US" sz="2800" dirty="0" smtClean="0"/>
              <a:t>n of farm input.</a:t>
            </a:r>
          </a:p>
          <a:p>
            <a:r>
              <a:rPr lang="en-US" sz="2800" dirty="0" smtClean="0"/>
              <a:t>Most areas have potential to produce maize and sorghum if well handles and guided with  farming techniques. </a:t>
            </a:r>
            <a:endParaRPr lang="en-US" sz="2800" dirty="0"/>
          </a:p>
        </p:txBody>
      </p:sp>
    </p:spTree>
    <p:extLst>
      <p:ext uri="{BB962C8B-B14F-4D97-AF65-F5344CB8AC3E}">
        <p14:creationId xmlns:p14="http://schemas.microsoft.com/office/powerpoint/2010/main" val="20662086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1702</TotalTime>
  <Words>378</Words>
  <Application>Microsoft Office PowerPoint</Application>
  <PresentationFormat>Widescreen</PresentationFormat>
  <Paragraphs>30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Albertus Extra Bold</vt:lpstr>
      <vt:lpstr>Arial</vt:lpstr>
      <vt:lpstr>Corbel</vt:lpstr>
      <vt:lpstr>Parallax</vt:lpstr>
      <vt:lpstr>Uganda Karamoja Food Security data analysis </vt:lpstr>
      <vt:lpstr>Introduction</vt:lpstr>
      <vt:lpstr>Objectives</vt:lpstr>
      <vt:lpstr>Research Questions</vt:lpstr>
      <vt:lpstr>Results</vt:lpstr>
      <vt:lpstr>Results</vt:lpstr>
      <vt:lpstr>Results</vt:lpstr>
      <vt:lpstr>Recommendation </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Fred</dc:creator>
  <cp:lastModifiedBy>Fred</cp:lastModifiedBy>
  <cp:revision>9</cp:revision>
  <dcterms:created xsi:type="dcterms:W3CDTF">2024-08-30T17:36:24Z</dcterms:created>
  <dcterms:modified xsi:type="dcterms:W3CDTF">2024-09-01T18:42:43Z</dcterms:modified>
</cp:coreProperties>
</file>