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0" r:id="rId6"/>
    <p:sldId id="261" r:id="rId7"/>
    <p:sldId id="262" r:id="rId8"/>
    <p:sldId id="263" r:id="rId9"/>
    <p:sldId id="264" r:id="rId10"/>
    <p:sldId id="265" r:id="rId11"/>
    <p:sldId id="266" r:id="rId12"/>
    <p:sldId id="267"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66" d="100"/>
          <a:sy n="66" d="100"/>
        </p:scale>
        <p:origin x="66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5" name="Footer Placeholder 4"/>
          <p:cNvSpPr>
            <a:spLocks noGrp="1"/>
          </p:cNvSpPr>
          <p:nvPr>
            <p:ph type="ftr" sz="quarter" idx="11"/>
          </p:nvPr>
        </p:nvSpPr>
        <p:spPr>
          <a:xfrm>
            <a:off x="2416500" y="329307"/>
            <a:ext cx="4973915" cy="309201"/>
          </a:xfrm>
        </p:spPr>
        <p:txBody>
          <a:bodyPr/>
          <a:lstStyle/>
          <a:p>
            <a:endParaRPr lang="es-MX" dirty="0"/>
          </a:p>
        </p:txBody>
      </p:sp>
      <p:sp>
        <p:nvSpPr>
          <p:cNvPr id="6" name="Slide Number Placeholder 5"/>
          <p:cNvSpPr>
            <a:spLocks noGrp="1"/>
          </p:cNvSpPr>
          <p:nvPr>
            <p:ph type="sldNum" sz="quarter" idx="12"/>
          </p:nvPr>
        </p:nvSpPr>
        <p:spPr>
          <a:xfrm>
            <a:off x="1437664" y="798973"/>
            <a:ext cx="811019" cy="503578"/>
          </a:xfrm>
        </p:spPr>
        <p:txBody>
          <a:bodyPr/>
          <a:lstStyle/>
          <a:p>
            <a:fld id="{E7F853E9-7A95-43BC-8091-0E3FB3EBABD7}" type="slidenum">
              <a:rPr lang="es-MX" smtClean="0"/>
              <a:t>‹Nº›</a:t>
            </a:fld>
            <a:endParaRPr lang="es-MX"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2856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04055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8711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68601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5" name="Footer Placeholder 4"/>
          <p:cNvSpPr>
            <a:spLocks noGrp="1"/>
          </p:cNvSpPr>
          <p:nvPr>
            <p:ph type="ftr" sz="quarter" idx="11"/>
          </p:nvPr>
        </p:nvSpPr>
        <p:spPr/>
        <p:txBody>
          <a:bodyPr/>
          <a:lstStyle/>
          <a:p>
            <a:endParaRPr lang="es-MX" dirty="0"/>
          </a:p>
        </p:txBody>
      </p:sp>
      <p:sp>
        <p:nvSpPr>
          <p:cNvPr id="6" name="Slide Number Placeholder 5"/>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528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3851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8" name="Footer Placeholder 7"/>
          <p:cNvSpPr>
            <a:spLocks noGrp="1"/>
          </p:cNvSpPr>
          <p:nvPr>
            <p:ph type="ftr" sz="quarter" idx="11"/>
          </p:nvPr>
        </p:nvSpPr>
        <p:spPr/>
        <p:txBody>
          <a:bodyPr/>
          <a:lstStyle/>
          <a:p>
            <a:endParaRPr lang="es-MX" dirty="0"/>
          </a:p>
        </p:txBody>
      </p:sp>
      <p:sp>
        <p:nvSpPr>
          <p:cNvPr id="9" name="Slide Number Placeholder 8"/>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3090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4" name="Footer Placeholder 3"/>
          <p:cNvSpPr>
            <a:spLocks noGrp="1"/>
          </p:cNvSpPr>
          <p:nvPr>
            <p:ph type="ftr" sz="quarter" idx="11"/>
          </p:nvPr>
        </p:nvSpPr>
        <p:spPr/>
        <p:txBody>
          <a:bodyPr/>
          <a:lstStyle/>
          <a:p>
            <a:endParaRPr lang="es-MX" dirty="0"/>
          </a:p>
        </p:txBody>
      </p:sp>
      <p:sp>
        <p:nvSpPr>
          <p:cNvPr id="5" name="Slide Number Placeholder 4"/>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10111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3" name="Footer Placeholder 2"/>
          <p:cNvSpPr>
            <a:spLocks noGrp="1"/>
          </p:cNvSpPr>
          <p:nvPr>
            <p:ph type="ftr" sz="quarter" idx="11"/>
          </p:nvPr>
        </p:nvSpPr>
        <p:spPr/>
        <p:txBody>
          <a:bodyPr/>
          <a:lstStyle/>
          <a:p>
            <a:endParaRPr lang="es-MX" dirty="0"/>
          </a:p>
        </p:txBody>
      </p:sp>
      <p:sp>
        <p:nvSpPr>
          <p:cNvPr id="4" name="Slide Number Placeholder 3"/>
          <p:cNvSpPr>
            <a:spLocks noGrp="1"/>
          </p:cNvSpPr>
          <p:nvPr>
            <p:ph type="sldNum" sz="quarter" idx="12"/>
          </p:nvPr>
        </p:nvSpPr>
        <p:spPr/>
        <p:txBody>
          <a:bodyPr/>
          <a:lstStyle/>
          <a:p>
            <a:fld id="{E7F853E9-7A95-43BC-8091-0E3FB3EBABD7}" type="slidenum">
              <a:rPr lang="es-MX" smtClean="0"/>
              <a:t>‹Nº›</a:t>
            </a:fld>
            <a:endParaRPr lang="es-MX" dirty="0"/>
          </a:p>
        </p:txBody>
      </p:sp>
    </p:spTree>
    <p:extLst>
      <p:ext uri="{BB962C8B-B14F-4D97-AF65-F5344CB8AC3E}">
        <p14:creationId xmlns:p14="http://schemas.microsoft.com/office/powerpoint/2010/main" val="915250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979005FC-78B6-48E2-B030-E3CD816F8CF2}" type="datetimeFigureOut">
              <a:rPr lang="es-MX" smtClean="0"/>
              <a:t>29/08/2025</a:t>
            </a:fld>
            <a:endParaRPr lang="es-MX" dirty="0"/>
          </a:p>
        </p:txBody>
      </p:sp>
      <p:sp>
        <p:nvSpPr>
          <p:cNvPr id="6" name="Footer Placeholder 5"/>
          <p:cNvSpPr>
            <a:spLocks noGrp="1"/>
          </p:cNvSpPr>
          <p:nvPr>
            <p:ph type="ftr" sz="quarter" idx="11"/>
          </p:nvPr>
        </p:nvSpPr>
        <p:spPr/>
        <p:txBody>
          <a:bodyPr/>
          <a:lstStyle/>
          <a:p>
            <a:endParaRPr lang="es-MX" dirty="0"/>
          </a:p>
        </p:txBody>
      </p:sp>
      <p:sp>
        <p:nvSpPr>
          <p:cNvPr id="7" name="Slide Number Placeholder 6"/>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97524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dirty="0"/>
              <a:t>Haz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79005FC-78B6-48E2-B030-E3CD816F8CF2}" type="datetimeFigureOut">
              <a:rPr lang="es-MX" smtClean="0"/>
              <a:t>29/08/2025</a:t>
            </a:fld>
            <a:endParaRPr lang="es-MX" dirty="0"/>
          </a:p>
        </p:txBody>
      </p:sp>
      <p:sp>
        <p:nvSpPr>
          <p:cNvPr id="6" name="Footer Placeholder 5"/>
          <p:cNvSpPr>
            <a:spLocks noGrp="1"/>
          </p:cNvSpPr>
          <p:nvPr>
            <p:ph type="ftr" sz="quarter" idx="11"/>
          </p:nvPr>
        </p:nvSpPr>
        <p:spPr>
          <a:xfrm>
            <a:off x="1447382" y="318640"/>
            <a:ext cx="5541004" cy="320931"/>
          </a:xfrm>
        </p:spPr>
        <p:txBody>
          <a:bodyPr/>
          <a:lstStyle/>
          <a:p>
            <a:endParaRPr lang="es-MX" dirty="0"/>
          </a:p>
        </p:txBody>
      </p:sp>
      <p:sp>
        <p:nvSpPr>
          <p:cNvPr id="7" name="Slide Number Placeholder 6"/>
          <p:cNvSpPr>
            <a:spLocks noGrp="1"/>
          </p:cNvSpPr>
          <p:nvPr>
            <p:ph type="sldNum" sz="quarter" idx="12"/>
          </p:nvPr>
        </p:nvSpPr>
        <p:spPr/>
        <p:txBody>
          <a:bodyPr/>
          <a:lstStyle/>
          <a:p>
            <a:fld id="{E7F853E9-7A95-43BC-8091-0E3FB3EBABD7}" type="slidenum">
              <a:rPr lang="es-MX" smtClean="0"/>
              <a:t>‹Nº›</a:t>
            </a:fld>
            <a:endParaRPr lang="es-MX"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985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79005FC-78B6-48E2-B030-E3CD816F8CF2}" type="datetimeFigureOut">
              <a:rPr lang="es-MX" smtClean="0"/>
              <a:t>29/08/2025</a:t>
            </a:fld>
            <a:endParaRPr lang="es-MX"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7F853E9-7A95-43BC-8091-0E3FB3EBABD7}" type="slidenum">
              <a:rPr lang="es-MX" smtClean="0"/>
              <a:t>‹Nº›</a:t>
            </a:fld>
            <a:endParaRPr lang="es-MX"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54609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atlassian.com/es/devops" TargetMode="External"/><Relationship Id="rId2" Type="http://schemas.openxmlformats.org/officeDocument/2006/relationships/hyperlink" Target="https://azure.microsoft.com/es-mx/resources/cloud-computing-dictionary/what-is-devops/#tabxe69cad537d914ac9b5c87a3ff6ee4a6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computerweekly.com/es/ehandbook/Guia-esencial-DevOps-y-la-agilidad-empresarial?_gl=1*15vjus*_ga*MTAzMzIyNzQ4NS4xNjk3MTI5MTkw*_ga_TQKE4GS5P9*MTcwOTU3Nzc2OS4zMjMuMS4xNzA5NTc3ODc2LjAuMC4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AC247-AF04-4C26-8548-F87584460BFC}"/>
              </a:ext>
            </a:extLst>
          </p:cNvPr>
          <p:cNvSpPr>
            <a:spLocks noGrp="1"/>
          </p:cNvSpPr>
          <p:nvPr>
            <p:ph type="ctrTitle"/>
          </p:nvPr>
        </p:nvSpPr>
        <p:spPr/>
        <p:txBody>
          <a:bodyPr/>
          <a:lstStyle/>
          <a:p>
            <a:r>
              <a:rPr lang="es-MX" dirty="0"/>
              <a:t>Dev os</a:t>
            </a:r>
          </a:p>
        </p:txBody>
      </p:sp>
      <p:sp>
        <p:nvSpPr>
          <p:cNvPr id="3" name="Subtítulo 2">
            <a:extLst>
              <a:ext uri="{FF2B5EF4-FFF2-40B4-BE49-F238E27FC236}">
                <a16:creationId xmlns:a16="http://schemas.microsoft.com/office/drawing/2014/main" id="{8FFA34E6-809B-434C-A4AA-16321165853E}"/>
              </a:ext>
            </a:extLst>
          </p:cNvPr>
          <p:cNvSpPr>
            <a:spLocks noGrp="1"/>
          </p:cNvSpPr>
          <p:nvPr>
            <p:ph type="subTitle" idx="1"/>
          </p:nvPr>
        </p:nvSpPr>
        <p:spPr/>
        <p:txBody>
          <a:bodyPr/>
          <a:lstStyle/>
          <a:p>
            <a:r>
              <a:rPr lang="en-US" dirty="0"/>
              <a:t>Antonio Nicolas Alfredo</a:t>
            </a:r>
            <a:br>
              <a:rPr lang="en-US" dirty="0"/>
            </a:br>
            <a:r>
              <a:rPr lang="en-US" dirty="0"/>
              <a:t>Villanueva Alarcon Martha Patricia</a:t>
            </a:r>
            <a:endParaRPr lang="es-MX" dirty="0"/>
          </a:p>
        </p:txBody>
      </p:sp>
    </p:spTree>
    <p:extLst>
      <p:ext uri="{BB962C8B-B14F-4D97-AF65-F5344CB8AC3E}">
        <p14:creationId xmlns:p14="http://schemas.microsoft.com/office/powerpoint/2010/main" val="112114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1033A1-A7E0-4B7D-B8AB-80CFEDBAE637}"/>
              </a:ext>
            </a:extLst>
          </p:cNvPr>
          <p:cNvSpPr>
            <a:spLocks noGrp="1"/>
          </p:cNvSpPr>
          <p:nvPr>
            <p:ph type="title"/>
          </p:nvPr>
        </p:nvSpPr>
        <p:spPr/>
        <p:txBody>
          <a:bodyPr/>
          <a:lstStyle/>
          <a:p>
            <a:r>
              <a:rPr lang="es-MX" b="1" dirty="0"/>
              <a:t>filosofía</a:t>
            </a:r>
          </a:p>
        </p:txBody>
      </p:sp>
      <p:sp>
        <p:nvSpPr>
          <p:cNvPr id="3" name="Marcador de contenido 2">
            <a:extLst>
              <a:ext uri="{FF2B5EF4-FFF2-40B4-BE49-F238E27FC236}">
                <a16:creationId xmlns:a16="http://schemas.microsoft.com/office/drawing/2014/main" id="{5ACFD85A-F67D-4E34-96F6-7B3B74C8268F}"/>
              </a:ext>
            </a:extLst>
          </p:cNvPr>
          <p:cNvSpPr>
            <a:spLocks noGrp="1"/>
          </p:cNvSpPr>
          <p:nvPr>
            <p:ph idx="1"/>
          </p:nvPr>
        </p:nvSpPr>
        <p:spPr/>
        <p:txBody>
          <a:bodyPr>
            <a:normAutofit lnSpcReduction="10000"/>
          </a:bodyPr>
          <a:lstStyle/>
          <a:p>
            <a:r>
              <a:rPr lang="es-MX" b="1" i="0" dirty="0">
                <a:solidFill>
                  <a:srgbClr val="212529"/>
                </a:solidFill>
                <a:effectLst/>
                <a:latin typeface="system-ui"/>
              </a:rPr>
              <a:t>Colaboración:</a:t>
            </a:r>
            <a:r>
              <a:rPr lang="es-MX" b="0" i="0" dirty="0">
                <a:solidFill>
                  <a:srgbClr val="212529"/>
                </a:solidFill>
                <a:effectLst/>
                <a:latin typeface="system-ui"/>
              </a:rPr>
              <a:t> Ambos equipos trabajan juntos en todo el ciclo de vida del desarrollo de software para garantizar que el software se entregue de manera eficiente y con la calidad esperada.</a:t>
            </a:r>
            <a:endParaRPr lang="es-MX" b="1" i="0" dirty="0">
              <a:solidFill>
                <a:srgbClr val="212529"/>
              </a:solidFill>
              <a:effectLst/>
              <a:latin typeface="system-ui"/>
            </a:endParaRPr>
          </a:p>
          <a:p>
            <a:r>
              <a:rPr lang="es-MX" b="1" i="0" dirty="0">
                <a:solidFill>
                  <a:srgbClr val="212529"/>
                </a:solidFill>
                <a:effectLst/>
                <a:latin typeface="system-ui"/>
              </a:rPr>
              <a:t>Integración continua:</a:t>
            </a:r>
            <a:r>
              <a:rPr lang="es-MX" b="0" i="0" dirty="0">
                <a:solidFill>
                  <a:srgbClr val="212529"/>
                </a:solidFill>
                <a:effectLst/>
                <a:latin typeface="system-ui"/>
              </a:rPr>
              <a:t> Es una práctica en la que los desarrolladores fusionan su código en un repositorio compartido varias veces al día. Esto ayuda a identificar y solucionar problemas de integración temprano en el proceso de desarrollo.</a:t>
            </a:r>
          </a:p>
          <a:p>
            <a:r>
              <a:rPr lang="es-MX" b="1" i="0" dirty="0">
                <a:solidFill>
                  <a:srgbClr val="212529"/>
                </a:solidFill>
                <a:effectLst/>
                <a:latin typeface="system-ui"/>
              </a:rPr>
              <a:t>Entrega continua:</a:t>
            </a:r>
            <a:r>
              <a:rPr lang="es-MX" b="0" i="0" dirty="0">
                <a:solidFill>
                  <a:srgbClr val="212529"/>
                </a:solidFill>
                <a:effectLst/>
                <a:latin typeface="system-ui"/>
              </a:rPr>
              <a:t> Extensión de la integración continua que garantiza que el código esté siempre en un estado listo para implementarse en producción. La entrega continua se logra mediante la automatización de las pruebas y los procesos de implementación.</a:t>
            </a:r>
          </a:p>
          <a:p>
            <a:endParaRPr lang="es-MX" dirty="0"/>
          </a:p>
        </p:txBody>
      </p:sp>
    </p:spTree>
    <p:extLst>
      <p:ext uri="{BB962C8B-B14F-4D97-AF65-F5344CB8AC3E}">
        <p14:creationId xmlns:p14="http://schemas.microsoft.com/office/powerpoint/2010/main" val="1904401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74B3E3-B1BF-45C4-8959-EFA24EBAEC35}"/>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2B2E7D3C-F215-4C4C-B6C8-3A2B63AD8F2C}"/>
              </a:ext>
            </a:extLst>
          </p:cNvPr>
          <p:cNvSpPr>
            <a:spLocks noGrp="1"/>
          </p:cNvSpPr>
          <p:nvPr>
            <p:ph idx="1"/>
          </p:nvPr>
        </p:nvSpPr>
        <p:spPr/>
        <p:txBody>
          <a:bodyPr>
            <a:normAutofit fontScale="92500" lnSpcReduction="20000"/>
          </a:bodyPr>
          <a:lstStyle/>
          <a:p>
            <a:r>
              <a:rPr lang="es-MX" b="1" i="0" dirty="0">
                <a:solidFill>
                  <a:srgbClr val="212529"/>
                </a:solidFill>
                <a:effectLst/>
                <a:latin typeface="system-ui"/>
              </a:rPr>
              <a:t>Automatización:</a:t>
            </a:r>
            <a:r>
              <a:rPr lang="es-MX" b="0" i="0" dirty="0">
                <a:solidFill>
                  <a:srgbClr val="212529"/>
                </a:solidFill>
                <a:effectLst/>
                <a:latin typeface="system-ui"/>
              </a:rPr>
              <a:t> Ayuda a reducir el tiempo y el esfuerzo necesarios para realizar tareas repetitivas y propensas a errores. La automatización se utiliza en todo el proceso de desarrollo de software, desde la creación y las pruebas hasta la implementación y el monitoreo.</a:t>
            </a:r>
          </a:p>
          <a:p>
            <a:r>
              <a:rPr lang="es-MX" b="1" i="0" dirty="0">
                <a:solidFill>
                  <a:srgbClr val="212529"/>
                </a:solidFill>
                <a:effectLst/>
                <a:latin typeface="system-ui"/>
              </a:rPr>
              <a:t>Monitoreo y retroalimentación:</a:t>
            </a:r>
            <a:r>
              <a:rPr lang="es-MX" b="0" i="0" dirty="0">
                <a:solidFill>
                  <a:srgbClr val="212529"/>
                </a:solidFill>
                <a:effectLst/>
                <a:latin typeface="system-ui"/>
              </a:rPr>
              <a:t> El monitoreo del rendimiento y la funcionalidad del software en producción es esencial en DevOps. La retroalimentación y los datos recopilados a través del monitoreo permiten a los equipos identificar y abordar rápidamente problemas y oportunidades de mejora.</a:t>
            </a:r>
          </a:p>
          <a:p>
            <a:r>
              <a:rPr lang="es-MX" b="1" i="0" dirty="0">
                <a:solidFill>
                  <a:srgbClr val="212529"/>
                </a:solidFill>
                <a:effectLst/>
                <a:latin typeface="system-ui"/>
              </a:rPr>
              <a:t>Cultura de mejora continua:</a:t>
            </a:r>
            <a:r>
              <a:rPr lang="es-MX" b="0" i="0" dirty="0">
                <a:solidFill>
                  <a:srgbClr val="212529"/>
                </a:solidFill>
                <a:effectLst/>
                <a:latin typeface="system-ui"/>
              </a:rPr>
              <a:t> Los equipos están comprometidos a mejorar constantemente sus procesos, prácticas y habilidades a lo largo del tiempo.</a:t>
            </a:r>
          </a:p>
          <a:p>
            <a:endParaRPr lang="es-MX" dirty="0"/>
          </a:p>
        </p:txBody>
      </p:sp>
    </p:spTree>
    <p:extLst>
      <p:ext uri="{BB962C8B-B14F-4D97-AF65-F5344CB8AC3E}">
        <p14:creationId xmlns:p14="http://schemas.microsoft.com/office/powerpoint/2010/main" val="3769135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736699-9853-4852-8AA1-7FC075C38752}"/>
              </a:ext>
            </a:extLst>
          </p:cNvPr>
          <p:cNvSpPr>
            <a:spLocks noGrp="1"/>
          </p:cNvSpPr>
          <p:nvPr>
            <p:ph type="title"/>
          </p:nvPr>
        </p:nvSpPr>
        <p:spPr/>
        <p:txBody>
          <a:bodyPr/>
          <a:lstStyle/>
          <a:p>
            <a:r>
              <a:rPr lang="en-US" dirty="0"/>
              <a:t>Applications dentro de la industria</a:t>
            </a:r>
            <a:endParaRPr lang="es-MX" dirty="0"/>
          </a:p>
        </p:txBody>
      </p:sp>
      <p:sp>
        <p:nvSpPr>
          <p:cNvPr id="3" name="Marcador de contenido 2">
            <a:extLst>
              <a:ext uri="{FF2B5EF4-FFF2-40B4-BE49-F238E27FC236}">
                <a16:creationId xmlns:a16="http://schemas.microsoft.com/office/drawing/2014/main" id="{0092249B-8160-40B0-B0C9-AD7EC3C18A0C}"/>
              </a:ext>
            </a:extLst>
          </p:cNvPr>
          <p:cNvSpPr>
            <a:spLocks noGrp="1"/>
          </p:cNvSpPr>
          <p:nvPr>
            <p:ph idx="1"/>
          </p:nvPr>
        </p:nvSpPr>
        <p:spPr/>
        <p:txBody>
          <a:bodyPr/>
          <a:lstStyle/>
          <a:p>
            <a:pPr>
              <a:buFont typeface="Arial" panose="020B0604020202020204" pitchFamily="34" charset="0"/>
              <a:buChar char="•"/>
            </a:pPr>
            <a:r>
              <a:rPr lang="es-MX" b="1" dirty="0"/>
              <a:t>Netflix</a:t>
            </a:r>
            <a:r>
              <a:rPr lang="es-MX" dirty="0"/>
              <a:t> → Escalabilidad y resiliencia con microservicios.</a:t>
            </a:r>
          </a:p>
          <a:p>
            <a:pPr>
              <a:buFont typeface="Arial" panose="020B0604020202020204" pitchFamily="34" charset="0"/>
              <a:buChar char="•"/>
            </a:pPr>
            <a:r>
              <a:rPr lang="es-MX" b="1" dirty="0"/>
              <a:t>Amazon</a:t>
            </a:r>
            <a:r>
              <a:rPr lang="es-MX" dirty="0"/>
              <a:t> → Miles de despliegues/hora en e-commerce.</a:t>
            </a:r>
          </a:p>
          <a:p>
            <a:pPr>
              <a:buFont typeface="Arial" panose="020B0604020202020204" pitchFamily="34" charset="0"/>
              <a:buChar char="•"/>
            </a:pPr>
            <a:r>
              <a:rPr lang="es-MX" b="1" dirty="0"/>
              <a:t>PayPal</a:t>
            </a:r>
            <a:r>
              <a:rPr lang="es-MX" dirty="0"/>
              <a:t> → Seguridad integrada (DevSecOps).</a:t>
            </a:r>
          </a:p>
          <a:p>
            <a:pPr>
              <a:buFont typeface="Arial" panose="020B0604020202020204" pitchFamily="34" charset="0"/>
              <a:buChar char="•"/>
            </a:pPr>
            <a:r>
              <a:rPr lang="es-MX" b="1" dirty="0"/>
              <a:t>Ubisoft</a:t>
            </a:r>
            <a:r>
              <a:rPr lang="es-MX" dirty="0"/>
              <a:t> → Parches y servidores online confiables.</a:t>
            </a:r>
          </a:p>
          <a:p>
            <a:pPr>
              <a:buFont typeface="Arial" panose="020B0604020202020204" pitchFamily="34" charset="0"/>
              <a:buChar char="•"/>
            </a:pPr>
            <a:r>
              <a:rPr lang="es-MX" b="1" dirty="0"/>
              <a:t>Philips</a:t>
            </a:r>
            <a:r>
              <a:rPr lang="es-MX" dirty="0"/>
              <a:t> → Software médico con pruebas y cumplimiento regulatorio.</a:t>
            </a:r>
          </a:p>
          <a:p>
            <a:endParaRPr lang="es-MX" dirty="0"/>
          </a:p>
        </p:txBody>
      </p:sp>
    </p:spTree>
    <p:extLst>
      <p:ext uri="{BB962C8B-B14F-4D97-AF65-F5344CB8AC3E}">
        <p14:creationId xmlns:p14="http://schemas.microsoft.com/office/powerpoint/2010/main" val="1939745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E51F92-BB68-401F-9CD7-8EDE65882756}"/>
              </a:ext>
            </a:extLst>
          </p:cNvPr>
          <p:cNvSpPr>
            <a:spLocks noGrp="1"/>
          </p:cNvSpPr>
          <p:nvPr>
            <p:ph type="title"/>
          </p:nvPr>
        </p:nvSpPr>
        <p:spPr/>
        <p:txBody>
          <a:bodyPr/>
          <a:lstStyle/>
          <a:p>
            <a:r>
              <a:rPr lang="es-MX" b="1" dirty="0"/>
              <a:t>Fuentes de información</a:t>
            </a:r>
          </a:p>
        </p:txBody>
      </p:sp>
      <p:sp>
        <p:nvSpPr>
          <p:cNvPr id="3" name="Marcador de contenido 2">
            <a:extLst>
              <a:ext uri="{FF2B5EF4-FFF2-40B4-BE49-F238E27FC236}">
                <a16:creationId xmlns:a16="http://schemas.microsoft.com/office/drawing/2014/main" id="{28ED2C8D-1255-454F-9351-ED10F8F24929}"/>
              </a:ext>
            </a:extLst>
          </p:cNvPr>
          <p:cNvSpPr>
            <a:spLocks noGrp="1"/>
          </p:cNvSpPr>
          <p:nvPr>
            <p:ph idx="1"/>
          </p:nvPr>
        </p:nvSpPr>
        <p:spPr/>
        <p:txBody>
          <a:bodyPr/>
          <a:lstStyle/>
          <a:p>
            <a:r>
              <a:rPr lang="es-MX" dirty="0">
                <a:hlinkClick r:id="rId2"/>
              </a:rPr>
              <a:t>https://azure.microsoft.com/es-mx/resources/cloud-computing-dictionary/what-is-devops/#tabxe69cad537d914ac9b5c87a3ff6ee4a63</a:t>
            </a:r>
            <a:endParaRPr lang="es-MX" dirty="0"/>
          </a:p>
          <a:p>
            <a:r>
              <a:rPr lang="es-MX" dirty="0">
                <a:hlinkClick r:id="rId3"/>
              </a:rPr>
              <a:t>https://www.atlassian.com/es/devops</a:t>
            </a:r>
            <a:endParaRPr lang="es-MX" dirty="0"/>
          </a:p>
          <a:p>
            <a:r>
              <a:rPr lang="es-MX" dirty="0"/>
              <a:t>https://www.developn.net/es/article/la-filosofía-devops</a:t>
            </a:r>
          </a:p>
        </p:txBody>
      </p:sp>
    </p:spTree>
    <p:extLst>
      <p:ext uri="{BB962C8B-B14F-4D97-AF65-F5344CB8AC3E}">
        <p14:creationId xmlns:p14="http://schemas.microsoft.com/office/powerpoint/2010/main" val="4055109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DF464-EF7B-4064-B13B-17B3E83BF937}"/>
              </a:ext>
            </a:extLst>
          </p:cNvPr>
          <p:cNvSpPr>
            <a:spLocks noGrp="1"/>
          </p:cNvSpPr>
          <p:nvPr>
            <p:ph type="title"/>
          </p:nvPr>
        </p:nvSpPr>
        <p:spPr/>
        <p:txBody>
          <a:bodyPr/>
          <a:lstStyle/>
          <a:p>
            <a:r>
              <a:rPr lang="es-MX" b="1" dirty="0"/>
              <a:t>Que es?</a:t>
            </a:r>
          </a:p>
        </p:txBody>
      </p:sp>
      <p:sp>
        <p:nvSpPr>
          <p:cNvPr id="3" name="Marcador de contenido 2">
            <a:extLst>
              <a:ext uri="{FF2B5EF4-FFF2-40B4-BE49-F238E27FC236}">
                <a16:creationId xmlns:a16="http://schemas.microsoft.com/office/drawing/2014/main" id="{E8FE8B1D-C305-46F6-AADD-5CD5C66953FD}"/>
              </a:ext>
            </a:extLst>
          </p:cNvPr>
          <p:cNvSpPr>
            <a:spLocks noGrp="1"/>
          </p:cNvSpPr>
          <p:nvPr>
            <p:ph idx="1"/>
          </p:nvPr>
        </p:nvSpPr>
        <p:spPr/>
        <p:txBody>
          <a:bodyPr/>
          <a:lstStyle/>
          <a:p>
            <a:r>
              <a:rPr lang="es-MX" b="0" i="0" dirty="0">
                <a:solidFill>
                  <a:srgbClr val="161616"/>
                </a:solidFill>
                <a:effectLst/>
                <a:latin typeface="IBM Plex Sans" panose="020B0503050203000203" pitchFamily="34" charset="0"/>
              </a:rPr>
              <a:t>metodología de desarrollo de software que acelera la entrega de aplicaciones y servicios de alto rendimiento mediante la combinación y automatización del trabajo de los equipos de desarrollo de software (Dev) y operaciones de TI (Os).</a:t>
            </a:r>
          </a:p>
          <a:p>
            <a:r>
              <a:rPr lang="es-MX" b="0" i="0" dirty="0">
                <a:solidFill>
                  <a:srgbClr val="000000"/>
                </a:solidFill>
                <a:effectLst/>
                <a:latin typeface="Segoe UI" panose="020B0502040204020203" pitchFamily="34" charset="0"/>
              </a:rPr>
              <a:t>El término DevOps, que es una combinación de los términos ingleses </a:t>
            </a:r>
            <a:r>
              <a:rPr lang="es-MX" b="1" i="0" dirty="0">
                <a:solidFill>
                  <a:srgbClr val="000000"/>
                </a:solidFill>
                <a:effectLst/>
                <a:latin typeface="Segoe UI" panose="020B0502040204020203" pitchFamily="34" charset="0"/>
              </a:rPr>
              <a:t>Os</a:t>
            </a:r>
            <a:r>
              <a:rPr lang="es-MX" b="0" i="0" dirty="0">
                <a:solidFill>
                  <a:srgbClr val="000000"/>
                </a:solidFill>
                <a:effectLst/>
                <a:latin typeface="Segoe UI" panose="020B0502040204020203" pitchFamily="34" charset="0"/>
              </a:rPr>
              <a:t> (desarrollo) y </a:t>
            </a:r>
            <a:r>
              <a:rPr lang="es-MX" b="1" i="0" dirty="0">
                <a:solidFill>
                  <a:srgbClr val="000000"/>
                </a:solidFill>
                <a:effectLst/>
                <a:latin typeface="Segoe UI" panose="020B0502040204020203" pitchFamily="34" charset="0"/>
              </a:rPr>
              <a:t>operaciones</a:t>
            </a:r>
            <a:r>
              <a:rPr lang="es-MX" b="0" i="0" dirty="0">
                <a:solidFill>
                  <a:srgbClr val="000000"/>
                </a:solidFill>
                <a:effectLst/>
                <a:latin typeface="Segoe UI" panose="020B0502040204020203" pitchFamily="34" charset="0"/>
              </a:rPr>
              <a:t> (operaciones), designa la unión de personas, procesos y tecnología para ofrecer valor a los clientes de forma constante.</a:t>
            </a:r>
            <a:endParaRPr lang="es-MX" b="0" i="0" dirty="0">
              <a:solidFill>
                <a:srgbClr val="161616"/>
              </a:solidFill>
              <a:effectLst/>
              <a:latin typeface="IBM Plex Sans" panose="020B0503050203000203" pitchFamily="34" charset="0"/>
            </a:endParaRPr>
          </a:p>
        </p:txBody>
      </p:sp>
    </p:spTree>
    <p:extLst>
      <p:ext uri="{BB962C8B-B14F-4D97-AF65-F5344CB8AC3E}">
        <p14:creationId xmlns:p14="http://schemas.microsoft.com/office/powerpoint/2010/main" val="368349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F22FC0-FAD9-4DFA-93BF-4FF4130C6630}"/>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7FC99120-0ED8-4414-941F-AC8B4FC414E1}"/>
              </a:ext>
            </a:extLst>
          </p:cNvPr>
          <p:cNvSpPr>
            <a:spLocks noGrp="1"/>
          </p:cNvSpPr>
          <p:nvPr>
            <p:ph idx="1"/>
          </p:nvPr>
        </p:nvSpPr>
        <p:spPr/>
        <p:txBody>
          <a:bodyPr/>
          <a:lstStyle/>
          <a:p>
            <a:r>
              <a:rPr lang="es-MX" b="0" i="0" dirty="0">
                <a:solidFill>
                  <a:srgbClr val="000000"/>
                </a:solidFill>
                <a:effectLst/>
                <a:latin typeface="Segoe UI" panose="020B0502040204020203" pitchFamily="34" charset="0"/>
              </a:rPr>
              <a:t>crean productos de más calidad en menos tiempo, lo que aumenta la satisfacción de los clientes.</a:t>
            </a:r>
          </a:p>
          <a:p>
            <a:r>
              <a:rPr lang="es-MX" b="0" i="0" dirty="0">
                <a:solidFill>
                  <a:srgbClr val="091E42"/>
                </a:solidFill>
                <a:effectLst/>
                <a:latin typeface="Charlie Text"/>
              </a:rPr>
              <a:t>Un equipo de DevOps está formado por desarrolladores y profesionales de operaciones de TI que colaboran durante todo el ciclo de vida de un producto para aumentar la velocidad y la calidad de la implementación del software.</a:t>
            </a:r>
          </a:p>
          <a:p>
            <a:r>
              <a:rPr lang="es-MX" b="0" i="0" dirty="0">
                <a:solidFill>
                  <a:srgbClr val="091E42"/>
                </a:solidFill>
                <a:effectLst/>
                <a:latin typeface="Charlie Text"/>
              </a:rPr>
              <a:t>Los equipos de DevOps utilizan herramientas para automatizar y acelerar los procesos, lo que hace que sean mucho más fiables. </a:t>
            </a:r>
            <a:endParaRPr lang="es-MX" dirty="0"/>
          </a:p>
        </p:txBody>
      </p:sp>
    </p:spTree>
    <p:extLst>
      <p:ext uri="{BB962C8B-B14F-4D97-AF65-F5344CB8AC3E}">
        <p14:creationId xmlns:p14="http://schemas.microsoft.com/office/powerpoint/2010/main" val="3720481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D60A73-4F4E-4BBE-AF73-85494922D081}"/>
              </a:ext>
            </a:extLst>
          </p:cNvPr>
          <p:cNvSpPr>
            <a:spLocks noGrp="1"/>
          </p:cNvSpPr>
          <p:nvPr>
            <p:ph type="title"/>
          </p:nvPr>
        </p:nvSpPr>
        <p:spPr/>
        <p:txBody>
          <a:bodyPr/>
          <a:lstStyle/>
          <a:p>
            <a:r>
              <a:rPr lang="es-MX" b="1" i="0" dirty="0">
                <a:solidFill>
                  <a:srgbClr val="323232"/>
                </a:solidFill>
                <a:effectLst/>
                <a:latin typeface="Public Sans Bold"/>
              </a:rPr>
              <a:t>evolución de DevOps</a:t>
            </a:r>
            <a:br>
              <a:rPr lang="es-MX" b="0" i="0" dirty="0">
                <a:solidFill>
                  <a:srgbClr val="323232"/>
                </a:solidFill>
                <a:effectLst/>
                <a:latin typeface="Public Sans Bold"/>
              </a:rPr>
            </a:br>
            <a:endParaRPr lang="es-MX" dirty="0"/>
          </a:p>
        </p:txBody>
      </p:sp>
      <p:sp>
        <p:nvSpPr>
          <p:cNvPr id="3" name="Marcador de contenido 2">
            <a:extLst>
              <a:ext uri="{FF2B5EF4-FFF2-40B4-BE49-F238E27FC236}">
                <a16:creationId xmlns:a16="http://schemas.microsoft.com/office/drawing/2014/main" id="{92545F9D-ED5C-42AD-85FE-97F6017837A1}"/>
              </a:ext>
            </a:extLst>
          </p:cNvPr>
          <p:cNvSpPr>
            <a:spLocks noGrp="1"/>
          </p:cNvSpPr>
          <p:nvPr>
            <p:ph idx="1"/>
          </p:nvPr>
        </p:nvSpPr>
        <p:spPr/>
        <p:txBody>
          <a:bodyPr/>
          <a:lstStyle/>
          <a:p>
            <a:r>
              <a:rPr lang="es-MX" b="0" i="0" dirty="0">
                <a:solidFill>
                  <a:srgbClr val="666666"/>
                </a:solidFill>
                <a:effectLst/>
                <a:latin typeface="Public Sans"/>
              </a:rPr>
              <a:t>A Patrick Debáis, consultor de desarrollo de software, se le atribuye la creación del término </a:t>
            </a:r>
            <a:r>
              <a:rPr lang="es-MX" b="0" i="1" dirty="0">
                <a:solidFill>
                  <a:srgbClr val="666666"/>
                </a:solidFill>
                <a:effectLst/>
                <a:latin typeface="Public Sans"/>
              </a:rPr>
              <a:t>DevOps</a:t>
            </a:r>
            <a:r>
              <a:rPr lang="es-MX" b="0" i="0" dirty="0">
                <a:solidFill>
                  <a:srgbClr val="666666"/>
                </a:solidFill>
                <a:effectLst/>
                <a:latin typeface="Public Sans"/>
              </a:rPr>
              <a:t> en 2009 al nombrar una conferencia DevOps Dais. DevOps abordó una deficiencia de </a:t>
            </a:r>
            <a:r>
              <a:rPr lang="es-MX" b="0" i="0" u="sng" dirty="0">
                <a:solidFill>
                  <a:srgbClr val="3D73AD"/>
                </a:solidFill>
                <a:effectLst/>
                <a:latin typeface="Public Sans"/>
                <a:hlinkClick r:id="rId2"/>
              </a:rPr>
              <a:t>la metodología de desarrollo de software ágil</a:t>
            </a:r>
            <a:r>
              <a:rPr lang="es-MX" b="0" i="0" dirty="0">
                <a:solidFill>
                  <a:srgbClr val="666666"/>
                </a:solidFill>
                <a:effectLst/>
                <a:latin typeface="Public Sans"/>
              </a:rPr>
              <a:t>: el desarrollo de código rápido e iterativo no necesariamente conducía a una implementación de código rápida e iterativa</a:t>
            </a:r>
            <a:endParaRPr lang="es-MX" dirty="0"/>
          </a:p>
        </p:txBody>
      </p:sp>
    </p:spTree>
    <p:extLst>
      <p:ext uri="{BB962C8B-B14F-4D97-AF65-F5344CB8AC3E}">
        <p14:creationId xmlns:p14="http://schemas.microsoft.com/office/powerpoint/2010/main" val="26517230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A8C750-A569-455E-A16B-57EEBC42776E}"/>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35D28BCB-4C99-4E71-900D-2BECB9B8F8A1}"/>
              </a:ext>
            </a:extLst>
          </p:cNvPr>
          <p:cNvSpPr>
            <a:spLocks noGrp="1"/>
          </p:cNvSpPr>
          <p:nvPr>
            <p:ph idx="1"/>
          </p:nvPr>
        </p:nvSpPr>
        <p:spPr/>
        <p:txBody>
          <a:bodyPr/>
          <a:lstStyle/>
          <a:p>
            <a:r>
              <a:rPr lang="es-MX" b="0" i="0" dirty="0">
                <a:solidFill>
                  <a:srgbClr val="091E42"/>
                </a:solidFill>
                <a:effectLst/>
                <a:latin typeface="Charlie Text"/>
              </a:rPr>
              <a:t>Debido al carácter continuo de DevOps, se usa un bucle infinito para representar que las fases del ciclo de vida de DevOps se relacionan entre sí. </a:t>
            </a:r>
          </a:p>
          <a:p>
            <a:pPr algn="l" fontAlgn="base"/>
            <a:r>
              <a:rPr lang="es-MX" b="0" i="0" dirty="0">
                <a:solidFill>
                  <a:srgbClr val="091E42"/>
                </a:solidFill>
                <a:effectLst/>
                <a:latin typeface="Charlie Text"/>
              </a:rPr>
              <a:t>este bucle simboliza la necesidad de colaboración constante y mejora iterativa a lo largo de todo el ciclo de vida.</a:t>
            </a:r>
          </a:p>
          <a:p>
            <a:pPr marL="0" indent="0">
              <a:buNone/>
            </a:pPr>
            <a:br>
              <a:rPr lang="es-MX" dirty="0"/>
            </a:br>
            <a:endParaRPr lang="es-MX" dirty="0"/>
          </a:p>
        </p:txBody>
      </p:sp>
      <p:pic>
        <p:nvPicPr>
          <p:cNvPr id="5" name="Imagen 4">
            <a:extLst>
              <a:ext uri="{FF2B5EF4-FFF2-40B4-BE49-F238E27FC236}">
                <a16:creationId xmlns:a16="http://schemas.microsoft.com/office/drawing/2014/main" id="{57EC19BE-8003-4732-976A-A69F74B34AD3}"/>
              </a:ext>
            </a:extLst>
          </p:cNvPr>
          <p:cNvPicPr>
            <a:picLocks noChangeAspect="1"/>
          </p:cNvPicPr>
          <p:nvPr/>
        </p:nvPicPr>
        <p:blipFill>
          <a:blip r:embed="rId2"/>
          <a:stretch>
            <a:fillRect/>
          </a:stretch>
        </p:blipFill>
        <p:spPr>
          <a:xfrm>
            <a:off x="4769169" y="3429000"/>
            <a:ext cx="5791498" cy="3143412"/>
          </a:xfrm>
          <a:prstGeom prst="rect">
            <a:avLst/>
          </a:prstGeom>
        </p:spPr>
      </p:pic>
    </p:spTree>
    <p:extLst>
      <p:ext uri="{BB962C8B-B14F-4D97-AF65-F5344CB8AC3E}">
        <p14:creationId xmlns:p14="http://schemas.microsoft.com/office/powerpoint/2010/main" val="294586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47BBD4-3F87-4BD7-8001-51DD3A4DC086}"/>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434F12CB-C828-4B80-90F4-9C9CA88675EF}"/>
              </a:ext>
            </a:extLst>
          </p:cNvPr>
          <p:cNvSpPr>
            <a:spLocks noGrp="1"/>
          </p:cNvSpPr>
          <p:nvPr>
            <p:ph idx="1"/>
          </p:nvPr>
        </p:nvSpPr>
        <p:spPr/>
        <p:txBody>
          <a:bodyPr/>
          <a:lstStyle/>
          <a:p>
            <a:r>
              <a:rPr lang="es-MX" b="0" i="0" dirty="0">
                <a:solidFill>
                  <a:srgbClr val="091E42"/>
                </a:solidFill>
                <a:effectLst/>
                <a:latin typeface="Charlie Text"/>
              </a:rPr>
              <a:t>El ciclo de vida de DevOps se divide en ocho fases, que representan los procesos, capacidades y herramientas necesarios para el desarrollo (en la parte izquierda del bucle) y para las operaciones (en la parte derecha). A lo largo de cada una de estas fases, los equipos trabajan juntos y mantienen la comunicación para ir coordinados y ajustarse a la misma velocidad y calidad.</a:t>
            </a:r>
            <a:endParaRPr lang="es-MX" dirty="0"/>
          </a:p>
        </p:txBody>
      </p:sp>
    </p:spTree>
    <p:extLst>
      <p:ext uri="{BB962C8B-B14F-4D97-AF65-F5344CB8AC3E}">
        <p14:creationId xmlns:p14="http://schemas.microsoft.com/office/powerpoint/2010/main" val="4339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5B0237-8A99-40EF-9C1D-FAD87E38E827}"/>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BE910B0A-1CBD-4B8F-A8AE-371DA6141AAA}"/>
              </a:ext>
            </a:extLst>
          </p:cNvPr>
          <p:cNvSpPr>
            <a:spLocks noGrp="1"/>
          </p:cNvSpPr>
          <p:nvPr>
            <p:ph idx="1"/>
          </p:nvPr>
        </p:nvSpPr>
        <p:spPr/>
        <p:txBody>
          <a:bodyPr/>
          <a:lstStyle/>
          <a:p>
            <a:r>
              <a:rPr lang="es-MX" b="1" dirty="0"/>
              <a:t>Descubrir: </a:t>
            </a:r>
            <a:r>
              <a:rPr lang="es-MX" b="1" i="0" dirty="0">
                <a:solidFill>
                  <a:srgbClr val="091E42"/>
                </a:solidFill>
                <a:effectLst/>
                <a:latin typeface="Charlie Text"/>
              </a:rPr>
              <a:t> </a:t>
            </a:r>
            <a:r>
              <a:rPr lang="es-MX" b="0" i="0" dirty="0">
                <a:solidFill>
                  <a:srgbClr val="091E42"/>
                </a:solidFill>
                <a:effectLst/>
                <a:latin typeface="Charlie Text"/>
              </a:rPr>
              <a:t>creación de software es un trabajo en equipo.  La metodología ágil puede ayudar a guiar a los equipos de DevOps.</a:t>
            </a:r>
          </a:p>
          <a:p>
            <a:r>
              <a:rPr lang="es-MX" b="1" dirty="0">
                <a:solidFill>
                  <a:srgbClr val="091E42"/>
                </a:solidFill>
                <a:latin typeface="Charlie Text"/>
              </a:rPr>
              <a:t>Planifica:</a:t>
            </a:r>
            <a:r>
              <a:rPr lang="es-MX" dirty="0">
                <a:solidFill>
                  <a:srgbClr val="091E42"/>
                </a:solidFill>
                <a:latin typeface="Charlie Text"/>
              </a:rPr>
              <a:t> </a:t>
            </a:r>
            <a:r>
              <a:rPr lang="es-MX" b="0" i="0" dirty="0">
                <a:solidFill>
                  <a:srgbClr val="091E42"/>
                </a:solidFill>
                <a:effectLst/>
                <a:latin typeface="Charlie Text"/>
              </a:rPr>
              <a:t>ayuda a los equipos a dividir el trabajo en partes más pequeñas para proporcionar un valor incremental.</a:t>
            </a:r>
          </a:p>
          <a:p>
            <a:r>
              <a:rPr lang="es-MX" b="1" dirty="0">
                <a:solidFill>
                  <a:srgbClr val="091E42"/>
                </a:solidFill>
                <a:latin typeface="Charlie Text"/>
              </a:rPr>
              <a:t>Compila:</a:t>
            </a:r>
            <a:r>
              <a:rPr lang="es-MX" dirty="0">
                <a:solidFill>
                  <a:srgbClr val="091E42"/>
                </a:solidFill>
                <a:latin typeface="Charlie Text"/>
              </a:rPr>
              <a:t> </a:t>
            </a:r>
            <a:r>
              <a:rPr lang="es-MX" b="0" i="0" dirty="0">
                <a:solidFill>
                  <a:srgbClr val="091E42"/>
                </a:solidFill>
                <a:effectLst/>
                <a:latin typeface="Charlie Text"/>
              </a:rPr>
              <a:t>Git es un sistema de control de versiones gratuito y de código abierto. </a:t>
            </a:r>
          </a:p>
          <a:p>
            <a:r>
              <a:rPr lang="es-MX" b="1" dirty="0">
                <a:solidFill>
                  <a:srgbClr val="091E42"/>
                </a:solidFill>
                <a:latin typeface="Charlie Text"/>
              </a:rPr>
              <a:t>Prueba:</a:t>
            </a:r>
            <a:r>
              <a:rPr lang="es-MX" dirty="0">
                <a:solidFill>
                  <a:srgbClr val="091E42"/>
                </a:solidFill>
                <a:latin typeface="Charlie Text"/>
              </a:rPr>
              <a:t> L</a:t>
            </a:r>
            <a:r>
              <a:rPr lang="es-MX" b="0" i="0" dirty="0">
                <a:solidFill>
                  <a:srgbClr val="091E42"/>
                </a:solidFill>
                <a:effectLst/>
                <a:latin typeface="Charlie Text"/>
              </a:rPr>
              <a:t>a fusión y las pruebas del código suelen ayudar a los equipos de desarrollo a garantizar la calidad y la previsibilidad del código una vez implementado.</a:t>
            </a:r>
            <a:endParaRPr lang="es-MX" dirty="0"/>
          </a:p>
        </p:txBody>
      </p:sp>
    </p:spTree>
    <p:extLst>
      <p:ext uri="{BB962C8B-B14F-4D97-AF65-F5344CB8AC3E}">
        <p14:creationId xmlns:p14="http://schemas.microsoft.com/office/powerpoint/2010/main" val="778582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E7F875-371D-42DA-8D5C-71F177E85F4A}"/>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66E00D10-9C54-405E-AC63-590D150BE844}"/>
              </a:ext>
            </a:extLst>
          </p:cNvPr>
          <p:cNvSpPr>
            <a:spLocks noGrp="1"/>
          </p:cNvSpPr>
          <p:nvPr>
            <p:ph idx="1"/>
          </p:nvPr>
        </p:nvSpPr>
        <p:spPr/>
        <p:txBody>
          <a:bodyPr/>
          <a:lstStyle/>
          <a:p>
            <a:r>
              <a:rPr lang="es-MX" b="1" dirty="0"/>
              <a:t>Implementa:</a:t>
            </a:r>
            <a:r>
              <a:rPr lang="es-MX" dirty="0"/>
              <a:t> </a:t>
            </a:r>
            <a:r>
              <a:rPr lang="es-MX" b="0" i="0" dirty="0">
                <a:solidFill>
                  <a:srgbClr val="091E42"/>
                </a:solidFill>
                <a:effectLst/>
                <a:latin typeface="Charlie Text"/>
              </a:rPr>
              <a:t>los equipos pueden publicar funciones con frecuencia en la producción de forma automática. Este enfoque mejora la velocidad, la productividad y la sostenibilidad de los equipos de desarrollo de software.</a:t>
            </a:r>
          </a:p>
          <a:p>
            <a:r>
              <a:rPr lang="es-MX" b="1" dirty="0">
                <a:solidFill>
                  <a:srgbClr val="091E42"/>
                </a:solidFill>
                <a:latin typeface="Charlie Text"/>
              </a:rPr>
              <a:t>Opera:</a:t>
            </a:r>
            <a:r>
              <a:rPr lang="es-MX" dirty="0">
                <a:solidFill>
                  <a:srgbClr val="091E42"/>
                </a:solidFill>
                <a:latin typeface="Charlie Text"/>
              </a:rPr>
              <a:t> </a:t>
            </a:r>
            <a:r>
              <a:rPr lang="es-MX" b="0" i="0" dirty="0">
                <a:solidFill>
                  <a:srgbClr val="091E42"/>
                </a:solidFill>
                <a:effectLst/>
                <a:latin typeface="Charlie Text"/>
              </a:rPr>
              <a:t>Gestiona la prestación integral de servicios de TI a los clientes. Incluye además las prácticas relacionadas con el diseño, la implementación, la configuración y el mantenimiento de toda la infraestructura de TI</a:t>
            </a:r>
            <a:endParaRPr lang="es-MX" dirty="0">
              <a:solidFill>
                <a:srgbClr val="091E42"/>
              </a:solidFill>
              <a:latin typeface="Charlie Text"/>
            </a:endParaRPr>
          </a:p>
        </p:txBody>
      </p:sp>
    </p:spTree>
    <p:extLst>
      <p:ext uri="{BB962C8B-B14F-4D97-AF65-F5344CB8AC3E}">
        <p14:creationId xmlns:p14="http://schemas.microsoft.com/office/powerpoint/2010/main" val="2124174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B64299-728A-4995-9E5E-68A41DA07219}"/>
              </a:ext>
            </a:extLst>
          </p:cNvPr>
          <p:cNvSpPr>
            <a:spLocks noGrp="1"/>
          </p:cNvSpPr>
          <p:nvPr>
            <p:ph type="title"/>
          </p:nvPr>
        </p:nvSpPr>
        <p:spPr/>
        <p:txBody>
          <a:bodyPr/>
          <a:lstStyle/>
          <a:p>
            <a:endParaRPr lang="es-MX" dirty="0"/>
          </a:p>
        </p:txBody>
      </p:sp>
      <p:sp>
        <p:nvSpPr>
          <p:cNvPr id="3" name="Marcador de contenido 2">
            <a:extLst>
              <a:ext uri="{FF2B5EF4-FFF2-40B4-BE49-F238E27FC236}">
                <a16:creationId xmlns:a16="http://schemas.microsoft.com/office/drawing/2014/main" id="{2DF6F9D7-4E26-402E-BF20-2F4F302673F8}"/>
              </a:ext>
            </a:extLst>
          </p:cNvPr>
          <p:cNvSpPr>
            <a:spLocks noGrp="1"/>
          </p:cNvSpPr>
          <p:nvPr>
            <p:ph idx="1"/>
          </p:nvPr>
        </p:nvSpPr>
        <p:spPr/>
        <p:txBody>
          <a:bodyPr/>
          <a:lstStyle/>
          <a:p>
            <a:endParaRPr lang="es-MX" dirty="0"/>
          </a:p>
        </p:txBody>
      </p:sp>
      <p:pic>
        <p:nvPicPr>
          <p:cNvPr id="5" name="Imagen 4">
            <a:extLst>
              <a:ext uri="{FF2B5EF4-FFF2-40B4-BE49-F238E27FC236}">
                <a16:creationId xmlns:a16="http://schemas.microsoft.com/office/drawing/2014/main" id="{9BD3DE25-B7FA-42AE-9097-3BA1222F27C9}"/>
              </a:ext>
            </a:extLst>
          </p:cNvPr>
          <p:cNvPicPr>
            <a:picLocks noChangeAspect="1"/>
          </p:cNvPicPr>
          <p:nvPr/>
        </p:nvPicPr>
        <p:blipFill>
          <a:blip r:embed="rId2"/>
          <a:stretch>
            <a:fillRect/>
          </a:stretch>
        </p:blipFill>
        <p:spPr>
          <a:xfrm>
            <a:off x="966913" y="546133"/>
            <a:ext cx="10027165" cy="5188217"/>
          </a:xfrm>
          <a:prstGeom prst="rect">
            <a:avLst/>
          </a:prstGeom>
        </p:spPr>
      </p:pic>
    </p:spTree>
    <p:extLst>
      <p:ext uri="{BB962C8B-B14F-4D97-AF65-F5344CB8AC3E}">
        <p14:creationId xmlns:p14="http://schemas.microsoft.com/office/powerpoint/2010/main" val="1457199605"/>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70</TotalTime>
  <Words>835</Words>
  <Application>Microsoft Office PowerPoint</Application>
  <PresentationFormat>Panorámica</PresentationFormat>
  <Paragraphs>37</Paragraphs>
  <Slides>13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13</vt:i4>
      </vt:variant>
    </vt:vector>
  </HeadingPairs>
  <TitlesOfParts>
    <vt:vector size="22" baseType="lpstr">
      <vt:lpstr>Arial</vt:lpstr>
      <vt:lpstr>Charlie Text</vt:lpstr>
      <vt:lpstr>Gill Sans MT</vt:lpstr>
      <vt:lpstr>IBM Plex Sans</vt:lpstr>
      <vt:lpstr>Public Sans</vt:lpstr>
      <vt:lpstr>Public Sans Bold</vt:lpstr>
      <vt:lpstr>Segoe UI</vt:lpstr>
      <vt:lpstr>system-ui</vt:lpstr>
      <vt:lpstr>Galería</vt:lpstr>
      <vt:lpstr>Dev os</vt:lpstr>
      <vt:lpstr>Que es?</vt:lpstr>
      <vt:lpstr>Presentación de PowerPoint</vt:lpstr>
      <vt:lpstr>evolución de DevOps </vt:lpstr>
      <vt:lpstr>Presentación de PowerPoint</vt:lpstr>
      <vt:lpstr>Presentación de PowerPoint</vt:lpstr>
      <vt:lpstr>Presentación de PowerPoint</vt:lpstr>
      <vt:lpstr>Presentación de PowerPoint</vt:lpstr>
      <vt:lpstr>Presentación de PowerPoint</vt:lpstr>
      <vt:lpstr>filosofía</vt:lpstr>
      <vt:lpstr>Presentación de PowerPoint</vt:lpstr>
      <vt:lpstr>Applications dentro de la industria</vt:lpstr>
      <vt:lpstr>Fuentes de información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ops</dc:title>
  <dc:creator>MARTHA PATRICIA VILLA  ALARCON</dc:creator>
  <cp:lastModifiedBy>MARTHA PATRICIA VILLA  ALARCON</cp:lastModifiedBy>
  <cp:revision>11</cp:revision>
  <dcterms:created xsi:type="dcterms:W3CDTF">2025-08-30T00:11:03Z</dcterms:created>
  <dcterms:modified xsi:type="dcterms:W3CDTF">2025-08-30T01:21:50Z</dcterms:modified>
</cp:coreProperties>
</file>