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73" r:id="rId5"/>
    <p:sldId id="274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6" r:id="rId17"/>
    <p:sldId id="269" r:id="rId18"/>
    <p:sldId id="277" r:id="rId19"/>
    <p:sldId id="271" r:id="rId20"/>
    <p:sldId id="279" r:id="rId21"/>
    <p:sldId id="278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C053E-D2A6-4002-B850-519D128191E6}" type="datetimeFigureOut">
              <a:rPr lang="zh-CN" altLang="en-US" smtClean="0"/>
              <a:t>2015/4/16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A328D-BEA3-4A9E-A023-3E68EF2D871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424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C053E-D2A6-4002-B850-519D128191E6}" type="datetimeFigureOut">
              <a:rPr lang="zh-CN" altLang="en-US" smtClean="0"/>
              <a:t>2015/4/16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A328D-BEA3-4A9E-A023-3E68EF2D87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143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C053E-D2A6-4002-B850-519D128191E6}" type="datetimeFigureOut">
              <a:rPr lang="zh-CN" altLang="en-US" smtClean="0"/>
              <a:t>2015/4/16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A328D-BEA3-4A9E-A023-3E68EF2D87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69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C053E-D2A6-4002-B850-519D128191E6}" type="datetimeFigureOut">
              <a:rPr lang="zh-CN" altLang="en-US" smtClean="0"/>
              <a:t>2015/4/16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A328D-BEA3-4A9E-A023-3E68EF2D87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864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C053E-D2A6-4002-B850-519D128191E6}" type="datetimeFigureOut">
              <a:rPr lang="zh-CN" altLang="en-US" smtClean="0"/>
              <a:t>2015/4/16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A328D-BEA3-4A9E-A023-3E68EF2D871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648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C053E-D2A6-4002-B850-519D128191E6}" type="datetimeFigureOut">
              <a:rPr lang="zh-CN" altLang="en-US" smtClean="0"/>
              <a:t>2015/4/16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A328D-BEA3-4A9E-A023-3E68EF2D87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881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C053E-D2A6-4002-B850-519D128191E6}" type="datetimeFigureOut">
              <a:rPr lang="zh-CN" altLang="en-US" smtClean="0"/>
              <a:t>2015/4/16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A328D-BEA3-4A9E-A023-3E68EF2D87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930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C053E-D2A6-4002-B850-519D128191E6}" type="datetimeFigureOut">
              <a:rPr lang="zh-CN" altLang="en-US" smtClean="0"/>
              <a:t>2015/4/16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A328D-BEA3-4A9E-A023-3E68EF2D87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416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C053E-D2A6-4002-B850-519D128191E6}" type="datetimeFigureOut">
              <a:rPr lang="zh-CN" altLang="en-US" smtClean="0"/>
              <a:t>2015/4/16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A328D-BEA3-4A9E-A023-3E68EF2D87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909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00C053E-D2A6-4002-B850-519D128191E6}" type="datetimeFigureOut">
              <a:rPr lang="zh-CN" altLang="en-US" smtClean="0"/>
              <a:t>2015/4/16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5A328D-BEA3-4A9E-A023-3E68EF2D87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015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C053E-D2A6-4002-B850-519D128191E6}" type="datetimeFigureOut">
              <a:rPr lang="zh-CN" altLang="en-US" smtClean="0"/>
              <a:t>2015/4/16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A328D-BEA3-4A9E-A023-3E68EF2D87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500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00C053E-D2A6-4002-B850-519D128191E6}" type="datetimeFigureOut">
              <a:rPr lang="zh-CN" altLang="en-US" smtClean="0"/>
              <a:t>2015/4/16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85A328D-BEA3-4A9E-A023-3E68EF2D871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73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A comparison and analysis of three approaches to Chinese character instruction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4455621"/>
            <a:ext cx="10058400" cy="1143000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Frederick J Poole</a:t>
            </a:r>
          </a:p>
          <a:p>
            <a:r>
              <a:rPr lang="en-US" altLang="zh-CN" dirty="0" smtClean="0"/>
              <a:t>Master of Second Language Teaching</a:t>
            </a:r>
          </a:p>
          <a:p>
            <a:endParaRPr lang="zh-CN" altLang="en-US" dirty="0"/>
          </a:p>
        </p:txBody>
      </p:sp>
      <p:pic>
        <p:nvPicPr>
          <p:cNvPr id="1026" name="Picture 2" descr="https://sp.yimg.com/ib/th?id=JN.QiY0kouPtmLJBBDofLoIxw&amp;pid=15.1&amp;P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925" y="3394900"/>
            <a:ext cx="3952875" cy="250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329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Focus on Recognition</a:t>
            </a:r>
            <a:endParaRPr lang="zh-CN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08808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 smtClean="0"/>
              <a:t>Arguments for: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2800" dirty="0" smtClean="0"/>
              <a:t>Handwriting is not useful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Word Processing more important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More time efficient </a:t>
            </a:r>
          </a:p>
          <a:p>
            <a:endParaRPr lang="zh-CN" alt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847008" y="1825625"/>
            <a:ext cx="50088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/>
              <a:t>Arguments Against: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en-US" altLang="zh-CN" dirty="0" smtClean="0"/>
              <a:t>Students do not learn proper stroke order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en-US" altLang="zh-CN" dirty="0" smtClean="0"/>
              <a:t>Long-term retention of characters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187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Research Question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10014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How do Focus on Pinyin, Focus on Writing, and Focus on Recognition instruction effect the development of oral and character recognition skills?</a:t>
            </a:r>
          </a:p>
          <a:p>
            <a:r>
              <a:rPr lang="en-US" altLang="zh-CN" sz="2800" dirty="0" smtClean="0"/>
              <a:t>What are teacher and student perceptions of Focus on Pinyin, Focus on Writing, and Focus on Recognition instruction?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2007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Research Methods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sz="2800" dirty="0" smtClean="0"/>
              <a:t> Three </a:t>
            </a:r>
            <a:r>
              <a:rPr lang="en-US" altLang="zh-CN" sz="2800" dirty="0"/>
              <a:t>instructional </a:t>
            </a:r>
            <a:r>
              <a:rPr lang="en-US" altLang="zh-CN" sz="2800" dirty="0" smtClean="0"/>
              <a:t>methods (</a:t>
            </a:r>
            <a:r>
              <a:rPr lang="en-US" altLang="zh-CN" sz="2800" dirty="0"/>
              <a:t>FoP, FoW, and FoR)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2800" dirty="0" smtClean="0"/>
              <a:t> Nine Participants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2800" dirty="0" smtClean="0"/>
              <a:t> Each group was given 4-30minute sessions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2800" dirty="0" smtClean="0"/>
              <a:t> Students learned a total of 50 words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2800" dirty="0" smtClean="0"/>
              <a:t> Character recognition test and an oral assessment. </a:t>
            </a:r>
          </a:p>
          <a:p>
            <a:pPr marL="457200" lvl="1" indent="-45720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u"/>
            </a:pPr>
            <a:r>
              <a:rPr lang="en-US" altLang="zh-CN" sz="2800" dirty="0" smtClean="0"/>
              <a:t>Both teachers and students filled out surveys regarding their perceptions of the instructional methods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2800" dirty="0" smtClean="0"/>
              <a:t> Teachers: Students in a TCFL course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077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Focus on Pinyin Group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sz="2800" dirty="0" smtClean="0"/>
              <a:t>Speaking and listening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2800" dirty="0" smtClean="0"/>
              <a:t>Lots of Repetition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2800" dirty="0" smtClean="0"/>
              <a:t>Focus on pronunciation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2800" dirty="0" smtClean="0"/>
              <a:t>Characters and pinyin presented on both PPT and handout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2800" dirty="0" smtClean="0"/>
              <a:t>Activities used pinyin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5191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Focus on Writing Group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71491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sz="2800" dirty="0" smtClean="0"/>
              <a:t>Taught stroke order for all characters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2800" dirty="0" smtClean="0"/>
              <a:t>Taught radicals for all characters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If there was time, completed oral tasks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2800" dirty="0" smtClean="0"/>
              <a:t>Characters and pinyin on PPT, but only characters on the handout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0276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Focus on Recognition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sz="2800" dirty="0" smtClean="0"/>
              <a:t>Character recognition exercises after each activity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2800" dirty="0" smtClean="0"/>
              <a:t>Pointed out important radicals, but this was not main focus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2800" dirty="0"/>
              <a:t>Focus on speaking activities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2800" dirty="0" smtClean="0"/>
              <a:t>Characters and pinyin on the PPT, only characters on the handout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6197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048" y="262095"/>
            <a:ext cx="10515600" cy="840114"/>
          </a:xfrm>
        </p:spPr>
        <p:txBody>
          <a:bodyPr/>
          <a:lstStyle/>
          <a:p>
            <a:r>
              <a:rPr lang="en-US" altLang="zh-CN" dirty="0" smtClean="0"/>
              <a:t>Assessment </a:t>
            </a:r>
            <a:endParaRPr lang="zh-CN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7808629"/>
              </p:ext>
            </p:extLst>
          </p:nvPr>
        </p:nvGraphicFramePr>
        <p:xfrm>
          <a:off x="1400563" y="1880882"/>
          <a:ext cx="9863085" cy="32123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4888"/>
                <a:gridCol w="1227138"/>
                <a:gridCol w="2017499"/>
                <a:gridCol w="1551165"/>
                <a:gridCol w="1855486"/>
                <a:gridCol w="2426909"/>
              </a:tblGrid>
              <a:tr h="339800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Score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Fluency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Word Choice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Grammar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Pronunciation 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Comprehension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</a:tr>
              <a:tr h="104610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 or more pauses in an answer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Repeats same vocabulary in each answer and no use of adverb 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 or more grammar mistakes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 or more words are not comprehensible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Translation is incorrect or participant indicates that the question was not understood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</a:tr>
              <a:tr h="867588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2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 to 2 pauses in answer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Occasionally repeats vocabulary, only uses one adverb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 to 2 grammar mistakes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 to 2 words are not comprehensible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Translation is partially correct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</a:tr>
              <a:tr h="68907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3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No pauses in answer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Uses novel words and or adverbs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No mistakes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All words are clear and comprehensible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Translation is correct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170708" y="1102208"/>
            <a:ext cx="328391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Oral Assessment</a:t>
            </a:r>
            <a:endParaRPr lang="en-US" altLang="zh-CN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22217" y="5208422"/>
            <a:ext cx="518090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Character recognition Quiz</a:t>
            </a:r>
            <a:endParaRPr lang="en-US" altLang="zh-CN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961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Results: Oral Assessment</a:t>
            </a:r>
            <a:endParaRPr lang="zh-CN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969809"/>
              </p:ext>
            </p:extLst>
          </p:nvPr>
        </p:nvGraphicFramePr>
        <p:xfrm>
          <a:off x="389094" y="1690688"/>
          <a:ext cx="10442038" cy="40919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8442"/>
                <a:gridCol w="1478806"/>
                <a:gridCol w="1806785"/>
                <a:gridCol w="1643375"/>
                <a:gridCol w="1964401"/>
                <a:gridCol w="2240229"/>
              </a:tblGrid>
              <a:tr h="546458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Group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Fluency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Word Choice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Grammar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Pronunciation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Comprehension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18182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FoP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</a:rPr>
                        <a:t>32.33 (89.8%)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</a:rPr>
                        <a:t>33.66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</a:rPr>
                        <a:t>(93.5%)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</a:rPr>
                        <a:t>32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</a:rPr>
                        <a:t>(88.8%)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</a:rPr>
                        <a:t>35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</a:rPr>
                        <a:t>(97.2%)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</a:rPr>
                        <a:t>24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</a:rPr>
                        <a:t>(100%)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18182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FoW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20</a:t>
                      </a:r>
                      <a:endParaRPr lang="zh-CN" sz="2400" kern="100">
                        <a:effectLst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(55.5%)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20</a:t>
                      </a:r>
                      <a:endParaRPr lang="zh-CN" sz="2400" kern="100">
                        <a:effectLst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(55.5%)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21.33</a:t>
                      </a:r>
                      <a:endParaRPr lang="zh-CN" sz="2400" kern="100">
                        <a:effectLst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(59.3%)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22.66</a:t>
                      </a:r>
                      <a:endParaRPr lang="zh-CN" sz="2400" kern="100">
                        <a:effectLst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(62.9%)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20.33</a:t>
                      </a:r>
                      <a:endParaRPr lang="zh-CN" sz="2400" kern="100">
                        <a:effectLst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(84.7%)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18182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FoR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</a:rPr>
                        <a:t>32.33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</a:rPr>
                        <a:t>(89.8%)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</a:rPr>
                        <a:t>31.33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</a:rPr>
                        <a:t>(87%)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</a:rPr>
                        <a:t>33.33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</a:rPr>
                        <a:t>(92.6%)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</a:rPr>
                        <a:t>35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</a:rPr>
                        <a:t>(97.2%)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</a:rPr>
                        <a:t>21.33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</a:rPr>
                        <a:t>(88.8%)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196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Results: Character Recognition</a:t>
            </a:r>
            <a:endParaRPr lang="zh-CN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536658"/>
              </p:ext>
            </p:extLst>
          </p:nvPr>
        </p:nvGraphicFramePr>
        <p:xfrm>
          <a:off x="1097280" y="1996225"/>
          <a:ext cx="9360364" cy="39666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1796"/>
                <a:gridCol w="1686196"/>
                <a:gridCol w="2060444"/>
                <a:gridCol w="1253731"/>
                <a:gridCol w="2868197"/>
              </a:tblGrid>
              <a:tr h="529733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Group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Quiz 1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Quiz 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Quiz 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Final Comp. Quiz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14565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dirty="0" err="1">
                          <a:effectLst/>
                        </a:rPr>
                        <a:t>FoP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11 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(55%)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1.66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(16.6%)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1.33</a:t>
                      </a:r>
                      <a:endParaRPr lang="zh-CN" sz="2000" kern="100">
                        <a:effectLst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(13.3%)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9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(18%)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114565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FoW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8.33</a:t>
                      </a:r>
                      <a:endParaRPr lang="zh-CN" sz="2000" kern="100">
                        <a:effectLst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(41.7%)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6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(60%)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6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(60%)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30.66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(61.3%)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114565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FoR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12</a:t>
                      </a:r>
                      <a:endParaRPr lang="zh-CN" sz="2000" kern="100">
                        <a:effectLst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(60%)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8.33</a:t>
                      </a:r>
                      <a:endParaRPr lang="zh-CN" sz="2000" kern="100">
                        <a:effectLst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(83.3%)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6.33</a:t>
                      </a:r>
                      <a:endParaRPr lang="zh-CN" sz="2000" kern="100">
                        <a:effectLst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(63.3%)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24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(48%)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843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sz="2800" dirty="0" smtClean="0"/>
              <a:t> Focus on Recognition is more efficient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2800" dirty="0" smtClean="0"/>
              <a:t> Writing can still be useful (Homework)</a:t>
            </a:r>
          </a:p>
          <a:p>
            <a:pPr marL="0" indent="0">
              <a:buNone/>
            </a:pPr>
            <a:endParaRPr lang="en-US" altLang="zh-CN" sz="2800" dirty="0" smtClean="0"/>
          </a:p>
          <a:p>
            <a:pPr>
              <a:buFont typeface="Wingdings" panose="05000000000000000000" pitchFamily="2" charset="2"/>
              <a:buChar char="u"/>
            </a:pPr>
            <a:endParaRPr lang="en-US" altLang="zh-CN" sz="2800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664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much should we focus on characters in a beginning Chinese class?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79560"/>
            <a:ext cx="10070206" cy="376246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sz="4000" dirty="0" smtClean="0"/>
              <a:t> If too much, other skills get left behind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4000" dirty="0" smtClean="0"/>
              <a:t> If not enough, characters recognition suffers</a:t>
            </a:r>
          </a:p>
          <a:p>
            <a:pPr marL="0" indent="0">
              <a:buNone/>
            </a:pP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93539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sz="2800" dirty="0" smtClean="0"/>
              <a:t> Time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sz="2800" dirty="0"/>
              <a:t> </a:t>
            </a:r>
            <a:r>
              <a:rPr lang="en-US" sz="2800" dirty="0" smtClean="0"/>
              <a:t>Participant numbers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sz="2800" dirty="0"/>
              <a:t> </a:t>
            </a:r>
            <a:r>
              <a:rPr lang="en-US" sz="2800" dirty="0" smtClean="0"/>
              <a:t>Oral assessment rubric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0322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Questions</a:t>
            </a:r>
            <a:endParaRPr lang="zh-CN" altLang="en-US" dirty="0"/>
          </a:p>
        </p:txBody>
      </p:sp>
      <p:pic>
        <p:nvPicPr>
          <p:cNvPr id="9220" name="Picture 4" descr="Ques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839" y="2042910"/>
            <a:ext cx="4171727" cy="4171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3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does it mean to learn a character?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427" y="1869602"/>
            <a:ext cx="4403501" cy="4240324"/>
          </a:xfrm>
        </p:spPr>
        <p:txBody>
          <a:bodyPr/>
          <a:lstStyle/>
          <a:p>
            <a:r>
              <a:rPr lang="en-US" altLang="zh-CN" sz="3200" dirty="0" smtClean="0"/>
              <a:t>Orthographic Awareness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Rectangle 3"/>
          <p:cNvSpPr/>
          <p:nvPr/>
        </p:nvSpPr>
        <p:spPr>
          <a:xfrm>
            <a:off x="1361084" y="2435222"/>
            <a:ext cx="12540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vs. </a:t>
            </a:r>
            <a:endParaRPr lang="en-US" altLang="zh-CN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44981" y="2561110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白</a:t>
            </a:r>
            <a:endParaRPr lang="en-US" altLang="zh-CN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2859" y="2502058"/>
            <a:ext cx="8771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百</a:t>
            </a:r>
            <a:endParaRPr lang="en-US" altLang="zh-CN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429698" y="1869602"/>
            <a:ext cx="4416380" cy="9819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smtClean="0"/>
              <a:t>Strokes and Stroke Order</a:t>
            </a:r>
            <a:endParaRPr lang="zh-CN" altLang="en-US" sz="3200" dirty="0"/>
          </a:p>
        </p:txBody>
      </p:sp>
      <p:pic>
        <p:nvPicPr>
          <p:cNvPr id="14" name="Picture 2" descr="http://upload.wikimedia.org/wikipedia/commons/thumb/e/e2/8_Strokes_of_Han_Characters.svg/280px-8_Strokes_of_Han_Character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798" y="2360586"/>
            <a:ext cx="4569280" cy="365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465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11" grpId="0"/>
      <p:bldP spid="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347434" cy="4351338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Types of characters </a:t>
            </a:r>
            <a:endParaRPr lang="zh-CN" alt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What does it mean to learn a character?</a:t>
            </a:r>
            <a:endParaRPr lang="zh-CN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8369340" y="4312261"/>
            <a:ext cx="287155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Ideogram</a:t>
            </a:r>
          </a:p>
          <a:p>
            <a:pPr algn="ctr"/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林</a:t>
            </a:r>
            <a:endParaRPr lang="en-US" altLang="zh-CN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42207" y="4422637"/>
            <a:ext cx="302352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Pictogram</a:t>
            </a:r>
          </a:p>
          <a:p>
            <a:pPr algn="ctr"/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店</a:t>
            </a:r>
            <a:endParaRPr lang="en-US" altLang="zh-CN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35224" y="2099157"/>
            <a:ext cx="592610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Phonetic Compound</a:t>
            </a:r>
          </a:p>
          <a:p>
            <a:pPr algn="ctr"/>
            <a:r>
              <a:rPr lang="zh-CN" alt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妈</a:t>
            </a:r>
            <a:endParaRPr lang="en-US" altLang="zh-CN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785724" y="3678928"/>
            <a:ext cx="462676" cy="439467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6982659" y="3718756"/>
            <a:ext cx="293904" cy="593505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13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Radical Knowledge (Function and Location)</a:t>
            </a:r>
            <a:endParaRPr lang="zh-CN" altLang="en-US" sz="32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What does it mean to learn a character?</a:t>
            </a:r>
            <a:endParaRPr lang="zh-CN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990600" y="2902941"/>
            <a:ext cx="50321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心：情，闷，想</a:t>
            </a:r>
            <a:endParaRPr lang="en-US" altLang="zh-CN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0600" y="4424459"/>
            <a:ext cx="50321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丁：打，厅，订</a:t>
            </a:r>
            <a:endParaRPr lang="en-US" altLang="zh-CN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050851" y="3606537"/>
            <a:ext cx="462676" cy="439467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4215067" y="3652855"/>
            <a:ext cx="106141" cy="401992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5957070" y="3621080"/>
            <a:ext cx="582659" cy="63549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411460" y="5277934"/>
            <a:ext cx="462676" cy="439467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935805" y="5277115"/>
            <a:ext cx="172555" cy="429922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5743022" y="5230209"/>
            <a:ext cx="152637" cy="594409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24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are characters hard to learn?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13034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Reproducing characters from memory is cognitively demanding</a:t>
            </a:r>
          </a:p>
          <a:p>
            <a:r>
              <a:rPr lang="en-US" altLang="zh-CN" sz="2800" dirty="0" smtClean="0"/>
              <a:t>Radicals only provide clues </a:t>
            </a:r>
          </a:p>
          <a:p>
            <a:r>
              <a:rPr lang="en-US" altLang="zh-CN" sz="2800" dirty="0" smtClean="0"/>
              <a:t>The clues are not always reliable</a:t>
            </a:r>
            <a:endParaRPr lang="zh-CN" altLang="en-US" sz="2800" dirty="0"/>
          </a:p>
        </p:txBody>
      </p:sp>
      <p:pic>
        <p:nvPicPr>
          <p:cNvPr id="5122" name="Picture 2" descr="http://www.handedict.de/en/zi/images/stroke_order/700/qian2_1-b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999" y="3526924"/>
            <a:ext cx="6557057" cy="148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086190" y="2976994"/>
            <a:ext cx="8771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结</a:t>
            </a:r>
            <a:endParaRPr lang="en-US" altLang="zh-CN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86190" y="4266935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给</a:t>
            </a:r>
            <a:endParaRPr lang="en-US" altLang="zh-CN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5883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Three instructional approaches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sz="4000" dirty="0" smtClean="0"/>
              <a:t>Focus on Pinyin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4000" dirty="0" smtClean="0"/>
              <a:t>Focus on Writing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4000" dirty="0" smtClean="0"/>
              <a:t>Focus on Recognition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072180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Focus on Pinyin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0880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 smtClean="0"/>
              <a:t>Arguments for: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2800" dirty="0" smtClean="0"/>
              <a:t>In our L1 we learn to speak before we learn to read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2800" dirty="0" smtClean="0"/>
              <a:t>Development of vocabulary is faster in a similar script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2800" dirty="0"/>
              <a:t>D</a:t>
            </a:r>
            <a:r>
              <a:rPr lang="en-US" altLang="zh-CN" sz="2800" dirty="0" smtClean="0"/>
              <a:t>evelopment of oral skills will facilitate reading </a:t>
            </a:r>
          </a:p>
          <a:p>
            <a:endParaRPr lang="zh-CN" altLang="en-US" sz="2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47008" y="1825625"/>
            <a:ext cx="50088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/>
              <a:t>Arguments Against: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en-US" altLang="zh-CN" dirty="0" smtClean="0"/>
              <a:t>Students become too reliant on Pinyin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en-US" altLang="zh-CN" dirty="0" smtClean="0"/>
              <a:t>“Re-learning” characters is frustrating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en-US" altLang="zh-CN" dirty="0" smtClean="0"/>
              <a:t>Students lose interest in characters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847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Focus on Writing</a:t>
            </a:r>
            <a:endParaRPr lang="zh-CN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08808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 smtClean="0"/>
              <a:t>Arguments for: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2800" dirty="0" smtClean="0"/>
              <a:t>Breaks down complicated characters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2800" dirty="0" smtClean="0"/>
              <a:t>Motor-memory helps long term retention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Able to lend more attention to radicals</a:t>
            </a:r>
          </a:p>
          <a:p>
            <a:endParaRPr lang="zh-CN" alt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847008" y="1825625"/>
            <a:ext cx="50088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/>
              <a:t>Arguments Against: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en-US" altLang="zh-CN" dirty="0" smtClean="0"/>
              <a:t>Time consuming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en-US" altLang="zh-CN" dirty="0" smtClean="0"/>
              <a:t>Studies show that learners can recognize characters without ever writing them.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992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146</TotalTime>
  <Words>769</Words>
  <Application>Microsoft Office PowerPoint</Application>
  <PresentationFormat>Widescreen</PresentationFormat>
  <Paragraphs>196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宋体</vt:lpstr>
      <vt:lpstr>Arial</vt:lpstr>
      <vt:lpstr>Calibri</vt:lpstr>
      <vt:lpstr>Calibri Light</vt:lpstr>
      <vt:lpstr>Times New Roman</vt:lpstr>
      <vt:lpstr>Wingdings</vt:lpstr>
      <vt:lpstr>Retrospect</vt:lpstr>
      <vt:lpstr>A comparison and analysis of three approaches to Chinese character instruction</vt:lpstr>
      <vt:lpstr>How much should we focus on characters in a beginning Chinese class?</vt:lpstr>
      <vt:lpstr>What does it mean to learn a character?</vt:lpstr>
      <vt:lpstr>PowerPoint Presentation</vt:lpstr>
      <vt:lpstr>PowerPoint Presentation</vt:lpstr>
      <vt:lpstr>Why are characters hard to learn?</vt:lpstr>
      <vt:lpstr>Three instructional approaches</vt:lpstr>
      <vt:lpstr>Focus on Pinyin</vt:lpstr>
      <vt:lpstr>Focus on Writing</vt:lpstr>
      <vt:lpstr>Focus on Recognition</vt:lpstr>
      <vt:lpstr>Research Question</vt:lpstr>
      <vt:lpstr>Research Methods</vt:lpstr>
      <vt:lpstr>Focus on Pinyin Group</vt:lpstr>
      <vt:lpstr>Focus on Writing Group</vt:lpstr>
      <vt:lpstr>Focus on Recognition</vt:lpstr>
      <vt:lpstr>Assessment </vt:lpstr>
      <vt:lpstr>Results: Oral Assessment</vt:lpstr>
      <vt:lpstr>Results: Character Recognition</vt:lpstr>
      <vt:lpstr>Conclusion</vt:lpstr>
      <vt:lpstr>Limitations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comparison and analysis of three approaches to Chinese character instruction</dc:title>
  <dc:creator>Frederick Poole</dc:creator>
  <cp:lastModifiedBy>Frederick Poole</cp:lastModifiedBy>
  <cp:revision>19</cp:revision>
  <dcterms:created xsi:type="dcterms:W3CDTF">2014-04-21T17:14:22Z</dcterms:created>
  <dcterms:modified xsi:type="dcterms:W3CDTF">2015-04-16T13:17:31Z</dcterms:modified>
</cp:coreProperties>
</file>