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743" r:id="rId1"/>
  </p:sldMasterIdLst>
  <p:sldIdLst>
    <p:sldId id="256" r:id="rId2"/>
    <p:sldId id="309" r:id="rId3"/>
    <p:sldId id="301" r:id="rId4"/>
    <p:sldId id="265" r:id="rId5"/>
    <p:sldId id="292" r:id="rId6"/>
    <p:sldId id="302" r:id="rId7"/>
    <p:sldId id="258" r:id="rId8"/>
    <p:sldId id="259" r:id="rId9"/>
    <p:sldId id="271" r:id="rId10"/>
    <p:sldId id="289" r:id="rId11"/>
    <p:sldId id="286" r:id="rId12"/>
    <p:sldId id="287" r:id="rId13"/>
    <p:sldId id="272" r:id="rId14"/>
    <p:sldId id="273" r:id="rId15"/>
    <p:sldId id="274" r:id="rId16"/>
    <p:sldId id="275" r:id="rId17"/>
    <p:sldId id="276" r:id="rId18"/>
    <p:sldId id="277" r:id="rId19"/>
    <p:sldId id="303" r:id="rId20"/>
    <p:sldId id="293" r:id="rId21"/>
    <p:sldId id="294" r:id="rId22"/>
    <p:sldId id="295" r:id="rId23"/>
    <p:sldId id="296" r:id="rId24"/>
    <p:sldId id="297" r:id="rId25"/>
    <p:sldId id="307" r:id="rId26"/>
    <p:sldId id="260" r:id="rId27"/>
    <p:sldId id="288" r:id="rId28"/>
    <p:sldId id="290" r:id="rId29"/>
    <p:sldId id="279" r:id="rId30"/>
    <p:sldId id="280" r:id="rId31"/>
    <p:sldId id="291" r:id="rId32"/>
    <p:sldId id="298" r:id="rId33"/>
    <p:sldId id="308"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8" autoAdjust="0"/>
  </p:normalViewPr>
  <p:slideViewPr>
    <p:cSldViewPr snapToGrid="0">
      <p:cViewPr>
        <p:scale>
          <a:sx n="41" d="100"/>
          <a:sy n="41" d="100"/>
        </p:scale>
        <p:origin x="112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223898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5A354-8233-4027-A79B-0AE58DE151C1}" type="datetimeFigureOut">
              <a:rPr lang="en-US" smtClean="0"/>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249061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342827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285776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297803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981186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148420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305552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174037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321616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5A354-8233-4027-A79B-0AE58DE151C1}" type="datetimeFigureOut">
              <a:rPr lang="en-US" smtClean="0"/>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295830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05A354-8233-4027-A79B-0AE58DE151C1}" type="datetimeFigureOut">
              <a:rPr lang="en-US" smtClean="0"/>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282884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05A354-8233-4027-A79B-0AE58DE151C1}" type="datetimeFigureOut">
              <a:rPr lang="en-US" smtClean="0"/>
              <a:t>9/27/2013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251110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05A354-8233-4027-A79B-0AE58DE151C1}" type="datetimeFigureOut">
              <a:rPr lang="en-US" smtClean="0"/>
              <a:t>9/27/2013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97925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5A354-8233-4027-A79B-0AE58DE151C1}" type="datetimeFigureOut">
              <a:rPr lang="en-US" smtClean="0"/>
              <a:t>9/27/2013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54479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5A354-8233-4027-A79B-0AE58DE151C1}" type="datetimeFigureOut">
              <a:rPr lang="en-US" smtClean="0"/>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60513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5A354-8233-4027-A79B-0AE58DE151C1}" type="datetimeFigureOut">
              <a:rPr lang="en-US" smtClean="0"/>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BB41D-AA05-411D-9FFB-309A87CBE010}" type="slidenum">
              <a:rPr lang="en-US" smtClean="0"/>
              <a:t>‹#›</a:t>
            </a:fld>
            <a:endParaRPr lang="en-US"/>
          </a:p>
        </p:txBody>
      </p:sp>
    </p:spTree>
    <p:extLst>
      <p:ext uri="{BB962C8B-B14F-4D97-AF65-F5344CB8AC3E}">
        <p14:creationId xmlns:p14="http://schemas.microsoft.com/office/powerpoint/2010/main" val="358488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05A354-8233-4027-A79B-0AE58DE151C1}" type="datetimeFigureOut">
              <a:rPr lang="en-US" smtClean="0"/>
              <a:t>9/27/2013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DBB41D-AA05-411D-9FFB-309A87CBE010}" type="slidenum">
              <a:rPr lang="en-US" smtClean="0"/>
              <a:t>‹#›</a:t>
            </a:fld>
            <a:endParaRPr lang="en-US"/>
          </a:p>
        </p:txBody>
      </p:sp>
    </p:spTree>
    <p:extLst>
      <p:ext uri="{BB962C8B-B14F-4D97-AF65-F5344CB8AC3E}">
        <p14:creationId xmlns:p14="http://schemas.microsoft.com/office/powerpoint/2010/main" val="38578394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flickr.com/photos/misscellania/2112392349/" TargetMode="External"/><Relationship Id="rId1" Type="http://schemas.openxmlformats.org/officeDocument/2006/relationships/slideLayout" Target="../slideLayouts/slideLayout2.xml"/><Relationship Id="rId4" Type="http://schemas.openxmlformats.org/officeDocument/2006/relationships/image" Target="http://farm3.static.flickr.com/2251/2112392349_f5f5117ac9_o.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flickr.com/photos/misscellania/2113170832/" TargetMode="External"/><Relationship Id="rId1" Type="http://schemas.openxmlformats.org/officeDocument/2006/relationships/slideLayout" Target="../slideLayouts/slideLayout2.xml"/><Relationship Id="rId4" Type="http://schemas.openxmlformats.org/officeDocument/2006/relationships/image" Target="http://farm3.static.flickr.com/2149/2113170832_b647f93f8d_o.jp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2308116"/>
            <a:ext cx="8574622" cy="2616199"/>
          </a:xfrm>
        </p:spPr>
        <p:txBody>
          <a:bodyPr>
            <a:noAutofit/>
          </a:bodyPr>
          <a:lstStyle/>
          <a:p>
            <a:r>
              <a:rPr lang="en-US" sz="6600" i="1" dirty="0"/>
              <a:t>Ideas on Integrating Reading into the Communicative Classroom</a:t>
            </a:r>
            <a:endParaRPr lang="en-US" sz="6600" dirty="0"/>
          </a:p>
        </p:txBody>
      </p:sp>
      <p:sp>
        <p:nvSpPr>
          <p:cNvPr id="3" name="Subtitle 2"/>
          <p:cNvSpPr>
            <a:spLocks noGrp="1"/>
          </p:cNvSpPr>
          <p:nvPr>
            <p:ph type="subTitle" idx="1"/>
          </p:nvPr>
        </p:nvSpPr>
        <p:spPr>
          <a:xfrm>
            <a:off x="4515377" y="4924315"/>
            <a:ext cx="6987645" cy="1388534"/>
          </a:xfrm>
        </p:spPr>
        <p:txBody>
          <a:bodyPr/>
          <a:lstStyle/>
          <a:p>
            <a:r>
              <a:rPr lang="en-US" dirty="0" smtClean="0"/>
              <a:t>Fred Poole</a:t>
            </a:r>
            <a:endParaRPr lang="en-US" dirty="0"/>
          </a:p>
        </p:txBody>
      </p:sp>
    </p:spTree>
    <p:extLst>
      <p:ext uri="{BB962C8B-B14F-4D97-AF65-F5344CB8AC3E}">
        <p14:creationId xmlns:p14="http://schemas.microsoft.com/office/powerpoint/2010/main" val="254900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316759"/>
            <a:ext cx="10018713" cy="1323109"/>
          </a:xfrm>
        </p:spPr>
        <p:txBody>
          <a:bodyPr/>
          <a:lstStyle/>
          <a:p>
            <a:r>
              <a:rPr lang="en-US" dirty="0" smtClean="0"/>
              <a:t>Sample Top Ten Topics </a:t>
            </a:r>
            <a:endParaRPr lang="en-US" dirty="0"/>
          </a:p>
        </p:txBody>
      </p:sp>
      <p:sp>
        <p:nvSpPr>
          <p:cNvPr id="3" name="Content Placeholder 2"/>
          <p:cNvSpPr>
            <a:spLocks noGrp="1"/>
          </p:cNvSpPr>
          <p:nvPr>
            <p:ph idx="1"/>
          </p:nvPr>
        </p:nvSpPr>
        <p:spPr>
          <a:xfrm>
            <a:off x="1484310" y="1510145"/>
            <a:ext cx="10018713" cy="4668982"/>
          </a:xfrm>
        </p:spPr>
        <p:txBody>
          <a:bodyPr/>
          <a:lstStyle/>
          <a:p>
            <a:r>
              <a:rPr lang="en-US" sz="4000" dirty="0" smtClean="0"/>
              <a:t>Top ten strange wars</a:t>
            </a:r>
          </a:p>
          <a:p>
            <a:r>
              <a:rPr lang="en-US" sz="4000" dirty="0" smtClean="0"/>
              <a:t>Top ten stupid criminals</a:t>
            </a:r>
          </a:p>
          <a:p>
            <a:r>
              <a:rPr lang="en-US" sz="4000" dirty="0" smtClean="0"/>
              <a:t>Top ten dangerous animals</a:t>
            </a:r>
          </a:p>
          <a:p>
            <a:r>
              <a:rPr lang="en-US" sz="4000" dirty="0" smtClean="0"/>
              <a:t>Top ten expensive houses</a:t>
            </a:r>
          </a:p>
          <a:p>
            <a:r>
              <a:rPr lang="en-US" sz="4000" dirty="0" smtClean="0"/>
              <a:t>Top ten exotic foods</a:t>
            </a:r>
          </a:p>
          <a:p>
            <a:pPr marL="0" indent="0">
              <a:buNone/>
            </a:pPr>
            <a:endParaRPr lang="en-US" dirty="0"/>
          </a:p>
        </p:txBody>
      </p:sp>
      <p:pic>
        <p:nvPicPr>
          <p:cNvPr id="7170" name="Picture 2" descr="http://ts2.mm.bing.net/th?id=H.4742869112324557&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9791" y="1289154"/>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ts1.mm.bing.net/th?id=H.4556085313339732&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385" y="2833254"/>
            <a:ext cx="1888812" cy="170622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ts1.mm.bing.net/th?id=H.4611288526030012&amp;pid=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7657" y="4083455"/>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8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41218"/>
          </a:xfrm>
        </p:spPr>
        <p:txBody>
          <a:bodyPr/>
          <a:lstStyle/>
          <a:p>
            <a:r>
              <a:rPr lang="en-US" dirty="0" smtClean="0"/>
              <a:t>Sample Reading</a:t>
            </a:r>
            <a:endParaRPr lang="en-US" dirty="0"/>
          </a:p>
        </p:txBody>
      </p:sp>
      <p:sp>
        <p:nvSpPr>
          <p:cNvPr id="4" name="Rectangle 3"/>
          <p:cNvSpPr/>
          <p:nvPr/>
        </p:nvSpPr>
        <p:spPr>
          <a:xfrm>
            <a:off x="2720250" y="1427019"/>
            <a:ext cx="719485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Top Ten Stupid Criminals</a:t>
            </a:r>
            <a:endParaRPr lang="en-US" sz="5400" dirty="0">
              <a:ln w="0"/>
              <a:effectLst>
                <a:outerShdw blurRad="38100" dist="19050" dir="2700000" algn="tl" rotWithShape="0">
                  <a:schemeClr val="dk1">
                    <a:alpha val="40000"/>
                  </a:schemeClr>
                </a:outerShdw>
              </a:effectLst>
            </a:endParaRPr>
          </a:p>
        </p:txBody>
      </p:sp>
      <p:sp>
        <p:nvSpPr>
          <p:cNvPr id="8" name="Rectangle 7"/>
          <p:cNvSpPr>
            <a:spLocks noChangeArrowheads="1"/>
          </p:cNvSpPr>
          <p:nvPr/>
        </p:nvSpPr>
        <p:spPr bwMode="auto">
          <a:xfrm>
            <a:off x="1132330" y="2218731"/>
            <a:ext cx="4329113" cy="6693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bmk="_Toc328587841">
                <a:ln>
                  <a:noFill/>
                </a:ln>
                <a:solidFill>
                  <a:srgbClr val="333333"/>
                </a:solidFill>
                <a:effectLst/>
                <a:latin typeface="Verdana" panose="020B0604030504040204" pitchFamily="34" charset="0"/>
                <a:ea typeface="SimSun" panose="02010600030101010101" pitchFamily="2" charset="-122"/>
              </a:rPr>
              <a:t>1. Lottery Thief Sets Himself on Fire</a:t>
            </a:r>
            <a:endParaRPr kumimoji="0" lang="en-US" sz="1300" b="1" i="0" u="none" strike="noStrike" cap="none" normalizeH="0" baseline="0" smtClean="0">
              <a:ln>
                <a:noFill/>
              </a:ln>
              <a:solidFill>
                <a:schemeClr val="tx1"/>
              </a:solidFill>
              <a:effectLst/>
              <a:latin typeface="Cambria" panose="020405030504060302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4102" name="Picture 6" descr="150_arson">
            <a:hlinkClick r:id="rId2" tooltip="&quot;150_arson by Miss Cellania, on Flickr&quo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8368577" y="3091568"/>
            <a:ext cx="2996959" cy="22666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1132330" y="2963695"/>
            <a:ext cx="6579034"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ROME, GA June 2</a:t>
            </a:r>
            <a:r>
              <a:rPr kumimoji="0" lang="en-US" sz="2000"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
            </a:r>
            <a:br>
              <a:rPr kumimoji="0" lang="en-US" sz="2000"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br>
            <a:r>
              <a:rPr kumimoji="0" lang="en-US" sz="2000"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A convenience-store thief got away, but the video from the security camera told a strange, strange tale. A man broke into the store overnight, and tried to cover his tracks by burning the place down. He threw charcoal lighter fluid around, but by the time he ignited it, the fumes had permeated the store, and he </a:t>
            </a:r>
            <a:r>
              <a:rPr kumimoji="0" lang="en-US" sz="2000" b="0" i="0" u="none" strike="noStrike" cap="none" normalizeH="0" baseline="0" dirty="0" smtClean="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set himself on fire</a:t>
            </a:r>
            <a:r>
              <a:rPr kumimoji="0" lang="en-US" sz="2000"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 While in flames, he grabbed a roll of lottery tickets and fled. At the time of the story, police were looking for a man with facial, neck, and possibly wrist burns.</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02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41218"/>
          </a:xfrm>
        </p:spPr>
        <p:txBody>
          <a:bodyPr/>
          <a:lstStyle/>
          <a:p>
            <a:r>
              <a:rPr lang="en-US" dirty="0" smtClean="0"/>
              <a:t>Sample Reading</a:t>
            </a:r>
            <a:endParaRPr lang="en-US" dirty="0"/>
          </a:p>
        </p:txBody>
      </p:sp>
      <p:sp>
        <p:nvSpPr>
          <p:cNvPr id="4" name="Rectangle 3"/>
          <p:cNvSpPr/>
          <p:nvPr/>
        </p:nvSpPr>
        <p:spPr>
          <a:xfrm>
            <a:off x="2720250" y="1427019"/>
            <a:ext cx="719485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Top Ten Stupid Criminals</a:t>
            </a:r>
            <a:endParaRPr lang="en-US" sz="5400" dirty="0">
              <a:ln w="0"/>
              <a:effectLst>
                <a:outerShdw blurRad="38100" dist="19050" dir="2700000" algn="tl" rotWithShape="0">
                  <a:schemeClr val="dk1">
                    <a:alpha val="40000"/>
                  </a:schemeClr>
                </a:outerShdw>
              </a:effectLst>
            </a:endParaRPr>
          </a:p>
        </p:txBody>
      </p:sp>
      <p:sp>
        <p:nvSpPr>
          <p:cNvPr id="3" name="Rectangle 2"/>
          <p:cNvSpPr>
            <a:spLocks noChangeArrowheads="1"/>
          </p:cNvSpPr>
          <p:nvPr/>
        </p:nvSpPr>
        <p:spPr bwMode="auto">
          <a:xfrm>
            <a:off x="342900" y="2280641"/>
            <a:ext cx="5129645" cy="6693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bmk="_Toc328587842">
                <a:ln>
                  <a:noFill/>
                </a:ln>
                <a:solidFill>
                  <a:srgbClr val="333333"/>
                </a:solidFill>
                <a:effectLst/>
                <a:latin typeface="Verdana" panose="020B0604030504040204" pitchFamily="34" charset="0"/>
                <a:ea typeface="SimSun" panose="02010600030101010101" pitchFamily="2" charset="-122"/>
              </a:rPr>
              <a:t>2. Ten Hours Stuck in Restaurant Vent</a:t>
            </a:r>
            <a:endParaRPr kumimoji="0" lang="en-US" sz="1300" b="1" i="0" u="none" strike="noStrike" cap="none" normalizeH="0" baseline="0" smtClean="0">
              <a:ln>
                <a:noFill/>
              </a:ln>
              <a:solidFill>
                <a:schemeClr val="tx1"/>
              </a:solidFill>
              <a:effectLst/>
              <a:latin typeface="Cambria" panose="020405030504060302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5121" name="Picture 1" descr="150_stuck2">
            <a:hlinkClick r:id="rId2" tooltip="&quot;150_stuck2 by Miss Cellania, on Flickr&quo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719879" y="2769015"/>
            <a:ext cx="4232055" cy="28559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35082" y="3203971"/>
            <a:ext cx="737697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HILLSBOROUGH COUNTY, FL June 8</a:t>
            </a:r>
            <a:r>
              <a:rPr kumimoji="0" lang="en-US"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
            </a:r>
            <a:br>
              <a:rPr kumimoji="0" lang="en-US"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br>
            <a:r>
              <a:rPr kumimoji="0" lang="en-US"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An employee of the Lucky Buffet noticed a strange sight on arriving at the restaurant. There </a:t>
            </a:r>
            <a:r>
              <a:rPr kumimoji="0" lang="en-US" b="0" i="0" strike="noStrike" cap="none" normalizeH="0" baseline="0" dirty="0" smtClean="0">
                <a:ln>
                  <a:noFill/>
                </a:ln>
                <a:effectLst/>
                <a:latin typeface="Verdana" panose="020B0604030504040204" pitchFamily="34" charset="0"/>
                <a:ea typeface="Times New Roman" panose="02020603050405020304" pitchFamily="18" charset="0"/>
                <a:cs typeface="Times New Roman" panose="02020603050405020304" pitchFamily="18" charset="0"/>
              </a:rPr>
              <a:t>were legs hanging out of a vent over </a:t>
            </a:r>
            <a:r>
              <a:rPr kumimoji="0" lang="en-US" b="0" i="0" u="none" strike="noStrike" cap="none" normalizeH="0" baseline="0" dirty="0" smtClean="0">
                <a:ln>
                  <a:noFill/>
                </a:ln>
                <a:solidFill>
                  <a:srgbClr val="333333"/>
                </a:solidFill>
                <a:effectLst/>
                <a:latin typeface="Verdana" panose="020B0604030504040204" pitchFamily="34" charset="0"/>
                <a:ea typeface="Times New Roman" panose="02020603050405020304" pitchFamily="18" charset="0"/>
                <a:cs typeface="Times New Roman" panose="02020603050405020304" pitchFamily="18" charset="0"/>
              </a:rPr>
              <a:t>the grill! 45-year-old Billy Jordan had tried to enter the restaurant the night before by climbing through the ductwork, but became stuck and stayed there for ten hours. Hillsborough County Fire Rescue workers used a rope to pull Jordan back out through the roof, after which he was arrested for burglary.</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40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37" y="117764"/>
            <a:ext cx="10018713" cy="943340"/>
          </a:xfrm>
        </p:spPr>
        <p:txBody>
          <a:bodyPr/>
          <a:lstStyle/>
          <a:p>
            <a:r>
              <a:rPr lang="en-US" dirty="0" smtClean="0"/>
              <a:t>Top Ten </a:t>
            </a:r>
            <a:r>
              <a:rPr lang="en-US" dirty="0"/>
              <a:t>R</a:t>
            </a:r>
            <a:r>
              <a:rPr lang="en-US" dirty="0" smtClean="0"/>
              <a:t>eading = Step One</a:t>
            </a:r>
            <a:endParaRPr lang="en-US" dirty="0"/>
          </a:p>
        </p:txBody>
      </p:sp>
      <p:sp>
        <p:nvSpPr>
          <p:cNvPr id="3" name="Content Placeholder 2"/>
          <p:cNvSpPr>
            <a:spLocks noGrp="1"/>
          </p:cNvSpPr>
          <p:nvPr>
            <p:ph idx="1"/>
          </p:nvPr>
        </p:nvSpPr>
        <p:spPr>
          <a:xfrm>
            <a:off x="1664419" y="1061104"/>
            <a:ext cx="10018713" cy="914400"/>
          </a:xfrm>
        </p:spPr>
        <p:txBody>
          <a:bodyPr>
            <a:normAutofit/>
          </a:bodyPr>
          <a:lstStyle/>
          <a:p>
            <a:r>
              <a:rPr lang="en-US" sz="4400" dirty="0" smtClean="0"/>
              <a:t>Pre reading discussion </a:t>
            </a:r>
            <a:endParaRPr lang="en-US" sz="4400" dirty="0"/>
          </a:p>
        </p:txBody>
      </p:sp>
      <p:sp>
        <p:nvSpPr>
          <p:cNvPr id="4" name="Rectangle 3"/>
          <p:cNvSpPr/>
          <p:nvPr/>
        </p:nvSpPr>
        <p:spPr>
          <a:xfrm>
            <a:off x="1070633" y="2835676"/>
            <a:ext cx="6096000" cy="2677656"/>
          </a:xfrm>
          <a:prstGeom prst="rect">
            <a:avLst/>
          </a:prstGeom>
        </p:spPr>
        <p:txBody>
          <a:bodyPr>
            <a:spAutoFit/>
          </a:bodyPr>
          <a:lstStyle/>
          <a:p>
            <a:pPr marL="342900" marR="0" lvl="0" indent="-342900" algn="just">
              <a:spcBef>
                <a:spcPts val="0"/>
              </a:spcBef>
              <a:spcAft>
                <a:spcPts val="0"/>
              </a:spcAft>
              <a:buFont typeface="+mj-lt"/>
              <a:buAutoNum type="arabicPeriod"/>
            </a:pPr>
            <a:r>
              <a:rPr lang="en-US" sz="2400" kern="0" dirty="0" smtClean="0">
                <a:effectLst/>
                <a:latin typeface="Times New Roman" panose="02020603050405020304" pitchFamily="18" charset="0"/>
                <a:ea typeface="SimSun" panose="02010600030101010101" pitchFamily="2" charset="-122"/>
              </a:rPr>
              <a:t>What types of crimes are there? </a:t>
            </a:r>
            <a:r>
              <a:rPr lang="en-US" altLang="zh-CN" sz="2400" kern="0" dirty="0" smtClean="0">
                <a:latin typeface="Times New Roman" panose="02020603050405020304" pitchFamily="18" charset="0"/>
                <a:ea typeface="SimSun" panose="02010600030101010101" pitchFamily="2" charset="-122"/>
              </a:rPr>
              <a:t>Example murder</a:t>
            </a:r>
            <a:r>
              <a:rPr lang="zh-CN" altLang="en-US" sz="2400" kern="0" dirty="0" smtClean="0">
                <a:latin typeface="Times New Roman" panose="02020603050405020304" pitchFamily="18" charset="0"/>
                <a:ea typeface="SimSun" panose="02010600030101010101" pitchFamily="2" charset="-122"/>
              </a:rPr>
              <a:t>， </a:t>
            </a:r>
            <a:r>
              <a:rPr lang="en-US" altLang="zh-CN" sz="2400" kern="0" dirty="0" smtClean="0">
                <a:latin typeface="Times New Roman" panose="02020603050405020304" pitchFamily="18" charset="0"/>
                <a:ea typeface="SimSun" panose="02010600030101010101" pitchFamily="2" charset="-122"/>
              </a:rPr>
              <a:t>theft.. What else?</a:t>
            </a:r>
            <a:endParaRPr lang="en-US" sz="2400" kern="0" dirty="0" smtClean="0">
              <a:effectLst/>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mj-lt"/>
              <a:buAutoNum type="arabicPeriod"/>
            </a:pPr>
            <a:r>
              <a:rPr lang="en-US" sz="2400" kern="0" dirty="0" smtClean="0">
                <a:effectLst/>
                <a:latin typeface="Times New Roman" panose="02020603050405020304" pitchFamily="18" charset="0"/>
                <a:ea typeface="SimSun" panose="02010600030101010101" pitchFamily="2" charset="-122"/>
              </a:rPr>
              <a:t>What are some recent crimes that you have heard </a:t>
            </a:r>
            <a:r>
              <a:rPr lang="en-US" sz="2000" kern="0" dirty="0" smtClean="0">
                <a:effectLst/>
                <a:latin typeface="Times New Roman" panose="02020603050405020304" pitchFamily="18" charset="0"/>
                <a:ea typeface="SimSun" panose="02010600030101010101" pitchFamily="2" charset="-122"/>
              </a:rPr>
              <a:t>about</a:t>
            </a:r>
            <a:r>
              <a:rPr lang="en-US" sz="2400" kern="0" dirty="0" smtClean="0">
                <a:effectLst/>
                <a:latin typeface="Times New Roman" panose="02020603050405020304" pitchFamily="18" charset="0"/>
                <a:ea typeface="SimSun" panose="02010600030101010101" pitchFamily="2" charset="-122"/>
              </a:rPr>
              <a:t>?</a:t>
            </a:r>
          </a:p>
          <a:p>
            <a:pPr marL="342900" marR="0" lvl="0" indent="-342900" algn="just">
              <a:spcBef>
                <a:spcPts val="0"/>
              </a:spcBef>
              <a:spcAft>
                <a:spcPts val="0"/>
              </a:spcAft>
              <a:buFont typeface="+mj-lt"/>
              <a:buAutoNum type="arabicPeriod"/>
            </a:pPr>
            <a:r>
              <a:rPr lang="en-US" sz="2400" kern="0" dirty="0" smtClean="0">
                <a:latin typeface="Times New Roman" panose="02020603050405020304" pitchFamily="18" charset="0"/>
                <a:ea typeface="SimSun" panose="02010600030101010101" pitchFamily="2" charset="-122"/>
              </a:rPr>
              <a:t>Are there any famous crimes in your culture?</a:t>
            </a:r>
          </a:p>
          <a:p>
            <a:pPr marL="342900" marR="0" lvl="0" indent="-342900" algn="just">
              <a:spcBef>
                <a:spcPts val="0"/>
              </a:spcBef>
              <a:spcAft>
                <a:spcPts val="0"/>
              </a:spcAft>
              <a:buFont typeface="+mj-lt"/>
              <a:buAutoNum type="arabicPeriod"/>
            </a:pPr>
            <a:r>
              <a:rPr lang="en-US" sz="2400" kern="0" dirty="0">
                <a:effectLst/>
                <a:latin typeface="Times New Roman" panose="02020603050405020304" pitchFamily="18" charset="0"/>
                <a:ea typeface="SimSun" panose="02010600030101010101" pitchFamily="2" charset="-122"/>
              </a:rPr>
              <a:t> </a:t>
            </a:r>
            <a:r>
              <a:rPr lang="en-US" sz="2400" kern="0" dirty="0" smtClean="0">
                <a:effectLst/>
                <a:latin typeface="Times New Roman" panose="02020603050405020304" pitchFamily="18" charset="0"/>
                <a:ea typeface="SimSun" panose="02010600030101010101" pitchFamily="2" charset="-122"/>
              </a:rPr>
              <a:t>How do criminals usually get caught? </a:t>
            </a:r>
          </a:p>
          <a:p>
            <a:pPr marL="342900" marR="0" lvl="0" indent="-342900" algn="just">
              <a:spcBef>
                <a:spcPts val="0"/>
              </a:spcBef>
              <a:spcAft>
                <a:spcPts val="0"/>
              </a:spcAft>
              <a:buFont typeface="+mj-lt"/>
              <a:buAutoNum type="arabicPeriod"/>
            </a:pPr>
            <a:r>
              <a:rPr lang="en-US" altLang="zh-CN" sz="2400" kern="0" dirty="0" smtClean="0">
                <a:latin typeface="Times New Roman" panose="02020603050405020304" pitchFamily="18" charset="0"/>
                <a:ea typeface="SimSun" panose="02010600030101010101" pitchFamily="2" charset="-122"/>
              </a:rPr>
              <a:t>Is crime a problem in your city? </a:t>
            </a:r>
            <a:endParaRPr lang="en-US" sz="2800" kern="100" dirty="0">
              <a:effectLst/>
              <a:latin typeface="Times New Roman" panose="02020603050405020304" pitchFamily="18" charset="0"/>
              <a:ea typeface="SimSun" panose="02010600030101010101" pitchFamily="2" charset="-122"/>
            </a:endParaRPr>
          </a:p>
        </p:txBody>
      </p:sp>
      <p:sp>
        <p:nvSpPr>
          <p:cNvPr id="5" name="Rectangle 4"/>
          <p:cNvSpPr/>
          <p:nvPr/>
        </p:nvSpPr>
        <p:spPr>
          <a:xfrm>
            <a:off x="1262637" y="1975504"/>
            <a:ext cx="719485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Top Ten Stupid Criminals</a:t>
            </a:r>
            <a:endParaRPr lang="en-US" sz="5400" dirty="0">
              <a:ln w="0"/>
              <a:effectLst>
                <a:outerShdw blurRad="38100" dist="19050" dir="2700000" algn="tl" rotWithShape="0">
                  <a:schemeClr val="dk1">
                    <a:alpha val="40000"/>
                  </a:schemeClr>
                </a:outerShdw>
              </a:effectLst>
            </a:endParaRPr>
          </a:p>
        </p:txBody>
      </p:sp>
      <p:sp>
        <p:nvSpPr>
          <p:cNvPr id="6" name="Rectangle 5"/>
          <p:cNvSpPr/>
          <p:nvPr/>
        </p:nvSpPr>
        <p:spPr>
          <a:xfrm rot="20599971">
            <a:off x="6188980" y="4031310"/>
            <a:ext cx="6096000" cy="1938992"/>
          </a:xfrm>
          <a:prstGeom prst="rect">
            <a:avLst/>
          </a:prstGeom>
        </p:spPr>
        <p:txBody>
          <a:bodyPr>
            <a:spAutoFit/>
          </a:bodyPr>
          <a:lstStyle/>
          <a:p>
            <a:r>
              <a:rPr lang="en-US" sz="2400" dirty="0">
                <a:solidFill>
                  <a:srgbClr val="002060"/>
                </a:solidFill>
                <a:latin typeface="Calibri" panose="020F0502020204030204" pitchFamily="34" charset="0"/>
                <a:ea typeface="SimSun" panose="02010600030101010101" pitchFamily="2" charset="-122"/>
                <a:cs typeface="Times New Roman" panose="02020603050405020304" pitchFamily="18" charset="0"/>
              </a:rPr>
              <a:t>“When you are unable to bring personal knowledge and understanding of a topic to a text, you are effectively robbed of the ability to make use of a key resource for reading: what you already know.” (Gibbons, 2002)</a:t>
            </a:r>
            <a:endParaRPr lang="en-US" sz="2400" dirty="0">
              <a:solidFill>
                <a:srgbClr val="002060"/>
              </a:solidFill>
            </a:endParaRPr>
          </a:p>
        </p:txBody>
      </p:sp>
    </p:spTree>
    <p:extLst>
      <p:ext uri="{BB962C8B-B14F-4D97-AF65-F5344CB8AC3E}">
        <p14:creationId xmlns:p14="http://schemas.microsoft.com/office/powerpoint/2010/main" val="58748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15636"/>
            <a:ext cx="10018713" cy="845126"/>
          </a:xfrm>
        </p:spPr>
        <p:txBody>
          <a:bodyPr/>
          <a:lstStyle/>
          <a:p>
            <a:r>
              <a:rPr lang="en-US" dirty="0" smtClean="0"/>
              <a:t>Top ten reading = Step Two</a:t>
            </a:r>
            <a:endParaRPr lang="en-US" dirty="0"/>
          </a:p>
        </p:txBody>
      </p:sp>
      <p:sp>
        <p:nvSpPr>
          <p:cNvPr id="3" name="Content Placeholder 2"/>
          <p:cNvSpPr>
            <a:spLocks noGrp="1"/>
          </p:cNvSpPr>
          <p:nvPr>
            <p:ph idx="1"/>
          </p:nvPr>
        </p:nvSpPr>
        <p:spPr>
          <a:xfrm>
            <a:off x="1484308" y="1260762"/>
            <a:ext cx="10018714" cy="2729347"/>
          </a:xfrm>
        </p:spPr>
        <p:txBody>
          <a:bodyPr>
            <a:normAutofit lnSpcReduction="10000"/>
          </a:bodyPr>
          <a:lstStyle/>
          <a:p>
            <a:r>
              <a:rPr lang="en-US" dirty="0" smtClean="0"/>
              <a:t>Read in Pairs</a:t>
            </a:r>
          </a:p>
          <a:p>
            <a:r>
              <a:rPr lang="en-US" dirty="0" smtClean="0"/>
              <a:t>Why read in Pairs</a:t>
            </a:r>
          </a:p>
          <a:p>
            <a:pPr lvl="1"/>
            <a:r>
              <a:rPr lang="en-US" dirty="0" smtClean="0"/>
              <a:t>Negotiation of Meaning</a:t>
            </a:r>
          </a:p>
          <a:p>
            <a:pPr lvl="1"/>
            <a:r>
              <a:rPr lang="en-US" dirty="0" smtClean="0"/>
              <a:t>Helps students remember new vocabulary</a:t>
            </a:r>
          </a:p>
          <a:p>
            <a:pPr lvl="1"/>
            <a:r>
              <a:rPr lang="en-US" dirty="0" smtClean="0"/>
              <a:t>Students become teachers</a:t>
            </a:r>
          </a:p>
          <a:p>
            <a:pPr lvl="1"/>
            <a:r>
              <a:rPr lang="en-US" dirty="0" smtClean="0"/>
              <a:t>Students are more interested</a:t>
            </a:r>
          </a:p>
        </p:txBody>
      </p:sp>
      <p:graphicFrame>
        <p:nvGraphicFramePr>
          <p:cNvPr id="4" name="Table 3"/>
          <p:cNvGraphicFramePr>
            <a:graphicFrameLocks noGrp="1"/>
          </p:cNvGraphicFramePr>
          <p:nvPr>
            <p:extLst>
              <p:ext uri="{D42A27DB-BD31-4B8C-83A1-F6EECF244321}">
                <p14:modId xmlns:p14="http://schemas.microsoft.com/office/powerpoint/2010/main" val="70169405"/>
              </p:ext>
            </p:extLst>
          </p:nvPr>
        </p:nvGraphicFramePr>
        <p:xfrm>
          <a:off x="2485729" y="4391307"/>
          <a:ext cx="7994666" cy="2087625"/>
        </p:xfrm>
        <a:graphic>
          <a:graphicData uri="http://schemas.openxmlformats.org/drawingml/2006/table">
            <a:tbl>
              <a:tblPr firstRow="1" firstCol="1" bandRow="1">
                <a:tableStyleId>{91EBBBCC-DAD2-459C-BE2E-F6DE35CF9A28}</a:tableStyleId>
              </a:tblPr>
              <a:tblGrid>
                <a:gridCol w="1999089"/>
                <a:gridCol w="2148704"/>
                <a:gridCol w="1953444"/>
                <a:gridCol w="1893429"/>
              </a:tblGrid>
              <a:tr h="695875">
                <a:tc>
                  <a:txBody>
                    <a:bodyPr/>
                    <a:lstStyle/>
                    <a:p>
                      <a:pPr marL="457200" marR="0" algn="ctr">
                        <a:spcBef>
                          <a:spcPts val="0"/>
                        </a:spcBef>
                        <a:spcAft>
                          <a:spcPts val="0"/>
                        </a:spcAft>
                      </a:pPr>
                      <a:r>
                        <a:rPr lang="en-US" sz="2000" kern="100" dirty="0" smtClean="0">
                          <a:effectLst/>
                          <a:latin typeface="Times New Roman" panose="02020603050405020304" pitchFamily="18" charset="0"/>
                          <a:ea typeface="SimSun" panose="02010600030101010101" pitchFamily="2" charset="-122"/>
                        </a:rPr>
                        <a:t>Words we don’t know</a:t>
                      </a:r>
                      <a:endParaRPr lang="en-US" sz="2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r>
                        <a:rPr lang="en-US" sz="2000" kern="100" dirty="0" smtClean="0">
                          <a:effectLst/>
                          <a:latin typeface="Times New Roman" panose="02020603050405020304" pitchFamily="18" charset="0"/>
                          <a:ea typeface="SimSun" panose="02010600030101010101" pitchFamily="2" charset="-122"/>
                        </a:rPr>
                        <a:t>Guess #1</a:t>
                      </a:r>
                      <a:endParaRPr lang="en-US" sz="2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r>
                        <a:rPr lang="en-US" sz="2000" kern="100" dirty="0" smtClean="0">
                          <a:effectLst/>
                          <a:latin typeface="Times New Roman" panose="02020603050405020304" pitchFamily="18" charset="0"/>
                          <a:ea typeface="SimSun" panose="02010600030101010101" pitchFamily="2" charset="-122"/>
                        </a:rPr>
                        <a:t>Guess #2</a:t>
                      </a:r>
                      <a:endParaRPr lang="en-US" sz="2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r>
                        <a:rPr lang="en-US" sz="2000" kern="100" dirty="0" smtClean="0">
                          <a:effectLst/>
                          <a:latin typeface="Times New Roman" panose="02020603050405020304" pitchFamily="18" charset="0"/>
                          <a:ea typeface="SimSun" panose="02010600030101010101" pitchFamily="2" charset="-122"/>
                        </a:rPr>
                        <a:t>Actual</a:t>
                      </a:r>
                      <a:r>
                        <a:rPr lang="en-US" sz="2000" kern="100" baseline="0" dirty="0" smtClean="0">
                          <a:effectLst/>
                          <a:latin typeface="Times New Roman" panose="02020603050405020304" pitchFamily="18" charset="0"/>
                          <a:ea typeface="SimSun" panose="02010600030101010101" pitchFamily="2" charset="-122"/>
                        </a:rPr>
                        <a:t> Meaning</a:t>
                      </a:r>
                      <a:endParaRPr lang="en-US" sz="2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875">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875">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spcBef>
                          <a:spcPts val="0"/>
                        </a:spcBef>
                        <a:spcAft>
                          <a:spcPts val="0"/>
                        </a:spcAft>
                      </a:pPr>
                      <a:endParaRPr lang="en-US" sz="105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3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184" y="0"/>
            <a:ext cx="10018713" cy="879764"/>
          </a:xfrm>
        </p:spPr>
        <p:txBody>
          <a:bodyPr/>
          <a:lstStyle/>
          <a:p>
            <a:r>
              <a:rPr lang="en-US" dirty="0" smtClean="0"/>
              <a:t>Top ten reading = Step Three</a:t>
            </a:r>
            <a:endParaRPr lang="en-US" dirty="0"/>
          </a:p>
        </p:txBody>
      </p:sp>
      <p:sp>
        <p:nvSpPr>
          <p:cNvPr id="3" name="Content Placeholder 2"/>
          <p:cNvSpPr>
            <a:spLocks noGrp="1"/>
          </p:cNvSpPr>
          <p:nvPr>
            <p:ph idx="1"/>
          </p:nvPr>
        </p:nvSpPr>
        <p:spPr>
          <a:xfrm>
            <a:off x="1415037" y="1032162"/>
            <a:ext cx="10018714" cy="1517074"/>
          </a:xfrm>
        </p:spPr>
        <p:txBody>
          <a:bodyPr>
            <a:normAutofit/>
          </a:bodyPr>
          <a:lstStyle/>
          <a:p>
            <a:r>
              <a:rPr lang="en-US" dirty="0" smtClean="0"/>
              <a:t>Summarize</a:t>
            </a:r>
          </a:p>
          <a:p>
            <a:r>
              <a:rPr lang="en-US" dirty="0" smtClean="0"/>
              <a:t>Each pair will get 5 minutes to retell the story in their own words.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6668957"/>
              </p:ext>
            </p:extLst>
          </p:nvPr>
        </p:nvGraphicFramePr>
        <p:xfrm>
          <a:off x="1754909" y="2373745"/>
          <a:ext cx="8128000" cy="1854200"/>
        </p:xfrm>
        <a:graphic>
          <a:graphicData uri="http://schemas.openxmlformats.org/drawingml/2006/table">
            <a:tbl>
              <a:tblPr firstRow="1" bandRow="1">
                <a:tableStyleId>{00A15C55-8517-42AA-B614-E9B94910E393}</a:tableStyleId>
              </a:tblPr>
              <a:tblGrid>
                <a:gridCol w="8128000"/>
              </a:tblGrid>
              <a:tr h="370840">
                <a:tc>
                  <a:txBody>
                    <a:bodyPr/>
                    <a:lstStyle/>
                    <a:p>
                      <a:r>
                        <a:rPr lang="en-US" dirty="0" smtClean="0"/>
                        <a:t>Think of these questions when summarizing</a:t>
                      </a:r>
                      <a:r>
                        <a:rPr lang="en-US" baseline="0" dirty="0" smtClean="0"/>
                        <a:t> your story:</a:t>
                      </a:r>
                      <a:endParaRPr lang="en-US" dirty="0"/>
                    </a:p>
                  </a:txBody>
                  <a:tcPr/>
                </a:tc>
              </a:tr>
              <a:tr h="370840">
                <a:tc>
                  <a:txBody>
                    <a:bodyPr/>
                    <a:lstStyle/>
                    <a:p>
                      <a:r>
                        <a:rPr lang="en-US" dirty="0" smtClean="0"/>
                        <a:t>What was</a:t>
                      </a:r>
                      <a:r>
                        <a:rPr lang="en-US" baseline="0" dirty="0" smtClean="0"/>
                        <a:t> the intended crime?</a:t>
                      </a:r>
                      <a:endParaRPr lang="en-US" dirty="0"/>
                    </a:p>
                  </a:txBody>
                  <a:tcPr/>
                </a:tc>
              </a:tr>
              <a:tr h="370840">
                <a:tc>
                  <a:txBody>
                    <a:bodyPr/>
                    <a:lstStyle/>
                    <a:p>
                      <a:r>
                        <a:rPr lang="en-US" dirty="0" smtClean="0"/>
                        <a:t>Was</a:t>
                      </a:r>
                      <a:r>
                        <a:rPr lang="en-US" baseline="0" dirty="0" smtClean="0"/>
                        <a:t> it successful?</a:t>
                      </a:r>
                      <a:endParaRPr lang="en-US" dirty="0"/>
                    </a:p>
                  </a:txBody>
                  <a:tcPr/>
                </a:tc>
              </a:tr>
              <a:tr h="370840">
                <a:tc>
                  <a:txBody>
                    <a:bodyPr/>
                    <a:lstStyle/>
                    <a:p>
                      <a:r>
                        <a:rPr lang="en-US" dirty="0" smtClean="0"/>
                        <a:t>What problems did the criminal have?</a:t>
                      </a:r>
                      <a:endParaRPr lang="en-US" dirty="0"/>
                    </a:p>
                  </a:txBody>
                  <a:tcPr/>
                </a:tc>
              </a:tr>
              <a:tr h="370840">
                <a:tc>
                  <a:txBody>
                    <a:bodyPr/>
                    <a:lstStyle/>
                    <a:p>
                      <a:r>
                        <a:rPr lang="en-US" dirty="0" smtClean="0"/>
                        <a:t>What should the criminal have done?</a:t>
                      </a:r>
                      <a:endParaRPr lang="en-US" dirty="0"/>
                    </a:p>
                  </a:txBody>
                  <a:tcPr/>
                </a:tc>
              </a:tr>
            </a:tbl>
          </a:graphicData>
        </a:graphic>
      </p:graphicFrame>
      <p:sp>
        <p:nvSpPr>
          <p:cNvPr id="6" name="Content Placeholder 2"/>
          <p:cNvSpPr txBox="1">
            <a:spLocks/>
          </p:cNvSpPr>
          <p:nvPr/>
        </p:nvSpPr>
        <p:spPr>
          <a:xfrm>
            <a:off x="1391079" y="4378036"/>
            <a:ext cx="10042672" cy="1884218"/>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Questions will vary depending on skill you want to develop</a:t>
            </a:r>
          </a:p>
          <a:p>
            <a:pPr lvl="1"/>
            <a:r>
              <a:rPr lang="en-US" dirty="0" smtClean="0"/>
              <a:t>Scanning</a:t>
            </a:r>
          </a:p>
          <a:p>
            <a:pPr lvl="1"/>
            <a:r>
              <a:rPr lang="en-US" dirty="0" smtClean="0"/>
              <a:t>Analysis</a:t>
            </a:r>
          </a:p>
          <a:p>
            <a:pPr lvl="1"/>
            <a:r>
              <a:rPr lang="en-US" dirty="0" smtClean="0"/>
              <a:t>Inferences </a:t>
            </a:r>
          </a:p>
          <a:p>
            <a:pPr lvl="1"/>
            <a:r>
              <a:rPr lang="en-US" dirty="0" smtClean="0"/>
              <a:t>Etc.</a:t>
            </a:r>
            <a:endParaRPr lang="en-US" dirty="0"/>
          </a:p>
        </p:txBody>
      </p:sp>
      <p:sp>
        <p:nvSpPr>
          <p:cNvPr id="4" name="Rectangle 3"/>
          <p:cNvSpPr/>
          <p:nvPr/>
        </p:nvSpPr>
        <p:spPr>
          <a:xfrm>
            <a:off x="4561897" y="4938815"/>
            <a:ext cx="6096000" cy="1323439"/>
          </a:xfrm>
          <a:prstGeom prst="rect">
            <a:avLst/>
          </a:prstGeom>
        </p:spPr>
        <p:txBody>
          <a:bodyPr>
            <a:spAutoFit/>
          </a:bodyPr>
          <a:lstStyle/>
          <a:p>
            <a:r>
              <a:rPr lang="en-US" sz="2000" dirty="0">
                <a:solidFill>
                  <a:srgbClr val="002060"/>
                </a:solidFill>
                <a:latin typeface="Calibri" panose="020F0502020204030204" pitchFamily="34" charset="0"/>
                <a:ea typeface="SimSun" panose="02010600030101010101" pitchFamily="2" charset="-122"/>
                <a:cs typeface="Times New Roman" panose="02020603050405020304" pitchFamily="18" charset="0"/>
              </a:rPr>
              <a:t>“The summary tasks were generally more likely than the comprehension question tasks to make unknown words salient to the learners and lower learners’ tendency to ignore new l2 words.” (</a:t>
            </a:r>
            <a:r>
              <a:rPr lang="en-US" sz="2000" dirty="0" err="1">
                <a:solidFill>
                  <a:srgbClr val="002060"/>
                </a:solidFill>
                <a:latin typeface="Calibri" panose="020F0502020204030204" pitchFamily="34" charset="0"/>
                <a:ea typeface="SimSun" panose="02010600030101010101" pitchFamily="2" charset="-122"/>
                <a:cs typeface="Times New Roman" panose="02020603050405020304" pitchFamily="18" charset="0"/>
              </a:rPr>
              <a:t>Chio</a:t>
            </a:r>
            <a:r>
              <a:rPr lang="en-US" sz="2000" dirty="0">
                <a:solidFill>
                  <a:srgbClr val="002060"/>
                </a:solidFill>
                <a:latin typeface="Calibri" panose="020F0502020204030204" pitchFamily="34" charset="0"/>
                <a:ea typeface="SimSun" panose="02010600030101010101" pitchFamily="2" charset="-122"/>
                <a:cs typeface="Times New Roman" panose="02020603050405020304" pitchFamily="18" charset="0"/>
              </a:rPr>
              <a:t>, 2009)</a:t>
            </a:r>
            <a:endParaRPr lang="en-US" sz="2000" dirty="0">
              <a:solidFill>
                <a:srgbClr val="002060"/>
              </a:solidFill>
            </a:endParaRPr>
          </a:p>
        </p:txBody>
      </p:sp>
    </p:spTree>
    <p:extLst>
      <p:ext uri="{BB962C8B-B14F-4D97-AF65-F5344CB8AC3E}">
        <p14:creationId xmlns:p14="http://schemas.microsoft.com/office/powerpoint/2010/main" val="99206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348" y="277091"/>
            <a:ext cx="10018713" cy="1039091"/>
          </a:xfrm>
        </p:spPr>
        <p:txBody>
          <a:bodyPr/>
          <a:lstStyle/>
          <a:p>
            <a:r>
              <a:rPr lang="en-US" dirty="0" smtClean="0"/>
              <a:t>Top ten reading = Step Four</a:t>
            </a:r>
            <a:endParaRPr lang="en-US" dirty="0"/>
          </a:p>
        </p:txBody>
      </p:sp>
      <p:sp>
        <p:nvSpPr>
          <p:cNvPr id="3" name="Content Placeholder 2"/>
          <p:cNvSpPr>
            <a:spLocks noGrp="1"/>
          </p:cNvSpPr>
          <p:nvPr>
            <p:ph idx="1"/>
          </p:nvPr>
        </p:nvSpPr>
        <p:spPr>
          <a:xfrm>
            <a:off x="1484310" y="1094509"/>
            <a:ext cx="10018713" cy="1565564"/>
          </a:xfrm>
        </p:spPr>
        <p:txBody>
          <a:bodyPr>
            <a:normAutofit fontScale="92500" lnSpcReduction="20000"/>
          </a:bodyPr>
          <a:lstStyle/>
          <a:p>
            <a:r>
              <a:rPr lang="en-US" dirty="0" smtClean="0"/>
              <a:t>Re-tell your story to other groups</a:t>
            </a:r>
          </a:p>
          <a:p>
            <a:r>
              <a:rPr lang="en-US" altLang="zh-CN" dirty="0" smtClean="0"/>
              <a:t>Other groups take notes/ask three questions</a:t>
            </a:r>
          </a:p>
          <a:p>
            <a:r>
              <a:rPr lang="en-US" dirty="0" smtClean="0"/>
              <a:t>If you don’t know the answer, first skim the article, if the article doesn’t have the answer then take a guess.</a:t>
            </a:r>
          </a:p>
        </p:txBody>
      </p:sp>
      <p:graphicFrame>
        <p:nvGraphicFramePr>
          <p:cNvPr id="4" name="Table 3"/>
          <p:cNvGraphicFramePr>
            <a:graphicFrameLocks noGrp="1"/>
          </p:cNvGraphicFramePr>
          <p:nvPr>
            <p:extLst>
              <p:ext uri="{D42A27DB-BD31-4B8C-83A1-F6EECF244321}">
                <p14:modId xmlns:p14="http://schemas.microsoft.com/office/powerpoint/2010/main" val="2364539538"/>
              </p:ext>
            </p:extLst>
          </p:nvPr>
        </p:nvGraphicFramePr>
        <p:xfrm>
          <a:off x="1935019" y="2687782"/>
          <a:ext cx="8127999" cy="3845781"/>
        </p:xfrm>
        <a:graphic>
          <a:graphicData uri="http://schemas.openxmlformats.org/drawingml/2006/table">
            <a:tbl>
              <a:tblPr firstRow="1" bandRow="1">
                <a:tableStyleId>{00A15C55-8517-42AA-B614-E9B94910E393}</a:tableStyleId>
              </a:tblPr>
              <a:tblGrid>
                <a:gridCol w="3011054"/>
                <a:gridCol w="2407612"/>
                <a:gridCol w="2709333"/>
              </a:tblGrid>
              <a:tr h="0">
                <a:tc>
                  <a:txBody>
                    <a:bodyPr/>
                    <a:lstStyle/>
                    <a:p>
                      <a:endParaRPr lang="en-US" dirty="0"/>
                    </a:p>
                  </a:txBody>
                  <a:tcPr/>
                </a:tc>
                <a:tc>
                  <a:txBody>
                    <a:bodyPr/>
                    <a:lstStyle/>
                    <a:p>
                      <a:r>
                        <a:rPr lang="en-US" dirty="0" smtClean="0"/>
                        <a:t>Group 1</a:t>
                      </a:r>
                      <a:endParaRPr lang="en-US" dirty="0"/>
                    </a:p>
                  </a:txBody>
                  <a:tcPr/>
                </a:tc>
                <a:tc>
                  <a:txBody>
                    <a:bodyPr/>
                    <a:lstStyle/>
                    <a:p>
                      <a:r>
                        <a:rPr lang="en-US" dirty="0" smtClean="0"/>
                        <a:t>Group 2</a:t>
                      </a:r>
                      <a:endParaRPr lang="en-US" dirty="0"/>
                    </a:p>
                  </a:txBody>
                  <a:tcPr/>
                </a:tc>
              </a:tr>
              <a:tr h="367908">
                <a:tc>
                  <a:txBody>
                    <a:bodyPr/>
                    <a:lstStyle/>
                    <a:p>
                      <a:r>
                        <a:rPr lang="en-US" dirty="0" smtClean="0"/>
                        <a:t>Who was the criminal?</a:t>
                      </a:r>
                      <a:endParaRPr lang="en-US" dirty="0"/>
                    </a:p>
                  </a:txBody>
                  <a:tcPr/>
                </a:tc>
                <a:tc>
                  <a:txBody>
                    <a:bodyPr/>
                    <a:lstStyle/>
                    <a:p>
                      <a:endParaRPr lang="en-US" dirty="0"/>
                    </a:p>
                  </a:txBody>
                  <a:tcPr/>
                </a:tc>
                <a:tc>
                  <a:txBody>
                    <a:bodyPr/>
                    <a:lstStyle/>
                    <a:p>
                      <a:endParaRPr lang="en-US" dirty="0"/>
                    </a:p>
                  </a:txBody>
                  <a:tcPr/>
                </a:tc>
              </a:tr>
              <a:tr h="635020">
                <a:tc>
                  <a:txBody>
                    <a:bodyPr/>
                    <a:lstStyle/>
                    <a:p>
                      <a:r>
                        <a:rPr lang="en-US" dirty="0" smtClean="0"/>
                        <a:t>What did the criminal try to</a:t>
                      </a:r>
                      <a:r>
                        <a:rPr lang="en-US" baseline="0" dirty="0" smtClean="0"/>
                        <a:t> do?</a:t>
                      </a:r>
                      <a:endParaRPr lang="en-US" dirty="0"/>
                    </a:p>
                  </a:txBody>
                  <a:tcPr/>
                </a:tc>
                <a:tc>
                  <a:txBody>
                    <a:bodyPr/>
                    <a:lstStyle/>
                    <a:p>
                      <a:endParaRPr lang="en-US" dirty="0"/>
                    </a:p>
                  </a:txBody>
                  <a:tcPr/>
                </a:tc>
                <a:tc>
                  <a:txBody>
                    <a:bodyPr/>
                    <a:lstStyle/>
                    <a:p>
                      <a:endParaRPr lang="en-US" dirty="0"/>
                    </a:p>
                  </a:txBody>
                  <a:tcPr/>
                </a:tc>
              </a:tr>
              <a:tr h="635020">
                <a:tc>
                  <a:txBody>
                    <a:bodyPr/>
                    <a:lstStyle/>
                    <a:p>
                      <a:r>
                        <a:rPr lang="en-US" dirty="0" smtClean="0"/>
                        <a:t>What</a:t>
                      </a:r>
                      <a:r>
                        <a:rPr lang="en-US" baseline="0" dirty="0" smtClean="0"/>
                        <a:t> went wrong in the story?</a:t>
                      </a:r>
                      <a:endParaRPr lang="en-US" dirty="0"/>
                    </a:p>
                  </a:txBody>
                  <a:tcPr/>
                </a:tc>
                <a:tc>
                  <a:txBody>
                    <a:bodyPr/>
                    <a:lstStyle/>
                    <a:p>
                      <a:endParaRPr lang="en-US" dirty="0"/>
                    </a:p>
                  </a:txBody>
                  <a:tcPr/>
                </a:tc>
                <a:tc>
                  <a:txBody>
                    <a:bodyPr/>
                    <a:lstStyle/>
                    <a:p>
                      <a:endParaRPr lang="en-US" dirty="0"/>
                    </a:p>
                  </a:txBody>
                  <a:tcPr/>
                </a:tc>
              </a:tr>
              <a:tr h="367908">
                <a:tc>
                  <a:txBody>
                    <a:bodyPr/>
                    <a:lstStyle/>
                    <a:p>
                      <a:r>
                        <a:rPr lang="en-US" dirty="0" smtClean="0"/>
                        <a:t>If the criminal got caught, how did he/she get caught?</a:t>
                      </a:r>
                      <a:endParaRPr lang="en-US" dirty="0"/>
                    </a:p>
                  </a:txBody>
                  <a:tcPr/>
                </a:tc>
                <a:tc>
                  <a:txBody>
                    <a:bodyPr/>
                    <a:lstStyle/>
                    <a:p>
                      <a:endParaRPr lang="en-US"/>
                    </a:p>
                  </a:txBody>
                  <a:tcPr/>
                </a:tc>
                <a:tc>
                  <a:txBody>
                    <a:bodyPr/>
                    <a:lstStyle/>
                    <a:p>
                      <a:endParaRPr lang="en-US" dirty="0"/>
                    </a:p>
                  </a:txBody>
                  <a:tcPr/>
                </a:tc>
              </a:tr>
              <a:tr h="367908">
                <a:tc>
                  <a:txBody>
                    <a:bodyPr/>
                    <a:lstStyle/>
                    <a:p>
                      <a:r>
                        <a:rPr lang="en-US" dirty="0" smtClean="0"/>
                        <a:t>Your own question #1</a:t>
                      </a:r>
                      <a:endParaRPr lang="en-US" dirty="0"/>
                    </a:p>
                  </a:txBody>
                  <a:tcPr/>
                </a:tc>
                <a:tc>
                  <a:txBody>
                    <a:bodyPr/>
                    <a:lstStyle/>
                    <a:p>
                      <a:endParaRPr lang="en-US" dirty="0"/>
                    </a:p>
                  </a:txBody>
                  <a:tcPr/>
                </a:tc>
                <a:tc>
                  <a:txBody>
                    <a:bodyPr/>
                    <a:lstStyle/>
                    <a:p>
                      <a:endParaRPr lang="en-US" dirty="0"/>
                    </a:p>
                  </a:txBody>
                  <a:tcPr/>
                </a:tc>
              </a:tr>
              <a:tr h="367908">
                <a:tc>
                  <a:txBody>
                    <a:bodyPr/>
                    <a:lstStyle/>
                    <a:p>
                      <a:r>
                        <a:rPr lang="en-US" dirty="0" smtClean="0"/>
                        <a:t>Your own question #2</a:t>
                      </a:r>
                      <a:endParaRPr lang="en-US" dirty="0"/>
                    </a:p>
                  </a:txBody>
                  <a:tcPr/>
                </a:tc>
                <a:tc>
                  <a:txBody>
                    <a:bodyPr/>
                    <a:lstStyle/>
                    <a:p>
                      <a:endParaRPr lang="en-US"/>
                    </a:p>
                  </a:txBody>
                  <a:tcPr/>
                </a:tc>
                <a:tc>
                  <a:txBody>
                    <a:bodyPr/>
                    <a:lstStyle/>
                    <a:p>
                      <a:endParaRPr lang="en-US" dirty="0"/>
                    </a:p>
                  </a:txBody>
                  <a:tcPr/>
                </a:tc>
              </a:tr>
              <a:tr h="456057">
                <a:tc>
                  <a:txBody>
                    <a:bodyPr/>
                    <a:lstStyle/>
                    <a:p>
                      <a:r>
                        <a:rPr lang="en-US" dirty="0" smtClean="0"/>
                        <a:t>Your own question #3</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5727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10491"/>
          </a:xfrm>
        </p:spPr>
        <p:txBody>
          <a:bodyPr/>
          <a:lstStyle/>
          <a:p>
            <a:r>
              <a:rPr lang="en-US" dirty="0" smtClean="0"/>
              <a:t>Top Ten Reading = Step Five</a:t>
            </a:r>
            <a:endParaRPr lang="en-US" dirty="0"/>
          </a:p>
        </p:txBody>
      </p:sp>
      <p:sp>
        <p:nvSpPr>
          <p:cNvPr id="3" name="Content Placeholder 2"/>
          <p:cNvSpPr>
            <a:spLocks noGrp="1"/>
          </p:cNvSpPr>
          <p:nvPr>
            <p:ph idx="1"/>
          </p:nvPr>
        </p:nvSpPr>
        <p:spPr>
          <a:xfrm>
            <a:off x="1484311" y="1496291"/>
            <a:ext cx="10018713" cy="1212274"/>
          </a:xfrm>
        </p:spPr>
        <p:txBody>
          <a:bodyPr/>
          <a:lstStyle/>
          <a:p>
            <a:r>
              <a:rPr lang="en-US" dirty="0" smtClean="0"/>
              <a:t>Look at the stories you just heard, now pick the three worst criminals.  </a:t>
            </a:r>
          </a:p>
          <a:p>
            <a:r>
              <a:rPr lang="en-US" dirty="0" smtClean="0"/>
              <a:t>Be ready to support your opinion.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8363541"/>
              </p:ext>
            </p:extLst>
          </p:nvPr>
        </p:nvGraphicFramePr>
        <p:xfrm>
          <a:off x="1644073" y="3130357"/>
          <a:ext cx="8128000" cy="1483360"/>
        </p:xfrm>
        <a:graphic>
          <a:graphicData uri="http://schemas.openxmlformats.org/drawingml/2006/table">
            <a:tbl>
              <a:tblPr firstRow="1" bandRow="1">
                <a:tableStyleId>{00A15C55-8517-42AA-B614-E9B94910E393}</a:tableStyleId>
              </a:tblPr>
              <a:tblGrid>
                <a:gridCol w="4064000"/>
                <a:gridCol w="4064000"/>
              </a:tblGrid>
              <a:tr h="370840">
                <a:tc>
                  <a:txBody>
                    <a:bodyPr/>
                    <a:lstStyle/>
                    <a:p>
                      <a:r>
                        <a:rPr lang="en-US" dirty="0" smtClean="0"/>
                        <a:t>Ranking</a:t>
                      </a:r>
                      <a:endParaRPr lang="en-US" dirty="0"/>
                    </a:p>
                  </a:txBody>
                  <a:tcPr/>
                </a:tc>
                <a:tc>
                  <a:txBody>
                    <a:bodyPr/>
                    <a:lstStyle/>
                    <a:p>
                      <a:r>
                        <a:rPr lang="en-US" dirty="0" smtClean="0"/>
                        <a:t>Reasons</a:t>
                      </a:r>
                      <a:endParaRPr lang="en-US" dirty="0"/>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01292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Ten </a:t>
            </a:r>
            <a:r>
              <a:rPr lang="en-US" dirty="0"/>
              <a:t>R</a:t>
            </a:r>
            <a:r>
              <a:rPr lang="en-US" dirty="0" smtClean="0"/>
              <a:t>eading = Step Six</a:t>
            </a:r>
            <a:endParaRPr lang="en-US" dirty="0"/>
          </a:p>
        </p:txBody>
      </p:sp>
      <p:sp>
        <p:nvSpPr>
          <p:cNvPr id="3" name="Content Placeholder 2"/>
          <p:cNvSpPr>
            <a:spLocks noGrp="1"/>
          </p:cNvSpPr>
          <p:nvPr>
            <p:ph idx="1"/>
          </p:nvPr>
        </p:nvSpPr>
        <p:spPr>
          <a:xfrm>
            <a:off x="1484310" y="2189017"/>
            <a:ext cx="10223008" cy="3357343"/>
          </a:xfrm>
        </p:spPr>
        <p:txBody>
          <a:bodyPr>
            <a:noAutofit/>
          </a:bodyPr>
          <a:lstStyle/>
          <a:p>
            <a:r>
              <a:rPr lang="en-US" sz="4400" dirty="0" smtClean="0"/>
              <a:t>Homework</a:t>
            </a:r>
          </a:p>
          <a:p>
            <a:pPr lvl="1"/>
            <a:r>
              <a:rPr lang="en-US" sz="3600" dirty="0"/>
              <a:t> </a:t>
            </a:r>
            <a:r>
              <a:rPr lang="en-US" sz="3600" dirty="0" smtClean="0"/>
              <a:t>Do research about silly criminals in your own country.  Write a one page summary of the story. </a:t>
            </a:r>
          </a:p>
          <a:p>
            <a:pPr lvl="1"/>
            <a:r>
              <a:rPr lang="en-US" sz="3600" dirty="0" smtClean="0"/>
              <a:t>Write one page about how you would have done the crime differently.</a:t>
            </a:r>
          </a:p>
        </p:txBody>
      </p:sp>
    </p:spTree>
    <p:extLst>
      <p:ext uri="{BB962C8B-B14F-4D97-AF65-F5344CB8AC3E}">
        <p14:creationId xmlns:p14="http://schemas.microsoft.com/office/powerpoint/2010/main" val="143036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507" y="2409668"/>
            <a:ext cx="10018713" cy="1752599"/>
          </a:xfrm>
        </p:spPr>
        <p:txBody>
          <a:bodyPr>
            <a:normAutofit fontScale="90000"/>
          </a:bodyPr>
          <a:lstStyle/>
          <a:p>
            <a:r>
              <a:rPr lang="en-US" dirty="0" smtClean="0"/>
              <a:t>What did you like?</a:t>
            </a:r>
            <a:br>
              <a:rPr lang="en-US" dirty="0" smtClean="0"/>
            </a:br>
            <a:r>
              <a:rPr lang="en-US" dirty="0" smtClean="0"/>
              <a:t>What didn’t you like?</a:t>
            </a:r>
            <a:br>
              <a:rPr lang="en-US" dirty="0" smtClean="0"/>
            </a:br>
            <a:r>
              <a:rPr lang="en-US" dirty="0" smtClean="0"/>
              <a:t>What would you change to improve this activity?</a:t>
            </a:r>
            <a:endParaRPr lang="en-US" dirty="0"/>
          </a:p>
        </p:txBody>
      </p:sp>
    </p:spTree>
    <p:extLst>
      <p:ext uri="{BB962C8B-B14F-4D97-AF65-F5344CB8AC3E}">
        <p14:creationId xmlns:p14="http://schemas.microsoft.com/office/powerpoint/2010/main" val="310609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wgHBgkIBwgKCgkLDRYPDQwMDRsUFRAWIB0iIiAdHx8kKDQsJCYxJx8fLT0tMTU3Ojo6Iys/RD84QzQ5OjcBCgoKDQwNGg8PGjclHyU3Nzc3Nzc3Nzc3Nzc3Nzc3Nzc3Nzc3Nzc3Nzc3Nzc3Nzc3Nzc3Nzc3Nzc3Nzc3Nzc3N//AABEIAKAAnwMBIgACEQEDEQH/xAAcAAACAwEBAQEAAAAAAAAAAAAFBgMEBwIAAQj/xAA5EAACAQIEBAQDBwQCAwEBAAABAgMEEQAFEiEGEzFBFCJRYXGBkQcjMkKhsfAVUsHRM+FDYvGSFv/EABkBAAMBAQEAAAAAAAAAAAAAAAECAwAEBf/EACgRAAICAgICAgEDBQAAAAAAAAABAhEDIRIxE0EEUSJhodEFFDJxgf/aAAwDAQACEQMRAD8AT6+rjkrHpK+nRBCegYKQ+172He/8tiKXM5olVqeBKWl6ECYu0hFupPUf7xar7yRrS0LMa2FrSpfzMPiQNwRa1vTAtYo4ZIo5SpDglolbzISD8d98ZvYPRaqainzEBhBTU8OlNYt5nYdbG+3vv8sQQw09RHOcug0NCgZQ76tQHcA+nxwPljZ0vFrZ12ZbbDte/wDPnhn4Dhp4IZMxq5qcc2Tw0Mcsmkta2pvT8w367G3XCzkkrYyVlzJaOaqyuSWmdUmmAWR9NgOnlHYbfMk4oJluZVmZNU5trgpIWGt1YqsrDayG2/Tr8PXDhJBDQ5ZWvLyKWl5baU0OXlVwRYm/Xt69MB6eWTNoIBN4hOUU5EALFVdQdrel9JBO9xa2+IKd2/Q7idZkk87wOYiRLEY43sELqp1CMC2y+bq1iQB0Ax00SVCPAXCkHy2JfSbdif8AO+I5WesWatzicS1MT6QsSaQtgSLgex6n4YE5WMykzynlmppUj/8AOZpPIVA2O/T+fDEmnNb7QydFimpuZd62NkqPxSCPZXsDpHXr06WxQs2aV6zABUgHlZF/GRfc+/TBWoqKWvrJKWimXw0lmknN/IPRe/t/L4KZUlFHCIkSHqzIxJUFlFzuPj0OOdyktPtjUuy7kQWbMIjoV7ANpYfhAHS3xwy8u7llNgTe1uuBGREpE07QSsZWF2VlZUvY7Abjrg+Ftj0v6d8aKxXkW27/AIOb5OV86j0RhMdhN7d8c3fxAQKCmjUTfcG/p9cQ1NHUS5hSVUNUYoodYli03EoI2+FiL49RyOVIBcVZrVUUzU9NeNDAC0hYDqTa3v8A7wvSZJUx0UMqFRTXuRIdGki/n362uR88M+YUmfeMpJHakqCLooVLBe17G97g9um+J0kXNqOSCvqAttAlHJITyNeyjuSdre3tv5mXG8mR8v8Ah2wqMVQOyePM/ER5klbTckDkSPJMNhcdLj229b++PZ3TVDQTVdPDoiSYuHlXSxYXue5J2HYY+8RyRZPFDJQ0aeaz08rRlgL3BBv36Eft3wCqs0qpaQrUxvHNIFLhZPKy9R5egO4J+HbEsvGEHCds0dy5Iq1s5zGkgjpIZCQzyT6l+8LdNztcEC4HqfbBPIHzOfMI6aknkuisXMshjjX22tvfC7DLOHFQAGCvcruenQn+dcWzBUeSXkTOxFtYQ6mt3OOGU1yt/sOAagzRHny1DSNKo1SafNa21zbzDFOGriilvpFW6/gWzaScTPWNAqRcmGaws8tib/C4/bFjLhTGUeFpagSi+qNEVvS9ye3y2x6qX2R7C3g8qzigjFPLSUOZOwE0iysYj/fYAW7jpt7mxxepKXO4JoJoKeBKUaY0qzLCykDfWtmJ3G/qbYXqWjocxqJKSlm5dbMpJLWC7Dfe+wI6m2HXhuWWkoUy6tCVSMWUsgDFF0kgkg9BpIsN7MPXcTtR5VY0duijX8QUsJp+cDMHmEcpkDJpW9iyrcFWIsQb/ocGEgeqmStqY3oKMIY2p6izs8jEFW1A79LX9fTfALLMtvmJrYWlmdWeF/GSByoBtY3t1sF8t+/ri5XU4houfFBNUQNVJHGKiVyNbvtpC2NgRbc79hviXFDWc1UUs9XKq0JjoSQ33Uiuzsu+5F7Frb9tzvihFSLmla6y1JkRFMziO+hVWxKqCbMdz5um3friGtqwlbJQzyjwtOnNnjpvIt1O67W1eY23wNFbIHadE56EFmtKy3J2tp39B8sZxSuuzN/YXqs1y+gzCMRUYlWSH70ImkxMbbX/ADWsPr1OLlJmOTeCPNnWOS7XV1vcEDYW3v1O+BYqcseIwV1O8P3YssfnKNawbUTY2FvTBvJMjpq2nV6SpgmKXvDKiox3Nwp7dO/riX9lDIlb39meVxL+QZkcyr6enpqmy06BtI1DoehHTpt64bamaKlp5J5m0xouok98LseUI7gXlo8xpv8AhqXiAJXurEbNttq674i4jr5KySKCGZUjTzMoBbU23QX7b749LFGOCFI553OR3lGcCfPkqZG/4qhVZShULE4tbfrcqOnS+HKdIknlSndZBGxA9j6HGfZbRywWRHZVdxd5e29x5RawH8ONImypZ6huaTFUypoksfLMAtrrf5XB/wC8J5qY3jtGfx0GY5lO9XV1cqzRuUjVWIWI3O1u/be2/wBcMdNSS08OhgzGEW16ANVlsdI6WP8AnFqhySHL2FnmaRQA2sixt7AAd8WamZYtCW1M5tpv7X/xhtY4ubA5OT4oTeIqiurYmWeF6eOEBhqUAh7bd/f+HCqtDLVU78qUSEKTILXsO7H0BJxoebvHVVfLlpi9NyQ00ZYB+tltvb9u+FuTLKeKtkgSijiNgaiJJiBGhNhdvUXU/P6eR8jlKTa6s6Y0kgLSRMnleykXjEpN97bAAetrX6YM5BPNHJPHMV58ahR5zbTfv88W04brIq3w8FOiZcshaGqmGqViR5blfcYYaTJ6anlrIKtIZUcK8kr9WJNyD072P0xKPx8rbl1XsPOKMGiZ1mEs5sFcOw3sRffr3/XfD/wxLBManMcijjplqZQDDUbtcbyFTvsQRsffc4Ua/IquiXTy5quBXHO0LqIGxJsL6b32vjQOF8vo8jyQ12XUyPmFWqMYqqoKNGtjcd7G2+3Xb2x6WWVR12TgirWZFGYVpqSmgamMryvFyyut+qhW6MvbcgrbvghTZE1NT1Ugr6ZdDssccRJCk7aNIG7bg6Tv6k9MTRZi54ePjIuVXTMbSRr5aUAj8YsAPJY6W2vffHzKhT0UNK09VNVRBtQqBCVaRwN9O2wGna57+oGFlkqIVHZDQ0MlcWkDSwox2UycyRSLC4H4V+Vz7jFiuq1pszWmiq4eV4dylNoIvoBXSSSNywFiL7323wHpsxzGaJlyajHhZZgGqRuFkLKxPUm/XcgDtY4UeLq2onzRq2SJYVncqYw4YmRDYkDr1APQYq1LsW0MkOQyVOcCnqqqjmmmjMfKh1COGMm5Utp1XAUaRv2vscdZmuRaIIsuzSOmESyiaKSEc2SVTbzsL6RtsLWPvifgaSjqMvjlNNUS1aONemNmsL3UgjsT5t/gcBsyr8nzGsnimaRnkJU1KabI1zsNNlZRYdxhUjMqwyJJqpp3Qo4UF6cqGue9hfpci3xw45RwJTNl7QVzyowfWvKfcqRcavn6enfC/S5TQUU8eYZDmEFZEkYNSk9hyF/uNzvcj5enromTZ342npzLCuph940UgZIjtYHoe/pjpxxrslNv0d5RlMtNQGmzGpNazABme9regvhNzPN6TKauSkSNjKEeQBR1C+pxpaAEB9Q09dVxbGWZxllFNmsldWVaQIwePl3FyrXucDL0qBjbKeV8QVFfnFIh0xRTUwmA6kG4xr//APRUxqaqjzSOypNIsbAdQvLt8GvILfDGV0ceXU6CGjheLlqEFRIu4UHYC+52ww1NQnJtmTx82Z+aJJENwGUA/Uqvbt6Y482Tj0dMI32O1RUoYufJKgiQatcpA8vuel8D6eqnrKpHpoYzQpqbnSmzPtsYwL7dTfa+1scjLFzG3ilP9NVvuqR4wqsQbhmHWwtsPrguYVaxI/CNvbHSouWNRbINqMim0dPRwMyqvKveS/mLnbe/c4ho6Ck5tTUSrC809lkAsbKLAL16C2KFXQR1OdsJIUkdZUVS8rAtH1awvYkbdcG/B5fTQjXDAkV/xOo77bn1wE1N/wChmnEsKt20gG3r6YCZrRy1VWHSflyRxgcvXp1Anuf52xcqaGmWpMUVJGJXjZlcRkC47XFv4MVKfhuIZgKiV4dQUXYKdRNiDuzGw6fTGc+VxSsCjWzDMsrqmnzelr8zpp6ikVgWRX1NYgb9b36Gx9Ld8aDUw1uYULO9KaaKWNeUkrJzEK72RQSAbW6n4+mA2QPSZtXzucvgTLobR+ZgGuLBQV3B7nVbe3fBfMKdaOsWjIMnLWNo2dxd7KrBgAAFPsOnzxy/I3JcfXZbH+oGz4vTtSwzwVHPUoKaOoBIkPQNpDHV1ue/lAvc2wz1dXVQZLWSxOjTRUbK3JOiMMAdRCH3Fuva4tj5Jk9XmdMld/VPDJTyibQsRDiykDzGx9QLevfbFOtqaGuoZJZqiNaBlVNehiS1z0XtcA+5wmeLlKH4qrDBpXs74AmpMyhNNDmVSZpJOa8ESRxCE+xIuR8L4v8AFLZRlkaK1qiOdisjVDh4xc6Wuvr16AHb1wpyGmoZJBDyEJH3ccOkliRcgm9/kfXARKmHNJT4idoADcBE1XJ3N9+p6DHoyeuJzpbsalzqYLUU9Hl6qRI0dHLE6rpQEkEWa4DAL09OmEZIZvE8ythkpzIC2qS4v8sG+I56igMVC0iIQArrp+8IPRr2HUW27G/XAwwVNVM8mtJI40JCym4HyX4fp3xJoawplM9Oc0gqK0s9PGy6wE9gL2I0noLjDDlVPl+dZpPT5W8dMjBgGngNpPdSH8puT9OmFSXKmpaSGV6glXbTKiNuF6hgNttvjt0xw9SmW1sS0TSqQCGB/ErbWuDsf/lsOm0Boasyybibh9C0U8slEb8yWAXKi463N7Hf22wPolqZOfUB45FYgsskem1z6DuPU4v5PntdVeHparMqlI6g2HO0hQhvf3uO3bEktAaOqlArJLRMV1OQTIPVrd+vt7YMmuwRTI/Cu8miVnaMHY/hPTDjV8P0xgRqmEeGMIaPkoCYAULm1+v4WG/r26YVaCmnrl8RTSTmF35a8xAbFT19xbGoUUc8fhaWUIy6FVWve68uS2PNc8eSbSXZ1VKKs4y7L48so4qOCRnjiHlJ733+mLQXHcrKqcxyFTSCSTt0wOjz3KZKtKVa+AzMbBQ2317Y9OKUYpHK1bJpqGGWQSFNL73Km2u4A3//ACPpitXSoiNBTuwmsGVDpIG/YPt9MFgLgW3xxN5VusXMe11X1+eF4pW0uwpv2Ao8znSTS4iLcsHRc31X/n0OFTMazMsyaYVlRFHTXsUKstip2tbtv336+mC2YtUNmQvT08k7MbmFLaR0sWFiTbt8MWIE8FUtTPT08tRIg0xztpcgf29dhbqfTHDmm2+KdF4qtmDQZtV+Kpi06qieQ6UBtGSCRbv0vhgm4mFXmlVLTiGCAspVWh/5ABa/XynbsO+AVDS0tW88UcbyPEDJdTuyL1uL2Hb1x1k9HQ1GZQGvlamonkBc99Hfe2OlwUntEuWhvpPtEqY3eCtpqeWlK6OQiaVKne2m9r9cLE2fTVPE4qcuQw071S8ijkb7uO9l6DYd97X3xrGR/Z3wpXUNLWRQTTwSBmVpJXVuu3Q7EDGUcaA5dxpmixRRDwtWHjVSSAFCkD9vqcU48UKnbNWzynyjgvLoJ8wozV1VS7K9TGNLcwjawvcJ2sO3v1yevzfxjU7nL6XnmRi7QswEgJsFIJOn8Pqep9cP32m0OZwZelRnmdRVVVPJ5aVF5MUKAXNhe7C4G574zmlpagTrVUs/3sRVw8YuVPbY7WwZMySKrST6i+mQEX8rHp7f9YZf6lXZvl8UMGSIWjUReILWIG99zYfX0wGq8qrkr2o5p1LhwdTCzEsAQSN9zcXHY4NVWUZ8YaXxVQmiYvGt3KW0C12uOlu5PT4YCCwzkcS0+XTVdcknkDNoKAWUGz7AbgHe/TEtbI6nL6WpTxDzXdXSMKSR+Ui2xt798I1LVVHObkzSIClrxkA9LDuNv5vgpTZws0bCqkll1khvOL6jsD7dd8GwD1wueHocwp580M39Q6qjABIbm4DLfrfvbt3tfEtTURz1lRUU0isjSMyuNwdzhNoaLLIiVhapkqxJ5hKllv62G9vcevtgvl9JmUCWHmpzGCdbFil+g37/AFwGr0ZaGXKZ0jqX58moFCPPbSevUYXs04ir3qXgUySs7fhJNlAva3oN8ERSVCOXmlUGK2tAepPT9MLskQbMmZhe7t1+OIeHhkcn7Kc+SoLmvaajoYa90m8M5YjSLBbEaQN77kHf0xRqaLxNLFRymRYY5GkHSPYk7EntvbBGlpEkWZg0i8tNWhANLH32xdioKNJadGpw6PHr+9Jbzeu98dSg2icpKyChevKxU1POlIiDTEo2tYbdMaFXVVauVjw/LM5jBjlkflxy2AJJNjoJ3+nbGfSWWWSFRrdDbTa9zjVF5TTQRKiiKWJLrbYgh+3xtiMm2x0kKST11DNRVVXRp4plDGAbsNvMAL7HTcdSDa/ti3mBpJUirK9ZIJnA0Q0665mUi5uLXABNvT64KV9HSw5hTyTBWEc4aOOQ3CsSfMp69ZBtuNsUpK5soqhFllFJVCU2mIb/AISBcFhYsA29rXF/S+Iwild+x3vowJMizqrzLMI445BKkYmqFi0rsQSO4Ftif/ow3/Zxw2/EdCldLomFPUBWE7EpIpVb7De4sDbocalm+X0uW8H5pFTQJEiZdKt473Noz1bqe/U4W/sSi08N1ZC2vVWG/wD6LjqI0N+bM2X5JUS0qiPw8RYCOwsoHa+2Pzhxixn4qzdpGDs85Vje9yAAene4x+gPtAzOHK+F60vLGs88ZihjZrF2P9uPzpmQmXMak1gtJI5dtQ/uOq/6jGkZDLUtPxNWTVudTcujp3SJrfiiW9luDa2wNr9+uOchoJ6qR/6LJNEREWikYNGrIt7m9rEsb7EDcdb4e+HeDaPM+FhmNQ7yPWZekiF3Ysz2Nww7jUdrb7nC1SZbW0cudih51NCtNCOXHFIVkFmYKfKLMDYWuLXN++AzClmRm8RHI8zPMqRssuixcgdx6g7Hre3e+GXinius4pr/AAVEsUdHSKDDTxRBmL6Qpt36sRbt77Yl+0TJ6ahyrJ6umi5Rn1SOnMZiFkCkaye91fDH9mFJlYhy3PTX1D1oSaKWAgMAbhQLWuuwuD3+mCrCApeFKlhlDGo0Cu1xOJoOVOYgArgjT0Fhbfob77nCjxDkMeSpAFnE0kkrKSFBKMvUA/Eg42fjaWlrcwp5RmFREtOjgeHiBbUwF92Nr2Itsf2wnVkfiaMUc+XNM8n/ACKGvdu523/+Y0jITOGTmTV9qSBZH0FmWoey29b229jjRikkFGIdSOXiUuQ1lQ+gHcC/thdpcrky5ROlItPGR+OWQsTHfYi/Xft7YkaoDTa6eRwLgPzEuLm99uo6H6YCuzaCxrhJMx5kV5rXVE9MAp3ArWJYKNbDf44NZZoqKedpYgrRqvLJOkgn2vv3/T5AnfXVuxUqOYSA221zY40072aIQ8fHBtz2Al8p0jZvbpj4cwjcFdLSMraFEsnT2F/2GPVFRFDR1EjrGWEXlYj8Bv1GPrVwrKDL5iieRdUipsY+lz067nfBUbXYG9l+J3Z5ZdeiQEBUYEEj1B9vfByo4pzMxRQ81UZAOWyR2ZrfHCC+c6JW8IHUi6XMw1WJHc9ycXKSdqmL72Op2fWhjubqfXvf13xqTYbGSrzCudeaKqV2BBa51A23vv8ADtg5kmf0VS8SV8sUKooIFmFjb+4fPb/WEeSeQx/+Q6x5l2Bv7i/XAw1jpIdDEah5mViNW/cYElFIybNJ4vzmnqcizCGml/Bl88jm9rmyqAPbzn6Yo/Y1mFJS8M1K1M8cbGrYhCd7aV3tjN82zEzUVW0kikGNYUJ2JJYbb97C+LPCuZLS5K0fNCyNM1xqttYYOjD5x7T0ec5xSS01XK0zcml5cdOCyqZVbUrG2k3sd/T3xnP2j5dT5RxjUU1HE8cRjjkCykliSNySfUg4JScSaswp2NUyLDOGfSfMLX7/ABt0wE4rnqs9z162COonBjROZy2Oq1/b3wrCh14S4olo+HaSBahg0SMgBANgpNtO/oRgvRcQqGRpT5gmkSIDq3G9yBt1whZJR5pHRGGbKKprNqQmI9/j8MHKahzGaDS2T1UbC++ydfQXGKKWhWkV+Oq6KuyicKxbRIrlrlvzW3J37ntgVwTWzwR1UUE6oVk1hAt2ZrWBBHwwcreGc5raM06RxwxNtaWUC3xt3xXybgHNqOt8U81G4toaMM2/Q9h6gYXluzaoirJ6k6vEGRkMyjnQteQehPt/rBegzLRItUSy21AHa9iCAf8AOCMfBhaQNU1EAa9/IGuOw6EftiwvC1FTTmlqKuZm0hvIoA27b998LKcY7bCk3oWYswpp6pULqyHYOxLMAOg9Bb59bYGPm6w1oYqkyg6ZAr/lKkqy3PqP1w/LwvkETsqRNJKCB5nI37d8Wo8oyOOkSNsspSbagGIKsfUXHQ4zzRviFQfZmkFRNX0ciRwMJUYMojXzL7fXv/vEcf8AUJpz4qOZn7IynyDsB8MavRijWneqhy+BI+o5cRJYjaxsL/8AWPPmTR3AggW+ygkBgeg2+WJP5WPd+hvFLsQ6bLK2qsixqu1z9y5/UA4iPD3EErfdUOhSwUqgsQl+pv13PT29caGc25UhQxvrVRqYqAo9bEf5wPOdaxJGJ5Izr6GwLj8tuwwk/lwjpIKxP2xHj+z3OZZGYxJraQkkva4HQXH+hhig4LroYwokQIq6QDJqsT8vli2mY1EL3inLozWIkC6R9On1GBUua1D6o+cAzm5DN39O/wC+El8qUW1QVjT9k1VwnPHHGlRmVNGy2VSFLX9BbE03DEFBJG+ZZtuy3VooApYW73vgPMKtol5QDKh1tqbe1x79P5vipK8kstuZJpbf7n8vzIxKWfK3phWOH0McfBuQht6N5GvYB2bzfXBCHhfKYheDJaVtO92RT+98EDWKLBWW48xttqxUeeeOfXEqyJcFgpYlU+dr+vXHoTbj0Riky9FlkUY1+FiCW6JHbt8f8YnbL0blmnmcWF2VEAX52xSMviJ3Uw6R+LQLEHr6ttfHjVOsViIBqexRmJ0i197devbEnluVUx+CSCqQ6JVRlcl2CqxYG5NgLenz98dZhF4Mq1SiwhrttYiwtfvgdk9VBPWUkVRF94JldTHtY3BAO/QdcEOPnAaiXShYrIUYmxDAp0+N7YVvvvQTukpvGgSQRBoluOajKQp2v3v++BsdbQcm/PZnAKKsQsB6mxwc4TKjh+YgBmBbWAOp0jHVFQZaeG2WOQCCaM6p9NiAT0+A6fLG8cXGjcmmAJK+jKSTeHnkikfZ+sosNrA7kf8AePsuaRRVMYEj6njVIhcML7bG4749lVDlyS1PPzOEUiSlUDN55Rp3/Ef2+WLlVl1FmOSNmOWtKkab6ZkCmwIuel72H7YHhT0NyrZDVy1OWq0tfScrXIRHdlZGX0IB6W2wIqK6SdmSGQkILKqrqCWF+4uPX64c+JqejqIKXx9Y1LGJLAqSCxItbb/OFvMMio+GMzo6+Mr4GSdRICoBSwvfyjcbX+uEeHglvS+zKV+j5DkWePFTiFL04DM6zto3brZfl3wJ4gp6yjaJaumEU35WEV0cgdLi4G1h1w6cRZVX554GoyjO3pI4iWKwsdMt7WNwe1um43wM4okmnnoqHPHSjo3lv4tFNiQp21G43NtiAcHwKmkDn9iZUyLLNzvFGxH4I42Bv8bm1/c+mPks7wxzTiCMRR38wN2+Vrkn5Y0Hiyiyqny2PmSx0fJSRoI0UBXa38398KlHkmRx5bBU5jndRLOwX7ihlS6X3FxY9up/h3i479h52LkeYSyDStLsNjZCLEjuT/N8QVEssZWSSOGmDGycvYG1779/jh+PA+X0mcUbz5jJJSSyBo4Zwra3uPKdtwQT6Yt8d5XldWaOnkqGiqk0iko4To5hLW7W23/TDvFe3sRSM4hkgWBEkriEmbSW0WY+x9MQ1NRzYlhjk5UMHlVUsoPxLYdq/hHhygmpMuzTMK7xlWQFeFRoDE2HVTpudhvhb4my2s4YzJaFeVNCyh4ppI1uV9/e4xNw4xGUrZZlr5JVikEcRupLIWv0P67YsrPVy06y0aNPTsQGQGwexvbobgWv8sC63NTJIKZFWSYeUqikg/K2O6ieaSnlAhc1Eaixj2AJ/LY/67nDxyTk3SejNJBmLMZJGhqI6h4dmUxowALe4A7HpgHmHi1YgtdOxD6i3bc2AvivS5q4kKVJLhBazADTv7Ysz19NVEpGy/dDU8ApyxI7d7AfLD845ofQFcZBGDTlz09dUTMWpHSQrCxLsFIOkDve1t/XD7mNPBxNSUtZldbAdAaxPmBVgLhrG4O2Myyum8dmdJT19MtP4udFlETadVyB8SbeuJqKhReI6eg1VCUrVPJ8v3Z067dbXOFuLTSWujb7NCkak4U4fnheYSVEgdljjIDu5FtgT+pxT4X8NnHAz0FBVpHKVdD97raNixO5vjN6nwyT1Cz3SNJGXRr1lhewub+3Q4OCiq8jopeXl0cUMALzIpCyKL7uy3J0+/TEMuV441jhfpDRjb2x24ay85ZktZSU0sH9VQyLznbUGb8hN97bj9cdo9RPwjWw5rXQVlXy5VmNO4sP/UWA3At2xnEcj5pm1PTvTPVKQWEKuqMQQd1Y9v8AWB2VZZUVdekdM55szaFUMLMACbK2wOwxTA5zjc1TFkkno0X7UJWXKaaWkmjEkTPpu1xfTYXAwT4llhky/KRUCOSA1KeIS/5DG4Nvme2MkqOH6+KSs/ptLHFBHIHrZJWCP123PTrsN8eoMpzCorI5qCPmGJuYWACxlVP5mNha/rgZ/I01FaYYJLbNNbgykhMUnC1WMviN+Zy5nOo363ubnrsce4+zGKLKabKxKtRWvLExYtYKEYEu1vW1gO5OEHMcvzajqpqjMokh5rGVijbbm9xbY/XFWs4dzGtgkr55J4KCNS8ciEdBt69fa18VxzUl+os00zUeOcqGdZPHPC0EkdOjy2aQqWFvyst99unfE9dHOmR0Q4QrKKlpFZS8rEEGO3UGxufXvjNaKF69ZRQK9QadRzFlKxorf3M7fviKuiraGolpcxdoYYl1tBFHe62ve49cVaEs0XjSsghn4eqJa+GCBK5Wkke1nAF7X7Y9xXRBc2y/iRZIHpqFRzRuWKluqWBv1/TGe15g5dItDFLBTT0qSqXs6yX6MN/Ku3TBjNqR14Zo6swRxSMn3b08iDlC4G2+4a97W2xGU3dVoooqrsd6qfN8wq6epyHNKA5XIg1tpDlTc3IN99rbdiMIX2g1MNfWQqaz+ptTgqzQRhVUntdT1+eAmVwVy0r5jNMqUyuYtT/mktcbetu9scVtC0IhlraSACVBJFINILqe+1jb44WeVUrQVEsUZiojO1M8SiTzF9RdvhfpjuOVZTNI00jKXufPqO/oPyi2IEmjlTzxqqqw2KWH6/6xWQZfRCRuZJdRcm5P+h9MdM5KMSUVbLrUrR1bHmuU1FSVOz+n/WCnDstDRQ1JkZPGMdToEAKpfb49d8LUecR1NMeWkboD1Dbj4jHEOYSSzWp4WmlI0jT0F/U4835EvNj8a02dEVwlYxvUJl+Z0eZzTLJEakSqkQK6AH/CRvc7WxepmyPLcyOajNaU0iVBqdA1GZnvcKUIuDc/LCpVyGJg5m1d/ITt8++IJ6pjEqaQGZrhCpI3+HfBhPJH8PZnFP8AI+z1ry5ir08aFDJr0na6k3vvhySuopeJuIKv7p45KWflSE3EoIXy/O36YS4mc1BWWFyq31aFsb9gMeauFFGZFuZWbyxhug7knDSlOLp7NUZdDFkFZRxcQ0tVmFS6SxBwWkK6UXS+17X6tgNl9WtG1PU+InkmhfWAzWOvsTubfDAOarmrZiZtESEnVKwGoA4J5Nl+X1LvEMyd5RGZANAHY2F/l2xsjl4mvQYpctjtxPxDluYUkeX0KJUpVHnzi2yN2QjuRv8Apinw3msDrmVHN4eJ5VjeNahmEfkbdSb+XrcYT5OesXNhiYhT5SDbf5/5xchy4GVnmmKsyADlnYte/m9uvfAg5f5N6RpUlQez3M6iSOCjSWnqTFGBop1ZIUbqVDblrX67Yjnr2lochijqaUtTRz+KhVizIzNdQpP74AV8tcqyQrMkQk8qWi3JPof2x6myyngkMtaAtOQDNqfyg9bdL7Y6ccFf4kmxkynNIGp6+mq5KKKOQonhsy3hqN9wW/K3ceuBufVOW1VRUw5PmLQU8EcYYxAyRrJvqVL7le3/AFiHMa2jloEEy08RckIqr52UDY9Nj3xHltOmX06SUsUkkUjKg285uet/94bal2bVWy7nOa0H9NycxZglSy0MUBCLYllvcaet/YYgraiGr4XymLLqim8RTyTo1Or2mJdlIKL3GxJPbEmeUZr5YTJlKOhS4lSTRJG3oCP94BVOaQcNSNBl1EZaqRruZWYspPpfp8sNPHy9iqdDZwZBHUNWcPVsiKk6Ay6TqaJ184c/LUDgVnOdf1DNamqgjIhuEhCncRjZdjbsP1xVyvOKihp9VPGHgnLrK7XMrhjZhc/hFz+lsVszy0k6svq4VJP4W3tiMsSekOpe2f/Z"/>
          <p:cNvSpPr>
            <a:spLocks noChangeAspect="1" noChangeArrowheads="1"/>
          </p:cNvSpPr>
          <p:nvPr/>
        </p:nvSpPr>
        <p:spPr bwMode="auto">
          <a:xfrm>
            <a:off x="155575" y="-731838"/>
            <a:ext cx="151447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lh6.googleusercontent.com/-GBKyysMIPXA/TsGAEbqQUhI/AAAAAAAAALE/FkwweEHK8yQ/s445-no/_MG_003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008" y="792163"/>
            <a:ext cx="5180923" cy="518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309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468" y="500385"/>
            <a:ext cx="10018713" cy="906545"/>
          </a:xfrm>
        </p:spPr>
        <p:txBody>
          <a:bodyPr/>
          <a:lstStyle/>
          <a:p>
            <a:r>
              <a:rPr lang="en-US" dirty="0" smtClean="0"/>
              <a:t>Strange News Reading</a:t>
            </a:r>
            <a:endParaRPr lang="en-US" dirty="0"/>
          </a:p>
        </p:txBody>
      </p:sp>
      <p:sp>
        <p:nvSpPr>
          <p:cNvPr id="4" name="Rectangle 3"/>
          <p:cNvSpPr/>
          <p:nvPr/>
        </p:nvSpPr>
        <p:spPr>
          <a:xfrm>
            <a:off x="2886119" y="1593218"/>
            <a:ext cx="9305881" cy="584775"/>
          </a:xfrm>
          <a:prstGeom prst="rect">
            <a:avLst/>
          </a:prstGeom>
        </p:spPr>
        <p:txBody>
          <a:bodyPr wrap="none">
            <a:spAutoFit/>
          </a:bodyPr>
          <a:lstStyle/>
          <a:p>
            <a:r>
              <a:rPr lang="en-US" sz="3200" b="1" dirty="0" err="1"/>
              <a:t>Keal</a:t>
            </a:r>
            <a:r>
              <a:rPr lang="en-US" sz="3200" b="1" dirty="0"/>
              <a:t> </a:t>
            </a:r>
            <a:r>
              <a:rPr lang="en-US" sz="3200" b="1" dirty="0" err="1"/>
              <a:t>Pontin's</a:t>
            </a:r>
            <a:r>
              <a:rPr lang="en-US" sz="3200" b="1" dirty="0"/>
              <a:t> 23 Goats Were Stolen Using Duct Tape </a:t>
            </a:r>
          </a:p>
        </p:txBody>
      </p:sp>
      <p:sp>
        <p:nvSpPr>
          <p:cNvPr id="5" name="Rectangle 4"/>
          <p:cNvSpPr/>
          <p:nvPr/>
        </p:nvSpPr>
        <p:spPr>
          <a:xfrm>
            <a:off x="7601340" y="6488668"/>
            <a:ext cx="4470776" cy="369332"/>
          </a:xfrm>
          <a:prstGeom prst="rect">
            <a:avLst/>
          </a:prstGeom>
        </p:spPr>
        <p:txBody>
          <a:bodyPr wrap="none">
            <a:spAutoFit/>
          </a:bodyPr>
          <a:lstStyle/>
          <a:p>
            <a:r>
              <a:rPr lang="en-US" dirty="0"/>
              <a:t>http://www.huffingtonpost.com/weird-news/</a:t>
            </a:r>
          </a:p>
        </p:txBody>
      </p:sp>
      <p:sp>
        <p:nvSpPr>
          <p:cNvPr id="6" name="Rectangle 5"/>
          <p:cNvSpPr/>
          <p:nvPr/>
        </p:nvSpPr>
        <p:spPr>
          <a:xfrm>
            <a:off x="979357" y="2906472"/>
            <a:ext cx="6096000" cy="1077218"/>
          </a:xfrm>
          <a:prstGeom prst="rect">
            <a:avLst/>
          </a:prstGeom>
        </p:spPr>
        <p:txBody>
          <a:bodyPr>
            <a:spAutoFit/>
          </a:bodyPr>
          <a:lstStyle/>
          <a:p>
            <a:r>
              <a:rPr lang="en-US" sz="3200" b="1" dirty="0"/>
              <a:t>Naked Man Jumps In Pool With Children, Breaks Officer's Arm </a:t>
            </a:r>
          </a:p>
        </p:txBody>
      </p:sp>
      <p:sp>
        <p:nvSpPr>
          <p:cNvPr id="3" name="Rectangle 2"/>
          <p:cNvSpPr/>
          <p:nvPr/>
        </p:nvSpPr>
        <p:spPr>
          <a:xfrm>
            <a:off x="5806189" y="4687446"/>
            <a:ext cx="6096000" cy="1077218"/>
          </a:xfrm>
          <a:prstGeom prst="rect">
            <a:avLst/>
          </a:prstGeom>
        </p:spPr>
        <p:txBody>
          <a:bodyPr>
            <a:spAutoFit/>
          </a:bodyPr>
          <a:lstStyle/>
          <a:p>
            <a:r>
              <a:rPr lang="en-US" sz="3200" b="1" dirty="0" smtClean="0"/>
              <a:t>Wis</a:t>
            </a:r>
            <a:r>
              <a:rPr lang="en-US" sz="3200" b="1" dirty="0"/>
              <a:t>. College Student Helps Pay Tuition by Eating</a:t>
            </a:r>
          </a:p>
        </p:txBody>
      </p:sp>
    </p:spTree>
    <p:extLst>
      <p:ext uri="{BB962C8B-B14F-4D97-AF65-F5344CB8AC3E}">
        <p14:creationId xmlns:p14="http://schemas.microsoft.com/office/powerpoint/2010/main" val="2693959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Strange News: </a:t>
            </a:r>
            <a:r>
              <a:rPr lang="en-US" altLang="zh-CN" dirty="0" smtClean="0"/>
              <a:t>Step One</a:t>
            </a:r>
            <a:endParaRPr lang="en-US" dirty="0"/>
          </a:p>
        </p:txBody>
      </p:sp>
      <p:sp>
        <p:nvSpPr>
          <p:cNvPr id="3" name="Content Placeholder 2"/>
          <p:cNvSpPr>
            <a:spLocks noGrp="1"/>
          </p:cNvSpPr>
          <p:nvPr>
            <p:ph idx="1"/>
          </p:nvPr>
        </p:nvSpPr>
        <p:spPr>
          <a:xfrm>
            <a:off x="1484311" y="1992443"/>
            <a:ext cx="4092030" cy="3553918"/>
          </a:xfrm>
        </p:spPr>
        <p:txBody>
          <a:bodyPr>
            <a:normAutofit/>
          </a:bodyPr>
          <a:lstStyle/>
          <a:p>
            <a:r>
              <a:rPr lang="en-US" sz="2800" dirty="0" smtClean="0"/>
              <a:t>One pair of students read the article</a:t>
            </a:r>
          </a:p>
          <a:p>
            <a:r>
              <a:rPr lang="en-US" sz="2800" dirty="0" smtClean="0"/>
              <a:t>Other pair looks at headlines and writes questions</a:t>
            </a:r>
            <a:endParaRPr lang="en-US" sz="2800" dirty="0"/>
          </a:p>
        </p:txBody>
      </p:sp>
      <p:pic>
        <p:nvPicPr>
          <p:cNvPr id="8194" name="Picture 2" descr="http://ts1.mm.bing.net/th?id=H.4887918764820240&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759" y="2207927"/>
            <a:ext cx="5061002" cy="409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4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Strange News: </a:t>
            </a:r>
            <a:r>
              <a:rPr lang="en-US" altLang="zh-CN" dirty="0" smtClean="0"/>
              <a:t>Step Two</a:t>
            </a:r>
            <a:endParaRPr lang="en-US" dirty="0"/>
          </a:p>
        </p:txBody>
      </p:sp>
      <p:sp>
        <p:nvSpPr>
          <p:cNvPr id="3" name="Content Placeholder 2"/>
          <p:cNvSpPr>
            <a:spLocks noGrp="1"/>
          </p:cNvSpPr>
          <p:nvPr>
            <p:ph idx="1"/>
          </p:nvPr>
        </p:nvSpPr>
        <p:spPr>
          <a:xfrm>
            <a:off x="1484311" y="2008682"/>
            <a:ext cx="5366194" cy="3702570"/>
          </a:xfrm>
        </p:spPr>
        <p:txBody>
          <a:bodyPr/>
          <a:lstStyle/>
          <a:p>
            <a:r>
              <a:rPr lang="en-US" dirty="0" smtClean="0"/>
              <a:t>Reporters (students who wrote the questions) will ask questions regarding the headlines</a:t>
            </a:r>
          </a:p>
          <a:p>
            <a:r>
              <a:rPr lang="en-US" dirty="0" smtClean="0"/>
              <a:t>Eyewitnesses (students who read the articles) will answer the questions according to the article, if the article does not have an answer the eyewitness should infer what they might have happened.</a:t>
            </a:r>
            <a:endParaRPr lang="en-US" dirty="0"/>
          </a:p>
        </p:txBody>
      </p:sp>
      <p:pic>
        <p:nvPicPr>
          <p:cNvPr id="9218" name="Picture 2" descr="http://ts4.mm.bing.net/th?id=H.4671465294137815&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489" y="1930747"/>
            <a:ext cx="2767508" cy="417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710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Strange News: </a:t>
            </a:r>
            <a:r>
              <a:rPr lang="en-US" altLang="zh-CN" dirty="0" smtClean="0"/>
              <a:t>Step Three</a:t>
            </a:r>
            <a:endParaRPr lang="en-US" dirty="0"/>
          </a:p>
        </p:txBody>
      </p:sp>
      <p:sp>
        <p:nvSpPr>
          <p:cNvPr id="3" name="Content Placeholder 2"/>
          <p:cNvSpPr>
            <a:spLocks noGrp="1"/>
          </p:cNvSpPr>
          <p:nvPr>
            <p:ph idx="1"/>
          </p:nvPr>
        </p:nvSpPr>
        <p:spPr>
          <a:xfrm>
            <a:off x="1289438" y="1562099"/>
            <a:ext cx="3537395" cy="2744450"/>
          </a:xfrm>
        </p:spPr>
        <p:txBody>
          <a:bodyPr/>
          <a:lstStyle/>
          <a:p>
            <a:r>
              <a:rPr lang="en-US" dirty="0" smtClean="0"/>
              <a:t>Reporters will report back to the class what happened in the story.</a:t>
            </a:r>
          </a:p>
        </p:txBody>
      </p:sp>
      <p:pic>
        <p:nvPicPr>
          <p:cNvPr id="10242" name="Picture 2" descr="http://ts3.mm.bing.net/th?id=H.4703583057349690&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833" y="1986585"/>
            <a:ext cx="6071016" cy="402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491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Strange News: </a:t>
            </a:r>
            <a:r>
              <a:rPr lang="en-US" altLang="zh-CN" dirty="0" smtClean="0"/>
              <a:t>Step Four</a:t>
            </a:r>
            <a:endParaRPr lang="en-US" dirty="0"/>
          </a:p>
        </p:txBody>
      </p:sp>
      <p:sp>
        <p:nvSpPr>
          <p:cNvPr id="3" name="Content Placeholder 2"/>
          <p:cNvSpPr>
            <a:spLocks noGrp="1"/>
          </p:cNvSpPr>
          <p:nvPr>
            <p:ph idx="1"/>
          </p:nvPr>
        </p:nvSpPr>
        <p:spPr>
          <a:xfrm>
            <a:off x="1364390" y="2218544"/>
            <a:ext cx="4751598" cy="2848131"/>
          </a:xfrm>
        </p:spPr>
        <p:txBody>
          <a:bodyPr/>
          <a:lstStyle/>
          <a:p>
            <a:r>
              <a:rPr lang="en-US" dirty="0" smtClean="0"/>
              <a:t>Homework: Reporters will write a page news article on the strange story.</a:t>
            </a:r>
          </a:p>
          <a:p>
            <a:pPr lvl="1"/>
            <a:r>
              <a:rPr lang="en-US" dirty="0" smtClean="0"/>
              <a:t>Optional: next day compare the news story to the original story.</a:t>
            </a:r>
            <a:endParaRPr lang="en-US" dirty="0"/>
          </a:p>
        </p:txBody>
      </p:sp>
      <p:pic>
        <p:nvPicPr>
          <p:cNvPr id="11266" name="Picture 2" descr="http://ts2.mm.bing.net/th?id=H.4950230113650993&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666" y="2848131"/>
            <a:ext cx="4609529" cy="305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39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507" y="2409668"/>
            <a:ext cx="10018713" cy="1752599"/>
          </a:xfrm>
        </p:spPr>
        <p:txBody>
          <a:bodyPr>
            <a:normAutofit fontScale="90000"/>
          </a:bodyPr>
          <a:lstStyle/>
          <a:p>
            <a:r>
              <a:rPr lang="en-US" dirty="0" smtClean="0"/>
              <a:t>What did you like?</a:t>
            </a:r>
            <a:br>
              <a:rPr lang="en-US" dirty="0" smtClean="0"/>
            </a:br>
            <a:r>
              <a:rPr lang="en-US" dirty="0" smtClean="0"/>
              <a:t>What didn’t you like?</a:t>
            </a:r>
            <a:br>
              <a:rPr lang="en-US" dirty="0" smtClean="0"/>
            </a:br>
            <a:r>
              <a:rPr lang="en-US" dirty="0" smtClean="0"/>
              <a:t>What would you change to improve this activity?</a:t>
            </a:r>
            <a:endParaRPr lang="en-US" dirty="0"/>
          </a:p>
        </p:txBody>
      </p:sp>
    </p:spTree>
    <p:extLst>
      <p:ext uri="{BB962C8B-B14F-4D97-AF65-F5344CB8AC3E}">
        <p14:creationId xmlns:p14="http://schemas.microsoft.com/office/powerpoint/2010/main" val="10474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Comparison </a:t>
            </a:r>
            <a:endParaRPr lang="en-US" dirty="0"/>
          </a:p>
        </p:txBody>
      </p:sp>
      <p:pic>
        <p:nvPicPr>
          <p:cNvPr id="12290" name="Picture 2" descr="http://ts1.mm.bing.net/th?id=H.4647645398500584&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677" y="1958712"/>
            <a:ext cx="6619979" cy="439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05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70163"/>
            <a:ext cx="10018713" cy="921327"/>
          </a:xfrm>
        </p:spPr>
        <p:txBody>
          <a:bodyPr/>
          <a:lstStyle/>
          <a:p>
            <a:r>
              <a:rPr lang="en-US" dirty="0" smtClean="0"/>
              <a:t>Sample Readings</a:t>
            </a:r>
            <a:endParaRPr lang="en-US" dirty="0"/>
          </a:p>
        </p:txBody>
      </p:sp>
      <p:sp>
        <p:nvSpPr>
          <p:cNvPr id="4" name="Content Placeholder 2"/>
          <p:cNvSpPr>
            <a:spLocks noGrp="1"/>
          </p:cNvSpPr>
          <p:nvPr>
            <p:ph idx="1"/>
          </p:nvPr>
        </p:nvSpPr>
        <p:spPr>
          <a:xfrm>
            <a:off x="947617" y="2272770"/>
            <a:ext cx="10018713" cy="4239491"/>
          </a:xfrm>
        </p:spPr>
        <p:txBody>
          <a:bodyPr>
            <a:normAutofit/>
          </a:bodyPr>
          <a:lstStyle/>
          <a:p>
            <a:r>
              <a:rPr lang="en-US" sz="3200" dirty="0" smtClean="0"/>
              <a:t>Compare and contrast superstitions </a:t>
            </a:r>
          </a:p>
          <a:p>
            <a:r>
              <a:rPr lang="en-US" sz="3200" dirty="0" smtClean="0"/>
              <a:t>Compare and contrast religions </a:t>
            </a:r>
          </a:p>
          <a:p>
            <a:r>
              <a:rPr lang="en-US" sz="3200" dirty="0" smtClean="0"/>
              <a:t>Compare and contrast color’s abstract meaning</a:t>
            </a:r>
          </a:p>
          <a:p>
            <a:r>
              <a:rPr lang="en-US" sz="3200" dirty="0" smtClean="0"/>
              <a:t>Compare and contrast folktales</a:t>
            </a:r>
          </a:p>
          <a:p>
            <a:r>
              <a:rPr lang="en-US" sz="3200" dirty="0" smtClean="0"/>
              <a:t>Compare and contrast common hobbies</a:t>
            </a:r>
          </a:p>
          <a:p>
            <a:endParaRPr lang="en-US" dirty="0" smtClean="0"/>
          </a:p>
        </p:txBody>
      </p:sp>
      <p:pic>
        <p:nvPicPr>
          <p:cNvPr id="13314" name="Picture 2" descr="http://ts3.mm.bing.net/th?id=H.4849367100163290&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588" y="1191490"/>
            <a:ext cx="34575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ts4.mm.bing.net/th?id=H.4738462501047155&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021" y="2446962"/>
            <a:ext cx="1911973" cy="191197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ts3.mm.bing.net/th?id=H.4869720961975882&amp;pid=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9257" y="236704"/>
            <a:ext cx="2857500" cy="1495426"/>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http://ts4.mm.bing.net/th?id=H.5023128563484015&amp;pid=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8792" y="4535100"/>
            <a:ext cx="3503675" cy="181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14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1799" y="270163"/>
            <a:ext cx="10018713" cy="92132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Sample Readings</a:t>
            </a:r>
            <a:endParaRPr lang="en-US" dirty="0"/>
          </a:p>
        </p:txBody>
      </p:sp>
      <p:sp>
        <p:nvSpPr>
          <p:cNvPr id="2" name="Rectangle 1"/>
          <p:cNvSpPr/>
          <p:nvPr/>
        </p:nvSpPr>
        <p:spPr>
          <a:xfrm>
            <a:off x="6878558" y="1342580"/>
            <a:ext cx="3292633" cy="369332"/>
          </a:xfrm>
          <a:prstGeom prst="rect">
            <a:avLst/>
          </a:prstGeom>
        </p:spPr>
        <p:txBody>
          <a:bodyPr wrap="none">
            <a:spAutoFit/>
          </a:bodyPr>
          <a:lstStyle/>
          <a:p>
            <a:r>
              <a:rPr lang="en-US" b="1" dirty="0"/>
              <a:t>Common Chinese Superstitions</a:t>
            </a:r>
            <a:endParaRPr lang="en-US" b="1" dirty="0">
              <a:effectLst/>
            </a:endParaRPr>
          </a:p>
        </p:txBody>
      </p:sp>
      <p:sp>
        <p:nvSpPr>
          <p:cNvPr id="3" name="Rectangle 2"/>
          <p:cNvSpPr/>
          <p:nvPr/>
        </p:nvSpPr>
        <p:spPr>
          <a:xfrm>
            <a:off x="3891896" y="1863002"/>
            <a:ext cx="8023304" cy="1477328"/>
          </a:xfrm>
          <a:prstGeom prst="rect">
            <a:avLst/>
          </a:prstGeom>
        </p:spPr>
        <p:txBody>
          <a:bodyPr wrap="square">
            <a:spAutoFit/>
          </a:bodyPr>
          <a:lstStyle/>
          <a:p>
            <a:r>
              <a:rPr lang="en-US" dirty="0" smtClean="0"/>
              <a:t>Chinese </a:t>
            </a:r>
            <a:r>
              <a:rPr lang="en-US" dirty="0"/>
              <a:t>superstitions still rule the hearts and minds of the majority of the Chinese people. They appear so westernized and modernized at first glance, but still, many of their larger decisions, they will seek help from a soothsayer, choose auspicious numbers, or hire a </a:t>
            </a:r>
            <a:r>
              <a:rPr lang="en-US" dirty="0" err="1"/>
              <a:t>feng</a:t>
            </a:r>
            <a:r>
              <a:rPr lang="en-US" dirty="0"/>
              <a:t> </a:t>
            </a:r>
            <a:r>
              <a:rPr lang="en-US" dirty="0" err="1"/>
              <a:t>shui</a:t>
            </a:r>
            <a:r>
              <a:rPr lang="en-US" dirty="0"/>
              <a:t> expert for their opinion.</a:t>
            </a:r>
          </a:p>
          <a:p>
            <a:endParaRPr lang="en-US" dirty="0"/>
          </a:p>
        </p:txBody>
      </p:sp>
      <p:sp>
        <p:nvSpPr>
          <p:cNvPr id="5" name="Rectangle 4"/>
          <p:cNvSpPr/>
          <p:nvPr/>
        </p:nvSpPr>
        <p:spPr>
          <a:xfrm>
            <a:off x="1377460" y="3306754"/>
            <a:ext cx="4551054" cy="369332"/>
          </a:xfrm>
          <a:prstGeom prst="rect">
            <a:avLst/>
          </a:prstGeom>
        </p:spPr>
        <p:txBody>
          <a:bodyPr wrap="none">
            <a:spAutoFit/>
          </a:bodyPr>
          <a:lstStyle/>
          <a:p>
            <a:r>
              <a:rPr lang="en-US" b="1" dirty="0"/>
              <a:t>The wonderful world of Russian superstition</a:t>
            </a:r>
          </a:p>
        </p:txBody>
      </p:sp>
      <p:sp>
        <p:nvSpPr>
          <p:cNvPr id="6" name="Rectangle 5"/>
          <p:cNvSpPr/>
          <p:nvPr/>
        </p:nvSpPr>
        <p:spPr>
          <a:xfrm>
            <a:off x="2826327" y="3676086"/>
            <a:ext cx="6096000" cy="3139321"/>
          </a:xfrm>
          <a:prstGeom prst="rect">
            <a:avLst/>
          </a:prstGeom>
        </p:spPr>
        <p:txBody>
          <a:bodyPr>
            <a:spAutoFit/>
          </a:bodyPr>
          <a:lstStyle/>
          <a:p>
            <a:r>
              <a:rPr lang="en-US" dirty="0"/>
              <a:t>When I accidentally stepped on a Russian friend’s foot for the first time, he returned the </a:t>
            </a:r>
            <a:r>
              <a:rPr lang="en-US" dirty="0" err="1"/>
              <a:t>favour</a:t>
            </a:r>
            <a:r>
              <a:rPr lang="en-US" dirty="0"/>
              <a:t> within seconds.  After being questioned on the “rapid” reaction, he said it was to ensure that the two of us don’t get into a fight in the future!  This was my entry into the world of Russian superstition. This “rationalist” insisted that he lost many a friend simply because he stepped on their feet at some point or the other. Coming from a country where people’s superstitious beliefs can drive a “real rationalist” insane, I laughed at his belief that a 5-year long friendship could be broken because of me stepping on his foot. Such types of superstitious beliefs are common in Russia.</a:t>
            </a:r>
          </a:p>
        </p:txBody>
      </p:sp>
    </p:spTree>
    <p:extLst>
      <p:ext uri="{BB962C8B-B14F-4D97-AF65-F5344CB8AC3E}">
        <p14:creationId xmlns:p14="http://schemas.microsoft.com/office/powerpoint/2010/main" val="2175553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Comparison: Step One</a:t>
            </a:r>
            <a:endParaRPr lang="en-US" dirty="0"/>
          </a:p>
        </p:txBody>
      </p:sp>
      <p:sp>
        <p:nvSpPr>
          <p:cNvPr id="3" name="Content Placeholder 2"/>
          <p:cNvSpPr>
            <a:spLocks noGrp="1"/>
          </p:cNvSpPr>
          <p:nvPr>
            <p:ph idx="1"/>
          </p:nvPr>
        </p:nvSpPr>
        <p:spPr>
          <a:xfrm>
            <a:off x="1387328" y="2119747"/>
            <a:ext cx="5493157" cy="1807676"/>
          </a:xfrm>
        </p:spPr>
        <p:txBody>
          <a:bodyPr>
            <a:normAutofit/>
          </a:bodyPr>
          <a:lstStyle/>
          <a:p>
            <a:r>
              <a:rPr lang="en-US" dirty="0" smtClean="0"/>
              <a:t>Discuss your own culture in this context</a:t>
            </a:r>
          </a:p>
          <a:p>
            <a:r>
              <a:rPr lang="en-US" dirty="0" smtClean="0"/>
              <a:t>What do you think you know of other cultures?</a:t>
            </a:r>
          </a:p>
        </p:txBody>
      </p:sp>
      <p:sp>
        <p:nvSpPr>
          <p:cNvPr id="4" name="TextBox 3"/>
          <p:cNvSpPr txBox="1"/>
          <p:nvPr/>
        </p:nvSpPr>
        <p:spPr>
          <a:xfrm>
            <a:off x="2923082" y="3927423"/>
            <a:ext cx="7180288" cy="2246769"/>
          </a:xfrm>
          <a:prstGeom prst="rect">
            <a:avLst/>
          </a:prstGeom>
          <a:noFill/>
        </p:spPr>
        <p:txBody>
          <a:bodyPr wrap="square" rtlCol="0">
            <a:spAutoFit/>
          </a:bodyPr>
          <a:lstStyle/>
          <a:p>
            <a:pPr marL="342900" indent="-342900">
              <a:buAutoNum type="arabicPeriod"/>
            </a:pPr>
            <a:r>
              <a:rPr lang="en-US" sz="2800" dirty="0" smtClean="0"/>
              <a:t>What superstitions exist in your culture?</a:t>
            </a:r>
          </a:p>
          <a:p>
            <a:pPr marL="342900" indent="-342900">
              <a:buAutoNum type="arabicPeriod"/>
            </a:pPr>
            <a:r>
              <a:rPr lang="en-US" sz="2800" dirty="0" smtClean="0"/>
              <a:t>Where did they come from?</a:t>
            </a:r>
          </a:p>
          <a:p>
            <a:pPr marL="342900" indent="-342900">
              <a:buAutoNum type="arabicPeriod"/>
            </a:pPr>
            <a:r>
              <a:rPr lang="en-US" sz="2800" dirty="0" smtClean="0"/>
              <a:t>Are you superstitious? Why or why not?</a:t>
            </a:r>
          </a:p>
          <a:p>
            <a:pPr marL="342900" indent="-342900">
              <a:buAutoNum type="arabicPeriod"/>
            </a:pPr>
            <a:r>
              <a:rPr lang="en-US" sz="2800" dirty="0" smtClean="0"/>
              <a:t>Do you know any other superstitions from other countries?</a:t>
            </a:r>
            <a:endParaRPr lang="en-US" sz="2800" dirty="0"/>
          </a:p>
        </p:txBody>
      </p:sp>
    </p:spTree>
    <p:extLst>
      <p:ext uri="{BB962C8B-B14F-4D97-AF65-F5344CB8AC3E}">
        <p14:creationId xmlns:p14="http://schemas.microsoft.com/office/powerpoint/2010/main" val="49174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587" y="2604541"/>
            <a:ext cx="10018713" cy="1752599"/>
          </a:xfrm>
        </p:spPr>
        <p:txBody>
          <a:bodyPr>
            <a:noAutofit/>
          </a:bodyPr>
          <a:lstStyle/>
          <a:p>
            <a:r>
              <a:rPr lang="en-US" altLang="zh-CN" sz="4400" dirty="0" smtClean="0"/>
              <a:t>Should reading be done in the classroom or outside of the classroom?</a:t>
            </a:r>
            <a:endParaRPr lang="en-US" sz="4400" dirty="0"/>
          </a:p>
        </p:txBody>
      </p:sp>
    </p:spTree>
    <p:extLst>
      <p:ext uri="{BB962C8B-B14F-4D97-AF65-F5344CB8AC3E}">
        <p14:creationId xmlns:p14="http://schemas.microsoft.com/office/powerpoint/2010/main" val="3247637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Comparison= Step two </a:t>
            </a:r>
            <a:endParaRPr lang="en-US" dirty="0"/>
          </a:p>
        </p:txBody>
      </p:sp>
      <p:sp>
        <p:nvSpPr>
          <p:cNvPr id="3" name="Content Placeholder 2"/>
          <p:cNvSpPr>
            <a:spLocks noGrp="1"/>
          </p:cNvSpPr>
          <p:nvPr>
            <p:ph idx="1"/>
          </p:nvPr>
        </p:nvSpPr>
        <p:spPr>
          <a:xfrm>
            <a:off x="1484311" y="2195945"/>
            <a:ext cx="10018713" cy="1281546"/>
          </a:xfrm>
        </p:spPr>
        <p:txBody>
          <a:bodyPr/>
          <a:lstStyle/>
          <a:p>
            <a:r>
              <a:rPr lang="en-US" dirty="0" smtClean="0"/>
              <a:t>In pairs read about other cultures superstitions.  Take notes as you go.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369650"/>
              </p:ext>
            </p:extLst>
          </p:nvPr>
        </p:nvGraphicFramePr>
        <p:xfrm>
          <a:off x="1935243" y="3222659"/>
          <a:ext cx="8872664" cy="2698455"/>
        </p:xfrm>
        <a:graphic>
          <a:graphicData uri="http://schemas.openxmlformats.org/drawingml/2006/table">
            <a:tbl>
              <a:tblPr firstRow="1" bandRow="1">
                <a:tableStyleId>{00A15C55-8517-42AA-B614-E9B94910E393}</a:tableStyleId>
              </a:tblPr>
              <a:tblGrid>
                <a:gridCol w="4436332"/>
                <a:gridCol w="4436332"/>
              </a:tblGrid>
              <a:tr h="539691">
                <a:tc>
                  <a:txBody>
                    <a:bodyPr/>
                    <a:lstStyle/>
                    <a:p>
                      <a:r>
                        <a:rPr lang="en-US" dirty="0" smtClean="0"/>
                        <a:t>What is the superstition?</a:t>
                      </a:r>
                      <a:endParaRPr lang="en-US" dirty="0"/>
                    </a:p>
                  </a:txBody>
                  <a:tcPr/>
                </a:tc>
                <a:tc>
                  <a:txBody>
                    <a:bodyPr/>
                    <a:lstStyle/>
                    <a:p>
                      <a:r>
                        <a:rPr lang="en-US" dirty="0" smtClean="0"/>
                        <a:t>Details</a:t>
                      </a:r>
                      <a:endParaRPr lang="en-US" dirty="0"/>
                    </a:p>
                  </a:txBody>
                  <a:tcPr/>
                </a:tc>
              </a:tr>
              <a:tr h="539691">
                <a:tc>
                  <a:txBody>
                    <a:bodyPr/>
                    <a:lstStyle/>
                    <a:p>
                      <a:endParaRPr lang="en-US" dirty="0"/>
                    </a:p>
                  </a:txBody>
                  <a:tcPr/>
                </a:tc>
                <a:tc>
                  <a:txBody>
                    <a:bodyPr/>
                    <a:lstStyle/>
                    <a:p>
                      <a:endParaRPr lang="en-US" dirty="0"/>
                    </a:p>
                  </a:txBody>
                  <a:tcPr/>
                </a:tc>
              </a:tr>
              <a:tr h="539691">
                <a:tc>
                  <a:txBody>
                    <a:bodyPr/>
                    <a:lstStyle/>
                    <a:p>
                      <a:endParaRPr lang="en-US" dirty="0"/>
                    </a:p>
                  </a:txBody>
                  <a:tcPr/>
                </a:tc>
                <a:tc>
                  <a:txBody>
                    <a:bodyPr/>
                    <a:lstStyle/>
                    <a:p>
                      <a:endParaRPr lang="en-US" dirty="0"/>
                    </a:p>
                  </a:txBody>
                  <a:tcPr/>
                </a:tc>
              </a:tr>
              <a:tr h="539691">
                <a:tc>
                  <a:txBody>
                    <a:bodyPr/>
                    <a:lstStyle/>
                    <a:p>
                      <a:endParaRPr lang="en-US" dirty="0"/>
                    </a:p>
                  </a:txBody>
                  <a:tcPr/>
                </a:tc>
                <a:tc>
                  <a:txBody>
                    <a:bodyPr/>
                    <a:lstStyle/>
                    <a:p>
                      <a:endParaRPr lang="en-US" dirty="0"/>
                    </a:p>
                  </a:txBody>
                  <a:tcPr/>
                </a:tc>
              </a:tr>
              <a:tr h="539691">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47197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Comparison= Step three </a:t>
            </a:r>
            <a:endParaRPr lang="en-US" dirty="0"/>
          </a:p>
        </p:txBody>
      </p:sp>
      <p:sp>
        <p:nvSpPr>
          <p:cNvPr id="3" name="Content Placeholder 2"/>
          <p:cNvSpPr>
            <a:spLocks noGrp="1"/>
          </p:cNvSpPr>
          <p:nvPr>
            <p:ph idx="1"/>
          </p:nvPr>
        </p:nvSpPr>
        <p:spPr>
          <a:xfrm>
            <a:off x="1484311" y="2195945"/>
            <a:ext cx="10018713" cy="1281546"/>
          </a:xfrm>
        </p:spPr>
        <p:txBody>
          <a:bodyPr/>
          <a:lstStyle/>
          <a:p>
            <a:r>
              <a:rPr lang="en-US" dirty="0" smtClean="0"/>
              <a:t>Pairs rotate between stations, each station has two groups of people they must fill out the following chart together.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30581266"/>
              </p:ext>
            </p:extLst>
          </p:nvPr>
        </p:nvGraphicFramePr>
        <p:xfrm>
          <a:off x="2101272" y="3477491"/>
          <a:ext cx="8760693" cy="2217496"/>
        </p:xfrm>
        <a:graphic>
          <a:graphicData uri="http://schemas.openxmlformats.org/drawingml/2006/table">
            <a:tbl>
              <a:tblPr firstRow="1" bandRow="1">
                <a:tableStyleId>{00A15C55-8517-42AA-B614-E9B94910E393}</a:tableStyleId>
              </a:tblPr>
              <a:tblGrid>
                <a:gridCol w="2920231"/>
                <a:gridCol w="2920231"/>
                <a:gridCol w="2920231"/>
              </a:tblGrid>
              <a:tr h="554374">
                <a:tc>
                  <a:txBody>
                    <a:bodyPr/>
                    <a:lstStyle/>
                    <a:p>
                      <a:pPr algn="ctr"/>
                      <a:r>
                        <a:rPr lang="en-US" sz="2800" dirty="0" smtClean="0"/>
                        <a:t>Chinese Culture</a:t>
                      </a:r>
                      <a:endParaRPr lang="en-US" sz="2800" dirty="0"/>
                    </a:p>
                  </a:txBody>
                  <a:tcPr/>
                </a:tc>
                <a:tc>
                  <a:txBody>
                    <a:bodyPr/>
                    <a:lstStyle/>
                    <a:p>
                      <a:pPr algn="ctr"/>
                      <a:r>
                        <a:rPr lang="en-US" sz="2800" dirty="0" smtClean="0"/>
                        <a:t>Both </a:t>
                      </a:r>
                      <a:endParaRPr lang="en-US" sz="2800" dirty="0"/>
                    </a:p>
                  </a:txBody>
                  <a:tcPr/>
                </a:tc>
                <a:tc>
                  <a:txBody>
                    <a:bodyPr/>
                    <a:lstStyle/>
                    <a:p>
                      <a:pPr algn="ctr"/>
                      <a:r>
                        <a:rPr lang="en-US" sz="2800" dirty="0" smtClean="0"/>
                        <a:t>Russian Culture</a:t>
                      </a:r>
                      <a:endParaRPr lang="en-US" sz="2800" dirty="0"/>
                    </a:p>
                  </a:txBody>
                  <a:tcPr/>
                </a:tc>
              </a:tr>
              <a:tr h="554374">
                <a:tc>
                  <a:txBody>
                    <a:bodyPr/>
                    <a:lstStyle/>
                    <a:p>
                      <a:endParaRPr lang="en-US" dirty="0"/>
                    </a:p>
                  </a:txBody>
                  <a:tcPr/>
                </a:tc>
                <a:tc>
                  <a:txBody>
                    <a:bodyPr/>
                    <a:lstStyle/>
                    <a:p>
                      <a:endParaRPr lang="en-US" dirty="0"/>
                    </a:p>
                  </a:txBody>
                  <a:tcPr/>
                </a:tc>
                <a:tc>
                  <a:txBody>
                    <a:bodyPr/>
                    <a:lstStyle/>
                    <a:p>
                      <a:endParaRPr lang="en-US" dirty="0"/>
                    </a:p>
                  </a:txBody>
                  <a:tcPr/>
                </a:tc>
              </a:tr>
              <a:tr h="554374">
                <a:tc>
                  <a:txBody>
                    <a:bodyPr/>
                    <a:lstStyle/>
                    <a:p>
                      <a:endParaRPr lang="en-US"/>
                    </a:p>
                  </a:txBody>
                  <a:tcPr/>
                </a:tc>
                <a:tc>
                  <a:txBody>
                    <a:bodyPr/>
                    <a:lstStyle/>
                    <a:p>
                      <a:endParaRPr lang="en-US"/>
                    </a:p>
                  </a:txBody>
                  <a:tcPr/>
                </a:tc>
                <a:tc>
                  <a:txBody>
                    <a:bodyPr/>
                    <a:lstStyle/>
                    <a:p>
                      <a:endParaRPr lang="en-US"/>
                    </a:p>
                  </a:txBody>
                  <a:tcPr/>
                </a:tc>
              </a:tr>
              <a:tr h="554374">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12893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Comparison: Step Four</a:t>
            </a:r>
            <a:endParaRPr lang="en-US" dirty="0"/>
          </a:p>
        </p:txBody>
      </p:sp>
      <p:sp>
        <p:nvSpPr>
          <p:cNvPr id="3" name="Content Placeholder 2"/>
          <p:cNvSpPr>
            <a:spLocks noGrp="1"/>
          </p:cNvSpPr>
          <p:nvPr>
            <p:ph idx="1"/>
          </p:nvPr>
        </p:nvSpPr>
        <p:spPr>
          <a:xfrm>
            <a:off x="1214487" y="1722618"/>
            <a:ext cx="10018713" cy="3124201"/>
          </a:xfrm>
        </p:spPr>
        <p:txBody>
          <a:bodyPr>
            <a:normAutofit/>
          </a:bodyPr>
          <a:lstStyle/>
          <a:p>
            <a:r>
              <a:rPr lang="en-US" sz="3200" dirty="0" smtClean="0"/>
              <a:t>Homework: Write one page comparing and contrasting superstitions from two cultures that you learned about today.  You cannot use your own culture or the culture that you read.</a:t>
            </a:r>
          </a:p>
        </p:txBody>
      </p:sp>
    </p:spTree>
    <p:extLst>
      <p:ext uri="{BB962C8B-B14F-4D97-AF65-F5344CB8AC3E}">
        <p14:creationId xmlns:p14="http://schemas.microsoft.com/office/powerpoint/2010/main" val="684768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507" y="2409668"/>
            <a:ext cx="10018713" cy="1752599"/>
          </a:xfrm>
        </p:spPr>
        <p:txBody>
          <a:bodyPr>
            <a:normAutofit fontScale="90000"/>
          </a:bodyPr>
          <a:lstStyle/>
          <a:p>
            <a:r>
              <a:rPr lang="en-US" dirty="0" smtClean="0"/>
              <a:t>What did you like?</a:t>
            </a:r>
            <a:br>
              <a:rPr lang="en-US" dirty="0" smtClean="0"/>
            </a:br>
            <a:r>
              <a:rPr lang="en-US" dirty="0" smtClean="0"/>
              <a:t>What didn’t you like?</a:t>
            </a:r>
            <a:br>
              <a:rPr lang="en-US" dirty="0" smtClean="0"/>
            </a:br>
            <a:r>
              <a:rPr lang="en-US" dirty="0" smtClean="0"/>
              <a:t>What would you change to improve this activity?</a:t>
            </a:r>
            <a:endParaRPr lang="en-US" dirty="0"/>
          </a:p>
        </p:txBody>
      </p:sp>
    </p:spTree>
    <p:extLst>
      <p:ext uri="{BB962C8B-B14F-4D97-AF65-F5344CB8AC3E}">
        <p14:creationId xmlns:p14="http://schemas.microsoft.com/office/powerpoint/2010/main" val="12069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4338" name="Picture 2" descr="http://ts2.mm.bing.net/th?id=H.4984516807101141&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917" y="258580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838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0"/>
            <a:ext cx="10018713" cy="1177635"/>
          </a:xfrm>
        </p:spPr>
        <p:txBody>
          <a:bodyPr/>
          <a:lstStyle/>
          <a:p>
            <a:r>
              <a:rPr lang="en-US" dirty="0" smtClean="0"/>
              <a:t>Importance of Reading IN the classroom</a:t>
            </a:r>
            <a:endParaRPr lang="en-US" dirty="0"/>
          </a:p>
        </p:txBody>
      </p:sp>
      <p:sp>
        <p:nvSpPr>
          <p:cNvPr id="3" name="Content Placeholder 2"/>
          <p:cNvSpPr>
            <a:spLocks noGrp="1"/>
          </p:cNvSpPr>
          <p:nvPr>
            <p:ph idx="1"/>
          </p:nvPr>
        </p:nvSpPr>
        <p:spPr>
          <a:xfrm>
            <a:off x="1371599" y="1648114"/>
            <a:ext cx="10321637" cy="4563946"/>
          </a:xfrm>
        </p:spPr>
        <p:txBody>
          <a:bodyPr>
            <a:normAutofit fontScale="92500" lnSpcReduction="10000"/>
          </a:bodyPr>
          <a:lstStyle/>
          <a:p>
            <a:endParaRPr lang="en-US" sz="5400" dirty="0" smtClean="0"/>
          </a:p>
          <a:p>
            <a:r>
              <a:rPr lang="en-US" sz="5400" dirty="0" smtClean="0"/>
              <a:t> Monitor student reading</a:t>
            </a:r>
            <a:endParaRPr lang="en-US" sz="5400" dirty="0"/>
          </a:p>
          <a:p>
            <a:r>
              <a:rPr lang="en-US" altLang="zh-CN" sz="5400" dirty="0" smtClean="0"/>
              <a:t>A</a:t>
            </a:r>
            <a:r>
              <a:rPr lang="en-US" sz="5400" dirty="0" smtClean="0"/>
              <a:t>ssist students</a:t>
            </a:r>
          </a:p>
          <a:p>
            <a:r>
              <a:rPr lang="en-US" sz="5400" dirty="0" smtClean="0"/>
              <a:t>Teach reading skills</a:t>
            </a:r>
          </a:p>
          <a:p>
            <a:r>
              <a:rPr lang="en-US" sz="5400" dirty="0" smtClean="0"/>
              <a:t> * Pair work</a:t>
            </a:r>
          </a:p>
          <a:p>
            <a:endParaRPr lang="en-US" sz="5400" dirty="0" smtClean="0"/>
          </a:p>
          <a:p>
            <a:endParaRPr lang="en-US" sz="5400" dirty="0"/>
          </a:p>
        </p:txBody>
      </p:sp>
      <p:pic>
        <p:nvPicPr>
          <p:cNvPr id="2050" name="Picture 2" descr="http://ts4.mm.bing.net/th?id=H.4697823519705239&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921" y="2668249"/>
            <a:ext cx="4725082" cy="3543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3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687" y="487281"/>
            <a:ext cx="10018713" cy="975559"/>
          </a:xfrm>
        </p:spPr>
        <p:txBody>
          <a:bodyPr/>
          <a:lstStyle/>
          <a:p>
            <a:r>
              <a:rPr lang="en-US" dirty="0" smtClean="0"/>
              <a:t>Reading in Pairs allows for</a:t>
            </a:r>
            <a:endParaRPr lang="en-US" dirty="0"/>
          </a:p>
        </p:txBody>
      </p:sp>
      <p:sp>
        <p:nvSpPr>
          <p:cNvPr id="3" name="Content Placeholder 2"/>
          <p:cNvSpPr>
            <a:spLocks noGrp="1"/>
          </p:cNvSpPr>
          <p:nvPr>
            <p:ph idx="1"/>
          </p:nvPr>
        </p:nvSpPr>
        <p:spPr>
          <a:xfrm>
            <a:off x="1259458" y="1462840"/>
            <a:ext cx="10018713" cy="3124201"/>
          </a:xfrm>
        </p:spPr>
        <p:txBody>
          <a:bodyPr>
            <a:normAutofit/>
          </a:bodyPr>
          <a:lstStyle/>
          <a:p>
            <a:r>
              <a:rPr lang="en-US" sz="4400" dirty="0" smtClean="0"/>
              <a:t> </a:t>
            </a:r>
            <a:r>
              <a:rPr lang="en-US" altLang="zh-CN" sz="4400" dirty="0"/>
              <a:t>Discussion on the text </a:t>
            </a:r>
          </a:p>
          <a:p>
            <a:r>
              <a:rPr lang="en-US" sz="4400" dirty="0" smtClean="0"/>
              <a:t>Summarizing e</a:t>
            </a:r>
            <a:r>
              <a:rPr lang="en-US" altLang="zh-CN" sz="4400" dirty="0" smtClean="0"/>
              <a:t>xercises</a:t>
            </a:r>
          </a:p>
          <a:p>
            <a:r>
              <a:rPr lang="en-US" sz="4400" dirty="0" smtClean="0"/>
              <a:t>Expanding on the reading</a:t>
            </a:r>
            <a:endParaRPr lang="en-US" sz="4400" dirty="0"/>
          </a:p>
        </p:txBody>
      </p:sp>
      <p:sp>
        <p:nvSpPr>
          <p:cNvPr id="4" name="Rectangle 3"/>
          <p:cNvSpPr/>
          <p:nvPr/>
        </p:nvSpPr>
        <p:spPr>
          <a:xfrm rot="21117517">
            <a:off x="4575853" y="4220367"/>
            <a:ext cx="6992295" cy="1569660"/>
          </a:xfrm>
          <a:prstGeom prst="rect">
            <a:avLst/>
          </a:prstGeom>
        </p:spPr>
        <p:txBody>
          <a:bodyPr wrap="square">
            <a:spAutoFit/>
          </a:bodyPr>
          <a:lstStyle/>
          <a:p>
            <a:r>
              <a:rPr lang="en-US" sz="2400" b="1" dirty="0">
                <a:solidFill>
                  <a:srgbClr val="002060"/>
                </a:solidFill>
                <a:latin typeface="Calibri" panose="020F0502020204030204" pitchFamily="34" charset="0"/>
                <a:ea typeface="SimSun" panose="02010600030101010101" pitchFamily="2" charset="-122"/>
                <a:cs typeface="Times New Roman" panose="02020603050405020304" pitchFamily="18" charset="0"/>
              </a:rPr>
              <a:t>“discussions afforded students a higher level of participation, stimulated student interest in the reading materials, and increased aural input and oral output opportunities for students” </a:t>
            </a:r>
            <a:r>
              <a:rPr lang="en-US" sz="2400" dirty="0"/>
              <a:t>(</a:t>
            </a:r>
            <a:r>
              <a:rPr lang="en-US" sz="2400" dirty="0" err="1"/>
              <a:t>Chio</a:t>
            </a:r>
            <a:r>
              <a:rPr lang="en-US" sz="2400" dirty="0"/>
              <a:t>, 2009)</a:t>
            </a:r>
            <a:endParaRPr lang="en-US" sz="2400" b="1" dirty="0">
              <a:solidFill>
                <a:srgbClr val="002060"/>
              </a:solidFill>
            </a:endParaRPr>
          </a:p>
        </p:txBody>
      </p:sp>
      <p:pic>
        <p:nvPicPr>
          <p:cNvPr id="3074" name="Picture 2" descr="http://ts4.mm.bing.net/th?id=H.4654414270170651&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900" y="1471611"/>
            <a:ext cx="285750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95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252" y="2334718"/>
            <a:ext cx="10018713" cy="1752599"/>
          </a:xfrm>
        </p:spPr>
        <p:txBody>
          <a:bodyPr>
            <a:normAutofit/>
          </a:bodyPr>
          <a:lstStyle/>
          <a:p>
            <a:pPr algn="l"/>
            <a:r>
              <a:rPr lang="en-US" sz="5400" dirty="0" smtClean="0"/>
              <a:t>Why do teachers often avoid reading in the classroom?</a:t>
            </a:r>
            <a:endParaRPr lang="en-US" sz="5400" dirty="0"/>
          </a:p>
        </p:txBody>
      </p:sp>
    </p:spTree>
    <p:extLst>
      <p:ext uri="{BB962C8B-B14F-4D97-AF65-F5344CB8AC3E}">
        <p14:creationId xmlns:p14="http://schemas.microsoft.com/office/powerpoint/2010/main" val="421878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32509"/>
            <a:ext cx="10018713" cy="1371599"/>
          </a:xfrm>
        </p:spPr>
        <p:txBody>
          <a:bodyPr/>
          <a:lstStyle/>
          <a:p>
            <a:r>
              <a:rPr lang="en-US" dirty="0" smtClean="0"/>
              <a:t>Common problems in teaching reading</a:t>
            </a:r>
            <a:endParaRPr lang="en-US" dirty="0"/>
          </a:p>
        </p:txBody>
      </p:sp>
      <p:sp>
        <p:nvSpPr>
          <p:cNvPr id="3" name="Content Placeholder 2"/>
          <p:cNvSpPr>
            <a:spLocks noGrp="1"/>
          </p:cNvSpPr>
          <p:nvPr>
            <p:ph idx="1"/>
          </p:nvPr>
        </p:nvSpPr>
        <p:spPr>
          <a:xfrm>
            <a:off x="1345992" y="1323221"/>
            <a:ext cx="10541434" cy="5126183"/>
          </a:xfrm>
        </p:spPr>
        <p:txBody>
          <a:bodyPr>
            <a:normAutofit fontScale="92500" lnSpcReduction="10000"/>
          </a:bodyPr>
          <a:lstStyle/>
          <a:p>
            <a:r>
              <a:rPr lang="en-US" sz="6000" dirty="0" smtClean="0"/>
              <a:t>Reading is boring</a:t>
            </a:r>
          </a:p>
          <a:p>
            <a:r>
              <a:rPr lang="en-US" sz="6000" dirty="0" smtClean="0"/>
              <a:t>Reading is irrelevant </a:t>
            </a:r>
          </a:p>
          <a:p>
            <a:r>
              <a:rPr lang="en-US" sz="6000" dirty="0"/>
              <a:t> </a:t>
            </a:r>
            <a:r>
              <a:rPr lang="en-US" sz="6000" dirty="0" smtClean="0"/>
              <a:t>Reading is too long/hard</a:t>
            </a:r>
          </a:p>
          <a:p>
            <a:r>
              <a:rPr lang="en-US" sz="6000" dirty="0" smtClean="0"/>
              <a:t>Students want to speak</a:t>
            </a:r>
          </a:p>
          <a:p>
            <a:r>
              <a:rPr lang="en-US" sz="6000" dirty="0" smtClean="0"/>
              <a:t>Limited materials</a:t>
            </a:r>
            <a:endParaRPr lang="en-US" sz="6000" dirty="0"/>
          </a:p>
        </p:txBody>
      </p:sp>
      <p:pic>
        <p:nvPicPr>
          <p:cNvPr id="4098" name="Picture 2" descr="http://ts1.mm.bing.net/th?id=H.4943439762555572&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5524" y="1491963"/>
            <a:ext cx="2857500"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1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smtClean="0"/>
              <a:t>“Top Ten List”</a:t>
            </a:r>
            <a:br>
              <a:rPr lang="en-US" sz="6000" dirty="0" smtClean="0"/>
            </a:br>
            <a:r>
              <a:rPr lang="en-US" sz="6000" dirty="0" smtClean="0"/>
              <a:t> </a:t>
            </a:r>
            <a:r>
              <a:rPr lang="en-US" sz="6000" dirty="0"/>
              <a:t>R</a:t>
            </a:r>
            <a:r>
              <a:rPr lang="en-US" sz="6000" dirty="0" smtClean="0"/>
              <a:t>eading</a:t>
            </a:r>
            <a:endParaRPr lang="en-US" sz="6000" dirty="0"/>
          </a:p>
        </p:txBody>
      </p:sp>
      <p:pic>
        <p:nvPicPr>
          <p:cNvPr id="5122" name="Picture 2" descr="http://ts3.mm.bing.net/th?id=H.4551210521462418&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0981" y="2279755"/>
            <a:ext cx="4893236" cy="366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56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282" y="489935"/>
            <a:ext cx="10018713" cy="1233452"/>
          </a:xfrm>
        </p:spPr>
        <p:txBody>
          <a:bodyPr/>
          <a:lstStyle/>
          <a:p>
            <a:r>
              <a:rPr lang="en-US" dirty="0" smtClean="0"/>
              <a:t>Why use “Top Ten </a:t>
            </a:r>
            <a:r>
              <a:rPr lang="en-US" dirty="0"/>
              <a:t>R</a:t>
            </a:r>
            <a:r>
              <a:rPr lang="en-US" dirty="0" smtClean="0"/>
              <a:t>eadings?”</a:t>
            </a:r>
            <a:endParaRPr lang="en-US" dirty="0"/>
          </a:p>
        </p:txBody>
      </p:sp>
      <p:sp>
        <p:nvSpPr>
          <p:cNvPr id="3" name="Content Placeholder 2"/>
          <p:cNvSpPr>
            <a:spLocks noGrp="1"/>
          </p:cNvSpPr>
          <p:nvPr>
            <p:ph idx="1"/>
          </p:nvPr>
        </p:nvSpPr>
        <p:spPr>
          <a:xfrm>
            <a:off x="2005560" y="1562099"/>
            <a:ext cx="10018713" cy="4537364"/>
          </a:xfrm>
        </p:spPr>
        <p:txBody>
          <a:bodyPr/>
          <a:lstStyle/>
          <a:p>
            <a:r>
              <a:rPr lang="en-US" dirty="0" smtClean="0"/>
              <a:t>Interesting information</a:t>
            </a:r>
          </a:p>
          <a:p>
            <a:pPr lvl="1"/>
            <a:r>
              <a:rPr lang="en-US" dirty="0" smtClean="0"/>
              <a:t>Extremes are easy to remember</a:t>
            </a:r>
          </a:p>
          <a:p>
            <a:r>
              <a:rPr lang="en-US" dirty="0" smtClean="0"/>
              <a:t>Inexhaustible resource</a:t>
            </a:r>
          </a:p>
          <a:p>
            <a:r>
              <a:rPr lang="en-US" dirty="0" smtClean="0"/>
              <a:t>Short and simple</a:t>
            </a:r>
          </a:p>
          <a:p>
            <a:r>
              <a:rPr lang="en-US" dirty="0" smtClean="0"/>
              <a:t>Lots of room for student interaction</a:t>
            </a:r>
          </a:p>
          <a:p>
            <a:pPr lvl="1"/>
            <a:r>
              <a:rPr lang="en-US" dirty="0" smtClean="0"/>
              <a:t>Summary</a:t>
            </a:r>
          </a:p>
          <a:p>
            <a:pPr lvl="1"/>
            <a:r>
              <a:rPr lang="en-US" dirty="0" smtClean="0"/>
              <a:t>Opinion</a:t>
            </a:r>
          </a:p>
          <a:p>
            <a:pPr lvl="1"/>
            <a:r>
              <a:rPr lang="en-US" dirty="0" smtClean="0"/>
              <a:t>Analysis</a:t>
            </a:r>
          </a:p>
          <a:p>
            <a:pPr lvl="1"/>
            <a:r>
              <a:rPr lang="en-US" dirty="0" smtClean="0"/>
              <a:t>Comparison</a:t>
            </a:r>
            <a:endParaRPr lang="en-US" dirty="0"/>
          </a:p>
        </p:txBody>
      </p:sp>
      <p:pic>
        <p:nvPicPr>
          <p:cNvPr id="6146" name="Picture 2" descr="http://ts1.mm.bing.net/th?id=H.5027367697975924&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4917" y="2278505"/>
            <a:ext cx="4730561" cy="264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707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TC104033923[[fn=Depth]]</Template>
  <TotalTime>2102</TotalTime>
  <Words>1085</Words>
  <Application>Microsoft Office PowerPoint</Application>
  <PresentationFormat>Widescreen</PresentationFormat>
  <Paragraphs>155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SimSun</vt:lpstr>
      <vt:lpstr>华文楷体</vt:lpstr>
      <vt:lpstr>Arial</vt:lpstr>
      <vt:lpstr>Calibri</vt:lpstr>
      <vt:lpstr>Cambria</vt:lpstr>
      <vt:lpstr>Corbel</vt:lpstr>
      <vt:lpstr>Times New Roman</vt:lpstr>
      <vt:lpstr>Verdana</vt:lpstr>
      <vt:lpstr>Parallax</vt:lpstr>
      <vt:lpstr>Ideas on Integrating Reading into the Communicative Classroom</vt:lpstr>
      <vt:lpstr>PowerPoint Presentation</vt:lpstr>
      <vt:lpstr>Should reading be done in the classroom or outside of the classroom?</vt:lpstr>
      <vt:lpstr>Importance of Reading IN the classroom</vt:lpstr>
      <vt:lpstr>Reading in Pairs allows for</vt:lpstr>
      <vt:lpstr>Why do teachers often avoid reading in the classroom?</vt:lpstr>
      <vt:lpstr>Common problems in teaching reading</vt:lpstr>
      <vt:lpstr>“Top Ten List”  Reading</vt:lpstr>
      <vt:lpstr>Why use “Top Ten Readings?”</vt:lpstr>
      <vt:lpstr>Sample Top Ten Topics </vt:lpstr>
      <vt:lpstr>Sample Reading</vt:lpstr>
      <vt:lpstr>Sample Reading</vt:lpstr>
      <vt:lpstr>Top Ten Reading = Step One</vt:lpstr>
      <vt:lpstr>Top ten reading = Step Two</vt:lpstr>
      <vt:lpstr>Top ten reading = Step Three</vt:lpstr>
      <vt:lpstr>Top ten reading = Step Four</vt:lpstr>
      <vt:lpstr>Top Ten Reading = Step Five</vt:lpstr>
      <vt:lpstr>Top Ten Reading = Step Six</vt:lpstr>
      <vt:lpstr>What did you like? What didn’t you like? What would you change to improve this activity?</vt:lpstr>
      <vt:lpstr>Strange News Reading</vt:lpstr>
      <vt:lpstr>Strange News: Step One</vt:lpstr>
      <vt:lpstr>Strange News: Step Two</vt:lpstr>
      <vt:lpstr>Strange News: Step Three</vt:lpstr>
      <vt:lpstr>Strange News: Step Four</vt:lpstr>
      <vt:lpstr>What did you like? What didn’t you like? What would you change to improve this activity?</vt:lpstr>
      <vt:lpstr>Culture Comparison </vt:lpstr>
      <vt:lpstr>Sample Readings</vt:lpstr>
      <vt:lpstr>PowerPoint Presentation</vt:lpstr>
      <vt:lpstr>Culture Comparison: Step One</vt:lpstr>
      <vt:lpstr>Culture Comparison= Step two </vt:lpstr>
      <vt:lpstr>Culture Comparison= Step three </vt:lpstr>
      <vt:lpstr>Culture Comparison: Step Four</vt:lpstr>
      <vt:lpstr>What did you like? What didn’t you like? What would you change to improve this activity?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on Integrating Reading into the Communicative Classroom</dc:title>
  <dc:creator>Frederick Poole</dc:creator>
  <cp:lastModifiedBy>Frederick Poole</cp:lastModifiedBy>
  <cp:revision>37</cp:revision>
  <dcterms:created xsi:type="dcterms:W3CDTF">2013-09-20T22:11:39Z</dcterms:created>
  <dcterms:modified xsi:type="dcterms:W3CDTF">2013-09-27T18:58:35Z</dcterms:modified>
</cp:coreProperties>
</file>