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4"/>
  </p:sldMasterIdLst>
  <p:sldIdLst>
    <p:sldId id="256" r:id="rId5"/>
    <p:sldId id="257" r:id="rId6"/>
    <p:sldId id="259" r:id="rId7"/>
    <p:sldId id="260" r:id="rId8"/>
    <p:sldId id="261" r:id="rId9"/>
    <p:sldId id="262" r:id="rId10"/>
    <p:sldId id="263" r:id="rId11"/>
    <p:sldId id="25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12/5/2019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87845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12/5/2019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1793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12/5/2019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9779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12/5/2019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38003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12/5/2019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88792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12/5/2019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8100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12/5/2019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81967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12/5/2019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918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12/5/2019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00920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12/5/2019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43847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12/5/2019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4261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12/5/2019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3122225"/>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2" r:id="rId6"/>
    <p:sldLayoutId id="2147483718" r:id="rId7"/>
    <p:sldLayoutId id="2147483719" r:id="rId8"/>
    <p:sldLayoutId id="2147483720" r:id="rId9"/>
    <p:sldLayoutId id="2147483721" r:id="rId10"/>
    <p:sldLayoutId id="2147483723" r:id="rId11"/>
  </p:sldLayoutIdLst>
  <p:hf sldNum="0" hdr="0" ftr="0" dt="0"/>
  <p:txStyles>
    <p:titleStyle>
      <a:lvl1pPr algn="l" defTabSz="914400" rtl="0" eaLnBrk="1" latinLnBrk="0" hangingPunct="1">
        <a:lnSpc>
          <a:spcPct val="90000"/>
        </a:lnSpc>
        <a:spcBef>
          <a:spcPct val="0"/>
        </a:spcBef>
        <a:buNone/>
        <a:defRPr sz="4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80B3F6-AE9A-4815-AA9D-699CF932427D}"/>
              </a:ext>
            </a:extLst>
          </p:cNvPr>
          <p:cNvSpPr>
            <a:spLocks noGrp="1"/>
          </p:cNvSpPr>
          <p:nvPr>
            <p:ph type="ctrTitle"/>
          </p:nvPr>
        </p:nvSpPr>
        <p:spPr>
          <a:xfrm>
            <a:off x="965201" y="643467"/>
            <a:ext cx="6255026" cy="5054008"/>
          </a:xfrm>
        </p:spPr>
        <p:txBody>
          <a:bodyPr anchor="ctr">
            <a:normAutofit/>
          </a:bodyPr>
          <a:lstStyle/>
          <a:p>
            <a:pPr algn="r"/>
            <a:r>
              <a:rPr lang="en-US" dirty="0" err="1"/>
              <a:t>DDSAnalytics</a:t>
            </a:r>
            <a:br>
              <a:rPr lang="en-US" dirty="0"/>
            </a:br>
            <a:r>
              <a:rPr lang="en-US" sz="4800" dirty="0"/>
              <a:t>Attrition and Income Case Study</a:t>
            </a:r>
            <a:endParaRPr lang="en-US" dirty="0"/>
          </a:p>
        </p:txBody>
      </p:sp>
      <p:sp>
        <p:nvSpPr>
          <p:cNvPr id="3" name="Subtitle 2">
            <a:extLst>
              <a:ext uri="{FF2B5EF4-FFF2-40B4-BE49-F238E27FC236}">
                <a16:creationId xmlns:a16="http://schemas.microsoft.com/office/drawing/2014/main" id="{C5EC5F3B-8156-4EBB-B06B-9BD0CF65BC6B}"/>
              </a:ext>
            </a:extLst>
          </p:cNvPr>
          <p:cNvSpPr>
            <a:spLocks noGrp="1"/>
          </p:cNvSpPr>
          <p:nvPr>
            <p:ph type="subTitle" idx="1"/>
          </p:nvPr>
        </p:nvSpPr>
        <p:spPr>
          <a:xfrm>
            <a:off x="7870995" y="643467"/>
            <a:ext cx="3341488" cy="5054008"/>
          </a:xfrm>
        </p:spPr>
        <p:txBody>
          <a:bodyPr anchor="ctr">
            <a:normAutofit/>
          </a:bodyPr>
          <a:lstStyle/>
          <a:p>
            <a:r>
              <a:rPr lang="en-US" dirty="0"/>
              <a:t>Fred Poon</a:t>
            </a:r>
          </a:p>
          <a:p>
            <a:r>
              <a:rPr lang="en-US" dirty="0"/>
              <a:t>12/5/2019</a:t>
            </a:r>
          </a:p>
        </p:txBody>
      </p:sp>
      <p:cxnSp>
        <p:nvCxnSpPr>
          <p:cNvPr id="17" name="Straight Connector 16">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02636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987A7-9774-485A-B68C-D3C3E960011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86297B-8A7A-4548-BCC1-0B55BAA17888}"/>
              </a:ext>
            </a:extLst>
          </p:cNvPr>
          <p:cNvSpPr>
            <a:spLocks noGrp="1"/>
          </p:cNvSpPr>
          <p:nvPr>
            <p:ph idx="1"/>
          </p:nvPr>
        </p:nvSpPr>
        <p:spPr/>
        <p:txBody>
          <a:bodyPr/>
          <a:lstStyle/>
          <a:p>
            <a:r>
              <a:rPr lang="en-US" dirty="0"/>
              <a:t>Given the data provided by </a:t>
            </a:r>
            <a:r>
              <a:rPr lang="en-US" dirty="0" err="1"/>
              <a:t>DDSAnalytics</a:t>
            </a:r>
            <a:r>
              <a:rPr lang="en-US" dirty="0"/>
              <a:t>, we as Data Scientists have a goal of analyzing attrition(turnover) and income for the individuals that work for the company. </a:t>
            </a:r>
          </a:p>
          <a:p>
            <a:r>
              <a:rPr lang="en-US" dirty="0"/>
              <a:t>We also look to predict attrition and monthly income given the dataset. We’ll use the dataset to train our models and apply predictions to a test set. </a:t>
            </a:r>
          </a:p>
        </p:txBody>
      </p:sp>
    </p:spTree>
    <p:extLst>
      <p:ext uri="{BB962C8B-B14F-4D97-AF65-F5344CB8AC3E}">
        <p14:creationId xmlns:p14="http://schemas.microsoft.com/office/powerpoint/2010/main" val="377169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360437-457D-4263-9AC7-F7EE141C9A0B}"/>
              </a:ext>
            </a:extLst>
          </p:cNvPr>
          <p:cNvSpPr>
            <a:spLocks noGrp="1"/>
          </p:cNvSpPr>
          <p:nvPr>
            <p:ph type="title"/>
          </p:nvPr>
        </p:nvSpPr>
        <p:spPr>
          <a:xfrm>
            <a:off x="878911" y="643468"/>
            <a:ext cx="3177847" cy="1674180"/>
          </a:xfrm>
        </p:spPr>
        <p:txBody>
          <a:bodyPr>
            <a:normAutofit/>
          </a:bodyPr>
          <a:lstStyle/>
          <a:p>
            <a:r>
              <a:rPr lang="en-US" sz="4000"/>
              <a:t>The data..</a:t>
            </a:r>
          </a:p>
        </p:txBody>
      </p:sp>
      <p:cxnSp>
        <p:nvCxnSpPr>
          <p:cNvPr id="21" name="Straight Connector 20">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5C70B83-E5C9-44AA-8F9E-FB4AFB24C806}"/>
              </a:ext>
            </a:extLst>
          </p:cNvPr>
          <p:cNvSpPr>
            <a:spLocks noGrp="1"/>
          </p:cNvSpPr>
          <p:nvPr>
            <p:ph idx="1"/>
          </p:nvPr>
        </p:nvSpPr>
        <p:spPr>
          <a:xfrm>
            <a:off x="858064" y="2639380"/>
            <a:ext cx="3205049" cy="3229714"/>
          </a:xfrm>
        </p:spPr>
        <p:txBody>
          <a:bodyPr>
            <a:normAutofit/>
          </a:bodyPr>
          <a:lstStyle/>
          <a:p>
            <a:r>
              <a:rPr lang="en-US" dirty="0"/>
              <a:t>Here’s a nice overview of the data provided. At first glance, we have a few ways we can break apart the data</a:t>
            </a:r>
          </a:p>
          <a:p>
            <a:r>
              <a:rPr lang="en-US" dirty="0"/>
              <a:t>- Categorical, rating, measured/numeric.</a:t>
            </a:r>
          </a:p>
        </p:txBody>
      </p:sp>
      <p:pic>
        <p:nvPicPr>
          <p:cNvPr id="5" name="Picture 4">
            <a:extLst>
              <a:ext uri="{FF2B5EF4-FFF2-40B4-BE49-F238E27FC236}">
                <a16:creationId xmlns:a16="http://schemas.microsoft.com/office/drawing/2014/main" id="{B44A3530-D4C3-46CA-8250-AC09233870D9}"/>
              </a:ext>
            </a:extLst>
          </p:cNvPr>
          <p:cNvPicPr>
            <a:picLocks noChangeAspect="1"/>
          </p:cNvPicPr>
          <p:nvPr/>
        </p:nvPicPr>
        <p:blipFill>
          <a:blip r:embed="rId2"/>
          <a:stretch>
            <a:fillRect/>
          </a:stretch>
        </p:blipFill>
        <p:spPr>
          <a:xfrm>
            <a:off x="4653447" y="886959"/>
            <a:ext cx="6892560" cy="4738635"/>
          </a:xfrm>
          <a:prstGeom prst="rect">
            <a:avLst/>
          </a:prstGeom>
        </p:spPr>
      </p:pic>
      <p:sp>
        <p:nvSpPr>
          <p:cNvPr id="23" name="Rectangle 22">
            <a:extLst>
              <a:ext uri="{FF2B5EF4-FFF2-40B4-BE49-F238E27FC236}">
                <a16:creationId xmlns:a16="http://schemas.microsoft.com/office/drawing/2014/main" id="{75CF30C0-9394-4459-976E-2AA223FB1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62169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CC35C4-8267-4198-AAB6-3F1DBAEC3ADF}"/>
              </a:ext>
            </a:extLst>
          </p:cNvPr>
          <p:cNvSpPr>
            <a:spLocks noGrp="1"/>
          </p:cNvSpPr>
          <p:nvPr>
            <p:ph type="title"/>
          </p:nvPr>
        </p:nvSpPr>
        <p:spPr>
          <a:xfrm>
            <a:off x="642257" y="634946"/>
            <a:ext cx="6432434" cy="1450757"/>
          </a:xfrm>
        </p:spPr>
        <p:txBody>
          <a:bodyPr vert="horz" lIns="91440" tIns="45720" rIns="91440" bIns="45720" rtlCol="0">
            <a:normAutofit/>
          </a:bodyPr>
          <a:lstStyle/>
          <a:p>
            <a:r>
              <a:rPr lang="en-US" dirty="0"/>
              <a:t>Attrition vs Others</a:t>
            </a:r>
          </a:p>
        </p:txBody>
      </p:sp>
      <p:cxnSp>
        <p:nvCxnSpPr>
          <p:cNvPr id="27" name="Straight Connector 26">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6240" y="2267421"/>
            <a:ext cx="60350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Content Placeholder 21">
            <a:extLst>
              <a:ext uri="{FF2B5EF4-FFF2-40B4-BE49-F238E27FC236}">
                <a16:creationId xmlns:a16="http://schemas.microsoft.com/office/drawing/2014/main" id="{E36048AE-83ED-4BFF-9BEE-2246C1B92626}"/>
              </a:ext>
            </a:extLst>
          </p:cNvPr>
          <p:cNvSpPr>
            <a:spLocks noGrp="1"/>
          </p:cNvSpPr>
          <p:nvPr>
            <p:ph idx="1"/>
          </p:nvPr>
        </p:nvSpPr>
        <p:spPr>
          <a:xfrm>
            <a:off x="319602" y="2407436"/>
            <a:ext cx="6432434" cy="3461658"/>
          </a:xfrm>
        </p:spPr>
        <p:txBody>
          <a:bodyPr>
            <a:normAutofit/>
          </a:bodyPr>
          <a:lstStyle/>
          <a:p>
            <a:r>
              <a:rPr lang="en-US" dirty="0"/>
              <a:t>From the boxplots, we can see relationships especially in the following categories:</a:t>
            </a:r>
          </a:p>
          <a:p>
            <a:r>
              <a:rPr lang="en-US" dirty="0"/>
              <a:t>Age, </a:t>
            </a:r>
            <a:r>
              <a:rPr lang="en-US" dirty="0" err="1"/>
              <a:t>MonthlyIncome</a:t>
            </a:r>
            <a:r>
              <a:rPr lang="en-US" dirty="0"/>
              <a:t>, </a:t>
            </a:r>
            <a:r>
              <a:rPr lang="en-US" dirty="0" err="1"/>
              <a:t>TotalWorkingYears</a:t>
            </a:r>
            <a:r>
              <a:rPr lang="en-US" dirty="0"/>
              <a:t>, </a:t>
            </a:r>
            <a:r>
              <a:rPr lang="en-US" dirty="0" err="1"/>
              <a:t>YearsAtCompany</a:t>
            </a:r>
            <a:r>
              <a:rPr lang="en-US" dirty="0"/>
              <a:t>, </a:t>
            </a:r>
            <a:r>
              <a:rPr lang="en-US" dirty="0" err="1"/>
              <a:t>YearsInCurrentRole</a:t>
            </a:r>
            <a:r>
              <a:rPr lang="en-US" dirty="0"/>
              <a:t>,</a:t>
            </a:r>
          </a:p>
        </p:txBody>
      </p:sp>
      <p:pic>
        <p:nvPicPr>
          <p:cNvPr id="5" name="Picture 4">
            <a:extLst>
              <a:ext uri="{FF2B5EF4-FFF2-40B4-BE49-F238E27FC236}">
                <a16:creationId xmlns:a16="http://schemas.microsoft.com/office/drawing/2014/main" id="{66FCF05E-8762-421B-A93C-E81B05647D68}"/>
              </a:ext>
            </a:extLst>
          </p:cNvPr>
          <p:cNvPicPr>
            <a:picLocks noChangeAspect="1"/>
          </p:cNvPicPr>
          <p:nvPr/>
        </p:nvPicPr>
        <p:blipFill rotWithShape="1">
          <a:blip r:embed="rId2"/>
          <a:srcRect r="6336" b="-1"/>
          <a:stretch/>
        </p:blipFill>
        <p:spPr>
          <a:xfrm>
            <a:off x="6814027" y="149292"/>
            <a:ext cx="4743975" cy="3102273"/>
          </a:xfrm>
          <a:prstGeom prst="rect">
            <a:avLst/>
          </a:prstGeom>
        </p:spPr>
      </p:pic>
      <p:pic>
        <p:nvPicPr>
          <p:cNvPr id="4" name="Content Placeholder 3">
            <a:extLst>
              <a:ext uri="{FF2B5EF4-FFF2-40B4-BE49-F238E27FC236}">
                <a16:creationId xmlns:a16="http://schemas.microsoft.com/office/drawing/2014/main" id="{401F5968-E2EE-45E1-939B-A775E526D550}"/>
              </a:ext>
            </a:extLst>
          </p:cNvPr>
          <p:cNvPicPr>
            <a:picLocks noChangeAspect="1"/>
          </p:cNvPicPr>
          <p:nvPr/>
        </p:nvPicPr>
        <p:blipFill rotWithShape="1">
          <a:blip r:embed="rId3"/>
          <a:srcRect r="5191" b="1"/>
          <a:stretch/>
        </p:blipFill>
        <p:spPr>
          <a:xfrm>
            <a:off x="6941976" y="3346434"/>
            <a:ext cx="4616025" cy="3018601"/>
          </a:xfrm>
          <a:prstGeom prst="rect">
            <a:avLst/>
          </a:prstGeom>
        </p:spPr>
      </p:pic>
      <p:sp>
        <p:nvSpPr>
          <p:cNvPr id="29" name="Rectangle 28">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3259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33E1E4-A6EE-42E5-929C-BA447FA636CB}"/>
              </a:ext>
            </a:extLst>
          </p:cNvPr>
          <p:cNvSpPr>
            <a:spLocks noGrp="1"/>
          </p:cNvSpPr>
          <p:nvPr>
            <p:ph type="title"/>
          </p:nvPr>
        </p:nvSpPr>
        <p:spPr>
          <a:xfrm>
            <a:off x="116476" y="516836"/>
            <a:ext cx="2915973" cy="1960234"/>
          </a:xfrm>
        </p:spPr>
        <p:txBody>
          <a:bodyPr>
            <a:normAutofit/>
          </a:bodyPr>
          <a:lstStyle/>
          <a:p>
            <a:r>
              <a:rPr lang="en-US" sz="4000" dirty="0">
                <a:solidFill>
                  <a:srgbClr val="506B71"/>
                </a:solidFill>
              </a:rPr>
              <a:t>Monthly Income compared</a:t>
            </a:r>
          </a:p>
        </p:txBody>
      </p:sp>
      <p:cxnSp>
        <p:nvCxnSpPr>
          <p:cNvPr id="20" name="Straight Connector 19">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399"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F4522CA-E08B-44C1-8E77-E1D612ACC55A}"/>
              </a:ext>
            </a:extLst>
          </p:cNvPr>
          <p:cNvSpPr>
            <a:spLocks noGrp="1"/>
          </p:cNvSpPr>
          <p:nvPr>
            <p:ph idx="1"/>
          </p:nvPr>
        </p:nvSpPr>
        <p:spPr>
          <a:xfrm>
            <a:off x="116476" y="2790855"/>
            <a:ext cx="2915973" cy="3311766"/>
          </a:xfrm>
        </p:spPr>
        <p:txBody>
          <a:bodyPr>
            <a:normAutofit/>
          </a:bodyPr>
          <a:lstStyle/>
          <a:p>
            <a:r>
              <a:rPr lang="en-US" sz="1600" dirty="0"/>
              <a:t>Monthly Income can be affected by multiple factors in the dataset. </a:t>
            </a:r>
          </a:p>
          <a:p>
            <a:r>
              <a:rPr lang="en-US" sz="1600" dirty="0"/>
              <a:t>With the given dataset, there’s a very strong opportunity to foresee employee growth and financial opportunity.</a:t>
            </a:r>
          </a:p>
        </p:txBody>
      </p:sp>
      <p:pic>
        <p:nvPicPr>
          <p:cNvPr id="5" name="Picture 4">
            <a:extLst>
              <a:ext uri="{FF2B5EF4-FFF2-40B4-BE49-F238E27FC236}">
                <a16:creationId xmlns:a16="http://schemas.microsoft.com/office/drawing/2014/main" id="{4882A909-E8A0-4458-9B7D-B9619B52804E}"/>
              </a:ext>
            </a:extLst>
          </p:cNvPr>
          <p:cNvPicPr>
            <a:picLocks noChangeAspect="1"/>
          </p:cNvPicPr>
          <p:nvPr/>
        </p:nvPicPr>
        <p:blipFill>
          <a:blip r:embed="rId2"/>
          <a:stretch>
            <a:fillRect/>
          </a:stretch>
        </p:blipFill>
        <p:spPr>
          <a:xfrm>
            <a:off x="3267848" y="373226"/>
            <a:ext cx="4375513" cy="2680001"/>
          </a:xfrm>
          <a:prstGeom prst="rect">
            <a:avLst/>
          </a:prstGeom>
        </p:spPr>
      </p:pic>
      <p:pic>
        <p:nvPicPr>
          <p:cNvPr id="6" name="Picture 5">
            <a:extLst>
              <a:ext uri="{FF2B5EF4-FFF2-40B4-BE49-F238E27FC236}">
                <a16:creationId xmlns:a16="http://schemas.microsoft.com/office/drawing/2014/main" id="{CC3B8679-1665-4BEE-A175-26C6A367E6CB}"/>
              </a:ext>
            </a:extLst>
          </p:cNvPr>
          <p:cNvPicPr>
            <a:picLocks noChangeAspect="1"/>
          </p:cNvPicPr>
          <p:nvPr/>
        </p:nvPicPr>
        <p:blipFill>
          <a:blip r:embed="rId3"/>
          <a:stretch>
            <a:fillRect/>
          </a:stretch>
        </p:blipFill>
        <p:spPr>
          <a:xfrm>
            <a:off x="3285634" y="3312327"/>
            <a:ext cx="4357726" cy="2680001"/>
          </a:xfrm>
          <a:prstGeom prst="rect">
            <a:avLst/>
          </a:prstGeom>
        </p:spPr>
      </p:pic>
      <p:pic>
        <p:nvPicPr>
          <p:cNvPr id="4" name="Picture 3">
            <a:extLst>
              <a:ext uri="{FF2B5EF4-FFF2-40B4-BE49-F238E27FC236}">
                <a16:creationId xmlns:a16="http://schemas.microsoft.com/office/drawing/2014/main" id="{43115CFC-A57F-4AE3-A430-36CA5AEE4D81}"/>
              </a:ext>
            </a:extLst>
          </p:cNvPr>
          <p:cNvPicPr>
            <a:picLocks noChangeAspect="1"/>
          </p:cNvPicPr>
          <p:nvPr/>
        </p:nvPicPr>
        <p:blipFill>
          <a:blip r:embed="rId4"/>
          <a:stretch>
            <a:fillRect/>
          </a:stretch>
        </p:blipFill>
        <p:spPr>
          <a:xfrm>
            <a:off x="7637479" y="2118056"/>
            <a:ext cx="4499752" cy="2789846"/>
          </a:xfrm>
          <a:prstGeom prst="rect">
            <a:avLst/>
          </a:prstGeom>
        </p:spPr>
      </p:pic>
      <p:sp>
        <p:nvSpPr>
          <p:cNvPr id="22" name="Rectangle 21">
            <a:extLst>
              <a:ext uri="{FF2B5EF4-FFF2-40B4-BE49-F238E27FC236}">
                <a16:creationId xmlns:a16="http://schemas.microsoft.com/office/drawing/2014/main" id="{7A3E0404-86A9-40FA-8DB8-302414EE2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30814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39654A-A7AD-45E8-B043-9ADAFCAE3414}"/>
              </a:ext>
            </a:extLst>
          </p:cNvPr>
          <p:cNvSpPr>
            <a:spLocks noGrp="1"/>
          </p:cNvSpPr>
          <p:nvPr>
            <p:ph type="title"/>
          </p:nvPr>
        </p:nvSpPr>
        <p:spPr>
          <a:xfrm>
            <a:off x="633999" y="4550230"/>
            <a:ext cx="10909073" cy="957902"/>
          </a:xfrm>
        </p:spPr>
        <p:txBody>
          <a:bodyPr vert="horz" lIns="91440" tIns="45720" rIns="91440" bIns="45720" rtlCol="0" anchor="b">
            <a:normAutofit/>
          </a:bodyPr>
          <a:lstStyle/>
          <a:p>
            <a:r>
              <a:rPr lang="en-US" sz="6000" dirty="0">
                <a:solidFill>
                  <a:schemeClr val="tx1">
                    <a:lumMod val="85000"/>
                    <a:lumOff val="15000"/>
                  </a:schemeClr>
                </a:solidFill>
              </a:rPr>
              <a:t>Attrition Prediction</a:t>
            </a:r>
          </a:p>
        </p:txBody>
      </p:sp>
      <p:pic>
        <p:nvPicPr>
          <p:cNvPr id="7" name="Picture 6" descr="A close up of text on a white background&#10;&#10;Description automatically generated">
            <a:extLst>
              <a:ext uri="{FF2B5EF4-FFF2-40B4-BE49-F238E27FC236}">
                <a16:creationId xmlns:a16="http://schemas.microsoft.com/office/drawing/2014/main" id="{1ADCE70D-B1C8-4036-9EAA-D5C75973C5FF}"/>
              </a:ext>
            </a:extLst>
          </p:cNvPr>
          <p:cNvPicPr>
            <a:picLocks noChangeAspect="1"/>
          </p:cNvPicPr>
          <p:nvPr/>
        </p:nvPicPr>
        <p:blipFill>
          <a:blip r:embed="rId2"/>
          <a:stretch>
            <a:fillRect/>
          </a:stretch>
        </p:blipFill>
        <p:spPr>
          <a:xfrm>
            <a:off x="666147" y="640080"/>
            <a:ext cx="3251405" cy="3602736"/>
          </a:xfrm>
          <a:prstGeom prst="rect">
            <a:avLst/>
          </a:prstGeom>
          <a:ln w="38100">
            <a:solidFill>
              <a:srgbClr val="00B050"/>
            </a:solidFill>
          </a:ln>
        </p:spPr>
      </p:pic>
      <p:cxnSp>
        <p:nvCxnSpPr>
          <p:cNvPr id="18" name="Straight Connector 17">
            <a:extLst>
              <a:ext uri="{FF2B5EF4-FFF2-40B4-BE49-F238E27FC236}">
                <a16:creationId xmlns:a16="http://schemas.microsoft.com/office/drawing/2014/main" id="{4FA8A11A-E0A0-4672-A17E-32CC5B422C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90558" y="1298448"/>
            <a:ext cx="0" cy="228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screenshot of a cell phone&#10;&#10;Description automatically generated">
            <a:extLst>
              <a:ext uri="{FF2B5EF4-FFF2-40B4-BE49-F238E27FC236}">
                <a16:creationId xmlns:a16="http://schemas.microsoft.com/office/drawing/2014/main" id="{24D2785F-21EF-4C86-92F0-64278E8B5FBD}"/>
              </a:ext>
            </a:extLst>
          </p:cNvPr>
          <p:cNvPicPr>
            <a:picLocks noChangeAspect="1"/>
          </p:cNvPicPr>
          <p:nvPr/>
        </p:nvPicPr>
        <p:blipFill>
          <a:blip r:embed="rId3"/>
          <a:stretch>
            <a:fillRect/>
          </a:stretch>
        </p:blipFill>
        <p:spPr>
          <a:xfrm>
            <a:off x="4432874" y="641714"/>
            <a:ext cx="3312785" cy="3599468"/>
          </a:xfrm>
          <a:prstGeom prst="rect">
            <a:avLst/>
          </a:prstGeom>
        </p:spPr>
      </p:pic>
      <p:cxnSp>
        <p:nvCxnSpPr>
          <p:cNvPr id="20" name="Straight Connector 19">
            <a:extLst>
              <a:ext uri="{FF2B5EF4-FFF2-40B4-BE49-F238E27FC236}">
                <a16:creationId xmlns:a16="http://schemas.microsoft.com/office/drawing/2014/main" id="{292D7FC5-B427-4FF7-8FC7-9DA3C276DA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87975" y="1298448"/>
            <a:ext cx="0" cy="228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95F6EF01-9CBD-4B13-8A0B-CBEB0DA2BB65}"/>
              </a:ext>
            </a:extLst>
          </p:cNvPr>
          <p:cNvPicPr>
            <a:picLocks noGrp="1" noChangeAspect="1"/>
          </p:cNvPicPr>
          <p:nvPr>
            <p:ph idx="1"/>
          </p:nvPr>
        </p:nvPicPr>
        <p:blipFill>
          <a:blip r:embed="rId4"/>
          <a:stretch>
            <a:fillRect/>
          </a:stretch>
        </p:blipFill>
        <p:spPr>
          <a:xfrm>
            <a:off x="8243605" y="640080"/>
            <a:ext cx="3286151" cy="3602736"/>
          </a:xfrm>
          <a:prstGeom prst="rect">
            <a:avLst/>
          </a:prstGeom>
        </p:spPr>
      </p:pic>
      <p:cxnSp>
        <p:nvCxnSpPr>
          <p:cNvPr id="22" name="Straight Connector 21">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a:extLst>
              <a:ext uri="{FF2B5EF4-FFF2-40B4-BE49-F238E27FC236}">
                <a16:creationId xmlns:a16="http://schemas.microsoft.com/office/drawing/2014/main" id="{2771C246-3D1D-4C82-B22C-406E8D43BA89}"/>
              </a:ext>
            </a:extLst>
          </p:cNvPr>
          <p:cNvSpPr txBox="1"/>
          <p:nvPr/>
        </p:nvSpPr>
        <p:spPr>
          <a:xfrm>
            <a:off x="981512" y="192947"/>
            <a:ext cx="2592198" cy="369332"/>
          </a:xfrm>
          <a:prstGeom prst="rect">
            <a:avLst/>
          </a:prstGeom>
          <a:noFill/>
        </p:spPr>
        <p:txBody>
          <a:bodyPr wrap="square" rtlCol="0">
            <a:spAutoFit/>
          </a:bodyPr>
          <a:lstStyle/>
          <a:p>
            <a:r>
              <a:rPr lang="en-US" dirty="0" err="1"/>
              <a:t>NaïveBayes</a:t>
            </a:r>
            <a:endParaRPr lang="en-US" dirty="0"/>
          </a:p>
        </p:txBody>
      </p:sp>
      <p:sp>
        <p:nvSpPr>
          <p:cNvPr id="17" name="TextBox 16">
            <a:extLst>
              <a:ext uri="{FF2B5EF4-FFF2-40B4-BE49-F238E27FC236}">
                <a16:creationId xmlns:a16="http://schemas.microsoft.com/office/drawing/2014/main" id="{8823ADBB-ECD8-48BB-A404-C186C180DC42}"/>
              </a:ext>
            </a:extLst>
          </p:cNvPr>
          <p:cNvSpPr txBox="1"/>
          <p:nvPr/>
        </p:nvSpPr>
        <p:spPr>
          <a:xfrm>
            <a:off x="4682787" y="192947"/>
            <a:ext cx="2592198" cy="369332"/>
          </a:xfrm>
          <a:prstGeom prst="rect">
            <a:avLst/>
          </a:prstGeom>
          <a:noFill/>
        </p:spPr>
        <p:txBody>
          <a:bodyPr wrap="square" rtlCol="0">
            <a:spAutoFit/>
          </a:bodyPr>
          <a:lstStyle/>
          <a:p>
            <a:r>
              <a:rPr lang="en-US" dirty="0"/>
              <a:t>K-NN	</a:t>
            </a:r>
          </a:p>
        </p:txBody>
      </p:sp>
      <p:sp>
        <p:nvSpPr>
          <p:cNvPr id="19" name="TextBox 18">
            <a:extLst>
              <a:ext uri="{FF2B5EF4-FFF2-40B4-BE49-F238E27FC236}">
                <a16:creationId xmlns:a16="http://schemas.microsoft.com/office/drawing/2014/main" id="{D315C38A-9AAB-4759-A0CC-1D078356EF2C}"/>
              </a:ext>
            </a:extLst>
          </p:cNvPr>
          <p:cNvSpPr txBox="1"/>
          <p:nvPr/>
        </p:nvSpPr>
        <p:spPr>
          <a:xfrm>
            <a:off x="8368772" y="192947"/>
            <a:ext cx="2592198" cy="646331"/>
          </a:xfrm>
          <a:prstGeom prst="rect">
            <a:avLst/>
          </a:prstGeom>
          <a:noFill/>
        </p:spPr>
        <p:txBody>
          <a:bodyPr wrap="square" rtlCol="0">
            <a:spAutoFit/>
          </a:bodyPr>
          <a:lstStyle/>
          <a:p>
            <a:r>
              <a:rPr lang="en-US" dirty="0"/>
              <a:t>K-NN (transformed)	</a:t>
            </a:r>
          </a:p>
        </p:txBody>
      </p:sp>
    </p:spTree>
    <p:extLst>
      <p:ext uri="{BB962C8B-B14F-4D97-AF65-F5344CB8AC3E}">
        <p14:creationId xmlns:p14="http://schemas.microsoft.com/office/powerpoint/2010/main" val="1095561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B585E6-9E35-4B7C-87D2-8AD6220CA643}"/>
              </a:ext>
            </a:extLst>
          </p:cNvPr>
          <p:cNvSpPr>
            <a:spLocks noGrp="1"/>
          </p:cNvSpPr>
          <p:nvPr>
            <p:ph type="title"/>
          </p:nvPr>
        </p:nvSpPr>
        <p:spPr>
          <a:xfrm>
            <a:off x="8607641" y="639098"/>
            <a:ext cx="3401961" cy="3494790"/>
          </a:xfrm>
        </p:spPr>
        <p:txBody>
          <a:bodyPr vert="horz" lIns="91440" tIns="45720" rIns="91440" bIns="45720" rtlCol="0" anchor="b">
            <a:normAutofit/>
          </a:bodyPr>
          <a:lstStyle/>
          <a:p>
            <a:r>
              <a:rPr lang="en-US" sz="5400" dirty="0">
                <a:solidFill>
                  <a:schemeClr val="tx1">
                    <a:lumMod val="85000"/>
                    <a:lumOff val="15000"/>
                  </a:schemeClr>
                </a:solidFill>
              </a:rPr>
              <a:t>Income Prediction</a:t>
            </a:r>
          </a:p>
        </p:txBody>
      </p:sp>
      <p:pic>
        <p:nvPicPr>
          <p:cNvPr id="4" name="Content Placeholder 3">
            <a:extLst>
              <a:ext uri="{FF2B5EF4-FFF2-40B4-BE49-F238E27FC236}">
                <a16:creationId xmlns:a16="http://schemas.microsoft.com/office/drawing/2014/main" id="{8D86A446-2042-44A3-9C30-707CAD3A6DF9}"/>
              </a:ext>
            </a:extLst>
          </p:cNvPr>
          <p:cNvPicPr>
            <a:picLocks noGrp="1" noChangeAspect="1"/>
          </p:cNvPicPr>
          <p:nvPr>
            <p:ph idx="1"/>
          </p:nvPr>
        </p:nvPicPr>
        <p:blipFill>
          <a:blip r:embed="rId2"/>
          <a:stretch>
            <a:fillRect/>
          </a:stretch>
        </p:blipFill>
        <p:spPr>
          <a:xfrm>
            <a:off x="45211" y="639099"/>
            <a:ext cx="8591702" cy="5369812"/>
          </a:xfrm>
          <a:prstGeom prst="rect">
            <a:avLst/>
          </a:prstGeom>
        </p:spPr>
      </p:pic>
      <p:cxnSp>
        <p:nvCxnSpPr>
          <p:cNvPr id="15" name="Straight Connector 14">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FA54FBA-21C0-44C9-AD0D-565DB1ACAC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39440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307A5-FE25-4DAF-B066-938CA38EA8C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2B4A4CA-DF62-4271-A2C0-9730F0E66242}"/>
              </a:ext>
            </a:extLst>
          </p:cNvPr>
          <p:cNvSpPr>
            <a:spLocks noGrp="1"/>
          </p:cNvSpPr>
          <p:nvPr>
            <p:ph idx="1"/>
          </p:nvPr>
        </p:nvSpPr>
        <p:spPr/>
        <p:txBody>
          <a:bodyPr/>
          <a:lstStyle/>
          <a:p>
            <a:pPr marL="0" indent="0">
              <a:buNone/>
            </a:pPr>
            <a:r>
              <a:rPr lang="en-US" dirty="0"/>
              <a:t>We can forecast employee attrition and predict employee growth given the provided data set. Using basic techniques produced surprisingly well models that can contribute to your organization. We can further improve upon the techniques displayed here. And hopefully lower employee attrition and improve organizational </a:t>
            </a:r>
            <a:r>
              <a:rPr lang="en-US"/>
              <a:t>efficiency.</a:t>
            </a:r>
            <a:endParaRPr lang="en-US" dirty="0"/>
          </a:p>
        </p:txBody>
      </p:sp>
    </p:spTree>
    <p:extLst>
      <p:ext uri="{BB962C8B-B14F-4D97-AF65-F5344CB8AC3E}">
        <p14:creationId xmlns:p14="http://schemas.microsoft.com/office/powerpoint/2010/main" val="3362092821"/>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Bahnschrif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News Gothic M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1770B0306BDA43ACB1E6D887B6320E" ma:contentTypeVersion="12" ma:contentTypeDescription="Create a new document." ma:contentTypeScope="" ma:versionID="4772ced2d66c1db74e99f2b06c827f3b">
  <xsd:schema xmlns:xsd="http://www.w3.org/2001/XMLSchema" xmlns:xs="http://www.w3.org/2001/XMLSchema" xmlns:p="http://schemas.microsoft.com/office/2006/metadata/properties" xmlns:ns3="4ff6bb94-d03e-4a83-81ee-a9ee095919a7" xmlns:ns4="26316972-b17f-4f89-8733-0b2048ae7351" targetNamespace="http://schemas.microsoft.com/office/2006/metadata/properties" ma:root="true" ma:fieldsID="70ae3ac970a6cbf9a218ea9c9f5eb03f" ns3:_="" ns4:_="">
    <xsd:import namespace="4ff6bb94-d03e-4a83-81ee-a9ee095919a7"/>
    <xsd:import namespace="26316972-b17f-4f89-8733-0b2048ae7351"/>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f6bb94-d03e-4a83-81ee-a9ee095919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316972-b17f-4f89-8733-0b2048ae735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3AE710D-FAED-4078-BEF0-5938D9F51E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f6bb94-d03e-4a83-81ee-a9ee095919a7"/>
    <ds:schemaRef ds:uri="26316972-b17f-4f89-8733-0b2048ae73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C864522-431C-43FF-8BA3-493E9A69ED74}">
  <ds:schemaRefs>
    <ds:schemaRef ds:uri="http://schemas.microsoft.com/sharepoint/v3/contenttype/forms"/>
  </ds:schemaRefs>
</ds:datastoreItem>
</file>

<file path=customXml/itemProps3.xml><?xml version="1.0" encoding="utf-8"?>
<ds:datastoreItem xmlns:ds="http://schemas.openxmlformats.org/officeDocument/2006/customXml" ds:itemID="{53278F7E-7B08-4E0B-B844-B8881A1DD698}">
  <ds:schemaRefs>
    <ds:schemaRef ds:uri="http://schemas.microsoft.com/office/infopath/2007/PartnerControls"/>
    <ds:schemaRef ds:uri="http://purl.org/dc/terms/"/>
    <ds:schemaRef ds:uri="http://purl.org/dc/dcmitype/"/>
    <ds:schemaRef ds:uri="http://purl.org/dc/elements/1.1/"/>
    <ds:schemaRef ds:uri="http://schemas.openxmlformats.org/package/2006/metadata/core-properties"/>
    <ds:schemaRef ds:uri="26316972-b17f-4f89-8733-0b2048ae7351"/>
    <ds:schemaRef ds:uri="4ff6bb94-d03e-4a83-81ee-a9ee095919a7"/>
    <ds:schemaRef ds:uri="http://schemas.microsoft.com/office/2006/documentManagement/typ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39</TotalTime>
  <Words>229</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Bahnschrift</vt:lpstr>
      <vt:lpstr>Calibri</vt:lpstr>
      <vt:lpstr>News Gothic MT</vt:lpstr>
      <vt:lpstr>RetrospectVTI</vt:lpstr>
      <vt:lpstr>DDSAnalytics Attrition and Income Case Study</vt:lpstr>
      <vt:lpstr>Introduction</vt:lpstr>
      <vt:lpstr>The data..</vt:lpstr>
      <vt:lpstr>Attrition vs Others</vt:lpstr>
      <vt:lpstr>Monthly Income compared</vt:lpstr>
      <vt:lpstr>Attrition Prediction</vt:lpstr>
      <vt:lpstr>Income Prediction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DDSAnalytics Attrition and Income Case Study</dc:title>
  <dc:creator>fred poon</dc:creator>
  <cp:lastModifiedBy>fred poon</cp:lastModifiedBy>
  <cp:revision>5</cp:revision>
  <dcterms:created xsi:type="dcterms:W3CDTF">2019-12-06T04:42:58Z</dcterms:created>
  <dcterms:modified xsi:type="dcterms:W3CDTF">2019-12-06T05:32:39Z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0x010100ED1770B0306BDA43ACB1E6D887B6320E</vt:lpwstr>
  </property>
</Properties>
</file>