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8" Type="http://schemas.openxmlformats.org/officeDocument/2006/relationships/viewProps" Target="viewProps.xml" /><Relationship Id="rId1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US</a:t>
            </a:r>
            <a:r>
              <a:rPr/>
              <a:t> </a:t>
            </a:r>
            <a:r>
              <a:rPr/>
              <a:t>Craft</a:t>
            </a:r>
            <a:r>
              <a:rPr/>
              <a:t> </a:t>
            </a:r>
            <a:r>
              <a:rPr/>
              <a:t>Beer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Brewery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Presented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Carlos</a:t>
            </a:r>
            <a:r>
              <a:rPr/>
              <a:t> </a:t>
            </a:r>
            <a:r>
              <a:rPr/>
              <a:t>Brito,</a:t>
            </a:r>
            <a:r>
              <a:rPr/>
              <a:t> </a:t>
            </a:r>
            <a:r>
              <a:rPr/>
              <a:t>CEO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Felipe</a:t>
            </a:r>
            <a:r>
              <a:rPr/>
              <a:t> </a:t>
            </a:r>
            <a:r>
              <a:rPr/>
              <a:t>Dutra,</a:t>
            </a:r>
            <a:r>
              <a:rPr/>
              <a:t> </a:t>
            </a:r>
            <a:r>
              <a:rPr/>
              <a:t>CFO</a:t>
            </a:r>
            <a:br/>
            <a:br/>
            <a:r>
              <a:rPr/>
              <a:t>Fred</a:t>
            </a:r>
            <a:r>
              <a:rPr/>
              <a:t> </a:t>
            </a:r>
            <a:r>
              <a:rPr/>
              <a:t>Poon,</a:t>
            </a:r>
            <a:r>
              <a:rPr/>
              <a:t> </a:t>
            </a:r>
            <a:r>
              <a:rPr/>
              <a:t>Laura</a:t>
            </a:r>
            <a:r>
              <a:rPr/>
              <a:t> </a:t>
            </a:r>
            <a:r>
              <a:rPr/>
              <a:t>Lazarescou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10/21/2019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Bitter</a:t>
            </a:r>
            <a:r>
              <a:rPr/>
              <a:t> </a:t>
            </a:r>
            <a:r>
              <a:rPr/>
              <a:t>Beer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State IBU
## 1    OR 138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Top</a:t>
            </a:r>
            <a:r>
              <a:rPr/>
              <a:t> </a:t>
            </a:r>
            <a:r>
              <a:rPr/>
              <a:t>Beer</a:t>
            </a:r>
            <a:r>
              <a:rPr/>
              <a:t> </a:t>
            </a:r>
            <a:r>
              <a:rPr/>
              <a:t>Consuming</a:t>
            </a:r>
            <a:r>
              <a:rPr/>
              <a:t> </a:t>
            </a:r>
            <a:r>
              <a:rPr/>
              <a:t>States</a:t>
            </a:r>
          </a:p>
        </p:txBody>
      </p:sp>
      <p:pic>
        <p:nvPicPr>
          <p:cNvPr descr="LauraL-FredP-Case-Study-1-FINAL-V5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ABV</a:t>
            </a:r>
            <a:r>
              <a:rPr/>
              <a:t> </a:t>
            </a:r>
            <a:r>
              <a:rPr/>
              <a:t>Distribution</a:t>
            </a:r>
          </a:p>
        </p:txBody>
      </p:sp>
      <p:pic>
        <p:nvPicPr>
          <p:cNvPr descr="LauraL-FredP-Case-Study-1-FINAL-V5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ABV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IBU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Beer</a:t>
            </a:r>
          </a:p>
        </p:txBody>
      </p:sp>
      <p:pic>
        <p:nvPicPr>
          <p:cNvPr descr="LauraL-FredP-Case-Study-1-FINAL-V5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5270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KNN</a:t>
            </a:r>
          </a:p>
        </p:txBody>
      </p:sp>
      <p:pic>
        <p:nvPicPr>
          <p:cNvPr descr="LauraL-FredP-Case-Study-1-FINAL-V5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## Confusion Matrix and Statistics
## 
##      classifications
##       Ale IPA
##   Ale 119  20
##   IPA  19  78
##                                           
##                Accuracy : 0.8347          
##                  95% CI : (0.7811, 0.8798)
##     No Information Rate : 0.5847          
##     P-Value [Acc &gt; NIR] : &lt;2e-16          
##                                           
##                   Kappa : 0.6592          
##                                           
##  Mcnemar's Test P-Value : 1               
##                                           
##             Sensitivity : 0.8623          
##             Specificity : 0.7959          
##          Pos Pred Value : 0.8561          
##          Neg Pred Value : 0.8041          
##              Prevalence : 0.5847          
##          Detection Rate : 0.5042          
##    Detection Prevalence : 0.5890          
##       Balanced Accuracy : 0.8291          
##                                           
##        'Positive' Class : Ale             
## 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Beer</a:t>
            </a:r>
            <a:r>
              <a:rPr/>
              <a:t> </a:t>
            </a:r>
            <a:r>
              <a:rPr/>
              <a:t>Data: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Approximately half of the beer data does not include IBU values (1005/2410) values.</a:t>
            </a:r>
          </a:p>
          <a:p>
            <a:pPr lvl="1"/>
            <a:r>
              <a:rPr/>
              <a:t>IBU is not a true predictor of taste.</a:t>
            </a:r>
          </a:p>
          <a:p>
            <a:pPr lvl="1"/>
            <a:r>
              <a:rPr/>
              <a:t>Buyers do not base decisions on IBU and consumers don’t care.</a:t>
            </a:r>
          </a:p>
          <a:p>
            <a:pPr lvl="1"/>
            <a:r>
              <a:rPr/>
              <a:t>ABV was not reported for 64 beers but they also lacked IBU so we omitted them.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Breweries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United</a:t>
            </a:r>
            <a:r>
              <a:rPr/>
              <a:t> </a:t>
            </a:r>
            <a:r>
              <a:rPr/>
              <a:t>States</a:t>
            </a:r>
          </a:p>
        </p:txBody>
      </p:sp>
      <p:pic>
        <p:nvPicPr>
          <p:cNvPr descr="LauraL-FredP-Case-Study-1-FINAL-V5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Top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States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Brewing</a:t>
            </a:r>
          </a:p>
        </p:txBody>
      </p:sp>
      <p:pic>
        <p:nvPicPr>
          <p:cNvPr descr="LauraL-FredP-Case-Study-1-FINAL-V5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Breweries</a:t>
            </a:r>
          </a:p>
        </p:txBody>
      </p:sp>
      <p:pic>
        <p:nvPicPr>
          <p:cNvPr descr="LauraL-FredP-Case-Study-1-FINAL-V5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Median</a:t>
            </a:r>
            <a:r>
              <a:rPr/>
              <a:t> </a:t>
            </a:r>
            <a:r>
              <a:rPr/>
              <a:t>Alcohol</a:t>
            </a:r>
            <a:r>
              <a:rPr/>
              <a:t> </a:t>
            </a:r>
            <a:r>
              <a:rPr/>
              <a:t>(ABV)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Bitterness</a:t>
            </a:r>
            <a:r>
              <a:rPr/>
              <a:t> </a:t>
            </a:r>
            <a:r>
              <a:rPr/>
              <a:t>(IBU)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State</a:t>
            </a:r>
          </a:p>
        </p:txBody>
      </p:sp>
      <p:pic>
        <p:nvPicPr>
          <p:cNvPr descr="LauraL-FredP-Case-Study-1-FINAL-V5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68600"/>
            <a:ext cx="8229600" cy="219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Median</a:t>
            </a:r>
            <a:r>
              <a:rPr/>
              <a:t> </a:t>
            </a:r>
            <a:r>
              <a:rPr/>
              <a:t>Alcohol</a:t>
            </a:r>
            <a:r>
              <a:rPr/>
              <a:t> </a:t>
            </a:r>
            <a:r>
              <a:rPr/>
              <a:t>(ABV)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State</a:t>
            </a:r>
          </a:p>
        </p:txBody>
      </p:sp>
      <p:pic>
        <p:nvPicPr>
          <p:cNvPr descr="LauraL-FredP-Case-Study-1-FINAL-V5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Median</a:t>
            </a:r>
            <a:r>
              <a:rPr/>
              <a:t> </a:t>
            </a:r>
            <a:r>
              <a:rPr/>
              <a:t>Bitterness</a:t>
            </a:r>
            <a:r>
              <a:rPr/>
              <a:t> </a:t>
            </a:r>
            <a:r>
              <a:rPr/>
              <a:t>(IBV)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State</a:t>
            </a:r>
          </a:p>
        </p:txBody>
      </p:sp>
      <p:pic>
        <p:nvPicPr>
          <p:cNvPr descr="LauraL-FredP-Case-Study-1-FINAL-V5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Beer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Highest</a:t>
            </a:r>
            <a:r>
              <a:rPr/>
              <a:t> </a:t>
            </a:r>
            <a:r>
              <a:rPr/>
              <a:t>Alcohol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Volume</a:t>
            </a:r>
            <a:r>
              <a:rPr/>
              <a:t> </a:t>
            </a:r>
            <a:r>
              <a:rPr/>
              <a:t>(ABV)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State   ABV
## 1    CO 0.128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Craft Beer and Brewery Analysis</dc:title>
  <dc:creator>Fred Poon, Laura Lazarescou</dc:creator>
  <cp:keywords/>
  <dcterms:created xsi:type="dcterms:W3CDTF">2019-10-26T20:59:16Z</dcterms:created>
  <dcterms:modified xsi:type="dcterms:W3CDTF">2019-10-26T20:59:16Z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10/21/2019</vt:lpwstr>
  </property>
  <property fmtid="{D5CDD505-2E9C-101B-9397-08002B2CF9AE}" pid="3" name="output">
    <vt:lpwstr/>
  </property>
  <property fmtid="{D5CDD505-2E9C-101B-9397-08002B2CF9AE}" pid="4" name="subtitle">
    <vt:lpwstr>Presented to Carlos Brito, CEO and Felipe Dutra, CFO</vt:lpwstr>
  </property>
</Properties>
</file>