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4" r:id="rId2"/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2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391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5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3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456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2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7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1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4626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5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4113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5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23412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59456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468B7-F9B9-4735-BEB6-83177E5D5F36}" type="datetimeFigureOut">
              <a:rPr lang="en-TZ" smtClean="0"/>
              <a:t>21/12/2023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2DC53C-5BCB-4C67-95E8-D30E1563A316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350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53BF-A7B7-4E78-B74C-976056EA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GROUP MEMBERS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9492E0-4364-4A8C-B48E-ED156FC0D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70968"/>
              </p:ext>
            </p:extLst>
          </p:nvPr>
        </p:nvGraphicFramePr>
        <p:xfrm>
          <a:off x="1295403" y="2889185"/>
          <a:ext cx="9332841" cy="2862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910">
                  <a:extLst>
                    <a:ext uri="{9D8B030D-6E8A-4147-A177-3AD203B41FA5}">
                      <a16:colId xmlns:a16="http://schemas.microsoft.com/office/drawing/2014/main" val="1379216928"/>
                    </a:ext>
                  </a:extLst>
                </a:gridCol>
                <a:gridCol w="3931511">
                  <a:extLst>
                    <a:ext uri="{9D8B030D-6E8A-4147-A177-3AD203B41FA5}">
                      <a16:colId xmlns:a16="http://schemas.microsoft.com/office/drawing/2014/main" val="4243810393"/>
                    </a:ext>
                  </a:extLst>
                </a:gridCol>
                <a:gridCol w="2333210">
                  <a:extLst>
                    <a:ext uri="{9D8B030D-6E8A-4147-A177-3AD203B41FA5}">
                      <a16:colId xmlns:a16="http://schemas.microsoft.com/office/drawing/2014/main" val="4159018358"/>
                    </a:ext>
                  </a:extLst>
                </a:gridCol>
                <a:gridCol w="2333210">
                  <a:extLst>
                    <a:ext uri="{9D8B030D-6E8A-4147-A177-3AD203B41FA5}">
                      <a16:colId xmlns:a16="http://schemas.microsoft.com/office/drawing/2014/main" val="2506474528"/>
                    </a:ext>
                  </a:extLst>
                </a:gridCol>
              </a:tblGrid>
              <a:tr h="97026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TZ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NAME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REG.NO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PROGRAM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444040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TZ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SALIMU ZAHORO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T21-03-13042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Bsc.IS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598392"/>
                  </a:ext>
                </a:extLst>
              </a:tr>
              <a:tr h="64145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TZ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ATUONEKISYE MAPUNDA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T21-03-14807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Bsc.IS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255446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TZ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GLORIA     HILARY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T21-03-09255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Bsc.IS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105811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TZ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SOPHIA  RAULENT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T21-03-10293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Bsc.IS</a:t>
                      </a:r>
                      <a:endParaRPr lang="en-TZ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735131"/>
                  </a:ext>
                </a:extLst>
              </a:tr>
              <a:tr h="3126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TZ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MAJALIWA  PIUS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T21-03-11318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Bsc.IS</a:t>
                      </a:r>
                      <a:endParaRPr lang="en-TZ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58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0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163-82D2-4CE4-A0E9-4F657E79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030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Bahnschrift SemiLight Condensed" panose="020B0502040204020203" pitchFamily="34" charset="0"/>
              </a:rPr>
              <a:t>DESIGNING AND IMPLEMENTATION OF DECISION SUPPORT SYSTEM TO SUPPORT REMOTE TEACHING AND LEARNING IN HIGHER EDUCATION.</a:t>
            </a:r>
            <a:endParaRPr lang="en-TZ" sz="28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6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6E0-74C3-455B-B782-C82F179E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Light Condensed" panose="020B0502040204020203" pitchFamily="34" charset="0"/>
              </a:rPr>
              <a:t>INTRODUCTION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AF14-BCD9-41F0-BECC-9291DCD7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Due to the eruption of COVID-19, there were difficulties in educational institutions for the higher management on deciding what to do against the interruptions so as to attain smooth teaching and learning routines accordingly.</a:t>
            </a:r>
            <a:endParaRPr lang="en-TZ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This situation triggered us to come up with the idea of “designing and implementing decision support system to support remote teaching and learning in higher  education.</a:t>
            </a:r>
            <a:endParaRPr lang="en-TZ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48671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BDFC-E463-40B0-A271-5A20EBB3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PROBLEM STATEMENT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8ECA-B47F-4DFE-B686-08C26FD9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8643"/>
            <a:ext cx="9601196" cy="34772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Due to development of information technology, higher learning institutions should have intelligent decision support systems to simplify and speed up the decision making process.</a:t>
            </a:r>
          </a:p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In reality, higher education boards face numerous challenges in decision making. They don't have a unified system to quickly get the information they need to make decisions.</a:t>
            </a:r>
          </a:p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Intelligent decision support system will enable them to make decisions on how they will proceed with teaching and learning despite the outbreak of interruptions.</a:t>
            </a:r>
          </a:p>
        </p:txBody>
      </p:sp>
    </p:spTree>
    <p:extLst>
      <p:ext uri="{BB962C8B-B14F-4D97-AF65-F5344CB8AC3E}">
        <p14:creationId xmlns:p14="http://schemas.microsoft.com/office/powerpoint/2010/main" val="120691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516-45B5-44A5-A132-DFED2DF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Condensed" panose="020B0502040204020203" pitchFamily="34" charset="0"/>
              </a:rPr>
              <a:t>MAIN OBJECTIVE OF THE PROJECT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98FA-7453-4E31-8AAA-FCAFF592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To design and implement a system that facilitates and enhances decision making to support remote teaching and learning in higher education. 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87032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E1CC-CAB9-4019-AAAC-03A5EA71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Light Condensed" panose="020B0502040204020203" pitchFamily="34" charset="0"/>
              </a:rPr>
              <a:t>SPECIFIC OBJECTIVES 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8F05-199E-4DB8-AC63-868810A0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 Condensed" panose="020B0502040204020203" pitchFamily="34" charset="0"/>
              </a:rPr>
              <a:t>To identify and gather challenges and requirements of remote teaching and learning in higher education.</a:t>
            </a:r>
          </a:p>
          <a:p>
            <a:r>
              <a:rPr lang="en-US" dirty="0">
                <a:latin typeface="Bahnschrift SemiLight Condensed" panose="020B0502040204020203" pitchFamily="34" charset="0"/>
              </a:rPr>
              <a:t>To develop a detailed system design that includes the architecture, features, and functionalities.</a:t>
            </a:r>
          </a:p>
          <a:p>
            <a:r>
              <a:rPr lang="en-US" dirty="0">
                <a:latin typeface="Bahnschrift SemiLight Condensed" panose="020B0502040204020203" pitchFamily="34" charset="0"/>
              </a:rPr>
              <a:t>To create user-friendly interface for the decision support system.</a:t>
            </a:r>
          </a:p>
          <a:p>
            <a:r>
              <a:rPr lang="en-US" dirty="0">
                <a:latin typeface="Bahnschrift SemiLight Condensed" panose="020B0502040204020203" pitchFamily="34" charset="0"/>
              </a:rPr>
              <a:t>To establish mechanisms for efficient data collection, aggregation, and integration from various sources relevant to remote education.</a:t>
            </a:r>
          </a:p>
          <a:p>
            <a:endParaRPr lang="en-TZ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63C8-7805-4453-A52F-E0CA18FC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4B2C-40C7-4AD7-B1DD-3385375D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3200"/>
            <a:ext cx="9601196" cy="31326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 This project adopts </a:t>
            </a:r>
            <a:r>
              <a:rPr lang="en-US" b="1" dirty="0">
                <a:latin typeface="Bahnschrift SemiLight Condensed" panose="020B0502040204020203" pitchFamily="34" charset="0"/>
              </a:rPr>
              <a:t>agile methodology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Condensed" panose="020B0502040204020203" pitchFamily="34" charset="0"/>
              </a:rPr>
              <a:t>Agile methodology is a project management approach that allow continuous improvement of the system. </a:t>
            </a:r>
          </a:p>
          <a:p>
            <a:pPr marL="0" indent="0">
              <a:buNone/>
            </a:pPr>
            <a:endParaRPr lang="en-US" dirty="0">
              <a:latin typeface="Bahnschrift Semi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Condensed" panose="020B0502040204020203" pitchFamily="34" charset="0"/>
              </a:rPr>
              <a:t>Agile methodology divides projects into smaller phases and guides teams through cycles of planning, execution, and evaluation.</a:t>
            </a:r>
          </a:p>
          <a:p>
            <a:pPr marL="0" indent="0">
              <a:buNone/>
            </a:pPr>
            <a:endParaRPr lang="en-US" dirty="0">
              <a:latin typeface="Bahnschrift SemiLigh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SemiLight Condensed" panose="020B0502040204020203" pitchFamily="34" charset="0"/>
              </a:rPr>
              <a:t> Method to be used is </a:t>
            </a:r>
            <a:r>
              <a:rPr lang="en-US" b="1" dirty="0">
                <a:latin typeface="Bahnschrift SemiLight Condensed" panose="020B0502040204020203" pitchFamily="34" charset="0"/>
              </a:rPr>
              <a:t>mixed-method </a:t>
            </a:r>
            <a:r>
              <a:rPr lang="en-US" dirty="0">
                <a:latin typeface="Bahnschrift SemiLight Condensed" panose="020B0502040204020203" pitchFamily="34" charset="0"/>
              </a:rPr>
              <a:t>approach due to the use of both qualitative and quantitative methods.</a:t>
            </a:r>
          </a:p>
          <a:p>
            <a:endParaRPr lang="en-US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.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1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F4E-EF4A-4E05-897B-94A14C0B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96" y="982133"/>
            <a:ext cx="7411277" cy="1005694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PROJECT TIMELINE</a:t>
            </a:r>
            <a:endParaRPr lang="en-TZ" dirty="0">
              <a:latin typeface="Bahnschrift SemiLight Condensed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9E618-9729-4EAB-B099-FD493454E0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5791"/>
            <a:ext cx="9703903" cy="44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362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SemiCondensed</vt:lpstr>
      <vt:lpstr>Bahnschrift SemiLight Condensed</vt:lpstr>
      <vt:lpstr>Calibri</vt:lpstr>
      <vt:lpstr>Garamond</vt:lpstr>
      <vt:lpstr>Wingdings</vt:lpstr>
      <vt:lpstr>Organic</vt:lpstr>
      <vt:lpstr>GROUP MEMBERS</vt:lpstr>
      <vt:lpstr>DESIGNING AND IMPLEMENTATION OF DECISION SUPPORT SYSTEM TO SUPPORT REMOTE TEACHING AND LEARNING IN HIGHER EDUCATION.</vt:lpstr>
      <vt:lpstr>INTRODUCTION</vt:lpstr>
      <vt:lpstr>PROBLEM STATEMENT</vt:lpstr>
      <vt:lpstr>MAIN OBJECTIVE OF THE PROJECT</vt:lpstr>
      <vt:lpstr>SPECIFIC OBJECTIVES </vt:lpstr>
      <vt:lpstr>METHODOLOGY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IMPLEMENTING THE WEBSITE AND DATABASE FOR DECISION SUPPORT SYSTEM TO SUPPORT REMOTE TEACHING AND LEARNING IN HIGHER EDUCATION</dc:title>
  <dc:creator>salimu zahoro</dc:creator>
  <cp:lastModifiedBy>salimu zahoro</cp:lastModifiedBy>
  <cp:revision>19</cp:revision>
  <dcterms:created xsi:type="dcterms:W3CDTF">2023-12-21T11:34:46Z</dcterms:created>
  <dcterms:modified xsi:type="dcterms:W3CDTF">2023-12-21T16:01:01Z</dcterms:modified>
</cp:coreProperties>
</file>