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60" r:id="rId23"/>
    <p:sldId id="281" r:id="rId24"/>
    <p:sldId id="282" r:id="rId25"/>
    <p:sldId id="283" r:id="rId26"/>
    <p:sldId id="261" r:id="rId27"/>
    <p:sldId id="262" r:id="rId28"/>
    <p:sldId id="285" r:id="rId29"/>
    <p:sldId id="286" r:id="rId30"/>
    <p:sldId id="287" r:id="rId31"/>
    <p:sldId id="288" r:id="rId32"/>
    <p:sldId id="289" r:id="rId33"/>
    <p:sldId id="290" r:id="rId34"/>
    <p:sldId id="28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F3AC-00BF-778F-13A1-60919539D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3B3A1-AC65-C588-4C80-582119414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DDD22-96E5-C011-D6A3-ABC93D10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4A56-231C-48D8-A7B6-CA581D300B5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3D78B-1380-E6F5-7F42-4E782CE3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F0278-9CB6-51B6-2AEE-5DB224BD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791B-17FC-45E4-83E4-617465671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3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39D7-2099-B94D-CA68-75EEF634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F15F8-D77C-B889-2191-AC3A1D6A1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CA896-E763-09B4-94AA-CBD77DEB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4A56-231C-48D8-A7B6-CA581D300B5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17ED9-5E91-89C6-A95B-01B97507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67D47-999C-9E99-5F2F-1CCE3777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791B-17FC-45E4-83E4-617465671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3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2C904C-52B5-FC7A-1B98-0592F0BCB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B670B-B87C-22BC-6176-6D6C12D0B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7FA8A-0B25-1BA8-764A-48F7CB7E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4A56-231C-48D8-A7B6-CA581D300B5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08566-9C3D-390C-944B-AD36F2AD8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DA5A6-251B-96C2-BE65-9183098C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791B-17FC-45E4-83E4-617465671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1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C53B-8276-0A51-0834-F3FD2B6E4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BC2A3-E4B3-1ED1-06AA-9DA0A83A9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7D8C6-DA3D-D30B-BA97-11CDC2EF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4A56-231C-48D8-A7B6-CA581D300B5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551CA-3C78-DE5B-A263-58FE67B3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B1C5-58AF-470D-9672-1D386FFF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791B-17FC-45E4-83E4-617465671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7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9019-F7EE-B46A-CF01-29A47A934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51273-97CB-7F16-F4F6-D6AC113F1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A7A6D-0E3A-1B31-7C79-8629AA7D9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4A56-231C-48D8-A7B6-CA581D300B5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31715-AC70-1BE9-CA80-3C8DE45DA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80383-DA25-4DF2-15BF-43D127D6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791B-17FC-45E4-83E4-617465671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5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58DC-5B3A-209F-0A1F-F7EA1A4F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98922-D50A-D3AF-403F-59AA4E6DD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5A2D8-549C-17E9-01B8-D5D650C5D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4149B-4BCC-0F0D-1C9B-38FADBBF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4A56-231C-48D8-A7B6-CA581D300B5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3E70D-D118-F79B-5919-21EFCB19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78E60-5AF3-61AB-84DF-00255C89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791B-17FC-45E4-83E4-617465671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8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B7EC-34F1-C47B-CF6C-69D6E2E2B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EE949-6747-D85F-3636-DA6209383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F16BD-829A-6714-CBC4-2088BFD9E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AD60B-7DEB-62ED-F28E-D684BC4C3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6EE94D-AE4C-F2BE-AE28-08FCED8D6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0B5C4F-C4DC-06F3-FFA6-679DE39E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4A56-231C-48D8-A7B6-CA581D300B5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8E319-151A-AE67-584A-0376C441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DBD25F-9037-69D3-9038-C8CD5915C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791B-17FC-45E4-83E4-617465671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5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2E66-03D5-031B-6299-E6A5988F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993765-0121-848B-A9FD-C6D1AABCD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4A56-231C-48D8-A7B6-CA581D300B5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FE109-9D19-535B-D2D4-EE3C75F9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56963-B79D-B3FA-421D-2AAC568F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791B-17FC-45E4-83E4-617465671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1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69C9BE-829E-AEB9-D86A-2F14CDED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4A56-231C-48D8-A7B6-CA581D300B5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24EA61-02C2-55B5-42AC-71BF6755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10F13-CA64-918C-DA1F-6885244E6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791B-17FC-45E4-83E4-617465671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2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A0F9-1C3F-EAF2-3828-6E02484DF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0FBA-3208-C8CF-841D-03EA9B365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FD90A-CECA-D1D6-5396-529F2607C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A87C9-C285-D78C-8BDA-60EB90ED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4A56-231C-48D8-A7B6-CA581D300B5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095EB-6297-E5C5-F395-ABAE7C745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B4847-E4DE-4C3D-B238-B6E61FF6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791B-17FC-45E4-83E4-617465671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9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85F7-467A-8A4A-3FEE-83D2269F3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950CF7-A956-520D-BB41-66D648BCD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1FCE4-6ECF-706F-0E46-A54795855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98F8D-DECB-2E8B-DFBF-F308376E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4A56-231C-48D8-A7B6-CA581D300B5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68F62-A37F-8AB9-ADC4-518A1CEB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BCBE4-8352-29AC-8AC0-962CF004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791B-17FC-45E4-83E4-617465671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3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E66D00-BCF3-BC55-D317-26DC7729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A3110-8A7B-F765-9FF5-B2BF50DFF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4E963-5362-5ECE-80BE-37CAB0150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84A56-231C-48D8-A7B6-CA581D300B5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C2482-C249-1AF1-AC70-0B6661E9F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5F14B-A3CF-5F2A-AC1F-7BE429834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8791B-17FC-45E4-83E4-617465671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2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9434-40A1-72CF-F9C8-FFD8E87EF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R AND R 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7D0ED-3ACA-6774-9F6E-DA6217957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1160535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AFC6-8338-E1F8-5720-BA5A083D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0662C-6CD9-BDD2-14D8-8C404A894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A function is a block of code which only runs when it is called.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You can pass data, known as parameters, into a function.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A function can return data as a result.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86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89A1-B5FD-B732-E2D2-C4A8F68B3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</p:spPr>
        <p:txBody>
          <a:bodyPr/>
          <a:lstStyle/>
          <a:p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Creating and Calling a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FCC8F-33BB-BF36-78BB-6C2C3C15E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create a function, use the function() keyword: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;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x&lt;- function() {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 print("Hello World!")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To call a function, use the function name followed by parenthesis, like </a:t>
            </a:r>
            <a:r>
              <a:rPr lang="en-US" dirty="0" err="1"/>
              <a:t>my_function</a:t>
            </a:r>
            <a:r>
              <a:rPr lang="en-US" dirty="0"/>
              <a:t>():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x&lt;- function() {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 print("Hello World!")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x() # call the function named x</a:t>
            </a:r>
          </a:p>
        </p:txBody>
      </p:sp>
    </p:spTree>
    <p:extLst>
      <p:ext uri="{BB962C8B-B14F-4D97-AF65-F5344CB8AC3E}">
        <p14:creationId xmlns:p14="http://schemas.microsoft.com/office/powerpoint/2010/main" val="3294754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5BA7-A7CA-7607-532D-30C81601E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0D81F-1D90-5BC9-21E3-F94D6B447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Information can be passed into functions as arguments.</a:t>
            </a:r>
          </a:p>
          <a:p>
            <a:r>
              <a:rPr lang="en-US" dirty="0"/>
              <a:t>Arguments are specified after the function name, inside the parentheses. You can add as many arguments as you want, just separate them with a comma.</a:t>
            </a:r>
          </a:p>
          <a:p>
            <a:r>
              <a:rPr lang="en-US" dirty="0" err="1"/>
              <a:t>Eg</a:t>
            </a:r>
            <a:r>
              <a:rPr lang="en-US" dirty="0"/>
              <a:t>;</a:t>
            </a:r>
          </a:p>
          <a:p>
            <a:pPr lvl="1"/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cive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&lt;- function(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fname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paste(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fname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“John"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#paste(): </a:t>
            </a:r>
            <a:r>
              <a:rPr lang="en-US" sz="1900" b="1" i="0" dirty="0">
                <a:solidFill>
                  <a:schemeClr val="accent6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Takes multiple elements from the</a:t>
            </a:r>
          </a:p>
          <a:p>
            <a:pPr marL="457200" lvl="1" indent="0">
              <a:buNone/>
            </a:pPr>
            <a:r>
              <a:rPr lang="en-US" sz="1900" b="1" i="0" dirty="0">
                <a:solidFill>
                  <a:schemeClr val="accent6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					multiple vectors and concatenates them into a </a:t>
            </a:r>
          </a:p>
          <a:p>
            <a:pPr marL="457200" lvl="1" indent="0">
              <a:buNone/>
            </a:pP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</a:t>
            </a:r>
            <a:r>
              <a:rPr lang="en-US" sz="1900" b="1" i="0" dirty="0">
                <a:solidFill>
                  <a:schemeClr val="accent6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single element</a:t>
            </a:r>
            <a:r>
              <a:rPr lang="en-US" sz="1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br>
              <a:rPr lang="en-US" sz="1900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cive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“Rose"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cive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“Emma"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cive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“Edward"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664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591B-88D7-2BEF-0FF2-5A5832D8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or Arguments?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95919-4F00-DEA0-3D38-D672D51DB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parameter is the variable listed inside the parentheses in the function definition.</a:t>
            </a:r>
          </a:p>
          <a:p>
            <a:r>
              <a:rPr lang="en-US" dirty="0"/>
              <a:t>An argument is the value that is sent to the function when it is called.</a:t>
            </a:r>
          </a:p>
        </p:txBody>
      </p:sp>
    </p:spTree>
    <p:extLst>
      <p:ext uri="{BB962C8B-B14F-4D97-AF65-F5344CB8AC3E}">
        <p14:creationId xmlns:p14="http://schemas.microsoft.com/office/powerpoint/2010/main" val="2878833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B52C-564C-F72F-35E3-3A5F8C47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12B96-1CE2-1F00-E57B-EE9A39EFB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let a function return a result, use the return() function:</a:t>
            </a:r>
          </a:p>
          <a:p>
            <a:r>
              <a:rPr lang="en-US" dirty="0" err="1"/>
              <a:t>Eg</a:t>
            </a:r>
            <a:r>
              <a:rPr lang="en-US" dirty="0"/>
              <a:t>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udom</a:t>
            </a:r>
            <a:r>
              <a:rPr lang="en-US" dirty="0">
                <a:latin typeface="Consolas" panose="020B0609020204030204" pitchFamily="49" charset="0"/>
              </a:rPr>
              <a:t>&lt;- function(y) {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 return (8 * y)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udom</a:t>
            </a:r>
            <a:r>
              <a:rPr lang="en-US" dirty="0">
                <a:latin typeface="Consolas" panose="020B0609020204030204" pitchFamily="49" charset="0"/>
              </a:rPr>
              <a:t>(10))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udom</a:t>
            </a:r>
            <a:r>
              <a:rPr lang="en-US" dirty="0">
                <a:latin typeface="Consolas" panose="020B0609020204030204" pitchFamily="49" charset="0"/>
              </a:rPr>
              <a:t>(8))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udom</a:t>
            </a:r>
            <a:r>
              <a:rPr lang="en-US" dirty="0">
                <a:latin typeface="Consolas" panose="020B0609020204030204" pitchFamily="49" charset="0"/>
              </a:rPr>
              <a:t>(5))</a:t>
            </a:r>
          </a:p>
        </p:txBody>
      </p:sp>
    </p:spTree>
    <p:extLst>
      <p:ext uri="{BB962C8B-B14F-4D97-AF65-F5344CB8AC3E}">
        <p14:creationId xmlns:p14="http://schemas.microsoft.com/office/powerpoint/2010/main" val="305287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78B9-3A78-1748-B7CE-81184322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47D8F-92D4-068E-529B-E14FF9035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vector is simply a list of items that are of the same type.</a:t>
            </a:r>
          </a:p>
          <a:p>
            <a:r>
              <a:rPr lang="en-US" dirty="0"/>
              <a:t>To combine the list of items to a vector, use the c() function and separate the items by a comma.</a:t>
            </a:r>
          </a:p>
          <a:p>
            <a:r>
              <a:rPr lang="en-US" dirty="0" err="1"/>
              <a:t>Eg</a:t>
            </a:r>
            <a:r>
              <a:rPr lang="en-US" dirty="0"/>
              <a:t>;</a:t>
            </a:r>
            <a: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Vector of strings</a:t>
            </a:r>
            <a:b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fruits &lt;- c(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"orange"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Print fruits</a:t>
            </a:r>
            <a:b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fruits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Vector of numerical values</a:t>
            </a:r>
            <a:b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numbers &lt;- c(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Print numbers</a:t>
            </a:r>
            <a:b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15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28D8A-1A63-3A8F-EEA5-F73C73FAC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56054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create a vector with numerical values in a sequence, use the : operator;</a:t>
            </a:r>
          </a:p>
          <a:p>
            <a:r>
              <a:rPr lang="en-US" dirty="0" err="1"/>
              <a:t>Eg</a:t>
            </a:r>
            <a:r>
              <a:rPr lang="en-US" dirty="0"/>
              <a:t>; </a:t>
            </a:r>
          </a:p>
          <a:p>
            <a:pPr lvl="1"/>
            <a: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Vector with numerical values in a sequence</a:t>
            </a:r>
            <a:b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numbers &lt;-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You can also create numerical values with decimals in a sequence, but note that if the last element does not belong to the sequence, it is not used: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1"/>
            <a: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Vector with numerical decimals in a sequence</a:t>
            </a:r>
            <a:b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numbers1 &lt;-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1.5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6.5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numbers1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Vector with numerical decimals in a sequence where the last element is not used</a:t>
            </a:r>
            <a:b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numbers2 &lt;-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1.5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6.3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numbers2</a:t>
            </a:r>
            <a:b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203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B2BE-AD78-AB13-0568-3B94640FC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Vector Length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849CE-D92A-3BE1-FCF7-245C53A30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out how many items a vector has, use the length() function: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Eg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fruits &lt;- c(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"orange"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length(fruits)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84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083B6-5FEC-C00D-FEE8-F32506AF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a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6AEF3-59DB-7C33-6FFE-A91B3F5D8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sort items in a vector alphabetically or numerically, use the sort() function:</a:t>
            </a:r>
          </a:p>
          <a:p>
            <a:r>
              <a:rPr lang="en-US" dirty="0" err="1"/>
              <a:t>Eg</a:t>
            </a:r>
            <a:r>
              <a:rPr lang="en-US" dirty="0"/>
              <a:t>;</a:t>
            </a:r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fruits &lt;- c(</a:t>
            </a:r>
            <a:r>
              <a:rPr lang="en-US" sz="2000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"banana"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"apple"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"orange"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"mango"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"lemon"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numbers &lt;- c(</a:t>
            </a: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13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sort(fruits) </a:t>
            </a: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Sort a string</a:t>
            </a:r>
            <a:br>
              <a:rPr 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sort(numbers) </a:t>
            </a:r>
            <a:r>
              <a:rPr 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Sort numbers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1727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C1AF-7766-BDB0-8C27-C13ACBE8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305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Access Vectors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2EC95-0DD2-AD64-CF34-15CE58124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430"/>
            <a:ext cx="10515600" cy="533844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You can access the vector items by referring to its index number inside brackets []. The first item has index 1, the second item has index 2, and so on:</a:t>
            </a:r>
          </a:p>
          <a:p>
            <a:r>
              <a:rPr lang="en-US" dirty="0" err="1"/>
              <a:t>Eg</a:t>
            </a:r>
            <a:r>
              <a:rPr lang="en-US" dirty="0"/>
              <a:t>;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fruits &lt;- c(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"orange"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Access the first item (banana)</a:t>
            </a:r>
            <a:b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fruits[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You can also access multiple elements by referring to different index positions with the c() function: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fruits &lt;- c(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"orange"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"mango"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"lemon"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Access the first and third item (banana and orange)</a:t>
            </a:r>
            <a:b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fruits[c(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You can also use negative index numbers to access all items except the ones specified: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Eg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fruits &lt;- c(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"orange"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"mango"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"lemon"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Access all items except for the first item</a:t>
            </a:r>
            <a:b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fruits[c(-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9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F061-542A-5F5E-3CD7-3FA8413C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68686-F559-8DD0-6B35-759923C12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kern="100" dirty="0">
                <a:solidFill>
                  <a:srgbClr val="C4591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en-US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kern="100" dirty="0">
                <a:solidFill>
                  <a:srgbClr val="C4591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FUNDAMENTALS</a:t>
            </a:r>
            <a:endParaRPr lang="en-US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kern="100" dirty="0">
                <a:solidFill>
                  <a:srgbClr val="C4591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PACKAGES</a:t>
            </a:r>
            <a:endParaRPr lang="en-US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kern="100" dirty="0">
                <a:solidFill>
                  <a:srgbClr val="C4591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DATASETS AND DATA FRAME</a:t>
            </a:r>
            <a:endParaRPr lang="en-US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kern="100" dirty="0">
                <a:solidFill>
                  <a:srgbClr val="C4591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FRAMES MANIPULATION – PART I</a:t>
            </a:r>
            <a:endParaRPr lang="en-US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04810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9B620-BB57-6F2C-CEAA-560FB447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Change an Item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EF4DA-B2E1-6CDB-0EE4-2BD6DFA79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change the value of a specific item, refer to the index number:</a:t>
            </a:r>
          </a:p>
          <a:p>
            <a:r>
              <a:rPr lang="en-US" dirty="0" err="1"/>
              <a:t>Eg</a:t>
            </a:r>
            <a:r>
              <a:rPr lang="en-US" dirty="0"/>
              <a:t>;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fruits &lt;- c(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"orange"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"mango"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"lemon"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Change "banana" to "pear"</a:t>
            </a:r>
            <a:b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fruits[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&lt;-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"pear"</a:t>
            </a: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Print fruits</a:t>
            </a:r>
            <a:b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fruits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020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814C-1C44-ED78-8055-CB746632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Repeat Vectors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53EF4-8B42-0670-37C8-4DFB84D69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repeat vectors, use the rep() function:</a:t>
            </a:r>
          </a:p>
          <a:p>
            <a:r>
              <a:rPr lang="en-US" dirty="0" err="1"/>
              <a:t>Eg’s</a:t>
            </a:r>
            <a:r>
              <a:rPr lang="en-US" dirty="0"/>
              <a:t>;</a:t>
            </a:r>
          </a:p>
          <a:p>
            <a:r>
              <a:rPr lang="en-US" dirty="0"/>
              <a:t>Repeat each value:</a:t>
            </a:r>
          </a:p>
          <a:p>
            <a:pPr lvl="1"/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repeat_each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rep(c(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each =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repeat_each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/>
              <a:t>Repeat the sequence of the vector: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repeat_times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rep(c(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times =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repeat_times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Repeat each value independently:</a:t>
            </a:r>
          </a:p>
          <a:p>
            <a:pPr marL="457200" lvl="1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repeat_indepent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rep(c(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times = c(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repeat_indepent</a:t>
            </a:r>
            <a:br>
              <a:rPr lang="en-US" b="0" i="0" dirty="0">
                <a:solidFill>
                  <a:srgbClr val="000000"/>
                </a:solidFill>
                <a:effectLst/>
                <a:highlight>
                  <a:srgbClr val="E7E9EB"/>
                </a:highlight>
                <a:latin typeface="Verdana" panose="020B060403050404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23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C818-15AF-2F68-4088-34F49106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00" dirty="0">
                <a:solidFill>
                  <a:srgbClr val="C4591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DA732-E6F9-0D49-9E6C-E94E40379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Installation of </a:t>
            </a:r>
            <a:r>
              <a:rPr lang="en-US" sz="2800" kern="1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Tidyverse</a:t>
            </a:r>
            <a:r>
              <a:rPr lang="en-US" sz="28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package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kern="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install.packages</a:t>
            </a:r>
            <a:r>
              <a:rPr lang="en-US" kern="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kern="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tidyverse</a:t>
            </a:r>
            <a:r>
              <a:rPr lang="en-US" kern="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kern="1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OR,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kern="1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install.packages</a:t>
            </a:r>
            <a:r>
              <a:rPr lang="en-US" kern="1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(“</a:t>
            </a:r>
            <a:r>
              <a:rPr lang="en-US" kern="1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tidyverse</a:t>
            </a:r>
            <a:r>
              <a:rPr lang="en-US" kern="1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”)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Installation of ggplot2 for data visualization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kern="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install.packages</a:t>
            </a:r>
            <a:r>
              <a:rPr lang="en-US" kern="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(ggplot2)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kern="1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OR,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kern="1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install.packages</a:t>
            </a:r>
            <a:r>
              <a:rPr lang="en-US" kern="1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(“ggplot2”)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68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2F449-2B20-583B-3C82-95F23F6A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00" dirty="0">
                <a:solidFill>
                  <a:srgbClr val="C4591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78E16-D52E-653C-7E45-ACECE2F83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data frame is a table or a two-dimensional array-like structure in which each column contains values of one variable and each row contains one set of values from each column.</a:t>
            </a:r>
          </a:p>
          <a:p>
            <a:r>
              <a:rPr lang="en-US" dirty="0"/>
              <a:t>Following are the characteristics of a data frame.</a:t>
            </a:r>
          </a:p>
          <a:p>
            <a:pPr lvl="1"/>
            <a:r>
              <a:rPr lang="en-US" dirty="0"/>
              <a:t>The column names should be non-empty.</a:t>
            </a:r>
          </a:p>
          <a:p>
            <a:pPr lvl="1"/>
            <a:r>
              <a:rPr lang="en-US" dirty="0"/>
              <a:t>The row names should be unique.</a:t>
            </a:r>
          </a:p>
          <a:p>
            <a:pPr lvl="1"/>
            <a:r>
              <a:rPr lang="en-US" dirty="0"/>
              <a:t>The data stored in a data frame can be of numeric or character type.</a:t>
            </a:r>
          </a:p>
          <a:p>
            <a:pPr lvl="1"/>
            <a:r>
              <a:rPr lang="en-US" dirty="0"/>
              <a:t>Each column should contain same number of data items.</a:t>
            </a:r>
          </a:p>
        </p:txBody>
      </p:sp>
    </p:spTree>
    <p:extLst>
      <p:ext uri="{BB962C8B-B14F-4D97-AF65-F5344CB8AC3E}">
        <p14:creationId xmlns:p14="http://schemas.microsoft.com/office/powerpoint/2010/main" val="3358928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BBB2-107B-2EC6-727E-AA421713D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235FE-E82D-2CAE-D659-4F30FBED7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 Create the data frame.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emp.data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data.frame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emp_id</a:t>
            </a:r>
            <a:r>
              <a:rPr lang="en-US" dirty="0">
                <a:latin typeface="Consolas" panose="020B0609020204030204" pitchFamily="49" charset="0"/>
              </a:rPr>
              <a:t> = c (1:5),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emp_name</a:t>
            </a:r>
            <a:r>
              <a:rPr lang="en-US" dirty="0">
                <a:latin typeface="Consolas" panose="020B0609020204030204" pitchFamily="49" charset="0"/>
              </a:rPr>
              <a:t> = c("</a:t>
            </a:r>
            <a:r>
              <a:rPr lang="en-US" dirty="0" err="1">
                <a:latin typeface="Consolas" panose="020B0609020204030204" pitchFamily="49" charset="0"/>
              </a:rPr>
              <a:t>Rick","Dan","Michelle","Ryan","Gary</a:t>
            </a:r>
            <a:r>
              <a:rPr lang="en-US" dirty="0">
                <a:latin typeface="Consolas" panose="020B0609020204030204" pitchFamily="49" charset="0"/>
              </a:rPr>
              <a:t>"),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  salary = c(623.3,515.2,611.0,729.0,843.25)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  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# Print the data frame.			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emp.data</a:t>
            </a:r>
            <a:r>
              <a:rPr lang="en-US" dirty="0">
                <a:latin typeface="Consolas" panose="020B060902020403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001739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C736-9BCD-057D-A092-893152C7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Access Items in Data 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7F954-8374-36B4-028A-1102F15F8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can use single brackets [ ], double brackets [[ ]] or $ to access columns from a data frame:</a:t>
            </a:r>
          </a:p>
          <a:p>
            <a:r>
              <a:rPr lang="en-US" dirty="0" err="1"/>
              <a:t>Eg</a:t>
            </a:r>
            <a:r>
              <a:rPr lang="en-US" dirty="0"/>
              <a:t>;</a:t>
            </a:r>
          </a:p>
          <a:p>
            <a:pPr lvl="1"/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Data_Frame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data.frame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Training = c(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"Strength"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"Stamina"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"Other"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Pulse = c(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150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120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Duration = c(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60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45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/>
            </a:b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Data_Frame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br>
              <a:rPr lang="en-US" dirty="0"/>
            </a:b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Data_Frame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[[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"Training"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]]</a:t>
            </a:r>
            <a:br>
              <a:rPr lang="en-US" dirty="0"/>
            </a:b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Data_Frame$Training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80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36B8D-77DB-FF90-658F-7A57AF66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00" dirty="0">
                <a:solidFill>
                  <a:srgbClr val="C4591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DATASETS AND DATA 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14057-E8DC-CAE1-0846-66388CD74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Importing datasets and assigning to a variable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kern="1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foo&lt;-read.csv(</a:t>
            </a:r>
            <a:r>
              <a:rPr lang="en-US" kern="1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file.choose</a:t>
            </a:r>
            <a:r>
              <a:rPr lang="en-US" kern="1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(),header=T)</a:t>
            </a:r>
            <a:endParaRPr lang="en-US" kern="100" dirty="0">
              <a:solidFill>
                <a:srgbClr val="FF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display top records in a console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kern="1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head(foo)</a:t>
            </a:r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#displays six top rows/records</a:t>
            </a:r>
            <a:endParaRPr lang="en-US" kern="10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display all records in a new window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kern="1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View(foo)</a:t>
            </a:r>
            <a:endParaRPr lang="en-US" kern="100" dirty="0">
              <a:solidFill>
                <a:srgbClr val="FF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53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9EB6-50DF-DF15-2313-33D95DB5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kern="100" dirty="0">
                <a:solidFill>
                  <a:srgbClr val="C4591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FRAMES MANIPULATION – PART 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D0EAB-AB3C-8BB8-FEBE-A0910C734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subsets of records by filtering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kern="1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foo2&lt;-foo[foo$col1==“value1”,]</a:t>
            </a:r>
            <a:endParaRPr lang="en-US" kern="100" dirty="0">
              <a:solidFill>
                <a:srgbClr val="FF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Filtering and return specific columns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kern="1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foo2&lt;-foo[foo$col1==“value1”,c(1,2,4)]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Applying conditions and filter the data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kern="1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foo2&lt;-foo[foo$col1==“value1”&amp; foo$col2&lt;value2,]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subset using subset function 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kern="1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foo2&lt;-subset(foo,col1==“value1”)</a:t>
            </a:r>
            <a:endParaRPr lang="en-US" kern="100" dirty="0">
              <a:solidFill>
                <a:srgbClr val="FF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Sorting data frame in ascending and descending order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kern="1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foo2&lt;-foo[order(foo$col1),] </a:t>
            </a:r>
            <a:r>
              <a:rPr lang="en-US" kern="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en-US" kern="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asc</a:t>
            </a:r>
            <a:r>
              <a:rPr lang="en-US" kern="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order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kern="1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</a:t>
            </a:r>
            <a:r>
              <a:rPr lang="en-US" kern="1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oo2&lt;-foo[order(-foo$col1),] </a:t>
            </a:r>
            <a:r>
              <a:rPr lang="en-US" kern="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desc order</a:t>
            </a:r>
            <a:endParaRPr lang="en-US" kern="10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kern="1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foo2&lt;-foo[order(foo$col1,-foo$col2),] </a:t>
            </a:r>
            <a:r>
              <a:rPr lang="en-US" kern="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both </a:t>
            </a:r>
            <a:r>
              <a:rPr lang="en-US" kern="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asc</a:t>
            </a:r>
            <a:r>
              <a:rPr lang="en-US" kern="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desc order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023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FFBB1C-4B26-75D2-8354-B9AAC73E5543}"/>
              </a:ext>
            </a:extLst>
          </p:cNvPr>
          <p:cNvSpPr txBox="1"/>
          <p:nvPr/>
        </p:nvSpPr>
        <p:spPr>
          <a:xfrm>
            <a:off x="3429000" y="2103120"/>
            <a:ext cx="57835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PART TWO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VISUALIZATION BASICS</a:t>
            </a:r>
          </a:p>
        </p:txBody>
      </p:sp>
    </p:spTree>
    <p:extLst>
      <p:ext uri="{BB962C8B-B14F-4D97-AF65-F5344CB8AC3E}">
        <p14:creationId xmlns:p14="http://schemas.microsoft.com/office/powerpoint/2010/main" val="820338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BCE7-1952-FB8A-9B2D-FDF00672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using 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991FA-EE33-A69B-8E74-8C71E4623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ggplot2 has a variety of building blocks that you can use to create plots.</a:t>
            </a:r>
          </a:p>
          <a:p>
            <a:r>
              <a:rPr lang="en-US" dirty="0"/>
              <a:t>Advantages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i="1" dirty="0">
                <a:solidFill>
                  <a:srgbClr val="FF0000"/>
                </a:solidFill>
              </a:rPr>
              <a:t>Create different types of plots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i="1" dirty="0">
                <a:solidFill>
                  <a:srgbClr val="FF0000"/>
                </a:solidFill>
              </a:rPr>
              <a:t>Customize the look and feel of your plots.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i="1" dirty="0">
                <a:solidFill>
                  <a:srgbClr val="FF0000"/>
                </a:solidFill>
              </a:rPr>
              <a:t>Create high quality visuals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i="1" dirty="0">
                <a:solidFill>
                  <a:srgbClr val="FF0000"/>
                </a:solidFill>
              </a:rPr>
              <a:t>Create data manipulation and visualization (using pipe operator)</a:t>
            </a:r>
          </a:p>
        </p:txBody>
      </p:sp>
    </p:spTree>
    <p:extLst>
      <p:ext uri="{BB962C8B-B14F-4D97-AF65-F5344CB8AC3E}">
        <p14:creationId xmlns:p14="http://schemas.microsoft.com/office/powerpoint/2010/main" val="265895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405E0-0440-14F3-2CBA-9E4395D6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00" dirty="0">
                <a:solidFill>
                  <a:srgbClr val="C4591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D3B1D-4EF3-3B52-D55F-586A4EEC7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Refer to previous lecture</a:t>
            </a:r>
          </a:p>
        </p:txBody>
      </p:sp>
    </p:spTree>
    <p:extLst>
      <p:ext uri="{BB962C8B-B14F-4D97-AF65-F5344CB8AC3E}">
        <p14:creationId xmlns:p14="http://schemas.microsoft.com/office/powerpoint/2010/main" val="2538495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6713-CDAF-29B3-F597-001DB382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 of 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7FE71-E739-2A10-BFC6-805D378BA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Aesthetics</a:t>
            </a:r>
            <a:r>
              <a:rPr lang="en-US" dirty="0"/>
              <a:t>: Visual property of an object in your plot. </a:t>
            </a:r>
            <a:r>
              <a:rPr lang="en-US" dirty="0" err="1"/>
              <a:t>Eg</a:t>
            </a:r>
            <a:r>
              <a:rPr lang="en-US" dirty="0"/>
              <a:t>; shape , position, size or color.</a:t>
            </a:r>
          </a:p>
          <a:p>
            <a:pPr marL="0" indent="0" algn="ctr">
              <a:buNone/>
            </a:pPr>
            <a:r>
              <a:rPr lang="en-US" dirty="0"/>
              <a:t>OR,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i="1" dirty="0">
                <a:solidFill>
                  <a:srgbClr val="7030A0"/>
                </a:solidFill>
              </a:rPr>
              <a:t>a link between the visualization and the variable in your dataset</a:t>
            </a:r>
            <a:r>
              <a:rPr lang="en-US" sz="2600" dirty="0">
                <a:solidFill>
                  <a:srgbClr val="7030A0"/>
                </a:solidFill>
              </a:rPr>
              <a:t>.</a:t>
            </a:r>
          </a:p>
          <a:p>
            <a:pPr marL="571500" indent="-571500">
              <a:buFont typeface="+mj-lt"/>
              <a:buAutoNum type="romanLcPeriod"/>
            </a:pPr>
            <a:r>
              <a:rPr lang="en-US" b="1" dirty="0" err="1">
                <a:solidFill>
                  <a:srgbClr val="FF0000"/>
                </a:solidFill>
                <a:latin typeface="Arial Rounded MT Bold" panose="020F0704030504030204" pitchFamily="34" charset="0"/>
              </a:rPr>
              <a:t>Geom</a:t>
            </a:r>
            <a:r>
              <a:rPr lang="en-US" dirty="0"/>
              <a:t>: geometric object used to represent your data. </a:t>
            </a:r>
            <a:r>
              <a:rPr lang="en-US" dirty="0" err="1"/>
              <a:t>Eg</a:t>
            </a:r>
            <a:r>
              <a:rPr lang="en-US" dirty="0"/>
              <a:t>; point, line, bar, histogram etc.</a:t>
            </a:r>
          </a:p>
          <a:p>
            <a:pPr marL="571500" indent="-571500">
              <a:buFont typeface="+mj-lt"/>
              <a:buAutoNum type="romanLcPeriod"/>
            </a:pPr>
            <a:r>
              <a:rPr lang="en-US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Facets</a:t>
            </a:r>
            <a:r>
              <a:rPr lang="en-US" dirty="0"/>
              <a:t>: Let you display smaller groups/subsets of your data.</a:t>
            </a:r>
          </a:p>
          <a:p>
            <a:r>
              <a:rPr lang="en-US" dirty="0"/>
              <a:t>With facets you can create separate plots for all the variables in your dataset.</a:t>
            </a:r>
          </a:p>
          <a:p>
            <a:pPr marL="571500" indent="-571500">
              <a:buFont typeface="+mj-lt"/>
              <a:buAutoNum type="romanLcPeriod"/>
            </a:pPr>
            <a:r>
              <a:rPr lang="en-US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Labels and annotations</a:t>
            </a:r>
            <a:r>
              <a:rPr lang="en-US" dirty="0"/>
              <a:t>: Let you customize your plot. </a:t>
            </a:r>
            <a:r>
              <a:rPr lang="en-US" dirty="0" err="1"/>
              <a:t>Eg</a:t>
            </a:r>
            <a:r>
              <a:rPr lang="en-US" dirty="0"/>
              <a:t>; title, subtitle, caption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4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5BD5-8C57-BF8E-25C8-80DAC99D3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CREATE A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1468-4678-B60F-B023-A8524010F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Start with a </a:t>
            </a:r>
            <a:r>
              <a:rPr lang="en-US" b="1" dirty="0" err="1">
                <a:solidFill>
                  <a:srgbClr val="FF0000"/>
                </a:solidFill>
              </a:rPr>
              <a:t>ggplot</a:t>
            </a:r>
            <a:r>
              <a:rPr lang="en-US" b="1" dirty="0">
                <a:solidFill>
                  <a:srgbClr val="FF0000"/>
                </a:solidFill>
              </a:rPr>
              <a:t> function and choose a dataset to work with.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Add a </a:t>
            </a:r>
            <a:r>
              <a:rPr lang="en-US" b="1" dirty="0" err="1">
                <a:solidFill>
                  <a:srgbClr val="FF0000"/>
                </a:solidFill>
              </a:rPr>
              <a:t>geom</a:t>
            </a:r>
            <a:r>
              <a:rPr lang="en-US" b="1" dirty="0">
                <a:solidFill>
                  <a:srgbClr val="FF0000"/>
                </a:solidFill>
              </a:rPr>
              <a:t> function to display your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Map the variables you want to plot in the arguments of the </a:t>
            </a:r>
            <a:r>
              <a:rPr lang="en-US" b="1" dirty="0" err="1">
                <a:solidFill>
                  <a:srgbClr val="FF0000"/>
                </a:solidFill>
              </a:rPr>
              <a:t>aes</a:t>
            </a:r>
            <a:r>
              <a:rPr lang="en-US" b="1" dirty="0">
                <a:solidFill>
                  <a:srgbClr val="FF0000"/>
                </a:solidFill>
              </a:rPr>
              <a:t>() function.</a:t>
            </a:r>
          </a:p>
          <a:p>
            <a:r>
              <a:rPr lang="en-US" dirty="0"/>
              <a:t>NB; Mapping: refers to matching specific variable in your dataset with a specific aesthetics. </a:t>
            </a:r>
            <a:r>
              <a:rPr lang="en-US" dirty="0" err="1"/>
              <a:t>Eg</a:t>
            </a:r>
            <a:r>
              <a:rPr lang="en-US" dirty="0"/>
              <a:t>; you can map a variable to the x or y-axis of your plot.</a:t>
            </a:r>
          </a:p>
        </p:txBody>
      </p:sp>
    </p:spTree>
    <p:extLst>
      <p:ext uri="{BB962C8B-B14F-4D97-AF65-F5344CB8AC3E}">
        <p14:creationId xmlns:p14="http://schemas.microsoft.com/office/powerpoint/2010/main" val="3728232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6790E-4654-CC11-B2A1-2A055B8F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F9FEC-9DA7-260E-3DCE-3F247101D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Syntax;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(data=dataset)+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geom_point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(mapping=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(x=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x_value,y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y_value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/>
              <a:t>“mapping=</a:t>
            </a:r>
            <a:r>
              <a:rPr lang="en-US" dirty="0" err="1"/>
              <a:t>aes</a:t>
            </a:r>
            <a:r>
              <a:rPr lang="en-US" dirty="0"/>
              <a:t>()” tells R what aesthetics to use for the plot. You can add aesthetic color to differentiate your variables visually.</a:t>
            </a:r>
          </a:p>
          <a:p>
            <a:r>
              <a:rPr lang="en-US" dirty="0" err="1"/>
              <a:t>Eg</a:t>
            </a:r>
            <a:r>
              <a:rPr lang="en-US" dirty="0"/>
              <a:t>;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(data=dataset)+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geom_point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(mapping=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(x=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x_value,y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y_value,color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colorName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36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04FE-64EC-FD7D-A726-63F49D96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6E3AC-1427-D99D-6DC6-7FF058CCA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The </a:t>
            </a:r>
            <a:r>
              <a:rPr lang="en-US" b="1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facet_wrap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Helvetica Neue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allows you to arrange 1d panels into 2d. </a:t>
            </a:r>
          </a:p>
          <a:p>
            <a:r>
              <a:rPr lang="en-US" b="1" i="0" dirty="0" err="1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facet_grid</a:t>
            </a: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which is essentially a 2d facet looking to be transformed into multiple 2d facets. 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Helvetica Neue"/>
              </a:rPr>
              <a:t>Therefore, is much easier when you have one variable with many levels to be managed by </a:t>
            </a:r>
            <a:r>
              <a:rPr lang="en-US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Helvetica Neue"/>
              </a:rPr>
              <a:t>facet_wrap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Helvetica Neue"/>
              </a:rPr>
              <a:t>. 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36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708E09-66A8-6D35-2C11-2E2CA1C9F752}"/>
              </a:ext>
            </a:extLst>
          </p:cNvPr>
          <p:cNvSpPr txBox="1"/>
          <p:nvPr/>
        </p:nvSpPr>
        <p:spPr>
          <a:xfrm>
            <a:off x="4754880" y="1859340"/>
            <a:ext cx="3383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End </a:t>
            </a:r>
          </a:p>
        </p:txBody>
      </p:sp>
    </p:spTree>
    <p:extLst>
      <p:ext uri="{BB962C8B-B14F-4D97-AF65-F5344CB8AC3E}">
        <p14:creationId xmlns:p14="http://schemas.microsoft.com/office/powerpoint/2010/main" val="114230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3AAE-7809-CEEF-CF92-C7A70492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00" dirty="0">
                <a:solidFill>
                  <a:srgbClr val="C4591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FUNDAMENTALS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EE648-F0D8-B0E2-0C6D-80E58B30C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Types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Vectors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66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2B6B-8033-A39A-1EAE-C2950A65F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54954-73F8-1621-B9F2-0693A21E3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anose="020F0502020204030204" pitchFamily="2" charset="0"/>
              </a:rPr>
              <a:t>A variable is a memory allocated for the storage of specific data.</a:t>
            </a:r>
          </a:p>
          <a:p>
            <a:pPr algn="l"/>
            <a:r>
              <a:rPr lang="en-US" b="1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For a variable to be valid, it should follow these rules</a:t>
            </a:r>
            <a:endParaRPr lang="en-US" b="0" i="0" dirty="0">
              <a:solidFill>
                <a:srgbClr val="3A3A3A"/>
              </a:solidFill>
              <a:effectLst/>
              <a:highlight>
                <a:srgbClr val="FFFFFF"/>
              </a:highlight>
              <a:latin typeface="Open Sans" panose="020F0502020204030204" pitchFamily="34" charset="0"/>
            </a:endParaRPr>
          </a:p>
          <a:p>
            <a:pPr lvl="1"/>
            <a:r>
              <a:rPr lang="en-US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It should contain letters, numbers, and only dot or underscore characters.</a:t>
            </a:r>
          </a:p>
          <a:p>
            <a:pPr lvl="1"/>
            <a:r>
              <a:rPr lang="en-US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It should not start with a number (</a:t>
            </a:r>
            <a:r>
              <a:rPr lang="en-US" b="0" i="0" dirty="0" err="1">
                <a:solidFill>
                  <a:srgbClr val="3A3A3A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eg</a:t>
            </a:r>
            <a:r>
              <a:rPr lang="en-US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:- 2udom)</a:t>
            </a:r>
          </a:p>
          <a:p>
            <a:pPr lvl="1"/>
            <a:r>
              <a:rPr lang="en-US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It should not start with a dot followed by a number (</a:t>
            </a:r>
            <a:r>
              <a:rPr lang="en-US" b="0" i="0" dirty="0" err="1">
                <a:solidFill>
                  <a:srgbClr val="3A3A3A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eg</a:t>
            </a:r>
            <a:r>
              <a:rPr lang="en-US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:- .2udom)</a:t>
            </a:r>
          </a:p>
          <a:p>
            <a:pPr lvl="1"/>
            <a:r>
              <a:rPr lang="en-US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It should not start with an underscore (</a:t>
            </a:r>
            <a:r>
              <a:rPr lang="en-US" b="0" i="0" dirty="0" err="1">
                <a:solidFill>
                  <a:srgbClr val="3A3A3A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eg</a:t>
            </a:r>
            <a:r>
              <a:rPr lang="en-US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:- _</a:t>
            </a:r>
            <a:r>
              <a:rPr lang="en-US" b="0" i="0" dirty="0" err="1">
                <a:solidFill>
                  <a:srgbClr val="3A3A3A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cive</a:t>
            </a:r>
            <a:r>
              <a:rPr lang="en-US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)</a:t>
            </a:r>
          </a:p>
          <a:p>
            <a:pPr lvl="1"/>
            <a:r>
              <a:rPr lang="en-US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It should not be a reserved keyword.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170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C8555-87E4-C8F3-3D87-E3FBF3770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682541-C70D-0A87-F620-88F26C86EF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85467"/>
            <a:ext cx="1060323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Types of Variable Creation in R: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Using equal to operators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variable_name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value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using leftward operator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variable_name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&lt;- value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using rightward operator 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value -&gt;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variable_name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41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9AF9-6B77-75DC-06EF-4324EA805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EAEC-2BCF-BA6C-5DFB-F3C810009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of results/print value of a variable in a console;</a:t>
            </a:r>
          </a:p>
          <a:p>
            <a:r>
              <a:rPr lang="en-US" dirty="0"/>
              <a:t>Use; print() and cat();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The cat() function combines multiples values into a continuous print output.</a:t>
            </a:r>
          </a:p>
          <a:p>
            <a:r>
              <a:rPr lang="en-US" dirty="0" err="1">
                <a:solidFill>
                  <a:srgbClr val="333333"/>
                </a:solidFill>
                <a:highlight>
                  <a:srgbClr val="FFFFFF"/>
                </a:highlight>
                <a:latin typeface="inter-regular"/>
              </a:rPr>
              <a:t>Eg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inter-regular"/>
              </a:rPr>
              <a:t>;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variable_name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cat (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“My variable is 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variable_name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4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2FD2E-C768-918B-9D27-B4DD524D0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278B0-69BF-57C0-1CD1-D1A3A9E99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data types in R can be divided into the following types:</a:t>
            </a:r>
          </a:p>
          <a:p>
            <a:pPr lvl="1"/>
            <a:r>
              <a:rPr lang="en-US" dirty="0"/>
              <a:t>numeric - (80.7, 77, 121)</a:t>
            </a:r>
          </a:p>
          <a:p>
            <a:pPr lvl="1"/>
            <a:r>
              <a:rPr lang="en-US" dirty="0"/>
              <a:t>integer - (2L, 36L, 2000L, where the letter "L" declares this as an integer)</a:t>
            </a:r>
          </a:p>
          <a:p>
            <a:pPr lvl="1"/>
            <a:r>
              <a:rPr lang="en-US" dirty="0"/>
              <a:t>complex - (3 + 5i, where "i" is the imaginary part)</a:t>
            </a:r>
          </a:p>
          <a:p>
            <a:pPr lvl="1"/>
            <a:r>
              <a:rPr lang="en-US" dirty="0"/>
              <a:t>character (a.k.a. string) - (“s", “UDOM", "FALSE", “89.9")</a:t>
            </a:r>
          </a:p>
          <a:p>
            <a:pPr lvl="1"/>
            <a:r>
              <a:rPr lang="en-US" dirty="0"/>
              <a:t>logical (a.k.a. </a:t>
            </a:r>
            <a:r>
              <a:rPr lang="en-US" dirty="0" err="1"/>
              <a:t>boolean</a:t>
            </a:r>
            <a:r>
              <a:rPr lang="en-US" dirty="0"/>
              <a:t>) - (TRUE or FALSE)</a:t>
            </a:r>
          </a:p>
          <a:p>
            <a:r>
              <a:rPr lang="en-US" dirty="0"/>
              <a:t>We can use the class() function to check the data type of a variable:</a:t>
            </a:r>
          </a:p>
        </p:txBody>
      </p:sp>
    </p:spTree>
    <p:extLst>
      <p:ext uri="{BB962C8B-B14F-4D97-AF65-F5344CB8AC3E}">
        <p14:creationId xmlns:p14="http://schemas.microsoft.com/office/powerpoint/2010/main" val="3600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46C9-ACBD-9F43-3161-9918C078B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618363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# numeric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x &lt;- 30.4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class(x)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# integer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x &lt;- 210L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class(x)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# complex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x &lt;- 7i + 8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class(x)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# character/string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x &lt;- “CIVE is the Best"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class(x)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# logical/</a:t>
            </a:r>
            <a:r>
              <a:rPr lang="en-US" sz="2400" dirty="0" err="1">
                <a:latin typeface="Consolas" panose="020B0609020204030204" pitchFamily="49" charset="0"/>
              </a:rPr>
              <a:t>boolean</a:t>
            </a:r>
            <a:endParaRPr lang="en-US" sz="2400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x &lt;- FALSE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class(x)</a:t>
            </a:r>
          </a:p>
        </p:txBody>
      </p:sp>
    </p:spTree>
    <p:extLst>
      <p:ext uri="{BB962C8B-B14F-4D97-AF65-F5344CB8AC3E}">
        <p14:creationId xmlns:p14="http://schemas.microsoft.com/office/powerpoint/2010/main" val="217484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2164</Words>
  <Application>Microsoft Office PowerPoint</Application>
  <PresentationFormat>Widescreen</PresentationFormat>
  <Paragraphs>212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8" baseType="lpstr">
      <vt:lpstr>Arial</vt:lpstr>
      <vt:lpstr>Arial Rounded MT Bold</vt:lpstr>
      <vt:lpstr>Calibri</vt:lpstr>
      <vt:lpstr>Calibri Light</vt:lpstr>
      <vt:lpstr>Consolas</vt:lpstr>
      <vt:lpstr>Helvetica Neue</vt:lpstr>
      <vt:lpstr>inter-regular</vt:lpstr>
      <vt:lpstr>Nunito</vt:lpstr>
      <vt:lpstr>Open Sans</vt:lpstr>
      <vt:lpstr>Segoe UI</vt:lpstr>
      <vt:lpstr>Symbol</vt:lpstr>
      <vt:lpstr>Verdana</vt:lpstr>
      <vt:lpstr>Wingdings</vt:lpstr>
      <vt:lpstr>Office Theme</vt:lpstr>
      <vt:lpstr>R AND R STUDIO</vt:lpstr>
      <vt:lpstr>OUTLINE</vt:lpstr>
      <vt:lpstr>INTRODUCTION</vt:lpstr>
      <vt:lpstr>FUNDAMENTALS</vt:lpstr>
      <vt:lpstr>Variables</vt:lpstr>
      <vt:lpstr>PowerPoint Presentation</vt:lpstr>
      <vt:lpstr>PowerPoint Presentation</vt:lpstr>
      <vt:lpstr>Data Types</vt:lpstr>
      <vt:lpstr>PowerPoint Presentation</vt:lpstr>
      <vt:lpstr>Functions</vt:lpstr>
      <vt:lpstr>Creating and Calling a Function</vt:lpstr>
      <vt:lpstr>Arguments</vt:lpstr>
      <vt:lpstr>Parameters or Arguments?</vt:lpstr>
      <vt:lpstr>Return Values</vt:lpstr>
      <vt:lpstr>Vectors</vt:lpstr>
      <vt:lpstr>PowerPoint Presentation</vt:lpstr>
      <vt:lpstr>Vector Length</vt:lpstr>
      <vt:lpstr>Sort a Vector</vt:lpstr>
      <vt:lpstr>Access Vectors</vt:lpstr>
      <vt:lpstr>Change an Item</vt:lpstr>
      <vt:lpstr>Repeat Vectors</vt:lpstr>
      <vt:lpstr>PACKAGES</vt:lpstr>
      <vt:lpstr>DATA FRAME</vt:lpstr>
      <vt:lpstr>Creating the data frame</vt:lpstr>
      <vt:lpstr>Access Items in Data frame</vt:lpstr>
      <vt:lpstr>DATASETS AND DATA FRAME</vt:lpstr>
      <vt:lpstr>DATA FRAMES MANIPULATION – PART I</vt:lpstr>
      <vt:lpstr>PowerPoint Presentation</vt:lpstr>
      <vt:lpstr>Visualization using ggplot2</vt:lpstr>
      <vt:lpstr>Core concepts of ggplot2</vt:lpstr>
      <vt:lpstr>STEPS TO CREATE A PLOT</vt:lpstr>
      <vt:lpstr>PowerPoint Presentation</vt:lpstr>
      <vt:lpstr>ADDITONAL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AND R STUDIO</dc:title>
  <dc:creator>M I C R O S P A C E</dc:creator>
  <cp:lastModifiedBy>M I C R O S P A C E</cp:lastModifiedBy>
  <cp:revision>41</cp:revision>
  <dcterms:created xsi:type="dcterms:W3CDTF">2024-05-24T06:28:33Z</dcterms:created>
  <dcterms:modified xsi:type="dcterms:W3CDTF">2024-05-31T10:18:17Z</dcterms:modified>
</cp:coreProperties>
</file>