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notesMasterIdLst>
    <p:notesMasterId r:id="rId29"/>
  </p:notesMasterIdLst>
  <p:sldIdLst>
    <p:sldId id="256" r:id="rId2"/>
    <p:sldId id="277" r:id="rId3"/>
    <p:sldId id="288" r:id="rId4"/>
    <p:sldId id="286" r:id="rId5"/>
    <p:sldId id="287" r:id="rId6"/>
    <p:sldId id="278" r:id="rId7"/>
    <p:sldId id="279" r:id="rId8"/>
    <p:sldId id="289" r:id="rId9"/>
    <p:sldId id="290" r:id="rId10"/>
    <p:sldId id="291" r:id="rId11"/>
    <p:sldId id="281" r:id="rId12"/>
    <p:sldId id="292" r:id="rId13"/>
    <p:sldId id="282" r:id="rId14"/>
    <p:sldId id="293" r:id="rId15"/>
    <p:sldId id="294" r:id="rId16"/>
    <p:sldId id="295" r:id="rId17"/>
    <p:sldId id="296" r:id="rId18"/>
    <p:sldId id="297" r:id="rId19"/>
    <p:sldId id="298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26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1" clrIdx="0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2853" autoAdjust="0"/>
  </p:normalViewPr>
  <p:slideViewPr>
    <p:cSldViewPr snapToGrid="0">
      <p:cViewPr varScale="1">
        <p:scale>
          <a:sx n="57" d="100"/>
          <a:sy n="57" d="100"/>
        </p:scale>
        <p:origin x="96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702BB-68CD-4663-A2CB-5CB1C047821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52410-3F94-4313-AAE3-D11CA1063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2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52410-3F94-4313-AAE3-D11CA10635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0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52410-3F94-4313-AAE3-D11CA10635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50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52410-3F94-4313-AAE3-D11CA10635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9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52410-3F94-4313-AAE3-D11CA10635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22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52410-3F94-4313-AAE3-D11CA10635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79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52410-3F94-4313-AAE3-D11CA10635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91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52410-3F94-4313-AAE3-D11CA10635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40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52410-3F94-4313-AAE3-D11CA10635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8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E21-E73F-4525-B011-4F7EA0BB2811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2E7589E-2093-498C-98C0-A7839291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1AAD-ACD5-4C00-9DFB-EA81EEC908E4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1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EC1-2E7B-45AF-9619-0D3ED0BC6891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4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CA83-4EBC-42A3-8284-F2DCD7D3CABC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3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EA54287-8528-4562-AF7E-D1E37A10A84A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REDMOL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2E7589E-2093-498C-98C0-A7839291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2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2E9A-8A74-4728-8D29-ADC6E325F3E1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6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ACB7-630E-4FC3-98F3-DF95D764E480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4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63B9-C2A8-43BE-963A-7F4E35EC066E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2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3145-D916-49F8-A8C4-DD714C7534CE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60E9-36B8-4B38-9764-993AA0FF56EC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60D0-BB4E-4E90-9477-55FD2894D7DF}" type="datetime2">
              <a:rPr lang="en-US" smtClean="0"/>
              <a:t>Friday, 18 February, 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8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EE0D9FA-F8CF-4EB8-AC94-75F4E30034F4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REDMOL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2E7589E-2093-498C-98C0-A7839291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2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50605"/>
            <a:ext cx="12192000" cy="2647507"/>
          </a:xfrm>
        </p:spPr>
        <p:txBody>
          <a:bodyPr>
            <a:noAutofit/>
          </a:bodyPr>
          <a:lstStyle/>
          <a:p>
            <a:pPr algn="ct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313: Mobile Application Development</a:t>
            </a:r>
            <a:br>
              <a:rPr lang="en-US" sz="3600" cap="none" dirty="0"/>
            </a:br>
            <a:br>
              <a:rPr lang="en-US" sz="3600" cap="none" dirty="0"/>
            </a:br>
            <a:br>
              <a:rPr lang="en-US" sz="3200" cap="none" dirty="0">
                <a:solidFill>
                  <a:srgbClr val="C00000"/>
                </a:solidFill>
              </a:rPr>
            </a:br>
            <a:r>
              <a:rPr lang="en-US" sz="3200" cap="none" dirty="0">
                <a:solidFill>
                  <a:srgbClr val="C00000"/>
                </a:solidFill>
              </a:rPr>
              <a:t>Android Fragments</a:t>
            </a:r>
            <a:br>
              <a:rPr lang="en-US" sz="3200" cap="none" dirty="0"/>
            </a:br>
            <a:br>
              <a:rPr lang="en-US" sz="3200" cap="none" dirty="0"/>
            </a:br>
            <a:r>
              <a:rPr lang="en-US" sz="3200" cap="none" dirty="0"/>
              <a:t>Lecture # 4</a:t>
            </a:r>
            <a:br>
              <a:rPr lang="en-US" sz="3200" cap="none" dirty="0"/>
            </a:br>
            <a:endParaRPr lang="en-US" sz="3200" cap="non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7" y="3666669"/>
            <a:ext cx="4319084" cy="299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E3529-89A8-476E-A3D0-B47F9A84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B477-CC3A-4E40-B06C-BE03B44D10F8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36C14-01A3-4FA9-92DE-D8B96E0A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F6F9E-BE38-4D19-82D1-3EE38FE8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62" y="44181"/>
            <a:ext cx="988128" cy="262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73755"/>
            <a:ext cx="12192000" cy="707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>
                <a:solidFill>
                  <a:srgbClr val="C00000"/>
                </a:solidFill>
              </a:rPr>
              <a:t> </a:t>
            </a:r>
            <a:r>
              <a:rPr lang="en-US" sz="2800" cap="none" dirty="0"/>
              <a:t>Fragment Lifecycle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13796" y="1063777"/>
            <a:ext cx="8905410" cy="4338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III: When fragment goes into background mode, it goes through this states.</a:t>
            </a:r>
          </a:p>
          <a:p>
            <a:pPr algn="just"/>
            <a:r>
              <a:rPr lang="en-US" sz="28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onPaused</a:t>
            </a:r>
            <a:r>
              <a:rPr 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//hosting activity is visible, but another 		         activity is in the foreground and has focus</a:t>
            </a:r>
          </a:p>
          <a:p>
            <a:pPr algn="just"/>
            <a:r>
              <a:rPr lang="en-US" sz="28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onStop</a:t>
            </a:r>
            <a:r>
              <a:rPr 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When hosting activity is not visible</a:t>
            </a:r>
          </a:p>
          <a:p>
            <a:pPr algn="just"/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10594" y="727603"/>
            <a:ext cx="5589637" cy="6017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600" b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CF35C-7D6A-46B4-8492-931BDE1F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2F35-8A8E-434D-BA08-6E60BC2643B0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28DE8-94F9-4536-9AAB-1FF3AE9A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ED0FA-695A-4E19-A486-0CF7C35E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9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62" y="44181"/>
            <a:ext cx="988128" cy="262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73755"/>
            <a:ext cx="12192000" cy="707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/>
              <a:t>Fragment Lifecycle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57889" y="840670"/>
            <a:ext cx="8905410" cy="5289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IV: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fragment is destroyed, it goes through following states: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onPaused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onStop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onDestroyView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//hosting activity is about to be 					destroyed any frag that it is hosting 				also has to be shut down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onDestroy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//release frag resources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onDetach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//null out references to hosting  					activity</a:t>
            </a:r>
          </a:p>
          <a:p>
            <a:pPr algn="just"/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10594" y="727603"/>
            <a:ext cx="5589637" cy="6017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600" b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A946F-32D1-4DE2-9530-F7882446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7B89-8CB6-4B39-AC2F-8CA6237336CF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360AD-93F4-4A84-A4DD-BB89644A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A8EEA-14A0-4751-A762-47FB5987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0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62" y="44181"/>
            <a:ext cx="988128" cy="262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73755"/>
            <a:ext cx="12192000" cy="707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Adding Fragments to Activities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43295" y="855670"/>
            <a:ext cx="8905410" cy="4735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general ways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can be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statically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added to the activity’s layout file.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then used in a call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setContentView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programmatically (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dynamicaaly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FragmentManager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10594" y="727603"/>
            <a:ext cx="5589637" cy="6017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600" b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0D2C8-69A9-415E-8171-A56FFE4A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338A-AC7A-4B6E-8DBB-A9469CA1C867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A283D-A874-4F20-B8C0-46BF7535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B73D7-0848-4F83-964C-DB67E3BD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1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62" y="44181"/>
            <a:ext cx="988128" cy="262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73755"/>
            <a:ext cx="12192000" cy="707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>
                <a:solidFill>
                  <a:srgbClr val="C00000"/>
                </a:solidFill>
              </a:rPr>
              <a:t> </a:t>
            </a:r>
            <a:r>
              <a:rPr lang="en-US" sz="2800" cap="none" dirty="0"/>
              <a:t>How to use Fragments?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" y="737431"/>
            <a:ext cx="11813456" cy="6017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number of simple steps to create Fragments.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all decide how many fragments you want to use in an activity.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 let's we want to use two fragments to handle landscape and portrait modes of the device.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based on number of fragments, create classes which will extend the Fragment class.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class has above mentioned callback functions.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override any of the functions based on your requirements.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A1A3B-26D6-4B2F-AFF6-F5B52383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0540-A447-41A7-A0F8-0A5A460EE26B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CFB6F-FD36-45B1-BF1D-1D121049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18A6-78DB-4BCE-BCA3-5B04EE65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3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62" y="44181"/>
            <a:ext cx="988128" cy="262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73755"/>
            <a:ext cx="12192000" cy="707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>
                <a:solidFill>
                  <a:srgbClr val="C00000"/>
                </a:solidFill>
              </a:rPr>
              <a:t> </a:t>
            </a:r>
            <a:r>
              <a:rPr lang="en-US" sz="2800" cap="none" dirty="0"/>
              <a:t>How to use Fragments?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24911" y="589948"/>
            <a:ext cx="10909568" cy="6046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en-US" sz="3200" b="0" dirty="0"/>
              <a:t>Corresponding to each fragment, you will need to create layout files in XML file.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3200" b="0" dirty="0"/>
              <a:t>These files will have layout for the defined fragments.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3200" b="0" dirty="0"/>
              <a:t>Finally modify activity file to define actual logic of replacing fragments based on your requirement.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3200" b="0" dirty="0"/>
          </a:p>
          <a:p>
            <a:pPr algn="just"/>
            <a:r>
              <a:rPr lang="en-US" sz="3200" dirty="0">
                <a:solidFill>
                  <a:srgbClr val="C00000"/>
                </a:solidFill>
              </a:rPr>
              <a:t>A Useful Trick!</a:t>
            </a:r>
            <a:endParaRPr lang="en-US" sz="3200" b="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3200" b="0" dirty="0">
                <a:solidFill>
                  <a:srgbClr val="0070C0"/>
                </a:solidFill>
              </a:rPr>
              <a:t>Press </a:t>
            </a:r>
            <a:r>
              <a:rPr lang="en-US" sz="3200" dirty="0">
                <a:solidFill>
                  <a:srgbClr val="0070C0"/>
                </a:solidFill>
              </a:rPr>
              <a:t>Ctrl</a:t>
            </a:r>
            <a:r>
              <a:rPr lang="en-US" sz="3200" b="0" dirty="0">
                <a:solidFill>
                  <a:srgbClr val="0070C0"/>
                </a:solidFill>
              </a:rPr>
              <a:t> and </a:t>
            </a:r>
            <a:r>
              <a:rPr lang="en-US" sz="3200" dirty="0">
                <a:solidFill>
                  <a:srgbClr val="0070C0"/>
                </a:solidFill>
              </a:rPr>
              <a:t>click</a:t>
            </a:r>
            <a:r>
              <a:rPr lang="en-US" sz="3200" b="0" dirty="0">
                <a:solidFill>
                  <a:srgbClr val="0070C0"/>
                </a:solidFill>
              </a:rPr>
              <a:t> on keyword of java in Android Studio. You will get complete definitions of that keyword.</a:t>
            </a:r>
          </a:p>
          <a:p>
            <a:pPr algn="just"/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739AC-5420-45CF-A972-CD53FB88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6CE0-8DB9-4882-B11C-89102DE6A6F3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D4F42-8202-4DD0-B370-6DEECF12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2622-A1FB-4C2E-812A-BC0F22CD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93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57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Fragment dynamically to an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ONE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Create the fragment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9A9AE-319F-4304-8241-D337C55A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BAD4-6838-4185-9FDA-A73539E66D93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20CC-3F24-4ED1-8DD5-89398F29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BB95-A2EE-44A5-B6DB-62A712E9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9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13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Fragment dynamically to an activity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874" y="1190003"/>
            <a:ext cx="6693980" cy="526534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C1A2E-9C2F-4F62-BA29-41C64FD9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49E2-65F1-48F6-ADD3-94AB2C257313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6B2CE-EF8E-45B0-89D7-C6F7F968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0F1DE-6645-404A-A79E-7C508C5C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53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57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Fragment dynamically to an activity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576"/>
          <a:stretch/>
        </p:blipFill>
        <p:spPr>
          <a:xfrm>
            <a:off x="2622754" y="1594455"/>
            <a:ext cx="6498944" cy="424352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82925-C2FC-49E1-B6F3-FA0E6E5A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9F92-03BC-4BF7-B255-81E0CC904F6B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A7FEE-CC73-4EF5-A3F8-3E97A0EA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A16A6-0F40-4CA2-B53C-42130E85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6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57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Fragment dynamically to an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TWO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Define the activity to host the fragment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D8010-C20E-4F9F-A003-0FBE3B38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B99-82BE-49E4-869F-53D9ACE3133D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1A1A3-1DFA-4D1F-A42C-C33A896E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9338-C10E-4600-8F9F-BCE9A1D1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76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57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Fragment dynamically to an activity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62584" y="1256026"/>
            <a:ext cx="1024128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 version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="1.0"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encoding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="utf-8"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?&gt;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RelativeLayout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xmlns: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apk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/res/android"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xmlns: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apk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/res-auto"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xmlns: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tools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TextView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="@+id/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tvTitle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="Fragment Title"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="40dp"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:gravity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="center"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TextView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7A19D-7476-4629-8AB9-7ECE8BB5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ABE8-7E12-4252-88E2-A89A3E6FF07A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FF95-0973-486C-A75F-A66AFE5F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AB58B-B8CB-4AB6-BF48-D8FD54D3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8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62" y="44181"/>
            <a:ext cx="988128" cy="262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73755"/>
            <a:ext cx="12192000" cy="707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>
                <a:solidFill>
                  <a:srgbClr val="C00000"/>
                </a:solidFill>
              </a:rPr>
              <a:t> </a:t>
            </a:r>
            <a:r>
              <a:rPr lang="en-US" sz="2800" cap="none" dirty="0"/>
              <a:t>Fragments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2889" y="752671"/>
            <a:ext cx="10161297" cy="6017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represents a behavior or a portion of UI in an Activity.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kind of sub-activity.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fragments can be combined in a single activity to build a multi-pane UI and reuse a fragment in multiple activities.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add or remove fragments in an activity while activity is running.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09E96-FC0A-4646-A221-081BF9F3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5D20-91DB-4259-9A00-899AA1673C58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164F5-A266-49EF-80A2-55C7DD24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66CF3-8556-40D9-8225-2D205AAF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73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57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Fragment dynamically to an activity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1330654"/>
            <a:ext cx="5987537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&lt;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Button</a:t>
            </a:r>
            <a:br>
              <a:rPr lang="en-US" altLang="en-US" dirty="0">
                <a:solidFill>
                  <a:srgbClr val="0033B3"/>
                </a:solidFill>
                <a:latin typeface="JetBrains Mono"/>
              </a:rPr>
            </a:b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en-US" altLang="en-US" dirty="0" err="1">
                <a:solidFill>
                  <a:srgbClr val="174AD4"/>
                </a:solidFill>
                <a:latin typeface="JetBrains Mono"/>
              </a:rPr>
              <a:t>:id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="@+id/</a:t>
            </a:r>
            <a:r>
              <a:rPr lang="en-US" altLang="en-US" dirty="0" err="1">
                <a:solidFill>
                  <a:srgbClr val="067D17"/>
                </a:solidFill>
                <a:latin typeface="JetBrains Mono"/>
              </a:rPr>
              <a:t>btnFirstFragment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br>
              <a:rPr lang="en-US" altLang="en-US" dirty="0">
                <a:solidFill>
                  <a:srgbClr val="067D17"/>
                </a:solidFill>
                <a:latin typeface="JetBrains Mono"/>
              </a:rPr>
            </a:b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en-US" altLang="en-US" dirty="0" err="1">
                <a:solidFill>
                  <a:srgbClr val="174AD4"/>
                </a:solidFill>
                <a:latin typeface="JetBrains Mono"/>
              </a:rPr>
              <a:t>:layout_width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altLang="en-US" dirty="0" err="1">
                <a:solidFill>
                  <a:srgbClr val="067D17"/>
                </a:solidFill>
                <a:latin typeface="JetBrains Mono"/>
              </a:rPr>
              <a:t>match_parent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br>
              <a:rPr lang="en-US" altLang="en-US" dirty="0">
                <a:solidFill>
                  <a:srgbClr val="067D17"/>
                </a:solidFill>
                <a:latin typeface="JetBrains Mono"/>
              </a:rPr>
            </a:b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en-US" altLang="en-US" dirty="0" err="1">
                <a:solidFill>
                  <a:srgbClr val="174AD4"/>
                </a:solidFill>
                <a:latin typeface="JetBrains Mono"/>
              </a:rPr>
              <a:t>:layout_height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altLang="en-US" dirty="0" err="1">
                <a:solidFill>
                  <a:srgbClr val="067D17"/>
                </a:solidFill>
                <a:latin typeface="JetBrains Mono"/>
              </a:rPr>
              <a:t>wrap_content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br>
              <a:rPr lang="en-US" altLang="en-US" dirty="0">
                <a:solidFill>
                  <a:srgbClr val="067D17"/>
                </a:solidFill>
                <a:latin typeface="JetBrains Mono"/>
              </a:rPr>
            </a:b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en-US" altLang="en-US" dirty="0" err="1">
                <a:solidFill>
                  <a:srgbClr val="174AD4"/>
                </a:solidFill>
                <a:latin typeface="JetBrains Mono"/>
              </a:rPr>
              <a:t>:text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="Fragment One"</a:t>
            </a:r>
            <a:br>
              <a:rPr lang="en-US" altLang="en-US" dirty="0">
                <a:solidFill>
                  <a:srgbClr val="067D17"/>
                </a:solidFill>
                <a:latin typeface="JetBrains Mono"/>
              </a:rPr>
            </a:b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en-US" altLang="en-US" dirty="0" err="1">
                <a:solidFill>
                  <a:srgbClr val="174AD4"/>
                </a:solidFill>
                <a:latin typeface="JetBrains Mono"/>
              </a:rPr>
              <a:t>:textSize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="40dp"</a:t>
            </a:r>
            <a:br>
              <a:rPr lang="en-US" altLang="en-US" dirty="0">
                <a:solidFill>
                  <a:srgbClr val="067D17"/>
                </a:solidFill>
                <a:latin typeface="JetBrains Mono"/>
              </a:rPr>
            </a:b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en-US" altLang="en-US" dirty="0" err="1">
                <a:solidFill>
                  <a:srgbClr val="174AD4"/>
                </a:solidFill>
                <a:latin typeface="JetBrains Mono"/>
              </a:rPr>
              <a:t>:layout_below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="@id/</a:t>
            </a:r>
            <a:r>
              <a:rPr lang="en-US" altLang="en-US" dirty="0" err="1">
                <a:solidFill>
                  <a:srgbClr val="067D17"/>
                </a:solidFill>
                <a:latin typeface="JetBrains Mono"/>
              </a:rPr>
              <a:t>tvTitle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br>
              <a:rPr lang="en-US" altLang="en-US" dirty="0">
                <a:solidFill>
                  <a:srgbClr val="067D17"/>
                </a:solidFill>
                <a:latin typeface="JetBrains Mono"/>
              </a:rPr>
            </a:b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en-US" altLang="en-US" dirty="0" err="1">
                <a:solidFill>
                  <a:srgbClr val="174AD4"/>
                </a:solidFill>
                <a:latin typeface="JetBrains Mono"/>
              </a:rPr>
              <a:t>:gravity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="center"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&gt;&lt;/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Button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&lt;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Button</a:t>
            </a:r>
            <a:br>
              <a:rPr lang="en-US" altLang="en-US" dirty="0">
                <a:solidFill>
                  <a:srgbClr val="0033B3"/>
                </a:solidFill>
                <a:latin typeface="JetBrains Mono"/>
              </a:rPr>
            </a:b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en-US" altLang="en-US" dirty="0" err="1">
                <a:solidFill>
                  <a:srgbClr val="174AD4"/>
                </a:solidFill>
                <a:latin typeface="JetBrains Mono"/>
              </a:rPr>
              <a:t>:id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="@+id/</a:t>
            </a:r>
            <a:r>
              <a:rPr lang="en-US" altLang="en-US" dirty="0" err="1">
                <a:solidFill>
                  <a:srgbClr val="067D17"/>
                </a:solidFill>
                <a:latin typeface="JetBrains Mono"/>
              </a:rPr>
              <a:t>btnSecondFragment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br>
              <a:rPr lang="en-US" altLang="en-US" dirty="0">
                <a:solidFill>
                  <a:srgbClr val="067D17"/>
                </a:solidFill>
                <a:latin typeface="JetBrains Mono"/>
              </a:rPr>
            </a:b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en-US" altLang="en-US" dirty="0" err="1">
                <a:solidFill>
                  <a:srgbClr val="174AD4"/>
                </a:solidFill>
                <a:latin typeface="JetBrains Mono"/>
              </a:rPr>
              <a:t>:layout_width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altLang="en-US" dirty="0" err="1">
                <a:solidFill>
                  <a:srgbClr val="067D17"/>
                </a:solidFill>
                <a:latin typeface="JetBrains Mono"/>
              </a:rPr>
              <a:t>match_parent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br>
              <a:rPr lang="en-US" altLang="en-US" dirty="0">
                <a:solidFill>
                  <a:srgbClr val="067D17"/>
                </a:solidFill>
                <a:latin typeface="JetBrains Mono"/>
              </a:rPr>
            </a:b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en-US" altLang="en-US" dirty="0" err="1">
                <a:solidFill>
                  <a:srgbClr val="174AD4"/>
                </a:solidFill>
                <a:latin typeface="JetBrains Mono"/>
              </a:rPr>
              <a:t>:layout_height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altLang="en-US" dirty="0" err="1">
                <a:solidFill>
                  <a:srgbClr val="067D17"/>
                </a:solidFill>
                <a:latin typeface="JetBrains Mono"/>
              </a:rPr>
              <a:t>wrap_content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br>
              <a:rPr lang="en-US" altLang="en-US" dirty="0">
                <a:solidFill>
                  <a:srgbClr val="067D17"/>
                </a:solidFill>
                <a:latin typeface="JetBrains Mono"/>
              </a:rPr>
            </a:b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en-US" altLang="en-US" dirty="0" err="1">
                <a:solidFill>
                  <a:srgbClr val="174AD4"/>
                </a:solidFill>
                <a:latin typeface="JetBrains Mono"/>
              </a:rPr>
              <a:t>:text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="Fragment Two"</a:t>
            </a:r>
            <a:br>
              <a:rPr lang="en-US" altLang="en-US" dirty="0">
                <a:solidFill>
                  <a:srgbClr val="067D17"/>
                </a:solidFill>
                <a:latin typeface="JetBrains Mono"/>
              </a:rPr>
            </a:b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en-US" altLang="en-US" dirty="0" err="1">
                <a:solidFill>
                  <a:srgbClr val="174AD4"/>
                </a:solidFill>
                <a:latin typeface="JetBrains Mono"/>
              </a:rPr>
              <a:t>:textSize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="40dp"</a:t>
            </a:r>
            <a:br>
              <a:rPr lang="en-US" altLang="en-US" dirty="0">
                <a:solidFill>
                  <a:srgbClr val="067D17"/>
                </a:solidFill>
                <a:latin typeface="JetBrains Mono"/>
              </a:rPr>
            </a:b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en-US" altLang="en-US" dirty="0" err="1">
                <a:solidFill>
                  <a:srgbClr val="174AD4"/>
                </a:solidFill>
                <a:latin typeface="JetBrains Mono"/>
              </a:rPr>
              <a:t>:layout_below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="@id/</a:t>
            </a:r>
            <a:r>
              <a:rPr lang="en-US" altLang="en-US" dirty="0" err="1">
                <a:solidFill>
                  <a:srgbClr val="067D17"/>
                </a:solidFill>
                <a:latin typeface="JetBrains Mono"/>
              </a:rPr>
              <a:t>btnFirstFragment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br>
              <a:rPr lang="en-US" altLang="en-US" dirty="0">
                <a:solidFill>
                  <a:srgbClr val="067D17"/>
                </a:solidFill>
                <a:latin typeface="JetBrains Mono"/>
              </a:rPr>
            </a:b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en-US" altLang="en-US" dirty="0" err="1">
                <a:solidFill>
                  <a:srgbClr val="174AD4"/>
                </a:solidFill>
                <a:latin typeface="JetBrains Mono"/>
              </a:rPr>
              <a:t>:gravity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="center"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&gt;&lt;/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Button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DC81D-A143-4CF6-BD3C-F8F6C99C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53AB-D955-4D18-9B69-EC0511204738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5904F-C049-447D-B285-9942133E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28893-F645-4F86-B908-94606AAF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78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57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Fragment dynamically to an activity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1855099"/>
            <a:ext cx="871210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&lt;</a:t>
            </a:r>
            <a:r>
              <a:rPr lang="en-US" altLang="en-US" sz="2400" dirty="0" err="1">
                <a:solidFill>
                  <a:srgbClr val="0033B3"/>
                </a:solidFill>
                <a:latin typeface="JetBrains Mono"/>
              </a:rPr>
              <a:t>LinearLayout</a:t>
            </a:r>
            <a:br>
              <a:rPr lang="en-US" altLang="en-US" sz="2400" dirty="0">
                <a:solidFill>
                  <a:srgbClr val="0033B3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033B3"/>
                </a:solidFill>
                <a:latin typeface="JetBrains Mono"/>
              </a:rPr>
              <a:t>          </a:t>
            </a:r>
            <a:r>
              <a:rPr lang="en-US" altLang="en-US" sz="2400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en-US" altLang="en-US" sz="2400" dirty="0" err="1">
                <a:solidFill>
                  <a:srgbClr val="174AD4"/>
                </a:solidFill>
                <a:latin typeface="JetBrains Mono"/>
              </a:rPr>
              <a:t>:id</a:t>
            </a:r>
            <a:r>
              <a:rPr lang="en-US" altLang="en-US" sz="2400" dirty="0">
                <a:solidFill>
                  <a:srgbClr val="067D17"/>
                </a:solidFill>
                <a:latin typeface="JetBrains Mono"/>
              </a:rPr>
              <a:t>="@+id/</a:t>
            </a:r>
            <a:r>
              <a:rPr lang="en-US" altLang="en-US" sz="2400" dirty="0" err="1">
                <a:solidFill>
                  <a:srgbClr val="067D17"/>
                </a:solidFill>
                <a:latin typeface="JetBrains Mono"/>
              </a:rPr>
              <a:t>fragMentCOntainer</a:t>
            </a:r>
            <a:r>
              <a:rPr lang="en-US" altLang="en-US" sz="2400" dirty="0">
                <a:solidFill>
                  <a:srgbClr val="067D17"/>
                </a:solidFill>
                <a:latin typeface="JetBrains Mono"/>
              </a:rPr>
              <a:t>"</a:t>
            </a:r>
            <a:br>
              <a:rPr lang="en-US" altLang="en-US" sz="2400" dirty="0">
                <a:solidFill>
                  <a:srgbClr val="067D17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67D17"/>
                </a:solidFill>
                <a:latin typeface="JetBrains Mono"/>
              </a:rPr>
              <a:t>          </a:t>
            </a:r>
            <a:r>
              <a:rPr lang="en-US" altLang="en-US" sz="2400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en-US" altLang="en-US" sz="2400" dirty="0" err="1">
                <a:solidFill>
                  <a:srgbClr val="174AD4"/>
                </a:solidFill>
                <a:latin typeface="JetBrains Mono"/>
              </a:rPr>
              <a:t>:orientation</a:t>
            </a:r>
            <a:r>
              <a:rPr lang="en-US" altLang="en-US" sz="2400" dirty="0">
                <a:solidFill>
                  <a:srgbClr val="067D17"/>
                </a:solidFill>
                <a:latin typeface="JetBrains Mono"/>
              </a:rPr>
              <a:t>="vertical"</a:t>
            </a:r>
            <a:br>
              <a:rPr lang="en-US" altLang="en-US" sz="2400" dirty="0">
                <a:solidFill>
                  <a:srgbClr val="067D17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67D17"/>
                </a:solidFill>
                <a:latin typeface="JetBrains Mono"/>
              </a:rPr>
              <a:t>          </a:t>
            </a:r>
            <a:r>
              <a:rPr lang="en-US" altLang="en-US" sz="2400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en-US" altLang="en-US" sz="2400" dirty="0" err="1">
                <a:solidFill>
                  <a:srgbClr val="174AD4"/>
                </a:solidFill>
                <a:latin typeface="JetBrains Mono"/>
              </a:rPr>
              <a:t>:layout_width</a:t>
            </a:r>
            <a:r>
              <a:rPr lang="en-US" altLang="en-US" sz="240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altLang="en-US" sz="2400" dirty="0" err="1">
                <a:solidFill>
                  <a:srgbClr val="067D17"/>
                </a:solidFill>
                <a:latin typeface="JetBrains Mono"/>
              </a:rPr>
              <a:t>match_parent</a:t>
            </a:r>
            <a:r>
              <a:rPr lang="en-US" altLang="en-US" sz="2400" dirty="0">
                <a:solidFill>
                  <a:srgbClr val="067D17"/>
                </a:solidFill>
                <a:latin typeface="JetBrains Mono"/>
              </a:rPr>
              <a:t>"</a:t>
            </a:r>
            <a:br>
              <a:rPr lang="en-US" altLang="en-US" sz="2400" dirty="0">
                <a:solidFill>
                  <a:srgbClr val="067D17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67D17"/>
                </a:solidFill>
                <a:latin typeface="JetBrains Mono"/>
              </a:rPr>
              <a:t>          </a:t>
            </a:r>
            <a:r>
              <a:rPr lang="en-US" altLang="en-US" sz="2400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en-US" altLang="en-US" sz="2400" dirty="0" err="1">
                <a:solidFill>
                  <a:srgbClr val="174AD4"/>
                </a:solidFill>
                <a:latin typeface="JetBrains Mono"/>
              </a:rPr>
              <a:t>:layout_below</a:t>
            </a:r>
            <a:r>
              <a:rPr lang="en-US" altLang="en-US" sz="2400" dirty="0">
                <a:solidFill>
                  <a:srgbClr val="067D17"/>
                </a:solidFill>
                <a:latin typeface="JetBrains Mono"/>
              </a:rPr>
              <a:t>="@id/</a:t>
            </a:r>
            <a:r>
              <a:rPr lang="en-US" altLang="en-US" sz="2400" dirty="0" err="1">
                <a:solidFill>
                  <a:srgbClr val="067D17"/>
                </a:solidFill>
                <a:latin typeface="JetBrains Mono"/>
              </a:rPr>
              <a:t>btnSecondFragment</a:t>
            </a:r>
            <a:r>
              <a:rPr lang="en-US" altLang="en-US" sz="2400" dirty="0">
                <a:solidFill>
                  <a:srgbClr val="067D17"/>
                </a:solidFill>
                <a:latin typeface="JetBrains Mono"/>
              </a:rPr>
              <a:t>"</a:t>
            </a:r>
            <a:br>
              <a:rPr lang="en-US" altLang="en-US" sz="2400" dirty="0">
                <a:solidFill>
                  <a:srgbClr val="067D17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67D17"/>
                </a:solidFill>
                <a:latin typeface="JetBrains Mono"/>
              </a:rPr>
              <a:t>          </a:t>
            </a:r>
            <a:r>
              <a:rPr lang="en-US" altLang="en-US" sz="2400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en-US" altLang="en-US" sz="2400" dirty="0" err="1">
                <a:solidFill>
                  <a:srgbClr val="174AD4"/>
                </a:solidFill>
                <a:latin typeface="JetBrains Mono"/>
              </a:rPr>
              <a:t>:layout_margin</a:t>
            </a:r>
            <a:r>
              <a:rPr lang="en-US" altLang="en-US" sz="2400" dirty="0">
                <a:solidFill>
                  <a:srgbClr val="067D17"/>
                </a:solidFill>
                <a:latin typeface="JetBrains Mono"/>
              </a:rPr>
              <a:t>="30dp"</a:t>
            </a:r>
            <a:br>
              <a:rPr lang="en-US" altLang="en-US" sz="2400" dirty="0">
                <a:solidFill>
                  <a:srgbClr val="067D17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67D17"/>
                </a:solidFill>
                <a:latin typeface="JetBrains Mono"/>
              </a:rPr>
              <a:t>          </a:t>
            </a:r>
            <a:r>
              <a:rPr lang="en-US" altLang="en-US" sz="2400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en-US" altLang="en-US" sz="2400" dirty="0" err="1">
                <a:solidFill>
                  <a:srgbClr val="174AD4"/>
                </a:solidFill>
                <a:latin typeface="JetBrains Mono"/>
              </a:rPr>
              <a:t>:layout_height</a:t>
            </a:r>
            <a:r>
              <a:rPr lang="en-US" altLang="en-US" sz="240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en-US" altLang="en-US" sz="2400" dirty="0" err="1">
                <a:solidFill>
                  <a:srgbClr val="067D17"/>
                </a:solidFill>
                <a:latin typeface="JetBrains Mono"/>
              </a:rPr>
              <a:t>wrap_content</a:t>
            </a:r>
            <a:r>
              <a:rPr lang="en-US" altLang="en-US" sz="24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alt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      </a:t>
            </a:r>
            <a:r>
              <a:rPr lang="en-US" altLang="en-US" sz="2400" dirty="0" err="1">
                <a:solidFill>
                  <a:srgbClr val="080808"/>
                </a:solidFill>
                <a:latin typeface="JetBrains Mono"/>
              </a:rPr>
              <a:t>android:la</a:t>
            </a:r>
            <a:br>
              <a:rPr lang="en-US" alt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  &lt;/</a:t>
            </a:r>
            <a:r>
              <a:rPr lang="en-US" altLang="en-US" sz="2400" dirty="0" err="1">
                <a:solidFill>
                  <a:srgbClr val="0033B3"/>
                </a:solidFill>
                <a:latin typeface="JetBrains Mono"/>
              </a:rPr>
              <a:t>LinearLayout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altLang="en-US" sz="2400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&lt;/</a:t>
            </a:r>
            <a:r>
              <a:rPr lang="en-US" altLang="en-US" sz="2400" dirty="0" err="1">
                <a:solidFill>
                  <a:srgbClr val="0033B3"/>
                </a:solidFill>
                <a:latin typeface="JetBrains Mono"/>
              </a:rPr>
              <a:t>RelativeLayout</a:t>
            </a: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DC48E-9AC5-40B0-8FCC-EEC0022E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346F-DCA9-4EE0-864E-6D2F7C9CBE19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5CDB-5660-4D63-83A2-637A275D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AB10-D979-4CD5-B43F-F6A3031F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89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57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Fragment dynamically to an activity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3920" y="1536108"/>
            <a:ext cx="2212629" cy="491695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42F8E-4E11-47D9-A2BE-42FEEAF9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7C07C-7B88-4D6A-A4AA-9D4845331D84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5F9B-3657-4E53-B129-00AD274A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333EE-E782-4005-9C03-AA23A493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5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57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Fragment dynamically to an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Three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the fragment in the activity you have created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08ED3-4947-4BD1-8DCA-C731F18E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3EAB-3C11-4827-AA6A-5A485AA9C1AD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19E6D-33B7-41CA-BF95-10E4A7B9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222BD-A673-47F1-B449-827B924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07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57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Fragment dynamically to an activity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1812282"/>
            <a:ext cx="9647771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AppCompatActivity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fragOne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fragTwo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protected void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Bundle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.onCreate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setContentView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activity_main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fragOne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btnFirstFragment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fragTwo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btnSecondFragment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C18F3-02C4-41CB-806E-F8ABF07E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37A-4812-4917-9699-11BDB6DEECB4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2CDE6-4274-4FDB-8938-72A31B07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D9DC9-FB7A-4760-8893-ACD92E55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12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57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Fragment dynamically to an activity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6965" y="1255133"/>
            <a:ext cx="1075416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fragOne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.setOnClickListener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OnClickListener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Fragment  frag1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FragmentOne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FragmentTransaction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getSupportFragmentManager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beginTransaction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.replace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fragMentCOntainer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frag1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.addToBackStack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.commit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8B0EB-925B-4CD0-9A8A-859B3224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CEF9-833A-47F7-984E-1071918B2C0A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60525-7F47-42A5-8DB1-8E33728D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5D88C-0825-4B60-8D7C-093F2C53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57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Fragment dynamically to an activity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4040" y="1861946"/>
            <a:ext cx="1135881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fragTwo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.setOnClickListener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OnClickListener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onClick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Fragment frag2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FragmentTwo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FragmentTransaction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getSupportFragmentManager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beginTransaction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.replace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fragMentCOntainer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frag2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.addToBackStack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.commit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CD7E2-C4D9-4D7F-A9D2-2945CBED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CC98-6DED-446E-BB00-ADF2CA3656D0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2D243-F61B-43E4-A9A5-04AE47C3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643B4-07B6-4714-8553-928C350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9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465" y="1114886"/>
            <a:ext cx="4876800" cy="374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13951-6DC6-49A1-9E46-DCB3348C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6105-C247-4304-966C-64AC4812DB4F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8DB5F-1331-4502-A57D-83B97971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5110E-C0BE-4C45-AC7D-3B69973F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9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62" y="44181"/>
            <a:ext cx="988128" cy="262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73755"/>
            <a:ext cx="12192000" cy="707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>
                <a:solidFill>
                  <a:srgbClr val="C00000"/>
                </a:solidFill>
              </a:rPr>
              <a:t> </a:t>
            </a:r>
            <a:r>
              <a:rPr lang="en-US" sz="2800" cap="none" dirty="0"/>
              <a:t>Fragments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2890" y="752671"/>
            <a:ext cx="10565333" cy="6017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activity can contain any number of fragments.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life cycle is closely related to lifecycle of its host activity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when activity is paused, all fragments available in activity will also be stopped.</a:t>
            </a:r>
          </a:p>
          <a:p>
            <a:pPr algn="just"/>
            <a:endParaRPr lang="en-US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804F2-F7A1-4B6E-84A0-2D2A495F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E98A-4F1E-40E8-8DBB-065CBC97A26C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BB007-371D-4192-85C2-31D9FEBB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928C0-71A1-4436-9094-0352141F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6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62" y="44181"/>
            <a:ext cx="988128" cy="262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73755"/>
            <a:ext cx="12192000" cy="707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>
                <a:solidFill>
                  <a:srgbClr val="C00000"/>
                </a:solidFill>
              </a:rPr>
              <a:t> </a:t>
            </a:r>
            <a:r>
              <a:rPr lang="en-US" sz="2800" cap="none" dirty="0"/>
              <a:t>Fragments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" y="752671"/>
            <a:ext cx="12009118" cy="6017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4129" y="925034"/>
            <a:ext cx="100265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Fragments were added to Android API in Honeycomb (3.0) version of Android which API version 11.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Earlier we had a limitation because we can show only a single activity on screen at one given point in time. So we were not able to divide device screen and control different parts separately.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382A6-EBC6-4304-AC5E-72317565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0425-F9C8-41D9-A81E-1B0232722628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94FE6-FB56-4BE2-BC7E-49B898FC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F67230-5D9F-46F1-9A9B-42DA4470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4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62" y="44181"/>
            <a:ext cx="988128" cy="262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73755"/>
            <a:ext cx="12192000" cy="707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>
                <a:solidFill>
                  <a:srgbClr val="C00000"/>
                </a:solidFill>
              </a:rPr>
              <a:t> </a:t>
            </a:r>
            <a:r>
              <a:rPr lang="en-US" sz="2800" cap="none" dirty="0"/>
              <a:t>Fragments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" y="752671"/>
            <a:ext cx="12009118" cy="6017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4129" y="925034"/>
            <a:ext cx="100265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with fragment we got more flexibility and removed limitation of having a single activity on screen at a time. Fragments will have their own layout, events and complete lifecycle.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create fragments by extending Fragment class and you can insert a fragment into your activity layout by declaring fragment in activity's layout file, as a &lt;fragment&gt; element.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61CC2-E5C5-4070-8789-DEC00E61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B70A-0462-484D-A623-01E4075D4AD7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A66B-2365-4738-B000-6EEC3274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258D2A-63C8-45B0-9160-41FBAC5B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62" y="44181"/>
            <a:ext cx="988128" cy="262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73755"/>
            <a:ext cx="12192000" cy="707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>
                <a:solidFill>
                  <a:srgbClr val="C00000"/>
                </a:solidFill>
              </a:rPr>
              <a:t> </a:t>
            </a:r>
            <a:r>
              <a:rPr lang="en-US" sz="2800" cap="none" dirty="0"/>
              <a:t>Fragments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26" y="893434"/>
            <a:ext cx="4892204" cy="59645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265" y="851871"/>
            <a:ext cx="5461843" cy="5985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17A87-D89D-461D-B0DE-1DA63958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6810-75A0-4436-9B64-92F0380EFA25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8FB42-0DB1-424F-AD66-D820CC41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7D96B-EF22-4254-9875-90F508BD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62" y="44181"/>
            <a:ext cx="988128" cy="262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73755"/>
            <a:ext cx="12192000" cy="707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>
                <a:solidFill>
                  <a:srgbClr val="C00000"/>
                </a:solidFill>
              </a:rPr>
              <a:t> </a:t>
            </a:r>
            <a:r>
              <a:rPr lang="en-US" sz="2800" cap="none" dirty="0"/>
              <a:t>Fragment Lifecycle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" y="569791"/>
            <a:ext cx="8905410" cy="6017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10594" y="727603"/>
            <a:ext cx="5589637" cy="6017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600" b="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493" y="727603"/>
            <a:ext cx="2952907" cy="60191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190DB-BAB3-46DC-90CB-34C3121F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F1AA-9A08-44D0-94F4-2BA24CBD0B6F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8F8A3-CC13-4F9E-8146-FE0F82D6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4A25-44DC-4FCC-A1D4-17E73657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62" y="44181"/>
            <a:ext cx="988128" cy="262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73755"/>
            <a:ext cx="12192000" cy="707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>
                <a:solidFill>
                  <a:srgbClr val="C00000"/>
                </a:solidFill>
              </a:rPr>
              <a:t> </a:t>
            </a:r>
            <a:r>
              <a:rPr lang="en-US" sz="2800" cap="none" dirty="0"/>
              <a:t>Fragment Lifecycle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49822" y="569791"/>
            <a:ext cx="8905410" cy="6017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I: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a fragment gets created, it goes through following states:</a:t>
            </a:r>
          </a:p>
          <a:p>
            <a:pPr algn="just"/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onAttach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when a frag is attached to its    				      hosting activity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//frag is initialized, but no UI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onCreateView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//frag sets up and returns its UI. This   	                              view is given to hosting activity  	                               afterwards.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onActivityCreated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Now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frag’s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 cycle is  	     				depending upon its hosting  					activity’s life cycle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10594" y="727603"/>
            <a:ext cx="5589637" cy="6017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600" b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747A0-013A-47F2-B1DF-DF203C16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C7F2-F1C9-4306-919D-F82E1310DC8C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FA9A6-6E6A-47E4-BCED-EC7478C3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472CC-1C87-4AA3-920D-6B99D2B0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5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62" y="44181"/>
            <a:ext cx="988128" cy="262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73755"/>
            <a:ext cx="12192000" cy="707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>
                <a:solidFill>
                  <a:srgbClr val="C00000"/>
                </a:solidFill>
              </a:rPr>
              <a:t> </a:t>
            </a:r>
            <a:r>
              <a:rPr lang="en-US" sz="2800" cap="none" dirty="0"/>
              <a:t>Fragment Lifecycle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7878" y="840670"/>
            <a:ext cx="8905410" cy="6017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II: When fragment becomes visible, it goes through these states:</a:t>
            </a:r>
          </a:p>
          <a:p>
            <a:pPr algn="just"/>
            <a:r>
              <a:rPr lang="en-US" sz="28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onStart</a:t>
            </a:r>
            <a:r>
              <a:rPr 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//hosting activity is about to become  	 			visible</a:t>
            </a:r>
          </a:p>
          <a:p>
            <a:pPr algn="just"/>
            <a:r>
              <a:rPr lang="en-US" sz="28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onResume</a:t>
            </a:r>
            <a:r>
              <a:rPr 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hosting activity is about to become 				visible and ready for user interaction</a:t>
            </a:r>
          </a:p>
          <a:p>
            <a:pPr algn="just"/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10594" y="727603"/>
            <a:ext cx="5589637" cy="6017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600" b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F0CDF-A17B-4517-B9AC-34A91FCC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4D89-0D27-48AD-8D76-9C4FA51AB0E5}" type="datetime2">
              <a:rPr lang="en-US" smtClean="0"/>
              <a:t>Friday, 18 February,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26A09-8E29-4E58-89F1-80215725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REDMOL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99E08-6125-4A3A-B26B-19363511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589E-2093-498C-98C0-A7839291F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27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5008</TotalTime>
  <Words>1552</Words>
  <Application>Microsoft Office PowerPoint</Application>
  <PresentationFormat>Widescreen</PresentationFormat>
  <Paragraphs>173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JetBrains Mono</vt:lpstr>
      <vt:lpstr>Rockwell</vt:lpstr>
      <vt:lpstr>Rockwell Condensed</vt:lpstr>
      <vt:lpstr>Times New Roman</vt:lpstr>
      <vt:lpstr>Wingdings</vt:lpstr>
      <vt:lpstr>Wood Type</vt:lpstr>
      <vt:lpstr>CP 313: Mobile Application Development   Android Fragments  Lecture # 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Fragment dynamically to an activity</vt:lpstr>
      <vt:lpstr>ADDING Fragment dynamically to an activity</vt:lpstr>
      <vt:lpstr>ADDING Fragment dynamically to an activity</vt:lpstr>
      <vt:lpstr>ADDING Fragment dynamically to an activity</vt:lpstr>
      <vt:lpstr>ADDING Fragment dynamically to an activity</vt:lpstr>
      <vt:lpstr>ADDING Fragment dynamically to an activity</vt:lpstr>
      <vt:lpstr>ADDING Fragment dynamically to an activity</vt:lpstr>
      <vt:lpstr>ADDING Fragment dynamically to an activity</vt:lpstr>
      <vt:lpstr>ADDING Fragment dynamically to an activity</vt:lpstr>
      <vt:lpstr>ADDING Fragment dynamically to an activity</vt:lpstr>
      <vt:lpstr>ADDING Fragment dynamically to an activity</vt:lpstr>
      <vt:lpstr>ADDING Fragment dynamically to an activity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Reward Daniel</cp:lastModifiedBy>
  <cp:revision>724</cp:revision>
  <dcterms:created xsi:type="dcterms:W3CDTF">2013-11-06T15:58:33Z</dcterms:created>
  <dcterms:modified xsi:type="dcterms:W3CDTF">2022-02-18T07:35:06Z</dcterms:modified>
</cp:coreProperties>
</file>